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64" r:id="rId2"/>
    <p:sldId id="1183" r:id="rId3"/>
    <p:sldId id="1002" r:id="rId4"/>
    <p:sldId id="1598" r:id="rId5"/>
    <p:sldId id="959" r:id="rId6"/>
    <p:sldId id="984" r:id="rId7"/>
    <p:sldId id="955" r:id="rId8"/>
    <p:sldId id="976" r:id="rId9"/>
    <p:sldId id="962" r:id="rId10"/>
    <p:sldId id="961" r:id="rId11"/>
    <p:sldId id="1586" r:id="rId12"/>
    <p:sldId id="1602" r:id="rId13"/>
    <p:sldId id="1600" r:id="rId14"/>
    <p:sldId id="1601" r:id="rId15"/>
    <p:sldId id="1587" r:id="rId16"/>
    <p:sldId id="964" r:id="rId17"/>
    <p:sldId id="1588" r:id="rId18"/>
    <p:sldId id="1589" r:id="rId19"/>
    <p:sldId id="1590" r:id="rId20"/>
    <p:sldId id="958" r:id="rId21"/>
    <p:sldId id="957" r:id="rId22"/>
    <p:sldId id="1597" r:id="rId23"/>
    <p:sldId id="1592" r:id="rId24"/>
    <p:sldId id="970" r:id="rId25"/>
    <p:sldId id="971" r:id="rId26"/>
    <p:sldId id="1593" r:id="rId27"/>
    <p:sldId id="1604" r:id="rId28"/>
    <p:sldId id="1594" r:id="rId29"/>
    <p:sldId id="1603" r:id="rId30"/>
    <p:sldId id="1595" r:id="rId31"/>
    <p:sldId id="1596" r:id="rId32"/>
    <p:sldId id="1599" r:id="rId33"/>
    <p:sldId id="985" r:id="rId34"/>
    <p:sldId id="1547" r:id="rId35"/>
    <p:sldId id="77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9216" autoAdjust="0"/>
    <p:restoredTop sz="94622" autoAdjust="0"/>
  </p:normalViewPr>
  <p:slideViewPr>
    <p:cSldViewPr snapToGrid="0">
      <p:cViewPr varScale="1">
        <p:scale>
          <a:sx n="76" d="100"/>
          <a:sy n="76" d="100"/>
        </p:scale>
        <p:origin x="216" y="832"/>
      </p:cViewPr>
      <p:guideLst/>
    </p:cSldViewPr>
  </p:slideViewPr>
  <p:outlineViewPr>
    <p:cViewPr>
      <p:scale>
        <a:sx n="33" d="100"/>
        <a:sy n="33" d="100"/>
      </p:scale>
      <p:origin x="0" y="-205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11/7/21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dirty="0"/>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err="1"/>
              <a:t>Ya’akov</a:t>
            </a:r>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95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957379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611499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93042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218962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581801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4168068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78244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461680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276359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618155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5380743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829276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9751389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45985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11/7/21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11/7/21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11/7/21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11/7/21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11/7/21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11/7/21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11/7/21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11/7/21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dirty="0"/>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11/7/21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dirty="0"/>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bibletruth.cc/"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www.youtube.com/channel/UCs_00x4DPn9OJH-E406Vh7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613317"/>
            <a:ext cx="11489633" cy="6016082"/>
          </a:xfrm>
        </p:spPr>
        <p:txBody>
          <a:bodyPr>
            <a:normAutofit fontScale="85000" lnSpcReduction="20000"/>
          </a:bodyPr>
          <a:lstStyle/>
          <a:p>
            <a:pPr algn="ctr">
              <a:buNone/>
            </a:pPr>
            <a:r>
              <a:rPr lang="en-US" sz="7800" b="1" dirty="0">
                <a:solidFill>
                  <a:schemeClr val="accent1">
                    <a:lumMod val="50000"/>
                  </a:schemeClr>
                </a:solidFill>
                <a:latin typeface="Helvetica" pitchFamily="34" charset="0"/>
                <a:cs typeface="Helvetica" pitchFamily="34" charset="0"/>
              </a:rPr>
              <a:t>Shabbat Shalom</a:t>
            </a:r>
          </a:p>
          <a:p>
            <a:pPr algn="ctr">
              <a:spcAft>
                <a:spcPts val="1200"/>
              </a:spcAft>
              <a:buNone/>
            </a:pPr>
            <a:endParaRPr lang="en-US" sz="3733" b="1"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p>
          <a:p>
            <a:pPr algn="ctr">
              <a:spcAft>
                <a:spcPts val="1200"/>
              </a:spcAft>
              <a:buNone/>
            </a:pP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rgbClr val="C00000"/>
                </a:solidFill>
                <a:latin typeface="Helvetica" pitchFamily="34" charset="0"/>
                <a:cs typeface="Helvetica" pitchFamily="34" charset="0"/>
              </a:rPr>
              <a:t>Proclaiming the Ancient Paths</a:t>
            </a:r>
          </a:p>
          <a:p>
            <a:pPr marL="0" indent="0" algn="ctr">
              <a:spcBef>
                <a:spcPts val="0"/>
              </a:spcBef>
              <a:buNone/>
            </a:pPr>
            <a:r>
              <a:rPr lang="en-US" sz="5333" b="1" dirty="0">
                <a:solidFill>
                  <a:srgbClr val="C00000"/>
                </a:solidFill>
                <a:latin typeface="Helvetica" pitchFamily="34" charset="0"/>
                <a:cs typeface="Helvetica" pitchFamily="34" charset="0"/>
              </a:rPr>
              <a:t>of Our Biblical Roots</a:t>
            </a:r>
          </a:p>
          <a:p>
            <a:pPr marL="0" indent="0" algn="ctr">
              <a:spcBef>
                <a:spcPts val="0"/>
              </a:spcBef>
              <a:buNone/>
            </a:pPr>
            <a:endParaRPr lang="en-US" sz="5333" b="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November 13, 2021</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bg1"/>
                </a:solidFill>
                <a:latin typeface="Helvetica" pitchFamily="34" charset="0"/>
                <a:cs typeface="Helvetica" pitchFamily="34" charset="0"/>
              </a:rPr>
              <a:t>  </a:t>
            </a:r>
          </a:p>
          <a:p>
            <a:pPr marL="0" indent="0" algn="ctr">
              <a:spcBef>
                <a:spcPts val="0"/>
              </a:spcBef>
              <a:buNone/>
            </a:pPr>
            <a:r>
              <a:rPr lang="en-US" sz="8000" b="1" dirty="0">
                <a:solidFill>
                  <a:schemeClr val="accent2">
                    <a:lumMod val="50000"/>
                  </a:schemeClr>
                </a:solidFill>
                <a:cs typeface="Helvetica" pitchFamily="34" charset="0"/>
              </a:rPr>
              <a:t>James 5</a:t>
            </a:r>
            <a:endParaRPr lang="en-US" sz="5333" b="1" dirty="0">
              <a:solidFill>
                <a:schemeClr val="tx1">
                  <a:lumMod val="95000"/>
                  <a:lumOff val="5000"/>
                </a:schemeClr>
              </a:solidFill>
              <a:cs typeface="Helvetica" pitchFamily="34" charset="0"/>
            </a:endParaRPr>
          </a:p>
          <a:p>
            <a:pPr marL="0" indent="0" algn="ctr">
              <a:buNone/>
            </a:pPr>
            <a:endParaRPr lang="en-US" sz="5333" b="1" dirty="0">
              <a:solidFill>
                <a:schemeClr val="tx1">
                  <a:lumMod val="95000"/>
                  <a:lumOff val="5000"/>
                </a:schemeClr>
              </a:solidFill>
              <a:cs typeface="Helvetica" pitchFamily="34" charset="0"/>
            </a:endParaRPr>
          </a:p>
          <a:p>
            <a:pPr marL="0" indent="0" algn="ctr">
              <a:buNone/>
            </a:pPr>
            <a:r>
              <a:rPr lang="en-US" sz="5333" b="1" dirty="0">
                <a:solidFill>
                  <a:schemeClr val="tx1">
                    <a:lumMod val="95000"/>
                    <a:lumOff val="5000"/>
                  </a:schemeClr>
                </a:solidFill>
                <a:cs typeface="Helvetica" pitchFamily="34" charset="0"/>
              </a:rPr>
              <a:t>Loving My Neighbor as Myself</a:t>
            </a:r>
          </a:p>
        </p:txBody>
      </p:sp>
    </p:spTree>
    <p:extLst>
      <p:ext uri="{BB962C8B-B14F-4D97-AF65-F5344CB8AC3E}">
        <p14:creationId xmlns:p14="http://schemas.microsoft.com/office/powerpoint/2010/main" val="14584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James 2:1</a:t>
            </a:r>
          </a:p>
          <a:p>
            <a:pPr marL="0" indent="0">
              <a:buNone/>
            </a:pPr>
            <a:r>
              <a:rPr lang="en-US" sz="4000" b="1" dirty="0"/>
              <a:t>My brethren, do not hold your faith in our glorious Lord </a:t>
            </a:r>
            <a:r>
              <a:rPr lang="en-US" sz="4000" b="1" dirty="0" err="1"/>
              <a:t>Yahusha</a:t>
            </a:r>
            <a:r>
              <a:rPr lang="en-US" sz="4000" b="1" dirty="0"/>
              <a:t> Messiah with [an attitude of] </a:t>
            </a:r>
            <a:r>
              <a:rPr lang="en-US" sz="4000" b="1" u="sng" dirty="0"/>
              <a:t>personal favoritism</a:t>
            </a:r>
            <a:r>
              <a:rPr lang="en-US" sz="4000" b="1" dirty="0"/>
              <a:t>.</a:t>
            </a:r>
          </a:p>
          <a:p>
            <a:pPr marL="0" indent="0">
              <a:buNone/>
            </a:pPr>
            <a:r>
              <a:rPr lang="en-US" sz="4000" b="1" dirty="0"/>
              <a:t>- </a:t>
            </a:r>
            <a:r>
              <a:rPr lang="en-US" sz="3733" dirty="0"/>
              <a:t>Leviticus 19:15</a:t>
            </a:r>
          </a:p>
          <a:p>
            <a:pPr marL="0" indent="0">
              <a:buNone/>
            </a:pPr>
            <a:r>
              <a:rPr lang="en-US" sz="4000" b="1" dirty="0"/>
              <a:t>'You shall do no injustice in judgment; you shall not be partial to the poor nor defer to the great, but you are to judge your neighbor fairly.</a:t>
            </a:r>
          </a:p>
        </p:txBody>
      </p:sp>
    </p:spTree>
    <p:extLst>
      <p:ext uri="{BB962C8B-B14F-4D97-AF65-F5344CB8AC3E}">
        <p14:creationId xmlns:p14="http://schemas.microsoft.com/office/powerpoint/2010/main" val="3182719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James 2:8-9</a:t>
            </a:r>
          </a:p>
          <a:p>
            <a:pPr marL="0" indent="0">
              <a:buNone/>
            </a:pPr>
            <a:r>
              <a:rPr lang="en-US" sz="3733" b="1" dirty="0"/>
              <a:t>If you really keep the royal law </a:t>
            </a:r>
            <a:r>
              <a:rPr lang="en-US" sz="3733" b="1" u="sng" dirty="0"/>
              <a:t>according to the Scripture</a:t>
            </a:r>
            <a:r>
              <a:rPr lang="en-US" sz="3733" b="1" dirty="0"/>
              <a:t>, "Love your neighbor as yourself," you are doing right. But if you show favoritism, you sin and are convicted by the law as lawbreakers.</a:t>
            </a:r>
          </a:p>
          <a:p>
            <a:pPr marL="0" indent="0">
              <a:buNone/>
            </a:pPr>
            <a:r>
              <a:rPr lang="en-US" sz="3733" dirty="0">
                <a:solidFill>
                  <a:schemeClr val="tx1">
                    <a:lumMod val="95000"/>
                    <a:lumOff val="5000"/>
                  </a:schemeClr>
                </a:solidFill>
              </a:rPr>
              <a:t>- Favor is rewarding good for good </a:t>
            </a:r>
            <a:r>
              <a:rPr lang="mr-IN" sz="3733" dirty="0">
                <a:solidFill>
                  <a:schemeClr val="tx1">
                    <a:lumMod val="95000"/>
                    <a:lumOff val="5000"/>
                  </a:schemeClr>
                </a:solidFill>
              </a:rPr>
              <a:t>–</a:t>
            </a:r>
            <a:r>
              <a:rPr lang="en-US" sz="3733" dirty="0">
                <a:solidFill>
                  <a:schemeClr val="tx1">
                    <a:lumMod val="95000"/>
                    <a:lumOff val="5000"/>
                  </a:schemeClr>
                </a:solidFill>
              </a:rPr>
              <a:t> a fair response.  Favoritism is the rewarding of one person or group over another based on outward factors – looks, color, race, social status, wealth, etc.</a:t>
            </a:r>
          </a:p>
        </p:txBody>
      </p:sp>
    </p:spTree>
    <p:extLst>
      <p:ext uri="{BB962C8B-B14F-4D97-AF65-F5344CB8AC3E}">
        <p14:creationId xmlns:p14="http://schemas.microsoft.com/office/powerpoint/2010/main" val="1259109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Instructions About Love From </a:t>
            </a:r>
            <a:r>
              <a:rPr lang="en-US" sz="4800" i="1" dirty="0" err="1">
                <a:solidFill>
                  <a:schemeClr val="tx1">
                    <a:lumMod val="95000"/>
                    <a:lumOff val="5000"/>
                  </a:schemeClr>
                </a:solidFill>
              </a:rPr>
              <a:t>Vayiqra</a:t>
            </a:r>
            <a:r>
              <a:rPr lang="en-US" sz="4800" i="1" dirty="0">
                <a:solidFill>
                  <a:schemeClr val="tx1">
                    <a:lumMod val="95000"/>
                    <a:lumOff val="5000"/>
                  </a:schemeClr>
                </a:solidFill>
              </a:rPr>
              <a:t> 19:18b</a:t>
            </a:r>
          </a:p>
          <a:p>
            <a:pPr marL="0" indent="0">
              <a:buNone/>
            </a:pPr>
            <a:r>
              <a:rPr lang="mr-IN" sz="3733" dirty="0"/>
              <a:t>…</a:t>
            </a:r>
            <a:r>
              <a:rPr lang="en-US" sz="3733" b="1" dirty="0"/>
              <a:t>but love your neighbor as yourself. I am Yahuwah.</a:t>
            </a:r>
          </a:p>
          <a:p>
            <a:pPr marL="0" indent="0">
              <a:buNone/>
            </a:pPr>
            <a:r>
              <a:rPr lang="en-US" sz="3733" dirty="0"/>
              <a:t>Ray-ah </a:t>
            </a:r>
            <a:r>
              <a:rPr lang="mr-IN" sz="3733" dirty="0"/>
              <a:t>–</a:t>
            </a:r>
            <a:r>
              <a:rPr lang="en-US" sz="3733" dirty="0"/>
              <a:t> friend, companion, fellow, neighbor</a:t>
            </a:r>
          </a:p>
          <a:p>
            <a:pPr marL="0" indent="0">
              <a:buNone/>
            </a:pPr>
            <a:r>
              <a:rPr lang="en-US" sz="3733" dirty="0" err="1"/>
              <a:t>Yahusha</a:t>
            </a:r>
            <a:r>
              <a:rPr lang="en-US" sz="3733" dirty="0"/>
              <a:t> taught us the so called “golden rule”:</a:t>
            </a:r>
          </a:p>
          <a:p>
            <a:pPr marL="0" indent="0">
              <a:buNone/>
            </a:pPr>
            <a:r>
              <a:rPr lang="en-US" sz="3733" b="1" dirty="0"/>
              <a:t>So in everything, do to others what you would have them do to you, for this sums up the Law and the Prophets. </a:t>
            </a:r>
            <a:r>
              <a:rPr lang="en-US" sz="3733" dirty="0"/>
              <a:t>(Matthew 7:12)</a:t>
            </a:r>
          </a:p>
          <a:p>
            <a:pPr marL="0" indent="0">
              <a:buNone/>
            </a:pPr>
            <a:r>
              <a:rPr lang="en-US" sz="3733" dirty="0"/>
              <a:t>But, who is my neighbor?  Luke 10:30-37</a:t>
            </a:r>
          </a:p>
        </p:txBody>
      </p:sp>
    </p:spTree>
    <p:extLst>
      <p:ext uri="{BB962C8B-B14F-4D97-AF65-F5344CB8AC3E}">
        <p14:creationId xmlns:p14="http://schemas.microsoft.com/office/powerpoint/2010/main" val="3827312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Paul on Fulfilling the Law of Love</a:t>
            </a:r>
          </a:p>
          <a:p>
            <a:pPr marL="0" indent="0">
              <a:buNone/>
            </a:pPr>
            <a:r>
              <a:rPr lang="en-US" sz="3733" dirty="0"/>
              <a:t>Let no debt remain outstanding, except the continuing debt to love one another, for </a:t>
            </a:r>
            <a:r>
              <a:rPr lang="en-US" sz="3733" u="sng" dirty="0"/>
              <a:t>he who loves his fellowman has fulfilled the law</a:t>
            </a:r>
            <a:r>
              <a:rPr lang="en-US" sz="3733" dirty="0"/>
              <a:t>.</a:t>
            </a:r>
          </a:p>
          <a:p>
            <a:pPr marL="0" indent="0">
              <a:buNone/>
            </a:pPr>
            <a:r>
              <a:rPr lang="en-US" sz="3733" dirty="0"/>
              <a:t>The commandments, "Do not commit adultery," "Do not murder," "Do not steal," "Do not covet," and whatever other commandment there may be, are summed up in this one rule: "Love your neighbor as yourself."</a:t>
            </a:r>
          </a:p>
          <a:p>
            <a:pPr marL="0" indent="0">
              <a:buNone/>
            </a:pPr>
            <a:r>
              <a:rPr lang="en-US" sz="3733" dirty="0"/>
              <a:t>Love does no harm to its neighbor. </a:t>
            </a:r>
            <a:r>
              <a:rPr lang="en-US" sz="3733" u="sng" dirty="0"/>
              <a:t>Therefore love is the fulfillment of the law</a:t>
            </a:r>
            <a:r>
              <a:rPr lang="en-US" sz="3733" dirty="0"/>
              <a:t>. (Romans 13:8-10)</a:t>
            </a:r>
          </a:p>
        </p:txBody>
      </p:sp>
    </p:spTree>
    <p:extLst>
      <p:ext uri="{BB962C8B-B14F-4D97-AF65-F5344CB8AC3E}">
        <p14:creationId xmlns:p14="http://schemas.microsoft.com/office/powerpoint/2010/main" val="3055128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92500" lnSpcReduction="20000"/>
          </a:bodyPr>
          <a:lstStyle/>
          <a:p>
            <a:pPr marL="0" indent="0" algn="ctr">
              <a:buNone/>
            </a:pPr>
            <a:r>
              <a:rPr lang="en-US" sz="4800" i="1" dirty="0">
                <a:solidFill>
                  <a:schemeClr val="tx1">
                    <a:lumMod val="95000"/>
                    <a:lumOff val="5000"/>
                  </a:schemeClr>
                </a:solidFill>
              </a:rPr>
              <a:t>Instructions About Love</a:t>
            </a:r>
          </a:p>
          <a:p>
            <a:pPr marL="0" indent="0" algn="ctr">
              <a:buNone/>
            </a:pPr>
            <a:r>
              <a:rPr lang="en-US" sz="4800" i="1" dirty="0">
                <a:solidFill>
                  <a:schemeClr val="tx1">
                    <a:lumMod val="95000"/>
                    <a:lumOff val="5000"/>
                  </a:schemeClr>
                </a:solidFill>
              </a:rPr>
              <a:t>From </a:t>
            </a:r>
            <a:r>
              <a:rPr lang="en-US" sz="4800" i="1" dirty="0" err="1">
                <a:solidFill>
                  <a:schemeClr val="tx1">
                    <a:lumMod val="95000"/>
                    <a:lumOff val="5000"/>
                  </a:schemeClr>
                </a:solidFill>
              </a:rPr>
              <a:t>Vayiqra</a:t>
            </a:r>
            <a:r>
              <a:rPr lang="en-US" sz="4800" i="1" dirty="0">
                <a:solidFill>
                  <a:schemeClr val="tx1">
                    <a:lumMod val="95000"/>
                    <a:lumOff val="5000"/>
                  </a:schemeClr>
                </a:solidFill>
              </a:rPr>
              <a:t> [Leviticus] 19</a:t>
            </a:r>
            <a:endParaRPr lang="en-US" sz="3733" dirty="0"/>
          </a:p>
          <a:p>
            <a:pPr marL="0" indent="0">
              <a:buNone/>
            </a:pPr>
            <a:r>
              <a:rPr lang="en-US" sz="3733" baseline="30000" dirty="0"/>
              <a:t>9</a:t>
            </a:r>
            <a:r>
              <a:rPr lang="en-US" sz="3733" dirty="0"/>
              <a:t> "'When you reap the harvest of your land, do not reap to the very edges of your field or gather the gleanings of your harvest.</a:t>
            </a:r>
          </a:p>
          <a:p>
            <a:pPr marL="0" indent="0">
              <a:buNone/>
            </a:pPr>
            <a:r>
              <a:rPr lang="en-US" sz="3733" baseline="30000" dirty="0"/>
              <a:t>10</a:t>
            </a:r>
            <a:r>
              <a:rPr lang="en-US" sz="3733" dirty="0"/>
              <a:t> Do not go over your vineyard a second time or pick up the grapes that have fallen. Leave them for the poor and the alien. I am Yahuwah your Elohim.</a:t>
            </a:r>
          </a:p>
          <a:p>
            <a:pPr marL="0" indent="0">
              <a:buNone/>
            </a:pPr>
            <a:r>
              <a:rPr lang="en-US" sz="3733" baseline="30000" dirty="0"/>
              <a:t>11</a:t>
            </a:r>
            <a:r>
              <a:rPr lang="en-US" sz="3733" dirty="0"/>
              <a:t> "'Do not steal. "'Do not lie. "'Do not deceive one another.</a:t>
            </a:r>
          </a:p>
          <a:p>
            <a:pPr marL="0" indent="0">
              <a:buNone/>
            </a:pPr>
            <a:r>
              <a:rPr lang="en-US" sz="3733" baseline="30000" dirty="0"/>
              <a:t>12</a:t>
            </a:r>
            <a:r>
              <a:rPr lang="en-US" sz="3733" dirty="0"/>
              <a:t> "'Do not swear falsely by my name and so profane the name of your Elohim. I am Yahuwah.</a:t>
            </a:r>
          </a:p>
          <a:p>
            <a:pPr marL="0" indent="0">
              <a:buNone/>
            </a:pPr>
            <a:r>
              <a:rPr lang="en-US" sz="3733" baseline="30000" dirty="0"/>
              <a:t>13</a:t>
            </a:r>
            <a:r>
              <a:rPr lang="en-US" sz="3733" dirty="0"/>
              <a:t> "'Do not defraud your neighbor or rob him. "'Do not hold back the wages of a hired man overnight.</a:t>
            </a:r>
          </a:p>
        </p:txBody>
      </p:sp>
    </p:spTree>
    <p:extLst>
      <p:ext uri="{BB962C8B-B14F-4D97-AF65-F5344CB8AC3E}">
        <p14:creationId xmlns:p14="http://schemas.microsoft.com/office/powerpoint/2010/main" val="3204660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fontScale="85000" lnSpcReduction="10000"/>
          </a:bodyPr>
          <a:lstStyle/>
          <a:p>
            <a:pPr marL="0" indent="0" algn="ctr">
              <a:buNone/>
            </a:pPr>
            <a:r>
              <a:rPr lang="en-US" sz="4800" i="1" dirty="0">
                <a:solidFill>
                  <a:schemeClr val="tx1">
                    <a:lumMod val="95000"/>
                    <a:lumOff val="5000"/>
                  </a:schemeClr>
                </a:solidFill>
              </a:rPr>
              <a:t>Instructions About Love</a:t>
            </a:r>
          </a:p>
          <a:p>
            <a:pPr marL="0" indent="0" algn="ctr">
              <a:buNone/>
            </a:pPr>
            <a:r>
              <a:rPr lang="en-US" sz="4800" i="1" dirty="0">
                <a:solidFill>
                  <a:schemeClr val="tx1">
                    <a:lumMod val="95000"/>
                    <a:lumOff val="5000"/>
                  </a:schemeClr>
                </a:solidFill>
              </a:rPr>
              <a:t>From </a:t>
            </a:r>
            <a:r>
              <a:rPr lang="en-US" sz="4800" i="1" dirty="0" err="1">
                <a:solidFill>
                  <a:schemeClr val="tx1">
                    <a:lumMod val="95000"/>
                    <a:lumOff val="5000"/>
                  </a:schemeClr>
                </a:solidFill>
              </a:rPr>
              <a:t>Vayiqra</a:t>
            </a:r>
            <a:r>
              <a:rPr lang="en-US" sz="4800" i="1" dirty="0">
                <a:solidFill>
                  <a:schemeClr val="tx1">
                    <a:lumMod val="95000"/>
                    <a:lumOff val="5000"/>
                  </a:schemeClr>
                </a:solidFill>
              </a:rPr>
              <a:t> [Leviticus] 19</a:t>
            </a:r>
          </a:p>
          <a:p>
            <a:pPr marL="0" indent="0">
              <a:buNone/>
            </a:pPr>
            <a:r>
              <a:rPr lang="en-US" sz="3733" baseline="30000" dirty="0"/>
              <a:t>14</a:t>
            </a:r>
            <a:r>
              <a:rPr lang="en-US" sz="3733" dirty="0"/>
              <a:t> "'Do not curse the deaf or put a stumbling block in front of the blind, but fear your Elohim. I am Yahuwah.</a:t>
            </a:r>
          </a:p>
          <a:p>
            <a:pPr marL="0" indent="0">
              <a:buNone/>
            </a:pPr>
            <a:r>
              <a:rPr lang="en-US" sz="3733" baseline="30000" dirty="0"/>
              <a:t>15</a:t>
            </a:r>
            <a:r>
              <a:rPr lang="en-US" sz="3733" dirty="0"/>
              <a:t> "'Do not pervert justice; do not show partiality to the poor or favoritism to the great, but judge your neighbor fairly.</a:t>
            </a:r>
          </a:p>
          <a:p>
            <a:pPr marL="0" indent="0">
              <a:buNone/>
            </a:pPr>
            <a:r>
              <a:rPr lang="en-US" sz="3733" baseline="30000" dirty="0"/>
              <a:t>16</a:t>
            </a:r>
            <a:r>
              <a:rPr lang="en-US" sz="3733" dirty="0"/>
              <a:t> "'Do not go about spreading slander among your people. "'Do not do anything that endangers your neighbor's life. I am Yahuwah.</a:t>
            </a:r>
          </a:p>
          <a:p>
            <a:pPr marL="0" indent="0">
              <a:buNone/>
            </a:pPr>
            <a:r>
              <a:rPr lang="en-US" sz="3733" baseline="30000" dirty="0"/>
              <a:t>17</a:t>
            </a:r>
            <a:r>
              <a:rPr lang="en-US" sz="3733" dirty="0"/>
              <a:t> "'Do not hate your brother in your heart. Rebuke your neighbor frankly so you will not share in his guilt.</a:t>
            </a:r>
          </a:p>
          <a:p>
            <a:pPr marL="0" indent="0">
              <a:buNone/>
            </a:pPr>
            <a:r>
              <a:rPr lang="en-US" sz="3733" baseline="30000" dirty="0"/>
              <a:t>18</a:t>
            </a:r>
            <a:r>
              <a:rPr lang="en-US" sz="3733" dirty="0"/>
              <a:t> "'Do not seek revenge or bear a grudge against one of your people, but love your neighbor as yourself. I am Yahuwah.</a:t>
            </a:r>
          </a:p>
        </p:txBody>
      </p:sp>
    </p:spTree>
    <p:extLst>
      <p:ext uri="{BB962C8B-B14F-4D97-AF65-F5344CB8AC3E}">
        <p14:creationId xmlns:p14="http://schemas.microsoft.com/office/powerpoint/2010/main" val="755059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James 4:11</a:t>
            </a:r>
          </a:p>
          <a:p>
            <a:pPr marL="0" indent="0">
              <a:buNone/>
            </a:pPr>
            <a:r>
              <a:rPr lang="en-US" sz="3733" baseline="30000" dirty="0"/>
              <a:t>11</a:t>
            </a:r>
            <a:r>
              <a:rPr lang="en-US" sz="3733" dirty="0"/>
              <a:t> </a:t>
            </a:r>
            <a:r>
              <a:rPr lang="en-US" sz="3733" b="1" dirty="0"/>
              <a:t>Brothers, do not slander one another. Anyone who speaks against his brother or judges him speaks against the law and judges it. When you judge the law, you are not keeping it, but sitting in judgment on it.</a:t>
            </a:r>
          </a:p>
          <a:p>
            <a:pPr marL="0" indent="0">
              <a:buNone/>
            </a:pPr>
            <a:r>
              <a:rPr lang="en-US" sz="3733" b="1" baseline="30000" dirty="0"/>
              <a:t>12</a:t>
            </a:r>
            <a:r>
              <a:rPr lang="en-US" sz="3733" b="1" dirty="0"/>
              <a:t> There is only one Lawgiver and Judge, the one who is able to save and destroy. But you-- who are you to judge your neighbor?</a:t>
            </a:r>
            <a:endParaRPr lang="en-US" sz="3733" b="1" dirty="0">
              <a:solidFill>
                <a:schemeClr val="tx1">
                  <a:lumMod val="95000"/>
                  <a:lumOff val="5000"/>
                </a:schemeClr>
              </a:solidFill>
            </a:endParaRPr>
          </a:p>
        </p:txBody>
      </p:sp>
    </p:spTree>
    <p:extLst>
      <p:ext uri="{BB962C8B-B14F-4D97-AF65-F5344CB8AC3E}">
        <p14:creationId xmlns:p14="http://schemas.microsoft.com/office/powerpoint/2010/main" val="4013964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Instructions About Love From </a:t>
            </a:r>
            <a:r>
              <a:rPr lang="en-US" sz="4800" i="1" dirty="0" err="1">
                <a:solidFill>
                  <a:schemeClr val="tx1">
                    <a:lumMod val="95000"/>
                    <a:lumOff val="5000"/>
                  </a:schemeClr>
                </a:solidFill>
              </a:rPr>
              <a:t>Vayiqra</a:t>
            </a:r>
            <a:r>
              <a:rPr lang="en-US" sz="4800" i="1" dirty="0">
                <a:solidFill>
                  <a:schemeClr val="tx1">
                    <a:lumMod val="95000"/>
                    <a:lumOff val="5000"/>
                  </a:schemeClr>
                </a:solidFill>
              </a:rPr>
              <a:t> 19</a:t>
            </a:r>
          </a:p>
          <a:p>
            <a:pPr marL="0" indent="0" algn="ctr">
              <a:buNone/>
            </a:pPr>
            <a:r>
              <a:rPr lang="en-US" sz="4800" i="1" dirty="0">
                <a:solidFill>
                  <a:schemeClr val="tx1">
                    <a:lumMod val="95000"/>
                    <a:lumOff val="5000"/>
                  </a:schemeClr>
                </a:solidFill>
              </a:rPr>
              <a:t>Prohibition Against Slander</a:t>
            </a:r>
          </a:p>
          <a:p>
            <a:pPr marL="0" indent="0">
              <a:buNone/>
            </a:pPr>
            <a:r>
              <a:rPr lang="en-US" sz="3733" baseline="30000" dirty="0"/>
              <a:t>16</a:t>
            </a:r>
            <a:r>
              <a:rPr lang="en-US" sz="3733" dirty="0"/>
              <a:t> "</a:t>
            </a:r>
            <a:r>
              <a:rPr lang="en-US" sz="3733" b="1" dirty="0"/>
              <a:t>'Do not go about spreading slander among your people. "'Do not do anything that endangers your neighbor's life. I am Yahuwah.</a:t>
            </a:r>
          </a:p>
        </p:txBody>
      </p:sp>
    </p:spTree>
    <p:extLst>
      <p:ext uri="{BB962C8B-B14F-4D97-AF65-F5344CB8AC3E}">
        <p14:creationId xmlns:p14="http://schemas.microsoft.com/office/powerpoint/2010/main" val="2036644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a:latin typeface="+mn-lt"/>
              </a:rPr>
              <a:t>The Rich are in Trouble!</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5:1-3</a:t>
            </a:r>
          </a:p>
          <a:p>
            <a:pPr marL="0" indent="0">
              <a:buNone/>
            </a:pPr>
            <a:r>
              <a:rPr lang="en-US" sz="4000" b="1" dirty="0"/>
              <a:t>Come now, you rich, weep and howl for your miseries which are coming upon you. Your riches have rotted and your garments have become </a:t>
            </a:r>
            <a:r>
              <a:rPr lang="en-US" sz="4000" b="1" u="sng" dirty="0"/>
              <a:t>moth-eaten</a:t>
            </a:r>
            <a:r>
              <a:rPr lang="en-US" sz="4000" b="1" dirty="0"/>
              <a:t>. Your gold and your silver have </a:t>
            </a:r>
            <a:r>
              <a:rPr lang="en-US" sz="4000" b="1" u="sng" dirty="0"/>
              <a:t>rusted</a:t>
            </a:r>
            <a:r>
              <a:rPr lang="en-US" sz="4000" b="1" dirty="0"/>
              <a:t>; and their rust will be a witness against you and will consume your flesh like fire. It is in the last days that you have stored up your treasure!</a:t>
            </a:r>
          </a:p>
          <a:p>
            <a:pPr marL="0" indent="0">
              <a:buNone/>
            </a:pPr>
            <a:endParaRPr lang="en-US" sz="4000" b="1" dirty="0"/>
          </a:p>
        </p:txBody>
      </p:sp>
    </p:spTree>
    <p:extLst>
      <p:ext uri="{BB962C8B-B14F-4D97-AF65-F5344CB8AC3E}">
        <p14:creationId xmlns:p14="http://schemas.microsoft.com/office/powerpoint/2010/main" val="3728478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a:latin typeface="+mn-lt"/>
              </a:rPr>
              <a:t>Yahusha</a:t>
            </a:r>
            <a:r>
              <a:rPr lang="en-US" sz="4800" b="1" dirty="0">
                <a:latin typeface="+mn-lt"/>
              </a:rPr>
              <a:t> on Your Treasures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Matthew 6:19-21</a:t>
            </a:r>
          </a:p>
          <a:p>
            <a:pPr marL="0" indent="0">
              <a:buNone/>
            </a:pPr>
            <a:r>
              <a:rPr lang="en-US" sz="4000" b="1" dirty="0"/>
              <a:t>"Do not store up for yourselves treasures on earth, where moth and rust destroy, and where thieves break in and steal. "But store up for yourselves treasures in heaven, where neither moth nor rust destroys, and where thieves do not break in or steal; for where your treasure is, there your heart will be also.</a:t>
            </a:r>
          </a:p>
          <a:p>
            <a:pPr marL="0" indent="0">
              <a:buNone/>
            </a:pPr>
            <a:r>
              <a:rPr lang="en-US" sz="4000" b="1" dirty="0"/>
              <a:t>- don’t pursue riches!</a:t>
            </a:r>
          </a:p>
        </p:txBody>
      </p:sp>
    </p:spTree>
    <p:extLst>
      <p:ext uri="{BB962C8B-B14F-4D97-AF65-F5344CB8AC3E}">
        <p14:creationId xmlns:p14="http://schemas.microsoft.com/office/powerpoint/2010/main" val="3375480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a:latin typeface="+mn-lt"/>
              </a:rPr>
              <a:t>Ya’akov</a:t>
            </a:r>
            <a:r>
              <a:rPr lang="en-US" sz="4800" b="1" dirty="0">
                <a:latin typeface="+mn-lt"/>
              </a:rPr>
              <a:t> Writes About the Rich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1:9-11</a:t>
            </a:r>
          </a:p>
          <a:p>
            <a:pPr marL="0" indent="0">
              <a:buNone/>
            </a:pPr>
            <a:r>
              <a:rPr lang="en-US" sz="4000" b="1" dirty="0"/>
              <a:t>But the brother of humble circumstances is to glory in his high position; </a:t>
            </a:r>
            <a:r>
              <a:rPr lang="en-US" sz="4000" b="1" u="sng" dirty="0"/>
              <a:t>but the rich man in his humiliation, because like flowering grass he will pass away</a:t>
            </a:r>
            <a:r>
              <a:rPr lang="en-US" sz="4000" b="1" dirty="0"/>
              <a:t>. For the sun rises with a scorching wind and withers the grass; and its flower falls off and the beauty of its appearance is destroyed; so too </a:t>
            </a:r>
            <a:r>
              <a:rPr lang="en-US" sz="4000" b="1" u="sng" dirty="0"/>
              <a:t>the rich man in the midst of his pursuits will fade away</a:t>
            </a:r>
            <a:r>
              <a:rPr lang="en-US" sz="4000" b="1" dirty="0"/>
              <a:t>.</a:t>
            </a:r>
          </a:p>
        </p:txBody>
      </p:sp>
    </p:spTree>
    <p:extLst>
      <p:ext uri="{BB962C8B-B14F-4D97-AF65-F5344CB8AC3E}">
        <p14:creationId xmlns:p14="http://schemas.microsoft.com/office/powerpoint/2010/main" val="932709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err="1">
                <a:latin typeface="+mn-lt"/>
              </a:rPr>
              <a:t>Ya’akov</a:t>
            </a:r>
            <a:r>
              <a:rPr lang="en-US" sz="4800" b="1" dirty="0">
                <a:latin typeface="+mn-lt"/>
              </a:rPr>
              <a:t> Writes About the Rich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2:5-7</a:t>
            </a:r>
          </a:p>
          <a:p>
            <a:pPr marL="0" indent="0">
              <a:buNone/>
            </a:pPr>
            <a:r>
              <a:rPr lang="en-US" sz="4000" b="1" dirty="0"/>
              <a:t>Listen, my beloved brethren: did not Elohim choose the poor of this world [to be] rich in faith and heirs of the kingdom which He promised to those who love Him? But you have dishonored the poor man. </a:t>
            </a:r>
            <a:r>
              <a:rPr lang="en-US" sz="4000" b="1" u="sng" dirty="0"/>
              <a:t>Is it not the rich who oppress you and personally drag you into court? Do they not blaspheme the fair name by which you have been called?</a:t>
            </a:r>
          </a:p>
        </p:txBody>
      </p:sp>
    </p:spTree>
    <p:extLst>
      <p:ext uri="{BB962C8B-B14F-4D97-AF65-F5344CB8AC3E}">
        <p14:creationId xmlns:p14="http://schemas.microsoft.com/office/powerpoint/2010/main" val="3075816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Pay Your Laborers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5:4</a:t>
            </a:r>
          </a:p>
          <a:p>
            <a:pPr marL="0" indent="0">
              <a:buNone/>
            </a:pPr>
            <a:r>
              <a:rPr lang="en-US" sz="4000" b="1" dirty="0"/>
              <a:t>Behold, the pay of the laborers who mowed your fields, [and] which has been withheld by you, cries out [against you]; and the outcry of those who did the harvesting has reached the ears of the Lord of Sabaoth (Lord of armies - Hebrew</a:t>
            </a:r>
            <a:r>
              <a:rPr lang="he-IL" sz="4000" b="1" dirty="0"/>
              <a:t> </a:t>
            </a:r>
            <a:r>
              <a:rPr lang="he-IL" sz="4000" dirty="0"/>
              <a:t>צָבָא </a:t>
            </a:r>
            <a:r>
              <a:rPr lang="en-US" sz="4000" dirty="0" err="1"/>
              <a:t>tsava</a:t>
            </a:r>
            <a:r>
              <a:rPr lang="en-US" sz="4000" dirty="0"/>
              <a:t>, not Shabbat)</a:t>
            </a:r>
            <a:r>
              <a:rPr lang="en-US" sz="4000" b="1" dirty="0"/>
              <a:t>.</a:t>
            </a:r>
            <a:endParaRPr lang="en-US" sz="5400" b="1" dirty="0"/>
          </a:p>
          <a:p>
            <a:pPr marL="0" indent="0">
              <a:buNone/>
            </a:pPr>
            <a:endParaRPr lang="en-US" sz="4000" b="1" dirty="0"/>
          </a:p>
        </p:txBody>
      </p:sp>
    </p:spTree>
    <p:extLst>
      <p:ext uri="{BB962C8B-B14F-4D97-AF65-F5344CB8AC3E}">
        <p14:creationId xmlns:p14="http://schemas.microsoft.com/office/powerpoint/2010/main" val="2730611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Instructions About Love From </a:t>
            </a:r>
            <a:r>
              <a:rPr lang="en-US" sz="4800" i="1" dirty="0" err="1">
                <a:solidFill>
                  <a:schemeClr val="tx1">
                    <a:lumMod val="95000"/>
                    <a:lumOff val="5000"/>
                  </a:schemeClr>
                </a:solidFill>
              </a:rPr>
              <a:t>Vayiqra</a:t>
            </a:r>
            <a:r>
              <a:rPr lang="en-US" sz="4800" i="1" dirty="0">
                <a:solidFill>
                  <a:schemeClr val="tx1">
                    <a:lumMod val="95000"/>
                    <a:lumOff val="5000"/>
                  </a:schemeClr>
                </a:solidFill>
              </a:rPr>
              <a:t> 19</a:t>
            </a:r>
          </a:p>
          <a:p>
            <a:pPr marL="0" indent="0" algn="ctr">
              <a:buNone/>
            </a:pPr>
            <a:r>
              <a:rPr lang="en-US" sz="4800" i="1" dirty="0">
                <a:solidFill>
                  <a:schemeClr val="tx1">
                    <a:lumMod val="95000"/>
                    <a:lumOff val="5000"/>
                  </a:schemeClr>
                </a:solidFill>
              </a:rPr>
              <a:t>Defrauding Your Neighbor</a:t>
            </a:r>
          </a:p>
          <a:p>
            <a:pPr marL="0" indent="0">
              <a:buNone/>
            </a:pPr>
            <a:r>
              <a:rPr lang="en-US" sz="3733" baseline="30000" dirty="0"/>
              <a:t>13</a:t>
            </a:r>
            <a:r>
              <a:rPr lang="en-US" sz="3733" dirty="0"/>
              <a:t> "</a:t>
            </a:r>
            <a:r>
              <a:rPr lang="en-US" sz="3733" b="1" dirty="0"/>
              <a:t>'Do not defraud your neighbor or rob him. "'Do not hold back the wages of a hired man overnight</a:t>
            </a:r>
            <a:r>
              <a:rPr lang="en-US" sz="3733" dirty="0"/>
              <a:t>.</a:t>
            </a:r>
          </a:p>
          <a:p>
            <a:pPr marL="0" indent="0">
              <a:buNone/>
            </a:pPr>
            <a:r>
              <a:rPr lang="en-US" sz="3733" dirty="0"/>
              <a:t>Defraud </a:t>
            </a:r>
            <a:r>
              <a:rPr lang="mr-IN" sz="3733" dirty="0"/>
              <a:t>–</a:t>
            </a:r>
            <a:r>
              <a:rPr lang="en-US" sz="3733" dirty="0"/>
              <a:t>to deprive of a right, money, or property by fraud (deceit, trickery)</a:t>
            </a:r>
          </a:p>
        </p:txBody>
      </p:sp>
    </p:spTree>
    <p:extLst>
      <p:ext uri="{BB962C8B-B14F-4D97-AF65-F5344CB8AC3E}">
        <p14:creationId xmlns:p14="http://schemas.microsoft.com/office/powerpoint/2010/main" val="307610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Warning Against the Rich</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a:t>James 5:5-6</a:t>
            </a:r>
          </a:p>
          <a:p>
            <a:pPr marL="0" indent="0">
              <a:buNone/>
            </a:pPr>
            <a:r>
              <a:rPr lang="en-US" sz="4000" b="1"/>
              <a:t>You have lived luxuriously on the earth and led a life of wanton pleasure; you have fattened your hearts in a day of slaughter. You have condemned and put to death the righteous [man]; he does not resist you.</a:t>
            </a:r>
            <a:endParaRPr lang="en-US" sz="5400" b="1"/>
          </a:p>
          <a:p>
            <a:pPr marL="0" indent="0">
              <a:buNone/>
            </a:pPr>
            <a:endParaRPr lang="en-US" sz="4000" b="1"/>
          </a:p>
        </p:txBody>
      </p:sp>
    </p:spTree>
    <p:extLst>
      <p:ext uri="{BB962C8B-B14F-4D97-AF65-F5344CB8AC3E}">
        <p14:creationId xmlns:p14="http://schemas.microsoft.com/office/powerpoint/2010/main" val="1032437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Be Patient</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5:7-8</a:t>
            </a:r>
          </a:p>
          <a:p>
            <a:pPr marL="0" indent="0">
              <a:buNone/>
            </a:pPr>
            <a:r>
              <a:rPr lang="en-US" sz="4000" b="1" dirty="0"/>
              <a:t>Therefore be patient, brethren, until the coming of the Master. The farmer waits for the precious produce of the soil, being patient about it, until it gets the early and late rains. You too be patient; strengthen your hearts, for the coming of the Master is near.</a:t>
            </a:r>
          </a:p>
          <a:p>
            <a:pPr marL="0" indent="0">
              <a:buNone/>
            </a:pPr>
            <a:r>
              <a:rPr lang="en-US" sz="4000" b="1" dirty="0"/>
              <a:t>- Be patient, because we know the outcome of the evil rich</a:t>
            </a:r>
            <a:endParaRPr lang="en-US" sz="5400" b="1" dirty="0"/>
          </a:p>
          <a:p>
            <a:pPr marL="0" indent="0">
              <a:buNone/>
            </a:pPr>
            <a:endParaRPr lang="en-US" sz="4000" b="1" dirty="0"/>
          </a:p>
        </p:txBody>
      </p:sp>
    </p:spTree>
    <p:extLst>
      <p:ext uri="{BB962C8B-B14F-4D97-AF65-F5344CB8AC3E}">
        <p14:creationId xmlns:p14="http://schemas.microsoft.com/office/powerpoint/2010/main" val="1364598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Grumbling Against One Another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5:9</a:t>
            </a:r>
          </a:p>
          <a:p>
            <a:pPr marL="0" indent="0">
              <a:buNone/>
            </a:pPr>
            <a:r>
              <a:rPr lang="en-US" sz="4000" b="1" dirty="0"/>
              <a:t>Do not complain, brethren, against one another, so that you yourselves may not be judged; behold, the Judge is standing right at the door. As an example, brethren, of suffering and patience, take the prophets who spoke in the name of Yahuwah.</a:t>
            </a:r>
            <a:endParaRPr lang="en-US" sz="5400" b="1" dirty="0"/>
          </a:p>
          <a:p>
            <a:pPr marL="0" indent="0">
              <a:buNone/>
            </a:pPr>
            <a:endParaRPr lang="en-US" sz="4000" b="1" dirty="0"/>
          </a:p>
        </p:txBody>
      </p:sp>
    </p:spTree>
    <p:extLst>
      <p:ext uri="{BB962C8B-B14F-4D97-AF65-F5344CB8AC3E}">
        <p14:creationId xmlns:p14="http://schemas.microsoft.com/office/powerpoint/2010/main" val="3392217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James 5:9</a:t>
            </a:r>
          </a:p>
          <a:p>
            <a:pPr marL="0" indent="0">
              <a:buNone/>
            </a:pPr>
            <a:r>
              <a:rPr lang="en-US" sz="3733" baseline="30000" dirty="0"/>
              <a:t>9</a:t>
            </a:r>
            <a:r>
              <a:rPr lang="en-US" sz="3733" dirty="0"/>
              <a:t> </a:t>
            </a:r>
            <a:r>
              <a:rPr lang="en-US" sz="3733" b="1" dirty="0"/>
              <a:t>Don't </a:t>
            </a:r>
            <a:r>
              <a:rPr lang="en-US" sz="3733" b="1" u="sng" dirty="0"/>
              <a:t>grumble</a:t>
            </a:r>
            <a:r>
              <a:rPr lang="en-US" sz="3733" b="1" dirty="0"/>
              <a:t> against each other, brothers, or you will be judged. The Judge is standing at the door</a:t>
            </a:r>
            <a:r>
              <a:rPr lang="en-US" sz="3733" dirty="0"/>
              <a:t>!</a:t>
            </a:r>
          </a:p>
          <a:p>
            <a:pPr marL="0" indent="0">
              <a:buNone/>
            </a:pPr>
            <a:r>
              <a:rPr lang="en-US" sz="3733" i="1" dirty="0"/>
              <a:t>sigh, groan, either inwardly or openly (MK 7.34); as discontent directed against another complain strongly, mutter, grumble, </a:t>
            </a:r>
            <a:r>
              <a:rPr lang="en-US" sz="3733" i="1" u="sng" dirty="0"/>
              <a:t>bear a grudge</a:t>
            </a:r>
            <a:endParaRPr lang="en-US" sz="3733" u="sng" dirty="0">
              <a:solidFill>
                <a:schemeClr val="tx1">
                  <a:lumMod val="95000"/>
                  <a:lumOff val="5000"/>
                </a:schemeClr>
              </a:solidFill>
            </a:endParaRPr>
          </a:p>
        </p:txBody>
      </p:sp>
    </p:spTree>
    <p:extLst>
      <p:ext uri="{BB962C8B-B14F-4D97-AF65-F5344CB8AC3E}">
        <p14:creationId xmlns:p14="http://schemas.microsoft.com/office/powerpoint/2010/main" val="7063683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Instructions About Love From </a:t>
            </a:r>
            <a:r>
              <a:rPr lang="en-US" sz="4800" i="1" dirty="0" err="1">
                <a:solidFill>
                  <a:schemeClr val="tx1">
                    <a:lumMod val="95000"/>
                    <a:lumOff val="5000"/>
                  </a:schemeClr>
                </a:solidFill>
              </a:rPr>
              <a:t>Vayiqra</a:t>
            </a:r>
            <a:r>
              <a:rPr lang="en-US" sz="4800" i="1" dirty="0">
                <a:solidFill>
                  <a:schemeClr val="tx1">
                    <a:lumMod val="95000"/>
                    <a:lumOff val="5000"/>
                  </a:schemeClr>
                </a:solidFill>
              </a:rPr>
              <a:t> 19:18a</a:t>
            </a:r>
          </a:p>
          <a:p>
            <a:pPr marL="0" indent="0">
              <a:buNone/>
            </a:pPr>
            <a:r>
              <a:rPr lang="en-US" sz="3733" baseline="30000" dirty="0"/>
              <a:t>18</a:t>
            </a:r>
            <a:r>
              <a:rPr lang="en-US" sz="3733" dirty="0"/>
              <a:t> "</a:t>
            </a:r>
            <a:r>
              <a:rPr lang="en-US" sz="3733" b="1" dirty="0"/>
              <a:t>'Do not seek revenge or bear a grudge against one of your people</a:t>
            </a:r>
            <a:r>
              <a:rPr lang="mr-IN" sz="3733" dirty="0"/>
              <a:t>…</a:t>
            </a:r>
            <a:endParaRPr lang="en-US" sz="3733" dirty="0"/>
          </a:p>
          <a:p>
            <a:pPr marL="0" indent="0">
              <a:buNone/>
            </a:pPr>
            <a:r>
              <a:rPr lang="en-US" sz="3733" dirty="0"/>
              <a:t>guard one’s wrath, keep on being angry</a:t>
            </a:r>
          </a:p>
          <a:p>
            <a:pPr marL="0" indent="0">
              <a:buNone/>
            </a:pPr>
            <a:endParaRPr lang="en-US" sz="3733" dirty="0">
              <a:solidFill>
                <a:schemeClr val="tx1">
                  <a:lumMod val="95000"/>
                  <a:lumOff val="5000"/>
                </a:schemeClr>
              </a:solidFill>
            </a:endParaRPr>
          </a:p>
        </p:txBody>
      </p:sp>
    </p:spTree>
    <p:extLst>
      <p:ext uri="{BB962C8B-B14F-4D97-AF65-F5344CB8AC3E}">
        <p14:creationId xmlns:p14="http://schemas.microsoft.com/office/powerpoint/2010/main" val="749783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Patience of the Prophets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5:10-11</a:t>
            </a:r>
          </a:p>
          <a:p>
            <a:pPr marL="0" indent="0">
              <a:buNone/>
            </a:pPr>
            <a:r>
              <a:rPr lang="en-US" sz="4000" b="1" dirty="0"/>
              <a:t>As an example, brethren, of suffering and patience, take the prophets who spoke in the name of Yahuwah. We count those blessed who endured. You have heard of the endurance of Job and have seen the outcome of the Yahuwah's dealings, that Yahuwah is full of compassion and [is] merciful.</a:t>
            </a:r>
            <a:endParaRPr lang="en-US" sz="5400" b="1" dirty="0"/>
          </a:p>
          <a:p>
            <a:pPr marL="0" indent="0">
              <a:buNone/>
            </a:pPr>
            <a:endParaRPr lang="en-US" sz="4000" b="1" dirty="0"/>
          </a:p>
        </p:txBody>
      </p:sp>
    </p:spTree>
    <p:extLst>
      <p:ext uri="{BB962C8B-B14F-4D97-AF65-F5344CB8AC3E}">
        <p14:creationId xmlns:p14="http://schemas.microsoft.com/office/powerpoint/2010/main" val="3219328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Don’t Swear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5:12</a:t>
            </a:r>
          </a:p>
          <a:p>
            <a:pPr marL="0" indent="0">
              <a:buNone/>
            </a:pPr>
            <a:r>
              <a:rPr lang="en-US" sz="4000" b="1" dirty="0"/>
              <a:t>But above all, my brethren, do not swear, either by heaven or by earth or with any other oath; but your yes is to be yes, and your no, no, so that you may not fall under judgment.</a:t>
            </a:r>
            <a:endParaRPr lang="en-US" sz="5400" b="1" dirty="0"/>
          </a:p>
          <a:p>
            <a:pPr marL="0" indent="0">
              <a:buNone/>
            </a:pPr>
            <a:endParaRPr lang="en-US" sz="4000" b="1" dirty="0"/>
          </a:p>
        </p:txBody>
      </p:sp>
    </p:spTree>
    <p:extLst>
      <p:ext uri="{BB962C8B-B14F-4D97-AF65-F5344CB8AC3E}">
        <p14:creationId xmlns:p14="http://schemas.microsoft.com/office/powerpoint/2010/main" val="3792517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lnSpcReduction="10000"/>
          </a:bodyPr>
          <a:lstStyle/>
          <a:p>
            <a:pPr marL="0" indent="0" algn="ctr">
              <a:buNone/>
            </a:pPr>
            <a:r>
              <a:rPr lang="en-US" sz="4800" i="1" dirty="0">
                <a:solidFill>
                  <a:schemeClr val="tx1">
                    <a:lumMod val="95000"/>
                    <a:lumOff val="5000"/>
                  </a:schemeClr>
                </a:solidFill>
              </a:rPr>
              <a:t>Instructions About Love From </a:t>
            </a:r>
            <a:r>
              <a:rPr lang="en-US" sz="4800" i="1" dirty="0" err="1">
                <a:solidFill>
                  <a:schemeClr val="tx1">
                    <a:lumMod val="95000"/>
                    <a:lumOff val="5000"/>
                  </a:schemeClr>
                </a:solidFill>
              </a:rPr>
              <a:t>Vayiqra</a:t>
            </a:r>
            <a:r>
              <a:rPr lang="en-US" sz="4800" i="1" dirty="0">
                <a:solidFill>
                  <a:schemeClr val="tx1">
                    <a:lumMod val="95000"/>
                    <a:lumOff val="5000"/>
                  </a:schemeClr>
                </a:solidFill>
              </a:rPr>
              <a:t> 19</a:t>
            </a:r>
          </a:p>
          <a:p>
            <a:pPr marL="0" indent="0" algn="ctr">
              <a:buNone/>
            </a:pPr>
            <a:r>
              <a:rPr lang="en-US" sz="4800" i="1" dirty="0">
                <a:solidFill>
                  <a:schemeClr val="tx1">
                    <a:lumMod val="95000"/>
                    <a:lumOff val="5000"/>
                  </a:schemeClr>
                </a:solidFill>
              </a:rPr>
              <a:t>Swearing</a:t>
            </a:r>
          </a:p>
          <a:p>
            <a:pPr marL="0" indent="0">
              <a:buNone/>
            </a:pPr>
            <a:r>
              <a:rPr lang="en-US" sz="3733" b="1" baseline="30000" dirty="0"/>
              <a:t>12</a:t>
            </a:r>
            <a:r>
              <a:rPr lang="en-US" sz="3733" b="1" dirty="0"/>
              <a:t> "'Do not swear falsely (for deception) by my name and so profane the name of your Elohim. I am Yahuwah.</a:t>
            </a:r>
          </a:p>
          <a:p>
            <a:pPr marL="0" indent="0">
              <a:buNone/>
            </a:pPr>
            <a:r>
              <a:rPr lang="en-US" sz="3733" dirty="0"/>
              <a:t>The Torah teaches:</a:t>
            </a:r>
          </a:p>
          <a:p>
            <a:pPr marL="0" indent="0">
              <a:buNone/>
            </a:pPr>
            <a:r>
              <a:rPr lang="en-US" sz="3733" b="1" dirty="0"/>
              <a:t>Fear Yahuwah your Elohim, serve him only and take your oaths in his name. Deuteronomy 6:13</a:t>
            </a:r>
          </a:p>
          <a:p>
            <a:pPr marL="0" indent="0">
              <a:buNone/>
            </a:pPr>
            <a:r>
              <a:rPr lang="en-US" sz="3733" b="1" dirty="0"/>
              <a:t>Fear Yahuwah your Elohim and serve him. Hold fast to him and take your oaths in his name. Deuteronomy 10:20</a:t>
            </a:r>
          </a:p>
        </p:txBody>
      </p:sp>
      <p:sp>
        <p:nvSpPr>
          <p:cNvPr id="2" name="Rectangle 1"/>
          <p:cNvSpPr/>
          <p:nvPr/>
        </p:nvSpPr>
        <p:spPr>
          <a:xfrm>
            <a:off x="5969197" y="3182780"/>
            <a:ext cx="253595" cy="461665"/>
          </a:xfrm>
          <a:prstGeom prst="rect">
            <a:avLst/>
          </a:prstGeom>
        </p:spPr>
        <p:txBody>
          <a:bodyPr wrap="none">
            <a:spAutoFit/>
          </a:bodyPr>
          <a:lstStyle/>
          <a:p>
            <a:pPr algn="ctr"/>
            <a:r>
              <a:rPr lang="en-US" sz="2400" i="1" dirty="0">
                <a:solidFill>
                  <a:schemeClr val="tx1">
                    <a:lumMod val="95000"/>
                    <a:lumOff val="5000"/>
                  </a:schemeClr>
                </a:solidFill>
              </a:rPr>
              <a:t> </a:t>
            </a:r>
          </a:p>
        </p:txBody>
      </p:sp>
    </p:spTree>
    <p:extLst>
      <p:ext uri="{BB962C8B-B14F-4D97-AF65-F5344CB8AC3E}">
        <p14:creationId xmlns:p14="http://schemas.microsoft.com/office/powerpoint/2010/main" val="3186502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What is </a:t>
            </a:r>
            <a:r>
              <a:rPr lang="en-US" sz="4800" i="1" dirty="0" err="1">
                <a:solidFill>
                  <a:schemeClr val="tx1">
                    <a:lumMod val="95000"/>
                    <a:lumOff val="5000"/>
                  </a:schemeClr>
                </a:solidFill>
              </a:rPr>
              <a:t>Yahusha’s</a:t>
            </a:r>
            <a:r>
              <a:rPr lang="en-US" sz="4800" i="1" dirty="0">
                <a:solidFill>
                  <a:schemeClr val="tx1">
                    <a:lumMod val="95000"/>
                    <a:lumOff val="5000"/>
                  </a:schemeClr>
                </a:solidFill>
              </a:rPr>
              <a:t> Teaching?</a:t>
            </a:r>
          </a:p>
          <a:p>
            <a:pPr marL="0" indent="0">
              <a:buNone/>
            </a:pPr>
            <a:r>
              <a:rPr lang="en-US" sz="3733" b="1" dirty="0"/>
              <a:t>Matthew 5:33-37 </a:t>
            </a:r>
            <a:r>
              <a:rPr lang="en-US" sz="3733" dirty="0"/>
              <a:t> "</a:t>
            </a:r>
            <a:r>
              <a:rPr lang="en-US" sz="3733" b="1" dirty="0"/>
              <a:t>Again, you have heard that it was said to the people long ago, 'Do not break your oath, but keep the oaths you have made to Yahuwah.’ But I tell you, Do not swear at all: either by heaven, for it is Elohim's throne; or by the earth, for it is his footstool; or by </a:t>
            </a:r>
            <a:r>
              <a:rPr lang="en-US" sz="3733" b="1" dirty="0" err="1"/>
              <a:t>Yerushalayim</a:t>
            </a:r>
            <a:r>
              <a:rPr lang="en-US" sz="3733" b="1" dirty="0"/>
              <a:t>, for it is the city of the Great King. And do not swear by your head, for you cannot make even one hair white or black. Simply let your 'Yes' be 'Yes,' and your 'No,' 'No'; anything beyond this comes from the evil one. </a:t>
            </a:r>
            <a:endParaRPr lang="en-US" sz="3733" b="1" dirty="0">
              <a:solidFill>
                <a:schemeClr val="tx1">
                  <a:lumMod val="95000"/>
                  <a:lumOff val="5000"/>
                </a:schemeClr>
              </a:solidFill>
            </a:endParaRPr>
          </a:p>
        </p:txBody>
      </p:sp>
    </p:spTree>
    <p:extLst>
      <p:ext uri="{BB962C8B-B14F-4D97-AF65-F5344CB8AC3E}">
        <p14:creationId xmlns:p14="http://schemas.microsoft.com/office/powerpoint/2010/main" val="2135373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Praying in Faith</a:t>
            </a:r>
          </a:p>
        </p:txBody>
      </p:sp>
      <p:sp>
        <p:nvSpPr>
          <p:cNvPr id="3" name="Content Placeholder 2"/>
          <p:cNvSpPr>
            <a:spLocks noGrp="1"/>
          </p:cNvSpPr>
          <p:nvPr>
            <p:ph idx="1"/>
          </p:nvPr>
        </p:nvSpPr>
        <p:spPr>
          <a:xfrm>
            <a:off x="609600" y="1130852"/>
            <a:ext cx="10972800" cy="5645427"/>
          </a:xfrm>
        </p:spPr>
        <p:txBody>
          <a:bodyPr>
            <a:normAutofit lnSpcReduction="10000"/>
          </a:bodyPr>
          <a:lstStyle/>
          <a:p>
            <a:pPr marL="0" indent="0">
              <a:buNone/>
            </a:pPr>
            <a:r>
              <a:rPr lang="en-US" sz="4000" b="1" dirty="0"/>
              <a:t>James 5:13-15</a:t>
            </a:r>
          </a:p>
          <a:p>
            <a:pPr marL="0" indent="0">
              <a:buNone/>
            </a:pPr>
            <a:r>
              <a:rPr lang="en-US" sz="4000" b="1" dirty="0"/>
              <a:t>Is anyone among you suffering? [Then] he must pray. Is anyone cheerful? He is to sing praises. Is anyone among you sick? [Then] he must call for the elders of the assembly and they are to pray over him, anointing him with oil in the name of the Lord; and the prayer offered in faith will restore the one who is sick, and the Lord will raise him up, and if he has committed sins, they will be forgiven him.</a:t>
            </a:r>
            <a:endParaRPr lang="en-US" sz="5400" b="1" dirty="0"/>
          </a:p>
          <a:p>
            <a:pPr marL="0" indent="0">
              <a:buNone/>
            </a:pPr>
            <a:endParaRPr lang="en-US" sz="4000" b="1" dirty="0"/>
          </a:p>
        </p:txBody>
      </p:sp>
    </p:spTree>
    <p:extLst>
      <p:ext uri="{BB962C8B-B14F-4D97-AF65-F5344CB8AC3E}">
        <p14:creationId xmlns:p14="http://schemas.microsoft.com/office/powerpoint/2010/main" val="11832144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Laying On of Hands?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One of the synagogue officials named Jairus came up, and on seeing Him, fell at His feet and implored Him earnestly, saying, "My little daughter is at the point of death; [please] come and lay Your hands on her, so that she will get well and live.”  Matthew 19:22-23</a:t>
            </a:r>
          </a:p>
          <a:p>
            <a:pPr>
              <a:buFontTx/>
              <a:buChar char="-"/>
            </a:pPr>
            <a:r>
              <a:rPr lang="en-US" sz="4000" b="1" dirty="0"/>
              <a:t>James does not say “lay hands on”</a:t>
            </a:r>
          </a:p>
          <a:p>
            <a:pPr>
              <a:buFontTx/>
              <a:buChar char="-"/>
            </a:pPr>
            <a:r>
              <a:rPr lang="en-US" sz="4000" b="1" dirty="0"/>
              <a:t>Not a formula!</a:t>
            </a:r>
          </a:p>
          <a:p>
            <a:pPr>
              <a:buFontTx/>
              <a:buChar char="-"/>
            </a:pPr>
            <a:r>
              <a:rPr lang="en-US" sz="4000" b="1" dirty="0"/>
              <a:t>It’s about the prayer of faith</a:t>
            </a:r>
            <a:endParaRPr lang="en-US" sz="5400" b="1" dirty="0"/>
          </a:p>
        </p:txBody>
      </p:sp>
    </p:spTree>
    <p:extLst>
      <p:ext uri="{BB962C8B-B14F-4D97-AF65-F5344CB8AC3E}">
        <p14:creationId xmlns:p14="http://schemas.microsoft.com/office/powerpoint/2010/main" val="3014993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Anointing With Oil</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Mark 6:12-13</a:t>
            </a:r>
          </a:p>
          <a:p>
            <a:pPr marL="0" indent="0">
              <a:buNone/>
            </a:pPr>
            <a:r>
              <a:rPr lang="en-US" sz="4000" b="1" dirty="0"/>
              <a:t>They went out and preached that [men] should repent. And they were casting out many demons and were anointing with oil many sick people and healing them.</a:t>
            </a:r>
          </a:p>
        </p:txBody>
      </p:sp>
    </p:spTree>
    <p:extLst>
      <p:ext uri="{BB962C8B-B14F-4D97-AF65-F5344CB8AC3E}">
        <p14:creationId xmlns:p14="http://schemas.microsoft.com/office/powerpoint/2010/main" val="31719526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The Effective Prayer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5:16</a:t>
            </a:r>
          </a:p>
          <a:p>
            <a:pPr marL="0" indent="0">
              <a:buNone/>
            </a:pPr>
            <a:r>
              <a:rPr lang="en-US" sz="4000" b="1" dirty="0"/>
              <a:t>Therefore, confess your sins to one another, and pray for one another so that you may be healed. The effective prayer of a righteous man can accomplish much.</a:t>
            </a:r>
            <a:endParaRPr lang="en-US" sz="5400" b="1" dirty="0"/>
          </a:p>
          <a:p>
            <a:pPr marL="0" indent="0">
              <a:buNone/>
            </a:pPr>
            <a:endParaRPr lang="en-US" sz="4000" b="1" dirty="0"/>
          </a:p>
        </p:txBody>
      </p:sp>
    </p:spTree>
    <p:extLst>
      <p:ext uri="{BB962C8B-B14F-4D97-AF65-F5344CB8AC3E}">
        <p14:creationId xmlns:p14="http://schemas.microsoft.com/office/powerpoint/2010/main" val="2161981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Eliyahu’s Prayers</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5:17-18</a:t>
            </a:r>
          </a:p>
          <a:p>
            <a:pPr marL="0" indent="0">
              <a:buNone/>
            </a:pPr>
            <a:r>
              <a:rPr lang="en-US" sz="4000" b="1" dirty="0"/>
              <a:t>Eliyahu was a man with a nature like ours, and he prayed earnestly that it would not rain, and it did not rain on the earth for three years and six months. Then he prayed again, and the sky poured rain and the earth produced its fruit.</a:t>
            </a:r>
            <a:endParaRPr lang="en-US" sz="5400" b="1" dirty="0"/>
          </a:p>
          <a:p>
            <a:pPr marL="0" indent="0">
              <a:buNone/>
            </a:pPr>
            <a:endParaRPr lang="en-US" sz="4000" b="1" dirty="0"/>
          </a:p>
        </p:txBody>
      </p:sp>
    </p:spTree>
    <p:extLst>
      <p:ext uri="{BB962C8B-B14F-4D97-AF65-F5344CB8AC3E}">
        <p14:creationId xmlns:p14="http://schemas.microsoft.com/office/powerpoint/2010/main" val="134092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Correcting Your Brother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James 5:19-20</a:t>
            </a:r>
          </a:p>
          <a:p>
            <a:pPr marL="0" indent="0">
              <a:buNone/>
            </a:pPr>
            <a:r>
              <a:rPr lang="en-US" sz="4000" b="1" dirty="0"/>
              <a:t>My brethren, if any among you strays from the truth and one turns him back, let him know that he who turns a sinner from the error of his way will save his soul from death and will cover a multitude of sins.</a:t>
            </a:r>
            <a:endParaRPr lang="en-US" sz="5400" b="1" dirty="0"/>
          </a:p>
          <a:p>
            <a:pPr marL="0" indent="0">
              <a:buNone/>
            </a:pPr>
            <a:endParaRPr lang="en-US" sz="4000" b="1" dirty="0"/>
          </a:p>
        </p:txBody>
      </p:sp>
    </p:spTree>
    <p:extLst>
      <p:ext uri="{BB962C8B-B14F-4D97-AF65-F5344CB8AC3E}">
        <p14:creationId xmlns:p14="http://schemas.microsoft.com/office/powerpoint/2010/main" val="21296114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Correcting Your Brother</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Leviticus 19:17</a:t>
            </a:r>
          </a:p>
          <a:p>
            <a:pPr marL="0" indent="0">
              <a:buNone/>
            </a:pPr>
            <a:r>
              <a:rPr lang="en-US" sz="4000" b="1" dirty="0"/>
              <a:t>'You shall not hate your fellow countryman in your heart; </a:t>
            </a:r>
            <a:r>
              <a:rPr lang="en-US" sz="4000" b="1" u="sng" dirty="0"/>
              <a:t>you may surely reprove your neighbor</a:t>
            </a:r>
            <a:r>
              <a:rPr lang="en-US" sz="4000" b="1" dirty="0"/>
              <a:t>, but shall not incur sin because of him.</a:t>
            </a:r>
          </a:p>
        </p:txBody>
      </p:sp>
    </p:spTree>
    <p:extLst>
      <p:ext uri="{BB962C8B-B14F-4D97-AF65-F5344CB8AC3E}">
        <p14:creationId xmlns:p14="http://schemas.microsoft.com/office/powerpoint/2010/main" val="543516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sz="4800" i="1" dirty="0">
                <a:solidFill>
                  <a:schemeClr val="tx1">
                    <a:lumMod val="95000"/>
                    <a:lumOff val="5000"/>
                  </a:schemeClr>
                </a:solidFill>
              </a:rPr>
              <a:t>The Scriptures Tell us How to Love</a:t>
            </a:r>
          </a:p>
          <a:p>
            <a:pPr marL="0" indent="0">
              <a:buNone/>
            </a:pPr>
            <a:r>
              <a:rPr lang="en-US" sz="3733" dirty="0">
                <a:solidFill>
                  <a:schemeClr val="tx1">
                    <a:lumMod val="95000"/>
                    <a:lumOff val="5000"/>
                  </a:schemeClr>
                </a:solidFill>
              </a:rPr>
              <a:t>Love is an essential part of the ethic of the follower of </a:t>
            </a:r>
            <a:r>
              <a:rPr lang="en-US" sz="3733" dirty="0" err="1">
                <a:solidFill>
                  <a:schemeClr val="tx1">
                    <a:lumMod val="95000"/>
                    <a:lumOff val="5000"/>
                  </a:schemeClr>
                </a:solidFill>
              </a:rPr>
              <a:t>Yahusha</a:t>
            </a:r>
            <a:r>
              <a:rPr lang="en-US" sz="3733" dirty="0">
                <a:solidFill>
                  <a:schemeClr val="tx1">
                    <a:lumMod val="95000"/>
                    <a:lumOff val="5000"/>
                  </a:schemeClr>
                </a:solidFill>
              </a:rPr>
              <a:t>.  It is a </a:t>
            </a:r>
            <a:r>
              <a:rPr lang="en-US" sz="3733" i="1" dirty="0">
                <a:solidFill>
                  <a:schemeClr val="tx1">
                    <a:lumMod val="95000"/>
                    <a:lumOff val="5000"/>
                  </a:schemeClr>
                </a:solidFill>
              </a:rPr>
              <a:t>how</a:t>
            </a:r>
            <a:r>
              <a:rPr lang="en-US" sz="3733" dirty="0">
                <a:solidFill>
                  <a:schemeClr val="tx1">
                    <a:lumMod val="95000"/>
                    <a:lumOff val="5000"/>
                  </a:schemeClr>
                </a:solidFill>
              </a:rPr>
              <a:t> word, not a </a:t>
            </a:r>
            <a:r>
              <a:rPr lang="en-US" sz="3733" i="1" dirty="0">
                <a:solidFill>
                  <a:schemeClr val="tx1">
                    <a:lumMod val="95000"/>
                    <a:lumOff val="5000"/>
                  </a:schemeClr>
                </a:solidFill>
              </a:rPr>
              <a:t>what</a:t>
            </a:r>
            <a:r>
              <a:rPr lang="en-US" sz="3733" dirty="0">
                <a:solidFill>
                  <a:schemeClr val="tx1">
                    <a:lumMod val="95000"/>
                    <a:lumOff val="5000"/>
                  </a:schemeClr>
                </a:solidFill>
              </a:rPr>
              <a:t> word. To know what to do, we must consult the Scriptures, otherwise there is no difference between situational ethics and the moral code of the Bible.  We would be left with the anarchy of everyone protesting that whatever they are doing, they have done it out of love.  Only the Instructions of Scripture can clearly define for us what loving our brother looks like.</a:t>
            </a:r>
          </a:p>
        </p:txBody>
      </p:sp>
    </p:spTree>
    <p:extLst>
      <p:ext uri="{BB962C8B-B14F-4D97-AF65-F5344CB8AC3E}">
        <p14:creationId xmlns:p14="http://schemas.microsoft.com/office/powerpoint/2010/main" val="21380188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pPr algn="ctr"/>
            <a:r>
              <a:rPr lang="en-US" sz="4800" b="1" dirty="0">
                <a:latin typeface="+mn-lt"/>
              </a:rPr>
              <a:t>Summary</a:t>
            </a:r>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sz="4000" b="1" dirty="0"/>
              <a:t>All</a:t>
            </a:r>
          </a:p>
        </p:txBody>
      </p:sp>
    </p:spTree>
    <p:extLst>
      <p:ext uri="{BB962C8B-B14F-4D97-AF65-F5344CB8AC3E}">
        <p14:creationId xmlns:p14="http://schemas.microsoft.com/office/powerpoint/2010/main" val="5408319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fontScale="92500"/>
          </a:bodyPr>
          <a:lstStyle/>
          <a:p>
            <a:pPr algn="ctr">
              <a:buNone/>
            </a:pPr>
            <a:r>
              <a:rPr lang="en-US" sz="4000" b="1" dirty="0">
                <a:solidFill>
                  <a:schemeClr val="tx1"/>
                </a:solidFill>
                <a:latin typeface="+mn-lt"/>
              </a:rPr>
              <a:t>You Can Get More Information About Many Other Bible Study Topics From a Hebraic Perspective At My Website:</a:t>
            </a:r>
          </a:p>
          <a:p>
            <a:pPr algn="ctr">
              <a:buNone/>
            </a:pPr>
            <a:r>
              <a:rPr lang="en-US" sz="6000" b="1" dirty="0">
                <a:solidFill>
                  <a:schemeClr val="tx1"/>
                </a:solidFill>
                <a:latin typeface="+mn-lt"/>
                <a:hlinkClick r:id="rId3"/>
              </a:rPr>
              <a:t>www.BibleTruth.cc</a:t>
            </a:r>
            <a:endParaRPr lang="en-US" sz="6000" b="1">
              <a:solidFill>
                <a:schemeClr val="tx1"/>
              </a:solidFill>
              <a:latin typeface="+mn-lt"/>
            </a:endParaRPr>
          </a:p>
          <a:p>
            <a:pPr algn="ctr">
              <a:buNone/>
            </a:pPr>
            <a:r>
              <a:rPr lang="en-US" sz="6000" b="1" dirty="0"/>
              <a:t>and</a:t>
            </a:r>
          </a:p>
          <a:p>
            <a:pPr algn="ctr">
              <a:buNone/>
            </a:pPr>
            <a:r>
              <a:rPr lang="en-US" sz="6000" b="1" dirty="0">
                <a:hlinkClick r:id="rId4"/>
              </a:rPr>
              <a:t>https://www.youtube.com/channel/UCs_00x4DPn9OJH-E406Vh7g/</a:t>
            </a:r>
            <a:endParaRPr lang="en-US" sz="6000" b="1" dirty="0">
              <a:solidFill>
                <a:schemeClr val="tx1"/>
              </a:solidFill>
              <a:latin typeface="+mn-lt"/>
            </a:endParaRPr>
          </a:p>
        </p:txBody>
      </p:sp>
    </p:spTree>
    <p:extLst>
      <p:ext uri="{BB962C8B-B14F-4D97-AF65-F5344CB8AC3E}">
        <p14:creationId xmlns:p14="http://schemas.microsoft.com/office/powerpoint/2010/main" val="911917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321597</TotalTime>
  <Words>2301</Words>
  <Application>Microsoft Macintosh PowerPoint</Application>
  <PresentationFormat>Widescreen</PresentationFormat>
  <Paragraphs>151</Paragraphs>
  <Slides>35</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Rich are in Trouble!</vt:lpstr>
      <vt:lpstr>Yahusha on Your Treasures</vt:lpstr>
      <vt:lpstr>Ya’akov Writes About the Rich</vt:lpstr>
      <vt:lpstr>Ya’akov Writes About the Rich</vt:lpstr>
      <vt:lpstr>Pay Your Laborers</vt:lpstr>
      <vt:lpstr>PowerPoint Presentation</vt:lpstr>
      <vt:lpstr>Warning Against the Rich</vt:lpstr>
      <vt:lpstr>Be Patient</vt:lpstr>
      <vt:lpstr>Grumbling Against One Another</vt:lpstr>
      <vt:lpstr>PowerPoint Presentation</vt:lpstr>
      <vt:lpstr>PowerPoint Presentation</vt:lpstr>
      <vt:lpstr>The Patience of the Prophets</vt:lpstr>
      <vt:lpstr>Don’t Swear</vt:lpstr>
      <vt:lpstr>PowerPoint Presentation</vt:lpstr>
      <vt:lpstr>PowerPoint Presentation</vt:lpstr>
      <vt:lpstr>Praying in Faith</vt:lpstr>
      <vt:lpstr>Laying On of Hands?</vt:lpstr>
      <vt:lpstr>Anointing With Oil</vt:lpstr>
      <vt:lpstr>The Effective Prayer</vt:lpstr>
      <vt:lpstr>Eliyahu’s Prayers</vt:lpstr>
      <vt:lpstr>Correcting Your Brother</vt:lpstr>
      <vt:lpstr>Correcting Your Brother</vt:lpstr>
      <vt:lpstr>PowerPoint Presentation</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Microsoft Office User</cp:lastModifiedBy>
  <cp:revision>2492</cp:revision>
  <dcterms:created xsi:type="dcterms:W3CDTF">2018-11-07T08:55:54Z</dcterms:created>
  <dcterms:modified xsi:type="dcterms:W3CDTF">2021-11-13T14:37:58Z</dcterms:modified>
</cp:coreProperties>
</file>