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64" r:id="rId2"/>
    <p:sldId id="1183" r:id="rId3"/>
    <p:sldId id="1586" r:id="rId4"/>
    <p:sldId id="967" r:id="rId5"/>
    <p:sldId id="1596" r:id="rId6"/>
    <p:sldId id="1587" r:id="rId7"/>
    <p:sldId id="982" r:id="rId8"/>
    <p:sldId id="1598" r:id="rId9"/>
    <p:sldId id="1597" r:id="rId10"/>
    <p:sldId id="1588" r:id="rId11"/>
    <p:sldId id="1589" r:id="rId12"/>
    <p:sldId id="1590" r:id="rId13"/>
    <p:sldId id="1591" r:id="rId14"/>
    <p:sldId id="1599" r:id="rId15"/>
    <p:sldId id="1592" r:id="rId16"/>
    <p:sldId id="1593" r:id="rId17"/>
    <p:sldId id="1594" r:id="rId18"/>
    <p:sldId id="1603" r:id="rId19"/>
    <p:sldId id="1595" r:id="rId20"/>
    <p:sldId id="1602" r:id="rId21"/>
    <p:sldId id="1604" r:id="rId22"/>
    <p:sldId id="1605" r:id="rId23"/>
    <p:sldId id="1606" r:id="rId24"/>
    <p:sldId id="1601" r:id="rId25"/>
    <p:sldId id="1547" r:id="rId26"/>
    <p:sldId id="77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43" autoAdjust="0"/>
    <p:restoredTop sz="94575" autoAdjust="0"/>
  </p:normalViewPr>
  <p:slideViewPr>
    <p:cSldViewPr snapToGrid="0">
      <p:cViewPr varScale="1">
        <p:scale>
          <a:sx n="76" d="100"/>
          <a:sy n="76" d="100"/>
        </p:scale>
        <p:origin x="216" y="832"/>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10/21/21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err="1"/>
              <a:t>Ya’akov</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776371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951940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788880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176829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10/21/21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10/21/21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10/21/21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10/21/21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10/21/21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10/21/21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10/21/21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10/21/21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10/21/21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10/21/21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10/21/21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10/21/21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613317"/>
            <a:ext cx="11489633" cy="6016082"/>
          </a:xfrm>
        </p:spPr>
        <p:txBody>
          <a:bodyPr>
            <a:normAutofit fontScale="85000" lnSpcReduction="20000"/>
          </a:bodyPr>
          <a:lstStyle/>
          <a:p>
            <a:pPr algn="ctr">
              <a:buNone/>
            </a:pPr>
            <a:r>
              <a:rPr lang="en-US" sz="7800" b="1" dirty="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p>
          <a:p>
            <a:pPr algn="ctr">
              <a:spcAft>
                <a:spcPts val="1200"/>
              </a:spcAft>
              <a:buNone/>
            </a:pP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rgbClr val="C00000"/>
                </a:solidFill>
                <a:latin typeface="Helvetica" pitchFamily="34" charset="0"/>
                <a:cs typeface="Helvetica" pitchFamily="34" charset="0"/>
              </a:rPr>
              <a:t>Proclaiming the Ancient Paths</a:t>
            </a:r>
          </a:p>
          <a:p>
            <a:pPr marL="0" indent="0" algn="ctr">
              <a:spcBef>
                <a:spcPts val="0"/>
              </a:spcBef>
              <a:buNone/>
            </a:pPr>
            <a:r>
              <a:rPr lang="en-US" sz="5333" b="1" dirty="0">
                <a:solidFill>
                  <a:srgbClr val="C00000"/>
                </a:solidFill>
                <a:latin typeface="Helvetica" pitchFamily="34" charset="0"/>
                <a:cs typeface="Helvetica" pitchFamily="34" charset="0"/>
              </a:rPr>
              <a:t>of Our Biblical Roots</a:t>
            </a:r>
          </a:p>
          <a:p>
            <a:pPr marL="0" indent="0" algn="ctr">
              <a:spcBef>
                <a:spcPts val="0"/>
              </a:spcBef>
              <a:buNone/>
            </a:pP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October 23, 2021</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a:solidFill>
                  <a:schemeClr val="accent2">
                    <a:lumMod val="50000"/>
                  </a:schemeClr>
                </a:solidFill>
                <a:cs typeface="Helvetica" pitchFamily="34" charset="0"/>
              </a:rPr>
              <a:t>James 2</a:t>
            </a:r>
            <a:endParaRPr lang="en-US" sz="5333" b="1" dirty="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a:p>
            <a:pPr marL="0" indent="0" algn="ctr">
              <a:buNone/>
            </a:pPr>
            <a:r>
              <a:rPr lang="en-US" sz="5333" b="1" dirty="0">
                <a:solidFill>
                  <a:schemeClr val="tx1">
                    <a:lumMod val="95000"/>
                    <a:lumOff val="5000"/>
                  </a:schemeClr>
                </a:solidFill>
                <a:cs typeface="Helvetica" pitchFamily="34" charset="0"/>
              </a:rPr>
              <a:t>Favoritism and</a:t>
            </a:r>
          </a:p>
          <a:p>
            <a:pPr marL="0" indent="0" algn="ctr">
              <a:buNone/>
            </a:pPr>
            <a:r>
              <a:rPr lang="en-US" sz="5333" b="1" dirty="0">
                <a:solidFill>
                  <a:schemeClr val="tx1">
                    <a:lumMod val="95000"/>
                    <a:lumOff val="5000"/>
                  </a:schemeClr>
                </a:solidFill>
                <a:cs typeface="Helvetica" pitchFamily="34" charset="0"/>
              </a:rPr>
              <a:t>Faith Without Works?</a:t>
            </a:r>
          </a:p>
        </p:txBody>
      </p:sp>
    </p:spTree>
    <p:extLst>
      <p:ext uri="{BB962C8B-B14F-4D97-AF65-F5344CB8AC3E}">
        <p14:creationId xmlns:p14="http://schemas.microsoft.com/office/powerpoint/2010/main" val="145843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No Favoritism</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James 2:1</a:t>
            </a:r>
          </a:p>
          <a:p>
            <a:pPr marL="0" indent="0">
              <a:buNone/>
            </a:pPr>
            <a:r>
              <a:rPr lang="en-US" sz="4000" b="1" dirty="0"/>
              <a:t>My brethren, do not hold your faith in our glorious Lord </a:t>
            </a:r>
            <a:r>
              <a:rPr lang="en-US" sz="4000" b="1" dirty="0" err="1"/>
              <a:t>Yahusha</a:t>
            </a:r>
            <a:r>
              <a:rPr lang="en-US" sz="4000" b="1" dirty="0"/>
              <a:t> Messiah with personal favoritism. </a:t>
            </a:r>
          </a:p>
          <a:p>
            <a:pPr marL="0" indent="0">
              <a:buNone/>
            </a:pPr>
            <a:r>
              <a:rPr lang="el-GR" sz="4000" b="1" dirty="0" err="1"/>
              <a:t>προσωποληψία</a:t>
            </a:r>
            <a:r>
              <a:rPr lang="en-US" sz="4000" b="1" dirty="0"/>
              <a:t> (</a:t>
            </a:r>
            <a:r>
              <a:rPr lang="en-US" sz="4000" b="1" dirty="0" err="1"/>
              <a:t>prosopolaypsia</a:t>
            </a:r>
            <a:r>
              <a:rPr lang="en-US" sz="4000" b="1" dirty="0"/>
              <a:t>) - </a:t>
            </a:r>
            <a:r>
              <a:rPr lang="en-US" sz="4000" i="1" dirty="0"/>
              <a:t>respect of persons</a:t>
            </a:r>
            <a:r>
              <a:rPr lang="en-US" sz="4000" dirty="0"/>
              <a:t>, </a:t>
            </a:r>
            <a:r>
              <a:rPr lang="en-US" sz="4000" i="1" dirty="0"/>
              <a:t>partiality, </a:t>
            </a:r>
            <a:r>
              <a:rPr lang="en-US" sz="4000" dirty="0"/>
              <a:t>the fault of one who when called on to requite or to give judgment has respect to the outward circumstances of men and not to their intrinsic merits, and so prefers, as the more worthy, one who is rich, high-born, or powerful, to another who is destitute of such gifts</a:t>
            </a:r>
          </a:p>
        </p:txBody>
      </p:sp>
    </p:spTree>
    <p:extLst>
      <p:ext uri="{BB962C8B-B14F-4D97-AF65-F5344CB8AC3E}">
        <p14:creationId xmlns:p14="http://schemas.microsoft.com/office/powerpoint/2010/main" val="3728478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Favoritism in Judging</a:t>
            </a:r>
          </a:p>
          <a:p>
            <a:pPr marL="0" indent="0">
              <a:buNone/>
            </a:pPr>
            <a:r>
              <a:rPr lang="en-US" sz="4000" b="1" dirty="0" err="1"/>
              <a:t>Vayiqra</a:t>
            </a:r>
            <a:r>
              <a:rPr lang="en-US" sz="4000" b="1" dirty="0"/>
              <a:t>/Leviticus 19:15</a:t>
            </a:r>
          </a:p>
          <a:p>
            <a:pPr marL="0" indent="0">
              <a:buNone/>
            </a:pPr>
            <a:r>
              <a:rPr lang="en-US" sz="4000" b="1" dirty="0"/>
              <a:t>Do not pervert justice; do not show partiality to the poor or favoritism to the great, but judge your neighbor fairly.</a:t>
            </a:r>
          </a:p>
          <a:p>
            <a:pPr marL="0" indent="0">
              <a:buNone/>
            </a:pPr>
            <a:r>
              <a:rPr lang="en-US" sz="4000" b="1" dirty="0"/>
              <a:t>“do not lift up the faces of the lowly” (in judgment)</a:t>
            </a:r>
          </a:p>
          <a:p>
            <a:pPr marL="0" indent="0">
              <a:buNone/>
            </a:pPr>
            <a:r>
              <a:rPr lang="he-IL" sz="4000" dirty="0"/>
              <a:t>הָדַר</a:t>
            </a:r>
            <a:r>
              <a:rPr lang="he-IL" sz="3600" b="1" dirty="0"/>
              <a:t> </a:t>
            </a:r>
            <a:r>
              <a:rPr lang="en-US" sz="3600" b="1" dirty="0"/>
              <a:t>  </a:t>
            </a:r>
            <a:r>
              <a:rPr lang="en-US" sz="4000" b="1" dirty="0"/>
              <a:t>(</a:t>
            </a:r>
            <a:r>
              <a:rPr lang="en-US" sz="4000" b="1" dirty="0" err="1"/>
              <a:t>chadar</a:t>
            </a:r>
            <a:r>
              <a:rPr lang="en-US" sz="4000" b="1" dirty="0"/>
              <a:t>) </a:t>
            </a:r>
            <a:r>
              <a:rPr lang="en-US" sz="4000" dirty="0"/>
              <a:t>swell, </a:t>
            </a:r>
            <a:r>
              <a:rPr lang="en-US" sz="4000" dirty="0" err="1"/>
              <a:t>honour</a:t>
            </a:r>
            <a:r>
              <a:rPr lang="en-US" sz="4000" dirty="0"/>
              <a:t>, adorn, ”you shall not honor the faces of the great”</a:t>
            </a:r>
            <a:endParaRPr lang="en-US" dirty="0"/>
          </a:p>
        </p:txBody>
      </p:sp>
    </p:spTree>
    <p:extLst>
      <p:ext uri="{BB962C8B-B14F-4D97-AF65-F5344CB8AC3E}">
        <p14:creationId xmlns:p14="http://schemas.microsoft.com/office/powerpoint/2010/main" val="2388398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No Favoritism</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2:2</a:t>
            </a:r>
          </a:p>
          <a:p>
            <a:pPr marL="0" indent="0">
              <a:buNone/>
            </a:pPr>
            <a:r>
              <a:rPr lang="en-US" sz="4000" b="1" dirty="0"/>
              <a:t>For if a man comes into your assembly with a gold ring and dressed in fine clothes, and there also comes in a poor man in dirty clothes,</a:t>
            </a:r>
          </a:p>
        </p:txBody>
      </p:sp>
    </p:spTree>
    <p:extLst>
      <p:ext uri="{BB962C8B-B14F-4D97-AF65-F5344CB8AC3E}">
        <p14:creationId xmlns:p14="http://schemas.microsoft.com/office/powerpoint/2010/main" val="3142153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Showing Favoritism</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2:3-4</a:t>
            </a:r>
          </a:p>
          <a:p>
            <a:pPr marL="0" indent="0">
              <a:buNone/>
            </a:pPr>
            <a:r>
              <a:rPr lang="en-US" sz="4000" b="1" dirty="0"/>
              <a:t>and you pay special attention to the one who is wearing the fine clothes, and say, "You sit here in a good place," and you say to the poor man, "You stand over there, or sit down by my footstool," have you not made distinctions among yourselves, and become judges with evil motives?</a:t>
            </a:r>
          </a:p>
        </p:txBody>
      </p:sp>
    </p:spTree>
    <p:extLst>
      <p:ext uri="{BB962C8B-B14F-4D97-AF65-F5344CB8AC3E}">
        <p14:creationId xmlns:p14="http://schemas.microsoft.com/office/powerpoint/2010/main" val="2077706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Torah on Judging</a:t>
            </a:r>
          </a:p>
          <a:p>
            <a:pPr marL="0" indent="0">
              <a:buNone/>
            </a:pPr>
            <a:r>
              <a:rPr lang="en-US" sz="3733" b="1" dirty="0"/>
              <a:t>Deuteronomy 1:17</a:t>
            </a:r>
          </a:p>
          <a:p>
            <a:pPr marL="0" indent="0">
              <a:buNone/>
            </a:pPr>
            <a:r>
              <a:rPr lang="en-US" sz="4000" b="1" dirty="0"/>
              <a:t>'You shall not show partiality in judgment; you shall hear the small and the great alike. You shall not fear man, for the judgment is Elohim's. The case that is too hard for you, you shall bring to me, and I will hear it.'</a:t>
            </a:r>
          </a:p>
          <a:p>
            <a:pPr marL="0" indent="0">
              <a:buNone/>
            </a:pPr>
            <a:endParaRPr lang="en-US" sz="3733" b="1" dirty="0"/>
          </a:p>
        </p:txBody>
      </p:sp>
    </p:spTree>
    <p:extLst>
      <p:ext uri="{BB962C8B-B14F-4D97-AF65-F5344CB8AC3E}">
        <p14:creationId xmlns:p14="http://schemas.microsoft.com/office/powerpoint/2010/main" val="3846897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solidFill>
                  <a:schemeClr val="tx1">
                    <a:lumMod val="95000"/>
                    <a:lumOff val="5000"/>
                  </a:schemeClr>
                </a:solidFill>
              </a:rPr>
              <a:t>Writings on Judging</a:t>
            </a:r>
          </a:p>
          <a:p>
            <a:pPr marL="0" indent="0">
              <a:buNone/>
            </a:pPr>
            <a:r>
              <a:rPr lang="en-US" sz="3733" b="1" dirty="0"/>
              <a:t>Proverbs 24:23-24</a:t>
            </a:r>
          </a:p>
          <a:p>
            <a:pPr marL="0" indent="0">
              <a:buNone/>
            </a:pPr>
            <a:r>
              <a:rPr lang="en-US" sz="4000" b="1" dirty="0"/>
              <a:t>These also are sayings of the wise. To show partiality in judgment is not good. He who says to the wicked, "You are righteous," Peoples will curse him, nations will abhor him;</a:t>
            </a:r>
            <a:endParaRPr lang="en-US" sz="5400" b="1" dirty="0"/>
          </a:p>
          <a:p>
            <a:pPr marL="0" indent="0">
              <a:buNone/>
            </a:pPr>
            <a:endParaRPr lang="en-US" sz="3733" b="1" dirty="0"/>
          </a:p>
        </p:txBody>
      </p:sp>
    </p:spTree>
    <p:extLst>
      <p:ext uri="{BB962C8B-B14F-4D97-AF65-F5344CB8AC3E}">
        <p14:creationId xmlns:p14="http://schemas.microsoft.com/office/powerpoint/2010/main" val="22534359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a:bodyPr>
          <a:lstStyle/>
          <a:p>
            <a:pPr marL="0" indent="0" algn="ctr">
              <a:buNone/>
            </a:pPr>
            <a:r>
              <a:rPr lang="en-US" sz="4800" b="1" dirty="0" err="1">
                <a:solidFill>
                  <a:schemeClr val="tx1">
                    <a:lumMod val="95000"/>
                    <a:lumOff val="5000"/>
                  </a:schemeClr>
                </a:solidFill>
              </a:rPr>
              <a:t>Yahusha</a:t>
            </a:r>
            <a:r>
              <a:rPr lang="en-US" sz="4800" b="1" dirty="0">
                <a:solidFill>
                  <a:schemeClr val="tx1">
                    <a:lumMod val="95000"/>
                    <a:lumOff val="5000"/>
                  </a:schemeClr>
                </a:solidFill>
              </a:rPr>
              <a:t> on Judging</a:t>
            </a:r>
          </a:p>
          <a:p>
            <a:pPr marL="0" indent="0">
              <a:buNone/>
            </a:pPr>
            <a:r>
              <a:rPr lang="en-US" sz="3733" b="1" dirty="0"/>
              <a:t>Matthew 7:1-5</a:t>
            </a:r>
          </a:p>
          <a:p>
            <a:pPr marL="0" indent="0">
              <a:buNone/>
            </a:pPr>
            <a:r>
              <a:rPr lang="en-US" sz="3733" b="1" dirty="0"/>
              <a:t>"Do not judge, or you too will be judged. For in the same way you judge others, you will be judged, and with the measure you use, it will be measured to you. "Why do you look at the speck of sawdust in your brother's eye and pay no attention to the plank in your own eye? How can you say to your brother, 'Let me take the speck out of your eye,' when all the time there is a plank in your own eye? You hypocrite, first take the plank out of your own eye, and then you will see clearly to remove the speck from your brother's eye. (Matthew 7)</a:t>
            </a:r>
          </a:p>
        </p:txBody>
      </p:sp>
    </p:spTree>
    <p:extLst>
      <p:ext uri="{BB962C8B-B14F-4D97-AF65-F5344CB8AC3E}">
        <p14:creationId xmlns:p14="http://schemas.microsoft.com/office/powerpoint/2010/main" val="1645347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Rich Man, Poor Man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2:5-7</a:t>
            </a:r>
          </a:p>
          <a:p>
            <a:pPr marL="0" indent="0">
              <a:buNone/>
            </a:pPr>
            <a:r>
              <a:rPr lang="en-US" sz="4000" b="1" dirty="0"/>
              <a:t>Listen, my beloved brethren: did not Elohim choose the poor of this world [to be] rich in faith and heirs of the kingdom which He promised to those who love Him? But you have dishonored the poor man. Is it not the rich who oppress you and personally drag you into court? Do they not blaspheme the fair name by which you have been called?</a:t>
            </a:r>
          </a:p>
        </p:txBody>
      </p:sp>
    </p:spTree>
    <p:extLst>
      <p:ext uri="{BB962C8B-B14F-4D97-AF65-F5344CB8AC3E}">
        <p14:creationId xmlns:p14="http://schemas.microsoft.com/office/powerpoint/2010/main" val="1360097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Love Your Neighbor as Yourself</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2:8-9</a:t>
            </a:r>
          </a:p>
          <a:p>
            <a:pPr marL="0" indent="0">
              <a:buNone/>
            </a:pPr>
            <a:r>
              <a:rPr lang="en-US" sz="4000" b="1" dirty="0"/>
              <a:t>If, however, you are fulfilling the royal law according to the Scripture, "YOU SHALL LOVE YOUR NEIGHBOR AS YOURSELF," you are doing well. But if you show partiality, you are committing sin [and] are convicted by the law as transgressors.</a:t>
            </a:r>
          </a:p>
          <a:p>
            <a:pPr marL="0" indent="0">
              <a:buNone/>
            </a:pPr>
            <a:r>
              <a:rPr lang="en-US" sz="4000" b="1" dirty="0"/>
              <a:t>Leviticus 19:18</a:t>
            </a:r>
          </a:p>
          <a:p>
            <a:pPr marL="0" indent="0">
              <a:buNone/>
            </a:pPr>
            <a:r>
              <a:rPr lang="en-US" sz="4000" b="1" dirty="0"/>
              <a:t>A Pattern is emerging in James…</a:t>
            </a:r>
          </a:p>
        </p:txBody>
      </p:sp>
    </p:spTree>
    <p:extLst>
      <p:ext uri="{BB962C8B-B14F-4D97-AF65-F5344CB8AC3E}">
        <p14:creationId xmlns:p14="http://schemas.microsoft.com/office/powerpoint/2010/main" val="1297293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Transgressors of the Law</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2:10-11</a:t>
            </a:r>
          </a:p>
          <a:p>
            <a:pPr marL="0" indent="0">
              <a:buNone/>
            </a:pPr>
            <a:r>
              <a:rPr lang="en-US" sz="4000" b="1" dirty="0"/>
              <a:t>For whoever keeps the whole law and yet stumbles in one [point], he has become guilty of all. For He who said, "DO NOT COMMIT ADULTERY," also said, "DO NOT COMMIT MURDER." Now if you do not commit adultery, but do commit murder, you have become a transgressor of the law.</a:t>
            </a:r>
          </a:p>
        </p:txBody>
      </p:sp>
    </p:spTree>
    <p:extLst>
      <p:ext uri="{BB962C8B-B14F-4D97-AF65-F5344CB8AC3E}">
        <p14:creationId xmlns:p14="http://schemas.microsoft.com/office/powerpoint/2010/main" val="494744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Mercy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2:12-13</a:t>
            </a:r>
          </a:p>
          <a:p>
            <a:pPr marL="0" indent="0">
              <a:buNone/>
            </a:pPr>
            <a:r>
              <a:rPr lang="en-US" sz="4000" b="1" dirty="0"/>
              <a:t>So speak and so act as those who are to be judged by [the] law of liberty. For judgment [will be] merciless to one who has shown no mercy; mercy triumphs over judgment.</a:t>
            </a:r>
          </a:p>
          <a:p>
            <a:pPr marL="0" indent="0">
              <a:buNone/>
            </a:pPr>
            <a:r>
              <a:rPr lang="en-US" sz="4000" b="1" dirty="0"/>
              <a:t>- The law was given to set us free! Not for bondage</a:t>
            </a:r>
          </a:p>
        </p:txBody>
      </p:sp>
    </p:spTree>
    <p:extLst>
      <p:ext uri="{BB962C8B-B14F-4D97-AF65-F5344CB8AC3E}">
        <p14:creationId xmlns:p14="http://schemas.microsoft.com/office/powerpoint/2010/main" val="1597016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Judgment is “According”…</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Matthew 6:12-15</a:t>
            </a:r>
          </a:p>
          <a:p>
            <a:pPr marL="0" indent="0">
              <a:buNone/>
            </a:pPr>
            <a:r>
              <a:rPr lang="en-US" sz="4000" b="1" dirty="0"/>
              <a:t>'And forgive us our debts, as we also have forgiven our debtors. 'And do not lead us into temptation, but deliver us from evil. [For Yours is the kingdom and the power and the glory forever. Amen].' "For if you forgive others for their transgressions, your heavenly Father will also forgive you. "But if you do not forgive others, then your Father will not forgive your transgressions.</a:t>
            </a:r>
          </a:p>
        </p:txBody>
      </p:sp>
    </p:spTree>
    <p:extLst>
      <p:ext uri="{BB962C8B-B14F-4D97-AF65-F5344CB8AC3E}">
        <p14:creationId xmlns:p14="http://schemas.microsoft.com/office/powerpoint/2010/main" val="23704111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Faith Without Works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2:14-17</a:t>
            </a:r>
          </a:p>
          <a:p>
            <a:pPr marL="0" indent="0">
              <a:buNone/>
            </a:pPr>
            <a:r>
              <a:rPr lang="en-US" sz="4000" b="1" dirty="0"/>
              <a:t>What use is it, my brethren, if someone says he has faith but he has no works? </a:t>
            </a:r>
            <a:r>
              <a:rPr lang="en-US" sz="4000" b="1" u="sng" dirty="0"/>
              <a:t>Can that faith save him?</a:t>
            </a:r>
            <a:r>
              <a:rPr lang="en-US" sz="4000" b="1" dirty="0"/>
              <a:t> If a brother or sister is without clothing and in need of daily food, and one of you says to them, "Go in peace, be warmed and be filled," and yet you do not give them what is necessary for [their] body, what use is that? even so faith, if it has no works, is dead, [being] by itself.</a:t>
            </a:r>
          </a:p>
        </p:txBody>
      </p:sp>
    </p:spTree>
    <p:extLst>
      <p:ext uri="{BB962C8B-B14F-4D97-AF65-F5344CB8AC3E}">
        <p14:creationId xmlns:p14="http://schemas.microsoft.com/office/powerpoint/2010/main" val="28902957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Faith Without Works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2:18-20</a:t>
            </a:r>
          </a:p>
          <a:p>
            <a:pPr marL="0" indent="0">
              <a:buNone/>
            </a:pPr>
            <a:r>
              <a:rPr lang="en-US" sz="4000" b="1" dirty="0"/>
              <a:t>But someone may [well] say, "You have faith and I have works; show me your faith without the works, and I will show you my faith by my works." You believe that Elohim is one. You do well; the demons also believe, and shudder. But are you willing to recognize, you foolish fellow, that faith without works is useless?</a:t>
            </a:r>
          </a:p>
        </p:txBody>
      </p:sp>
    </p:spTree>
    <p:extLst>
      <p:ext uri="{BB962C8B-B14F-4D97-AF65-F5344CB8AC3E}">
        <p14:creationId xmlns:p14="http://schemas.microsoft.com/office/powerpoint/2010/main" val="337023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Abraham Was Justified By Works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2:21-23</a:t>
            </a:r>
          </a:p>
          <a:p>
            <a:pPr marL="0" indent="0">
              <a:buNone/>
            </a:pPr>
            <a:r>
              <a:rPr lang="en-US" sz="4000" b="1" dirty="0"/>
              <a:t>Was not Abraham our father justified by works when he offered up Yitzchak his son on the altar? You see that faith was working with his works, and as a result of the works, faith was perfected; and </a:t>
            </a:r>
            <a:r>
              <a:rPr lang="en-US" sz="4000" b="1" u="sng" dirty="0"/>
              <a:t>the Scripture was fulfilled</a:t>
            </a:r>
            <a:r>
              <a:rPr lang="en-US" sz="4000" b="1" dirty="0"/>
              <a:t> which says, "AND ABRAHAM BELIEVED GOD, AND IT WAS RECKONED TO HIM AS RIGHTEOUSNESS," and he was called the friend of Elohim.</a:t>
            </a:r>
          </a:p>
        </p:txBody>
      </p:sp>
    </p:spTree>
    <p:extLst>
      <p:ext uri="{BB962C8B-B14F-4D97-AF65-F5344CB8AC3E}">
        <p14:creationId xmlns:p14="http://schemas.microsoft.com/office/powerpoint/2010/main" val="3920573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Paul and James: Can’t We Just Get Along?</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Romans 4:2-3</a:t>
            </a:r>
          </a:p>
          <a:p>
            <a:pPr marL="0" indent="0">
              <a:buNone/>
            </a:pPr>
            <a:r>
              <a:rPr lang="en-US" sz="4000" b="1" dirty="0"/>
              <a:t>For if Abraham was justified by works, he has something to boast about, but not before Elohim. For what does the Scripture say? "ABRAHAM BELIEVED GOD, AND IT WAS CREDITED TO HIM AS RIGHTEOUSNESS."</a:t>
            </a:r>
          </a:p>
        </p:txBody>
      </p:sp>
    </p:spTree>
    <p:extLst>
      <p:ext uri="{BB962C8B-B14F-4D97-AF65-F5344CB8AC3E}">
        <p14:creationId xmlns:p14="http://schemas.microsoft.com/office/powerpoint/2010/main" val="2373645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Justified By Works?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2:24</a:t>
            </a:r>
          </a:p>
          <a:p>
            <a:pPr marL="0" indent="0">
              <a:buNone/>
            </a:pPr>
            <a:r>
              <a:rPr lang="en-US" sz="4000" b="1" dirty="0"/>
              <a:t>You see that a man is justified by works and not by faith alone. </a:t>
            </a:r>
          </a:p>
          <a:p>
            <a:pPr marL="0" indent="0">
              <a:buNone/>
            </a:pPr>
            <a:r>
              <a:rPr lang="en-US" sz="4000" b="1" dirty="0"/>
              <a:t>Paul agrees!</a:t>
            </a:r>
          </a:p>
          <a:p>
            <a:pPr marL="0" indent="0">
              <a:buNone/>
            </a:pPr>
            <a:r>
              <a:rPr lang="en-US" sz="4000" b="1" dirty="0"/>
              <a:t>Romans 2:13</a:t>
            </a:r>
          </a:p>
          <a:p>
            <a:pPr marL="0" indent="0">
              <a:buNone/>
            </a:pPr>
            <a:r>
              <a:rPr lang="en-US" sz="4000" b="1" dirty="0"/>
              <a:t> for [it is] not the hearers of the Law [who] are just before Elohim, but the doers of the Law will be justified.</a:t>
            </a:r>
          </a:p>
        </p:txBody>
      </p:sp>
    </p:spTree>
    <p:extLst>
      <p:ext uri="{BB962C8B-B14F-4D97-AF65-F5344CB8AC3E}">
        <p14:creationId xmlns:p14="http://schemas.microsoft.com/office/powerpoint/2010/main" val="8011209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Justified By What?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Romans 2:20</a:t>
            </a:r>
          </a:p>
          <a:p>
            <a:pPr marL="0" indent="0">
              <a:buNone/>
            </a:pPr>
            <a:r>
              <a:rPr lang="en-US" sz="4000" b="1" dirty="0"/>
              <a:t>  because by the works of the Law no flesh will be justified in His sight; for through the Law [comes] the knowledge of sin.</a:t>
            </a:r>
          </a:p>
          <a:p>
            <a:pPr marL="0" indent="0">
              <a:buNone/>
            </a:pPr>
            <a:r>
              <a:rPr lang="en-US" sz="4000" b="1" dirty="0"/>
              <a:t>Vs 28</a:t>
            </a:r>
          </a:p>
          <a:p>
            <a:pPr marL="0" indent="0">
              <a:buNone/>
            </a:pPr>
            <a:r>
              <a:rPr lang="en-US" sz="4000" b="1" dirty="0"/>
              <a:t> For we maintain that a man is justified by faith apart from works of the Law.</a:t>
            </a:r>
          </a:p>
        </p:txBody>
      </p:sp>
    </p:spTree>
    <p:extLst>
      <p:ext uri="{BB962C8B-B14F-4D97-AF65-F5344CB8AC3E}">
        <p14:creationId xmlns:p14="http://schemas.microsoft.com/office/powerpoint/2010/main" val="2731046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“Works of the Law”</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This is a Rabbinic phrase referring to their own Oral Torah (Not the writings of </a:t>
            </a:r>
            <a:r>
              <a:rPr lang="en-US" sz="4000" b="1" dirty="0" err="1"/>
              <a:t>Mosheh</a:t>
            </a:r>
            <a:r>
              <a:rPr lang="en-US" sz="4000" b="1" dirty="0"/>
              <a:t>)</a:t>
            </a:r>
          </a:p>
          <a:p>
            <a:pPr marL="0" indent="0">
              <a:buNone/>
            </a:pPr>
            <a:r>
              <a:rPr lang="en-US" sz="5400" b="1" dirty="0"/>
              <a:t>- </a:t>
            </a:r>
            <a:r>
              <a:rPr lang="en-US" sz="4000" dirty="0"/>
              <a:t>The word </a:t>
            </a:r>
            <a:r>
              <a:rPr lang="en-US" sz="4000" i="1" dirty="0" err="1"/>
              <a:t>ma'aseh</a:t>
            </a:r>
            <a:r>
              <a:rPr lang="en-US" sz="4000" dirty="0"/>
              <a:t> (plural is </a:t>
            </a:r>
            <a:r>
              <a:rPr lang="en-US" sz="4000" i="1" dirty="0" err="1"/>
              <a:t>ma'asim</a:t>
            </a:r>
            <a:r>
              <a:rPr lang="en-US" sz="4000" dirty="0"/>
              <a:t>) comes from the Hebrew </a:t>
            </a:r>
            <a:r>
              <a:rPr lang="en-US" sz="4000" dirty="0">
                <a:latin typeface="Bwhebb" panose="02000400000000000000" pitchFamily="2" charset="0"/>
                <a:ea typeface="Apple Symbols" panose="02000000000000000000" pitchFamily="2" charset="-79"/>
                <a:cs typeface="Apple Symbols" panose="02000000000000000000" pitchFamily="2" charset="-79"/>
              </a:rPr>
              <a:t>hf[m</a:t>
            </a:r>
            <a:r>
              <a:rPr lang="en-US" sz="4000" dirty="0"/>
              <a:t> and means, "work, do."  This word is used in the </a:t>
            </a:r>
            <a:r>
              <a:rPr lang="en-US" sz="4000" dirty="0" err="1"/>
              <a:t>Tanach</a:t>
            </a:r>
            <a:r>
              <a:rPr lang="en-US" sz="4000" dirty="0"/>
              <a:t> to reference any work, action or deed done by Elohim or by man.</a:t>
            </a:r>
            <a:endParaRPr lang="en-US" sz="5400" b="1" dirty="0"/>
          </a:p>
        </p:txBody>
      </p:sp>
    </p:spTree>
    <p:extLst>
      <p:ext uri="{BB962C8B-B14F-4D97-AF65-F5344CB8AC3E}">
        <p14:creationId xmlns:p14="http://schemas.microsoft.com/office/powerpoint/2010/main" val="12390493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“Works of the Law”</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dirty="0"/>
              <a:t> </a:t>
            </a:r>
            <a:r>
              <a:rPr lang="en-US" sz="4000" dirty="0"/>
              <a:t>A </a:t>
            </a:r>
            <a:r>
              <a:rPr lang="en-US" sz="4000" i="1" dirty="0" err="1"/>
              <a:t>ma'aseh</a:t>
            </a:r>
            <a:r>
              <a:rPr lang="en-US" sz="4000" dirty="0"/>
              <a:t>, in Pharisaic thinking, is an action, work or deed of a Pharisee which, by its repetition, has become law for all of Israel.  These works were common among Pharisees and rabbis, as </a:t>
            </a:r>
            <a:r>
              <a:rPr lang="en-US" sz="4000" dirty="0" err="1"/>
              <a:t>Nehemia</a:t>
            </a:r>
            <a:r>
              <a:rPr lang="en-US" sz="4000" dirty="0"/>
              <a:t> Gordon explains, noting that</a:t>
            </a:r>
          </a:p>
          <a:p>
            <a:pPr marL="0" indent="0">
              <a:buNone/>
            </a:pPr>
            <a:r>
              <a:rPr lang="en-US" sz="4000" dirty="0"/>
              <a:t>	learning precedents from the action of the Rabbis is a standard method used to derive religious law.  There is no need for biblical proof because Rabbinic precedent is even better! (from Mordecai, </a:t>
            </a:r>
            <a:r>
              <a:rPr lang="en-US" sz="4000" i="1" dirty="0"/>
              <a:t>Galatians</a:t>
            </a:r>
            <a:r>
              <a:rPr lang="en-US" sz="4000" dirty="0"/>
              <a:t>, pg.82).</a:t>
            </a:r>
          </a:p>
          <a:p>
            <a:pPr marL="0" indent="0">
              <a:buNone/>
            </a:pPr>
            <a:endParaRPr lang="en-US" sz="5400" b="1" dirty="0"/>
          </a:p>
        </p:txBody>
      </p:sp>
    </p:spTree>
    <p:extLst>
      <p:ext uri="{BB962C8B-B14F-4D97-AF65-F5344CB8AC3E}">
        <p14:creationId xmlns:p14="http://schemas.microsoft.com/office/powerpoint/2010/main" val="1047456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“Works of the Law”</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3600" dirty="0"/>
              <a:t>In their thinking, Pharisaic authority (and rabbinic authority) does not need the agreement of Scripture, because Pharisaic authority supersedes the authority of Scripture.</a:t>
            </a:r>
          </a:p>
          <a:p>
            <a:pPr marL="0" indent="0">
              <a:buNone/>
            </a:pPr>
            <a:r>
              <a:rPr lang="en-US" sz="3600" dirty="0"/>
              <a:t>There were many </a:t>
            </a:r>
            <a:r>
              <a:rPr lang="en-US" sz="3600" i="1" dirty="0" err="1"/>
              <a:t>ma'asim</a:t>
            </a:r>
            <a:r>
              <a:rPr lang="en-US" sz="3600" dirty="0"/>
              <a:t> in the oral law of the Pharisees.  These </a:t>
            </a:r>
            <a:r>
              <a:rPr lang="en-US" sz="3600" i="1" dirty="0" err="1"/>
              <a:t>ma'asim</a:t>
            </a:r>
            <a:r>
              <a:rPr lang="en-US" sz="3600" dirty="0"/>
              <a:t> - the deeds, actions or works of the Pharisees which became law in Israel - became known as </a:t>
            </a:r>
            <a:r>
              <a:rPr lang="en-US" sz="3600" i="1" dirty="0" err="1"/>
              <a:t>ma'asim</a:t>
            </a:r>
            <a:r>
              <a:rPr lang="en-US" sz="3600" i="1" dirty="0"/>
              <a:t> </a:t>
            </a:r>
            <a:r>
              <a:rPr lang="en-US" sz="3600" i="1" dirty="0" err="1"/>
              <a:t>hatorah</a:t>
            </a:r>
            <a:r>
              <a:rPr lang="en-US" sz="3600" dirty="0"/>
              <a:t> or "works of the law."  Not to be mistaken for the "works of Elohim," the phrase "works of the law" as used by the Pharisees and Rabbis today, and as used by Paul in his letters of the New Testament, are a reference to the made-up laws of the Pharisees.</a:t>
            </a:r>
          </a:p>
        </p:txBody>
      </p:sp>
    </p:spTree>
    <p:extLst>
      <p:ext uri="{BB962C8B-B14F-4D97-AF65-F5344CB8AC3E}">
        <p14:creationId xmlns:p14="http://schemas.microsoft.com/office/powerpoint/2010/main" val="18490441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Faith Alone is Dead!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2:25-26</a:t>
            </a:r>
          </a:p>
          <a:p>
            <a:pPr marL="0" indent="0">
              <a:buNone/>
            </a:pPr>
            <a:r>
              <a:rPr lang="en-US" sz="4000" b="1" dirty="0"/>
              <a:t>In the same way, was not Rahab the harlot also justified by works when she received the messengers and sent them out by another way? For just as the body without [the] spirit is dead, so also faith without works is dead.</a:t>
            </a:r>
          </a:p>
        </p:txBody>
      </p:sp>
    </p:spTree>
    <p:extLst>
      <p:ext uri="{BB962C8B-B14F-4D97-AF65-F5344CB8AC3E}">
        <p14:creationId xmlns:p14="http://schemas.microsoft.com/office/powerpoint/2010/main" val="30494267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Summary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Righteous judgment must be without consideration of outward circumstances, but must be according to the facts</a:t>
            </a:r>
          </a:p>
          <a:p>
            <a:pPr marL="0" indent="0">
              <a:buNone/>
            </a:pPr>
            <a:r>
              <a:rPr lang="en-US" sz="4000" b="1" dirty="0"/>
              <a:t>Works do manifest what faith we have</a:t>
            </a:r>
          </a:p>
          <a:p>
            <a:pPr marL="0" indent="0">
              <a:buNone/>
            </a:pPr>
            <a:r>
              <a:rPr lang="en-US" sz="4000" b="1" dirty="0"/>
              <a:t>Faith without works is dead (worthless, useless)</a:t>
            </a:r>
          </a:p>
        </p:txBody>
      </p:sp>
    </p:spTree>
    <p:extLst>
      <p:ext uri="{BB962C8B-B14F-4D97-AF65-F5344CB8AC3E}">
        <p14:creationId xmlns:p14="http://schemas.microsoft.com/office/powerpoint/2010/main" val="5408319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a:solidFill>
                  <a:schemeClr val="tx1"/>
                </a:solidFill>
                <a:latin typeface="+mn-lt"/>
              </a:rPr>
              <a:t>You Can Get More Information About Many Other Bible Study Topics From a Hebraic Perspective At My Website:</a:t>
            </a:r>
          </a:p>
          <a:p>
            <a:pPr algn="ctr">
              <a:buNone/>
            </a:pPr>
            <a:r>
              <a:rPr lang="en-US" sz="6000" b="1">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302328</TotalTime>
  <Words>1724</Words>
  <Application>Microsoft Macintosh PowerPoint</Application>
  <PresentationFormat>Widescreen</PresentationFormat>
  <Paragraphs>106</Paragraphs>
  <Slides>26</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Bwhebb</vt:lpstr>
      <vt:lpstr>Calibri</vt:lpstr>
      <vt:lpstr>Calibri Light</vt:lpstr>
      <vt:lpstr>Helvetica</vt:lpstr>
      <vt:lpstr>Office Theme</vt:lpstr>
      <vt:lpstr>PowerPoint Presentation</vt:lpstr>
      <vt:lpstr>PowerPoint Presentation</vt:lpstr>
      <vt:lpstr>No Favoritism</vt:lpstr>
      <vt:lpstr>PowerPoint Presentation</vt:lpstr>
      <vt:lpstr>No Favoritism</vt:lpstr>
      <vt:lpstr>Showing Favoritism</vt:lpstr>
      <vt:lpstr>PowerPoint Presentation</vt:lpstr>
      <vt:lpstr>PowerPoint Presentation</vt:lpstr>
      <vt:lpstr>PowerPoint Presentation</vt:lpstr>
      <vt:lpstr>Rich Man, Poor Man</vt:lpstr>
      <vt:lpstr>Love Your Neighbor as Yourself</vt:lpstr>
      <vt:lpstr>Transgressors of the Law</vt:lpstr>
      <vt:lpstr>Mercy</vt:lpstr>
      <vt:lpstr>Judgment is “According”…</vt:lpstr>
      <vt:lpstr>Faith Without Works</vt:lpstr>
      <vt:lpstr>Faith Without Works</vt:lpstr>
      <vt:lpstr>Abraham Was Justified By Works</vt:lpstr>
      <vt:lpstr>Paul and James: Can’t We Just Get Along?</vt:lpstr>
      <vt:lpstr>Justified By Works?</vt:lpstr>
      <vt:lpstr>Justified By What?</vt:lpstr>
      <vt:lpstr>The “Works of the Law”</vt:lpstr>
      <vt:lpstr>The “Works of the Law”</vt:lpstr>
      <vt:lpstr>The “Works of the Law”</vt:lpstr>
      <vt:lpstr>Faith Alone is Dead!</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Microsoft Office User</cp:lastModifiedBy>
  <cp:revision>2428</cp:revision>
  <dcterms:created xsi:type="dcterms:W3CDTF">2018-11-07T08:55:54Z</dcterms:created>
  <dcterms:modified xsi:type="dcterms:W3CDTF">2021-10-23T14:14:11Z</dcterms:modified>
</cp:coreProperties>
</file>