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64" r:id="rId2"/>
    <p:sldId id="1183" r:id="rId3"/>
    <p:sldId id="1572" r:id="rId4"/>
    <p:sldId id="1586" r:id="rId5"/>
    <p:sldId id="1587" r:id="rId6"/>
    <p:sldId id="1588" r:id="rId7"/>
    <p:sldId id="1589" r:id="rId8"/>
    <p:sldId id="1573" r:id="rId9"/>
    <p:sldId id="1590" r:id="rId10"/>
    <p:sldId id="1574" r:id="rId11"/>
    <p:sldId id="1593" r:id="rId12"/>
    <p:sldId id="1594" r:id="rId13"/>
    <p:sldId id="1591" r:id="rId14"/>
    <p:sldId id="1575" r:id="rId15"/>
    <p:sldId id="1592" r:id="rId16"/>
    <p:sldId id="1576" r:id="rId17"/>
    <p:sldId id="1585" r:id="rId18"/>
    <p:sldId id="1595" r:id="rId19"/>
    <p:sldId id="1596" r:id="rId20"/>
    <p:sldId id="1577" r:id="rId21"/>
    <p:sldId id="1578" r:id="rId22"/>
    <p:sldId id="1597" r:id="rId23"/>
    <p:sldId id="1598" r:id="rId24"/>
    <p:sldId id="1599" r:id="rId25"/>
    <p:sldId id="1579" r:id="rId26"/>
    <p:sldId id="1600" r:id="rId27"/>
    <p:sldId id="1580" r:id="rId28"/>
    <p:sldId id="1581" r:id="rId29"/>
    <p:sldId id="1582" r:id="rId30"/>
    <p:sldId id="1601" r:id="rId31"/>
    <p:sldId id="1583" r:id="rId32"/>
    <p:sldId id="1602" r:id="rId33"/>
    <p:sldId id="1584" r:id="rId34"/>
    <p:sldId id="1603" r:id="rId35"/>
    <p:sldId id="1604" r:id="rId36"/>
    <p:sldId id="1547" r:id="rId37"/>
    <p:sldId id="774"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843" autoAdjust="0"/>
    <p:restoredTop sz="94555" autoAdjust="0"/>
  </p:normalViewPr>
  <p:slideViewPr>
    <p:cSldViewPr snapToGrid="0">
      <p:cViewPr varScale="1">
        <p:scale>
          <a:sx n="76" d="100"/>
          <a:sy n="76" d="100"/>
        </p:scale>
        <p:origin x="216" y="552"/>
      </p:cViewPr>
      <p:guideLst/>
    </p:cSldViewPr>
  </p:slideViewPr>
  <p:outlineViewPr>
    <p:cViewPr>
      <p:scale>
        <a:sx n="33" d="100"/>
        <a:sy n="33" d="100"/>
      </p:scale>
      <p:origin x="0" y="-2058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10/12/21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a:t>Colossae is located in</a:t>
            </a:r>
            <a:r>
              <a:rPr lang="en-US" baseline="0"/>
              <a:t> Phrygia near Ephesus and Laodicea.  </a:t>
            </a:r>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1195818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1049073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10/12/21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10/12/21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10/12/21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10/12/21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10/12/21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10/12/21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10/12/21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10/12/21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10/12/21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10/12/21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10/12/21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10/12/21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557" y="613317"/>
            <a:ext cx="11489633" cy="6016082"/>
          </a:xfrm>
        </p:spPr>
        <p:txBody>
          <a:bodyPr>
            <a:normAutofit fontScale="85000" lnSpcReduction="20000"/>
          </a:bodyPr>
          <a:lstStyle/>
          <a:p>
            <a:pPr algn="ctr">
              <a:buNone/>
            </a:pPr>
            <a:r>
              <a:rPr lang="en-US" sz="7800" b="1" dirty="0">
                <a:solidFill>
                  <a:schemeClr val="accent1">
                    <a:lumMod val="50000"/>
                  </a:schemeClr>
                </a:solidFill>
                <a:latin typeface="Helvetica" pitchFamily="34" charset="0"/>
                <a:cs typeface="Helvetica" pitchFamily="34" charset="0"/>
              </a:rPr>
              <a:t>Shabbat Shalom</a:t>
            </a:r>
          </a:p>
          <a:p>
            <a:pPr algn="ctr">
              <a:spcAft>
                <a:spcPts val="1200"/>
              </a:spcAft>
              <a:buNone/>
            </a:pPr>
            <a:endParaRPr lang="en-US" sz="3733" b="1"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p>
          <a:p>
            <a:pPr algn="ctr">
              <a:spcAft>
                <a:spcPts val="1200"/>
              </a:spcAft>
              <a:buNone/>
            </a:pP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a:solidFill>
                <a:srgbClr val="C00000"/>
              </a:solidFill>
              <a:latin typeface="Helvetica" pitchFamily="34" charset="0"/>
              <a:cs typeface="Helvetica" pitchFamily="34" charset="0"/>
            </a:endParaRPr>
          </a:p>
          <a:p>
            <a:pPr marL="0" indent="0" algn="ctr">
              <a:spcBef>
                <a:spcPts val="0"/>
              </a:spcBef>
              <a:buNone/>
            </a:pPr>
            <a:endParaRPr lang="en-US" sz="5333">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a:solidFill>
                  <a:srgbClr val="C00000"/>
                </a:solidFill>
                <a:latin typeface="Helvetica" pitchFamily="34" charset="0"/>
                <a:cs typeface="Helvetica" pitchFamily="34" charset="0"/>
              </a:rPr>
              <a:t>Proclaiming the Ancient Paths</a:t>
            </a:r>
          </a:p>
          <a:p>
            <a:pPr marL="0" indent="0" algn="ctr">
              <a:spcBef>
                <a:spcPts val="0"/>
              </a:spcBef>
              <a:buNone/>
            </a:pPr>
            <a:r>
              <a:rPr lang="en-US" sz="5333" b="1">
                <a:solidFill>
                  <a:srgbClr val="C00000"/>
                </a:solidFill>
                <a:latin typeface="Helvetica" pitchFamily="34" charset="0"/>
                <a:cs typeface="Helvetica" pitchFamily="34" charset="0"/>
              </a:rPr>
              <a:t>of Our Biblical Roots</a:t>
            </a:r>
          </a:p>
          <a:p>
            <a:pPr marL="0" indent="0" algn="ctr">
              <a:spcBef>
                <a:spcPts val="0"/>
              </a:spcBef>
              <a:buNone/>
            </a:pPr>
            <a:endParaRPr lang="en-US" sz="5333" b="1">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a:solidFill>
                  <a:schemeClr val="tx1">
                    <a:lumMod val="95000"/>
                    <a:lumOff val="5000"/>
                  </a:schemeClr>
                </a:solidFill>
                <a:latin typeface="Helvetica" pitchFamily="34" charset="0"/>
                <a:cs typeface="Helvetica" pitchFamily="34" charset="0"/>
              </a:rPr>
              <a:t>October 9, 2021</a:t>
            </a:r>
          </a:p>
          <a:p>
            <a:pPr algn="ctr">
              <a:buNone/>
            </a:pPr>
            <a:endParaRPr lang="en-US" sz="3733">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algn="ctr">
              <a:buNone/>
            </a:pPr>
            <a:r>
              <a:rPr lang="en-US" sz="5333" dirty="0">
                <a:solidFill>
                  <a:schemeClr val="bg1"/>
                </a:solidFill>
                <a:latin typeface="Helvetica" pitchFamily="34" charset="0"/>
                <a:cs typeface="Helvetica" pitchFamily="34" charset="0"/>
              </a:rPr>
              <a:t>  </a:t>
            </a:r>
          </a:p>
          <a:p>
            <a:pPr marL="0" indent="0" algn="ctr">
              <a:spcBef>
                <a:spcPts val="0"/>
              </a:spcBef>
              <a:buNone/>
            </a:pPr>
            <a:r>
              <a:rPr lang="en-US" sz="8000" b="1" dirty="0">
                <a:solidFill>
                  <a:schemeClr val="accent2">
                    <a:lumMod val="50000"/>
                  </a:schemeClr>
                </a:solidFill>
                <a:cs typeface="Helvetica" pitchFamily="34" charset="0"/>
              </a:rPr>
              <a:t>James 1</a:t>
            </a:r>
            <a:endParaRPr lang="en-US" sz="5333" b="1" dirty="0">
              <a:solidFill>
                <a:schemeClr val="tx1">
                  <a:lumMod val="95000"/>
                  <a:lumOff val="5000"/>
                </a:schemeClr>
              </a:solidFill>
              <a:cs typeface="Helvetica" pitchFamily="34" charset="0"/>
            </a:endParaRPr>
          </a:p>
          <a:p>
            <a:pPr marL="0" indent="0" algn="ctr">
              <a:buNone/>
            </a:pPr>
            <a:endParaRPr lang="en-US" sz="5333" b="1" dirty="0">
              <a:solidFill>
                <a:schemeClr val="tx1">
                  <a:lumMod val="95000"/>
                  <a:lumOff val="5000"/>
                </a:schemeClr>
              </a:solidFill>
              <a:cs typeface="Helvetica" pitchFamily="34" charset="0"/>
            </a:endParaRPr>
          </a:p>
          <a:p>
            <a:pPr marL="0" indent="0" algn="ctr">
              <a:buNone/>
            </a:pPr>
            <a:r>
              <a:rPr lang="en-US" sz="5333" b="1" dirty="0">
                <a:solidFill>
                  <a:schemeClr val="tx1">
                    <a:lumMod val="95000"/>
                    <a:lumOff val="5000"/>
                  </a:schemeClr>
                </a:solidFill>
                <a:cs typeface="Helvetica" pitchFamily="34" charset="0"/>
              </a:rPr>
              <a:t>Trials</a:t>
            </a:r>
            <a:r>
              <a:rPr lang="en-US" sz="5333" b="1">
                <a:solidFill>
                  <a:schemeClr val="tx1">
                    <a:lumMod val="95000"/>
                    <a:lumOff val="5000"/>
                  </a:schemeClr>
                </a:solidFill>
                <a:cs typeface="Helvetica" pitchFamily="34" charset="0"/>
              </a:rPr>
              <a:t>, Temptations </a:t>
            </a:r>
            <a:r>
              <a:rPr lang="en-US" sz="5333" b="1" dirty="0">
                <a:solidFill>
                  <a:schemeClr val="tx1">
                    <a:lumMod val="95000"/>
                    <a:lumOff val="5000"/>
                  </a:schemeClr>
                </a:solidFill>
                <a:cs typeface="Helvetica" pitchFamily="34" charset="0"/>
              </a:rPr>
              <a:t>and Doing the Word</a:t>
            </a:r>
          </a:p>
        </p:txBody>
      </p:sp>
    </p:spTree>
    <p:extLst>
      <p:ext uri="{BB962C8B-B14F-4D97-AF65-F5344CB8AC3E}">
        <p14:creationId xmlns:p14="http://schemas.microsoft.com/office/powerpoint/2010/main" val="14584320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a:latin typeface="+mn-lt"/>
              </a:rPr>
              <a:t>James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l-GR" sz="4000" b="1" dirty="0" err="1"/>
              <a:t>Ἰάκωβος</a:t>
            </a:r>
            <a:r>
              <a:rPr lang="el-GR" sz="4000" dirty="0"/>
              <a:t>, </a:t>
            </a:r>
            <a:r>
              <a:rPr lang="en-US" sz="4000" b="1" dirty="0"/>
              <a:t>(</a:t>
            </a:r>
            <a:r>
              <a:rPr lang="en-US" sz="4000" b="1" dirty="0" err="1"/>
              <a:t>i-akobos</a:t>
            </a:r>
            <a:r>
              <a:rPr lang="en-US" sz="4000" b="1" dirty="0"/>
              <a:t>)</a:t>
            </a:r>
            <a:r>
              <a:rPr lang="el-GR" sz="4000" b="1" dirty="0"/>
              <a:t> </a:t>
            </a:r>
            <a:r>
              <a:rPr lang="en-US" sz="4000" dirty="0"/>
              <a:t>James, masculine proper noun; Greek form of the Hebrew name </a:t>
            </a:r>
            <a:r>
              <a:rPr lang="en-US" sz="4000" i="1" dirty="0"/>
              <a:t>Jacob</a:t>
            </a:r>
          </a:p>
          <a:p>
            <a:pPr marL="0" indent="0">
              <a:buNone/>
            </a:pPr>
            <a:r>
              <a:rPr lang="en-US" sz="4000" i="1" dirty="0"/>
              <a:t>This is the Greek for all occurrences of “James”)</a:t>
            </a:r>
          </a:p>
          <a:p>
            <a:pPr marL="0" indent="0">
              <a:buNone/>
            </a:pPr>
            <a:r>
              <a:rPr lang="en-US" sz="4000" i="1" dirty="0"/>
              <a:t>1 James, brother of </a:t>
            </a:r>
            <a:r>
              <a:rPr lang="en-US" sz="4000" i="1" dirty="0" err="1"/>
              <a:t>Yochanan</a:t>
            </a:r>
            <a:r>
              <a:rPr lang="en-US" sz="4000" i="1" dirty="0"/>
              <a:t> (Matt 10:2)(Acts 12:2)</a:t>
            </a:r>
          </a:p>
          <a:p>
            <a:pPr marL="0" indent="0">
              <a:buNone/>
            </a:pPr>
            <a:r>
              <a:rPr lang="en-US" sz="4000" i="1" dirty="0"/>
              <a:t>2 James, son of Alpheus (also an apostle, Matt 10:3) </a:t>
            </a:r>
          </a:p>
          <a:p>
            <a:pPr marL="0" indent="0">
              <a:buNone/>
            </a:pPr>
            <a:r>
              <a:rPr lang="en-US" sz="4000" i="1" dirty="0"/>
              <a:t>3 James, brother of </a:t>
            </a:r>
            <a:r>
              <a:rPr lang="en-US" sz="4000" i="1" dirty="0" err="1"/>
              <a:t>Yahusha</a:t>
            </a:r>
            <a:r>
              <a:rPr lang="en-US" sz="4000" i="1" dirty="0"/>
              <a:t>, who became the leader of the Jerusalem assembly, and writer of the book bearing his name (Matt 13:55)</a:t>
            </a:r>
            <a:endParaRPr lang="en-US" sz="4000" dirty="0"/>
          </a:p>
        </p:txBody>
      </p:sp>
    </p:spTree>
    <p:extLst>
      <p:ext uri="{BB962C8B-B14F-4D97-AF65-F5344CB8AC3E}">
        <p14:creationId xmlns:p14="http://schemas.microsoft.com/office/powerpoint/2010/main" val="3562414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a:latin typeface="+mn-lt"/>
              </a:rPr>
              <a:t>Greetings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James 1:1</a:t>
            </a:r>
          </a:p>
          <a:p>
            <a:pPr marL="0" indent="0">
              <a:buNone/>
            </a:pPr>
            <a:r>
              <a:rPr lang="en-US" sz="4000" b="1" dirty="0"/>
              <a:t>James, a bond-servant of Elohim and of the Lord </a:t>
            </a:r>
            <a:r>
              <a:rPr lang="en-US" sz="4000" b="1" dirty="0" err="1"/>
              <a:t>Yahusha</a:t>
            </a:r>
            <a:r>
              <a:rPr lang="en-US" sz="4000" b="1" dirty="0"/>
              <a:t> Messiah, To the twelve tribes who are dispersed abroad: Greetings.</a:t>
            </a:r>
          </a:p>
          <a:p>
            <a:pPr marL="0" indent="0">
              <a:buNone/>
            </a:pPr>
            <a:r>
              <a:rPr lang="en-US" sz="4000" b="1" dirty="0"/>
              <a:t>- Bond servant – see </a:t>
            </a:r>
            <a:r>
              <a:rPr lang="en-US" sz="4000" b="1" dirty="0" err="1"/>
              <a:t>Devarim</a:t>
            </a:r>
            <a:r>
              <a:rPr lang="en-US" sz="4000" b="1" dirty="0"/>
              <a:t> 15</a:t>
            </a:r>
          </a:p>
        </p:txBody>
      </p:sp>
    </p:spTree>
    <p:extLst>
      <p:ext uri="{BB962C8B-B14F-4D97-AF65-F5344CB8AC3E}">
        <p14:creationId xmlns:p14="http://schemas.microsoft.com/office/powerpoint/2010/main" val="37284780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12 Tribes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Matthew 15:22-24</a:t>
            </a:r>
          </a:p>
          <a:p>
            <a:pPr marL="0" indent="0">
              <a:buNone/>
            </a:pPr>
            <a:r>
              <a:rPr lang="en-US" sz="4000" b="1" dirty="0"/>
              <a:t>And a Canaanite woman from that region came out and [began] to cry out, saying, "Have mercy on me, Lord, Son of David; my daughter is cruelly demon-possessed." But He did not answer her a word. And His disciples came and implored Him, saying, "Send her away, because she keeps shouting at us." But He answered and said, "</a:t>
            </a:r>
            <a:r>
              <a:rPr lang="en-US" sz="4000" b="1" u="sng" dirty="0"/>
              <a:t>I was sent only to the lost sheep of the house of Israel</a:t>
            </a:r>
            <a:r>
              <a:rPr lang="en-US" sz="4000" b="1" dirty="0"/>
              <a:t>."</a:t>
            </a:r>
          </a:p>
        </p:txBody>
      </p:sp>
    </p:spTree>
    <p:extLst>
      <p:ext uri="{BB962C8B-B14F-4D97-AF65-F5344CB8AC3E}">
        <p14:creationId xmlns:p14="http://schemas.microsoft.com/office/powerpoint/2010/main" val="1956106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Scattered Abroad</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The exile of Israel is in view here</a:t>
            </a:r>
          </a:p>
          <a:p>
            <a:pPr marL="0" indent="0">
              <a:buNone/>
            </a:pPr>
            <a:r>
              <a:rPr lang="en-US" sz="4000" b="1" dirty="0"/>
              <a:t>Also called the diaspora</a:t>
            </a:r>
          </a:p>
          <a:p>
            <a:pPr marL="0" indent="0">
              <a:buNone/>
            </a:pPr>
            <a:r>
              <a:rPr lang="el-GR" sz="4400" b="1" dirty="0" err="1"/>
              <a:t>διασπορά</a:t>
            </a:r>
            <a:r>
              <a:rPr lang="el-GR" sz="4400" dirty="0"/>
              <a:t>,</a:t>
            </a:r>
            <a:r>
              <a:rPr lang="el-GR" sz="4400" b="1" dirty="0"/>
              <a:t> </a:t>
            </a:r>
            <a:r>
              <a:rPr lang="en-US" sz="4400" dirty="0"/>
              <a:t>strictly </a:t>
            </a:r>
            <a:r>
              <a:rPr lang="en-US" sz="4400" i="1" dirty="0"/>
              <a:t>scattering</a:t>
            </a:r>
            <a:r>
              <a:rPr lang="en-US" sz="4400" dirty="0"/>
              <a:t>, as of seed, </a:t>
            </a:r>
            <a:r>
              <a:rPr lang="en-US" sz="4400" i="1" dirty="0"/>
              <a:t>sowing</a:t>
            </a:r>
            <a:r>
              <a:rPr lang="en-US" sz="4400" dirty="0"/>
              <a:t>; hence (1) of persons </a:t>
            </a:r>
            <a:r>
              <a:rPr lang="en-US" sz="4400" i="1" dirty="0"/>
              <a:t>dispersion</a:t>
            </a:r>
            <a:r>
              <a:rPr lang="en-US" sz="4400" dirty="0"/>
              <a:t>; in the NT the portion of the Jews living outside Palestine </a:t>
            </a:r>
            <a:r>
              <a:rPr lang="en-US" sz="4400" i="1" dirty="0"/>
              <a:t>Dispersion </a:t>
            </a:r>
            <a:r>
              <a:rPr lang="en-US" sz="4400" dirty="0"/>
              <a:t>(JN 7.35); (2) of place, </a:t>
            </a:r>
            <a:r>
              <a:rPr lang="en-US" sz="4400" i="1" dirty="0"/>
              <a:t>regions where scattered people are living</a:t>
            </a:r>
            <a:r>
              <a:rPr lang="en-US" sz="4400" dirty="0"/>
              <a:t>;</a:t>
            </a:r>
          </a:p>
        </p:txBody>
      </p:sp>
    </p:spTree>
    <p:extLst>
      <p:ext uri="{BB962C8B-B14F-4D97-AF65-F5344CB8AC3E}">
        <p14:creationId xmlns:p14="http://schemas.microsoft.com/office/powerpoint/2010/main" val="40951912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Peter Addresses the Diaspora</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1 Peter 1:1</a:t>
            </a:r>
          </a:p>
          <a:p>
            <a:pPr marL="0" indent="0">
              <a:buNone/>
            </a:pPr>
            <a:r>
              <a:rPr lang="en-US" sz="4000" b="1" dirty="0" err="1"/>
              <a:t>Kepha</a:t>
            </a:r>
            <a:r>
              <a:rPr lang="en-US" sz="4000" b="1" dirty="0"/>
              <a:t>, an apostle of </a:t>
            </a:r>
            <a:r>
              <a:rPr lang="en-US" sz="4000" b="1" dirty="0" err="1"/>
              <a:t>Yahusha</a:t>
            </a:r>
            <a:r>
              <a:rPr lang="en-US" sz="4000" b="1" dirty="0"/>
              <a:t> Messiah, To those who reside as aliens (chosen sojourners), (of the) scattering (diaspora) throughout Pontus, Galatia, Cappadocia, Asia, and Bithynia, who are chosen…</a:t>
            </a:r>
          </a:p>
        </p:txBody>
      </p:sp>
    </p:spTree>
    <p:extLst>
      <p:ext uri="{BB962C8B-B14F-4D97-AF65-F5344CB8AC3E}">
        <p14:creationId xmlns:p14="http://schemas.microsoft.com/office/powerpoint/2010/main" val="41333823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a:latin typeface="+mn-lt"/>
              </a:rPr>
              <a:t>Trials For Your Growth</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James 1:2-4</a:t>
            </a:r>
          </a:p>
          <a:p>
            <a:pPr marL="0" indent="0">
              <a:buNone/>
            </a:pPr>
            <a:r>
              <a:rPr lang="en-US" sz="4000" b="1" dirty="0"/>
              <a:t>Consider it all joy, my brethren, when you encounter various trials, knowing that the testing of your faith produces endurance. And let endurance have [its] perfect (maturing) working, so that you may be perfect and complete, lacking in nothing.</a:t>
            </a:r>
          </a:p>
          <a:p>
            <a:pPr>
              <a:buFontTx/>
              <a:buChar char="-"/>
            </a:pPr>
            <a:r>
              <a:rPr lang="en-US" sz="4000" b="1" dirty="0"/>
              <a:t>Many or manifold trials</a:t>
            </a:r>
          </a:p>
          <a:p>
            <a:pPr>
              <a:buFontTx/>
              <a:buChar char="-"/>
            </a:pPr>
            <a:r>
              <a:rPr lang="en-US" sz="4000" b="1" dirty="0"/>
              <a:t>Why joy?</a:t>
            </a:r>
          </a:p>
        </p:txBody>
      </p:sp>
    </p:spTree>
    <p:extLst>
      <p:ext uri="{BB962C8B-B14F-4D97-AF65-F5344CB8AC3E}">
        <p14:creationId xmlns:p14="http://schemas.microsoft.com/office/powerpoint/2010/main" val="21720480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a:latin typeface="+mn-lt"/>
              </a:rPr>
              <a:t>Trials For Your Growth</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1 Peter 1:6-7</a:t>
            </a:r>
          </a:p>
          <a:p>
            <a:pPr marL="0" indent="0">
              <a:buNone/>
            </a:pPr>
            <a:r>
              <a:rPr lang="en-US" sz="4000" b="1" dirty="0"/>
              <a:t>In this you greatly rejoice, even though now for a little while, if necessary, you have been distressed by various trials, so that the proof of your faith, [being] more precious than gold which is perishable, even though tested by fire, may be found to result in praise and glory and honor at the revelation of </a:t>
            </a:r>
            <a:r>
              <a:rPr lang="en-US" sz="4000" b="1" dirty="0" err="1"/>
              <a:t>Yahusha</a:t>
            </a:r>
            <a:r>
              <a:rPr lang="en-US" sz="4000" b="1" dirty="0"/>
              <a:t> Messiah;</a:t>
            </a:r>
          </a:p>
        </p:txBody>
      </p:sp>
    </p:spTree>
    <p:extLst>
      <p:ext uri="{BB962C8B-B14F-4D97-AF65-F5344CB8AC3E}">
        <p14:creationId xmlns:p14="http://schemas.microsoft.com/office/powerpoint/2010/main" val="25459540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a:latin typeface="+mn-lt"/>
              </a:rPr>
              <a:t>Need Wisdom?</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a:t>James 1:5-6</a:t>
            </a:r>
          </a:p>
          <a:p>
            <a:pPr marL="0" indent="0">
              <a:buNone/>
            </a:pPr>
            <a:r>
              <a:rPr lang="en-US" sz="4000" b="1"/>
              <a:t>But if any of you lacks wisdom, let him ask of Elohim, who gives to all generously and without reproach, and it will be given to him. But he must ask in faith without any doubting, for the one who doubts is like the surf of the sea, driven and tossed by the wind.</a:t>
            </a:r>
          </a:p>
        </p:txBody>
      </p:sp>
    </p:spTree>
    <p:extLst>
      <p:ext uri="{BB962C8B-B14F-4D97-AF65-F5344CB8AC3E}">
        <p14:creationId xmlns:p14="http://schemas.microsoft.com/office/powerpoint/2010/main" val="30974170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a:latin typeface="+mn-lt"/>
              </a:rPr>
              <a:t>Need Wisdom?</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Proverbs 2:1-4</a:t>
            </a:r>
          </a:p>
          <a:p>
            <a:pPr marL="0" indent="0">
              <a:buNone/>
            </a:pPr>
            <a:r>
              <a:rPr lang="en-US" sz="4000" b="1" dirty="0"/>
              <a:t>My son, if you will receive my words And treasure my commandments within you, </a:t>
            </a:r>
            <a:r>
              <a:rPr lang="en-US" sz="4000" b="1" u="sng" dirty="0"/>
              <a:t>Make your ear attentive to wisdom</a:t>
            </a:r>
            <a:r>
              <a:rPr lang="en-US" sz="4000" b="1" dirty="0"/>
              <a:t>, Incline your heart to understanding; For if you cry for discernment, Lift your voice for understanding; If you seek her as silver And search for her as for hidden treasures;</a:t>
            </a:r>
          </a:p>
        </p:txBody>
      </p:sp>
    </p:spTree>
    <p:extLst>
      <p:ext uri="{BB962C8B-B14F-4D97-AF65-F5344CB8AC3E}">
        <p14:creationId xmlns:p14="http://schemas.microsoft.com/office/powerpoint/2010/main" val="27268044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a:latin typeface="+mn-lt"/>
              </a:rPr>
              <a:t>Need Wisdom?</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Proverbs 2:5-7</a:t>
            </a:r>
          </a:p>
          <a:p>
            <a:pPr marL="0" indent="0">
              <a:buNone/>
            </a:pPr>
            <a:r>
              <a:rPr lang="en-US" sz="4000" b="1" dirty="0"/>
              <a:t>Then you will discern the fear of Yahuwah And discover the knowledge of Elohim. </a:t>
            </a:r>
            <a:r>
              <a:rPr lang="en-US" sz="4000" b="1" u="sng" dirty="0"/>
              <a:t>For Yahuwah gives wisdom</a:t>
            </a:r>
            <a:r>
              <a:rPr lang="en-US" sz="4000" b="1" dirty="0"/>
              <a:t>; From His mouth [come] knowledge and understanding. </a:t>
            </a:r>
            <a:r>
              <a:rPr lang="en-US" sz="4000" b="1" u="sng" dirty="0"/>
              <a:t>He stores up sound wisdom for the upright</a:t>
            </a:r>
            <a:r>
              <a:rPr lang="en-US" sz="4000" b="1" dirty="0"/>
              <a:t>; [He is] a shield to those who walk in integrity,</a:t>
            </a:r>
          </a:p>
        </p:txBody>
      </p:sp>
    </p:spTree>
    <p:extLst>
      <p:ext uri="{BB962C8B-B14F-4D97-AF65-F5344CB8AC3E}">
        <p14:creationId xmlns:p14="http://schemas.microsoft.com/office/powerpoint/2010/main" val="5114546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Tossed?</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Ephesians 4:14-15</a:t>
            </a:r>
          </a:p>
          <a:p>
            <a:pPr marL="0" indent="0">
              <a:buNone/>
            </a:pPr>
            <a:r>
              <a:rPr lang="en-US" sz="4000" b="1" dirty="0"/>
              <a:t>As a result, we are no longer to be children, </a:t>
            </a:r>
            <a:r>
              <a:rPr lang="en-US" sz="4000" b="1" u="sng" dirty="0"/>
              <a:t>tossed here and there by waves and carried about by every wind of doctrine</a:t>
            </a:r>
            <a:r>
              <a:rPr lang="en-US" sz="4000" b="1" dirty="0"/>
              <a:t>, by the trickery of men, by craftiness in deceitful scheming; but speaking the truth in love, we are to grow up in all [aspects] into Him who is the head - Messiah,</a:t>
            </a:r>
          </a:p>
        </p:txBody>
      </p:sp>
    </p:spTree>
    <p:extLst>
      <p:ext uri="{BB962C8B-B14F-4D97-AF65-F5344CB8AC3E}">
        <p14:creationId xmlns:p14="http://schemas.microsoft.com/office/powerpoint/2010/main" val="37912866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a:latin typeface="+mn-lt"/>
              </a:rPr>
              <a:t>The Double Minded One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a:t>James 1:7-8</a:t>
            </a:r>
          </a:p>
          <a:p>
            <a:pPr marL="0" indent="0">
              <a:buNone/>
            </a:pPr>
            <a:r>
              <a:rPr lang="en-US" sz="4000" b="1"/>
              <a:t>For that man ought not to expect that he will receive anything from the Lord, [being] a double-minded man, unstable in all his ways.</a:t>
            </a:r>
          </a:p>
        </p:txBody>
      </p:sp>
    </p:spTree>
    <p:extLst>
      <p:ext uri="{BB962C8B-B14F-4D97-AF65-F5344CB8AC3E}">
        <p14:creationId xmlns:p14="http://schemas.microsoft.com/office/powerpoint/2010/main" val="21044782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a:latin typeface="+mn-lt"/>
              </a:rPr>
              <a:t>The Double Minded One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Psalm 12:2-3</a:t>
            </a:r>
          </a:p>
          <a:p>
            <a:pPr marL="0" indent="0">
              <a:buNone/>
            </a:pPr>
            <a:r>
              <a:rPr lang="en-US" sz="4000" b="1" dirty="0"/>
              <a:t>They speak vanity every one with his </a:t>
            </a:r>
            <a:r>
              <a:rPr lang="en-US" sz="4000" b="1" dirty="0" err="1"/>
              <a:t>neighbour</a:t>
            </a:r>
            <a:r>
              <a:rPr lang="en-US" sz="4000" b="1" dirty="0"/>
              <a:t>: </a:t>
            </a:r>
            <a:r>
              <a:rPr lang="en-US" sz="4000" b="1" i="1" dirty="0"/>
              <a:t>with </a:t>
            </a:r>
            <a:r>
              <a:rPr lang="en-US" sz="4000" b="1" dirty="0"/>
              <a:t>flattering lips </a:t>
            </a:r>
            <a:r>
              <a:rPr lang="en-US" sz="4000" b="1" i="1" dirty="0"/>
              <a:t>and </a:t>
            </a:r>
            <a:r>
              <a:rPr lang="en-US" sz="4000" b="1" u="sng" dirty="0"/>
              <a:t>with a double heart</a:t>
            </a:r>
            <a:r>
              <a:rPr lang="en-US" sz="4000" b="1" dirty="0"/>
              <a:t> do they speak. The LORD shall cut off all flattering lips, </a:t>
            </a:r>
            <a:r>
              <a:rPr lang="en-US" sz="4000" b="1" i="1" dirty="0"/>
              <a:t>and </a:t>
            </a:r>
            <a:r>
              <a:rPr lang="en-US" sz="4000" b="1" dirty="0"/>
              <a:t>the tongue that </a:t>
            </a:r>
            <a:r>
              <a:rPr lang="en-US" sz="4000" b="1" dirty="0" err="1"/>
              <a:t>speaketh</a:t>
            </a:r>
            <a:r>
              <a:rPr lang="en-US" sz="4000" b="1" dirty="0"/>
              <a:t> proud things:</a:t>
            </a:r>
          </a:p>
          <a:p>
            <a:pPr marL="0" indent="0">
              <a:buNone/>
            </a:pPr>
            <a:r>
              <a:rPr lang="en-US" sz="4000" b="1" dirty="0"/>
              <a:t>- The double minded individual speaks out of both sides of his mouth</a:t>
            </a:r>
          </a:p>
        </p:txBody>
      </p:sp>
    </p:spTree>
    <p:extLst>
      <p:ext uri="{BB962C8B-B14F-4D97-AF65-F5344CB8AC3E}">
        <p14:creationId xmlns:p14="http://schemas.microsoft.com/office/powerpoint/2010/main" val="3204448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a:latin typeface="+mn-lt"/>
              </a:rPr>
              <a:t>Poor and Rich</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James 1:9-11</a:t>
            </a:r>
          </a:p>
          <a:p>
            <a:pPr marL="0" indent="0">
              <a:buNone/>
            </a:pPr>
            <a:r>
              <a:rPr lang="en-US" sz="4000" b="1" dirty="0"/>
              <a:t>Believers in humble circumstances ought to take pride in their high position. But the rich take pride in their humiliation-- since they will pass away like a wild flower. For the sun rises with scorching heat and withers the plant; its blossom falls and its beauty is destroyed. In the same way, the rich will fade away even while they go about their business.</a:t>
            </a:r>
          </a:p>
        </p:txBody>
      </p:sp>
    </p:spTree>
    <p:extLst>
      <p:ext uri="{BB962C8B-B14F-4D97-AF65-F5344CB8AC3E}">
        <p14:creationId xmlns:p14="http://schemas.microsoft.com/office/powerpoint/2010/main" val="27944269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a:latin typeface="+mn-lt"/>
              </a:rPr>
              <a:t>Messiah Said…</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Believers in humble circumstances ought to take pride in their high position.  Why?</a:t>
            </a:r>
          </a:p>
          <a:p>
            <a:pPr marL="0" indent="0">
              <a:buNone/>
            </a:pPr>
            <a:r>
              <a:rPr lang="en-US" sz="4000" b="1" dirty="0"/>
              <a:t>Matthew 23:12</a:t>
            </a:r>
          </a:p>
          <a:p>
            <a:pPr marL="0" indent="0">
              <a:buNone/>
            </a:pPr>
            <a:r>
              <a:rPr lang="en-US" sz="4000" b="1" dirty="0"/>
              <a:t>"Whoever exalts himself shall be humbled; and whoever humbles himself shall be exalted.</a:t>
            </a:r>
          </a:p>
        </p:txBody>
      </p:sp>
    </p:spTree>
    <p:extLst>
      <p:ext uri="{BB962C8B-B14F-4D97-AF65-F5344CB8AC3E}">
        <p14:creationId xmlns:p14="http://schemas.microsoft.com/office/powerpoint/2010/main" val="1135027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Rich</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The rich take pride in their wealth:</a:t>
            </a:r>
          </a:p>
          <a:p>
            <a:pPr marL="0" indent="0">
              <a:buNone/>
            </a:pPr>
            <a:r>
              <a:rPr lang="en-US" sz="4000" b="1" dirty="0"/>
              <a:t>Psalm 49:5-7</a:t>
            </a:r>
          </a:p>
          <a:p>
            <a:pPr marL="0" indent="0">
              <a:buNone/>
            </a:pPr>
            <a:r>
              <a:rPr lang="en-US" sz="4000" b="1" dirty="0"/>
              <a:t>Why should I fear in days of adversity, When the iniquity of my foes surrounds me, </a:t>
            </a:r>
            <a:r>
              <a:rPr lang="en-US" sz="4000" b="1" u="sng" dirty="0"/>
              <a:t>even those who trust in their wealth And boast in the abundance of their riches</a:t>
            </a:r>
            <a:r>
              <a:rPr lang="en-US" sz="4000" b="1" dirty="0"/>
              <a:t>? No man can by any means redeem [his] brother Or give to Elohim a ransom for him--</a:t>
            </a:r>
          </a:p>
        </p:txBody>
      </p:sp>
    </p:spTree>
    <p:extLst>
      <p:ext uri="{BB962C8B-B14F-4D97-AF65-F5344CB8AC3E}">
        <p14:creationId xmlns:p14="http://schemas.microsoft.com/office/powerpoint/2010/main" val="41289633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Pride of the Wealthy</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The rich take pride in their wealth:</a:t>
            </a:r>
          </a:p>
          <a:p>
            <a:pPr marL="0" indent="0">
              <a:buNone/>
            </a:pPr>
            <a:r>
              <a:rPr lang="en-US" sz="4000" b="1" dirty="0"/>
              <a:t>Psalm 49:8-10</a:t>
            </a:r>
          </a:p>
          <a:p>
            <a:pPr marL="0" indent="0">
              <a:buNone/>
            </a:pPr>
            <a:r>
              <a:rPr lang="en-US" sz="4000" b="1" dirty="0"/>
              <a:t>For the redemption of his soul is costly, And he should cease [trying] forever-- That he should live on eternally, That he should not undergo decay. For he sees [that even] wise men die; The stupid and the senseless alike perish And leave their wealth to others.</a:t>
            </a:r>
          </a:p>
        </p:txBody>
      </p:sp>
    </p:spTree>
    <p:extLst>
      <p:ext uri="{BB962C8B-B14F-4D97-AF65-F5344CB8AC3E}">
        <p14:creationId xmlns:p14="http://schemas.microsoft.com/office/powerpoint/2010/main" val="30785816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a:latin typeface="+mn-lt"/>
              </a:rPr>
              <a:t>Persevering</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James 1:12</a:t>
            </a:r>
          </a:p>
          <a:p>
            <a:pPr marL="0" indent="0">
              <a:buNone/>
            </a:pPr>
            <a:r>
              <a:rPr lang="en-US" sz="4000" b="1" dirty="0"/>
              <a:t>Blessed is the one who perseveres under trial because, having stood the test, that person will receive the crown of life that the Lord has promised to those who love him.</a:t>
            </a:r>
          </a:p>
          <a:p>
            <a:pPr marL="0" indent="0">
              <a:buNone/>
            </a:pPr>
            <a:r>
              <a:rPr lang="en-US" sz="4000" b="1" dirty="0"/>
              <a:t>- The trial is a test.  When one passes the test, he will receive life as his reward</a:t>
            </a:r>
          </a:p>
        </p:txBody>
      </p:sp>
    </p:spTree>
    <p:extLst>
      <p:ext uri="{BB962C8B-B14F-4D97-AF65-F5344CB8AC3E}">
        <p14:creationId xmlns:p14="http://schemas.microsoft.com/office/powerpoint/2010/main" val="36361498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Giving in to Temptation</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a:t>James 1:13-15</a:t>
            </a:r>
          </a:p>
          <a:p>
            <a:pPr marL="0" indent="0">
              <a:buNone/>
            </a:pPr>
            <a:r>
              <a:rPr lang="en-US" sz="4000" b="1"/>
              <a:t>When tempted, no one should say, "Elohim is tempting me." For Elohim cannot be tempted by evil, nor does he tempt anyone; but each person is tempted when they are dragged away by their own evil desire and enticed. Then, after desire has conceived, it gives birth to sin; and sin, when it is full-grown, gives birth to death.</a:t>
            </a:r>
          </a:p>
        </p:txBody>
      </p:sp>
    </p:spTree>
    <p:extLst>
      <p:ext uri="{BB962C8B-B14F-4D97-AF65-F5344CB8AC3E}">
        <p14:creationId xmlns:p14="http://schemas.microsoft.com/office/powerpoint/2010/main" val="32177228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Yahuwah Does Not Entice to Sin</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Sirach 15:11-13</a:t>
            </a:r>
          </a:p>
          <a:p>
            <a:pPr marL="0" indent="0">
              <a:buNone/>
            </a:pPr>
            <a:r>
              <a:rPr lang="en-US" sz="4000" b="1" dirty="0"/>
              <a:t>Do not say, "It was YHWH's doing that I fell away"; for he does not do what he hates. Do not say, "It was he who led me astray"; for he has no need of the sinful. Yahuwah hates all abominations; such things are not loved by those who fear him.</a:t>
            </a:r>
          </a:p>
          <a:p>
            <a:pPr marL="0" indent="0">
              <a:buNone/>
            </a:pPr>
            <a:r>
              <a:rPr lang="en-US" sz="4000" b="1" dirty="0"/>
              <a:t>Vs 20 He has not commanded anyone to be wicked, and he has not given anyone permission to sin.</a:t>
            </a:r>
            <a:endParaRPr lang="en-US" b="1" dirty="0"/>
          </a:p>
        </p:txBody>
      </p:sp>
    </p:spTree>
    <p:extLst>
      <p:ext uri="{BB962C8B-B14F-4D97-AF65-F5344CB8AC3E}">
        <p14:creationId xmlns:p14="http://schemas.microsoft.com/office/powerpoint/2010/main" val="23742346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You Have Free Choice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Sirach 15:14-16</a:t>
            </a:r>
          </a:p>
          <a:p>
            <a:pPr marL="0" indent="0">
              <a:buNone/>
            </a:pPr>
            <a:r>
              <a:rPr lang="en-US" sz="4000" b="1" dirty="0"/>
              <a:t>It was he who created humankind in the beginning, and he left them in the power of their own free choice. If you choose, you can keep the commandments, and to act faithfully is a matter of your own choice. He has placed before you fire and water; stretch out your hand for whichever you choose.</a:t>
            </a:r>
          </a:p>
        </p:txBody>
      </p:sp>
    </p:spTree>
    <p:extLst>
      <p:ext uri="{BB962C8B-B14F-4D97-AF65-F5344CB8AC3E}">
        <p14:creationId xmlns:p14="http://schemas.microsoft.com/office/powerpoint/2010/main" val="33859949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You Have Free Choice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Sirach 15:17-19</a:t>
            </a:r>
          </a:p>
          <a:p>
            <a:pPr marL="0" indent="0">
              <a:buNone/>
            </a:pPr>
            <a:r>
              <a:rPr lang="en-US" sz="4000" b="1" dirty="0"/>
              <a:t>Before each person are life and death, and whichever one chooses will be given. For great is the wisdom of YHWH; he is mighty in power and sees everything; his eyes are on those who fear him, and he knows every human action.</a:t>
            </a:r>
            <a:endParaRPr lang="en-US" sz="5400" b="1" dirty="0"/>
          </a:p>
          <a:p>
            <a:pPr marL="0" indent="0">
              <a:buNone/>
            </a:pPr>
            <a:endParaRPr lang="en-US" sz="4000" b="1" dirty="0"/>
          </a:p>
        </p:txBody>
      </p:sp>
    </p:spTree>
    <p:extLst>
      <p:ext uri="{BB962C8B-B14F-4D97-AF65-F5344CB8AC3E}">
        <p14:creationId xmlns:p14="http://schemas.microsoft.com/office/powerpoint/2010/main" val="24249001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Elohim is the Source of Everything Good</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James 1:16-18</a:t>
            </a:r>
          </a:p>
          <a:p>
            <a:pPr marL="0" indent="0">
              <a:buNone/>
            </a:pPr>
            <a:r>
              <a:rPr lang="en-US" sz="4000" b="1" dirty="0"/>
              <a:t>Don't be deceived, my dear brothers and sisters. Every good and perfect gift is from above, coming down from the Father of the heavenly lights, who does not change like shifting shadows. He chose to give us birth through the word of truth, that we might be a kind of </a:t>
            </a:r>
            <a:r>
              <a:rPr lang="en-US" sz="4000" b="1" dirty="0" err="1"/>
              <a:t>firstfruits</a:t>
            </a:r>
            <a:r>
              <a:rPr lang="en-US" sz="4000" b="1" dirty="0"/>
              <a:t> of all he created.</a:t>
            </a:r>
          </a:p>
        </p:txBody>
      </p:sp>
    </p:spTree>
    <p:extLst>
      <p:ext uri="{BB962C8B-B14F-4D97-AF65-F5344CB8AC3E}">
        <p14:creationId xmlns:p14="http://schemas.microsoft.com/office/powerpoint/2010/main" val="1686643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And the Master Said:</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Matthew 7:11</a:t>
            </a:r>
          </a:p>
          <a:p>
            <a:pPr marL="0" indent="0">
              <a:buNone/>
            </a:pPr>
            <a:r>
              <a:rPr lang="en-US" sz="4000" b="1" dirty="0"/>
              <a:t>"If you then, being evil, know how to give good gifts to your children, how much more will your Father who is in heaven give what is good to those who ask Him!</a:t>
            </a:r>
          </a:p>
        </p:txBody>
      </p:sp>
    </p:spTree>
    <p:extLst>
      <p:ext uri="{BB962C8B-B14F-4D97-AF65-F5344CB8AC3E}">
        <p14:creationId xmlns:p14="http://schemas.microsoft.com/office/powerpoint/2010/main" val="3101444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a:latin typeface="+mn-lt"/>
              </a:rPr>
              <a:t>Human Anger</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James 1:19-20</a:t>
            </a:r>
          </a:p>
          <a:p>
            <a:pPr marL="0" indent="0">
              <a:buNone/>
            </a:pPr>
            <a:r>
              <a:rPr lang="en-US" sz="4000" b="1" dirty="0"/>
              <a:t>My dear brothers and sisters, take note of this: Everyone should be quick to listen, slow to speak and slow to become angry, because human anger does not produce the righteousness that Elohim desires.</a:t>
            </a:r>
          </a:p>
          <a:p>
            <a:pPr marL="0" indent="0">
              <a:buNone/>
            </a:pPr>
            <a:r>
              <a:rPr lang="en-US" sz="4000" b="1" dirty="0"/>
              <a:t>- Proverbs 10:19 When there are many words, transgression is unavoidable, But he who restrains his lips is wise.</a:t>
            </a:r>
            <a:endParaRPr lang="en-US" b="1" dirty="0"/>
          </a:p>
        </p:txBody>
      </p:sp>
    </p:spTree>
    <p:extLst>
      <p:ext uri="{BB962C8B-B14F-4D97-AF65-F5344CB8AC3E}">
        <p14:creationId xmlns:p14="http://schemas.microsoft.com/office/powerpoint/2010/main" val="15196010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a:latin typeface="+mn-lt"/>
              </a:rPr>
              <a:t>The Implanted Word</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James 1:21</a:t>
            </a:r>
          </a:p>
          <a:p>
            <a:pPr marL="0" indent="0">
              <a:buNone/>
            </a:pPr>
            <a:r>
              <a:rPr lang="en-US" sz="4000" b="1" dirty="0"/>
              <a:t>Therefore, get rid of all filthiness and the evil that is so prevalent and humbly accept the word planted in you, which can save you.</a:t>
            </a:r>
          </a:p>
          <a:p>
            <a:pPr marL="0" indent="0">
              <a:buNone/>
            </a:pPr>
            <a:r>
              <a:rPr lang="en-US" sz="4000" b="1" dirty="0"/>
              <a:t>- Does Messiah’s death save you or does the Word planted in you save you?</a:t>
            </a:r>
          </a:p>
        </p:txBody>
      </p:sp>
    </p:spTree>
    <p:extLst>
      <p:ext uri="{BB962C8B-B14F-4D97-AF65-F5344CB8AC3E}">
        <p14:creationId xmlns:p14="http://schemas.microsoft.com/office/powerpoint/2010/main" val="2309709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a:latin typeface="+mn-lt"/>
              </a:rPr>
              <a:t>Do The Word</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a:t>James 1:22-24</a:t>
            </a:r>
          </a:p>
          <a:p>
            <a:pPr marL="0" indent="0">
              <a:buNone/>
            </a:pPr>
            <a:r>
              <a:rPr lang="en-US" sz="4000" b="1"/>
              <a:t>Do not merely listen to the word, and so deceive yourselves. Do what it says. Anyone who listens to the word but does not do what it says is like someone who looks at his face in a mirror and, after looking at himself, goes away and immediately forgets what he looks like.</a:t>
            </a:r>
          </a:p>
        </p:txBody>
      </p:sp>
    </p:spTree>
    <p:extLst>
      <p:ext uri="{BB962C8B-B14F-4D97-AF65-F5344CB8AC3E}">
        <p14:creationId xmlns:p14="http://schemas.microsoft.com/office/powerpoint/2010/main" val="34248746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What Does the Master Say?</a:t>
            </a: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Matthew 7:24-26</a:t>
            </a:r>
          </a:p>
          <a:p>
            <a:pPr marL="0" indent="0">
              <a:buNone/>
            </a:pPr>
            <a:r>
              <a:rPr lang="en-US" sz="4000" b="1" dirty="0"/>
              <a:t>"Therefore everyone who hears these words of Mine and acts on them, may be compared to a wise man who built his house on the rock. "And the rain fell, and the floods came, and the winds blew and slammed against that house; and [yet] it did not fall, for it had been founded on the rock. "Everyone who hears these words of Mine and does not act on them, will be like a foolish man who built his house on the sand.</a:t>
            </a:r>
          </a:p>
        </p:txBody>
      </p:sp>
    </p:spTree>
    <p:extLst>
      <p:ext uri="{BB962C8B-B14F-4D97-AF65-F5344CB8AC3E}">
        <p14:creationId xmlns:p14="http://schemas.microsoft.com/office/powerpoint/2010/main" val="28418088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a:latin typeface="+mn-lt"/>
              </a:rPr>
              <a:t>The Perfect Torah</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a:t>James 1:25</a:t>
            </a:r>
          </a:p>
          <a:p>
            <a:pPr marL="0" indent="0">
              <a:buNone/>
            </a:pPr>
            <a:r>
              <a:rPr lang="en-US" sz="4000" b="1"/>
              <a:t>But whoever looks intently into the perfect law that gives freedom, and continues in it-- not forgetting what they have heard, but doing it-- they will be blessed in what they do.</a:t>
            </a:r>
          </a:p>
        </p:txBody>
      </p:sp>
    </p:spTree>
    <p:extLst>
      <p:ext uri="{BB962C8B-B14F-4D97-AF65-F5344CB8AC3E}">
        <p14:creationId xmlns:p14="http://schemas.microsoft.com/office/powerpoint/2010/main" val="36573816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What! The Torah Brings Freedom!?</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Psalm 119:45</a:t>
            </a:r>
          </a:p>
          <a:p>
            <a:pPr marL="0" indent="0">
              <a:buNone/>
            </a:pPr>
            <a:r>
              <a:rPr lang="en-US" sz="4000" b="1" dirty="0"/>
              <a:t>And I will walk at liberty, For I seek Your precepts.</a:t>
            </a:r>
          </a:p>
        </p:txBody>
      </p:sp>
    </p:spTree>
    <p:extLst>
      <p:ext uri="{BB962C8B-B14F-4D97-AF65-F5344CB8AC3E}">
        <p14:creationId xmlns:p14="http://schemas.microsoft.com/office/powerpoint/2010/main" val="447287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a:latin typeface="+mn-lt"/>
              </a:rPr>
              <a:t>Pure Religion</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James 1:26</a:t>
            </a:r>
          </a:p>
          <a:p>
            <a:pPr marL="0" indent="0">
              <a:buNone/>
            </a:pPr>
            <a:r>
              <a:rPr lang="en-US" sz="4000" b="1" dirty="0"/>
              <a:t>Those who consider themselves religious and yet do not keep a tight rein on their tongues deceive themselves, and their religion is worthless. </a:t>
            </a:r>
          </a:p>
        </p:txBody>
      </p:sp>
    </p:spTree>
    <p:extLst>
      <p:ext uri="{BB962C8B-B14F-4D97-AF65-F5344CB8AC3E}">
        <p14:creationId xmlns:p14="http://schemas.microsoft.com/office/powerpoint/2010/main" val="23203099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Guard Your Tongue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Psalm 34:12-13</a:t>
            </a:r>
          </a:p>
          <a:p>
            <a:pPr marL="0" indent="0">
              <a:buNone/>
            </a:pPr>
            <a:r>
              <a:rPr lang="en-US" sz="4000" b="1" dirty="0"/>
              <a:t>Who is the man who desires life And loves [length of] days that he may see good? Keep your tongue from evil And your lips from speaking deceit.</a:t>
            </a:r>
          </a:p>
        </p:txBody>
      </p:sp>
    </p:spTree>
    <p:extLst>
      <p:ext uri="{BB962C8B-B14F-4D97-AF65-F5344CB8AC3E}">
        <p14:creationId xmlns:p14="http://schemas.microsoft.com/office/powerpoint/2010/main" val="30427313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a:latin typeface="+mn-lt"/>
              </a:rPr>
              <a:t>Pure Religion</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James 1:27</a:t>
            </a:r>
          </a:p>
          <a:p>
            <a:pPr marL="0" indent="0">
              <a:buNone/>
            </a:pPr>
            <a:r>
              <a:rPr lang="en-US" sz="4000" b="1" dirty="0"/>
              <a:t>Religion that Elohim our Father accepts as pure and faultless is this: to look after (</a:t>
            </a:r>
            <a:r>
              <a:rPr lang="en-US" sz="4000" b="1" i="1" dirty="0" err="1"/>
              <a:t>episkopos</a:t>
            </a:r>
            <a:r>
              <a:rPr lang="en-US" sz="4000" b="1" dirty="0"/>
              <a:t> – watch over) orphans and widows in their distress and to keep oneself from being polluted by the world.</a:t>
            </a:r>
          </a:p>
        </p:txBody>
      </p:sp>
    </p:spTree>
    <p:extLst>
      <p:ext uri="{BB962C8B-B14F-4D97-AF65-F5344CB8AC3E}">
        <p14:creationId xmlns:p14="http://schemas.microsoft.com/office/powerpoint/2010/main" val="33769517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a:latin typeface="+mn-lt"/>
              </a:rPr>
              <a:t>Summary</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Look at affliction as a positive thing – it leads us to life</a:t>
            </a:r>
          </a:p>
          <a:p>
            <a:pPr marL="0" indent="0">
              <a:buNone/>
            </a:pPr>
            <a:r>
              <a:rPr lang="en-US" sz="4000" b="1" dirty="0"/>
              <a:t>Elohim gives wisdom to those who ask</a:t>
            </a:r>
          </a:p>
          <a:p>
            <a:pPr marL="0" indent="0">
              <a:buNone/>
            </a:pPr>
            <a:r>
              <a:rPr lang="en-US" sz="4000" b="1" dirty="0"/>
              <a:t>Don’t be double minded</a:t>
            </a:r>
          </a:p>
          <a:p>
            <a:pPr marL="0" indent="0">
              <a:buNone/>
            </a:pPr>
            <a:r>
              <a:rPr lang="en-US" sz="4000" b="1" dirty="0"/>
              <a:t>Rejoice in your humble circumstances</a:t>
            </a:r>
          </a:p>
          <a:p>
            <a:pPr marL="0" indent="0">
              <a:buNone/>
            </a:pPr>
            <a:r>
              <a:rPr lang="en-US" sz="4000" b="1" dirty="0"/>
              <a:t>You are blessed when you endure under trial</a:t>
            </a:r>
          </a:p>
          <a:p>
            <a:pPr marL="0" indent="0">
              <a:buNone/>
            </a:pPr>
            <a:r>
              <a:rPr lang="en-US" sz="4000" b="1" dirty="0"/>
              <a:t>Do the Word, don’t just talk about it</a:t>
            </a:r>
          </a:p>
          <a:p>
            <a:pPr marL="0" indent="0">
              <a:buNone/>
            </a:pPr>
            <a:r>
              <a:rPr lang="en-US" sz="4000" b="1" dirty="0"/>
              <a:t>Exercise true religion</a:t>
            </a:r>
          </a:p>
        </p:txBody>
      </p:sp>
    </p:spTree>
    <p:extLst>
      <p:ext uri="{BB962C8B-B14F-4D97-AF65-F5344CB8AC3E}">
        <p14:creationId xmlns:p14="http://schemas.microsoft.com/office/powerpoint/2010/main" val="5408319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462381" cy="5143500"/>
          </a:xfrm>
        </p:spPr>
        <p:txBody>
          <a:bodyPr>
            <a:normAutofit/>
          </a:bodyPr>
          <a:lstStyle/>
          <a:p>
            <a:pPr algn="ctr">
              <a:buNone/>
            </a:pPr>
            <a:r>
              <a:rPr lang="en-US" sz="4000" b="1">
                <a:solidFill>
                  <a:schemeClr val="tx1"/>
                </a:solidFill>
                <a:latin typeface="+mn-lt"/>
              </a:rPr>
              <a:t>You Can Get More Information About Many Other Bible Study Topics From a Hebraic Perspective At My Website:</a:t>
            </a:r>
          </a:p>
          <a:p>
            <a:pPr algn="ctr">
              <a:buNone/>
            </a:pPr>
            <a:r>
              <a:rPr lang="en-US" sz="6000" b="1">
                <a:solidFill>
                  <a:schemeClr val="tx1"/>
                </a:solidFill>
                <a:latin typeface="+mn-lt"/>
              </a:rPr>
              <a:t>www.BibleTruth.cc</a:t>
            </a:r>
          </a:p>
        </p:txBody>
      </p:sp>
    </p:spTree>
    <p:extLst>
      <p:ext uri="{BB962C8B-B14F-4D97-AF65-F5344CB8AC3E}">
        <p14:creationId xmlns:p14="http://schemas.microsoft.com/office/powerpoint/2010/main" val="9119178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297176</TotalTime>
  <Words>2093</Words>
  <Application>Microsoft Macintosh PowerPoint</Application>
  <PresentationFormat>Widescreen</PresentationFormat>
  <Paragraphs>142</Paragraphs>
  <Slides>37</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37</vt:i4>
      </vt:variant>
    </vt:vector>
  </HeadingPairs>
  <TitlesOfParts>
    <vt:vector size="42" baseType="lpstr">
      <vt:lpstr>Arial</vt:lpstr>
      <vt:lpstr>Calibri</vt:lpstr>
      <vt:lpstr>Calibri Light</vt:lpstr>
      <vt:lpstr>Helvetica</vt:lpstr>
      <vt:lpstr>Office Theme</vt:lpstr>
      <vt:lpstr>PowerPoint Presentation</vt:lpstr>
      <vt:lpstr>PowerPoint Presentation</vt:lpstr>
      <vt:lpstr>James</vt:lpstr>
      <vt:lpstr>Greetings</vt:lpstr>
      <vt:lpstr>12 Tribes</vt:lpstr>
      <vt:lpstr>Scattered Abroad</vt:lpstr>
      <vt:lpstr>Peter Addresses the Diaspora</vt:lpstr>
      <vt:lpstr>Trials For Your Growth</vt:lpstr>
      <vt:lpstr>Trials For Your Growth</vt:lpstr>
      <vt:lpstr>Need Wisdom?</vt:lpstr>
      <vt:lpstr>Need Wisdom?</vt:lpstr>
      <vt:lpstr>Need Wisdom?</vt:lpstr>
      <vt:lpstr>Tossed?</vt:lpstr>
      <vt:lpstr>The Double Minded One</vt:lpstr>
      <vt:lpstr>The Double Minded One</vt:lpstr>
      <vt:lpstr>Poor and Rich</vt:lpstr>
      <vt:lpstr>Messiah Said…</vt:lpstr>
      <vt:lpstr>The Rich</vt:lpstr>
      <vt:lpstr>The Pride of the Wealthy</vt:lpstr>
      <vt:lpstr>Persevering</vt:lpstr>
      <vt:lpstr>Giving in to Temptation</vt:lpstr>
      <vt:lpstr>Yahuwah Does Not Entice to Sin</vt:lpstr>
      <vt:lpstr>You Have Free Choice</vt:lpstr>
      <vt:lpstr>You Have Free Choice</vt:lpstr>
      <vt:lpstr>Elohim is the Source of Everything Good</vt:lpstr>
      <vt:lpstr>And the Master Said:</vt:lpstr>
      <vt:lpstr>Human Anger</vt:lpstr>
      <vt:lpstr>The Implanted Word</vt:lpstr>
      <vt:lpstr>Do The Word</vt:lpstr>
      <vt:lpstr>What Does the Master Say?</vt:lpstr>
      <vt:lpstr>The Perfect Torah</vt:lpstr>
      <vt:lpstr>What! The Torah Brings Freedom!?</vt:lpstr>
      <vt:lpstr>Pure Religion</vt:lpstr>
      <vt:lpstr>Guard Your Tongue</vt:lpstr>
      <vt:lpstr>Pure Religion</vt:lpstr>
      <vt:lpstr>Summary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Microsoft Office User</cp:lastModifiedBy>
  <cp:revision>2409</cp:revision>
  <dcterms:created xsi:type="dcterms:W3CDTF">2018-11-07T08:55:54Z</dcterms:created>
  <dcterms:modified xsi:type="dcterms:W3CDTF">2021-10-12T21:35:13Z</dcterms:modified>
</cp:coreProperties>
</file>