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3" r:id="rId2"/>
    <p:sldMasterId id="2147483917" r:id="rId3"/>
    <p:sldMasterId id="2147484745" r:id="rId4"/>
    <p:sldMasterId id="2147484757" r:id="rId5"/>
    <p:sldMasterId id="2147484769" r:id="rId6"/>
    <p:sldMasterId id="2147484781" r:id="rId7"/>
    <p:sldMasterId id="2147484793" r:id="rId8"/>
    <p:sldMasterId id="2147484805" r:id="rId9"/>
    <p:sldMasterId id="2147484817" r:id="rId10"/>
    <p:sldMasterId id="2147484829" r:id="rId11"/>
    <p:sldMasterId id="2147484841" r:id="rId12"/>
    <p:sldMasterId id="2147484853" r:id="rId13"/>
    <p:sldMasterId id="2147484865" r:id="rId14"/>
    <p:sldMasterId id="2147484877" r:id="rId15"/>
    <p:sldMasterId id="2147484889" r:id="rId16"/>
    <p:sldMasterId id="2147484901" r:id="rId17"/>
    <p:sldMasterId id="2147484913" r:id="rId18"/>
    <p:sldMasterId id="2147484925" r:id="rId19"/>
    <p:sldMasterId id="2147484937" r:id="rId20"/>
  </p:sldMasterIdLst>
  <p:notesMasterIdLst>
    <p:notesMasterId r:id="rId93"/>
  </p:notesMasterIdLst>
  <p:sldIdLst>
    <p:sldId id="825" r:id="rId21"/>
    <p:sldId id="826" r:id="rId22"/>
    <p:sldId id="827" r:id="rId23"/>
    <p:sldId id="883" r:id="rId24"/>
    <p:sldId id="829" r:id="rId25"/>
    <p:sldId id="831" r:id="rId26"/>
    <p:sldId id="832" r:id="rId27"/>
    <p:sldId id="833" r:id="rId28"/>
    <p:sldId id="834" r:id="rId29"/>
    <p:sldId id="836" r:id="rId30"/>
    <p:sldId id="670" r:id="rId31"/>
    <p:sldId id="837" r:id="rId32"/>
    <p:sldId id="840" r:id="rId33"/>
    <p:sldId id="838" r:id="rId34"/>
    <p:sldId id="839" r:id="rId35"/>
    <p:sldId id="843" r:id="rId36"/>
    <p:sldId id="842" r:id="rId37"/>
    <p:sldId id="841" r:id="rId38"/>
    <p:sldId id="851" r:id="rId39"/>
    <p:sldId id="849" r:id="rId40"/>
    <p:sldId id="848" r:id="rId41"/>
    <p:sldId id="850" r:id="rId42"/>
    <p:sldId id="847" r:id="rId43"/>
    <p:sldId id="845" r:id="rId44"/>
    <p:sldId id="885" r:id="rId45"/>
    <p:sldId id="860" r:id="rId46"/>
    <p:sldId id="859" r:id="rId47"/>
    <p:sldId id="858" r:id="rId48"/>
    <p:sldId id="857" r:id="rId49"/>
    <p:sldId id="886" r:id="rId50"/>
    <p:sldId id="861" r:id="rId51"/>
    <p:sldId id="884" r:id="rId52"/>
    <p:sldId id="888" r:id="rId53"/>
    <p:sldId id="889" r:id="rId54"/>
    <p:sldId id="856" r:id="rId55"/>
    <p:sldId id="855" r:id="rId56"/>
    <p:sldId id="887" r:id="rId57"/>
    <p:sldId id="870" r:id="rId58"/>
    <p:sldId id="869" r:id="rId59"/>
    <p:sldId id="868" r:id="rId60"/>
    <p:sldId id="891" r:id="rId61"/>
    <p:sldId id="890" r:id="rId62"/>
    <p:sldId id="866" r:id="rId63"/>
    <p:sldId id="871" r:id="rId64"/>
    <p:sldId id="881" r:id="rId65"/>
    <p:sldId id="877" r:id="rId66"/>
    <p:sldId id="878" r:id="rId67"/>
    <p:sldId id="893" r:id="rId68"/>
    <p:sldId id="907" r:id="rId69"/>
    <p:sldId id="908" r:id="rId70"/>
    <p:sldId id="894" r:id="rId71"/>
    <p:sldId id="897" r:id="rId72"/>
    <p:sldId id="898" r:id="rId73"/>
    <p:sldId id="896" r:id="rId74"/>
    <p:sldId id="905" r:id="rId75"/>
    <p:sldId id="904" r:id="rId76"/>
    <p:sldId id="900" r:id="rId77"/>
    <p:sldId id="892" r:id="rId78"/>
    <p:sldId id="895" r:id="rId79"/>
    <p:sldId id="902" r:id="rId80"/>
    <p:sldId id="899" r:id="rId81"/>
    <p:sldId id="909" r:id="rId82"/>
    <p:sldId id="824" r:id="rId83"/>
    <p:sldId id="273" r:id="rId84"/>
    <p:sldId id="274" r:id="rId85"/>
    <p:sldId id="275" r:id="rId86"/>
    <p:sldId id="276" r:id="rId87"/>
    <p:sldId id="277" r:id="rId88"/>
    <p:sldId id="278" r:id="rId89"/>
    <p:sldId id="669" r:id="rId90"/>
    <p:sldId id="688" r:id="rId91"/>
    <p:sldId id="823" r:id="rId9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8" autoAdjust="0"/>
    <p:restoredTop sz="94611" autoAdjust="0"/>
  </p:normalViewPr>
  <p:slideViewPr>
    <p:cSldViewPr snapToGrid="0" snapToObjects="1">
      <p:cViewPr>
        <p:scale>
          <a:sx n="117" d="100"/>
          <a:sy n="117" d="100"/>
        </p:scale>
        <p:origin x="-402" y="60"/>
      </p:cViewPr>
      <p:guideLst>
        <p:guide orient="horz" pos="1620"/>
        <p:guide pos="2880"/>
      </p:guideLst>
    </p:cSldViewPr>
  </p:slideViewPr>
  <p:outlineViewPr>
    <p:cViewPr>
      <p:scale>
        <a:sx n="33" d="100"/>
        <a:sy n="33" d="100"/>
      </p:scale>
      <p:origin x="0" y="47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6.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slide" Target="slides/slide30.xml"/><Relationship Id="rId55" Type="http://schemas.openxmlformats.org/officeDocument/2006/relationships/slide" Target="slides/slide35.xml"/><Relationship Id="rId63" Type="http://schemas.openxmlformats.org/officeDocument/2006/relationships/slide" Target="slides/slide43.xml"/><Relationship Id="rId68" Type="http://schemas.openxmlformats.org/officeDocument/2006/relationships/slide" Target="slides/slide48.xml"/><Relationship Id="rId76" Type="http://schemas.openxmlformats.org/officeDocument/2006/relationships/slide" Target="slides/slide56.xml"/><Relationship Id="rId84" Type="http://schemas.openxmlformats.org/officeDocument/2006/relationships/slide" Target="slides/slide64.xml"/><Relationship Id="rId89" Type="http://schemas.openxmlformats.org/officeDocument/2006/relationships/slide" Target="slides/slide69.xml"/><Relationship Id="rId97"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1.xml"/><Relationship Id="rId92" Type="http://schemas.openxmlformats.org/officeDocument/2006/relationships/slide" Target="slides/slide7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9.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slide" Target="slides/slide33.xml"/><Relationship Id="rId58" Type="http://schemas.openxmlformats.org/officeDocument/2006/relationships/slide" Target="slides/slide38.xml"/><Relationship Id="rId66" Type="http://schemas.openxmlformats.org/officeDocument/2006/relationships/slide" Target="slides/slide46.xml"/><Relationship Id="rId74" Type="http://schemas.openxmlformats.org/officeDocument/2006/relationships/slide" Target="slides/slide54.xml"/><Relationship Id="rId79" Type="http://schemas.openxmlformats.org/officeDocument/2006/relationships/slide" Target="slides/slide59.xml"/><Relationship Id="rId87" Type="http://schemas.openxmlformats.org/officeDocument/2006/relationships/slide" Target="slides/slide67.xml"/><Relationship Id="rId5" Type="http://schemas.openxmlformats.org/officeDocument/2006/relationships/slideMaster" Target="slideMasters/slideMaster5.xml"/><Relationship Id="rId61" Type="http://schemas.openxmlformats.org/officeDocument/2006/relationships/slide" Target="slides/slide41.xml"/><Relationship Id="rId82" Type="http://schemas.openxmlformats.org/officeDocument/2006/relationships/slide" Target="slides/slide62.xml"/><Relationship Id="rId90" Type="http://schemas.openxmlformats.org/officeDocument/2006/relationships/slide" Target="slides/slide70.xml"/><Relationship Id="rId95" Type="http://schemas.openxmlformats.org/officeDocument/2006/relationships/viewProps" Target="view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slide" Target="slides/slide36.xml"/><Relationship Id="rId64" Type="http://schemas.openxmlformats.org/officeDocument/2006/relationships/slide" Target="slides/slide44.xml"/><Relationship Id="rId69" Type="http://schemas.openxmlformats.org/officeDocument/2006/relationships/slide" Target="slides/slide49.xml"/><Relationship Id="rId77" Type="http://schemas.openxmlformats.org/officeDocument/2006/relationships/slide" Target="slides/slide57.xml"/><Relationship Id="rId8" Type="http://schemas.openxmlformats.org/officeDocument/2006/relationships/slideMaster" Target="slideMasters/slideMaster8.xml"/><Relationship Id="rId51" Type="http://schemas.openxmlformats.org/officeDocument/2006/relationships/slide" Target="slides/slide31.xml"/><Relationship Id="rId72" Type="http://schemas.openxmlformats.org/officeDocument/2006/relationships/slide" Target="slides/slide52.xml"/><Relationship Id="rId80" Type="http://schemas.openxmlformats.org/officeDocument/2006/relationships/slide" Target="slides/slide60.xml"/><Relationship Id="rId85" Type="http://schemas.openxmlformats.org/officeDocument/2006/relationships/slide" Target="slides/slide65.xml"/><Relationship Id="rId93"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59" Type="http://schemas.openxmlformats.org/officeDocument/2006/relationships/slide" Target="slides/slide39.xml"/><Relationship Id="rId67" Type="http://schemas.openxmlformats.org/officeDocument/2006/relationships/slide" Target="slides/slide47.xml"/><Relationship Id="rId20" Type="http://schemas.openxmlformats.org/officeDocument/2006/relationships/slideMaster" Target="slideMasters/slideMaster20.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slide" Target="slides/slide42.xml"/><Relationship Id="rId70" Type="http://schemas.openxmlformats.org/officeDocument/2006/relationships/slide" Target="slides/slide50.xml"/><Relationship Id="rId75" Type="http://schemas.openxmlformats.org/officeDocument/2006/relationships/slide" Target="slides/slide55.xml"/><Relationship Id="rId83" Type="http://schemas.openxmlformats.org/officeDocument/2006/relationships/slide" Target="slides/slide63.xml"/><Relationship Id="rId88" Type="http://schemas.openxmlformats.org/officeDocument/2006/relationships/slide" Target="slides/slide68.xml"/><Relationship Id="rId91" Type="http://schemas.openxmlformats.org/officeDocument/2006/relationships/slide" Target="slides/slide7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slide" Target="slides/slide37.xml"/><Relationship Id="rId10" Type="http://schemas.openxmlformats.org/officeDocument/2006/relationships/slideMaster" Target="slideMasters/slideMaster10.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slide" Target="slides/slide40.xml"/><Relationship Id="rId65" Type="http://schemas.openxmlformats.org/officeDocument/2006/relationships/slide" Target="slides/slide45.xml"/><Relationship Id="rId73" Type="http://schemas.openxmlformats.org/officeDocument/2006/relationships/slide" Target="slides/slide53.xml"/><Relationship Id="rId78" Type="http://schemas.openxmlformats.org/officeDocument/2006/relationships/slide" Target="slides/slide58.xml"/><Relationship Id="rId81" Type="http://schemas.openxmlformats.org/officeDocument/2006/relationships/slide" Target="slides/slide61.xml"/><Relationship Id="rId86" Type="http://schemas.openxmlformats.org/officeDocument/2006/relationships/slide" Target="slides/slide66.xml"/><Relationship Id="rId9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12/5/2013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70</a:t>
            </a:fld>
            <a:endParaRPr lang="en-U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71</a:t>
            </a:fld>
            <a:endParaRPr lang="en-U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72</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12/5/2013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12/5/2013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12/5/2013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551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416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90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338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744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785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71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0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77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6578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07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9217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33862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51732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03808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468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8552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52143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71377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1868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92954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870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94905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33860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88104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72150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9479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60242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77136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00199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0425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3085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74722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3390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08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6725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06906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04327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52086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8784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002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7882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07586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254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3390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08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6725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06906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0432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52086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8784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002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7882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07586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254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3390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08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6725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06906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043279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520868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8784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002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7882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07586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2540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3390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08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67251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06906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043279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52086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8784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002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78829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07586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2540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33904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088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67251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06906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04327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520868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8784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0021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78829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075863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2540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33904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088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67251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069069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043279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520868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8784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0021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78829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07586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2540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33904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088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67251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069069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04327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520868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87846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002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7882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07586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2540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716596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3663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842933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96076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274810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401599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54163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82561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004279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92597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668474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781244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879157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94766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57992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159019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804559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450917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625570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064518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192463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213404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378621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857961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932459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61667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773970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77250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6772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526100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677708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324368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552371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1886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198690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002516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419666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324626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463339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717193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453533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189553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63008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857828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585115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18214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932762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100414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17058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392350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485137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432480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30480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565129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921828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675354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276607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890703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468786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12016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736734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211652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434743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466709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256145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289805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82019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379890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676939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78073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32327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849470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578301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249249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026047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704159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120614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364759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668897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868197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459125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509869"/>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8049662"/>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152127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804395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157248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877503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301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12/5/2013</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59644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4645322"/>
      </p:ext>
    </p:extLst>
  </p:cSld>
  <p:clrMap bg1="lt1" tx1="dk1" bg2="lt2" tx2="dk2" accent1="accent1" accent2="accent2" accent3="accent3" accent4="accent4" accent5="accent5" accent6="accent6" hlink="hlink" folHlink="folHlink"/>
  <p:sldLayoutIdLst>
    <p:sldLayoutId id="2147484746" r:id="rId1"/>
    <p:sldLayoutId id="2147484747" r:id="rId2"/>
    <p:sldLayoutId id="2147484748" r:id="rId3"/>
    <p:sldLayoutId id="2147484749" r:id="rId4"/>
    <p:sldLayoutId id="2147484750" r:id="rId5"/>
    <p:sldLayoutId id="2147484751" r:id="rId6"/>
    <p:sldLayoutId id="2147484752" r:id="rId7"/>
    <p:sldLayoutId id="2147484753" r:id="rId8"/>
    <p:sldLayoutId id="2147484754" r:id="rId9"/>
    <p:sldLayoutId id="2147484755" r:id="rId10"/>
    <p:sldLayoutId id="21474847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8645950"/>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887594"/>
      </p:ext>
    </p:extLst>
  </p:cSld>
  <p:clrMap bg1="lt1" tx1="dk1" bg2="lt2" tx2="dk2" accent1="accent1" accent2="accent2" accent3="accent3" accent4="accent4" accent5="accent5" accent6="accent6" hlink="hlink" folHlink="folHlink"/>
  <p:sldLayoutIdLst>
    <p:sldLayoutId id="2147484770" r:id="rId1"/>
    <p:sldLayoutId id="2147484771" r:id="rId2"/>
    <p:sldLayoutId id="2147484772" r:id="rId3"/>
    <p:sldLayoutId id="2147484773" r:id="rId4"/>
    <p:sldLayoutId id="2147484774" r:id="rId5"/>
    <p:sldLayoutId id="2147484775" r:id="rId6"/>
    <p:sldLayoutId id="2147484776" r:id="rId7"/>
    <p:sldLayoutId id="2147484777" r:id="rId8"/>
    <p:sldLayoutId id="2147484778" r:id="rId9"/>
    <p:sldLayoutId id="2147484779" r:id="rId10"/>
    <p:sldLayoutId id="21474847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887594"/>
      </p:ext>
    </p:extLst>
  </p:cSld>
  <p:clrMap bg1="lt1" tx1="dk1" bg2="lt2" tx2="dk2" accent1="accent1" accent2="accent2" accent3="accent3" accent4="accent4" accent5="accent5" accent6="accent6" hlink="hlink" folHlink="folHlink"/>
  <p:sldLayoutIdLst>
    <p:sldLayoutId id="2147484782" r:id="rId1"/>
    <p:sldLayoutId id="2147484783" r:id="rId2"/>
    <p:sldLayoutId id="2147484784" r:id="rId3"/>
    <p:sldLayoutId id="2147484785" r:id="rId4"/>
    <p:sldLayoutId id="2147484786" r:id="rId5"/>
    <p:sldLayoutId id="2147484787" r:id="rId6"/>
    <p:sldLayoutId id="2147484788" r:id="rId7"/>
    <p:sldLayoutId id="2147484789" r:id="rId8"/>
    <p:sldLayoutId id="2147484790" r:id="rId9"/>
    <p:sldLayoutId id="2147484791" r:id="rId10"/>
    <p:sldLayoutId id="21474847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887594"/>
      </p:ext>
    </p:extLst>
  </p:cSld>
  <p:clrMap bg1="lt1" tx1="dk1" bg2="lt2" tx2="dk2" accent1="accent1" accent2="accent2" accent3="accent3" accent4="accent4" accent5="accent5" accent6="accent6"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887594"/>
      </p:ext>
    </p:extLst>
  </p:cSld>
  <p:clrMap bg1="lt1" tx1="dk1" bg2="lt2" tx2="dk2" accent1="accent1" accent2="accent2" accent3="accent3" accent4="accent4" accent5="accent5" accent6="accent6" hlink="hlink" folHlink="folHlink"/>
  <p:sldLayoutIdLst>
    <p:sldLayoutId id="2147484806" r:id="rId1"/>
    <p:sldLayoutId id="2147484807" r:id="rId2"/>
    <p:sldLayoutId id="2147484808" r:id="rId3"/>
    <p:sldLayoutId id="2147484809" r:id="rId4"/>
    <p:sldLayoutId id="2147484810" r:id="rId5"/>
    <p:sldLayoutId id="2147484811" r:id="rId6"/>
    <p:sldLayoutId id="2147484812" r:id="rId7"/>
    <p:sldLayoutId id="2147484813" r:id="rId8"/>
    <p:sldLayoutId id="2147484814" r:id="rId9"/>
    <p:sldLayoutId id="2147484815" r:id="rId10"/>
    <p:sldLayoutId id="214748481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887594"/>
      </p:ext>
    </p:extLst>
  </p:cSld>
  <p:clrMap bg1="lt1" tx1="dk1" bg2="lt2" tx2="dk2" accent1="accent1" accent2="accent2" accent3="accent3" accent4="accent4" accent5="accent5" accent6="accent6" hlink="hlink" folHlink="folHlink"/>
  <p:sldLayoutIdLst>
    <p:sldLayoutId id="2147484818" r:id="rId1"/>
    <p:sldLayoutId id="2147484819" r:id="rId2"/>
    <p:sldLayoutId id="2147484820" r:id="rId3"/>
    <p:sldLayoutId id="2147484821" r:id="rId4"/>
    <p:sldLayoutId id="2147484822" r:id="rId5"/>
    <p:sldLayoutId id="2147484823" r:id="rId6"/>
    <p:sldLayoutId id="2147484824" r:id="rId7"/>
    <p:sldLayoutId id="2147484825" r:id="rId8"/>
    <p:sldLayoutId id="2147484826" r:id="rId9"/>
    <p:sldLayoutId id="2147484827" r:id="rId10"/>
    <p:sldLayoutId id="21474848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887594"/>
      </p:ext>
    </p:extLst>
  </p:cSld>
  <p:clrMap bg1="lt1" tx1="dk1" bg2="lt2" tx2="dk2" accent1="accent1" accent2="accent2" accent3="accent3" accent4="accent4" accent5="accent5" accent6="accent6" hlink="hlink" folHlink="folHlink"/>
  <p:sldLayoutIdLst>
    <p:sldLayoutId id="2147484830" r:id="rId1"/>
    <p:sldLayoutId id="2147484831" r:id="rId2"/>
    <p:sldLayoutId id="2147484832" r:id="rId3"/>
    <p:sldLayoutId id="2147484833" r:id="rId4"/>
    <p:sldLayoutId id="2147484834" r:id="rId5"/>
    <p:sldLayoutId id="2147484835" r:id="rId6"/>
    <p:sldLayoutId id="2147484836" r:id="rId7"/>
    <p:sldLayoutId id="2147484837" r:id="rId8"/>
    <p:sldLayoutId id="2147484838" r:id="rId9"/>
    <p:sldLayoutId id="2147484839" r:id="rId10"/>
    <p:sldLayoutId id="214748484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887594"/>
      </p:ext>
    </p:extLst>
  </p:cSld>
  <p:clrMap bg1="lt1" tx1="dk1" bg2="lt2" tx2="dk2" accent1="accent1" accent2="accent2" accent3="accent3" accent4="accent4" accent5="accent5" accent6="accent6" hlink="hlink" folHlink="folHlink"/>
  <p:sldLayoutIdLst>
    <p:sldLayoutId id="2147484842" r:id="rId1"/>
    <p:sldLayoutId id="2147484843" r:id="rId2"/>
    <p:sldLayoutId id="2147484844" r:id="rId3"/>
    <p:sldLayoutId id="2147484845" r:id="rId4"/>
    <p:sldLayoutId id="2147484846" r:id="rId5"/>
    <p:sldLayoutId id="2147484847" r:id="rId6"/>
    <p:sldLayoutId id="2147484848" r:id="rId7"/>
    <p:sldLayoutId id="2147484849" r:id="rId8"/>
    <p:sldLayoutId id="2147484850" r:id="rId9"/>
    <p:sldLayoutId id="2147484851" r:id="rId10"/>
    <p:sldLayoutId id="21474848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333101"/>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8226498"/>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304711"/>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444615"/>
      </p:ext>
    </p:extLst>
  </p:cSld>
  <p:clrMap bg1="lt1" tx1="dk1" bg2="lt2" tx2="dk2" accent1="accent1" accent2="accent2" accent3="accent3" accent4="accent4" accent5="accent5" accent6="accent6" hlink="hlink" folHlink="folHlink"/>
  <p:sldLayoutIdLst>
    <p:sldLayoutId id="2147484890" r:id="rId1"/>
    <p:sldLayoutId id="2147484891" r:id="rId2"/>
    <p:sldLayoutId id="2147484892" r:id="rId3"/>
    <p:sldLayoutId id="2147484893" r:id="rId4"/>
    <p:sldLayoutId id="2147484894" r:id="rId5"/>
    <p:sldLayoutId id="2147484895" r:id="rId6"/>
    <p:sldLayoutId id="2147484896" r:id="rId7"/>
    <p:sldLayoutId id="2147484897" r:id="rId8"/>
    <p:sldLayoutId id="2147484898" r:id="rId9"/>
    <p:sldLayoutId id="2147484899" r:id="rId10"/>
    <p:sldLayoutId id="2147484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1721646"/>
      </p:ext>
    </p:extLst>
  </p:cSld>
  <p:clrMap bg1="lt1" tx1="dk1" bg2="lt2" tx2="dk2" accent1="accent1" accent2="accent2" accent3="accent3" accent4="accent4" accent5="accent5" accent6="accent6" hlink="hlink" folHlink="folHlink"/>
  <p:sldLayoutIdLst>
    <p:sldLayoutId id="2147484902" r:id="rId1"/>
    <p:sldLayoutId id="2147484903" r:id="rId2"/>
    <p:sldLayoutId id="2147484904" r:id="rId3"/>
    <p:sldLayoutId id="2147484905" r:id="rId4"/>
    <p:sldLayoutId id="2147484906" r:id="rId5"/>
    <p:sldLayoutId id="2147484907" r:id="rId6"/>
    <p:sldLayoutId id="2147484908" r:id="rId7"/>
    <p:sldLayoutId id="2147484909" r:id="rId8"/>
    <p:sldLayoutId id="2147484910" r:id="rId9"/>
    <p:sldLayoutId id="2147484911" r:id="rId10"/>
    <p:sldLayoutId id="21474849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9197269"/>
      </p:ext>
    </p:extLst>
  </p:cSld>
  <p:clrMap bg1="lt1" tx1="dk1" bg2="lt2" tx2="dk2" accent1="accent1" accent2="accent2" accent3="accent3" accent4="accent4" accent5="accent5" accent6="accent6" hlink="hlink" folHlink="folHlink"/>
  <p:sldLayoutIdLst>
    <p:sldLayoutId id="2147484914" r:id="rId1"/>
    <p:sldLayoutId id="2147484915" r:id="rId2"/>
    <p:sldLayoutId id="2147484916" r:id="rId3"/>
    <p:sldLayoutId id="2147484917" r:id="rId4"/>
    <p:sldLayoutId id="2147484918" r:id="rId5"/>
    <p:sldLayoutId id="2147484919" r:id="rId6"/>
    <p:sldLayoutId id="2147484920" r:id="rId7"/>
    <p:sldLayoutId id="2147484921" r:id="rId8"/>
    <p:sldLayoutId id="2147484922" r:id="rId9"/>
    <p:sldLayoutId id="2147484923" r:id="rId10"/>
    <p:sldLayoutId id="21474849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841810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12/5/2013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0547673"/>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56.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1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0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90.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2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45.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67.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78.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57.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57.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89.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57.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57.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57.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57.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57.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1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1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00.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57.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57.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57.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57.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57.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buNone/>
            </a:pPr>
            <a:endParaRPr lang="en-US" dirty="0" smtClean="0"/>
          </a:p>
          <a:p>
            <a:pPr algn="ctr">
              <a:buNone/>
            </a:pPr>
            <a:r>
              <a:rPr lang="en-US" dirty="0" smtClean="0">
                <a:solidFill>
                  <a:schemeClr val="bg1"/>
                </a:solidFill>
              </a:rPr>
              <a:t>   </a:t>
            </a:r>
            <a:endParaRPr lang="en-US" dirty="0"/>
          </a:p>
        </p:txBody>
      </p:sp>
      <p:pic>
        <p:nvPicPr>
          <p:cNvPr id="4" name="Picture 3" descr="HOI_ProfilePicture.jpg"/>
          <p:cNvPicPr>
            <a:picLocks noChangeAspect="1"/>
          </p:cNvPicPr>
          <p:nvPr/>
        </p:nvPicPr>
        <p:blipFill>
          <a:blip r:embed="rId3" cstate="print"/>
          <a:stretch>
            <a:fillRect/>
          </a:stretch>
        </p:blipFill>
        <p:spPr>
          <a:xfrm>
            <a:off x="1304372" y="208192"/>
            <a:ext cx="6485263" cy="4584387"/>
          </a:xfrm>
          <a:prstGeom prst="rect">
            <a:avLst/>
          </a:prstGeom>
        </p:spPr>
      </p:pic>
    </p:spTree>
    <p:extLst>
      <p:ext uri="{BB962C8B-B14F-4D97-AF65-F5344CB8AC3E}">
        <p14:creationId xmlns:p14="http://schemas.microsoft.com/office/powerpoint/2010/main" val="33703666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lgn="ctr">
              <a:buNone/>
            </a:pP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Shabbat Service</a:t>
            </a: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Thank you for joining us.</a:t>
            </a:r>
            <a:endParaRPr lang="en-US" dirty="0"/>
          </a:p>
        </p:txBody>
      </p:sp>
    </p:spTree>
    <p:extLst>
      <p:ext uri="{BB962C8B-B14F-4D97-AF65-F5344CB8AC3E}">
        <p14:creationId xmlns:p14="http://schemas.microsoft.com/office/powerpoint/2010/main" val="202968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lnSpcReduction="10000"/>
          </a:bodyPr>
          <a:lstStyle/>
          <a:p>
            <a:pPr algn="ctr">
              <a:buNone/>
            </a:pPr>
            <a:r>
              <a:rPr lang="en-US" sz="4000" i="1" dirty="0" err="1" smtClean="0">
                <a:solidFill>
                  <a:schemeClr val="bg1"/>
                </a:solidFill>
                <a:latin typeface="Helvetica" pitchFamily="34" charset="0"/>
                <a:cs typeface="Helvetica" pitchFamily="34" charset="0"/>
              </a:rPr>
              <a:t>Sh'ma</a:t>
            </a:r>
            <a:r>
              <a:rPr lang="en-US" sz="4000" i="1" dirty="0" smtClean="0">
                <a:solidFill>
                  <a:schemeClr val="bg1"/>
                </a:solidFill>
                <a:latin typeface="Helvetica" pitchFamily="34" charset="0"/>
                <a:cs typeface="Helvetica" pitchFamily="34" charset="0"/>
              </a:rPr>
              <a:t> </a:t>
            </a:r>
            <a:r>
              <a:rPr lang="en-US" sz="4000" i="1" dirty="0" err="1" smtClean="0">
                <a:solidFill>
                  <a:schemeClr val="bg1"/>
                </a:solidFill>
                <a:latin typeface="Helvetica" pitchFamily="34" charset="0"/>
                <a:cs typeface="Helvetica" pitchFamily="34" charset="0"/>
              </a:rPr>
              <a:t>Yisra'el</a:t>
            </a:r>
            <a:endParaRPr lang="en-US" sz="4000" i="1" dirty="0" smtClean="0">
              <a:solidFill>
                <a:schemeClr val="bg1"/>
              </a:solidFill>
              <a:latin typeface="Helvetica" pitchFamily="34" charset="0"/>
              <a:cs typeface="Helvetica" pitchFamily="34" charset="0"/>
            </a:endParaRPr>
          </a:p>
          <a:p>
            <a:pPr algn="ctr">
              <a:buNone/>
            </a:pPr>
            <a:r>
              <a:rPr lang="en-US" sz="4000" dirty="0" err="1" smtClean="0">
                <a:solidFill>
                  <a:schemeClr val="bg1"/>
                </a:solidFill>
                <a:latin typeface="Helvetica" pitchFamily="34" charset="0"/>
                <a:cs typeface="Helvetica" pitchFamily="34" charset="0"/>
              </a:rPr>
              <a:t>YeHoVaH</a:t>
            </a:r>
            <a:r>
              <a:rPr lang="en-US" sz="4000" i="1" dirty="0" smtClean="0">
                <a:solidFill>
                  <a:schemeClr val="bg1"/>
                </a:solidFill>
                <a:latin typeface="Helvetica" pitchFamily="34" charset="0"/>
                <a:cs typeface="Helvetica" pitchFamily="34" charset="0"/>
              </a:rPr>
              <a:t> </a:t>
            </a:r>
            <a:r>
              <a:rPr lang="en-US" sz="4000" i="1" dirty="0" err="1" smtClean="0">
                <a:solidFill>
                  <a:schemeClr val="bg1"/>
                </a:solidFill>
                <a:latin typeface="Helvetica" pitchFamily="34" charset="0"/>
                <a:cs typeface="Helvetica" pitchFamily="34" charset="0"/>
              </a:rPr>
              <a:t>Eloheinu</a:t>
            </a:r>
            <a:endParaRPr lang="en-US" sz="4000" i="1" dirty="0" smtClean="0">
              <a:solidFill>
                <a:schemeClr val="bg1"/>
              </a:solidFill>
              <a:latin typeface="Helvetica" pitchFamily="34" charset="0"/>
              <a:cs typeface="Helvetica" pitchFamily="34" charset="0"/>
            </a:endParaRPr>
          </a:p>
          <a:p>
            <a:pPr algn="ctr">
              <a:buNone/>
            </a:pPr>
            <a:r>
              <a:rPr lang="en-US" sz="4000" dirty="0" err="1" smtClean="0">
                <a:solidFill>
                  <a:schemeClr val="bg1"/>
                </a:solidFill>
                <a:latin typeface="Helvetica" pitchFamily="34" charset="0"/>
                <a:cs typeface="Helvetica" pitchFamily="34" charset="0"/>
              </a:rPr>
              <a:t>YeHoVaH</a:t>
            </a:r>
            <a:r>
              <a:rPr lang="en-US" sz="4000" i="1" dirty="0" smtClean="0">
                <a:solidFill>
                  <a:schemeClr val="bg1"/>
                </a:solidFill>
                <a:latin typeface="Helvetica" pitchFamily="34" charset="0"/>
                <a:cs typeface="Helvetica" pitchFamily="34" charset="0"/>
              </a:rPr>
              <a:t> </a:t>
            </a:r>
            <a:r>
              <a:rPr lang="en-US" sz="4000" i="1" dirty="0" err="1" smtClean="0">
                <a:solidFill>
                  <a:schemeClr val="bg1"/>
                </a:solidFill>
                <a:latin typeface="Helvetica" pitchFamily="34" charset="0"/>
                <a:cs typeface="Helvetica" pitchFamily="34" charset="0"/>
              </a:rPr>
              <a:t>echad</a:t>
            </a:r>
            <a:r>
              <a:rPr lang="en-US" sz="4000" i="1" dirty="0" smtClean="0">
                <a:solidFill>
                  <a:schemeClr val="bg1"/>
                </a:solidFill>
                <a:latin typeface="Helvetica" pitchFamily="34" charset="0"/>
                <a:cs typeface="Helvetica" pitchFamily="34" charset="0"/>
              </a:rPr>
              <a:t>.</a:t>
            </a:r>
          </a:p>
          <a:p>
            <a:pPr algn="ctr">
              <a:buNone/>
            </a:pP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Israel, Obey </a:t>
            </a:r>
            <a:r>
              <a:rPr lang="en-US" sz="4000" dirty="0" err="1" smtClean="0">
                <a:solidFill>
                  <a:schemeClr val="bg1"/>
                </a:solidFill>
                <a:latin typeface="Helvetica" pitchFamily="34" charset="0"/>
                <a:cs typeface="Helvetica" pitchFamily="34" charset="0"/>
              </a:rPr>
              <a:t>YeHoVaH</a:t>
            </a:r>
            <a:r>
              <a:rPr lang="en-US" sz="4000" dirty="0" smtClean="0">
                <a:solidFill>
                  <a:schemeClr val="bg1"/>
                </a:solidFill>
                <a:latin typeface="Helvetica" pitchFamily="34" charset="0"/>
                <a:cs typeface="Helvetica" pitchFamily="34" charset="0"/>
              </a:rPr>
              <a:t> our </a:t>
            </a:r>
            <a:r>
              <a:rPr lang="en-US" sz="4000" dirty="0" err="1" smtClean="0">
                <a:solidFill>
                  <a:schemeClr val="bg1"/>
                </a:solidFill>
                <a:latin typeface="Helvetica" pitchFamily="34" charset="0"/>
                <a:cs typeface="Helvetica" pitchFamily="34" charset="0"/>
              </a:rPr>
              <a:t>Elohim</a:t>
            </a:r>
            <a:r>
              <a:rPr lang="en-US" sz="4000" dirty="0" smtClean="0">
                <a:solidFill>
                  <a:schemeClr val="bg1"/>
                </a:solidFill>
                <a:latin typeface="Helvetica" pitchFamily="34" charset="0"/>
                <a:cs typeface="Helvetica" pitchFamily="34" charset="0"/>
              </a:rPr>
              <a:t>, </a:t>
            </a:r>
            <a:r>
              <a:rPr lang="en-US" sz="4000" dirty="0" err="1" smtClean="0">
                <a:solidFill>
                  <a:schemeClr val="bg1"/>
                </a:solidFill>
                <a:latin typeface="Helvetica" pitchFamily="34" charset="0"/>
                <a:cs typeface="Helvetica" pitchFamily="34" charset="0"/>
              </a:rPr>
              <a:t>YeHoVaH</a:t>
            </a:r>
            <a:r>
              <a:rPr lang="en-US" sz="4000" dirty="0" smtClean="0">
                <a:solidFill>
                  <a:schemeClr val="bg1"/>
                </a:solidFill>
                <a:latin typeface="Helvetica" pitchFamily="34" charset="0"/>
                <a:cs typeface="Helvetica" pitchFamily="34" charset="0"/>
              </a:rPr>
              <a:t> alone.</a:t>
            </a:r>
            <a:endParaRPr lang="en-US" sz="4000" dirty="0">
              <a:solidFill>
                <a:schemeClr val="bg1"/>
              </a:solidFill>
            </a:endParaRPr>
          </a:p>
        </p:txBody>
      </p:sp>
    </p:spTree>
    <p:extLst>
      <p:ext uri="{BB962C8B-B14F-4D97-AF65-F5344CB8AC3E}">
        <p14:creationId xmlns:p14="http://schemas.microsoft.com/office/powerpoint/2010/main" val="39109690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000" dirty="0" smtClean="0">
                <a:solidFill>
                  <a:schemeClr val="bg1"/>
                </a:solidFill>
                <a:latin typeface="Helvetica" pitchFamily="34" charset="0"/>
                <a:cs typeface="Helvetica" pitchFamily="34" charset="0"/>
              </a:rPr>
              <a:t>How Does God Manifest Himself to Human Beings?</a:t>
            </a:r>
            <a:endParaRPr lang="en-US" sz="4000" dirty="0" smtClean="0">
              <a:solidFill>
                <a:schemeClr val="bg1"/>
              </a:solidFill>
              <a:latin typeface="Helvetica" pitchFamily="34" charset="0"/>
              <a:cs typeface="Helvetica" pitchFamily="34" charset="0"/>
            </a:endParaRPr>
          </a:p>
          <a:p>
            <a:pPr algn="ctr">
              <a:buNone/>
            </a:pPr>
            <a:endParaRPr lang="en-US" sz="2800" dirty="0" smtClean="0">
              <a:solidFill>
                <a:schemeClr val="bg1"/>
              </a:solidFill>
              <a:latin typeface="Helvetica" pitchFamily="34" charset="0"/>
              <a:cs typeface="Helvetica" pitchFamily="34" charset="0"/>
            </a:endParaRPr>
          </a:p>
          <a:p>
            <a:pPr algn="ctr">
              <a:buNone/>
            </a:pPr>
            <a:r>
              <a:rPr lang="en-US" sz="2800" dirty="0" smtClean="0">
                <a:solidFill>
                  <a:schemeClr val="bg1"/>
                </a:solidFill>
                <a:latin typeface="Helvetica" pitchFamily="34" charset="0"/>
                <a:cs typeface="Helvetica" pitchFamily="34" charset="0"/>
              </a:rPr>
              <a:t>A Glimpse into the Nature of </a:t>
            </a:r>
            <a:r>
              <a:rPr lang="en-US" sz="2800" dirty="0" err="1" smtClean="0">
                <a:solidFill>
                  <a:schemeClr val="bg1"/>
                </a:solidFill>
                <a:latin typeface="Helvetica" pitchFamily="34" charset="0"/>
                <a:cs typeface="Helvetica" pitchFamily="34" charset="0"/>
              </a:rPr>
              <a:t>Yehovah</a:t>
            </a:r>
            <a:r>
              <a:rPr lang="en-US" sz="2800" dirty="0" smtClean="0">
                <a:solidFill>
                  <a:schemeClr val="bg1"/>
                </a:solidFill>
                <a:latin typeface="Helvetica" pitchFamily="34" charset="0"/>
                <a:cs typeface="Helvetica" pitchFamily="34" charset="0"/>
              </a:rPr>
              <a:t> and the Deity of Messiah </a:t>
            </a:r>
            <a:r>
              <a:rPr lang="en-US" sz="2800" dirty="0" err="1" smtClean="0">
                <a:solidFill>
                  <a:schemeClr val="bg1"/>
                </a:solidFill>
                <a:latin typeface="Helvetica" pitchFamily="34" charset="0"/>
                <a:cs typeface="Helvetica" pitchFamily="34" charset="0"/>
              </a:rPr>
              <a:t>Yeshua</a:t>
            </a:r>
            <a:endParaRPr lang="en-US" sz="28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3004309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543" y="657227"/>
            <a:ext cx="8213271" cy="3857625"/>
          </a:xfrm>
        </p:spPr>
        <p:txBody>
          <a:bodyPr>
            <a:normAutofit fontScale="92500"/>
          </a:bodyPr>
          <a:lstStyle/>
          <a:p>
            <a:pPr algn="ctr">
              <a:buNone/>
            </a:pPr>
            <a:r>
              <a:rPr lang="en-US" sz="4000" dirty="0" smtClean="0">
                <a:solidFill>
                  <a:schemeClr val="bg1"/>
                </a:solidFill>
              </a:rPr>
              <a:t>   </a:t>
            </a:r>
            <a:r>
              <a:rPr lang="en-US" sz="4000" dirty="0" smtClean="0">
                <a:solidFill>
                  <a:schemeClr val="bg1"/>
                </a:solidFill>
                <a:latin typeface="Helvetica" pitchFamily="34" charset="0"/>
                <a:cs typeface="Helvetica" pitchFamily="34" charset="0"/>
              </a:rPr>
              <a:t>At the end of today’s teaching you will be given an opportunity to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1. Ask Questions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2. Receive Prayer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3. Give your Tithes and Offerings to support the work of this ministry</a:t>
            </a:r>
            <a:endParaRPr lang="en-US" sz="4000" dirty="0">
              <a:solidFill>
                <a:schemeClr val="bg1"/>
              </a:solidFill>
            </a:endParaRPr>
          </a:p>
        </p:txBody>
      </p:sp>
    </p:spTree>
    <p:extLst>
      <p:ext uri="{BB962C8B-B14F-4D97-AF65-F5344CB8AC3E}">
        <p14:creationId xmlns:p14="http://schemas.microsoft.com/office/powerpoint/2010/main" val="1281025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657227"/>
            <a:ext cx="8107135" cy="3857625"/>
          </a:xfrm>
        </p:spPr>
        <p:txBody>
          <a:bodyPr>
            <a:normAutofit fontScale="92500" lnSpcReduction="10000"/>
          </a:bodyPr>
          <a:lstStyle/>
          <a:p>
            <a:pPr algn="ctr">
              <a:buNone/>
            </a:pPr>
            <a:r>
              <a:rPr lang="en-US" sz="4000" b="1" dirty="0" smtClean="0">
                <a:solidFill>
                  <a:schemeClr val="bg1"/>
                </a:solidFill>
                <a:latin typeface="Helvetica" pitchFamily="34" charset="0"/>
                <a:cs typeface="Helvetica" pitchFamily="34" charset="0"/>
              </a:rPr>
              <a:t>The Vision of House of Israel</a:t>
            </a:r>
          </a:p>
          <a:p>
            <a:pPr algn="ctr">
              <a:buNone/>
            </a:pPr>
            <a:r>
              <a:rPr lang="en-US" sz="4000" dirty="0" smtClean="0">
                <a:solidFill>
                  <a:schemeClr val="bg1"/>
                </a:solidFill>
                <a:latin typeface="Helvetica" pitchFamily="34" charset="0"/>
                <a:cs typeface="Helvetica" pitchFamily="34" charset="0"/>
              </a:rPr>
              <a:t>to be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1. A Worshipping People</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(4</a:t>
            </a:r>
            <a:r>
              <a:rPr lang="en-US" sz="4000" baseline="30000" dirty="0" smtClean="0">
                <a:solidFill>
                  <a:schemeClr val="bg1"/>
                </a:solidFill>
                <a:latin typeface="Helvetica" pitchFamily="34" charset="0"/>
                <a:cs typeface="Helvetica" pitchFamily="34" charset="0"/>
              </a:rPr>
              <a:t>th</a:t>
            </a:r>
            <a:r>
              <a:rPr lang="en-US" sz="4000" dirty="0" smtClean="0">
                <a:solidFill>
                  <a:schemeClr val="bg1"/>
                </a:solidFill>
                <a:latin typeface="Helvetica" pitchFamily="34" charset="0"/>
                <a:cs typeface="Helvetica" pitchFamily="34" charset="0"/>
              </a:rPr>
              <a:t> Gospel 4:23-24)</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2. An Evangelistic Community</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(Acts 2:42-47)</a:t>
            </a:r>
            <a:br>
              <a:rPr lang="en-US" sz="4000" dirty="0" smtClean="0">
                <a:solidFill>
                  <a:schemeClr val="bg1"/>
                </a:solidFill>
                <a:latin typeface="Helvetica" pitchFamily="34" charset="0"/>
                <a:cs typeface="Helvetica" pitchFamily="34" charset="0"/>
              </a:rPr>
            </a:br>
            <a:endParaRPr lang="en-US" sz="4000" dirty="0">
              <a:solidFill>
                <a:schemeClr val="bg1"/>
              </a:solidFill>
            </a:endParaRPr>
          </a:p>
        </p:txBody>
      </p:sp>
    </p:spTree>
    <p:extLst>
      <p:ext uri="{BB962C8B-B14F-4D97-AF65-F5344CB8AC3E}">
        <p14:creationId xmlns:p14="http://schemas.microsoft.com/office/powerpoint/2010/main" val="23350487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lnSpcReduction="20000"/>
          </a:bodyPr>
          <a:lstStyle/>
          <a:p>
            <a:pPr algn="ctr">
              <a:buNone/>
            </a:pPr>
            <a:r>
              <a:rPr lang="en-US" sz="4000" dirty="0" smtClean="0">
                <a:solidFill>
                  <a:schemeClr val="bg1"/>
                </a:solidFill>
                <a:latin typeface="Helvetica" pitchFamily="34" charset="0"/>
                <a:cs typeface="Helvetica" pitchFamily="34" charset="0"/>
              </a:rPr>
              <a:t>3. A Discipleship Center</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(Matthew 28:19)</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4. An Equipping Network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(Ephesians 4:12)</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5. And a Worldwide Witness for </a:t>
            </a:r>
            <a:br>
              <a:rPr lang="en-US" sz="4000" dirty="0" smtClean="0">
                <a:solidFill>
                  <a:schemeClr val="bg1"/>
                </a:solidFill>
                <a:latin typeface="Helvetica" pitchFamily="34" charset="0"/>
                <a:cs typeface="Helvetica" pitchFamily="34" charset="0"/>
              </a:rPr>
            </a:br>
            <a:r>
              <a:rPr lang="en-US" sz="4000" dirty="0" err="1" smtClean="0">
                <a:solidFill>
                  <a:schemeClr val="bg1"/>
                </a:solidFill>
                <a:latin typeface="Helvetica" pitchFamily="34" charset="0"/>
                <a:cs typeface="Helvetica" pitchFamily="34" charset="0"/>
              </a:rPr>
              <a:t>Yeshua</a:t>
            </a:r>
            <a:r>
              <a:rPr lang="en-US" sz="4000" dirty="0" smtClean="0">
                <a:solidFill>
                  <a:schemeClr val="bg1"/>
                </a:solidFill>
                <a:latin typeface="Helvetica" pitchFamily="34" charset="0"/>
                <a:cs typeface="Helvetica" pitchFamily="34" charset="0"/>
              </a:rPr>
              <a:t> The Messiah </a:t>
            </a:r>
          </a:p>
          <a:p>
            <a:pPr algn="ctr">
              <a:buNone/>
            </a:pPr>
            <a:r>
              <a:rPr lang="en-US" sz="4000" dirty="0" smtClean="0">
                <a:solidFill>
                  <a:schemeClr val="bg1"/>
                </a:solidFill>
                <a:latin typeface="Helvetica" pitchFamily="34" charset="0"/>
                <a:cs typeface="Helvetica" pitchFamily="34" charset="0"/>
              </a:rPr>
              <a:t>(Acts 1:8)</a:t>
            </a:r>
            <a:br>
              <a:rPr lang="en-US" sz="4000" dirty="0" smtClean="0">
                <a:solidFill>
                  <a:schemeClr val="bg1"/>
                </a:solidFill>
                <a:latin typeface="Helvetica" pitchFamily="34" charset="0"/>
                <a:cs typeface="Helvetica" pitchFamily="34" charset="0"/>
              </a:rPr>
            </a:br>
            <a:endParaRPr lang="en-US" sz="4000" dirty="0">
              <a:solidFill>
                <a:schemeClr val="bg1"/>
              </a:solidFill>
            </a:endParaRPr>
          </a:p>
        </p:txBody>
      </p:sp>
    </p:spTree>
    <p:extLst>
      <p:ext uri="{BB962C8B-B14F-4D97-AF65-F5344CB8AC3E}">
        <p14:creationId xmlns:p14="http://schemas.microsoft.com/office/powerpoint/2010/main" val="11649152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022" y="657227"/>
            <a:ext cx="8017330" cy="4200523"/>
          </a:xfrm>
        </p:spPr>
        <p:txBody>
          <a:bodyPr>
            <a:normAutofit/>
          </a:bodyPr>
          <a:lstStyle/>
          <a:p>
            <a:pPr algn="ctr">
              <a:buNone/>
            </a:pPr>
            <a:r>
              <a:rPr lang="en-US" dirty="0" smtClean="0">
                <a:solidFill>
                  <a:schemeClr val="bg1"/>
                </a:solidFill>
                <a:latin typeface="Helvetica" pitchFamily="34" charset="0"/>
                <a:cs typeface="Helvetica" pitchFamily="34" charset="0"/>
              </a:rPr>
              <a:t>What characteristics Does the House of Israel exhibit which indicates that we are Bringing the True Gospel to the World?</a:t>
            </a:r>
          </a:p>
          <a:p>
            <a:pPr algn="ctr">
              <a:buNone/>
            </a:pPr>
            <a:r>
              <a:rPr lang="en-US" dirty="0" smtClean="0">
                <a:solidFill>
                  <a:schemeClr val="bg1"/>
                </a:solidFill>
                <a:latin typeface="Helvetica" pitchFamily="34" charset="0"/>
                <a:cs typeface="Helvetica" pitchFamily="34" charset="0"/>
              </a:rPr>
              <a:t>Emphasis on the Gospel that </a:t>
            </a:r>
            <a:r>
              <a:rPr lang="en-US" dirty="0" err="1" smtClean="0">
                <a:solidFill>
                  <a:schemeClr val="bg1"/>
                </a:solidFill>
                <a:latin typeface="Helvetica" pitchFamily="34" charset="0"/>
                <a:cs typeface="Helvetica" pitchFamily="34" charset="0"/>
              </a:rPr>
              <a:t>Yeshua</a:t>
            </a:r>
            <a:r>
              <a:rPr lang="en-US" dirty="0" smtClean="0">
                <a:solidFill>
                  <a:schemeClr val="bg1"/>
                </a:solidFill>
                <a:latin typeface="Helvetica" pitchFamily="34" charset="0"/>
                <a:cs typeface="Helvetica" pitchFamily="34" charset="0"/>
              </a:rPr>
              <a:t> himself preached.</a:t>
            </a:r>
          </a:p>
          <a:p>
            <a:pPr algn="ctr">
              <a:buNone/>
            </a:pPr>
            <a:r>
              <a:rPr lang="en-US" dirty="0" smtClean="0">
                <a:solidFill>
                  <a:schemeClr val="bg1"/>
                </a:solidFill>
                <a:latin typeface="Helvetica" pitchFamily="34" charset="0"/>
                <a:cs typeface="Helvetica" pitchFamily="34" charset="0"/>
              </a:rPr>
              <a:t>Minimization </a:t>
            </a:r>
            <a:r>
              <a:rPr lang="en-US" dirty="0" smtClean="0">
                <a:solidFill>
                  <a:schemeClr val="bg1"/>
                </a:solidFill>
                <a:latin typeface="Helvetica" pitchFamily="34" charset="0"/>
                <a:cs typeface="Helvetica" pitchFamily="34" charset="0"/>
              </a:rPr>
              <a:t>and Elimination of </a:t>
            </a:r>
            <a:r>
              <a:rPr lang="en-US" dirty="0" smtClean="0">
                <a:solidFill>
                  <a:schemeClr val="bg1"/>
                </a:solidFill>
                <a:latin typeface="Helvetica" pitchFamily="34" charset="0"/>
                <a:cs typeface="Helvetica" pitchFamily="34" charset="0"/>
              </a:rPr>
              <a:t>Human </a:t>
            </a:r>
            <a:r>
              <a:rPr lang="en-US" dirty="0" smtClean="0">
                <a:solidFill>
                  <a:schemeClr val="bg1"/>
                </a:solidFill>
                <a:latin typeface="Helvetica" pitchFamily="34" charset="0"/>
                <a:cs typeface="Helvetica" pitchFamily="34" charset="0"/>
              </a:rPr>
              <a:t>Traditions.</a:t>
            </a:r>
            <a:endParaRPr lang="en-US" dirty="0">
              <a:solidFill>
                <a:schemeClr val="bg1"/>
              </a:solidFill>
            </a:endParaRPr>
          </a:p>
        </p:txBody>
      </p:sp>
    </p:spTree>
    <p:extLst>
      <p:ext uri="{BB962C8B-B14F-4D97-AF65-F5344CB8AC3E}">
        <p14:creationId xmlns:p14="http://schemas.microsoft.com/office/powerpoint/2010/main" val="338220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Prayer</a:t>
            </a:r>
            <a:endParaRPr lang="en-US" sz="4000" dirty="0">
              <a:solidFill>
                <a:schemeClr val="bg1"/>
              </a:solidFill>
            </a:endParaRPr>
          </a:p>
        </p:txBody>
      </p:sp>
    </p:spTree>
    <p:extLst>
      <p:ext uri="{BB962C8B-B14F-4D97-AF65-F5344CB8AC3E}">
        <p14:creationId xmlns:p14="http://schemas.microsoft.com/office/powerpoint/2010/main" val="2139048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000" dirty="0" smtClean="0">
                <a:solidFill>
                  <a:schemeClr val="bg1"/>
                </a:solidFill>
                <a:latin typeface="Helvetica" pitchFamily="34" charset="0"/>
                <a:cs typeface="Helvetica" pitchFamily="34" charset="0"/>
              </a:rPr>
              <a:t>How Does God Manifest Himself to Human Beings?</a:t>
            </a:r>
            <a:endParaRPr lang="en-US" sz="4000" dirty="0" smtClean="0">
              <a:solidFill>
                <a:schemeClr val="bg1"/>
              </a:solidFill>
              <a:latin typeface="Helvetica" pitchFamily="34" charset="0"/>
              <a:cs typeface="Helvetica" pitchFamily="34" charset="0"/>
            </a:endParaRPr>
          </a:p>
          <a:p>
            <a:pPr algn="ctr">
              <a:buNone/>
            </a:pPr>
            <a:endParaRPr lang="en-US" sz="2800" dirty="0" smtClean="0">
              <a:solidFill>
                <a:schemeClr val="bg1"/>
              </a:solidFill>
              <a:latin typeface="Helvetica" pitchFamily="34" charset="0"/>
              <a:cs typeface="Helvetica" pitchFamily="34" charset="0"/>
            </a:endParaRPr>
          </a:p>
          <a:p>
            <a:pPr algn="ctr">
              <a:buNone/>
            </a:pPr>
            <a:r>
              <a:rPr lang="en-US" sz="2800" dirty="0" smtClean="0">
                <a:solidFill>
                  <a:schemeClr val="bg1"/>
                </a:solidFill>
                <a:latin typeface="Helvetica" pitchFamily="34" charset="0"/>
                <a:cs typeface="Helvetica" pitchFamily="34" charset="0"/>
              </a:rPr>
              <a:t>A Glimpse into the Nature of </a:t>
            </a:r>
            <a:r>
              <a:rPr lang="en-US" sz="2800" dirty="0" err="1" smtClean="0">
                <a:solidFill>
                  <a:schemeClr val="bg1"/>
                </a:solidFill>
                <a:latin typeface="Helvetica" pitchFamily="34" charset="0"/>
                <a:cs typeface="Helvetica" pitchFamily="34" charset="0"/>
              </a:rPr>
              <a:t>Yehovah</a:t>
            </a:r>
            <a:r>
              <a:rPr lang="en-US" sz="2800" dirty="0" smtClean="0">
                <a:solidFill>
                  <a:schemeClr val="bg1"/>
                </a:solidFill>
                <a:latin typeface="Helvetica" pitchFamily="34" charset="0"/>
                <a:cs typeface="Helvetica" pitchFamily="34" charset="0"/>
              </a:rPr>
              <a:t> and the Deity of Messiah </a:t>
            </a:r>
            <a:r>
              <a:rPr lang="en-US" sz="2800" dirty="0" err="1" smtClean="0">
                <a:solidFill>
                  <a:schemeClr val="bg1"/>
                </a:solidFill>
                <a:latin typeface="Helvetica" pitchFamily="34" charset="0"/>
                <a:cs typeface="Helvetica" pitchFamily="34" charset="0"/>
              </a:rPr>
              <a:t>Yeshua</a:t>
            </a:r>
            <a:endParaRPr lang="en-US" sz="28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2047896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261258"/>
            <a:ext cx="8131628" cy="4735286"/>
          </a:xfrm>
        </p:spPr>
        <p:txBody>
          <a:bodyPr>
            <a:normAutofit/>
          </a:bodyPr>
          <a:lstStyle/>
          <a:p>
            <a:pPr>
              <a:buNone/>
            </a:pPr>
            <a:r>
              <a:rPr lang="en-US" dirty="0" smtClean="0">
                <a:solidFill>
                  <a:schemeClr val="bg1"/>
                </a:solidFill>
                <a:cs typeface="Times New Roman" pitchFamily="18" charset="0"/>
              </a:rPr>
              <a:t>Some</a:t>
            </a:r>
            <a:r>
              <a:rPr lang="en-US" dirty="0" smtClean="0">
                <a:solidFill>
                  <a:schemeClr val="bg1"/>
                </a:solidFill>
                <a:cs typeface="Times New Roman" pitchFamily="18" charset="0"/>
              </a:rPr>
              <a:t> Dangers Inherent in the Hebrew Roots Movement</a:t>
            </a:r>
          </a:p>
          <a:p>
            <a:pPr>
              <a:buNone/>
            </a:pPr>
            <a:r>
              <a:rPr lang="en-US" dirty="0" smtClean="0">
                <a:solidFill>
                  <a:schemeClr val="bg1"/>
                </a:solidFill>
                <a:cs typeface="Times New Roman" pitchFamily="18" charset="0"/>
              </a:rPr>
              <a:t>Putting all our teachings on trial</a:t>
            </a:r>
          </a:p>
          <a:p>
            <a:pPr>
              <a:buNone/>
            </a:pPr>
            <a:r>
              <a:rPr lang="en-US" dirty="0" smtClean="0">
                <a:solidFill>
                  <a:schemeClr val="bg1"/>
                </a:solidFill>
                <a:cs typeface="Times New Roman" pitchFamily="18" charset="0"/>
              </a:rPr>
              <a:t>We don’t have to reinvent the wheel</a:t>
            </a:r>
          </a:p>
          <a:p>
            <a:pPr>
              <a:buNone/>
            </a:pPr>
            <a:r>
              <a:rPr lang="en-US" dirty="0" smtClean="0">
                <a:solidFill>
                  <a:schemeClr val="bg1"/>
                </a:solidFill>
                <a:cs typeface="Times New Roman" pitchFamily="18" charset="0"/>
              </a:rPr>
              <a:t>Listening to the Rabbis (danger, danger Will Robinson!)</a:t>
            </a:r>
          </a:p>
          <a:p>
            <a:pPr>
              <a:buNone/>
            </a:pPr>
            <a:r>
              <a:rPr lang="en-US" dirty="0" smtClean="0">
                <a:solidFill>
                  <a:schemeClr val="bg1"/>
                </a:solidFill>
                <a:cs typeface="Times New Roman" pitchFamily="18" charset="0"/>
              </a:rPr>
              <a:t>Don ‘t believe everything you hear – even if it is a fine sounding argument</a:t>
            </a: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4274931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261258"/>
            <a:ext cx="8131628" cy="4735286"/>
          </a:xfrm>
        </p:spPr>
        <p:txBody>
          <a:bodyPr>
            <a:normAutofit/>
          </a:bodyPr>
          <a:lstStyle/>
          <a:p>
            <a:pPr>
              <a:buNone/>
            </a:pPr>
            <a:r>
              <a:rPr lang="en-US" dirty="0" smtClean="0">
                <a:solidFill>
                  <a:schemeClr val="bg1"/>
                </a:solidFill>
                <a:cs typeface="Times New Roman" pitchFamily="18" charset="0"/>
              </a:rPr>
              <a:t>How to approach the daunting task of exploring the nature of </a:t>
            </a:r>
            <a:r>
              <a:rPr lang="en-US" dirty="0" err="1" smtClean="0">
                <a:solidFill>
                  <a:schemeClr val="bg1"/>
                </a:solidFill>
                <a:cs typeface="Times New Roman" pitchFamily="18" charset="0"/>
              </a:rPr>
              <a:t>Elohim</a:t>
            </a:r>
            <a:r>
              <a:rPr lang="en-US" dirty="0" smtClean="0">
                <a:solidFill>
                  <a:schemeClr val="bg1"/>
                </a:solidFill>
                <a:cs typeface="Times New Roman" pitchFamily="18" charset="0"/>
              </a:rPr>
              <a:t>:</a:t>
            </a:r>
          </a:p>
          <a:p>
            <a:pPr>
              <a:buNone/>
            </a:pPr>
            <a:r>
              <a:rPr lang="en-US" dirty="0" smtClean="0">
                <a:solidFill>
                  <a:schemeClr val="bg1"/>
                </a:solidFill>
                <a:cs typeface="Times New Roman" pitchFamily="18" charset="0"/>
              </a:rPr>
              <a:t>With humility</a:t>
            </a:r>
          </a:p>
          <a:p>
            <a:pPr>
              <a:buNone/>
            </a:pPr>
            <a:r>
              <a:rPr lang="en-US" dirty="0" smtClean="0">
                <a:solidFill>
                  <a:schemeClr val="bg1"/>
                </a:solidFill>
                <a:cs typeface="Times New Roman" pitchFamily="18" charset="0"/>
              </a:rPr>
              <a:t>Fully understanding the nature of </a:t>
            </a:r>
            <a:r>
              <a:rPr lang="en-US" dirty="0" err="1" smtClean="0">
                <a:solidFill>
                  <a:schemeClr val="bg1"/>
                </a:solidFill>
                <a:cs typeface="Times New Roman" pitchFamily="18" charset="0"/>
              </a:rPr>
              <a:t>Elohim</a:t>
            </a:r>
            <a:r>
              <a:rPr lang="en-US" dirty="0" smtClean="0">
                <a:solidFill>
                  <a:schemeClr val="bg1"/>
                </a:solidFill>
                <a:cs typeface="Times New Roman" pitchFamily="18" charset="0"/>
              </a:rPr>
              <a:t> is beyond our ability (oneness, </a:t>
            </a:r>
            <a:r>
              <a:rPr lang="en-US" dirty="0" err="1" smtClean="0">
                <a:solidFill>
                  <a:schemeClr val="bg1"/>
                </a:solidFill>
                <a:cs typeface="Times New Roman" pitchFamily="18" charset="0"/>
              </a:rPr>
              <a:t>trinitarianism</a:t>
            </a:r>
            <a:r>
              <a:rPr lang="en-US" dirty="0" smtClean="0">
                <a:solidFill>
                  <a:schemeClr val="bg1"/>
                </a:solidFill>
                <a:cs typeface="Times New Roman" pitchFamily="18" charset="0"/>
              </a:rPr>
              <a:t>)</a:t>
            </a:r>
          </a:p>
          <a:p>
            <a:pPr>
              <a:buNone/>
            </a:pPr>
            <a:r>
              <a:rPr lang="en-US" dirty="0" smtClean="0">
                <a:solidFill>
                  <a:schemeClr val="bg1"/>
                </a:solidFill>
                <a:cs typeface="Times New Roman" pitchFamily="18" charset="0"/>
              </a:rPr>
              <a:t>Spiritual things are spiritually discerned</a:t>
            </a:r>
          </a:p>
          <a:p>
            <a:pPr>
              <a:buNone/>
            </a:pPr>
            <a:endParaRPr lang="en-US" dirty="0" smtClean="0">
              <a:solidFill>
                <a:schemeClr val="bg1"/>
              </a:solidFill>
              <a:cs typeface="Times New Roman" pitchFamily="18" charset="0"/>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26242445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marL="0" indent="0">
              <a:buNone/>
            </a:pPr>
            <a:r>
              <a:rPr lang="en-US" sz="4000" baseline="30000" dirty="0">
                <a:solidFill>
                  <a:schemeClr val="bg1"/>
                </a:solidFill>
              </a:rPr>
              <a:t>13</a:t>
            </a:r>
            <a:r>
              <a:rPr lang="en-US" sz="4000" dirty="0">
                <a:solidFill>
                  <a:schemeClr val="bg1"/>
                </a:solidFill>
              </a:rPr>
              <a:t> Who has understood the mind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or instructed him as his counselor?</a:t>
            </a:r>
          </a:p>
          <a:p>
            <a:pPr marL="0" indent="0">
              <a:buNone/>
            </a:pPr>
            <a:r>
              <a:rPr lang="en-US" sz="4000" baseline="30000" dirty="0" smtClean="0">
                <a:solidFill>
                  <a:schemeClr val="bg1"/>
                </a:solidFill>
              </a:rPr>
              <a:t>14</a:t>
            </a:r>
            <a:r>
              <a:rPr lang="en-US" sz="4000" dirty="0" smtClean="0">
                <a:solidFill>
                  <a:schemeClr val="bg1"/>
                </a:solidFill>
              </a:rPr>
              <a:t> </a:t>
            </a:r>
            <a:r>
              <a:rPr lang="en-US" sz="4000" dirty="0">
                <a:solidFill>
                  <a:schemeClr val="bg1"/>
                </a:solidFill>
              </a:rPr>
              <a:t>Whom did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consult to enlighten him, and who taught him the right way? Who was it that taught him knowledge or showed him the path of understanding?</a:t>
            </a:r>
          </a:p>
          <a:p>
            <a:pPr marL="0" indent="0">
              <a:buNone/>
            </a:pPr>
            <a:r>
              <a:rPr lang="en-US" sz="4000" baseline="30000" dirty="0" smtClean="0">
                <a:solidFill>
                  <a:schemeClr val="bg1"/>
                </a:solidFill>
              </a:rPr>
              <a:t>15</a:t>
            </a:r>
            <a:r>
              <a:rPr lang="en-US" sz="4000" dirty="0" smtClean="0">
                <a:solidFill>
                  <a:schemeClr val="bg1"/>
                </a:solidFill>
              </a:rPr>
              <a:t> </a:t>
            </a:r>
            <a:r>
              <a:rPr lang="en-US" sz="4000" dirty="0">
                <a:solidFill>
                  <a:schemeClr val="bg1"/>
                </a:solidFill>
              </a:rPr>
              <a:t>Surely the nations are like a drop in a bucket; they are regarded as dust on the scales; he weighs the islands as though they were fine dust</a:t>
            </a:r>
            <a:r>
              <a:rPr lang="en-US" sz="4000" dirty="0" smtClean="0">
                <a:solidFill>
                  <a:schemeClr val="bg1"/>
                </a:solidFill>
              </a:rPr>
              <a:t>. (Isaiah 40)</a:t>
            </a:r>
            <a:endParaRPr lang="en-US" sz="4000" dirty="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2413959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261258"/>
            <a:ext cx="8131628" cy="4735286"/>
          </a:xfrm>
        </p:spPr>
        <p:txBody>
          <a:bodyPr>
            <a:normAutofit fontScale="85000" lnSpcReduction="20000"/>
          </a:bodyPr>
          <a:lstStyle/>
          <a:p>
            <a:pPr marL="0" indent="0" algn="ctr">
              <a:buNone/>
            </a:pPr>
            <a:r>
              <a:rPr lang="en-US" dirty="0" smtClean="0">
                <a:solidFill>
                  <a:schemeClr val="bg1"/>
                </a:solidFill>
              </a:rPr>
              <a:t>1 Corinthians 2 – Discerning Spiritual Things</a:t>
            </a:r>
            <a:endParaRPr lang="en-US" baseline="30000" dirty="0" smtClean="0">
              <a:solidFill>
                <a:schemeClr val="bg1"/>
              </a:solidFill>
            </a:endParaRPr>
          </a:p>
          <a:p>
            <a:pPr marL="0" indent="0">
              <a:buNone/>
            </a:pPr>
            <a:r>
              <a:rPr lang="en-US" baseline="30000" dirty="0" smtClean="0">
                <a:solidFill>
                  <a:schemeClr val="bg1"/>
                </a:solidFill>
              </a:rPr>
              <a:t>9</a:t>
            </a:r>
            <a:r>
              <a:rPr lang="en-US" dirty="0" smtClean="0">
                <a:solidFill>
                  <a:schemeClr val="bg1"/>
                </a:solidFill>
              </a:rPr>
              <a:t> </a:t>
            </a:r>
            <a:r>
              <a:rPr lang="en-US" dirty="0">
                <a:solidFill>
                  <a:schemeClr val="bg1"/>
                </a:solidFill>
              </a:rPr>
              <a:t>However, as it is written: "No eye has seen, no ear has heard, no mind has conceived what </a:t>
            </a:r>
            <a:r>
              <a:rPr lang="en-US" dirty="0" err="1">
                <a:solidFill>
                  <a:schemeClr val="bg1"/>
                </a:solidFill>
              </a:rPr>
              <a:t>Elohim</a:t>
            </a:r>
            <a:r>
              <a:rPr lang="en-US" dirty="0">
                <a:solidFill>
                  <a:schemeClr val="bg1"/>
                </a:solidFill>
              </a:rPr>
              <a:t> has prepared for those who love him"--</a:t>
            </a:r>
          </a:p>
          <a:p>
            <a:pPr marL="0" indent="0">
              <a:buNone/>
            </a:pPr>
            <a:r>
              <a:rPr lang="en-US" baseline="30000" dirty="0" smtClean="0">
                <a:solidFill>
                  <a:schemeClr val="bg1"/>
                </a:solidFill>
              </a:rPr>
              <a:t>10</a:t>
            </a:r>
            <a:r>
              <a:rPr lang="en-US" dirty="0" smtClean="0">
                <a:solidFill>
                  <a:schemeClr val="bg1"/>
                </a:solidFill>
              </a:rPr>
              <a:t> </a:t>
            </a:r>
            <a:r>
              <a:rPr lang="en-US" dirty="0">
                <a:solidFill>
                  <a:schemeClr val="bg1"/>
                </a:solidFill>
              </a:rPr>
              <a:t>but </a:t>
            </a:r>
            <a:r>
              <a:rPr lang="en-US" dirty="0" err="1">
                <a:solidFill>
                  <a:schemeClr val="bg1"/>
                </a:solidFill>
              </a:rPr>
              <a:t>Elohim</a:t>
            </a:r>
            <a:r>
              <a:rPr lang="en-US" dirty="0">
                <a:solidFill>
                  <a:schemeClr val="bg1"/>
                </a:solidFill>
              </a:rPr>
              <a:t> has revealed it to us by his Spirit. The Spirit searches all things, even the deep things of </a:t>
            </a:r>
            <a:r>
              <a:rPr lang="en-US" dirty="0" err="1">
                <a:solidFill>
                  <a:schemeClr val="bg1"/>
                </a:solidFill>
              </a:rPr>
              <a:t>Elohim</a:t>
            </a:r>
            <a:r>
              <a:rPr lang="en-US" dirty="0">
                <a:solidFill>
                  <a:schemeClr val="bg1"/>
                </a:solidFill>
              </a:rPr>
              <a:t>.</a:t>
            </a:r>
          </a:p>
          <a:p>
            <a:pPr marL="0" indent="0">
              <a:buNone/>
            </a:pPr>
            <a:r>
              <a:rPr lang="en-US" baseline="30000" dirty="0" smtClean="0">
                <a:solidFill>
                  <a:schemeClr val="bg1"/>
                </a:solidFill>
              </a:rPr>
              <a:t>11</a:t>
            </a:r>
            <a:r>
              <a:rPr lang="en-US" dirty="0" smtClean="0">
                <a:solidFill>
                  <a:schemeClr val="bg1"/>
                </a:solidFill>
              </a:rPr>
              <a:t> </a:t>
            </a:r>
            <a:r>
              <a:rPr lang="en-US" dirty="0">
                <a:solidFill>
                  <a:schemeClr val="bg1"/>
                </a:solidFill>
              </a:rPr>
              <a:t>For who among men knows the thoughts of a man except the man's spirit within him? In the same way no one knows the thoughts of </a:t>
            </a:r>
            <a:r>
              <a:rPr lang="en-US" dirty="0" err="1">
                <a:solidFill>
                  <a:schemeClr val="bg1"/>
                </a:solidFill>
              </a:rPr>
              <a:t>Elohim</a:t>
            </a:r>
            <a:r>
              <a:rPr lang="en-US" dirty="0">
                <a:solidFill>
                  <a:schemeClr val="bg1"/>
                </a:solidFill>
              </a:rPr>
              <a:t> except the Spirit of </a:t>
            </a:r>
            <a:r>
              <a:rPr lang="en-US" dirty="0" err="1">
                <a:solidFill>
                  <a:schemeClr val="bg1"/>
                </a:solidFill>
              </a:rPr>
              <a:t>Elohim</a:t>
            </a:r>
            <a:r>
              <a:rPr lang="en-US" dirty="0">
                <a:solidFill>
                  <a:schemeClr val="bg1"/>
                </a:solidFill>
              </a:rPr>
              <a:t>.</a:t>
            </a:r>
          </a:p>
          <a:p>
            <a:pPr marL="0" indent="0">
              <a:buNone/>
            </a:pPr>
            <a:r>
              <a:rPr lang="en-US" baseline="30000" dirty="0" smtClean="0">
                <a:solidFill>
                  <a:schemeClr val="bg1"/>
                </a:solidFill>
              </a:rPr>
              <a:t>12</a:t>
            </a:r>
            <a:r>
              <a:rPr lang="en-US" dirty="0" smtClean="0">
                <a:solidFill>
                  <a:schemeClr val="bg1"/>
                </a:solidFill>
              </a:rPr>
              <a:t> </a:t>
            </a:r>
            <a:r>
              <a:rPr lang="en-US" dirty="0">
                <a:solidFill>
                  <a:schemeClr val="bg1"/>
                </a:solidFill>
              </a:rPr>
              <a:t>We have not received the spirit of the world but the Spirit who is from </a:t>
            </a:r>
            <a:r>
              <a:rPr lang="en-US" dirty="0" err="1">
                <a:solidFill>
                  <a:schemeClr val="bg1"/>
                </a:solidFill>
              </a:rPr>
              <a:t>Elohim</a:t>
            </a:r>
            <a:r>
              <a:rPr lang="en-US" dirty="0">
                <a:solidFill>
                  <a:schemeClr val="bg1"/>
                </a:solidFill>
              </a:rPr>
              <a:t>, that we may understand what </a:t>
            </a:r>
            <a:r>
              <a:rPr lang="en-US" dirty="0" err="1">
                <a:solidFill>
                  <a:schemeClr val="bg1"/>
                </a:solidFill>
              </a:rPr>
              <a:t>Elohim</a:t>
            </a:r>
            <a:r>
              <a:rPr lang="en-US" dirty="0">
                <a:solidFill>
                  <a:schemeClr val="bg1"/>
                </a:solidFill>
              </a:rPr>
              <a:t> has freely given us.</a:t>
            </a:r>
          </a:p>
          <a:p>
            <a:pPr>
              <a:buNone/>
            </a:pPr>
            <a:endParaRPr lang="en-US" dirty="0" smtClean="0">
              <a:solidFill>
                <a:schemeClr val="bg1"/>
              </a:solidFill>
              <a:cs typeface="Times New Roman" pitchFamily="18" charset="0"/>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259603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261258"/>
            <a:ext cx="8131628" cy="4735286"/>
          </a:xfrm>
        </p:spPr>
        <p:txBody>
          <a:bodyPr>
            <a:normAutofit fontScale="85000" lnSpcReduction="10000"/>
          </a:bodyPr>
          <a:lstStyle/>
          <a:p>
            <a:pPr marL="0" indent="0">
              <a:buNone/>
            </a:pPr>
            <a:r>
              <a:rPr lang="en-US" baseline="30000" dirty="0" smtClean="0">
                <a:solidFill>
                  <a:schemeClr val="bg1"/>
                </a:solidFill>
              </a:rPr>
              <a:t>13</a:t>
            </a:r>
            <a:r>
              <a:rPr lang="en-US" dirty="0" smtClean="0">
                <a:solidFill>
                  <a:schemeClr val="bg1"/>
                </a:solidFill>
              </a:rPr>
              <a:t> </a:t>
            </a:r>
            <a:r>
              <a:rPr lang="en-US" dirty="0">
                <a:solidFill>
                  <a:schemeClr val="bg1"/>
                </a:solidFill>
              </a:rPr>
              <a:t>This is what we speak, not in words taught us by human wisdom but in words taught by the Spirit, expressing spiritual truths in spiritual words.</a:t>
            </a:r>
          </a:p>
          <a:p>
            <a:pPr marL="0" indent="0">
              <a:buNone/>
            </a:pPr>
            <a:r>
              <a:rPr lang="en-US" baseline="30000" dirty="0" smtClean="0">
                <a:solidFill>
                  <a:schemeClr val="bg1"/>
                </a:solidFill>
              </a:rPr>
              <a:t>14</a:t>
            </a:r>
            <a:r>
              <a:rPr lang="en-US" dirty="0" smtClean="0">
                <a:solidFill>
                  <a:schemeClr val="bg1"/>
                </a:solidFill>
              </a:rPr>
              <a:t> </a:t>
            </a:r>
            <a:r>
              <a:rPr lang="en-US" dirty="0">
                <a:solidFill>
                  <a:schemeClr val="bg1"/>
                </a:solidFill>
              </a:rPr>
              <a:t>The man without the Spirit does not accept the things that come from the Spirit of </a:t>
            </a:r>
            <a:r>
              <a:rPr lang="en-US" dirty="0" err="1">
                <a:solidFill>
                  <a:schemeClr val="bg1"/>
                </a:solidFill>
              </a:rPr>
              <a:t>Elohim</a:t>
            </a:r>
            <a:r>
              <a:rPr lang="en-US" dirty="0">
                <a:solidFill>
                  <a:schemeClr val="bg1"/>
                </a:solidFill>
              </a:rPr>
              <a:t>, for they are foolishness to him, and he cannot understand them, because they are spiritually discerned.</a:t>
            </a:r>
          </a:p>
          <a:p>
            <a:pPr marL="0" indent="0">
              <a:buNone/>
            </a:pPr>
            <a:r>
              <a:rPr lang="en-US" baseline="30000" dirty="0" smtClean="0">
                <a:solidFill>
                  <a:schemeClr val="bg1"/>
                </a:solidFill>
              </a:rPr>
              <a:t>15</a:t>
            </a:r>
            <a:r>
              <a:rPr lang="en-US" dirty="0" smtClean="0">
                <a:solidFill>
                  <a:schemeClr val="bg1"/>
                </a:solidFill>
              </a:rPr>
              <a:t> </a:t>
            </a:r>
            <a:r>
              <a:rPr lang="en-US" dirty="0">
                <a:solidFill>
                  <a:schemeClr val="bg1"/>
                </a:solidFill>
              </a:rPr>
              <a:t>The spiritual man makes judgments about all things, but he himself is not subject to any man's judgment:</a:t>
            </a:r>
          </a:p>
          <a:p>
            <a:pPr marL="0" indent="0">
              <a:buNone/>
            </a:pPr>
            <a:r>
              <a:rPr lang="en-US" baseline="30000" dirty="0" smtClean="0">
                <a:solidFill>
                  <a:schemeClr val="bg1"/>
                </a:solidFill>
              </a:rPr>
              <a:t>16</a:t>
            </a:r>
            <a:r>
              <a:rPr lang="en-US" dirty="0" smtClean="0">
                <a:solidFill>
                  <a:schemeClr val="bg1"/>
                </a:solidFill>
              </a:rPr>
              <a:t> </a:t>
            </a:r>
            <a:r>
              <a:rPr lang="en-US" dirty="0">
                <a:solidFill>
                  <a:schemeClr val="bg1"/>
                </a:solidFill>
              </a:rPr>
              <a:t>"For who has known the mind of </a:t>
            </a:r>
            <a:r>
              <a:rPr lang="en-US" dirty="0" err="1" smtClean="0">
                <a:solidFill>
                  <a:schemeClr val="bg1"/>
                </a:solidFill>
              </a:rPr>
              <a:t>Yehovah</a:t>
            </a:r>
            <a:r>
              <a:rPr lang="en-US" dirty="0" smtClean="0">
                <a:solidFill>
                  <a:schemeClr val="bg1"/>
                </a:solidFill>
              </a:rPr>
              <a:t> </a:t>
            </a:r>
            <a:r>
              <a:rPr lang="en-US" dirty="0">
                <a:solidFill>
                  <a:schemeClr val="bg1"/>
                </a:solidFill>
              </a:rPr>
              <a:t>that he may instruct him?" But we have the mind of Messiah.</a:t>
            </a:r>
          </a:p>
          <a:p>
            <a:pPr>
              <a:buNone/>
            </a:pPr>
            <a:endParaRPr lang="en-US" dirty="0" smtClean="0">
              <a:solidFill>
                <a:schemeClr val="bg1"/>
              </a:solidFill>
              <a:cs typeface="Times New Roman" pitchFamily="18" charset="0"/>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2922751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lnSpcReduction="10000"/>
          </a:bodyPr>
          <a:lstStyle/>
          <a:p>
            <a:pPr algn="ctr">
              <a:buNone/>
            </a:pPr>
            <a:r>
              <a:rPr lang="en-US" dirty="0" smtClean="0">
                <a:solidFill>
                  <a:schemeClr val="bg1"/>
                </a:solidFill>
              </a:rPr>
              <a:t>The Ridiculous Notion that </a:t>
            </a:r>
            <a:r>
              <a:rPr lang="en-US" dirty="0" err="1" smtClean="0">
                <a:solidFill>
                  <a:schemeClr val="bg1"/>
                </a:solidFill>
              </a:rPr>
              <a:t>Elohim</a:t>
            </a:r>
            <a:r>
              <a:rPr lang="en-US" dirty="0" smtClean="0">
                <a:solidFill>
                  <a:schemeClr val="bg1"/>
                </a:solidFill>
              </a:rPr>
              <a:t> Could Become a Man</a:t>
            </a:r>
          </a:p>
          <a:p>
            <a:pPr algn="ctr">
              <a:buNone/>
            </a:pPr>
            <a:r>
              <a:rPr lang="en-US" baseline="30000" dirty="0">
                <a:solidFill>
                  <a:schemeClr val="bg1"/>
                </a:solidFill>
              </a:rPr>
              <a:t>19</a:t>
            </a:r>
            <a:r>
              <a:rPr lang="en-US" dirty="0">
                <a:solidFill>
                  <a:schemeClr val="bg1"/>
                </a:solidFill>
              </a:rPr>
              <a:t> </a:t>
            </a:r>
            <a:r>
              <a:rPr lang="en-US" dirty="0" err="1">
                <a:solidFill>
                  <a:schemeClr val="bg1"/>
                </a:solidFill>
              </a:rPr>
              <a:t>Elohim</a:t>
            </a:r>
            <a:r>
              <a:rPr lang="en-US" dirty="0">
                <a:solidFill>
                  <a:schemeClr val="bg1"/>
                </a:solidFill>
              </a:rPr>
              <a:t> is not a man, that he should lie, nor a son of man, that he should change his mind. Does he speak and then not act? Does he promise and not fulfill</a:t>
            </a:r>
            <a:r>
              <a:rPr lang="en-US" dirty="0" smtClean="0">
                <a:solidFill>
                  <a:schemeClr val="bg1"/>
                </a:solidFill>
              </a:rPr>
              <a:t>? (Numbers 23)</a:t>
            </a:r>
            <a:endParaRPr lang="en-US" dirty="0">
              <a:solidFill>
                <a:schemeClr val="bg1"/>
              </a:solidFill>
            </a:endParaRPr>
          </a:p>
          <a:p>
            <a:pPr algn="ctr">
              <a:buNone/>
            </a:pPr>
            <a:r>
              <a:rPr lang="en-US" baseline="30000" dirty="0">
                <a:solidFill>
                  <a:schemeClr val="bg1"/>
                </a:solidFill>
              </a:rPr>
              <a:t>32</a:t>
            </a:r>
            <a:r>
              <a:rPr lang="en-US" dirty="0">
                <a:solidFill>
                  <a:schemeClr val="bg1"/>
                </a:solidFill>
              </a:rPr>
              <a:t> "He is not a man like me that I might answer him, that we might confront each other in court</a:t>
            </a:r>
            <a:r>
              <a:rPr lang="en-US" dirty="0" smtClean="0">
                <a:solidFill>
                  <a:schemeClr val="bg1"/>
                </a:solidFill>
              </a:rPr>
              <a:t>.</a:t>
            </a:r>
            <a:r>
              <a:rPr lang="en-US" dirty="0">
                <a:solidFill>
                  <a:schemeClr val="bg1"/>
                </a:solidFill>
              </a:rPr>
              <a:t> </a:t>
            </a:r>
            <a:r>
              <a:rPr lang="en-US" dirty="0" smtClean="0">
                <a:solidFill>
                  <a:schemeClr val="bg1"/>
                </a:solidFill>
              </a:rPr>
              <a:t>(Job 9)</a:t>
            </a:r>
            <a:endParaRPr lang="en-US" dirty="0"/>
          </a:p>
        </p:txBody>
      </p:sp>
    </p:spTree>
    <p:extLst>
      <p:ext uri="{BB962C8B-B14F-4D97-AF65-F5344CB8AC3E}">
        <p14:creationId xmlns:p14="http://schemas.microsoft.com/office/powerpoint/2010/main" val="29793381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smtClean="0">
                <a:solidFill>
                  <a:schemeClr val="bg1"/>
                </a:solidFill>
              </a:rPr>
              <a:t>Man Made in </a:t>
            </a:r>
            <a:r>
              <a:rPr lang="en-US" sz="4000" dirty="0" err="1" smtClean="0">
                <a:solidFill>
                  <a:schemeClr val="bg1"/>
                </a:solidFill>
              </a:rPr>
              <a:t>Elohim’s</a:t>
            </a:r>
            <a:r>
              <a:rPr lang="en-US" sz="4000" dirty="0" smtClean="0">
                <a:solidFill>
                  <a:schemeClr val="bg1"/>
                </a:solidFill>
              </a:rPr>
              <a:t> Image</a:t>
            </a:r>
          </a:p>
          <a:p>
            <a:pPr marL="0" indent="0">
              <a:buNone/>
            </a:pPr>
            <a:r>
              <a:rPr lang="en-US" sz="4000" baseline="30000" dirty="0" smtClean="0">
                <a:solidFill>
                  <a:schemeClr val="bg1"/>
                </a:solidFill>
              </a:rPr>
              <a:t>26</a:t>
            </a:r>
            <a:r>
              <a:rPr lang="en-US" sz="4000" dirty="0" smtClean="0">
                <a:solidFill>
                  <a:schemeClr val="bg1"/>
                </a:solidFill>
              </a:rPr>
              <a:t> </a:t>
            </a:r>
            <a:r>
              <a:rPr lang="en-US" sz="4000" dirty="0">
                <a:solidFill>
                  <a:schemeClr val="bg1"/>
                </a:solidFill>
              </a:rPr>
              <a:t>Then </a:t>
            </a:r>
            <a:r>
              <a:rPr lang="en-US" sz="4000" dirty="0" err="1">
                <a:solidFill>
                  <a:schemeClr val="bg1"/>
                </a:solidFill>
              </a:rPr>
              <a:t>Elohim</a:t>
            </a:r>
            <a:r>
              <a:rPr lang="en-US" sz="4000" dirty="0">
                <a:solidFill>
                  <a:schemeClr val="bg1"/>
                </a:solidFill>
              </a:rPr>
              <a:t> said, "Let us make man </a:t>
            </a:r>
            <a:r>
              <a:rPr lang="en-US" sz="4000" u="sng" dirty="0">
                <a:solidFill>
                  <a:schemeClr val="bg1"/>
                </a:solidFill>
              </a:rPr>
              <a:t>in our image</a:t>
            </a:r>
            <a:r>
              <a:rPr lang="en-US" sz="4000" dirty="0">
                <a:solidFill>
                  <a:schemeClr val="bg1"/>
                </a:solidFill>
              </a:rPr>
              <a:t>, </a:t>
            </a:r>
            <a:r>
              <a:rPr lang="en-US" sz="4000" u="sng" dirty="0">
                <a:solidFill>
                  <a:schemeClr val="bg1"/>
                </a:solidFill>
              </a:rPr>
              <a:t>in our likeness</a:t>
            </a:r>
            <a:r>
              <a:rPr lang="en-US" sz="4000" dirty="0">
                <a:solidFill>
                  <a:schemeClr val="bg1"/>
                </a:solidFill>
              </a:rPr>
              <a:t>, and let them rule over the fish of the sea and the birds of the air, over the livestock, over all the earth, and over all the creatures that move along the ground."</a:t>
            </a:r>
          </a:p>
          <a:p>
            <a:pPr marL="0" indent="0">
              <a:buNone/>
            </a:pPr>
            <a:r>
              <a:rPr lang="en-US" sz="4000" baseline="30000" dirty="0" smtClean="0">
                <a:solidFill>
                  <a:schemeClr val="bg1"/>
                </a:solidFill>
              </a:rPr>
              <a:t>27</a:t>
            </a:r>
            <a:r>
              <a:rPr lang="en-US" sz="4000" dirty="0" smtClean="0">
                <a:solidFill>
                  <a:schemeClr val="bg1"/>
                </a:solidFill>
              </a:rPr>
              <a:t> </a:t>
            </a:r>
            <a:r>
              <a:rPr lang="en-US" sz="4000" dirty="0">
                <a:solidFill>
                  <a:schemeClr val="bg1"/>
                </a:solidFill>
              </a:rPr>
              <a:t>So </a:t>
            </a:r>
            <a:r>
              <a:rPr lang="en-US" sz="4000" dirty="0" err="1">
                <a:solidFill>
                  <a:schemeClr val="bg1"/>
                </a:solidFill>
              </a:rPr>
              <a:t>Elohim</a:t>
            </a:r>
            <a:r>
              <a:rPr lang="en-US" sz="4000" dirty="0">
                <a:solidFill>
                  <a:schemeClr val="bg1"/>
                </a:solidFill>
              </a:rPr>
              <a:t> created man </a:t>
            </a:r>
            <a:r>
              <a:rPr lang="en-US" sz="4000" u="sng" dirty="0">
                <a:solidFill>
                  <a:schemeClr val="bg1"/>
                </a:solidFill>
              </a:rPr>
              <a:t>in his own image</a:t>
            </a:r>
            <a:r>
              <a:rPr lang="en-US" sz="4000" dirty="0">
                <a:solidFill>
                  <a:schemeClr val="bg1"/>
                </a:solidFill>
              </a:rPr>
              <a:t>, </a:t>
            </a:r>
            <a:r>
              <a:rPr lang="en-US" sz="4000" u="sng" dirty="0">
                <a:solidFill>
                  <a:schemeClr val="bg1"/>
                </a:solidFill>
              </a:rPr>
              <a:t>in the image of </a:t>
            </a:r>
            <a:r>
              <a:rPr lang="en-US" sz="4000" u="sng" dirty="0" err="1">
                <a:solidFill>
                  <a:schemeClr val="bg1"/>
                </a:solidFill>
              </a:rPr>
              <a:t>Elohim</a:t>
            </a:r>
            <a:r>
              <a:rPr lang="en-US" sz="4000" dirty="0">
                <a:solidFill>
                  <a:schemeClr val="bg1"/>
                </a:solidFill>
              </a:rPr>
              <a:t> he created him; male and female he created them</a:t>
            </a:r>
            <a:r>
              <a:rPr lang="en-US" sz="4000" dirty="0" smtClean="0">
                <a:solidFill>
                  <a:schemeClr val="bg1"/>
                </a:solidFill>
              </a:rPr>
              <a:t>.</a:t>
            </a:r>
            <a:r>
              <a:rPr lang="en-US" sz="4000" dirty="0">
                <a:solidFill>
                  <a:schemeClr val="bg1"/>
                </a:solidFill>
              </a:rPr>
              <a:t> </a:t>
            </a:r>
            <a:r>
              <a:rPr lang="en-US" sz="4000" dirty="0" smtClean="0">
                <a:solidFill>
                  <a:schemeClr val="bg1"/>
                </a:solidFill>
              </a:rPr>
              <a:t>(Genesis 1)</a:t>
            </a:r>
            <a:endParaRPr lang="en-US" sz="4000" dirty="0"/>
          </a:p>
        </p:txBody>
      </p:sp>
    </p:spTree>
    <p:extLst>
      <p:ext uri="{BB962C8B-B14F-4D97-AF65-F5344CB8AC3E}">
        <p14:creationId xmlns:p14="http://schemas.microsoft.com/office/powerpoint/2010/main" val="38810318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sz="4000" b="1" dirty="0">
                <a:solidFill>
                  <a:schemeClr val="bg1"/>
                </a:solidFill>
                <a:latin typeface="Bwhebb" panose="00000400000000000000" pitchFamily="2" charset="0"/>
              </a:rPr>
              <a:t> </a:t>
            </a:r>
            <a:r>
              <a:rPr lang="en-US" sz="4000" dirty="0">
                <a:solidFill>
                  <a:schemeClr val="bg1"/>
                </a:solidFill>
                <a:latin typeface="Bwhebb" panose="00000400000000000000" pitchFamily="2" charset="0"/>
              </a:rPr>
              <a:t>~</a:t>
            </a:r>
            <a:r>
              <a:rPr lang="en-US" sz="4000" dirty="0" err="1">
                <a:solidFill>
                  <a:schemeClr val="bg1"/>
                </a:solidFill>
                <a:latin typeface="Bwhebb" panose="00000400000000000000" pitchFamily="2" charset="0"/>
              </a:rPr>
              <a:t>l,c</a:t>
            </a:r>
            <a:r>
              <a:rPr lang="en-US" sz="4000" dirty="0">
                <a:solidFill>
                  <a:schemeClr val="bg1"/>
                </a:solidFill>
                <a:latin typeface="Bwhebb" panose="00000400000000000000" pitchFamily="2" charset="0"/>
              </a:rPr>
              <a:t>, </a:t>
            </a:r>
            <a:r>
              <a:rPr lang="en-US" dirty="0" smtClean="0">
                <a:solidFill>
                  <a:schemeClr val="bg1"/>
                </a:solidFill>
              </a:rPr>
              <a:t>(</a:t>
            </a:r>
            <a:r>
              <a:rPr lang="en-US" dirty="0" err="1" smtClean="0">
                <a:solidFill>
                  <a:schemeClr val="bg1"/>
                </a:solidFill>
              </a:rPr>
              <a:t>tselem</a:t>
            </a:r>
            <a:r>
              <a:rPr lang="en-US" dirty="0">
                <a:solidFill>
                  <a:schemeClr val="bg1"/>
                </a:solidFill>
              </a:rPr>
              <a:t>) </a:t>
            </a:r>
            <a:r>
              <a:rPr lang="en-US" b="1" dirty="0" smtClean="0">
                <a:solidFill>
                  <a:schemeClr val="bg1"/>
                </a:solidFill>
              </a:rPr>
              <a:t>image </a:t>
            </a:r>
            <a:endParaRPr lang="en-US" dirty="0">
              <a:solidFill>
                <a:schemeClr val="bg1"/>
              </a:solidFill>
            </a:endParaRPr>
          </a:p>
          <a:p>
            <a:pPr algn="ctr">
              <a:buNone/>
            </a:pPr>
            <a:r>
              <a:rPr lang="en-US" dirty="0" smtClean="0">
                <a:solidFill>
                  <a:schemeClr val="bg1"/>
                </a:solidFill>
              </a:rPr>
              <a:t>Used of idols, the representation of so-called gods</a:t>
            </a:r>
          </a:p>
          <a:p>
            <a:pPr algn="ctr">
              <a:buNone/>
            </a:pPr>
            <a:r>
              <a:rPr lang="en-US" b="1" dirty="0">
                <a:solidFill>
                  <a:schemeClr val="bg1"/>
                </a:solidFill>
              </a:rPr>
              <a:t> </a:t>
            </a:r>
            <a:r>
              <a:rPr lang="en-US" dirty="0" err="1">
                <a:solidFill>
                  <a:schemeClr val="bg1"/>
                </a:solidFill>
                <a:latin typeface="Bwhebb" panose="00000400000000000000" pitchFamily="2" charset="0"/>
              </a:rPr>
              <a:t>tWmd</a:t>
            </a:r>
            <a:r>
              <a:rPr lang="en-US" dirty="0">
                <a:solidFill>
                  <a:schemeClr val="bg1"/>
                </a:solidFill>
                <a:latin typeface="Bwhebb" panose="00000400000000000000" pitchFamily="2" charset="0"/>
              </a:rPr>
              <a:t>&gt; </a:t>
            </a:r>
            <a:r>
              <a:rPr lang="en-US" dirty="0">
                <a:solidFill>
                  <a:schemeClr val="bg1"/>
                </a:solidFill>
              </a:rPr>
              <a:t>(</a:t>
            </a:r>
            <a:r>
              <a:rPr lang="en-US" dirty="0" err="1" smtClean="0">
                <a:solidFill>
                  <a:schemeClr val="bg1"/>
                </a:solidFill>
              </a:rPr>
              <a:t>demût</a:t>
            </a:r>
            <a:r>
              <a:rPr lang="en-US" dirty="0">
                <a:solidFill>
                  <a:schemeClr val="bg1"/>
                </a:solidFill>
              </a:rPr>
              <a:t>) </a:t>
            </a:r>
            <a:r>
              <a:rPr lang="en-US" dirty="0" smtClean="0">
                <a:solidFill>
                  <a:schemeClr val="bg1"/>
                </a:solidFill>
              </a:rPr>
              <a:t>likeness, shape, outline of a figure or object</a:t>
            </a:r>
            <a:endParaRPr lang="en-US" dirty="0">
              <a:solidFill>
                <a:schemeClr val="bg1"/>
              </a:solidFill>
            </a:endParaRPr>
          </a:p>
        </p:txBody>
      </p:sp>
    </p:spTree>
    <p:extLst>
      <p:ext uri="{BB962C8B-B14F-4D97-AF65-F5344CB8AC3E}">
        <p14:creationId xmlns:p14="http://schemas.microsoft.com/office/powerpoint/2010/main" val="23556500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smtClean="0">
                <a:solidFill>
                  <a:schemeClr val="bg1"/>
                </a:solidFill>
              </a:rPr>
              <a:t>The Word</a:t>
            </a:r>
          </a:p>
          <a:p>
            <a:pPr marL="0" indent="0">
              <a:buNone/>
            </a:pPr>
            <a:r>
              <a:rPr lang="en-US" sz="4000" dirty="0">
                <a:solidFill>
                  <a:schemeClr val="bg1"/>
                </a:solidFill>
              </a:rPr>
              <a:t>In the beginning was the Word, and the Word was with </a:t>
            </a:r>
            <a:r>
              <a:rPr lang="en-US" sz="4000" dirty="0" err="1">
                <a:solidFill>
                  <a:schemeClr val="bg1"/>
                </a:solidFill>
              </a:rPr>
              <a:t>Elohim</a:t>
            </a:r>
            <a:r>
              <a:rPr lang="en-US" sz="4000" dirty="0">
                <a:solidFill>
                  <a:schemeClr val="bg1"/>
                </a:solidFill>
              </a:rPr>
              <a:t>, and the Word was </a:t>
            </a:r>
            <a:r>
              <a:rPr lang="en-US" sz="4000" dirty="0" err="1">
                <a:solidFill>
                  <a:schemeClr val="bg1"/>
                </a:solidFill>
              </a:rPr>
              <a:t>Elohim</a:t>
            </a:r>
            <a:r>
              <a:rPr lang="en-US" sz="4000" dirty="0">
                <a:solidFill>
                  <a:schemeClr val="bg1"/>
                </a:solidFill>
              </a:rPr>
              <a:t>.</a:t>
            </a:r>
          </a:p>
          <a:p>
            <a:pPr marL="0" indent="0">
              <a:buNone/>
            </a:pPr>
            <a:r>
              <a:rPr lang="en-US" sz="4000" baseline="30000" dirty="0" smtClean="0">
                <a:solidFill>
                  <a:schemeClr val="bg1"/>
                </a:solidFill>
              </a:rPr>
              <a:t>2</a:t>
            </a:r>
            <a:r>
              <a:rPr lang="en-US" sz="4000" dirty="0" smtClean="0">
                <a:solidFill>
                  <a:schemeClr val="bg1"/>
                </a:solidFill>
              </a:rPr>
              <a:t> </a:t>
            </a:r>
            <a:r>
              <a:rPr lang="en-US" sz="4000" dirty="0">
                <a:solidFill>
                  <a:schemeClr val="bg1"/>
                </a:solidFill>
              </a:rPr>
              <a:t>He was with </a:t>
            </a:r>
            <a:r>
              <a:rPr lang="en-US" sz="4000" dirty="0" err="1">
                <a:solidFill>
                  <a:schemeClr val="bg1"/>
                </a:solidFill>
              </a:rPr>
              <a:t>Elohim</a:t>
            </a:r>
            <a:r>
              <a:rPr lang="en-US" sz="4000" dirty="0">
                <a:solidFill>
                  <a:schemeClr val="bg1"/>
                </a:solidFill>
              </a:rPr>
              <a:t> in the beginning.</a:t>
            </a:r>
          </a:p>
          <a:p>
            <a:pPr marL="0" indent="0">
              <a:buNone/>
            </a:pPr>
            <a:r>
              <a:rPr lang="en-US" sz="4000" baseline="30000" dirty="0" smtClean="0">
                <a:solidFill>
                  <a:schemeClr val="bg1"/>
                </a:solidFill>
              </a:rPr>
              <a:t>3</a:t>
            </a:r>
            <a:r>
              <a:rPr lang="en-US" sz="4000" dirty="0" smtClean="0">
                <a:solidFill>
                  <a:schemeClr val="bg1"/>
                </a:solidFill>
              </a:rPr>
              <a:t> </a:t>
            </a:r>
            <a:r>
              <a:rPr lang="en-US" sz="4000" dirty="0">
                <a:solidFill>
                  <a:schemeClr val="bg1"/>
                </a:solidFill>
              </a:rPr>
              <a:t>Through him all things were made; without him nothing was made that has been made.</a:t>
            </a:r>
          </a:p>
          <a:p>
            <a:pPr marL="0" indent="0">
              <a:buNone/>
            </a:pPr>
            <a:r>
              <a:rPr lang="en-US" sz="4000" baseline="30000" dirty="0" smtClean="0">
                <a:solidFill>
                  <a:schemeClr val="bg1"/>
                </a:solidFill>
              </a:rPr>
              <a:t>4</a:t>
            </a:r>
            <a:r>
              <a:rPr lang="en-US" sz="4000" dirty="0" smtClean="0">
                <a:solidFill>
                  <a:schemeClr val="bg1"/>
                </a:solidFill>
              </a:rPr>
              <a:t> </a:t>
            </a:r>
            <a:r>
              <a:rPr lang="en-US" sz="4000" dirty="0">
                <a:solidFill>
                  <a:schemeClr val="bg1"/>
                </a:solidFill>
              </a:rPr>
              <a:t>In him was life, and that life was the light of men.</a:t>
            </a:r>
          </a:p>
          <a:p>
            <a:pPr marL="0" indent="0">
              <a:buNone/>
            </a:pPr>
            <a:r>
              <a:rPr lang="en-US" sz="4000" baseline="30000" dirty="0" smtClean="0">
                <a:solidFill>
                  <a:schemeClr val="bg1"/>
                </a:solidFill>
              </a:rPr>
              <a:t>5</a:t>
            </a:r>
            <a:r>
              <a:rPr lang="en-US" sz="4000" dirty="0" smtClean="0">
                <a:solidFill>
                  <a:schemeClr val="bg1"/>
                </a:solidFill>
              </a:rPr>
              <a:t> </a:t>
            </a:r>
            <a:r>
              <a:rPr lang="en-US" sz="4000" dirty="0">
                <a:solidFill>
                  <a:schemeClr val="bg1"/>
                </a:solidFill>
              </a:rPr>
              <a:t>The light shines in the darkness, but the darkness has not understood it</a:t>
            </a:r>
            <a:r>
              <a:rPr lang="en-US" sz="4000" dirty="0" smtClean="0">
                <a:solidFill>
                  <a:schemeClr val="bg1"/>
                </a:solidFill>
              </a:rPr>
              <a:t>. (4</a:t>
            </a:r>
            <a:r>
              <a:rPr lang="en-US" sz="4000" baseline="30000" dirty="0" smtClean="0">
                <a:solidFill>
                  <a:schemeClr val="bg1"/>
                </a:solidFill>
              </a:rPr>
              <a:t>th</a:t>
            </a:r>
            <a:r>
              <a:rPr lang="en-US" sz="4000" dirty="0" smtClean="0">
                <a:solidFill>
                  <a:schemeClr val="bg1"/>
                </a:solidFill>
              </a:rPr>
              <a:t> Gospel 1)</a:t>
            </a:r>
            <a:endParaRPr lang="en-US" sz="4000" dirty="0">
              <a:solidFill>
                <a:schemeClr val="bg1"/>
              </a:solidFill>
            </a:endParaRPr>
          </a:p>
          <a:p>
            <a:pPr algn="ctr">
              <a:buNone/>
            </a:pPr>
            <a:endParaRPr lang="en-US" sz="4000" b="1" dirty="0">
              <a:solidFill>
                <a:schemeClr val="bg1"/>
              </a:solidFill>
            </a:endParaRPr>
          </a:p>
        </p:txBody>
      </p:sp>
    </p:spTree>
    <p:extLst>
      <p:ext uri="{BB962C8B-B14F-4D97-AF65-F5344CB8AC3E}">
        <p14:creationId xmlns:p14="http://schemas.microsoft.com/office/powerpoint/2010/main" val="11721974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92500" lnSpcReduction="20000"/>
          </a:bodyPr>
          <a:lstStyle/>
          <a:p>
            <a:pPr>
              <a:buNone/>
            </a:pPr>
            <a:r>
              <a:rPr lang="en-US" sz="3800" i="1" dirty="0" err="1">
                <a:solidFill>
                  <a:schemeClr val="bg1"/>
                </a:solidFill>
              </a:rPr>
              <a:t>Dabar</a:t>
            </a:r>
            <a:r>
              <a:rPr lang="en-US" sz="3800" dirty="0">
                <a:solidFill>
                  <a:schemeClr val="bg1"/>
                </a:solidFill>
              </a:rPr>
              <a:t> is a very common word in Hebrew, usually rendered </a:t>
            </a:r>
            <a:r>
              <a:rPr lang="en-US" sz="3800" i="1" dirty="0">
                <a:solidFill>
                  <a:schemeClr val="bg1"/>
                </a:solidFill>
              </a:rPr>
              <a:t>word</a:t>
            </a:r>
            <a:r>
              <a:rPr lang="en-US" sz="3800" dirty="0">
                <a:solidFill>
                  <a:schemeClr val="bg1"/>
                </a:solidFill>
              </a:rPr>
              <a:t>.  The </a:t>
            </a:r>
            <a:r>
              <a:rPr lang="en-US" sz="3800" i="1" dirty="0">
                <a:solidFill>
                  <a:schemeClr val="bg1"/>
                </a:solidFill>
              </a:rPr>
              <a:t>BDB Lexicon </a:t>
            </a:r>
            <a:r>
              <a:rPr lang="en-US" sz="3800" dirty="0">
                <a:solidFill>
                  <a:schemeClr val="bg1"/>
                </a:solidFill>
              </a:rPr>
              <a:t>lists our word as </a:t>
            </a:r>
            <a:r>
              <a:rPr lang="en-US" sz="3800" dirty="0" err="1">
                <a:solidFill>
                  <a:schemeClr val="bg1"/>
                </a:solidFill>
                <a:latin typeface="Bwhebb" panose="00000400000000000000" pitchFamily="2" charset="0"/>
              </a:rPr>
              <a:t>rb'D</a:t>
            </a:r>
            <a:r>
              <a:rPr lang="en-US" sz="3800" dirty="0">
                <a:solidFill>
                  <a:schemeClr val="bg1"/>
                </a:solidFill>
                <a:latin typeface="Bwhebb" panose="00000400000000000000" pitchFamily="2" charset="0"/>
              </a:rPr>
              <a:t>'</a:t>
            </a:r>
            <a:r>
              <a:rPr lang="en-US" sz="3800" dirty="0">
                <a:solidFill>
                  <a:schemeClr val="bg1"/>
                </a:solidFill>
                <a:latin typeface="Bwhebb" panose="00000400000000000000" pitchFamily="2" charset="0"/>
              </a:rPr>
              <a:t>: </a:t>
            </a:r>
            <a:r>
              <a:rPr lang="en-US" sz="3800" dirty="0">
                <a:solidFill>
                  <a:schemeClr val="bg1"/>
                </a:solidFill>
              </a:rPr>
              <a:t>n.m. </a:t>
            </a:r>
            <a:r>
              <a:rPr lang="en-US" sz="3800" i="1" dirty="0">
                <a:solidFill>
                  <a:schemeClr val="bg1"/>
                </a:solidFill>
              </a:rPr>
              <a:t>speech, word</a:t>
            </a:r>
            <a:r>
              <a:rPr lang="en-US" sz="3800" dirty="0">
                <a:solidFill>
                  <a:schemeClr val="bg1"/>
                </a:solidFill>
              </a:rPr>
              <a:t>.  </a:t>
            </a:r>
            <a:r>
              <a:rPr lang="en-US" sz="3800" i="1" dirty="0">
                <a:solidFill>
                  <a:schemeClr val="bg1"/>
                </a:solidFill>
              </a:rPr>
              <a:t>The Theological Wordbook of the Old Testament (TWOT)</a:t>
            </a:r>
            <a:r>
              <a:rPr lang="en-US" sz="3800" dirty="0">
                <a:solidFill>
                  <a:schemeClr val="bg1"/>
                </a:solidFill>
              </a:rPr>
              <a:t> gives us these renderings: </a:t>
            </a:r>
            <a:r>
              <a:rPr lang="en-US" sz="3800" i="1" dirty="0">
                <a:solidFill>
                  <a:schemeClr val="bg1"/>
                </a:solidFill>
              </a:rPr>
              <a:t>word, speaking, speech, thing, etc</a:t>
            </a:r>
            <a:r>
              <a:rPr lang="en-US" sz="3800" dirty="0">
                <a:solidFill>
                  <a:schemeClr val="bg1"/>
                </a:solidFill>
              </a:rPr>
              <a:t>.  And </a:t>
            </a:r>
            <a:r>
              <a:rPr lang="en-US" sz="3800" i="1" dirty="0">
                <a:solidFill>
                  <a:schemeClr val="bg1"/>
                </a:solidFill>
              </a:rPr>
              <a:t>the Hebrew and Aramaic Lexicon of the Old Testament (HALOT)</a:t>
            </a:r>
            <a:r>
              <a:rPr lang="en-US" sz="3800" dirty="0">
                <a:solidFill>
                  <a:schemeClr val="bg1"/>
                </a:solidFill>
              </a:rPr>
              <a:t> adds </a:t>
            </a:r>
            <a:r>
              <a:rPr lang="en-US" sz="3800" i="1" dirty="0">
                <a:solidFill>
                  <a:schemeClr val="bg1"/>
                </a:solidFill>
              </a:rPr>
              <a:t>matter</a:t>
            </a:r>
            <a:r>
              <a:rPr lang="en-US" sz="3800" dirty="0">
                <a:solidFill>
                  <a:schemeClr val="bg1"/>
                </a:solidFill>
              </a:rPr>
              <a:t> as another typical translation.</a:t>
            </a:r>
            <a:r>
              <a:rPr lang="en-US" sz="4000" dirty="0"/>
              <a:t>  </a:t>
            </a:r>
            <a:endParaRPr lang="en-US" sz="4000" dirty="0">
              <a:solidFill>
                <a:schemeClr val="bg1"/>
              </a:solidFill>
            </a:endParaRPr>
          </a:p>
        </p:txBody>
      </p:sp>
    </p:spTree>
    <p:extLst>
      <p:ext uri="{BB962C8B-B14F-4D97-AF65-F5344CB8AC3E}">
        <p14:creationId xmlns:p14="http://schemas.microsoft.com/office/powerpoint/2010/main" val="30840146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a:solidFill>
                  <a:schemeClr val="bg1"/>
                </a:solidFill>
              </a:rPr>
              <a:t>In the KJV </a:t>
            </a:r>
            <a:r>
              <a:rPr lang="en-US" sz="4000" dirty="0" err="1">
                <a:solidFill>
                  <a:schemeClr val="bg1"/>
                </a:solidFill>
              </a:rPr>
              <a:t>dābar</a:t>
            </a:r>
            <a:r>
              <a:rPr lang="en-US" sz="4000" dirty="0">
                <a:solidFill>
                  <a:schemeClr val="bg1"/>
                </a:solidFill>
              </a:rPr>
              <a:t> (the </a:t>
            </a:r>
            <a:r>
              <a:rPr lang="en-US" sz="4000" dirty="0" smtClean="0">
                <a:solidFill>
                  <a:schemeClr val="bg1"/>
                </a:solidFill>
              </a:rPr>
              <a:t>verb Strong’s 1696) </a:t>
            </a:r>
            <a:r>
              <a:rPr lang="en-US" sz="4000" dirty="0">
                <a:solidFill>
                  <a:schemeClr val="bg1"/>
                </a:solidFill>
              </a:rPr>
              <a:t>is translated by about thirty different words and </a:t>
            </a:r>
            <a:r>
              <a:rPr lang="en-US" sz="4000" dirty="0" err="1">
                <a:solidFill>
                  <a:schemeClr val="bg1"/>
                </a:solidFill>
              </a:rPr>
              <a:t>dābār</a:t>
            </a:r>
            <a:r>
              <a:rPr lang="en-US" sz="4000" dirty="0">
                <a:solidFill>
                  <a:schemeClr val="bg1"/>
                </a:solidFill>
              </a:rPr>
              <a:t> (the </a:t>
            </a:r>
            <a:r>
              <a:rPr lang="en-US" sz="4000" dirty="0" smtClean="0">
                <a:solidFill>
                  <a:schemeClr val="bg1"/>
                </a:solidFill>
              </a:rPr>
              <a:t>noun Strong’s 1697) </a:t>
            </a:r>
            <a:r>
              <a:rPr lang="en-US" sz="4000" dirty="0">
                <a:solidFill>
                  <a:schemeClr val="bg1"/>
                </a:solidFill>
              </a:rPr>
              <a:t>by more than eighty. Some of these are synonyms but many are not. All, however, have some sense of thought processes, of communication, or of subjects or means of communication. The noun </a:t>
            </a:r>
            <a:r>
              <a:rPr lang="en-US" sz="4000" dirty="0" err="1">
                <a:solidFill>
                  <a:schemeClr val="bg1"/>
                </a:solidFill>
              </a:rPr>
              <a:t>dābār</a:t>
            </a:r>
            <a:r>
              <a:rPr lang="en-US" sz="4000" dirty="0">
                <a:solidFill>
                  <a:schemeClr val="bg1"/>
                </a:solidFill>
              </a:rPr>
              <a:t> stretches all the way from anything that can be covered by the word thing or matter to the most sublime and dynamic notion of the word of God. </a:t>
            </a:r>
            <a:r>
              <a:rPr lang="en-US" sz="4000" dirty="0" smtClean="0">
                <a:solidFill>
                  <a:schemeClr val="bg1"/>
                </a:solidFill>
              </a:rPr>
              <a:t> (TWOT)</a:t>
            </a:r>
            <a:endParaRPr lang="en-US" sz="4000" dirty="0">
              <a:solidFill>
                <a:schemeClr val="bg1"/>
              </a:solidFill>
            </a:endParaRPr>
          </a:p>
        </p:txBody>
      </p:sp>
    </p:spTree>
    <p:extLst>
      <p:ext uri="{BB962C8B-B14F-4D97-AF65-F5344CB8AC3E}">
        <p14:creationId xmlns:p14="http://schemas.microsoft.com/office/powerpoint/2010/main" val="26095325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sz="4000" dirty="0" smtClean="0">
                <a:solidFill>
                  <a:schemeClr val="bg1"/>
                </a:solidFill>
              </a:rPr>
              <a:t>The Word of </a:t>
            </a:r>
            <a:r>
              <a:rPr lang="en-US" sz="4000" dirty="0" err="1" smtClean="0">
                <a:solidFill>
                  <a:schemeClr val="bg1"/>
                </a:solidFill>
              </a:rPr>
              <a:t>Yehovah</a:t>
            </a:r>
            <a:endParaRPr lang="en-US" sz="4000" dirty="0" smtClean="0">
              <a:solidFill>
                <a:schemeClr val="bg1"/>
              </a:solidFill>
            </a:endParaRPr>
          </a:p>
          <a:p>
            <a:pPr algn="ctr">
              <a:buNone/>
            </a:pPr>
            <a:r>
              <a:rPr lang="en-US" dirty="0">
                <a:solidFill>
                  <a:schemeClr val="bg1"/>
                </a:solidFill>
              </a:rPr>
              <a:t>After these things, </a:t>
            </a:r>
            <a:r>
              <a:rPr lang="en-US" u="sng" dirty="0">
                <a:solidFill>
                  <a:schemeClr val="bg1"/>
                </a:solidFill>
              </a:rPr>
              <a:t>the word of </a:t>
            </a:r>
            <a:r>
              <a:rPr lang="en-US" u="sng" dirty="0" err="1" smtClean="0">
                <a:solidFill>
                  <a:schemeClr val="bg1"/>
                </a:solidFill>
              </a:rPr>
              <a:t>Yehovah</a:t>
            </a:r>
            <a:r>
              <a:rPr lang="en-US" dirty="0" smtClean="0">
                <a:solidFill>
                  <a:schemeClr val="bg1"/>
                </a:solidFill>
              </a:rPr>
              <a:t> </a:t>
            </a:r>
            <a:r>
              <a:rPr lang="en-US" dirty="0">
                <a:solidFill>
                  <a:schemeClr val="bg1"/>
                </a:solidFill>
              </a:rPr>
              <a:t>came to </a:t>
            </a:r>
            <a:r>
              <a:rPr lang="en-US" dirty="0" err="1">
                <a:solidFill>
                  <a:schemeClr val="bg1"/>
                </a:solidFill>
              </a:rPr>
              <a:t>Avram</a:t>
            </a:r>
            <a:r>
              <a:rPr lang="en-US" dirty="0">
                <a:solidFill>
                  <a:schemeClr val="bg1"/>
                </a:solidFill>
              </a:rPr>
              <a:t> in a vision: "Do not be afraid, </a:t>
            </a:r>
            <a:r>
              <a:rPr lang="en-US" dirty="0" err="1">
                <a:solidFill>
                  <a:schemeClr val="bg1"/>
                </a:solidFill>
              </a:rPr>
              <a:t>Avram</a:t>
            </a:r>
            <a:r>
              <a:rPr lang="en-US" dirty="0">
                <a:solidFill>
                  <a:schemeClr val="bg1"/>
                </a:solidFill>
              </a:rPr>
              <a:t>. I am your shield, your very great reward." (</a:t>
            </a:r>
            <a:r>
              <a:rPr lang="en-US" dirty="0" err="1">
                <a:solidFill>
                  <a:schemeClr val="bg1"/>
                </a:solidFill>
              </a:rPr>
              <a:t>Bereshith</a:t>
            </a:r>
            <a:r>
              <a:rPr lang="en-US" dirty="0">
                <a:solidFill>
                  <a:schemeClr val="bg1"/>
                </a:solidFill>
              </a:rPr>
              <a:t> 15:1</a:t>
            </a:r>
            <a:r>
              <a:rPr lang="en-US" dirty="0" smtClean="0">
                <a:solidFill>
                  <a:schemeClr val="bg1"/>
                </a:solidFill>
              </a:rPr>
              <a:t>)</a:t>
            </a:r>
          </a:p>
          <a:p>
            <a:pPr algn="ctr">
              <a:buNone/>
            </a:pPr>
            <a:r>
              <a:rPr lang="en-US" dirty="0">
                <a:solidFill>
                  <a:schemeClr val="bg1"/>
                </a:solidFill>
              </a:rPr>
              <a:t>Then </a:t>
            </a:r>
            <a:r>
              <a:rPr lang="en-US" u="sng" dirty="0">
                <a:solidFill>
                  <a:schemeClr val="bg1"/>
                </a:solidFill>
              </a:rPr>
              <a:t>the word of </a:t>
            </a:r>
            <a:r>
              <a:rPr lang="en-US" u="sng" dirty="0" err="1">
                <a:solidFill>
                  <a:schemeClr val="bg1"/>
                </a:solidFill>
              </a:rPr>
              <a:t>Yehovah</a:t>
            </a:r>
            <a:r>
              <a:rPr lang="en-US" dirty="0">
                <a:solidFill>
                  <a:schemeClr val="bg1"/>
                </a:solidFill>
              </a:rPr>
              <a:t> came to him: "This man will not be your heir..." (</a:t>
            </a:r>
            <a:r>
              <a:rPr lang="en-US" dirty="0" err="1">
                <a:solidFill>
                  <a:schemeClr val="bg1"/>
                </a:solidFill>
              </a:rPr>
              <a:t>Bereshith</a:t>
            </a:r>
            <a:r>
              <a:rPr lang="en-US" dirty="0">
                <a:solidFill>
                  <a:schemeClr val="bg1"/>
                </a:solidFill>
              </a:rPr>
              <a:t> 15:4).</a:t>
            </a:r>
          </a:p>
          <a:p>
            <a:pPr algn="ctr">
              <a:buNone/>
            </a:pPr>
            <a:endParaRPr lang="en-US" dirty="0">
              <a:solidFill>
                <a:schemeClr val="bg1"/>
              </a:solidFill>
            </a:endParaRPr>
          </a:p>
        </p:txBody>
      </p:sp>
    </p:spTree>
    <p:extLst>
      <p:ext uri="{BB962C8B-B14F-4D97-AF65-F5344CB8AC3E}">
        <p14:creationId xmlns:p14="http://schemas.microsoft.com/office/powerpoint/2010/main" val="38213766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lIns="0" rIns="0">
            <a:normAutofit lnSpcReduction="10000"/>
          </a:bodyPr>
          <a:lstStyle/>
          <a:p>
            <a:pPr algn="ctr">
              <a:buNone/>
            </a:pPr>
            <a:r>
              <a:rPr lang="en-US" sz="4000" dirty="0" err="1" smtClean="0">
                <a:solidFill>
                  <a:schemeClr val="bg1"/>
                </a:solidFill>
              </a:rPr>
              <a:t>Dabar</a:t>
            </a:r>
            <a:r>
              <a:rPr lang="en-US" sz="4000" dirty="0" smtClean="0">
                <a:solidFill>
                  <a:schemeClr val="bg1"/>
                </a:solidFill>
              </a:rPr>
              <a:t> </a:t>
            </a:r>
            <a:r>
              <a:rPr lang="en-US" sz="4000" dirty="0" err="1" smtClean="0">
                <a:solidFill>
                  <a:schemeClr val="bg1"/>
                </a:solidFill>
              </a:rPr>
              <a:t>Yehovah</a:t>
            </a:r>
            <a:endParaRPr lang="en-US" sz="4000" dirty="0" smtClean="0">
              <a:solidFill>
                <a:schemeClr val="bg1"/>
              </a:solidFill>
            </a:endParaRPr>
          </a:p>
          <a:p>
            <a:pPr algn="ctr">
              <a:buNone/>
            </a:pPr>
            <a:r>
              <a:rPr lang="en-US" dirty="0" err="1">
                <a:solidFill>
                  <a:schemeClr val="bg1"/>
                </a:solidFill>
              </a:rPr>
              <a:t>Gerleman</a:t>
            </a:r>
            <a:r>
              <a:rPr lang="en-US" dirty="0">
                <a:solidFill>
                  <a:schemeClr val="bg1"/>
                </a:solidFill>
              </a:rPr>
              <a:t> notes that the singular </a:t>
            </a:r>
            <a:r>
              <a:rPr lang="en-US" dirty="0" smtClean="0">
                <a:solidFill>
                  <a:schemeClr val="bg1"/>
                </a:solidFill>
              </a:rPr>
              <a:t>construct chain </a:t>
            </a:r>
            <a:r>
              <a:rPr lang="en-US" dirty="0" err="1">
                <a:solidFill>
                  <a:schemeClr val="bg1"/>
                </a:solidFill>
              </a:rPr>
              <a:t>dabar</a:t>
            </a:r>
            <a:r>
              <a:rPr lang="en-US" dirty="0">
                <a:solidFill>
                  <a:schemeClr val="bg1"/>
                </a:solidFill>
              </a:rPr>
              <a:t> YHWH "the word of the LORD" occurs 242 times and almost always (225 times) the expression appears as a technical form for the </a:t>
            </a:r>
            <a:r>
              <a:rPr lang="en-US" dirty="0" smtClean="0">
                <a:solidFill>
                  <a:schemeClr val="bg1"/>
                </a:solidFill>
              </a:rPr>
              <a:t>prophetic </a:t>
            </a:r>
            <a:r>
              <a:rPr lang="en-US" dirty="0">
                <a:solidFill>
                  <a:schemeClr val="bg1"/>
                </a:solidFill>
              </a:rPr>
              <a:t>revelation (</a:t>
            </a:r>
            <a:r>
              <a:rPr lang="en-US" dirty="0" smtClean="0">
                <a:solidFill>
                  <a:schemeClr val="bg1"/>
                </a:solidFill>
              </a:rPr>
              <a:t>TWOT). </a:t>
            </a:r>
          </a:p>
          <a:p>
            <a:pPr algn="ctr">
              <a:buNone/>
            </a:pPr>
            <a:r>
              <a:rPr lang="en-US" dirty="0" smtClean="0">
                <a:solidFill>
                  <a:schemeClr val="bg1"/>
                </a:solidFill>
              </a:rPr>
              <a:t>In other words, </a:t>
            </a:r>
            <a:r>
              <a:rPr lang="en-US" dirty="0">
                <a:solidFill>
                  <a:schemeClr val="bg1"/>
                </a:solidFill>
              </a:rPr>
              <a:t>the </a:t>
            </a:r>
            <a:r>
              <a:rPr lang="en-US" i="1" dirty="0">
                <a:solidFill>
                  <a:schemeClr val="bg1"/>
                </a:solidFill>
              </a:rPr>
              <a:t>word of </a:t>
            </a:r>
            <a:r>
              <a:rPr lang="en-US" i="1" dirty="0" err="1" smtClean="0">
                <a:solidFill>
                  <a:schemeClr val="bg1"/>
                </a:solidFill>
              </a:rPr>
              <a:t>Yehovah</a:t>
            </a:r>
            <a:r>
              <a:rPr lang="en-US" dirty="0" smtClean="0">
                <a:solidFill>
                  <a:schemeClr val="bg1"/>
                </a:solidFill>
              </a:rPr>
              <a:t> </a:t>
            </a:r>
            <a:r>
              <a:rPr lang="en-US" dirty="0">
                <a:solidFill>
                  <a:schemeClr val="bg1"/>
                </a:solidFill>
              </a:rPr>
              <a:t>is a direct communication from </a:t>
            </a:r>
            <a:r>
              <a:rPr lang="en-US" dirty="0" err="1">
                <a:solidFill>
                  <a:schemeClr val="bg1"/>
                </a:solidFill>
              </a:rPr>
              <a:t>Elohim</a:t>
            </a:r>
            <a:r>
              <a:rPr lang="en-US" dirty="0" smtClean="0">
                <a:solidFill>
                  <a:schemeClr val="bg1"/>
                </a:solidFill>
              </a:rPr>
              <a:t>. The Word of </a:t>
            </a:r>
            <a:r>
              <a:rPr lang="en-US" dirty="0" err="1" smtClean="0">
                <a:solidFill>
                  <a:schemeClr val="bg1"/>
                </a:solidFill>
              </a:rPr>
              <a:t>Yehovah</a:t>
            </a:r>
            <a:r>
              <a:rPr lang="en-US" dirty="0" smtClean="0">
                <a:solidFill>
                  <a:schemeClr val="bg1"/>
                </a:solidFill>
              </a:rPr>
              <a:t> is </a:t>
            </a:r>
            <a:r>
              <a:rPr lang="en-US" dirty="0" err="1" smtClean="0">
                <a:solidFill>
                  <a:schemeClr val="bg1"/>
                </a:solidFill>
              </a:rPr>
              <a:t>Yehovah</a:t>
            </a:r>
            <a:r>
              <a:rPr lang="en-US" dirty="0" smtClean="0">
                <a:solidFill>
                  <a:schemeClr val="bg1"/>
                </a:solidFill>
              </a:rPr>
              <a:t> Himself!</a:t>
            </a:r>
            <a:endParaRPr lang="en-US" dirty="0">
              <a:solidFill>
                <a:schemeClr val="bg1"/>
              </a:solidFill>
            </a:endParaRPr>
          </a:p>
        </p:txBody>
      </p:sp>
    </p:spTree>
    <p:extLst>
      <p:ext uri="{BB962C8B-B14F-4D97-AF65-F5344CB8AC3E}">
        <p14:creationId xmlns:p14="http://schemas.microsoft.com/office/powerpoint/2010/main" val="3157139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a:solidFill>
                  <a:schemeClr val="bg1"/>
                </a:solidFill>
              </a:rPr>
              <a:t>But a careful examination of the usage of this phrase will bear out that the phrase is more than merely a "technical form for the prophetic revelation."  The </a:t>
            </a:r>
            <a:r>
              <a:rPr lang="en-US" sz="4000" i="1" dirty="0" err="1">
                <a:solidFill>
                  <a:schemeClr val="bg1"/>
                </a:solidFill>
              </a:rPr>
              <a:t>d'var</a:t>
            </a:r>
            <a:r>
              <a:rPr lang="en-US" sz="4000" i="1" dirty="0">
                <a:solidFill>
                  <a:schemeClr val="bg1"/>
                </a:solidFill>
              </a:rPr>
              <a:t> </a:t>
            </a:r>
            <a:r>
              <a:rPr lang="en-US" sz="4000" i="1" dirty="0" err="1" smtClean="0">
                <a:solidFill>
                  <a:schemeClr val="bg1"/>
                </a:solidFill>
              </a:rPr>
              <a:t>Yehovah</a:t>
            </a:r>
            <a:r>
              <a:rPr lang="en-US" sz="4000" dirty="0" smtClean="0">
                <a:solidFill>
                  <a:schemeClr val="bg1"/>
                </a:solidFill>
              </a:rPr>
              <a:t> </a:t>
            </a:r>
            <a:r>
              <a:rPr lang="en-US" sz="4000" dirty="0">
                <a:solidFill>
                  <a:schemeClr val="bg1"/>
                </a:solidFill>
              </a:rPr>
              <a:t>is personified in its usage and stands in the place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himself.  The </a:t>
            </a:r>
            <a:r>
              <a:rPr lang="en-US" sz="4000" i="1" dirty="0" err="1">
                <a:solidFill>
                  <a:schemeClr val="bg1"/>
                </a:solidFill>
              </a:rPr>
              <a:t>d'var</a:t>
            </a:r>
            <a:r>
              <a:rPr lang="en-US" sz="4000" i="1" dirty="0">
                <a:solidFill>
                  <a:schemeClr val="bg1"/>
                </a:solidFill>
              </a:rPr>
              <a:t> </a:t>
            </a:r>
            <a:r>
              <a:rPr lang="en-US" sz="4000" i="1" dirty="0" err="1" smtClean="0">
                <a:solidFill>
                  <a:schemeClr val="bg1"/>
                </a:solidFill>
              </a:rPr>
              <a:t>Yehovah</a:t>
            </a:r>
            <a:r>
              <a:rPr lang="en-US" sz="4000" dirty="0" smtClean="0">
                <a:solidFill>
                  <a:schemeClr val="bg1"/>
                </a:solidFill>
              </a:rPr>
              <a:t>, </a:t>
            </a:r>
            <a:r>
              <a:rPr lang="en-US" sz="4000" dirty="0">
                <a:solidFill>
                  <a:schemeClr val="bg1"/>
                </a:solidFill>
              </a:rPr>
              <a:t>as a name or title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himself, </a:t>
            </a:r>
            <a:r>
              <a:rPr lang="en-US" sz="4000" b="1" dirty="0">
                <a:solidFill>
                  <a:schemeClr val="bg1"/>
                </a:solidFill>
              </a:rPr>
              <a:t>both appears and speaks</a:t>
            </a:r>
            <a:r>
              <a:rPr lang="en-US" sz="4000" dirty="0">
                <a:solidFill>
                  <a:schemeClr val="bg1"/>
                </a:solidFill>
              </a:rPr>
              <a:t>.  The </a:t>
            </a:r>
            <a:r>
              <a:rPr lang="en-US" sz="4000" i="1" dirty="0" err="1">
                <a:solidFill>
                  <a:schemeClr val="bg1"/>
                </a:solidFill>
              </a:rPr>
              <a:t>d'var</a:t>
            </a:r>
            <a:r>
              <a:rPr lang="en-US" sz="4000" i="1" dirty="0">
                <a:solidFill>
                  <a:schemeClr val="bg1"/>
                </a:solidFill>
              </a:rPr>
              <a:t> </a:t>
            </a:r>
            <a:r>
              <a:rPr lang="en-US" sz="4000" i="1" dirty="0" err="1" smtClean="0">
                <a:solidFill>
                  <a:schemeClr val="bg1"/>
                </a:solidFill>
              </a:rPr>
              <a:t>Yehovah</a:t>
            </a:r>
            <a:r>
              <a:rPr lang="en-US" sz="4000" dirty="0" smtClean="0">
                <a:solidFill>
                  <a:schemeClr val="bg1"/>
                </a:solidFill>
              </a:rPr>
              <a:t> </a:t>
            </a:r>
            <a:r>
              <a:rPr lang="en-US" sz="4000" dirty="0">
                <a:solidFill>
                  <a:schemeClr val="bg1"/>
                </a:solidFill>
              </a:rPr>
              <a:t>is not merely a message from </a:t>
            </a:r>
            <a:r>
              <a:rPr lang="en-US" sz="4000" dirty="0" err="1" smtClean="0">
                <a:solidFill>
                  <a:schemeClr val="bg1"/>
                </a:solidFill>
              </a:rPr>
              <a:t>Yehovah</a:t>
            </a:r>
            <a:r>
              <a:rPr lang="en-US" sz="4000" dirty="0" smtClean="0">
                <a:solidFill>
                  <a:schemeClr val="bg1"/>
                </a:solidFill>
              </a:rPr>
              <a:t>, </a:t>
            </a:r>
            <a:r>
              <a:rPr lang="en-US" sz="4000" b="1" dirty="0">
                <a:solidFill>
                  <a:schemeClr val="bg1"/>
                </a:solidFill>
              </a:rPr>
              <a:t>it is </a:t>
            </a:r>
            <a:r>
              <a:rPr lang="en-US" sz="4000" b="1" dirty="0" err="1" smtClean="0">
                <a:solidFill>
                  <a:schemeClr val="bg1"/>
                </a:solidFill>
              </a:rPr>
              <a:t>Yehovah</a:t>
            </a:r>
            <a:r>
              <a:rPr lang="en-US" sz="4000" b="1" dirty="0" smtClean="0">
                <a:solidFill>
                  <a:schemeClr val="bg1"/>
                </a:solidFill>
              </a:rPr>
              <a:t> </a:t>
            </a:r>
            <a:r>
              <a:rPr lang="en-US" sz="4000" b="1" dirty="0">
                <a:solidFill>
                  <a:schemeClr val="bg1"/>
                </a:solidFill>
              </a:rPr>
              <a:t>himself appearing and speaking</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1067110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err="1" smtClean="0">
                <a:solidFill>
                  <a:schemeClr val="bg1"/>
                </a:solidFill>
              </a:rPr>
              <a:t>Elohim</a:t>
            </a:r>
            <a:r>
              <a:rPr lang="en-US" sz="4000" dirty="0" smtClean="0">
                <a:solidFill>
                  <a:schemeClr val="bg1"/>
                </a:solidFill>
              </a:rPr>
              <a:t> Appears to Abram</a:t>
            </a:r>
          </a:p>
          <a:p>
            <a:pPr marL="0" indent="0">
              <a:buNone/>
            </a:pPr>
            <a:r>
              <a:rPr lang="en-US" sz="4000" dirty="0">
                <a:solidFill>
                  <a:schemeClr val="bg1"/>
                </a:solidFill>
              </a:rPr>
              <a:t>When </a:t>
            </a:r>
            <a:r>
              <a:rPr lang="en-US" sz="4000" dirty="0" err="1">
                <a:solidFill>
                  <a:schemeClr val="bg1"/>
                </a:solidFill>
              </a:rPr>
              <a:t>Avram</a:t>
            </a:r>
            <a:r>
              <a:rPr lang="en-US" sz="4000" dirty="0">
                <a:solidFill>
                  <a:schemeClr val="bg1"/>
                </a:solidFill>
              </a:rPr>
              <a:t> was ninety-nine years old,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appeared to him and said, "I am </a:t>
            </a:r>
            <a:r>
              <a:rPr lang="en-US" sz="4000" dirty="0" smtClean="0">
                <a:solidFill>
                  <a:schemeClr val="bg1"/>
                </a:solidFill>
              </a:rPr>
              <a:t>El </a:t>
            </a:r>
            <a:r>
              <a:rPr lang="en-US" sz="4000" dirty="0" err="1" smtClean="0">
                <a:solidFill>
                  <a:schemeClr val="bg1"/>
                </a:solidFill>
              </a:rPr>
              <a:t>Shaddai</a:t>
            </a:r>
            <a:r>
              <a:rPr lang="en-US" sz="4000" dirty="0" smtClean="0">
                <a:solidFill>
                  <a:schemeClr val="bg1"/>
                </a:solidFill>
              </a:rPr>
              <a:t>; </a:t>
            </a:r>
            <a:r>
              <a:rPr lang="en-US" sz="4000" dirty="0">
                <a:solidFill>
                  <a:schemeClr val="bg1"/>
                </a:solidFill>
              </a:rPr>
              <a:t>walk before me and be blameless.</a:t>
            </a:r>
          </a:p>
          <a:p>
            <a:pPr marL="0" indent="0">
              <a:buNone/>
            </a:pPr>
            <a:r>
              <a:rPr lang="en-US" sz="4000" baseline="30000" dirty="0" smtClean="0">
                <a:solidFill>
                  <a:schemeClr val="bg1"/>
                </a:solidFill>
              </a:rPr>
              <a:t>2</a:t>
            </a:r>
            <a:r>
              <a:rPr lang="en-US" sz="4000" dirty="0" smtClean="0">
                <a:solidFill>
                  <a:schemeClr val="bg1"/>
                </a:solidFill>
              </a:rPr>
              <a:t> </a:t>
            </a:r>
            <a:r>
              <a:rPr lang="en-US" sz="4000" dirty="0">
                <a:solidFill>
                  <a:schemeClr val="bg1"/>
                </a:solidFill>
              </a:rPr>
              <a:t>I will confirm my covenant between me and you and will greatly increase your numbers."</a:t>
            </a:r>
          </a:p>
          <a:p>
            <a:pPr marL="0" indent="0">
              <a:buNone/>
            </a:pPr>
            <a:r>
              <a:rPr lang="en-US" sz="4000" baseline="30000" dirty="0" smtClean="0">
                <a:solidFill>
                  <a:schemeClr val="bg1"/>
                </a:solidFill>
              </a:rPr>
              <a:t>3</a:t>
            </a:r>
            <a:r>
              <a:rPr lang="en-US" sz="4000" dirty="0" smtClean="0">
                <a:solidFill>
                  <a:schemeClr val="bg1"/>
                </a:solidFill>
              </a:rPr>
              <a:t> </a:t>
            </a:r>
            <a:r>
              <a:rPr lang="en-US" sz="4000" dirty="0" err="1">
                <a:solidFill>
                  <a:schemeClr val="bg1"/>
                </a:solidFill>
              </a:rPr>
              <a:t>Avram</a:t>
            </a:r>
            <a:r>
              <a:rPr lang="en-US" sz="4000" dirty="0">
                <a:solidFill>
                  <a:schemeClr val="bg1"/>
                </a:solidFill>
              </a:rPr>
              <a:t> fell facedown, and </a:t>
            </a:r>
            <a:r>
              <a:rPr lang="en-US" sz="4000" dirty="0" err="1">
                <a:solidFill>
                  <a:schemeClr val="bg1"/>
                </a:solidFill>
              </a:rPr>
              <a:t>Elohim</a:t>
            </a:r>
            <a:r>
              <a:rPr lang="en-US" sz="4000" dirty="0">
                <a:solidFill>
                  <a:schemeClr val="bg1"/>
                </a:solidFill>
              </a:rPr>
              <a:t> said to him,</a:t>
            </a:r>
          </a:p>
          <a:p>
            <a:pPr marL="0" indent="0">
              <a:buNone/>
            </a:pPr>
            <a:r>
              <a:rPr lang="en-US" sz="4000" baseline="30000" dirty="0" smtClean="0">
                <a:solidFill>
                  <a:schemeClr val="bg1"/>
                </a:solidFill>
              </a:rPr>
              <a:t>4</a:t>
            </a:r>
            <a:r>
              <a:rPr lang="en-US" sz="4000" dirty="0" smtClean="0">
                <a:solidFill>
                  <a:schemeClr val="bg1"/>
                </a:solidFill>
              </a:rPr>
              <a:t> </a:t>
            </a:r>
            <a:r>
              <a:rPr lang="en-US" sz="4000" dirty="0">
                <a:solidFill>
                  <a:schemeClr val="bg1"/>
                </a:solidFill>
              </a:rPr>
              <a:t>"As for me, this is my covenant with you: You will be the father of many nations</a:t>
            </a:r>
            <a:r>
              <a:rPr lang="en-US" sz="4000" dirty="0" smtClean="0">
                <a:solidFill>
                  <a:schemeClr val="bg1"/>
                </a:solidFill>
              </a:rPr>
              <a:t>. (Genesis 17)</a:t>
            </a:r>
            <a:endParaRPr lang="en-US" sz="4000" dirty="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13519974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sz="4000" dirty="0" err="1" smtClean="0">
                <a:solidFill>
                  <a:schemeClr val="bg1"/>
                </a:solidFill>
              </a:rPr>
              <a:t>Yehovah</a:t>
            </a:r>
            <a:r>
              <a:rPr lang="en-US" sz="4000" dirty="0" smtClean="0">
                <a:solidFill>
                  <a:schemeClr val="bg1"/>
                </a:solidFill>
              </a:rPr>
              <a:t> Again Appears to Abraham</a:t>
            </a:r>
          </a:p>
          <a:p>
            <a:pPr algn="ctr">
              <a:buNone/>
            </a:pPr>
            <a:r>
              <a:rPr lang="en-US" dirty="0" err="1" smtClean="0">
                <a:solidFill>
                  <a:schemeClr val="bg1"/>
                </a:solidFill>
              </a:rPr>
              <a:t>Yehovah</a:t>
            </a:r>
            <a:r>
              <a:rPr lang="en-US" dirty="0" smtClean="0">
                <a:solidFill>
                  <a:schemeClr val="bg1"/>
                </a:solidFill>
              </a:rPr>
              <a:t> </a:t>
            </a:r>
            <a:r>
              <a:rPr lang="en-US" dirty="0">
                <a:solidFill>
                  <a:schemeClr val="bg1"/>
                </a:solidFill>
              </a:rPr>
              <a:t>appeared to </a:t>
            </a:r>
            <a:r>
              <a:rPr lang="en-US" dirty="0" err="1">
                <a:solidFill>
                  <a:schemeClr val="bg1"/>
                </a:solidFill>
              </a:rPr>
              <a:t>Avraham</a:t>
            </a:r>
            <a:r>
              <a:rPr lang="en-US" dirty="0">
                <a:solidFill>
                  <a:schemeClr val="bg1"/>
                </a:solidFill>
              </a:rPr>
              <a:t> near the great trees of </a:t>
            </a:r>
            <a:r>
              <a:rPr lang="en-US" dirty="0" err="1">
                <a:solidFill>
                  <a:schemeClr val="bg1"/>
                </a:solidFill>
              </a:rPr>
              <a:t>Mamre</a:t>
            </a:r>
            <a:r>
              <a:rPr lang="en-US" dirty="0">
                <a:solidFill>
                  <a:schemeClr val="bg1"/>
                </a:solidFill>
              </a:rPr>
              <a:t> while he was sitting at the entrance to his tent in the heat of the day. </a:t>
            </a:r>
            <a:r>
              <a:rPr lang="en-US" dirty="0" err="1">
                <a:solidFill>
                  <a:schemeClr val="bg1"/>
                </a:solidFill>
              </a:rPr>
              <a:t>Avraham</a:t>
            </a:r>
            <a:r>
              <a:rPr lang="en-US" dirty="0">
                <a:solidFill>
                  <a:schemeClr val="bg1"/>
                </a:solidFill>
              </a:rPr>
              <a:t> looked up and saw three men standing nearby. (</a:t>
            </a:r>
            <a:r>
              <a:rPr lang="en-US" dirty="0" err="1">
                <a:solidFill>
                  <a:schemeClr val="bg1"/>
                </a:solidFill>
              </a:rPr>
              <a:t>Bereshith</a:t>
            </a:r>
            <a:r>
              <a:rPr lang="en-US" dirty="0">
                <a:solidFill>
                  <a:schemeClr val="bg1"/>
                </a:solidFill>
              </a:rPr>
              <a:t> 18:1-2).</a:t>
            </a:r>
            <a:endParaRPr lang="en-US" dirty="0">
              <a:solidFill>
                <a:schemeClr val="bg1"/>
              </a:solidFill>
            </a:endParaRPr>
          </a:p>
        </p:txBody>
      </p:sp>
    </p:spTree>
    <p:extLst>
      <p:ext uri="{BB962C8B-B14F-4D97-AF65-F5344CB8AC3E}">
        <p14:creationId xmlns:p14="http://schemas.microsoft.com/office/powerpoint/2010/main" val="12847162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a:solidFill>
                  <a:schemeClr val="bg1"/>
                </a:solidFill>
              </a:rPr>
              <a:t>He then brought some curds and milk and the calf that had been prepared, and set these before them. While they ate, he stood near them under a tree. "Where is your wife Sarah?" they asked him. "There, in the tent," he said. Then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said, "I will surely return to you about this time next year, and Sarah your wife will have a son." Now Sarah was listening at the entrance to the tent, which was behind him. (</a:t>
            </a:r>
            <a:r>
              <a:rPr lang="en-US" sz="4000" dirty="0" err="1">
                <a:solidFill>
                  <a:schemeClr val="bg1"/>
                </a:solidFill>
              </a:rPr>
              <a:t>Bereshith</a:t>
            </a:r>
            <a:r>
              <a:rPr lang="en-US" sz="4000" dirty="0">
                <a:solidFill>
                  <a:schemeClr val="bg1"/>
                </a:solidFill>
              </a:rPr>
              <a:t> 18:8-10).</a:t>
            </a:r>
            <a:endParaRPr lang="en-US" sz="4000" dirty="0">
              <a:solidFill>
                <a:schemeClr val="bg1"/>
              </a:solidFill>
            </a:endParaRPr>
          </a:p>
        </p:txBody>
      </p:sp>
    </p:spTree>
    <p:extLst>
      <p:ext uri="{BB962C8B-B14F-4D97-AF65-F5344CB8AC3E}">
        <p14:creationId xmlns:p14="http://schemas.microsoft.com/office/powerpoint/2010/main" val="12847162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dirty="0">
                <a:solidFill>
                  <a:schemeClr val="bg1"/>
                </a:solidFill>
              </a:rPr>
              <a:t>When the men got up to leave, they looked down toward Sodom, and </a:t>
            </a:r>
            <a:r>
              <a:rPr lang="en-US" dirty="0" err="1">
                <a:solidFill>
                  <a:schemeClr val="bg1"/>
                </a:solidFill>
              </a:rPr>
              <a:t>Avraham</a:t>
            </a:r>
            <a:r>
              <a:rPr lang="en-US" dirty="0">
                <a:solidFill>
                  <a:schemeClr val="bg1"/>
                </a:solidFill>
              </a:rPr>
              <a:t> walked along with them to see them on their way.  Then </a:t>
            </a:r>
            <a:r>
              <a:rPr lang="en-US" dirty="0" err="1" smtClean="0">
                <a:solidFill>
                  <a:schemeClr val="bg1"/>
                </a:solidFill>
              </a:rPr>
              <a:t>Yehovah</a:t>
            </a:r>
            <a:r>
              <a:rPr lang="en-US" dirty="0" smtClean="0">
                <a:solidFill>
                  <a:schemeClr val="bg1"/>
                </a:solidFill>
              </a:rPr>
              <a:t> </a:t>
            </a:r>
            <a:r>
              <a:rPr lang="en-US" dirty="0">
                <a:solidFill>
                  <a:schemeClr val="bg1"/>
                </a:solidFill>
              </a:rPr>
              <a:t>said, "Shall I hide from </a:t>
            </a:r>
            <a:r>
              <a:rPr lang="en-US" dirty="0" err="1">
                <a:solidFill>
                  <a:schemeClr val="bg1"/>
                </a:solidFill>
              </a:rPr>
              <a:t>Avraham</a:t>
            </a:r>
            <a:r>
              <a:rPr lang="en-US" dirty="0">
                <a:solidFill>
                  <a:schemeClr val="bg1"/>
                </a:solidFill>
              </a:rPr>
              <a:t> what I am about to do? (</a:t>
            </a:r>
            <a:r>
              <a:rPr lang="en-US" dirty="0" err="1">
                <a:solidFill>
                  <a:schemeClr val="bg1"/>
                </a:solidFill>
              </a:rPr>
              <a:t>vss</a:t>
            </a:r>
            <a:r>
              <a:rPr lang="en-US" dirty="0">
                <a:solidFill>
                  <a:schemeClr val="bg1"/>
                </a:solidFill>
              </a:rPr>
              <a:t> 16-17).</a:t>
            </a:r>
            <a:endParaRPr lang="en-US" dirty="0">
              <a:solidFill>
                <a:schemeClr val="bg1"/>
              </a:solidFill>
            </a:endParaRPr>
          </a:p>
        </p:txBody>
      </p:sp>
    </p:spTree>
    <p:extLst>
      <p:ext uri="{BB962C8B-B14F-4D97-AF65-F5344CB8AC3E}">
        <p14:creationId xmlns:p14="http://schemas.microsoft.com/office/powerpoint/2010/main" val="12847162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92500"/>
          </a:bodyPr>
          <a:lstStyle/>
          <a:p>
            <a:pPr algn="ctr">
              <a:buNone/>
            </a:pPr>
            <a:r>
              <a:rPr lang="en-US" sz="4000" dirty="0" smtClean="0">
                <a:solidFill>
                  <a:schemeClr val="bg1"/>
                </a:solidFill>
              </a:rPr>
              <a:t>The Word Communicates With Samuel</a:t>
            </a:r>
          </a:p>
          <a:p>
            <a:pPr algn="ctr">
              <a:buNone/>
            </a:pPr>
            <a:r>
              <a:rPr lang="en-US" sz="3500" dirty="0">
                <a:solidFill>
                  <a:schemeClr val="bg1"/>
                </a:solidFill>
              </a:rPr>
              <a:t>Now Samuel did not yet know </a:t>
            </a:r>
            <a:r>
              <a:rPr lang="en-US" sz="3500" dirty="0" err="1" smtClean="0">
                <a:solidFill>
                  <a:schemeClr val="bg1"/>
                </a:solidFill>
              </a:rPr>
              <a:t>Yehovah</a:t>
            </a:r>
            <a:r>
              <a:rPr lang="en-US" sz="3500" dirty="0" smtClean="0">
                <a:solidFill>
                  <a:schemeClr val="bg1"/>
                </a:solidFill>
              </a:rPr>
              <a:t>: </a:t>
            </a:r>
            <a:r>
              <a:rPr lang="en-US" sz="3500" i="1" dirty="0">
                <a:solidFill>
                  <a:schemeClr val="bg1"/>
                </a:solidFill>
              </a:rPr>
              <a:t>The word of </a:t>
            </a:r>
            <a:r>
              <a:rPr lang="en-US" sz="3500" i="1" dirty="0" err="1" smtClean="0">
                <a:solidFill>
                  <a:schemeClr val="bg1"/>
                </a:solidFill>
              </a:rPr>
              <a:t>Yehovah</a:t>
            </a:r>
            <a:r>
              <a:rPr lang="en-US" sz="3500" dirty="0" smtClean="0">
                <a:solidFill>
                  <a:schemeClr val="bg1"/>
                </a:solidFill>
              </a:rPr>
              <a:t> </a:t>
            </a:r>
            <a:r>
              <a:rPr lang="en-US" sz="3500" dirty="0">
                <a:solidFill>
                  <a:schemeClr val="bg1"/>
                </a:solidFill>
              </a:rPr>
              <a:t>had not yet been revealed to him.  </a:t>
            </a:r>
            <a:r>
              <a:rPr lang="en-US" sz="3500" dirty="0" err="1" smtClean="0">
                <a:solidFill>
                  <a:schemeClr val="bg1"/>
                </a:solidFill>
              </a:rPr>
              <a:t>Yehovah</a:t>
            </a:r>
            <a:r>
              <a:rPr lang="en-US" sz="3500" dirty="0" smtClean="0">
                <a:solidFill>
                  <a:schemeClr val="bg1"/>
                </a:solidFill>
              </a:rPr>
              <a:t> </a:t>
            </a:r>
            <a:r>
              <a:rPr lang="en-US" sz="3500" dirty="0">
                <a:solidFill>
                  <a:schemeClr val="bg1"/>
                </a:solidFill>
              </a:rPr>
              <a:t>called Samuel a third time, and Samuel got up and went to Eli and said, "Here I am; you called me." Then Eli realized that </a:t>
            </a:r>
            <a:r>
              <a:rPr lang="en-US" sz="3500" dirty="0" err="1" smtClean="0">
                <a:solidFill>
                  <a:schemeClr val="bg1"/>
                </a:solidFill>
              </a:rPr>
              <a:t>Yehovah</a:t>
            </a:r>
            <a:r>
              <a:rPr lang="en-US" sz="3500" dirty="0" smtClean="0">
                <a:solidFill>
                  <a:schemeClr val="bg1"/>
                </a:solidFill>
              </a:rPr>
              <a:t> </a:t>
            </a:r>
            <a:r>
              <a:rPr lang="en-US" sz="3500" dirty="0">
                <a:solidFill>
                  <a:schemeClr val="bg1"/>
                </a:solidFill>
              </a:rPr>
              <a:t>was calling the boy. (1 Samuel 3:7-8)</a:t>
            </a:r>
            <a:endParaRPr lang="en-US" sz="3500" dirty="0">
              <a:solidFill>
                <a:schemeClr val="bg1"/>
              </a:solidFill>
            </a:endParaRPr>
          </a:p>
        </p:txBody>
      </p:sp>
    </p:spTree>
    <p:extLst>
      <p:ext uri="{BB962C8B-B14F-4D97-AF65-F5344CB8AC3E}">
        <p14:creationId xmlns:p14="http://schemas.microsoft.com/office/powerpoint/2010/main" val="12847162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marL="0" indent="0">
              <a:buNone/>
            </a:pPr>
            <a:r>
              <a:rPr lang="en-US" sz="4000" dirty="0" smtClean="0">
                <a:solidFill>
                  <a:schemeClr val="bg1"/>
                </a:solidFill>
              </a:rPr>
              <a:t>That </a:t>
            </a:r>
            <a:r>
              <a:rPr lang="en-US" sz="4000" dirty="0">
                <a:solidFill>
                  <a:schemeClr val="bg1"/>
                </a:solidFill>
              </a:rPr>
              <a:t>night the word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came to Nathan, saying: "Go and tell my servant David, 'This is what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says...' " (2 Samuel 7:4-5).</a:t>
            </a:r>
          </a:p>
          <a:p>
            <a:pPr marL="0" indent="0">
              <a:buNone/>
            </a:pPr>
            <a:r>
              <a:rPr lang="en-US" sz="4000" dirty="0">
                <a:solidFill>
                  <a:schemeClr val="bg1"/>
                </a:solidFill>
              </a:rPr>
              <a:t>And the word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came to him: "What are you doing here, </a:t>
            </a:r>
            <a:r>
              <a:rPr lang="en-US" sz="4000" dirty="0" err="1">
                <a:solidFill>
                  <a:schemeClr val="bg1"/>
                </a:solidFill>
              </a:rPr>
              <a:t>Eliyahu</a:t>
            </a:r>
            <a:r>
              <a:rPr lang="en-US" sz="4000" dirty="0">
                <a:solidFill>
                  <a:schemeClr val="bg1"/>
                </a:solidFill>
              </a:rPr>
              <a:t>?" (1 Kings 19:9).</a:t>
            </a:r>
          </a:p>
          <a:p>
            <a:pPr marL="0" indent="0">
              <a:buNone/>
            </a:pPr>
            <a:r>
              <a:rPr lang="en-US" sz="4000" dirty="0">
                <a:solidFill>
                  <a:schemeClr val="bg1"/>
                </a:solidFill>
              </a:rPr>
              <a:t>The word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came to me, saying, "Before I formed you in the womb I knew you, before you were born I set you apart; I appointed you as a prophet to the nations." (</a:t>
            </a:r>
            <a:r>
              <a:rPr lang="en-US" sz="4000" dirty="0" err="1">
                <a:solidFill>
                  <a:schemeClr val="bg1"/>
                </a:solidFill>
              </a:rPr>
              <a:t>Yirmeyahu</a:t>
            </a:r>
            <a:r>
              <a:rPr lang="en-US" sz="4000" dirty="0">
                <a:solidFill>
                  <a:schemeClr val="bg1"/>
                </a:solidFill>
              </a:rPr>
              <a:t> 1:4-5</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31582680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dirty="0">
                <a:solidFill>
                  <a:schemeClr val="bg1"/>
                </a:solidFill>
              </a:rPr>
              <a:t>No one has ever seen </a:t>
            </a:r>
            <a:r>
              <a:rPr lang="en-US" dirty="0" err="1">
                <a:solidFill>
                  <a:schemeClr val="bg1"/>
                </a:solidFill>
              </a:rPr>
              <a:t>Elohim</a:t>
            </a:r>
            <a:r>
              <a:rPr lang="en-US" dirty="0">
                <a:solidFill>
                  <a:schemeClr val="bg1"/>
                </a:solidFill>
              </a:rPr>
              <a:t>, but </a:t>
            </a:r>
            <a:r>
              <a:rPr lang="en-US" dirty="0" err="1">
                <a:solidFill>
                  <a:schemeClr val="bg1"/>
                </a:solidFill>
              </a:rPr>
              <a:t>Elohim</a:t>
            </a:r>
            <a:r>
              <a:rPr lang="en-US" dirty="0">
                <a:solidFill>
                  <a:schemeClr val="bg1"/>
                </a:solidFill>
              </a:rPr>
              <a:t> the One and </a:t>
            </a:r>
            <a:r>
              <a:rPr lang="en-US" dirty="0" smtClean="0">
                <a:solidFill>
                  <a:schemeClr val="bg1"/>
                </a:solidFill>
              </a:rPr>
              <a:t>Only (</a:t>
            </a:r>
            <a:r>
              <a:rPr lang="en-US" dirty="0">
                <a:solidFill>
                  <a:schemeClr val="bg1"/>
                </a:solidFill>
              </a:rPr>
              <a:t>the only one of its kind of class </a:t>
            </a:r>
            <a:r>
              <a:rPr lang="en-US" i="1" dirty="0" smtClean="0">
                <a:solidFill>
                  <a:schemeClr val="bg1"/>
                </a:solidFill>
              </a:rPr>
              <a:t>unique</a:t>
            </a:r>
            <a:r>
              <a:rPr lang="en-US" dirty="0" smtClean="0">
                <a:solidFill>
                  <a:schemeClr val="bg1"/>
                </a:solidFill>
              </a:rPr>
              <a:t>), </a:t>
            </a:r>
            <a:r>
              <a:rPr lang="en-US" dirty="0">
                <a:solidFill>
                  <a:schemeClr val="bg1"/>
                </a:solidFill>
              </a:rPr>
              <a:t>who is at the Father's side, has made him </a:t>
            </a:r>
            <a:r>
              <a:rPr lang="en-US" dirty="0" smtClean="0">
                <a:solidFill>
                  <a:schemeClr val="bg1"/>
                </a:solidFill>
              </a:rPr>
              <a:t>know</a:t>
            </a:r>
            <a:r>
              <a:rPr lang="en-US" dirty="0">
                <a:solidFill>
                  <a:schemeClr val="bg1"/>
                </a:solidFill>
              </a:rPr>
              <a:t>n. </a:t>
            </a:r>
            <a:r>
              <a:rPr lang="en-US" dirty="0" smtClean="0">
                <a:solidFill>
                  <a:schemeClr val="bg1"/>
                </a:solidFill>
              </a:rPr>
              <a:t>(4th </a:t>
            </a:r>
            <a:r>
              <a:rPr lang="en-US" dirty="0">
                <a:solidFill>
                  <a:schemeClr val="bg1"/>
                </a:solidFill>
              </a:rPr>
              <a:t>Gospel 1:18</a:t>
            </a:r>
            <a:r>
              <a:rPr lang="en-US" dirty="0" smtClean="0">
                <a:solidFill>
                  <a:schemeClr val="bg1"/>
                </a:solidFill>
              </a:rPr>
              <a:t>)</a:t>
            </a:r>
            <a:endParaRPr lang="en-US" dirty="0">
              <a:solidFill>
                <a:schemeClr val="bg1"/>
              </a:solidFill>
            </a:endParaRPr>
          </a:p>
          <a:p>
            <a:pPr algn="ctr">
              <a:buNone/>
            </a:pPr>
            <a:r>
              <a:rPr lang="en-US" dirty="0" smtClean="0">
                <a:solidFill>
                  <a:schemeClr val="bg1"/>
                </a:solidFill>
                <a:latin typeface="Bwgrkn" panose="00000400000000000000" pitchFamily="2" charset="0"/>
              </a:rPr>
              <a:t> </a:t>
            </a:r>
            <a:r>
              <a:rPr lang="en-US" b="1" dirty="0" err="1">
                <a:solidFill>
                  <a:schemeClr val="bg1"/>
                </a:solidFill>
                <a:latin typeface="Bwgrkn" panose="00000400000000000000" pitchFamily="2" charset="0"/>
              </a:rPr>
              <a:t>evxhge,omai</a:t>
            </a:r>
            <a:r>
              <a:rPr lang="en-US" b="1" dirty="0">
                <a:solidFill>
                  <a:schemeClr val="bg1"/>
                </a:solidFill>
                <a:latin typeface="Bwgrkn" panose="00000400000000000000" pitchFamily="2" charset="0"/>
              </a:rPr>
              <a:t> </a:t>
            </a:r>
            <a:r>
              <a:rPr lang="en-US" dirty="0" smtClean="0">
                <a:solidFill>
                  <a:schemeClr val="bg1"/>
                </a:solidFill>
              </a:rPr>
              <a:t>(Greek word sometimes translated exegesis) tell</a:t>
            </a:r>
            <a:r>
              <a:rPr lang="en-US" dirty="0">
                <a:solidFill>
                  <a:schemeClr val="bg1"/>
                </a:solidFill>
              </a:rPr>
              <a:t>, relate, explain, report; make known, </a:t>
            </a:r>
            <a:r>
              <a:rPr lang="en-US" dirty="0" smtClean="0">
                <a:solidFill>
                  <a:schemeClr val="bg1"/>
                </a:solidFill>
              </a:rPr>
              <a:t>reveal</a:t>
            </a:r>
            <a:endParaRPr lang="en-US" dirty="0">
              <a:solidFill>
                <a:schemeClr val="bg1"/>
              </a:solidFill>
            </a:endParaRPr>
          </a:p>
        </p:txBody>
      </p:sp>
    </p:spTree>
    <p:extLst>
      <p:ext uri="{BB962C8B-B14F-4D97-AF65-F5344CB8AC3E}">
        <p14:creationId xmlns:p14="http://schemas.microsoft.com/office/powerpoint/2010/main" val="12847162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lnSpcReduction="10000"/>
          </a:bodyPr>
          <a:lstStyle/>
          <a:p>
            <a:pPr algn="ctr">
              <a:buNone/>
            </a:pPr>
            <a:r>
              <a:rPr lang="en-US" dirty="0" smtClean="0">
                <a:solidFill>
                  <a:schemeClr val="bg1"/>
                </a:solidFill>
              </a:rPr>
              <a:t>The Angel (Messenger) of </a:t>
            </a:r>
            <a:r>
              <a:rPr lang="en-US" dirty="0" err="1" smtClean="0">
                <a:solidFill>
                  <a:schemeClr val="bg1"/>
                </a:solidFill>
              </a:rPr>
              <a:t>Yehovah</a:t>
            </a:r>
            <a:endParaRPr lang="en-US" dirty="0" smtClean="0">
              <a:solidFill>
                <a:schemeClr val="bg1"/>
              </a:solidFill>
            </a:endParaRPr>
          </a:p>
          <a:p>
            <a:pPr algn="ctr">
              <a:buNone/>
            </a:pPr>
            <a:r>
              <a:rPr lang="en-US" i="1" dirty="0" err="1">
                <a:solidFill>
                  <a:schemeClr val="bg1"/>
                </a:solidFill>
              </a:rPr>
              <a:t>malack</a:t>
            </a:r>
            <a:r>
              <a:rPr lang="en-US" i="1" dirty="0">
                <a:solidFill>
                  <a:schemeClr val="bg1"/>
                </a:solidFill>
              </a:rPr>
              <a:t> </a:t>
            </a:r>
            <a:r>
              <a:rPr lang="en-US" i="1" dirty="0" err="1">
                <a:solidFill>
                  <a:schemeClr val="bg1"/>
                </a:solidFill>
              </a:rPr>
              <a:t>Yehovah</a:t>
            </a:r>
            <a:r>
              <a:rPr lang="en-US" dirty="0">
                <a:solidFill>
                  <a:schemeClr val="bg1"/>
                </a:solidFill>
              </a:rPr>
              <a:t> (in Hebrew, </a:t>
            </a:r>
            <a:r>
              <a:rPr lang="en-US" b="1" dirty="0" err="1">
                <a:solidFill>
                  <a:schemeClr val="bg1"/>
                </a:solidFill>
                <a:latin typeface="Bwhebb" panose="00000400000000000000" pitchFamily="2" charset="0"/>
              </a:rPr>
              <a:t>hA"ïhy</a:t>
            </a:r>
            <a:r>
              <a:rPr lang="en-US" b="1" dirty="0">
                <a:solidFill>
                  <a:schemeClr val="bg1"/>
                </a:solidFill>
                <a:latin typeface="Bwhebb" panose="00000400000000000000" pitchFamily="2" charset="0"/>
              </a:rPr>
              <a:t>&gt; %a;’</a:t>
            </a:r>
            <a:r>
              <a:rPr lang="en-US" b="1" dirty="0" err="1">
                <a:solidFill>
                  <a:schemeClr val="bg1"/>
                </a:solidFill>
                <a:latin typeface="Bwhebb" panose="00000400000000000000" pitchFamily="2" charset="0"/>
              </a:rPr>
              <a:t>l.m</a:t>
            </a:r>
            <a:r>
              <a:rPr lang="en-US" dirty="0">
                <a:solidFill>
                  <a:schemeClr val="bg1"/>
                </a:solidFill>
                <a:latin typeface="Bwhebb" panose="00000400000000000000" pitchFamily="2" charset="0"/>
              </a:rPr>
              <a:t>;</a:t>
            </a:r>
            <a:r>
              <a:rPr lang="en-US" dirty="0">
                <a:solidFill>
                  <a:schemeClr val="bg1"/>
                </a:solidFill>
              </a:rPr>
              <a:t>), usually translated </a:t>
            </a:r>
            <a:r>
              <a:rPr lang="en-US" i="1" dirty="0">
                <a:solidFill>
                  <a:schemeClr val="bg1"/>
                </a:solidFill>
              </a:rPr>
              <a:t>angel of </a:t>
            </a:r>
            <a:r>
              <a:rPr lang="en-US" i="1" dirty="0" err="1">
                <a:solidFill>
                  <a:schemeClr val="bg1"/>
                </a:solidFill>
              </a:rPr>
              <a:t>Yehovah</a:t>
            </a:r>
            <a:r>
              <a:rPr lang="en-US" dirty="0">
                <a:solidFill>
                  <a:schemeClr val="bg1"/>
                </a:solidFill>
              </a:rPr>
              <a:t> or </a:t>
            </a:r>
            <a:r>
              <a:rPr lang="en-US" i="1" dirty="0">
                <a:solidFill>
                  <a:schemeClr val="bg1"/>
                </a:solidFill>
              </a:rPr>
              <a:t>messenger of </a:t>
            </a:r>
            <a:r>
              <a:rPr lang="en-US" i="1" dirty="0" err="1">
                <a:solidFill>
                  <a:schemeClr val="bg1"/>
                </a:solidFill>
              </a:rPr>
              <a:t>Yehovah</a:t>
            </a:r>
            <a:r>
              <a:rPr lang="en-US" dirty="0" smtClean="0">
                <a:solidFill>
                  <a:schemeClr val="bg1"/>
                </a:solidFill>
              </a:rPr>
              <a:t>.</a:t>
            </a:r>
            <a:endParaRPr lang="en-US" dirty="0" smtClean="0">
              <a:solidFill>
                <a:schemeClr val="bg1"/>
              </a:solidFill>
            </a:endParaRPr>
          </a:p>
          <a:p>
            <a:pPr algn="ctr">
              <a:buNone/>
            </a:pPr>
            <a:r>
              <a:rPr lang="en-US" dirty="0" smtClean="0">
                <a:solidFill>
                  <a:schemeClr val="bg1"/>
                </a:solidFill>
              </a:rPr>
              <a:t>The Angel of </a:t>
            </a:r>
            <a:r>
              <a:rPr lang="en-US" dirty="0" err="1" smtClean="0">
                <a:solidFill>
                  <a:schemeClr val="bg1"/>
                </a:solidFill>
              </a:rPr>
              <a:t>Yehovah</a:t>
            </a:r>
            <a:r>
              <a:rPr lang="en-US" dirty="0" smtClean="0">
                <a:solidFill>
                  <a:schemeClr val="bg1"/>
                </a:solidFill>
              </a:rPr>
              <a:t> Appears to Hagar</a:t>
            </a:r>
          </a:p>
          <a:p>
            <a:pPr algn="ctr">
              <a:buNone/>
            </a:pPr>
            <a:r>
              <a:rPr lang="en-US" dirty="0" smtClean="0">
                <a:solidFill>
                  <a:schemeClr val="bg1"/>
                </a:solidFill>
              </a:rPr>
              <a:t>Read Genesis 16:6-14</a:t>
            </a:r>
          </a:p>
          <a:p>
            <a:pPr algn="ctr">
              <a:buNone/>
            </a:pPr>
            <a:r>
              <a:rPr lang="en-US" dirty="0" smtClean="0">
                <a:solidFill>
                  <a:schemeClr val="bg1"/>
                </a:solidFill>
              </a:rPr>
              <a:t>Who was this Messenger of </a:t>
            </a:r>
            <a:r>
              <a:rPr lang="en-US" dirty="0" err="1" smtClean="0">
                <a:solidFill>
                  <a:schemeClr val="bg1"/>
                </a:solidFill>
              </a:rPr>
              <a:t>Yehovah</a:t>
            </a:r>
            <a:r>
              <a:rPr lang="en-US" dirty="0" smtClean="0">
                <a:solidFill>
                  <a:schemeClr val="bg1"/>
                </a:solidFill>
              </a:rPr>
              <a:t>?</a:t>
            </a:r>
          </a:p>
          <a:p>
            <a:pPr algn="ctr">
              <a:buNone/>
            </a:pPr>
            <a:r>
              <a:rPr lang="en-US" dirty="0" err="1" smtClean="0">
                <a:solidFill>
                  <a:schemeClr val="bg1"/>
                </a:solidFill>
              </a:rPr>
              <a:t>Ans</a:t>
            </a:r>
            <a:r>
              <a:rPr lang="en-US" dirty="0" smtClean="0">
                <a:solidFill>
                  <a:schemeClr val="bg1"/>
                </a:solidFill>
              </a:rPr>
              <a:t>: the El who sees</a:t>
            </a:r>
            <a:endParaRPr lang="en-US" dirty="0">
              <a:solidFill>
                <a:schemeClr val="bg1"/>
              </a:solidFill>
            </a:endParaRPr>
          </a:p>
        </p:txBody>
      </p:sp>
    </p:spTree>
    <p:extLst>
      <p:ext uri="{BB962C8B-B14F-4D97-AF65-F5344CB8AC3E}">
        <p14:creationId xmlns:p14="http://schemas.microsoft.com/office/powerpoint/2010/main" val="294030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0000" lnSpcReduction="20000"/>
          </a:bodyPr>
          <a:lstStyle/>
          <a:p>
            <a:pPr algn="ctr">
              <a:buNone/>
            </a:pPr>
            <a:r>
              <a:rPr lang="en-US" sz="4600" dirty="0" smtClean="0">
                <a:solidFill>
                  <a:schemeClr val="bg1"/>
                </a:solidFill>
              </a:rPr>
              <a:t>The Messenger of </a:t>
            </a:r>
            <a:r>
              <a:rPr lang="en-US" sz="4600" dirty="0" err="1" smtClean="0">
                <a:solidFill>
                  <a:schemeClr val="bg1"/>
                </a:solidFill>
              </a:rPr>
              <a:t>Yehovah</a:t>
            </a:r>
            <a:r>
              <a:rPr lang="en-US" sz="4600" dirty="0" smtClean="0">
                <a:solidFill>
                  <a:schemeClr val="bg1"/>
                </a:solidFill>
              </a:rPr>
              <a:t> Appears to </a:t>
            </a:r>
            <a:r>
              <a:rPr lang="en-US" sz="4600" dirty="0" err="1" smtClean="0">
                <a:solidFill>
                  <a:schemeClr val="bg1"/>
                </a:solidFill>
              </a:rPr>
              <a:t>Ya’acov</a:t>
            </a:r>
            <a:r>
              <a:rPr lang="en-US" sz="4600" dirty="0" smtClean="0">
                <a:solidFill>
                  <a:schemeClr val="bg1"/>
                </a:solidFill>
              </a:rPr>
              <a:t> in a Dream</a:t>
            </a:r>
          </a:p>
          <a:p>
            <a:pPr marL="0" indent="0">
              <a:buNone/>
            </a:pPr>
            <a:r>
              <a:rPr lang="en-US" sz="4000" baseline="30000" dirty="0">
                <a:solidFill>
                  <a:schemeClr val="bg1"/>
                </a:solidFill>
              </a:rPr>
              <a:t>11</a:t>
            </a:r>
            <a:r>
              <a:rPr lang="en-US" sz="4000" dirty="0">
                <a:solidFill>
                  <a:schemeClr val="bg1"/>
                </a:solidFill>
              </a:rPr>
              <a:t> The angel of </a:t>
            </a:r>
            <a:r>
              <a:rPr lang="en-US" sz="4000" dirty="0" err="1">
                <a:solidFill>
                  <a:schemeClr val="bg1"/>
                </a:solidFill>
              </a:rPr>
              <a:t>Elohim</a:t>
            </a:r>
            <a:r>
              <a:rPr lang="en-US" sz="4000" dirty="0">
                <a:solidFill>
                  <a:schemeClr val="bg1"/>
                </a:solidFill>
              </a:rPr>
              <a:t> said to me in the dream, '</a:t>
            </a:r>
            <a:r>
              <a:rPr lang="en-US" sz="4000" dirty="0" err="1">
                <a:solidFill>
                  <a:schemeClr val="bg1"/>
                </a:solidFill>
              </a:rPr>
              <a:t>Ya'acov</a:t>
            </a:r>
            <a:r>
              <a:rPr lang="en-US" sz="4000" dirty="0">
                <a:solidFill>
                  <a:schemeClr val="bg1"/>
                </a:solidFill>
              </a:rPr>
              <a:t>.' I answered, 'Here I am.'</a:t>
            </a:r>
          </a:p>
          <a:p>
            <a:pPr marL="0" indent="0">
              <a:buNone/>
            </a:pPr>
            <a:r>
              <a:rPr lang="en-US" sz="4000" baseline="30000" dirty="0" smtClean="0">
                <a:solidFill>
                  <a:schemeClr val="bg1"/>
                </a:solidFill>
              </a:rPr>
              <a:t>12</a:t>
            </a:r>
            <a:r>
              <a:rPr lang="en-US" sz="4000" dirty="0" smtClean="0">
                <a:solidFill>
                  <a:schemeClr val="bg1"/>
                </a:solidFill>
              </a:rPr>
              <a:t> </a:t>
            </a:r>
            <a:r>
              <a:rPr lang="en-US" sz="4000" dirty="0">
                <a:solidFill>
                  <a:schemeClr val="bg1"/>
                </a:solidFill>
              </a:rPr>
              <a:t>And he said, 'Look up and see that all the male goats mating with the flock are streaked, speckled or spotted, for I have seen all that Laban has been doing to you.</a:t>
            </a:r>
          </a:p>
          <a:p>
            <a:pPr marL="0" indent="0">
              <a:buNone/>
            </a:pPr>
            <a:r>
              <a:rPr lang="en-US" sz="4000" baseline="30000" dirty="0" smtClean="0">
                <a:solidFill>
                  <a:schemeClr val="bg1"/>
                </a:solidFill>
              </a:rPr>
              <a:t>13</a:t>
            </a:r>
            <a:r>
              <a:rPr lang="en-US" sz="4000" dirty="0" smtClean="0">
                <a:solidFill>
                  <a:schemeClr val="bg1"/>
                </a:solidFill>
              </a:rPr>
              <a:t> </a:t>
            </a:r>
            <a:r>
              <a:rPr lang="en-US" sz="4000" dirty="0">
                <a:solidFill>
                  <a:schemeClr val="bg1"/>
                </a:solidFill>
              </a:rPr>
              <a:t>I am the </a:t>
            </a:r>
            <a:r>
              <a:rPr lang="en-US" sz="4000" dirty="0" err="1">
                <a:solidFill>
                  <a:schemeClr val="bg1"/>
                </a:solidFill>
              </a:rPr>
              <a:t>Elohim</a:t>
            </a:r>
            <a:r>
              <a:rPr lang="en-US" sz="4000" dirty="0">
                <a:solidFill>
                  <a:schemeClr val="bg1"/>
                </a:solidFill>
              </a:rPr>
              <a:t> of Bethel, where you anointed a pillar and where you made a vow to me. Now leave this land at once and go back to your native land.'"</a:t>
            </a:r>
          </a:p>
          <a:p>
            <a:pPr algn="ctr">
              <a:buNone/>
            </a:pPr>
            <a:endParaRPr lang="en-US" sz="4000" dirty="0" smtClean="0">
              <a:solidFill>
                <a:schemeClr val="bg1"/>
              </a:solidFill>
            </a:endParaRPr>
          </a:p>
        </p:txBody>
      </p:sp>
    </p:spTree>
    <p:extLst>
      <p:ext uri="{BB962C8B-B14F-4D97-AF65-F5344CB8AC3E}">
        <p14:creationId xmlns:p14="http://schemas.microsoft.com/office/powerpoint/2010/main" val="22729955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sz="4000" dirty="0" smtClean="0">
                <a:solidFill>
                  <a:schemeClr val="bg1"/>
                </a:solidFill>
              </a:rPr>
              <a:t>Israel Knows the </a:t>
            </a:r>
            <a:r>
              <a:rPr lang="en-US" sz="4000" dirty="0" err="1" smtClean="0">
                <a:solidFill>
                  <a:schemeClr val="bg1"/>
                </a:solidFill>
              </a:rPr>
              <a:t>Malack</a:t>
            </a:r>
            <a:r>
              <a:rPr lang="en-US" sz="4000" dirty="0" smtClean="0">
                <a:solidFill>
                  <a:schemeClr val="bg1"/>
                </a:solidFill>
              </a:rPr>
              <a:t> is </a:t>
            </a:r>
            <a:r>
              <a:rPr lang="en-US" sz="4000" dirty="0" err="1" smtClean="0">
                <a:solidFill>
                  <a:schemeClr val="bg1"/>
                </a:solidFill>
              </a:rPr>
              <a:t>Yehovah</a:t>
            </a:r>
            <a:endParaRPr lang="en-US" sz="4000" dirty="0" smtClean="0">
              <a:solidFill>
                <a:schemeClr val="bg1"/>
              </a:solidFill>
            </a:endParaRPr>
          </a:p>
          <a:p>
            <a:pPr algn="ctr">
              <a:buNone/>
            </a:pPr>
            <a:r>
              <a:rPr lang="en-US" dirty="0">
                <a:solidFill>
                  <a:schemeClr val="bg1"/>
                </a:solidFill>
              </a:rPr>
              <a:t>Then he blessed </a:t>
            </a:r>
            <a:r>
              <a:rPr lang="en-US" dirty="0" err="1">
                <a:solidFill>
                  <a:schemeClr val="bg1"/>
                </a:solidFill>
              </a:rPr>
              <a:t>Yoseph</a:t>
            </a:r>
            <a:r>
              <a:rPr lang="en-US" dirty="0">
                <a:solidFill>
                  <a:schemeClr val="bg1"/>
                </a:solidFill>
              </a:rPr>
              <a:t> and said, "May the </a:t>
            </a:r>
            <a:r>
              <a:rPr lang="en-US" dirty="0" err="1">
                <a:solidFill>
                  <a:schemeClr val="bg1"/>
                </a:solidFill>
              </a:rPr>
              <a:t>Elohim</a:t>
            </a:r>
            <a:r>
              <a:rPr lang="en-US" dirty="0">
                <a:solidFill>
                  <a:schemeClr val="bg1"/>
                </a:solidFill>
              </a:rPr>
              <a:t> before whom my fathers </a:t>
            </a:r>
            <a:r>
              <a:rPr lang="en-US" dirty="0" err="1">
                <a:solidFill>
                  <a:schemeClr val="bg1"/>
                </a:solidFill>
              </a:rPr>
              <a:t>Avraham</a:t>
            </a:r>
            <a:r>
              <a:rPr lang="en-US" dirty="0">
                <a:solidFill>
                  <a:schemeClr val="bg1"/>
                </a:solidFill>
              </a:rPr>
              <a:t> and Yitzchak walked-- </a:t>
            </a:r>
            <a:r>
              <a:rPr lang="en-US" u="sng" dirty="0">
                <a:solidFill>
                  <a:schemeClr val="bg1"/>
                </a:solidFill>
              </a:rPr>
              <a:t>the </a:t>
            </a:r>
            <a:r>
              <a:rPr lang="en-US" u="sng" dirty="0" err="1">
                <a:solidFill>
                  <a:schemeClr val="bg1"/>
                </a:solidFill>
              </a:rPr>
              <a:t>Elohim</a:t>
            </a:r>
            <a:r>
              <a:rPr lang="en-US" u="sng" dirty="0">
                <a:solidFill>
                  <a:schemeClr val="bg1"/>
                </a:solidFill>
              </a:rPr>
              <a:t> who has been my shepherd</a:t>
            </a:r>
            <a:r>
              <a:rPr lang="en-US" dirty="0">
                <a:solidFill>
                  <a:schemeClr val="bg1"/>
                </a:solidFill>
              </a:rPr>
              <a:t> all my life long to this day, </a:t>
            </a:r>
            <a:r>
              <a:rPr lang="en-US" u="sng" dirty="0">
                <a:solidFill>
                  <a:schemeClr val="bg1"/>
                </a:solidFill>
              </a:rPr>
              <a:t>the Angel who has protected me from all harm</a:t>
            </a:r>
            <a:r>
              <a:rPr lang="en-US" dirty="0">
                <a:solidFill>
                  <a:schemeClr val="bg1"/>
                </a:solidFill>
              </a:rPr>
              <a:t>-- bless these boys (</a:t>
            </a:r>
            <a:r>
              <a:rPr lang="en-US" dirty="0" err="1">
                <a:solidFill>
                  <a:schemeClr val="bg1"/>
                </a:solidFill>
              </a:rPr>
              <a:t>Bereshith</a:t>
            </a:r>
            <a:r>
              <a:rPr lang="en-US" dirty="0">
                <a:solidFill>
                  <a:schemeClr val="bg1"/>
                </a:solidFill>
              </a:rPr>
              <a:t> 48:15-16</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989835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sz="4000" dirty="0" smtClean="0">
                <a:solidFill>
                  <a:schemeClr val="bg1"/>
                </a:solidFill>
              </a:rPr>
              <a:t>The Messenger of </a:t>
            </a:r>
            <a:r>
              <a:rPr lang="en-US" sz="4000" dirty="0" err="1" smtClean="0">
                <a:solidFill>
                  <a:schemeClr val="bg1"/>
                </a:solidFill>
              </a:rPr>
              <a:t>Yehovah</a:t>
            </a:r>
            <a:r>
              <a:rPr lang="en-US" sz="4000" dirty="0" smtClean="0">
                <a:solidFill>
                  <a:schemeClr val="bg1"/>
                </a:solidFill>
              </a:rPr>
              <a:t> Appears to </a:t>
            </a:r>
            <a:r>
              <a:rPr lang="en-US" sz="4000" dirty="0" err="1" smtClean="0">
                <a:solidFill>
                  <a:schemeClr val="bg1"/>
                </a:solidFill>
              </a:rPr>
              <a:t>Mosheh</a:t>
            </a:r>
            <a:r>
              <a:rPr lang="en-US" sz="4000" dirty="0" smtClean="0">
                <a:solidFill>
                  <a:schemeClr val="bg1"/>
                </a:solidFill>
              </a:rPr>
              <a:t>?</a:t>
            </a:r>
          </a:p>
          <a:p>
            <a:pPr algn="ctr">
              <a:buNone/>
            </a:pPr>
            <a:r>
              <a:rPr lang="en-US" dirty="0">
                <a:solidFill>
                  <a:schemeClr val="bg1"/>
                </a:solidFill>
              </a:rPr>
              <a:t>There the angel of </a:t>
            </a:r>
            <a:r>
              <a:rPr lang="en-US" dirty="0" err="1" smtClean="0">
                <a:solidFill>
                  <a:schemeClr val="bg1"/>
                </a:solidFill>
              </a:rPr>
              <a:t>Yehovah</a:t>
            </a:r>
            <a:r>
              <a:rPr lang="en-US" dirty="0" smtClean="0">
                <a:solidFill>
                  <a:schemeClr val="bg1"/>
                </a:solidFill>
              </a:rPr>
              <a:t> </a:t>
            </a:r>
            <a:r>
              <a:rPr lang="en-US" dirty="0">
                <a:solidFill>
                  <a:schemeClr val="bg1"/>
                </a:solidFill>
              </a:rPr>
              <a:t>appeared to him in flames of fire from within a bush. </a:t>
            </a:r>
            <a:r>
              <a:rPr lang="en-US" dirty="0" err="1">
                <a:solidFill>
                  <a:schemeClr val="bg1"/>
                </a:solidFill>
              </a:rPr>
              <a:t>Mosheh</a:t>
            </a:r>
            <a:r>
              <a:rPr lang="en-US" dirty="0">
                <a:solidFill>
                  <a:schemeClr val="bg1"/>
                </a:solidFill>
              </a:rPr>
              <a:t> saw that though the bush was on fire it did not burn up. (</a:t>
            </a:r>
            <a:r>
              <a:rPr lang="en-US" dirty="0" err="1">
                <a:solidFill>
                  <a:schemeClr val="bg1"/>
                </a:solidFill>
              </a:rPr>
              <a:t>Shemot</a:t>
            </a:r>
            <a:r>
              <a:rPr lang="en-US" dirty="0">
                <a:solidFill>
                  <a:schemeClr val="bg1"/>
                </a:solidFill>
              </a:rPr>
              <a:t> 3:2</a:t>
            </a:r>
            <a:r>
              <a:rPr lang="en-US" dirty="0" smtClean="0">
                <a:solidFill>
                  <a:schemeClr val="bg1"/>
                </a:solidFill>
              </a:rPr>
              <a:t>).</a:t>
            </a:r>
          </a:p>
          <a:p>
            <a:pPr algn="ctr">
              <a:buNone/>
            </a:pPr>
            <a:r>
              <a:rPr lang="en-US" dirty="0"/>
              <a:t> </a:t>
            </a:r>
            <a:endParaRPr lang="en-US" dirty="0">
              <a:solidFill>
                <a:schemeClr val="bg1"/>
              </a:solidFill>
            </a:endParaRPr>
          </a:p>
        </p:txBody>
      </p:sp>
    </p:spTree>
    <p:extLst>
      <p:ext uri="{BB962C8B-B14F-4D97-AF65-F5344CB8AC3E}">
        <p14:creationId xmlns:p14="http://schemas.microsoft.com/office/powerpoint/2010/main" val="12847162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0000" lnSpcReduction="20000"/>
          </a:bodyPr>
          <a:lstStyle/>
          <a:p>
            <a:pPr algn="ctr">
              <a:buNone/>
            </a:pPr>
            <a:r>
              <a:rPr lang="en-US" sz="4000" dirty="0">
                <a:solidFill>
                  <a:schemeClr val="bg1"/>
                </a:solidFill>
              </a:rPr>
              <a:t>So </a:t>
            </a:r>
            <a:r>
              <a:rPr lang="en-US" sz="4000" dirty="0" err="1">
                <a:solidFill>
                  <a:schemeClr val="bg1"/>
                </a:solidFill>
              </a:rPr>
              <a:t>Mosheh</a:t>
            </a:r>
            <a:r>
              <a:rPr lang="en-US" sz="4000" dirty="0">
                <a:solidFill>
                  <a:schemeClr val="bg1"/>
                </a:solidFill>
              </a:rPr>
              <a:t> thought, "I will go over and see this strange sight-- why the bush does not burn up."  When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saw that he had gone over to look, </a:t>
            </a:r>
            <a:r>
              <a:rPr lang="en-US" sz="4000" u="sng" dirty="0" err="1">
                <a:solidFill>
                  <a:schemeClr val="bg1"/>
                </a:solidFill>
              </a:rPr>
              <a:t>Elohim</a:t>
            </a:r>
            <a:r>
              <a:rPr lang="en-US" sz="4000" u="sng" dirty="0">
                <a:solidFill>
                  <a:schemeClr val="bg1"/>
                </a:solidFill>
              </a:rPr>
              <a:t> called to him from within the bush</a:t>
            </a:r>
            <a:r>
              <a:rPr lang="en-US" sz="4000" dirty="0">
                <a:solidFill>
                  <a:schemeClr val="bg1"/>
                </a:solidFill>
              </a:rPr>
              <a:t>, "</a:t>
            </a:r>
            <a:r>
              <a:rPr lang="en-US" sz="4000" dirty="0" err="1">
                <a:solidFill>
                  <a:schemeClr val="bg1"/>
                </a:solidFill>
              </a:rPr>
              <a:t>Mosheh</a:t>
            </a:r>
            <a:r>
              <a:rPr lang="en-US" sz="4000" dirty="0">
                <a:solidFill>
                  <a:schemeClr val="bg1"/>
                </a:solidFill>
              </a:rPr>
              <a:t>! </a:t>
            </a:r>
            <a:r>
              <a:rPr lang="en-US" sz="4000" dirty="0" err="1">
                <a:solidFill>
                  <a:schemeClr val="bg1"/>
                </a:solidFill>
              </a:rPr>
              <a:t>Mosheh</a:t>
            </a:r>
            <a:r>
              <a:rPr lang="en-US" sz="4000" dirty="0">
                <a:solidFill>
                  <a:schemeClr val="bg1"/>
                </a:solidFill>
              </a:rPr>
              <a:t>!" And </a:t>
            </a:r>
            <a:r>
              <a:rPr lang="en-US" sz="4000" dirty="0" err="1">
                <a:solidFill>
                  <a:schemeClr val="bg1"/>
                </a:solidFill>
              </a:rPr>
              <a:t>Mosheh</a:t>
            </a:r>
            <a:r>
              <a:rPr lang="en-US" sz="4000" dirty="0">
                <a:solidFill>
                  <a:schemeClr val="bg1"/>
                </a:solidFill>
              </a:rPr>
              <a:t> said, "Here I am."  "Do not come any closer," </a:t>
            </a:r>
            <a:r>
              <a:rPr lang="en-US" sz="4000" dirty="0" err="1">
                <a:solidFill>
                  <a:schemeClr val="bg1"/>
                </a:solidFill>
              </a:rPr>
              <a:t>Elohim</a:t>
            </a:r>
            <a:r>
              <a:rPr lang="en-US" sz="4000" dirty="0">
                <a:solidFill>
                  <a:schemeClr val="bg1"/>
                </a:solidFill>
              </a:rPr>
              <a:t> said. "Take off your sandals, for the place where you are standing is holy ground."  </a:t>
            </a:r>
            <a:r>
              <a:rPr lang="en-US" sz="4000" u="sng" dirty="0">
                <a:solidFill>
                  <a:schemeClr val="bg1"/>
                </a:solidFill>
              </a:rPr>
              <a:t>Then he said, "I am the </a:t>
            </a:r>
            <a:r>
              <a:rPr lang="en-US" sz="4000" u="sng" dirty="0" err="1">
                <a:solidFill>
                  <a:schemeClr val="bg1"/>
                </a:solidFill>
              </a:rPr>
              <a:t>Elohim</a:t>
            </a:r>
            <a:r>
              <a:rPr lang="en-US" sz="4000" u="sng" dirty="0">
                <a:solidFill>
                  <a:schemeClr val="bg1"/>
                </a:solidFill>
              </a:rPr>
              <a:t> of your father</a:t>
            </a:r>
            <a:r>
              <a:rPr lang="en-US" sz="4000" dirty="0">
                <a:solidFill>
                  <a:schemeClr val="bg1"/>
                </a:solidFill>
              </a:rPr>
              <a:t>, the </a:t>
            </a:r>
            <a:r>
              <a:rPr lang="en-US" sz="4000" dirty="0" err="1">
                <a:solidFill>
                  <a:schemeClr val="bg1"/>
                </a:solidFill>
              </a:rPr>
              <a:t>Elohim</a:t>
            </a:r>
            <a:r>
              <a:rPr lang="en-US" sz="4000" dirty="0">
                <a:solidFill>
                  <a:schemeClr val="bg1"/>
                </a:solidFill>
              </a:rPr>
              <a:t> of </a:t>
            </a:r>
            <a:r>
              <a:rPr lang="en-US" sz="4000" dirty="0" err="1">
                <a:solidFill>
                  <a:schemeClr val="bg1"/>
                </a:solidFill>
              </a:rPr>
              <a:t>Avraham</a:t>
            </a:r>
            <a:r>
              <a:rPr lang="en-US" sz="4000" dirty="0">
                <a:solidFill>
                  <a:schemeClr val="bg1"/>
                </a:solidFill>
              </a:rPr>
              <a:t>, the </a:t>
            </a:r>
            <a:r>
              <a:rPr lang="en-US" sz="4000" dirty="0" err="1">
                <a:solidFill>
                  <a:schemeClr val="bg1"/>
                </a:solidFill>
              </a:rPr>
              <a:t>Elohim</a:t>
            </a:r>
            <a:r>
              <a:rPr lang="en-US" sz="4000" dirty="0">
                <a:solidFill>
                  <a:schemeClr val="bg1"/>
                </a:solidFill>
              </a:rPr>
              <a:t> of Yitzchak and the </a:t>
            </a:r>
            <a:r>
              <a:rPr lang="en-US" sz="4000" dirty="0" err="1">
                <a:solidFill>
                  <a:schemeClr val="bg1"/>
                </a:solidFill>
              </a:rPr>
              <a:t>Elohim</a:t>
            </a:r>
            <a:r>
              <a:rPr lang="en-US" sz="4000" dirty="0">
                <a:solidFill>
                  <a:schemeClr val="bg1"/>
                </a:solidFill>
              </a:rPr>
              <a:t> of </a:t>
            </a:r>
            <a:r>
              <a:rPr lang="en-US" sz="4000" dirty="0" err="1">
                <a:solidFill>
                  <a:schemeClr val="bg1"/>
                </a:solidFill>
              </a:rPr>
              <a:t>Ya'acov</a:t>
            </a:r>
            <a:r>
              <a:rPr lang="en-US" sz="4000" dirty="0">
                <a:solidFill>
                  <a:schemeClr val="bg1"/>
                </a:solidFill>
              </a:rPr>
              <a:t>." At this, </a:t>
            </a:r>
            <a:r>
              <a:rPr lang="en-US" sz="4000" dirty="0" err="1">
                <a:solidFill>
                  <a:schemeClr val="bg1"/>
                </a:solidFill>
              </a:rPr>
              <a:t>Mosheh</a:t>
            </a:r>
            <a:r>
              <a:rPr lang="en-US" sz="4000" dirty="0">
                <a:solidFill>
                  <a:schemeClr val="bg1"/>
                </a:solidFill>
              </a:rPr>
              <a:t> hid his face, because </a:t>
            </a:r>
            <a:r>
              <a:rPr lang="en-US" sz="4000" u="sng" dirty="0">
                <a:solidFill>
                  <a:schemeClr val="bg1"/>
                </a:solidFill>
              </a:rPr>
              <a:t>he was afraid to look at </a:t>
            </a:r>
            <a:r>
              <a:rPr lang="en-US" sz="4000" u="sng" dirty="0" err="1">
                <a:solidFill>
                  <a:schemeClr val="bg1"/>
                </a:solidFill>
              </a:rPr>
              <a:t>Elohim</a:t>
            </a:r>
            <a:r>
              <a:rPr lang="en-US" sz="4000" dirty="0">
                <a:solidFill>
                  <a:schemeClr val="bg1"/>
                </a:solidFill>
              </a:rPr>
              <a:t>. (</a:t>
            </a:r>
            <a:r>
              <a:rPr lang="en-US" sz="4000" dirty="0" err="1">
                <a:solidFill>
                  <a:schemeClr val="bg1"/>
                </a:solidFill>
              </a:rPr>
              <a:t>Shemot</a:t>
            </a:r>
            <a:r>
              <a:rPr lang="en-US" sz="4000" dirty="0">
                <a:solidFill>
                  <a:schemeClr val="bg1"/>
                </a:solidFill>
              </a:rPr>
              <a:t> 3:3-6</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12847162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smtClean="0">
                <a:solidFill>
                  <a:schemeClr val="bg1"/>
                </a:solidFill>
              </a:rPr>
              <a:t>The Angel of </a:t>
            </a:r>
            <a:r>
              <a:rPr lang="en-US" sz="4000" dirty="0" err="1" smtClean="0">
                <a:solidFill>
                  <a:schemeClr val="bg1"/>
                </a:solidFill>
              </a:rPr>
              <a:t>Yehovah</a:t>
            </a:r>
            <a:r>
              <a:rPr lang="en-US" sz="4000" dirty="0" smtClean="0">
                <a:solidFill>
                  <a:schemeClr val="bg1"/>
                </a:solidFill>
              </a:rPr>
              <a:t> Appears to Gideon</a:t>
            </a:r>
          </a:p>
          <a:p>
            <a:pPr algn="ctr">
              <a:buNone/>
            </a:pPr>
            <a:r>
              <a:rPr lang="en-US" sz="4000" dirty="0" smtClean="0">
                <a:solidFill>
                  <a:schemeClr val="bg1"/>
                </a:solidFill>
              </a:rPr>
              <a:t>The </a:t>
            </a:r>
            <a:r>
              <a:rPr lang="en-US" sz="4000" i="1" dirty="0">
                <a:solidFill>
                  <a:schemeClr val="bg1"/>
                </a:solidFill>
              </a:rPr>
              <a:t>angel of </a:t>
            </a:r>
            <a:r>
              <a:rPr lang="en-US" sz="4000" i="1" dirty="0" err="1" smtClean="0">
                <a:solidFill>
                  <a:schemeClr val="bg1"/>
                </a:solidFill>
              </a:rPr>
              <a:t>Yehovah</a:t>
            </a:r>
            <a:r>
              <a:rPr lang="en-US" sz="4000" dirty="0" smtClean="0">
                <a:solidFill>
                  <a:schemeClr val="bg1"/>
                </a:solidFill>
              </a:rPr>
              <a:t> </a:t>
            </a:r>
            <a:r>
              <a:rPr lang="en-US" sz="4000" dirty="0">
                <a:solidFill>
                  <a:schemeClr val="bg1"/>
                </a:solidFill>
              </a:rPr>
              <a:t>came and sat down under the oak in </a:t>
            </a:r>
            <a:r>
              <a:rPr lang="en-US" sz="4000" dirty="0" err="1">
                <a:solidFill>
                  <a:schemeClr val="bg1"/>
                </a:solidFill>
              </a:rPr>
              <a:t>Ophrah</a:t>
            </a:r>
            <a:r>
              <a:rPr lang="en-US" sz="4000" dirty="0">
                <a:solidFill>
                  <a:schemeClr val="bg1"/>
                </a:solidFill>
              </a:rPr>
              <a:t> that belonged to </a:t>
            </a:r>
            <a:r>
              <a:rPr lang="en-US" sz="4000" dirty="0" err="1">
                <a:solidFill>
                  <a:schemeClr val="bg1"/>
                </a:solidFill>
              </a:rPr>
              <a:t>Joash</a:t>
            </a:r>
            <a:r>
              <a:rPr lang="en-US" sz="4000" dirty="0">
                <a:solidFill>
                  <a:schemeClr val="bg1"/>
                </a:solidFill>
              </a:rPr>
              <a:t> the </a:t>
            </a:r>
            <a:r>
              <a:rPr lang="en-US" sz="4000" dirty="0" err="1">
                <a:solidFill>
                  <a:schemeClr val="bg1"/>
                </a:solidFill>
              </a:rPr>
              <a:t>Abiezrite</a:t>
            </a:r>
            <a:r>
              <a:rPr lang="en-US" sz="4000" dirty="0">
                <a:solidFill>
                  <a:schemeClr val="bg1"/>
                </a:solidFill>
              </a:rPr>
              <a:t>, where his son Gideon was threshing wheat in a winepress to keep it from the </a:t>
            </a:r>
            <a:r>
              <a:rPr lang="en-US" sz="4000" dirty="0" err="1">
                <a:solidFill>
                  <a:schemeClr val="bg1"/>
                </a:solidFill>
              </a:rPr>
              <a:t>Midianites</a:t>
            </a:r>
            <a:r>
              <a:rPr lang="en-US" sz="4000" dirty="0">
                <a:solidFill>
                  <a:schemeClr val="bg1"/>
                </a:solidFill>
              </a:rPr>
              <a:t>.  When </a:t>
            </a:r>
            <a:r>
              <a:rPr lang="en-US" sz="4000" u="sng" dirty="0">
                <a:solidFill>
                  <a:schemeClr val="bg1"/>
                </a:solidFill>
              </a:rPr>
              <a:t>the angel of </a:t>
            </a:r>
            <a:r>
              <a:rPr lang="en-US" sz="4000" u="sng" dirty="0" err="1" smtClean="0">
                <a:solidFill>
                  <a:schemeClr val="bg1"/>
                </a:solidFill>
              </a:rPr>
              <a:t>Yehovah</a:t>
            </a:r>
            <a:r>
              <a:rPr lang="en-US" sz="4000" u="sng" dirty="0" smtClean="0">
                <a:solidFill>
                  <a:schemeClr val="bg1"/>
                </a:solidFill>
              </a:rPr>
              <a:t> </a:t>
            </a:r>
            <a:r>
              <a:rPr lang="en-US" sz="4000" u="sng" dirty="0">
                <a:solidFill>
                  <a:schemeClr val="bg1"/>
                </a:solidFill>
              </a:rPr>
              <a:t>appeared</a:t>
            </a:r>
            <a:r>
              <a:rPr lang="en-US" sz="4000" dirty="0">
                <a:solidFill>
                  <a:schemeClr val="bg1"/>
                </a:solidFill>
              </a:rPr>
              <a:t> to Gideon, he said, </a:t>
            </a:r>
            <a:r>
              <a:rPr lang="en-US" sz="4000" dirty="0" smtClean="0">
                <a:solidFill>
                  <a:schemeClr val="bg1"/>
                </a:solidFill>
              </a:rPr>
              <a:t>"</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is with you, mighty warrior."  "But sir," Gideon replied, "if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is with us, why has all this happened to us? </a:t>
            </a:r>
            <a:endParaRPr lang="en-US" sz="4000" dirty="0">
              <a:solidFill>
                <a:schemeClr val="bg1"/>
              </a:solidFill>
            </a:endParaRPr>
          </a:p>
        </p:txBody>
      </p:sp>
    </p:spTree>
    <p:extLst>
      <p:ext uri="{BB962C8B-B14F-4D97-AF65-F5344CB8AC3E}">
        <p14:creationId xmlns:p14="http://schemas.microsoft.com/office/powerpoint/2010/main" val="2352857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smtClean="0">
                <a:solidFill>
                  <a:schemeClr val="bg1"/>
                </a:solidFill>
              </a:rPr>
              <a:t>The Angel of </a:t>
            </a:r>
            <a:r>
              <a:rPr lang="en-US" sz="4000" dirty="0" err="1" smtClean="0">
                <a:solidFill>
                  <a:schemeClr val="bg1"/>
                </a:solidFill>
              </a:rPr>
              <a:t>Yehovah</a:t>
            </a:r>
            <a:r>
              <a:rPr lang="en-US" sz="4000" dirty="0" smtClean="0">
                <a:solidFill>
                  <a:schemeClr val="bg1"/>
                </a:solidFill>
              </a:rPr>
              <a:t> Appears to Gideon</a:t>
            </a:r>
          </a:p>
          <a:p>
            <a:pPr algn="ctr">
              <a:buNone/>
            </a:pPr>
            <a:r>
              <a:rPr lang="en-US" sz="4000" dirty="0" smtClean="0">
                <a:solidFill>
                  <a:schemeClr val="bg1"/>
                </a:solidFill>
              </a:rPr>
              <a:t>Where </a:t>
            </a:r>
            <a:r>
              <a:rPr lang="en-US" sz="4000" dirty="0">
                <a:solidFill>
                  <a:schemeClr val="bg1"/>
                </a:solidFill>
              </a:rPr>
              <a:t>are all his wonders that our fathers told us about when they said, 'Did not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bring us up out of </a:t>
            </a:r>
            <a:r>
              <a:rPr lang="en-US" sz="4000" dirty="0" err="1">
                <a:solidFill>
                  <a:schemeClr val="bg1"/>
                </a:solidFill>
              </a:rPr>
              <a:t>Mitzrayim</a:t>
            </a:r>
            <a:r>
              <a:rPr lang="en-US" sz="4000" dirty="0">
                <a:solidFill>
                  <a:schemeClr val="bg1"/>
                </a:solidFill>
              </a:rPr>
              <a:t>?' But now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has abandoned us and put us into the hand of </a:t>
            </a:r>
            <a:r>
              <a:rPr lang="en-US" sz="4000" dirty="0" err="1">
                <a:solidFill>
                  <a:schemeClr val="bg1"/>
                </a:solidFill>
              </a:rPr>
              <a:t>Midian</a:t>
            </a:r>
            <a:r>
              <a:rPr lang="en-US" sz="4000" dirty="0">
                <a:solidFill>
                  <a:schemeClr val="bg1"/>
                </a:solidFill>
              </a:rPr>
              <a:t>."  </a:t>
            </a:r>
            <a:r>
              <a:rPr lang="en-US" sz="4000" u="sng" dirty="0" err="1" smtClean="0">
                <a:solidFill>
                  <a:schemeClr val="bg1"/>
                </a:solidFill>
              </a:rPr>
              <a:t>Yehovah</a:t>
            </a:r>
            <a:r>
              <a:rPr lang="en-US" sz="4000" u="sng" dirty="0" smtClean="0">
                <a:solidFill>
                  <a:schemeClr val="bg1"/>
                </a:solidFill>
              </a:rPr>
              <a:t> </a:t>
            </a:r>
            <a:r>
              <a:rPr lang="en-US" sz="4000" u="sng" dirty="0">
                <a:solidFill>
                  <a:schemeClr val="bg1"/>
                </a:solidFill>
              </a:rPr>
              <a:t>turned to him and said</a:t>
            </a:r>
            <a:r>
              <a:rPr lang="en-US" sz="4000" dirty="0">
                <a:solidFill>
                  <a:schemeClr val="bg1"/>
                </a:solidFill>
              </a:rPr>
              <a:t>, "Go in the strength you have and save </a:t>
            </a:r>
            <a:r>
              <a:rPr lang="en-US" sz="4000" dirty="0" err="1">
                <a:solidFill>
                  <a:schemeClr val="bg1"/>
                </a:solidFill>
              </a:rPr>
              <a:t>Yisrael</a:t>
            </a:r>
            <a:r>
              <a:rPr lang="en-US" sz="4000" dirty="0">
                <a:solidFill>
                  <a:schemeClr val="bg1"/>
                </a:solidFill>
              </a:rPr>
              <a:t> out of </a:t>
            </a:r>
            <a:r>
              <a:rPr lang="en-US" sz="4000" dirty="0" err="1">
                <a:solidFill>
                  <a:schemeClr val="bg1"/>
                </a:solidFill>
              </a:rPr>
              <a:t>Midian's</a:t>
            </a:r>
            <a:r>
              <a:rPr lang="en-US" sz="4000" dirty="0">
                <a:solidFill>
                  <a:schemeClr val="bg1"/>
                </a:solidFill>
              </a:rPr>
              <a:t> hand. Am I not sending you?"  "But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Gideon asked, "how can I save </a:t>
            </a:r>
            <a:r>
              <a:rPr lang="en-US" sz="4000" dirty="0" err="1">
                <a:solidFill>
                  <a:schemeClr val="bg1"/>
                </a:solidFill>
              </a:rPr>
              <a:t>Yisrael</a:t>
            </a:r>
            <a:r>
              <a:rPr lang="en-US" sz="4000" dirty="0">
                <a:solidFill>
                  <a:schemeClr val="bg1"/>
                </a:solidFill>
              </a:rPr>
              <a:t>? (</a:t>
            </a:r>
            <a:r>
              <a:rPr lang="en-US" sz="4000" dirty="0" err="1">
                <a:solidFill>
                  <a:schemeClr val="bg1"/>
                </a:solidFill>
              </a:rPr>
              <a:t>Shoftim</a:t>
            </a:r>
            <a:r>
              <a:rPr lang="en-US" sz="4000" dirty="0">
                <a:solidFill>
                  <a:schemeClr val="bg1"/>
                </a:solidFill>
              </a:rPr>
              <a:t> [Judges] 6:11-15).</a:t>
            </a:r>
            <a:endParaRPr lang="en-US" sz="4000" dirty="0">
              <a:solidFill>
                <a:schemeClr val="bg1"/>
              </a:solidFill>
            </a:endParaRPr>
          </a:p>
        </p:txBody>
      </p:sp>
    </p:spTree>
    <p:extLst>
      <p:ext uri="{BB962C8B-B14F-4D97-AF65-F5344CB8AC3E}">
        <p14:creationId xmlns:p14="http://schemas.microsoft.com/office/powerpoint/2010/main" val="29657937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lnSpcReduction="10000"/>
          </a:bodyPr>
          <a:lstStyle/>
          <a:p>
            <a:pPr algn="ctr">
              <a:buNone/>
            </a:pPr>
            <a:r>
              <a:rPr lang="en-US" sz="4000" dirty="0" smtClean="0">
                <a:solidFill>
                  <a:schemeClr val="bg1"/>
                </a:solidFill>
              </a:rPr>
              <a:t>Acts 7:37-8 – Stephen’s Speech</a:t>
            </a:r>
          </a:p>
          <a:p>
            <a:pPr marL="0" indent="0">
              <a:buNone/>
            </a:pPr>
            <a:r>
              <a:rPr lang="en-US" sz="3500" baseline="30000" dirty="0" smtClean="0">
                <a:solidFill>
                  <a:schemeClr val="bg1"/>
                </a:solidFill>
              </a:rPr>
              <a:t>37</a:t>
            </a:r>
            <a:r>
              <a:rPr lang="en-US" sz="3500" dirty="0" smtClean="0">
                <a:solidFill>
                  <a:schemeClr val="bg1"/>
                </a:solidFill>
              </a:rPr>
              <a:t> </a:t>
            </a:r>
            <a:r>
              <a:rPr lang="en-US" sz="3500" dirty="0">
                <a:solidFill>
                  <a:schemeClr val="bg1"/>
                </a:solidFill>
              </a:rPr>
              <a:t>"This is that </a:t>
            </a:r>
            <a:r>
              <a:rPr lang="en-US" sz="3500" dirty="0" err="1">
                <a:solidFill>
                  <a:schemeClr val="bg1"/>
                </a:solidFill>
              </a:rPr>
              <a:t>Mosheh</a:t>
            </a:r>
            <a:r>
              <a:rPr lang="en-US" sz="3500" dirty="0">
                <a:solidFill>
                  <a:schemeClr val="bg1"/>
                </a:solidFill>
              </a:rPr>
              <a:t> who told the sons of </a:t>
            </a:r>
            <a:r>
              <a:rPr lang="en-US" sz="3500" dirty="0" err="1">
                <a:solidFill>
                  <a:schemeClr val="bg1"/>
                </a:solidFill>
              </a:rPr>
              <a:t>Yisrael</a:t>
            </a:r>
            <a:r>
              <a:rPr lang="en-US" sz="3500" dirty="0">
                <a:solidFill>
                  <a:schemeClr val="bg1"/>
                </a:solidFill>
              </a:rPr>
              <a:t>, '</a:t>
            </a:r>
            <a:r>
              <a:rPr lang="en-US" sz="3500" dirty="0" err="1">
                <a:solidFill>
                  <a:schemeClr val="bg1"/>
                </a:solidFill>
              </a:rPr>
              <a:t>Elohim</a:t>
            </a:r>
            <a:r>
              <a:rPr lang="en-US" sz="3500" dirty="0">
                <a:solidFill>
                  <a:schemeClr val="bg1"/>
                </a:solidFill>
              </a:rPr>
              <a:t> will send you a prophet like me from your own people.'</a:t>
            </a:r>
          </a:p>
          <a:p>
            <a:pPr marL="0" indent="0">
              <a:buNone/>
            </a:pPr>
            <a:r>
              <a:rPr lang="en-US" sz="3500" baseline="30000" dirty="0" smtClean="0">
                <a:solidFill>
                  <a:schemeClr val="bg1"/>
                </a:solidFill>
              </a:rPr>
              <a:t>38</a:t>
            </a:r>
            <a:r>
              <a:rPr lang="en-US" sz="3500" dirty="0" smtClean="0">
                <a:solidFill>
                  <a:schemeClr val="bg1"/>
                </a:solidFill>
              </a:rPr>
              <a:t> </a:t>
            </a:r>
            <a:r>
              <a:rPr lang="en-US" sz="3500" dirty="0">
                <a:solidFill>
                  <a:schemeClr val="bg1"/>
                </a:solidFill>
              </a:rPr>
              <a:t>He was in the assembly in the desert, </a:t>
            </a:r>
            <a:r>
              <a:rPr lang="en-US" sz="3500" u="sng" dirty="0">
                <a:solidFill>
                  <a:schemeClr val="bg1"/>
                </a:solidFill>
              </a:rPr>
              <a:t>with the angel who spoke to him on Mount Sinai</a:t>
            </a:r>
            <a:r>
              <a:rPr lang="en-US" sz="3500" dirty="0">
                <a:solidFill>
                  <a:schemeClr val="bg1"/>
                </a:solidFill>
              </a:rPr>
              <a:t>, and with our fathers; and he received living words to pass on to us.</a:t>
            </a:r>
          </a:p>
          <a:p>
            <a:pPr algn="ctr">
              <a:buNone/>
            </a:pPr>
            <a:endParaRPr lang="en-US" sz="4000" dirty="0" smtClean="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33908782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92500" lnSpcReduction="10000"/>
          </a:bodyPr>
          <a:lstStyle/>
          <a:p>
            <a:pPr algn="ctr">
              <a:buNone/>
            </a:pPr>
            <a:r>
              <a:rPr lang="en-US" sz="4000" dirty="0" smtClean="0">
                <a:solidFill>
                  <a:schemeClr val="bg1"/>
                </a:solidFill>
              </a:rPr>
              <a:t>How Did </a:t>
            </a:r>
            <a:r>
              <a:rPr lang="en-US" sz="4000" dirty="0" err="1" smtClean="0">
                <a:solidFill>
                  <a:schemeClr val="bg1"/>
                </a:solidFill>
              </a:rPr>
              <a:t>Yehovah</a:t>
            </a:r>
            <a:r>
              <a:rPr lang="en-US" sz="4000" dirty="0" smtClean="0">
                <a:solidFill>
                  <a:schemeClr val="bg1"/>
                </a:solidFill>
              </a:rPr>
              <a:t> Come to and Communicate with the Ancients?</a:t>
            </a:r>
          </a:p>
          <a:p>
            <a:pPr algn="ctr">
              <a:buNone/>
            </a:pPr>
            <a:r>
              <a:rPr lang="en-US" dirty="0" smtClean="0">
                <a:solidFill>
                  <a:schemeClr val="bg1"/>
                </a:solidFill>
              </a:rPr>
              <a:t>Often, </a:t>
            </a:r>
            <a:r>
              <a:rPr lang="en-US" dirty="0" err="1" smtClean="0">
                <a:solidFill>
                  <a:schemeClr val="bg1"/>
                </a:solidFill>
              </a:rPr>
              <a:t>Yehovah</a:t>
            </a:r>
            <a:r>
              <a:rPr lang="en-US" dirty="0" smtClean="0">
                <a:solidFill>
                  <a:schemeClr val="bg1"/>
                </a:solidFill>
              </a:rPr>
              <a:t> appeared to people as a man, and spoke with them in a human voice</a:t>
            </a:r>
          </a:p>
          <a:p>
            <a:pPr algn="ctr">
              <a:buNone/>
            </a:pPr>
            <a:r>
              <a:rPr lang="en-US" dirty="0" smtClean="0">
                <a:solidFill>
                  <a:schemeClr val="bg1"/>
                </a:solidFill>
              </a:rPr>
              <a:t>Sometimes Scripture calls him </a:t>
            </a:r>
            <a:r>
              <a:rPr lang="en-US" dirty="0">
                <a:solidFill>
                  <a:schemeClr val="bg1"/>
                </a:solidFill>
              </a:rPr>
              <a:t>the Word of </a:t>
            </a:r>
            <a:r>
              <a:rPr lang="en-US" dirty="0" err="1">
                <a:solidFill>
                  <a:schemeClr val="bg1"/>
                </a:solidFill>
              </a:rPr>
              <a:t>Yehovah</a:t>
            </a:r>
            <a:r>
              <a:rPr lang="en-US" dirty="0">
                <a:solidFill>
                  <a:schemeClr val="bg1"/>
                </a:solidFill>
              </a:rPr>
              <a:t>, </a:t>
            </a:r>
            <a:r>
              <a:rPr lang="en-US" dirty="0" smtClean="0">
                <a:solidFill>
                  <a:schemeClr val="bg1"/>
                </a:solidFill>
              </a:rPr>
              <a:t>sometimes </a:t>
            </a:r>
            <a:r>
              <a:rPr lang="en-US" dirty="0">
                <a:solidFill>
                  <a:schemeClr val="bg1"/>
                </a:solidFill>
              </a:rPr>
              <a:t>the messenger of </a:t>
            </a:r>
            <a:r>
              <a:rPr lang="en-US" dirty="0" err="1">
                <a:solidFill>
                  <a:schemeClr val="bg1"/>
                </a:solidFill>
              </a:rPr>
              <a:t>Yehovah</a:t>
            </a:r>
            <a:r>
              <a:rPr lang="en-US" dirty="0">
                <a:solidFill>
                  <a:schemeClr val="bg1"/>
                </a:solidFill>
              </a:rPr>
              <a:t>, both of whom appeared as a man</a:t>
            </a:r>
            <a:r>
              <a:rPr lang="en-US" dirty="0" smtClean="0">
                <a:solidFill>
                  <a:schemeClr val="bg1"/>
                </a:solidFill>
              </a:rPr>
              <a:t>.</a:t>
            </a:r>
          </a:p>
          <a:p>
            <a:pPr algn="ctr">
              <a:buNone/>
            </a:pPr>
            <a:r>
              <a:rPr lang="en-US" dirty="0" smtClean="0">
                <a:solidFill>
                  <a:schemeClr val="bg1"/>
                </a:solidFill>
              </a:rPr>
              <a:t>To say, then, that </a:t>
            </a:r>
            <a:r>
              <a:rPr lang="en-US" dirty="0" err="1" smtClean="0">
                <a:solidFill>
                  <a:schemeClr val="bg1"/>
                </a:solidFill>
              </a:rPr>
              <a:t>Yehovah</a:t>
            </a:r>
            <a:r>
              <a:rPr lang="en-US" dirty="0" smtClean="0">
                <a:solidFill>
                  <a:schemeClr val="bg1"/>
                </a:solidFill>
              </a:rPr>
              <a:t> would never come as a human is contrary to the revelation of Scripture</a:t>
            </a:r>
          </a:p>
        </p:txBody>
      </p:sp>
    </p:spTree>
    <p:extLst>
      <p:ext uri="{BB962C8B-B14F-4D97-AF65-F5344CB8AC3E}">
        <p14:creationId xmlns:p14="http://schemas.microsoft.com/office/powerpoint/2010/main" val="27580300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sz="4000" dirty="0" smtClean="0">
                <a:solidFill>
                  <a:schemeClr val="bg1"/>
                </a:solidFill>
              </a:rPr>
              <a:t>The Future King is from the Distant Past</a:t>
            </a:r>
          </a:p>
          <a:p>
            <a:pPr algn="ctr">
              <a:buNone/>
            </a:pPr>
            <a:r>
              <a:rPr lang="en-US" dirty="0">
                <a:solidFill>
                  <a:schemeClr val="bg1"/>
                </a:solidFill>
              </a:rPr>
              <a:t>But you (Bethlehem) </a:t>
            </a:r>
            <a:r>
              <a:rPr lang="en-US" dirty="0" err="1">
                <a:solidFill>
                  <a:schemeClr val="bg1"/>
                </a:solidFill>
              </a:rPr>
              <a:t>Ephrathah</a:t>
            </a:r>
            <a:r>
              <a:rPr lang="en-US" dirty="0">
                <a:solidFill>
                  <a:schemeClr val="bg1"/>
                </a:solidFill>
              </a:rPr>
              <a:t>, the least of the clans of Judah, from you will come for me a future ruler of Israel </a:t>
            </a:r>
            <a:r>
              <a:rPr lang="en-US" u="sng" dirty="0">
                <a:solidFill>
                  <a:schemeClr val="bg1"/>
                </a:solidFill>
              </a:rPr>
              <a:t>whose origins go back to the distant past, to the days of old</a:t>
            </a:r>
            <a:r>
              <a:rPr lang="en-US" dirty="0">
                <a:solidFill>
                  <a:schemeClr val="bg1"/>
                </a:solidFill>
              </a:rPr>
              <a:t>. (Micah 5:1, New Jerusalem Bible)</a:t>
            </a:r>
            <a:endParaRPr lang="en-US" dirty="0">
              <a:solidFill>
                <a:schemeClr val="bg1"/>
              </a:solidFill>
            </a:endParaRPr>
          </a:p>
        </p:txBody>
      </p:sp>
    </p:spTree>
    <p:extLst>
      <p:ext uri="{BB962C8B-B14F-4D97-AF65-F5344CB8AC3E}">
        <p14:creationId xmlns:p14="http://schemas.microsoft.com/office/powerpoint/2010/main" val="6003264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0000" lnSpcReduction="20000"/>
          </a:bodyPr>
          <a:lstStyle/>
          <a:p>
            <a:pPr algn="ctr">
              <a:buNone/>
            </a:pPr>
            <a:r>
              <a:rPr lang="en-US" sz="4000" dirty="0" smtClean="0">
                <a:solidFill>
                  <a:schemeClr val="bg1"/>
                </a:solidFill>
              </a:rPr>
              <a:t>The Son Born from David is the Mighty </a:t>
            </a:r>
            <a:r>
              <a:rPr lang="en-US" sz="4000" dirty="0" err="1" smtClean="0">
                <a:solidFill>
                  <a:schemeClr val="bg1"/>
                </a:solidFill>
              </a:rPr>
              <a:t>Elohim</a:t>
            </a:r>
            <a:endParaRPr lang="en-US" sz="4000" dirty="0" smtClean="0">
              <a:solidFill>
                <a:schemeClr val="bg1"/>
              </a:solidFill>
            </a:endParaRPr>
          </a:p>
          <a:p>
            <a:pPr algn="ctr">
              <a:buNone/>
            </a:pPr>
            <a:r>
              <a:rPr lang="en-US" sz="4000" dirty="0">
                <a:solidFill>
                  <a:schemeClr val="bg1"/>
                </a:solidFill>
              </a:rPr>
              <a:t>For to us a child is born, to us a son is given, and the government will be on his shoulders. And he will be called Wonderful Counselor, Mighty </a:t>
            </a:r>
            <a:r>
              <a:rPr lang="en-US" sz="4000" dirty="0" err="1">
                <a:solidFill>
                  <a:schemeClr val="bg1"/>
                </a:solidFill>
              </a:rPr>
              <a:t>Elohim</a:t>
            </a:r>
            <a:r>
              <a:rPr lang="en-US" sz="4000" dirty="0">
                <a:solidFill>
                  <a:schemeClr val="bg1"/>
                </a:solidFill>
              </a:rPr>
              <a:t>, Everlasting Father, Prince of Peace. Of the increase of his government and peace there will be no end. He will reign on David's throne and over his kingdom, establishing and upholding it with justice and righteousness from that time on and forever. The zeal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of armies will accomplish this (</a:t>
            </a:r>
            <a:r>
              <a:rPr lang="en-US" sz="4000" dirty="0" err="1">
                <a:solidFill>
                  <a:schemeClr val="bg1"/>
                </a:solidFill>
              </a:rPr>
              <a:t>Yeshayahu</a:t>
            </a:r>
            <a:r>
              <a:rPr lang="en-US" sz="4000" dirty="0">
                <a:solidFill>
                  <a:schemeClr val="bg1"/>
                </a:solidFill>
              </a:rPr>
              <a:t> 9:6-7).</a:t>
            </a:r>
          </a:p>
          <a:p>
            <a:pPr algn="ctr">
              <a:buNone/>
            </a:pPr>
            <a:endParaRPr lang="en-US" sz="4000" dirty="0">
              <a:solidFill>
                <a:schemeClr val="bg1"/>
              </a:solidFill>
            </a:endParaRPr>
          </a:p>
        </p:txBody>
      </p:sp>
    </p:spTree>
    <p:extLst>
      <p:ext uri="{BB962C8B-B14F-4D97-AF65-F5344CB8AC3E}">
        <p14:creationId xmlns:p14="http://schemas.microsoft.com/office/powerpoint/2010/main" val="23034659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smtClean="0">
                <a:solidFill>
                  <a:schemeClr val="bg1"/>
                </a:solidFill>
              </a:rPr>
              <a:t>Psalm 110</a:t>
            </a:r>
          </a:p>
          <a:p>
            <a:pPr marL="0" indent="0">
              <a:buNone/>
            </a:pPr>
            <a:r>
              <a:rPr lang="en-US" sz="4000" dirty="0">
                <a:solidFill>
                  <a:schemeClr val="bg1"/>
                </a:solidFill>
              </a:rPr>
              <a:t>Of David. A psalm.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says to my master: "Sit at my right hand until I make your enemies a footstool for your feet."</a:t>
            </a:r>
          </a:p>
          <a:p>
            <a:pPr marL="0" indent="0">
              <a:buNone/>
            </a:pPr>
            <a:r>
              <a:rPr lang="en-US" sz="4000" baseline="30000" dirty="0" smtClean="0">
                <a:solidFill>
                  <a:schemeClr val="bg1"/>
                </a:solidFill>
              </a:rPr>
              <a:t>2</a:t>
            </a:r>
            <a:r>
              <a:rPr lang="en-US" sz="4000" dirty="0" smtClean="0">
                <a:solidFill>
                  <a:schemeClr val="bg1"/>
                </a:solidFill>
              </a:rPr>
              <a: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will extend your mighty scepter from Zion; you will rule in the midst of your enemies.</a:t>
            </a:r>
          </a:p>
          <a:p>
            <a:pPr marL="0" indent="0">
              <a:buNone/>
            </a:pPr>
            <a:r>
              <a:rPr lang="en-US" sz="4000" baseline="30000" dirty="0" smtClean="0">
                <a:solidFill>
                  <a:schemeClr val="bg1"/>
                </a:solidFill>
              </a:rPr>
              <a:t>3</a:t>
            </a:r>
            <a:r>
              <a:rPr lang="en-US" sz="4000" dirty="0" smtClean="0">
                <a:solidFill>
                  <a:schemeClr val="bg1"/>
                </a:solidFill>
              </a:rPr>
              <a:t> </a:t>
            </a:r>
            <a:r>
              <a:rPr lang="en-US" sz="4000" dirty="0">
                <a:solidFill>
                  <a:schemeClr val="bg1"/>
                </a:solidFill>
              </a:rPr>
              <a:t>Your troops will be willing on your day of battle. Arrayed in holy majesty, from the womb of the dawn you will receive the dew of your youth</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11870477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smtClean="0">
                <a:solidFill>
                  <a:schemeClr val="bg1"/>
                </a:solidFill>
              </a:rPr>
              <a:t>Psalm 110</a:t>
            </a:r>
          </a:p>
          <a:p>
            <a:pPr marL="0" indent="0">
              <a:buNone/>
            </a:pPr>
            <a:r>
              <a:rPr lang="en-US" sz="4000" baseline="30000" dirty="0" smtClean="0">
                <a:solidFill>
                  <a:schemeClr val="bg1"/>
                </a:solidFill>
              </a:rPr>
              <a:t>4</a:t>
            </a:r>
            <a:r>
              <a:rPr lang="en-US" sz="4000" dirty="0" smtClean="0">
                <a:solidFill>
                  <a:schemeClr val="bg1"/>
                </a:solidFill>
              </a:rPr>
              <a: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has sworn and will not change his mind: "You are a priest forever, in the order of Melchizedek."</a:t>
            </a:r>
          </a:p>
          <a:p>
            <a:pPr marL="0" indent="0">
              <a:buNone/>
            </a:pPr>
            <a:r>
              <a:rPr lang="en-US" sz="4000" baseline="30000" dirty="0" smtClean="0">
                <a:solidFill>
                  <a:schemeClr val="bg1"/>
                </a:solidFill>
              </a:rPr>
              <a:t>5</a:t>
            </a:r>
            <a:r>
              <a:rPr lang="en-US" sz="4000" dirty="0" smtClean="0">
                <a:solidFill>
                  <a:schemeClr val="bg1"/>
                </a:solidFill>
              </a:rPr>
              <a:t> </a:t>
            </a:r>
            <a:r>
              <a:rPr lang="en-US" sz="4000" u="sng" dirty="0" err="1" smtClean="0">
                <a:solidFill>
                  <a:schemeClr val="bg1"/>
                </a:solidFill>
              </a:rPr>
              <a:t>Yehovah</a:t>
            </a:r>
            <a:r>
              <a:rPr lang="en-US" sz="4000" dirty="0" smtClean="0">
                <a:solidFill>
                  <a:schemeClr val="bg1"/>
                </a:solidFill>
              </a:rPr>
              <a:t> </a:t>
            </a:r>
            <a:r>
              <a:rPr lang="en-US" sz="4000" dirty="0">
                <a:solidFill>
                  <a:schemeClr val="bg1"/>
                </a:solidFill>
              </a:rPr>
              <a:t>is at your right hand; he will crush kings on the day of his wrath.</a:t>
            </a:r>
          </a:p>
          <a:p>
            <a:pPr marL="0" indent="0">
              <a:buNone/>
            </a:pPr>
            <a:r>
              <a:rPr lang="en-US" sz="4000" baseline="30000" dirty="0" smtClean="0">
                <a:solidFill>
                  <a:schemeClr val="bg1"/>
                </a:solidFill>
              </a:rPr>
              <a:t>6</a:t>
            </a:r>
            <a:r>
              <a:rPr lang="en-US" sz="4000" dirty="0" smtClean="0">
                <a:solidFill>
                  <a:schemeClr val="bg1"/>
                </a:solidFill>
              </a:rPr>
              <a:t> </a:t>
            </a:r>
            <a:r>
              <a:rPr lang="en-US" sz="4000" dirty="0">
                <a:solidFill>
                  <a:schemeClr val="bg1"/>
                </a:solidFill>
              </a:rPr>
              <a:t>He will judge the nations, heaping up the dead and crushing the rulers of the whole earth.</a:t>
            </a:r>
          </a:p>
          <a:p>
            <a:pPr marL="0" indent="0">
              <a:buNone/>
            </a:pPr>
            <a:r>
              <a:rPr lang="en-US" sz="4000" baseline="30000" dirty="0" smtClean="0">
                <a:solidFill>
                  <a:schemeClr val="bg1"/>
                </a:solidFill>
              </a:rPr>
              <a:t>7</a:t>
            </a:r>
            <a:r>
              <a:rPr lang="en-US" sz="4000" dirty="0" smtClean="0">
                <a:solidFill>
                  <a:schemeClr val="bg1"/>
                </a:solidFill>
              </a:rPr>
              <a:t> </a:t>
            </a:r>
            <a:r>
              <a:rPr lang="en-US" sz="4000" dirty="0">
                <a:solidFill>
                  <a:schemeClr val="bg1"/>
                </a:solidFill>
              </a:rPr>
              <a:t>He will drink from a brook beside the way; therefore he will lift up his head</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30352129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smtClean="0">
                <a:solidFill>
                  <a:schemeClr val="bg1"/>
                </a:solidFill>
              </a:rPr>
              <a:t>The Torah and the Prophets describe many occasions when </a:t>
            </a:r>
            <a:r>
              <a:rPr lang="en-US" sz="4000" dirty="0" err="1" smtClean="0">
                <a:solidFill>
                  <a:schemeClr val="bg1"/>
                </a:solidFill>
              </a:rPr>
              <a:t>Yehovah</a:t>
            </a:r>
            <a:r>
              <a:rPr lang="en-US" sz="4000" dirty="0" smtClean="0">
                <a:solidFill>
                  <a:schemeClr val="bg1"/>
                </a:solidFill>
              </a:rPr>
              <a:t> appeared as a man and spoke with people.</a:t>
            </a:r>
          </a:p>
          <a:p>
            <a:pPr algn="ctr">
              <a:buNone/>
            </a:pPr>
            <a:r>
              <a:rPr lang="en-US" sz="4000" dirty="0" smtClean="0">
                <a:solidFill>
                  <a:schemeClr val="bg1"/>
                </a:solidFill>
              </a:rPr>
              <a:t>The Prophets also make clear that a son would be born from David’s line who would be the Mighty </a:t>
            </a:r>
            <a:r>
              <a:rPr lang="en-US" sz="4000" dirty="0" err="1" smtClean="0">
                <a:solidFill>
                  <a:schemeClr val="bg1"/>
                </a:solidFill>
              </a:rPr>
              <a:t>Elohim</a:t>
            </a:r>
            <a:r>
              <a:rPr lang="en-US" sz="4000" dirty="0" smtClean="0">
                <a:solidFill>
                  <a:schemeClr val="bg1"/>
                </a:solidFill>
              </a:rPr>
              <a:t>, whose origins are from the distant past.</a:t>
            </a:r>
          </a:p>
          <a:p>
            <a:pPr algn="ctr">
              <a:buNone/>
            </a:pPr>
            <a:r>
              <a:rPr lang="en-US" sz="4000" dirty="0" smtClean="0">
                <a:solidFill>
                  <a:schemeClr val="bg1"/>
                </a:solidFill>
              </a:rPr>
              <a:t>These revelations clearly indicate that </a:t>
            </a:r>
            <a:r>
              <a:rPr lang="en-US" sz="4000" dirty="0" err="1" smtClean="0">
                <a:solidFill>
                  <a:schemeClr val="bg1"/>
                </a:solidFill>
              </a:rPr>
              <a:t>Elohim</a:t>
            </a:r>
            <a:r>
              <a:rPr lang="en-US" sz="4000" dirty="0" smtClean="0">
                <a:solidFill>
                  <a:schemeClr val="bg1"/>
                </a:solidFill>
              </a:rPr>
              <a:t> would be born in human flesh to dwell with men and to rule and reign on earth.</a:t>
            </a:r>
            <a:endParaRPr lang="en-US" sz="4000" dirty="0">
              <a:solidFill>
                <a:schemeClr val="bg1"/>
              </a:solidFill>
            </a:endParaRPr>
          </a:p>
        </p:txBody>
      </p:sp>
    </p:spTree>
    <p:extLst>
      <p:ext uri="{BB962C8B-B14F-4D97-AF65-F5344CB8AC3E}">
        <p14:creationId xmlns:p14="http://schemas.microsoft.com/office/powerpoint/2010/main" val="1098831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dirty="0" smtClean="0">
                <a:solidFill>
                  <a:schemeClr val="bg1"/>
                </a:solidFill>
              </a:rPr>
              <a:t>The criticisms about the use of the New Testament to “prove” the deity of </a:t>
            </a:r>
            <a:r>
              <a:rPr lang="en-US" dirty="0" err="1" smtClean="0">
                <a:solidFill>
                  <a:schemeClr val="bg1"/>
                </a:solidFill>
              </a:rPr>
              <a:t>Yeshua</a:t>
            </a:r>
            <a:r>
              <a:rPr lang="en-US" dirty="0" smtClean="0">
                <a:solidFill>
                  <a:schemeClr val="bg1"/>
                </a:solidFill>
              </a:rPr>
              <a:t> Messiah</a:t>
            </a:r>
          </a:p>
          <a:p>
            <a:pPr algn="ctr">
              <a:buNone/>
            </a:pPr>
            <a:r>
              <a:rPr lang="en-US" dirty="0" smtClean="0">
                <a:solidFill>
                  <a:schemeClr val="bg1"/>
                </a:solidFill>
              </a:rPr>
              <a:t>If </a:t>
            </a:r>
            <a:r>
              <a:rPr lang="en-US" dirty="0" err="1" smtClean="0">
                <a:solidFill>
                  <a:schemeClr val="bg1"/>
                </a:solidFill>
              </a:rPr>
              <a:t>Yeshua</a:t>
            </a:r>
            <a:r>
              <a:rPr lang="en-US" dirty="0" smtClean="0">
                <a:solidFill>
                  <a:schemeClr val="bg1"/>
                </a:solidFill>
              </a:rPr>
              <a:t> is the Son of </a:t>
            </a:r>
            <a:r>
              <a:rPr lang="en-US" dirty="0" err="1" smtClean="0">
                <a:solidFill>
                  <a:schemeClr val="bg1"/>
                </a:solidFill>
              </a:rPr>
              <a:t>Elohim</a:t>
            </a:r>
            <a:r>
              <a:rPr lang="en-US" dirty="0" smtClean="0">
                <a:solidFill>
                  <a:schemeClr val="bg1"/>
                </a:solidFill>
              </a:rPr>
              <a:t>, we should be able to prove it from the </a:t>
            </a:r>
            <a:r>
              <a:rPr lang="en-US" dirty="0" err="1" smtClean="0">
                <a:solidFill>
                  <a:schemeClr val="bg1"/>
                </a:solidFill>
              </a:rPr>
              <a:t>Tanach</a:t>
            </a:r>
            <a:r>
              <a:rPr lang="en-US" dirty="0" smtClean="0">
                <a:solidFill>
                  <a:schemeClr val="bg1"/>
                </a:solidFill>
              </a:rPr>
              <a:t> (only)</a:t>
            </a:r>
          </a:p>
          <a:p>
            <a:pPr algn="ctr">
              <a:buNone/>
            </a:pPr>
            <a:r>
              <a:rPr lang="en-US" dirty="0" smtClean="0">
                <a:solidFill>
                  <a:schemeClr val="bg1"/>
                </a:solidFill>
              </a:rPr>
              <a:t>Faulty logic?</a:t>
            </a:r>
          </a:p>
          <a:p>
            <a:pPr algn="ctr">
              <a:buNone/>
            </a:pPr>
            <a:r>
              <a:rPr lang="en-US" dirty="0" smtClean="0">
                <a:solidFill>
                  <a:schemeClr val="bg1"/>
                </a:solidFill>
              </a:rPr>
              <a:t>Been listening too trustingly to the Rabbis again? You believe them?  Really?</a:t>
            </a:r>
            <a:endParaRPr lang="en-US" dirty="0">
              <a:solidFill>
                <a:schemeClr val="bg1"/>
              </a:solidFill>
            </a:endParaRPr>
          </a:p>
        </p:txBody>
      </p:sp>
    </p:spTree>
    <p:extLst>
      <p:ext uri="{BB962C8B-B14F-4D97-AF65-F5344CB8AC3E}">
        <p14:creationId xmlns:p14="http://schemas.microsoft.com/office/powerpoint/2010/main" val="316394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92500" lnSpcReduction="20000"/>
          </a:bodyPr>
          <a:lstStyle/>
          <a:p>
            <a:pPr algn="ctr">
              <a:buNone/>
            </a:pPr>
            <a:r>
              <a:rPr lang="en-US" dirty="0" smtClean="0">
                <a:solidFill>
                  <a:schemeClr val="bg1"/>
                </a:solidFill>
              </a:rPr>
              <a:t>The Testimony of </a:t>
            </a:r>
            <a:r>
              <a:rPr lang="en-US" dirty="0" err="1" smtClean="0">
                <a:solidFill>
                  <a:schemeClr val="bg1"/>
                </a:solidFill>
              </a:rPr>
              <a:t>Yeshua</a:t>
            </a:r>
            <a:r>
              <a:rPr lang="en-US" dirty="0" smtClean="0">
                <a:solidFill>
                  <a:schemeClr val="bg1"/>
                </a:solidFill>
              </a:rPr>
              <a:t> About Himself</a:t>
            </a:r>
          </a:p>
          <a:p>
            <a:pPr marL="0" indent="0">
              <a:buNone/>
            </a:pPr>
            <a:r>
              <a:rPr lang="en-US" baseline="30000" dirty="0" smtClean="0">
                <a:solidFill>
                  <a:schemeClr val="bg1"/>
                </a:solidFill>
              </a:rPr>
              <a:t>23</a:t>
            </a:r>
            <a:r>
              <a:rPr lang="en-US" dirty="0" smtClean="0">
                <a:solidFill>
                  <a:schemeClr val="bg1"/>
                </a:solidFill>
              </a:rPr>
              <a:t> </a:t>
            </a:r>
            <a:r>
              <a:rPr lang="en-US" dirty="0">
                <a:solidFill>
                  <a:schemeClr val="bg1"/>
                </a:solidFill>
              </a:rPr>
              <a:t>But he continued, "You are from below; I am from above. You are of this world; I am not of this world.</a:t>
            </a:r>
          </a:p>
          <a:p>
            <a:pPr marL="0" indent="0">
              <a:buNone/>
            </a:pPr>
            <a:r>
              <a:rPr lang="en-US" baseline="30000" dirty="0" smtClean="0">
                <a:solidFill>
                  <a:schemeClr val="bg1"/>
                </a:solidFill>
              </a:rPr>
              <a:t>24</a:t>
            </a:r>
            <a:r>
              <a:rPr lang="en-US" dirty="0" smtClean="0">
                <a:solidFill>
                  <a:schemeClr val="bg1"/>
                </a:solidFill>
              </a:rPr>
              <a:t> </a:t>
            </a:r>
            <a:r>
              <a:rPr lang="en-US" dirty="0">
                <a:solidFill>
                  <a:schemeClr val="bg1"/>
                </a:solidFill>
              </a:rPr>
              <a:t>I told you that you would die in your sins; if you do not believe that I </a:t>
            </a:r>
            <a:r>
              <a:rPr lang="en-US" dirty="0" smtClean="0">
                <a:solidFill>
                  <a:schemeClr val="bg1"/>
                </a:solidFill>
              </a:rPr>
              <a:t>am, </a:t>
            </a:r>
            <a:r>
              <a:rPr lang="en-US" dirty="0">
                <a:solidFill>
                  <a:schemeClr val="bg1"/>
                </a:solidFill>
              </a:rPr>
              <a:t>you will indeed die in your sins</a:t>
            </a:r>
            <a:r>
              <a:rPr lang="en-US" dirty="0" smtClean="0">
                <a:solidFill>
                  <a:schemeClr val="bg1"/>
                </a:solidFill>
              </a:rPr>
              <a:t>."</a:t>
            </a:r>
          </a:p>
          <a:p>
            <a:pPr>
              <a:buNone/>
            </a:pPr>
            <a:r>
              <a:rPr lang="en-US" dirty="0" smtClean="0">
                <a:solidFill>
                  <a:schemeClr val="bg1"/>
                </a:solidFill>
              </a:rPr>
              <a:t>And </a:t>
            </a:r>
            <a:r>
              <a:rPr lang="en-US" dirty="0">
                <a:solidFill>
                  <a:schemeClr val="bg1"/>
                </a:solidFill>
              </a:rPr>
              <a:t>so they were saying to Him, "Who are You?" </a:t>
            </a:r>
            <a:r>
              <a:rPr lang="en-US" dirty="0" err="1" smtClean="0">
                <a:solidFill>
                  <a:schemeClr val="bg1"/>
                </a:solidFill>
              </a:rPr>
              <a:t>Yeshua</a:t>
            </a:r>
            <a:r>
              <a:rPr lang="en-US" dirty="0" smtClean="0">
                <a:solidFill>
                  <a:schemeClr val="bg1"/>
                </a:solidFill>
              </a:rPr>
              <a:t> </a:t>
            </a:r>
            <a:r>
              <a:rPr lang="en-US" dirty="0">
                <a:solidFill>
                  <a:schemeClr val="bg1"/>
                </a:solidFill>
              </a:rPr>
              <a:t>said to them, "What have I been saying to you </a:t>
            </a:r>
            <a:r>
              <a:rPr lang="en-US" u="sng" dirty="0">
                <a:solidFill>
                  <a:schemeClr val="bg1"/>
                </a:solidFill>
              </a:rPr>
              <a:t>from the beginning</a:t>
            </a:r>
            <a:r>
              <a:rPr lang="en-US" dirty="0">
                <a:solidFill>
                  <a:schemeClr val="bg1"/>
                </a:solidFill>
              </a:rPr>
              <a:t>? </a:t>
            </a:r>
            <a:r>
              <a:rPr lang="en-US" dirty="0" smtClean="0">
                <a:solidFill>
                  <a:schemeClr val="bg1"/>
                </a:solidFill>
              </a:rPr>
              <a:t>(4th </a:t>
            </a:r>
            <a:r>
              <a:rPr lang="en-US" dirty="0">
                <a:solidFill>
                  <a:schemeClr val="bg1"/>
                </a:solidFill>
              </a:rPr>
              <a:t>Gospel </a:t>
            </a:r>
            <a:r>
              <a:rPr lang="en-US" dirty="0" smtClean="0">
                <a:solidFill>
                  <a:schemeClr val="bg1"/>
                </a:solidFill>
              </a:rPr>
              <a:t>8:25).</a:t>
            </a:r>
            <a:endParaRPr lang="en-US" dirty="0">
              <a:solidFill>
                <a:schemeClr val="bg1"/>
              </a:solidFill>
            </a:endParaRPr>
          </a:p>
          <a:p>
            <a:pPr algn="ctr">
              <a:buNone/>
            </a:pPr>
            <a:endParaRPr lang="en-US" dirty="0">
              <a:solidFill>
                <a:schemeClr val="bg1"/>
              </a:solidFill>
            </a:endParaRPr>
          </a:p>
        </p:txBody>
      </p:sp>
    </p:spTree>
    <p:extLst>
      <p:ext uri="{BB962C8B-B14F-4D97-AF65-F5344CB8AC3E}">
        <p14:creationId xmlns:p14="http://schemas.microsoft.com/office/powerpoint/2010/main" val="23571924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lnSpcReduction="10000"/>
          </a:bodyPr>
          <a:lstStyle/>
          <a:p>
            <a:pPr algn="ctr">
              <a:buNone/>
            </a:pPr>
            <a:r>
              <a:rPr lang="en-US" dirty="0">
                <a:solidFill>
                  <a:schemeClr val="bg1"/>
                </a:solidFill>
              </a:rPr>
              <a:t>Your father </a:t>
            </a:r>
            <a:r>
              <a:rPr lang="en-US" dirty="0" err="1">
                <a:solidFill>
                  <a:schemeClr val="bg1"/>
                </a:solidFill>
              </a:rPr>
              <a:t>Avraham</a:t>
            </a:r>
            <a:r>
              <a:rPr lang="en-US" dirty="0">
                <a:solidFill>
                  <a:schemeClr val="bg1"/>
                </a:solidFill>
              </a:rPr>
              <a:t> was overjoyed to see my day, and he saw it and was glad." Then the </a:t>
            </a:r>
            <a:r>
              <a:rPr lang="en-US" dirty="0" err="1">
                <a:solidFill>
                  <a:schemeClr val="bg1"/>
                </a:solidFill>
              </a:rPr>
              <a:t>Yehudim</a:t>
            </a:r>
            <a:r>
              <a:rPr lang="en-US" dirty="0">
                <a:solidFill>
                  <a:schemeClr val="bg1"/>
                </a:solidFill>
              </a:rPr>
              <a:t> replied, "You are not yet fifty years old! Have you seen </a:t>
            </a:r>
            <a:r>
              <a:rPr lang="en-US" dirty="0" err="1">
                <a:solidFill>
                  <a:schemeClr val="bg1"/>
                </a:solidFill>
              </a:rPr>
              <a:t>Avraham</a:t>
            </a:r>
            <a:r>
              <a:rPr lang="en-US" dirty="0">
                <a:solidFill>
                  <a:schemeClr val="bg1"/>
                </a:solidFill>
              </a:rPr>
              <a:t>?" </a:t>
            </a:r>
            <a:r>
              <a:rPr lang="en-US" dirty="0" err="1" smtClean="0">
                <a:solidFill>
                  <a:schemeClr val="bg1"/>
                </a:solidFill>
              </a:rPr>
              <a:t>Yeshua</a:t>
            </a:r>
            <a:r>
              <a:rPr lang="en-US" dirty="0" smtClean="0">
                <a:solidFill>
                  <a:schemeClr val="bg1"/>
                </a:solidFill>
              </a:rPr>
              <a:t> </a:t>
            </a:r>
            <a:r>
              <a:rPr lang="en-US" dirty="0">
                <a:solidFill>
                  <a:schemeClr val="bg1"/>
                </a:solidFill>
              </a:rPr>
              <a:t>said to them, "I tell you the solemn truth, </a:t>
            </a:r>
            <a:r>
              <a:rPr lang="en-US" u="sng" dirty="0">
                <a:solidFill>
                  <a:schemeClr val="bg1"/>
                </a:solidFill>
              </a:rPr>
              <a:t>before </a:t>
            </a:r>
            <a:r>
              <a:rPr lang="en-US" u="sng" dirty="0" err="1">
                <a:solidFill>
                  <a:schemeClr val="bg1"/>
                </a:solidFill>
              </a:rPr>
              <a:t>Avraham</a:t>
            </a:r>
            <a:r>
              <a:rPr lang="en-US" u="sng" dirty="0">
                <a:solidFill>
                  <a:schemeClr val="bg1"/>
                </a:solidFill>
              </a:rPr>
              <a:t> was, I AM</a:t>
            </a:r>
            <a:r>
              <a:rPr lang="en-US" dirty="0">
                <a:solidFill>
                  <a:schemeClr val="bg1"/>
                </a:solidFill>
              </a:rPr>
              <a:t>!" Then they picked up stones to throw at him, but </a:t>
            </a:r>
            <a:r>
              <a:rPr lang="en-US" dirty="0" err="1" smtClean="0">
                <a:solidFill>
                  <a:schemeClr val="bg1"/>
                </a:solidFill>
              </a:rPr>
              <a:t>Yeshua</a:t>
            </a:r>
            <a:r>
              <a:rPr lang="en-US" dirty="0" smtClean="0">
                <a:solidFill>
                  <a:schemeClr val="bg1"/>
                </a:solidFill>
              </a:rPr>
              <a:t> </a:t>
            </a:r>
            <a:r>
              <a:rPr lang="en-US" dirty="0">
                <a:solidFill>
                  <a:schemeClr val="bg1"/>
                </a:solidFill>
              </a:rPr>
              <a:t>hid himself and went out from the temple area (The 4th Gospel </a:t>
            </a:r>
            <a:r>
              <a:rPr lang="en-US" dirty="0" smtClean="0">
                <a:solidFill>
                  <a:schemeClr val="bg1"/>
                </a:solidFill>
              </a:rPr>
              <a:t>8:56-59</a:t>
            </a:r>
            <a:r>
              <a:rPr lang="en-US"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5347932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dirty="0" smtClean="0">
                <a:solidFill>
                  <a:schemeClr val="bg1"/>
                </a:solidFill>
              </a:rPr>
              <a:t>The Works of </a:t>
            </a:r>
            <a:r>
              <a:rPr lang="en-US" dirty="0" err="1" smtClean="0">
                <a:solidFill>
                  <a:schemeClr val="bg1"/>
                </a:solidFill>
              </a:rPr>
              <a:t>Yeshua</a:t>
            </a:r>
            <a:endParaRPr lang="en-US" dirty="0" smtClean="0">
              <a:solidFill>
                <a:schemeClr val="bg1"/>
              </a:solidFill>
            </a:endParaRPr>
          </a:p>
          <a:p>
            <a:pPr algn="ctr">
              <a:buNone/>
            </a:pPr>
            <a:r>
              <a:rPr lang="en-US" dirty="0">
                <a:solidFill>
                  <a:schemeClr val="bg1"/>
                </a:solidFill>
              </a:rPr>
              <a:t>"But I have a testimony greater than that from </a:t>
            </a:r>
            <a:r>
              <a:rPr lang="en-US" dirty="0" err="1">
                <a:solidFill>
                  <a:schemeClr val="bg1"/>
                </a:solidFill>
              </a:rPr>
              <a:t>Yochanan</a:t>
            </a:r>
            <a:r>
              <a:rPr lang="en-US" dirty="0">
                <a:solidFill>
                  <a:schemeClr val="bg1"/>
                </a:solidFill>
              </a:rPr>
              <a:t>. For the deeds that the Father has assigned me to complete--the deeds I am now doing--testify about me that the Father has sent me" (The 4th Gospel 5:36).</a:t>
            </a:r>
          </a:p>
          <a:p>
            <a:pPr algn="ctr">
              <a:buNone/>
            </a:pPr>
            <a:endParaRPr lang="en-US" dirty="0">
              <a:solidFill>
                <a:schemeClr val="bg1"/>
              </a:solidFill>
            </a:endParaRPr>
          </a:p>
        </p:txBody>
      </p:sp>
    </p:spTree>
    <p:extLst>
      <p:ext uri="{BB962C8B-B14F-4D97-AF65-F5344CB8AC3E}">
        <p14:creationId xmlns:p14="http://schemas.microsoft.com/office/powerpoint/2010/main" val="42895392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dirty="0" smtClean="0">
                <a:solidFill>
                  <a:schemeClr val="bg1"/>
                </a:solidFill>
              </a:rPr>
              <a:t>The Works of </a:t>
            </a:r>
            <a:r>
              <a:rPr lang="en-US" dirty="0" err="1" smtClean="0">
                <a:solidFill>
                  <a:schemeClr val="bg1"/>
                </a:solidFill>
              </a:rPr>
              <a:t>Yeshua</a:t>
            </a:r>
            <a:endParaRPr lang="en-US" dirty="0" smtClean="0">
              <a:solidFill>
                <a:schemeClr val="bg1"/>
              </a:solidFill>
            </a:endParaRPr>
          </a:p>
          <a:p>
            <a:pPr algn="ctr">
              <a:buNone/>
            </a:pPr>
            <a:r>
              <a:rPr lang="en-US" dirty="0">
                <a:solidFill>
                  <a:schemeClr val="bg1"/>
                </a:solidFill>
              </a:rPr>
              <a:t>The Jewish leaders surrounded him and asked, "How long will you keep us in suspense? If you are the Messiah, tell us plainly." </a:t>
            </a:r>
            <a:r>
              <a:rPr lang="en-US" dirty="0" err="1" smtClean="0">
                <a:solidFill>
                  <a:schemeClr val="bg1"/>
                </a:solidFill>
              </a:rPr>
              <a:t>Yeshua</a:t>
            </a:r>
            <a:r>
              <a:rPr lang="en-US" dirty="0" smtClean="0">
                <a:solidFill>
                  <a:schemeClr val="bg1"/>
                </a:solidFill>
              </a:rPr>
              <a:t> </a:t>
            </a:r>
            <a:r>
              <a:rPr lang="en-US" dirty="0">
                <a:solidFill>
                  <a:schemeClr val="bg1"/>
                </a:solidFill>
              </a:rPr>
              <a:t>replied, "I told you and you do not believe. The deeds I do in my Father's name testify about me" </a:t>
            </a:r>
            <a:r>
              <a:rPr lang="en-US" dirty="0" smtClean="0">
                <a:solidFill>
                  <a:schemeClr val="bg1"/>
                </a:solidFill>
              </a:rPr>
              <a:t>(4th </a:t>
            </a:r>
            <a:r>
              <a:rPr lang="en-US" dirty="0">
                <a:solidFill>
                  <a:schemeClr val="bg1"/>
                </a:solidFill>
              </a:rPr>
              <a:t>Gospel 10:24-25</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4376865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100" dirty="0" smtClean="0">
                <a:solidFill>
                  <a:schemeClr val="bg1"/>
                </a:solidFill>
              </a:rPr>
              <a:t>The Testimony About </a:t>
            </a:r>
            <a:r>
              <a:rPr lang="en-US" sz="4100" dirty="0" err="1" smtClean="0">
                <a:solidFill>
                  <a:schemeClr val="bg1"/>
                </a:solidFill>
              </a:rPr>
              <a:t>Yeshua</a:t>
            </a:r>
            <a:r>
              <a:rPr lang="en-US" sz="4100" dirty="0" smtClean="0">
                <a:solidFill>
                  <a:schemeClr val="bg1"/>
                </a:solidFill>
              </a:rPr>
              <a:t> from Eyewitnesses</a:t>
            </a:r>
          </a:p>
          <a:p>
            <a:pPr marL="0" indent="0">
              <a:buNone/>
            </a:pPr>
            <a:r>
              <a:rPr lang="en-US" baseline="30000" dirty="0">
                <a:solidFill>
                  <a:schemeClr val="bg1"/>
                </a:solidFill>
              </a:rPr>
              <a:t>13</a:t>
            </a:r>
            <a:r>
              <a:rPr lang="en-US" dirty="0">
                <a:solidFill>
                  <a:schemeClr val="bg1"/>
                </a:solidFill>
              </a:rPr>
              <a:t> When </a:t>
            </a:r>
            <a:r>
              <a:rPr lang="en-US" dirty="0" err="1">
                <a:solidFill>
                  <a:schemeClr val="bg1"/>
                </a:solidFill>
              </a:rPr>
              <a:t>Yeshua</a:t>
            </a:r>
            <a:r>
              <a:rPr lang="en-US" dirty="0">
                <a:solidFill>
                  <a:schemeClr val="bg1"/>
                </a:solidFill>
              </a:rPr>
              <a:t> came to the region of Caesarea Philippi, he asked his disciples, "Who do people say the Son of Man is?"</a:t>
            </a:r>
          </a:p>
          <a:p>
            <a:pPr marL="0" indent="0">
              <a:buNone/>
            </a:pPr>
            <a:r>
              <a:rPr lang="en-US" baseline="30000" dirty="0">
                <a:solidFill>
                  <a:schemeClr val="bg1"/>
                </a:solidFill>
              </a:rPr>
              <a:t>14</a:t>
            </a:r>
            <a:r>
              <a:rPr lang="en-US" dirty="0">
                <a:solidFill>
                  <a:schemeClr val="bg1"/>
                </a:solidFill>
              </a:rPr>
              <a:t> They replied, "Some say </a:t>
            </a:r>
            <a:r>
              <a:rPr lang="en-US" dirty="0" err="1">
                <a:solidFill>
                  <a:schemeClr val="bg1"/>
                </a:solidFill>
              </a:rPr>
              <a:t>Yochanan</a:t>
            </a:r>
            <a:r>
              <a:rPr lang="en-US" dirty="0">
                <a:solidFill>
                  <a:schemeClr val="bg1"/>
                </a:solidFill>
              </a:rPr>
              <a:t> the Baptist; others say </a:t>
            </a:r>
            <a:r>
              <a:rPr lang="en-US" dirty="0" err="1">
                <a:solidFill>
                  <a:schemeClr val="bg1"/>
                </a:solidFill>
              </a:rPr>
              <a:t>Eliyahu</a:t>
            </a:r>
            <a:r>
              <a:rPr lang="en-US" dirty="0">
                <a:solidFill>
                  <a:schemeClr val="bg1"/>
                </a:solidFill>
              </a:rPr>
              <a:t>; and still others, </a:t>
            </a:r>
            <a:r>
              <a:rPr lang="en-US" dirty="0" err="1">
                <a:solidFill>
                  <a:schemeClr val="bg1"/>
                </a:solidFill>
              </a:rPr>
              <a:t>Yeremiah</a:t>
            </a:r>
            <a:r>
              <a:rPr lang="en-US" dirty="0">
                <a:solidFill>
                  <a:schemeClr val="bg1"/>
                </a:solidFill>
              </a:rPr>
              <a:t> or one of the prophets."</a:t>
            </a:r>
          </a:p>
          <a:p>
            <a:pPr marL="0" indent="0">
              <a:buNone/>
            </a:pPr>
            <a:r>
              <a:rPr lang="en-US" baseline="30000" dirty="0">
                <a:solidFill>
                  <a:schemeClr val="bg1"/>
                </a:solidFill>
              </a:rPr>
              <a:t>15</a:t>
            </a:r>
            <a:r>
              <a:rPr lang="en-US" dirty="0">
                <a:solidFill>
                  <a:schemeClr val="bg1"/>
                </a:solidFill>
              </a:rPr>
              <a:t> "But what about you?" he asked. "Who do you say I am?"</a:t>
            </a:r>
          </a:p>
          <a:p>
            <a:pPr marL="0" indent="0">
              <a:buNone/>
            </a:pPr>
            <a:r>
              <a:rPr lang="en-US" baseline="30000" dirty="0">
                <a:solidFill>
                  <a:schemeClr val="bg1"/>
                </a:solidFill>
              </a:rPr>
              <a:t>16</a:t>
            </a:r>
            <a:r>
              <a:rPr lang="en-US" dirty="0">
                <a:solidFill>
                  <a:schemeClr val="bg1"/>
                </a:solidFill>
              </a:rPr>
              <a:t> Shimon </a:t>
            </a:r>
            <a:r>
              <a:rPr lang="en-US" dirty="0" err="1">
                <a:solidFill>
                  <a:schemeClr val="bg1"/>
                </a:solidFill>
              </a:rPr>
              <a:t>Kepha</a:t>
            </a:r>
            <a:r>
              <a:rPr lang="en-US" dirty="0">
                <a:solidFill>
                  <a:schemeClr val="bg1"/>
                </a:solidFill>
              </a:rPr>
              <a:t> answered, "You are the Messiah, the Son of the living </a:t>
            </a:r>
            <a:r>
              <a:rPr lang="en-US" dirty="0" err="1">
                <a:solidFill>
                  <a:schemeClr val="bg1"/>
                </a:solidFill>
              </a:rPr>
              <a:t>Elohim</a:t>
            </a:r>
            <a:r>
              <a:rPr lang="en-US" dirty="0">
                <a:solidFill>
                  <a:schemeClr val="bg1"/>
                </a:solidFill>
              </a:rPr>
              <a:t>."</a:t>
            </a:r>
          </a:p>
          <a:p>
            <a:pPr marL="0" indent="0">
              <a:buNone/>
            </a:pPr>
            <a:r>
              <a:rPr lang="en-US" baseline="30000" dirty="0">
                <a:solidFill>
                  <a:schemeClr val="bg1"/>
                </a:solidFill>
              </a:rPr>
              <a:t>17</a:t>
            </a:r>
            <a:r>
              <a:rPr lang="en-US" dirty="0">
                <a:solidFill>
                  <a:schemeClr val="bg1"/>
                </a:solidFill>
              </a:rPr>
              <a:t> </a:t>
            </a:r>
            <a:r>
              <a:rPr lang="en-US" dirty="0" err="1">
                <a:solidFill>
                  <a:schemeClr val="bg1"/>
                </a:solidFill>
              </a:rPr>
              <a:t>Yeshua</a:t>
            </a:r>
            <a:r>
              <a:rPr lang="en-US" dirty="0">
                <a:solidFill>
                  <a:schemeClr val="bg1"/>
                </a:solidFill>
              </a:rPr>
              <a:t> replied, "Blessed are you, Shimon son of </a:t>
            </a:r>
            <a:r>
              <a:rPr lang="en-US" dirty="0" err="1">
                <a:solidFill>
                  <a:schemeClr val="bg1"/>
                </a:solidFill>
              </a:rPr>
              <a:t>Yonah</a:t>
            </a:r>
            <a:r>
              <a:rPr lang="en-US" dirty="0">
                <a:solidFill>
                  <a:schemeClr val="bg1"/>
                </a:solidFill>
              </a:rPr>
              <a:t>, for this was not revealed to you by man, but by my Father in heaven. (Matthew 16</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1928987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smtClean="0">
                <a:solidFill>
                  <a:schemeClr val="bg1"/>
                </a:solidFill>
              </a:rPr>
              <a:t>The Word</a:t>
            </a:r>
          </a:p>
          <a:p>
            <a:pPr marL="0" indent="0">
              <a:buNone/>
            </a:pPr>
            <a:r>
              <a:rPr lang="en-US" sz="4000" dirty="0">
                <a:solidFill>
                  <a:schemeClr val="bg1"/>
                </a:solidFill>
              </a:rPr>
              <a:t>In the beginning was the Word, and the Word was with </a:t>
            </a:r>
            <a:r>
              <a:rPr lang="en-US" sz="4000" dirty="0" err="1">
                <a:solidFill>
                  <a:schemeClr val="bg1"/>
                </a:solidFill>
              </a:rPr>
              <a:t>Elohim</a:t>
            </a:r>
            <a:r>
              <a:rPr lang="en-US" sz="4000" dirty="0">
                <a:solidFill>
                  <a:schemeClr val="bg1"/>
                </a:solidFill>
              </a:rPr>
              <a:t>, and the Word was </a:t>
            </a:r>
            <a:r>
              <a:rPr lang="en-US" sz="4000" dirty="0" err="1">
                <a:solidFill>
                  <a:schemeClr val="bg1"/>
                </a:solidFill>
              </a:rPr>
              <a:t>Elohim</a:t>
            </a:r>
            <a:r>
              <a:rPr lang="en-US" sz="4000" dirty="0">
                <a:solidFill>
                  <a:schemeClr val="bg1"/>
                </a:solidFill>
              </a:rPr>
              <a:t>.</a:t>
            </a:r>
          </a:p>
          <a:p>
            <a:pPr marL="0" indent="0">
              <a:buNone/>
            </a:pPr>
            <a:r>
              <a:rPr lang="en-US" sz="4000" baseline="30000" dirty="0" smtClean="0">
                <a:solidFill>
                  <a:schemeClr val="bg1"/>
                </a:solidFill>
              </a:rPr>
              <a:t>2</a:t>
            </a:r>
            <a:r>
              <a:rPr lang="en-US" sz="4000" dirty="0" smtClean="0">
                <a:solidFill>
                  <a:schemeClr val="bg1"/>
                </a:solidFill>
              </a:rPr>
              <a:t> </a:t>
            </a:r>
            <a:r>
              <a:rPr lang="en-US" sz="4000" dirty="0">
                <a:solidFill>
                  <a:schemeClr val="bg1"/>
                </a:solidFill>
              </a:rPr>
              <a:t>He was with </a:t>
            </a:r>
            <a:r>
              <a:rPr lang="en-US" sz="4000" dirty="0" err="1">
                <a:solidFill>
                  <a:schemeClr val="bg1"/>
                </a:solidFill>
              </a:rPr>
              <a:t>Elohim</a:t>
            </a:r>
            <a:r>
              <a:rPr lang="en-US" sz="4000" dirty="0">
                <a:solidFill>
                  <a:schemeClr val="bg1"/>
                </a:solidFill>
              </a:rPr>
              <a:t> in the beginning.</a:t>
            </a:r>
          </a:p>
          <a:p>
            <a:pPr marL="0" indent="0">
              <a:buNone/>
            </a:pPr>
            <a:r>
              <a:rPr lang="en-US" sz="4000" baseline="30000" dirty="0" smtClean="0">
                <a:solidFill>
                  <a:schemeClr val="bg1"/>
                </a:solidFill>
              </a:rPr>
              <a:t>3</a:t>
            </a:r>
            <a:r>
              <a:rPr lang="en-US" sz="4000" dirty="0" smtClean="0">
                <a:solidFill>
                  <a:schemeClr val="bg1"/>
                </a:solidFill>
              </a:rPr>
              <a:t> </a:t>
            </a:r>
            <a:r>
              <a:rPr lang="en-US" sz="4000" dirty="0">
                <a:solidFill>
                  <a:schemeClr val="bg1"/>
                </a:solidFill>
              </a:rPr>
              <a:t>Through him all things were made; without him nothing was made that has been made.</a:t>
            </a:r>
          </a:p>
          <a:p>
            <a:pPr marL="0" indent="0">
              <a:buNone/>
            </a:pPr>
            <a:r>
              <a:rPr lang="en-US" sz="4000" baseline="30000" dirty="0" smtClean="0">
                <a:solidFill>
                  <a:schemeClr val="bg1"/>
                </a:solidFill>
              </a:rPr>
              <a:t>4</a:t>
            </a:r>
            <a:r>
              <a:rPr lang="en-US" sz="4000" dirty="0" smtClean="0">
                <a:solidFill>
                  <a:schemeClr val="bg1"/>
                </a:solidFill>
              </a:rPr>
              <a:t> </a:t>
            </a:r>
            <a:r>
              <a:rPr lang="en-US" sz="4000" dirty="0">
                <a:solidFill>
                  <a:schemeClr val="bg1"/>
                </a:solidFill>
              </a:rPr>
              <a:t>In him was life, and that life was the light of men.</a:t>
            </a:r>
          </a:p>
          <a:p>
            <a:pPr marL="0" indent="0">
              <a:buNone/>
            </a:pPr>
            <a:r>
              <a:rPr lang="en-US" sz="4000" baseline="30000" dirty="0" smtClean="0">
                <a:solidFill>
                  <a:schemeClr val="bg1"/>
                </a:solidFill>
              </a:rPr>
              <a:t>5</a:t>
            </a:r>
            <a:r>
              <a:rPr lang="en-US" sz="4000" dirty="0" smtClean="0">
                <a:solidFill>
                  <a:schemeClr val="bg1"/>
                </a:solidFill>
              </a:rPr>
              <a:t> </a:t>
            </a:r>
            <a:r>
              <a:rPr lang="en-US" sz="4000" dirty="0">
                <a:solidFill>
                  <a:schemeClr val="bg1"/>
                </a:solidFill>
              </a:rPr>
              <a:t>The light shines in the darkness, but the darkness has not understood it</a:t>
            </a:r>
            <a:r>
              <a:rPr lang="en-US" sz="4000" dirty="0" smtClean="0">
                <a:solidFill>
                  <a:schemeClr val="bg1"/>
                </a:solidFill>
              </a:rPr>
              <a:t>. (4</a:t>
            </a:r>
            <a:r>
              <a:rPr lang="en-US" sz="4000" baseline="30000" dirty="0" smtClean="0">
                <a:solidFill>
                  <a:schemeClr val="bg1"/>
                </a:solidFill>
              </a:rPr>
              <a:t>th</a:t>
            </a:r>
            <a:r>
              <a:rPr lang="en-US" sz="4000" dirty="0" smtClean="0">
                <a:solidFill>
                  <a:schemeClr val="bg1"/>
                </a:solidFill>
              </a:rPr>
              <a:t> Gospel 1)</a:t>
            </a:r>
            <a:endParaRPr lang="en-US" sz="4000" dirty="0">
              <a:solidFill>
                <a:schemeClr val="bg1"/>
              </a:solidFill>
            </a:endParaRPr>
          </a:p>
          <a:p>
            <a:pPr algn="ctr">
              <a:buNone/>
            </a:pPr>
            <a:endParaRPr lang="en-US" sz="4000" b="1" dirty="0">
              <a:solidFill>
                <a:schemeClr val="bg1"/>
              </a:solidFill>
            </a:endParaRPr>
          </a:p>
        </p:txBody>
      </p:sp>
    </p:spTree>
    <p:extLst>
      <p:ext uri="{BB962C8B-B14F-4D97-AF65-F5344CB8AC3E}">
        <p14:creationId xmlns:p14="http://schemas.microsoft.com/office/powerpoint/2010/main" val="2374407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77500" lnSpcReduction="20000"/>
          </a:bodyPr>
          <a:lstStyle/>
          <a:p>
            <a:pPr algn="ctr">
              <a:buNone/>
            </a:pPr>
            <a:r>
              <a:rPr lang="en-US" sz="4000" dirty="0">
                <a:solidFill>
                  <a:schemeClr val="bg1"/>
                </a:solidFill>
              </a:rPr>
              <a:t>Now </a:t>
            </a:r>
            <a:r>
              <a:rPr lang="en-US" sz="4000" u="sng" dirty="0">
                <a:solidFill>
                  <a:schemeClr val="bg1"/>
                </a:solidFill>
              </a:rPr>
              <a:t>the Word became flesh and </a:t>
            </a:r>
            <a:r>
              <a:rPr lang="en-US" sz="4000" u="sng" dirty="0" err="1">
                <a:solidFill>
                  <a:schemeClr val="bg1"/>
                </a:solidFill>
              </a:rPr>
              <a:t>tabernacled</a:t>
            </a:r>
            <a:r>
              <a:rPr lang="en-US" sz="4000" u="sng" dirty="0">
                <a:solidFill>
                  <a:schemeClr val="bg1"/>
                </a:solidFill>
              </a:rPr>
              <a:t> among us</a:t>
            </a:r>
            <a:r>
              <a:rPr lang="en-US" sz="4000" dirty="0">
                <a:solidFill>
                  <a:schemeClr val="bg1"/>
                </a:solidFill>
              </a:rPr>
              <a:t>. We saw his splendor--the splendor of the one and only, full of grace and truth, who came from the Father.... For the </a:t>
            </a:r>
            <a:r>
              <a:rPr lang="en-US" sz="4000" dirty="0" smtClean="0">
                <a:solidFill>
                  <a:schemeClr val="bg1"/>
                </a:solidFill>
              </a:rPr>
              <a:t>Torah </a:t>
            </a:r>
            <a:r>
              <a:rPr lang="en-US" sz="4000" dirty="0">
                <a:solidFill>
                  <a:schemeClr val="bg1"/>
                </a:solidFill>
              </a:rPr>
              <a:t>was given through </a:t>
            </a:r>
            <a:r>
              <a:rPr lang="en-US" sz="4000" dirty="0" err="1">
                <a:solidFill>
                  <a:schemeClr val="bg1"/>
                </a:solidFill>
              </a:rPr>
              <a:t>Mosheh</a:t>
            </a:r>
            <a:r>
              <a:rPr lang="en-US" sz="4000" dirty="0">
                <a:solidFill>
                  <a:schemeClr val="bg1"/>
                </a:solidFill>
              </a:rPr>
              <a:t>, but favor and truth came </a:t>
            </a:r>
            <a:r>
              <a:rPr lang="en-US" sz="4000" dirty="0" smtClean="0">
                <a:solidFill>
                  <a:schemeClr val="bg1"/>
                </a:solidFill>
              </a:rPr>
              <a:t>from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Messiah</a:t>
            </a:r>
            <a:r>
              <a:rPr lang="en-US" sz="4000" dirty="0" smtClean="0">
                <a:solidFill>
                  <a:schemeClr val="bg1"/>
                </a:solidFill>
              </a:rPr>
              <a:t>.</a:t>
            </a:r>
          </a:p>
          <a:p>
            <a:pPr algn="ctr">
              <a:buNone/>
            </a:pPr>
            <a:r>
              <a:rPr lang="en-US" sz="4000" u="sng" dirty="0" smtClean="0">
                <a:solidFill>
                  <a:schemeClr val="bg1"/>
                </a:solidFill>
              </a:rPr>
              <a:t>No </a:t>
            </a:r>
            <a:r>
              <a:rPr lang="en-US" sz="4000" u="sng" dirty="0">
                <a:solidFill>
                  <a:schemeClr val="bg1"/>
                </a:solidFill>
              </a:rPr>
              <a:t>one has ever seen </a:t>
            </a:r>
            <a:r>
              <a:rPr lang="en-US" sz="4000" u="sng" dirty="0" err="1">
                <a:solidFill>
                  <a:schemeClr val="bg1"/>
                </a:solidFill>
              </a:rPr>
              <a:t>Elohim</a:t>
            </a:r>
            <a:r>
              <a:rPr lang="en-US" sz="4000" u="sng" dirty="0">
                <a:solidFill>
                  <a:schemeClr val="bg1"/>
                </a:solidFill>
              </a:rPr>
              <a:t>. The only </a:t>
            </a:r>
            <a:r>
              <a:rPr lang="en-US" sz="4000" u="sng" dirty="0" smtClean="0">
                <a:solidFill>
                  <a:schemeClr val="bg1"/>
                </a:solidFill>
              </a:rPr>
              <a:t>one (only begotten), </a:t>
            </a:r>
            <a:r>
              <a:rPr lang="en-US" sz="4000" u="sng" dirty="0">
                <a:solidFill>
                  <a:schemeClr val="bg1"/>
                </a:solidFill>
              </a:rPr>
              <a:t>himself </a:t>
            </a:r>
            <a:r>
              <a:rPr lang="en-US" sz="4000" u="sng" dirty="0" err="1">
                <a:solidFill>
                  <a:schemeClr val="bg1"/>
                </a:solidFill>
              </a:rPr>
              <a:t>Elohim</a:t>
            </a:r>
            <a:r>
              <a:rPr lang="en-US" sz="4000" u="sng" dirty="0">
                <a:solidFill>
                  <a:schemeClr val="bg1"/>
                </a:solidFill>
              </a:rPr>
              <a:t>, who is in bosom of the Father, has made </a:t>
            </a:r>
            <a:r>
              <a:rPr lang="en-US" sz="4000" u="sng" dirty="0" err="1">
                <a:solidFill>
                  <a:schemeClr val="bg1"/>
                </a:solidFill>
              </a:rPr>
              <a:t>Elohim</a:t>
            </a:r>
            <a:r>
              <a:rPr lang="en-US" sz="4000" u="sng" dirty="0">
                <a:solidFill>
                  <a:schemeClr val="bg1"/>
                </a:solidFill>
              </a:rPr>
              <a:t> known</a:t>
            </a:r>
            <a:r>
              <a:rPr lang="en-US" sz="4000" dirty="0">
                <a:solidFill>
                  <a:schemeClr val="bg1"/>
                </a:solidFill>
              </a:rPr>
              <a:t> (The 4th Gospel 1:17-18</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359213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92500"/>
          </a:bodyPr>
          <a:lstStyle/>
          <a:p>
            <a:pPr algn="ctr">
              <a:buNone/>
            </a:pPr>
            <a:r>
              <a:rPr lang="en-US" dirty="0" smtClean="0">
                <a:solidFill>
                  <a:schemeClr val="bg1"/>
                </a:solidFill>
              </a:rPr>
              <a:t>The Testimony of Paul</a:t>
            </a:r>
          </a:p>
          <a:p>
            <a:pPr marL="0" indent="0">
              <a:buNone/>
            </a:pPr>
            <a:r>
              <a:rPr lang="en-US" dirty="0">
                <a:solidFill>
                  <a:schemeClr val="bg1"/>
                </a:solidFill>
              </a:rPr>
              <a:t>He is the </a:t>
            </a:r>
            <a:r>
              <a:rPr lang="en-US" u="sng" dirty="0">
                <a:solidFill>
                  <a:schemeClr val="bg1"/>
                </a:solidFill>
              </a:rPr>
              <a:t>image</a:t>
            </a:r>
            <a:r>
              <a:rPr lang="en-US" dirty="0">
                <a:solidFill>
                  <a:schemeClr val="bg1"/>
                </a:solidFill>
              </a:rPr>
              <a:t> of the invisible </a:t>
            </a:r>
            <a:r>
              <a:rPr lang="en-US" dirty="0" err="1">
                <a:solidFill>
                  <a:schemeClr val="bg1"/>
                </a:solidFill>
              </a:rPr>
              <a:t>Elohim</a:t>
            </a:r>
            <a:r>
              <a:rPr lang="en-US" dirty="0">
                <a:solidFill>
                  <a:schemeClr val="bg1"/>
                </a:solidFill>
              </a:rPr>
              <a:t>, the </a:t>
            </a:r>
            <a:r>
              <a:rPr lang="en-US" u="sng" dirty="0">
                <a:solidFill>
                  <a:schemeClr val="bg1"/>
                </a:solidFill>
              </a:rPr>
              <a:t>firstborn</a:t>
            </a:r>
            <a:r>
              <a:rPr lang="en-US" dirty="0">
                <a:solidFill>
                  <a:schemeClr val="bg1"/>
                </a:solidFill>
              </a:rPr>
              <a:t> of all creation (Colossians 1:15). </a:t>
            </a:r>
          </a:p>
          <a:p>
            <a:pPr marL="0" indent="0">
              <a:buNone/>
            </a:pPr>
            <a:r>
              <a:rPr lang="en-US" dirty="0" err="1" smtClean="0">
                <a:solidFill>
                  <a:schemeClr val="bg1"/>
                </a:solidFill>
                <a:latin typeface="Bwgrkn" panose="00000400000000000000" pitchFamily="2" charset="0"/>
              </a:rPr>
              <a:t>eikwn</a:t>
            </a:r>
            <a:r>
              <a:rPr lang="en-US" dirty="0" smtClean="0">
                <a:solidFill>
                  <a:schemeClr val="bg1"/>
                </a:solidFill>
              </a:rPr>
              <a:t> </a:t>
            </a:r>
            <a:r>
              <a:rPr lang="en-US" dirty="0">
                <a:solidFill>
                  <a:schemeClr val="bg1"/>
                </a:solidFill>
              </a:rPr>
              <a:t>“</a:t>
            </a:r>
            <a:r>
              <a:rPr lang="en-US" dirty="0" err="1">
                <a:solidFill>
                  <a:schemeClr val="bg1"/>
                </a:solidFill>
              </a:rPr>
              <a:t>eikon</a:t>
            </a:r>
            <a:r>
              <a:rPr lang="en-US" dirty="0">
                <a:solidFill>
                  <a:schemeClr val="bg1"/>
                </a:solidFill>
              </a:rPr>
              <a:t>” - likeness, image; form, appearance; statue - </a:t>
            </a:r>
            <a:r>
              <a:rPr lang="en-US" dirty="0">
                <a:solidFill>
                  <a:schemeClr val="bg1"/>
                </a:solidFill>
              </a:rPr>
              <a:t>an object shaped to resemble the form or appearance of </a:t>
            </a:r>
            <a:r>
              <a:rPr lang="en-US" dirty="0" err="1">
                <a:solidFill>
                  <a:schemeClr val="bg1"/>
                </a:solidFill>
              </a:rPr>
              <a:t>someth</a:t>
            </a:r>
            <a:r>
              <a:rPr lang="en-US" dirty="0">
                <a:solidFill>
                  <a:schemeClr val="bg1"/>
                </a:solidFill>
              </a:rPr>
              <a:t>., likeness, portrait; that which has the same form as </a:t>
            </a:r>
            <a:r>
              <a:rPr lang="en-US" dirty="0" err="1">
                <a:solidFill>
                  <a:schemeClr val="bg1"/>
                </a:solidFill>
              </a:rPr>
              <a:t>someth</a:t>
            </a:r>
            <a:r>
              <a:rPr lang="en-US" dirty="0">
                <a:solidFill>
                  <a:schemeClr val="bg1"/>
                </a:solidFill>
              </a:rPr>
              <a:t>. else; that which represents </a:t>
            </a:r>
            <a:r>
              <a:rPr lang="en-US" dirty="0" err="1">
                <a:solidFill>
                  <a:schemeClr val="bg1"/>
                </a:solidFill>
              </a:rPr>
              <a:t>someth</a:t>
            </a:r>
            <a:r>
              <a:rPr lang="en-US" dirty="0">
                <a:solidFill>
                  <a:schemeClr val="bg1"/>
                </a:solidFill>
              </a:rPr>
              <a:t>. else in terms of basic form and features, form, appearance.</a:t>
            </a:r>
          </a:p>
          <a:p>
            <a:pPr algn="ctr">
              <a:buNone/>
            </a:pPr>
            <a:endParaRPr lang="en-US" dirty="0" smtClean="0">
              <a:solidFill>
                <a:schemeClr val="bg1"/>
              </a:solidFill>
            </a:endParaRPr>
          </a:p>
        </p:txBody>
      </p:sp>
    </p:spTree>
    <p:extLst>
      <p:ext uri="{BB962C8B-B14F-4D97-AF65-F5344CB8AC3E}">
        <p14:creationId xmlns:p14="http://schemas.microsoft.com/office/powerpoint/2010/main" val="27180611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marL="0" indent="0">
              <a:buNone/>
            </a:pPr>
            <a:r>
              <a:rPr lang="en-US" dirty="0" err="1" smtClean="0">
                <a:solidFill>
                  <a:schemeClr val="bg1"/>
                </a:solidFill>
                <a:latin typeface="Bwgrkn" panose="00000400000000000000" pitchFamily="2" charset="0"/>
              </a:rPr>
              <a:t>prwtotokoj</a:t>
            </a:r>
            <a:r>
              <a:rPr lang="en-US" dirty="0" smtClean="0">
                <a:solidFill>
                  <a:schemeClr val="bg1"/>
                </a:solidFill>
              </a:rPr>
              <a:t> </a:t>
            </a:r>
            <a:r>
              <a:rPr lang="en-US" dirty="0">
                <a:solidFill>
                  <a:schemeClr val="bg1"/>
                </a:solidFill>
              </a:rPr>
              <a:t>(pronounced </a:t>
            </a:r>
            <a:r>
              <a:rPr lang="en-US" i="1" dirty="0" err="1">
                <a:solidFill>
                  <a:schemeClr val="bg1"/>
                </a:solidFill>
              </a:rPr>
              <a:t>prototokos</a:t>
            </a:r>
            <a:r>
              <a:rPr lang="en-US" dirty="0">
                <a:solidFill>
                  <a:schemeClr val="bg1"/>
                </a:solidFill>
              </a:rPr>
              <a:t>) from </a:t>
            </a:r>
            <a:r>
              <a:rPr lang="en-US" dirty="0" err="1">
                <a:solidFill>
                  <a:schemeClr val="bg1"/>
                </a:solidFill>
                <a:latin typeface="Bwgrkn" panose="00000400000000000000" pitchFamily="2" charset="0"/>
              </a:rPr>
              <a:t>prwtoj</a:t>
            </a:r>
            <a:r>
              <a:rPr lang="en-US" dirty="0">
                <a:solidFill>
                  <a:schemeClr val="bg1"/>
                </a:solidFill>
              </a:rPr>
              <a:t>, “first” and </a:t>
            </a:r>
            <a:r>
              <a:rPr lang="en-US" dirty="0" err="1">
                <a:solidFill>
                  <a:schemeClr val="bg1"/>
                </a:solidFill>
                <a:latin typeface="Bwgrkn" panose="00000400000000000000" pitchFamily="2" charset="0"/>
              </a:rPr>
              <a:t>tiktw</a:t>
            </a:r>
            <a:r>
              <a:rPr lang="en-US" dirty="0">
                <a:solidFill>
                  <a:schemeClr val="bg1"/>
                </a:solidFill>
              </a:rPr>
              <a:t> ”to bear, bring forth, produce.” This word is found in the Septuagint as translation for the Hebrew</a:t>
            </a:r>
            <a:r>
              <a:rPr lang="en-US" dirty="0">
                <a:solidFill>
                  <a:schemeClr val="bg1"/>
                </a:solidFill>
              </a:rPr>
              <a:t> </a:t>
            </a:r>
            <a:r>
              <a:rPr lang="en-US" dirty="0" err="1">
                <a:solidFill>
                  <a:schemeClr val="bg1"/>
                </a:solidFill>
                <a:latin typeface="Bwhebb" panose="00000400000000000000" pitchFamily="2" charset="0"/>
              </a:rPr>
              <a:t>rAkB</a:t>
            </a:r>
            <a:r>
              <a:rPr lang="en-US" dirty="0">
                <a:solidFill>
                  <a:schemeClr val="bg1"/>
                </a:solidFill>
                <a:latin typeface="Bwhebb" panose="00000400000000000000" pitchFamily="2" charset="0"/>
              </a:rPr>
              <a:t>.</a:t>
            </a:r>
            <a:r>
              <a:rPr lang="en-US" dirty="0">
                <a:solidFill>
                  <a:schemeClr val="bg1"/>
                </a:solidFill>
              </a:rPr>
              <a:t>, “</a:t>
            </a:r>
            <a:r>
              <a:rPr lang="en-US" dirty="0" err="1">
                <a:solidFill>
                  <a:schemeClr val="bg1"/>
                </a:solidFill>
              </a:rPr>
              <a:t>bechor</a:t>
            </a:r>
            <a:r>
              <a:rPr lang="en-US" dirty="0">
                <a:solidFill>
                  <a:schemeClr val="bg1"/>
                </a:solidFill>
              </a:rPr>
              <a:t>” firstborn, lit. pert. to birth order, firstborn, pert. to having special status associated with a firstborn. </a:t>
            </a:r>
            <a:endParaRPr lang="en-US" dirty="0" smtClean="0">
              <a:solidFill>
                <a:schemeClr val="bg1"/>
              </a:solidFill>
            </a:endParaRPr>
          </a:p>
          <a:p>
            <a:pPr marL="0" indent="0">
              <a:buNone/>
            </a:pPr>
            <a:r>
              <a:rPr lang="en-US" dirty="0" smtClean="0">
                <a:solidFill>
                  <a:schemeClr val="bg1"/>
                </a:solidFill>
              </a:rPr>
              <a:t>Also parallel with “only begotten”</a:t>
            </a:r>
            <a:endParaRPr lang="en-US" dirty="0">
              <a:solidFill>
                <a:schemeClr val="bg1"/>
              </a:solidFill>
            </a:endParaRPr>
          </a:p>
        </p:txBody>
      </p:sp>
    </p:spTree>
    <p:extLst>
      <p:ext uri="{BB962C8B-B14F-4D97-AF65-F5344CB8AC3E}">
        <p14:creationId xmlns:p14="http://schemas.microsoft.com/office/powerpoint/2010/main" val="29219830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85000" lnSpcReduction="10000"/>
          </a:bodyPr>
          <a:lstStyle/>
          <a:p>
            <a:pPr marL="0" indent="0">
              <a:buNone/>
            </a:pPr>
            <a:r>
              <a:rPr lang="en-US" u="sng" dirty="0">
                <a:solidFill>
                  <a:schemeClr val="bg1"/>
                </a:solidFill>
              </a:rPr>
              <a:t>He is before all things</a:t>
            </a:r>
            <a:r>
              <a:rPr lang="en-US" dirty="0">
                <a:solidFill>
                  <a:schemeClr val="bg1"/>
                </a:solidFill>
              </a:rPr>
              <a:t>, and in Him all things hold together (Colossians 1:17). </a:t>
            </a:r>
            <a:endParaRPr lang="en-US" dirty="0" smtClean="0">
              <a:solidFill>
                <a:schemeClr val="bg1"/>
              </a:solidFill>
            </a:endParaRPr>
          </a:p>
          <a:p>
            <a:pPr marL="0" indent="0">
              <a:buNone/>
            </a:pPr>
            <a:r>
              <a:rPr lang="en-US" dirty="0" smtClean="0">
                <a:solidFill>
                  <a:schemeClr val="bg1"/>
                </a:solidFill>
              </a:rPr>
              <a:t>This sentence affirms that </a:t>
            </a:r>
            <a:r>
              <a:rPr lang="en-US" dirty="0" err="1" smtClean="0">
                <a:solidFill>
                  <a:schemeClr val="bg1"/>
                </a:solidFill>
              </a:rPr>
              <a:t>Yeshua</a:t>
            </a:r>
            <a:r>
              <a:rPr lang="en-US" dirty="0" smtClean="0">
                <a:solidFill>
                  <a:schemeClr val="bg1"/>
                </a:solidFill>
              </a:rPr>
              <a:t> pre-existed before anything was ever created. He himself cannot be created because he existed before all created things. </a:t>
            </a:r>
          </a:p>
          <a:p>
            <a:pPr marL="0" indent="0">
              <a:buNone/>
            </a:pPr>
            <a:r>
              <a:rPr lang="en-US" dirty="0" smtClean="0">
                <a:solidFill>
                  <a:schemeClr val="bg1"/>
                </a:solidFill>
              </a:rPr>
              <a:t>For </a:t>
            </a:r>
            <a:r>
              <a:rPr lang="en-US" dirty="0">
                <a:solidFill>
                  <a:schemeClr val="bg1"/>
                </a:solidFill>
              </a:rPr>
              <a:t>it was the Father's good pleasure for </a:t>
            </a:r>
            <a:r>
              <a:rPr lang="en-US" u="sng" dirty="0">
                <a:solidFill>
                  <a:schemeClr val="bg1"/>
                </a:solidFill>
              </a:rPr>
              <a:t>all the fullness to dwell in Him</a:t>
            </a:r>
            <a:r>
              <a:rPr lang="en-US" dirty="0">
                <a:solidFill>
                  <a:schemeClr val="bg1"/>
                </a:solidFill>
              </a:rPr>
              <a:t>, and through Him to reconcile all things to Himself, having made peace through the blood of His stake; through Him, I say, whether things on earth or things in heaven (</a:t>
            </a:r>
            <a:r>
              <a:rPr lang="en-US" dirty="0" err="1">
                <a:solidFill>
                  <a:schemeClr val="bg1"/>
                </a:solidFill>
              </a:rPr>
              <a:t>vss</a:t>
            </a:r>
            <a:r>
              <a:rPr lang="en-US" dirty="0">
                <a:solidFill>
                  <a:schemeClr val="bg1"/>
                </a:solidFill>
              </a:rPr>
              <a:t> 19-20).</a:t>
            </a:r>
          </a:p>
          <a:p>
            <a:pPr algn="ctr">
              <a:buNone/>
            </a:pPr>
            <a:endParaRPr lang="en-US" dirty="0">
              <a:solidFill>
                <a:schemeClr val="bg1"/>
              </a:solidFill>
            </a:endParaRPr>
          </a:p>
        </p:txBody>
      </p:sp>
    </p:spTree>
    <p:extLst>
      <p:ext uri="{BB962C8B-B14F-4D97-AF65-F5344CB8AC3E}">
        <p14:creationId xmlns:p14="http://schemas.microsoft.com/office/powerpoint/2010/main" val="29219830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85000" lnSpcReduction="20000"/>
          </a:bodyPr>
          <a:lstStyle/>
          <a:p>
            <a:pPr marL="0" indent="0">
              <a:buNone/>
            </a:pPr>
            <a:r>
              <a:rPr lang="en-US" dirty="0">
                <a:solidFill>
                  <a:schemeClr val="bg1"/>
                </a:solidFill>
              </a:rPr>
              <a:t>You should have the same attitude toward one another that Messiah </a:t>
            </a:r>
            <a:r>
              <a:rPr lang="en-US" dirty="0" err="1" smtClean="0">
                <a:solidFill>
                  <a:schemeClr val="bg1"/>
                </a:solidFill>
              </a:rPr>
              <a:t>Yeshua</a:t>
            </a:r>
            <a:r>
              <a:rPr lang="en-US" dirty="0" smtClean="0">
                <a:solidFill>
                  <a:schemeClr val="bg1"/>
                </a:solidFill>
              </a:rPr>
              <a:t> </a:t>
            </a:r>
            <a:r>
              <a:rPr lang="en-US" dirty="0">
                <a:solidFill>
                  <a:schemeClr val="bg1"/>
                </a:solidFill>
              </a:rPr>
              <a:t>had, who though </a:t>
            </a:r>
            <a:r>
              <a:rPr lang="en-US" u="sng" dirty="0">
                <a:solidFill>
                  <a:schemeClr val="bg1"/>
                </a:solidFill>
              </a:rPr>
              <a:t>he existed in the form of </a:t>
            </a:r>
            <a:r>
              <a:rPr lang="en-US" u="sng" dirty="0" err="1">
                <a:solidFill>
                  <a:schemeClr val="bg1"/>
                </a:solidFill>
              </a:rPr>
              <a:t>Elohim</a:t>
            </a:r>
            <a:r>
              <a:rPr lang="en-US" dirty="0">
                <a:solidFill>
                  <a:schemeClr val="bg1"/>
                </a:solidFill>
              </a:rPr>
              <a:t> did not regard equality with </a:t>
            </a:r>
            <a:r>
              <a:rPr lang="en-US" dirty="0" err="1">
                <a:solidFill>
                  <a:schemeClr val="bg1"/>
                </a:solidFill>
              </a:rPr>
              <a:t>Elohim</a:t>
            </a:r>
            <a:r>
              <a:rPr lang="en-US" dirty="0">
                <a:solidFill>
                  <a:schemeClr val="bg1"/>
                </a:solidFill>
              </a:rPr>
              <a:t> as something to be grasped, but </a:t>
            </a:r>
            <a:r>
              <a:rPr lang="en-US" u="sng" dirty="0">
                <a:solidFill>
                  <a:schemeClr val="bg1"/>
                </a:solidFill>
              </a:rPr>
              <a:t>emptied himself by taking on the form of a slave, by looking like other men, and by sharing in human nature</a:t>
            </a:r>
            <a:r>
              <a:rPr lang="en-US" dirty="0">
                <a:solidFill>
                  <a:schemeClr val="bg1"/>
                </a:solidFill>
              </a:rPr>
              <a:t>. He humbled himself, by becoming obedient to the point of death--even death on a stake! As a result </a:t>
            </a:r>
            <a:r>
              <a:rPr lang="en-US" dirty="0" err="1">
                <a:solidFill>
                  <a:schemeClr val="bg1"/>
                </a:solidFill>
              </a:rPr>
              <a:t>Elohim</a:t>
            </a:r>
            <a:r>
              <a:rPr lang="en-US" dirty="0">
                <a:solidFill>
                  <a:schemeClr val="bg1"/>
                </a:solidFill>
              </a:rPr>
              <a:t> exalted him and gave him the name that is above every name, so that </a:t>
            </a:r>
            <a:r>
              <a:rPr lang="en-US" u="sng" dirty="0">
                <a:solidFill>
                  <a:schemeClr val="bg1"/>
                </a:solidFill>
              </a:rPr>
              <a:t>at the name of </a:t>
            </a:r>
            <a:r>
              <a:rPr lang="en-US" u="sng" dirty="0" err="1" smtClean="0">
                <a:solidFill>
                  <a:schemeClr val="bg1"/>
                </a:solidFill>
              </a:rPr>
              <a:t>Yeshua</a:t>
            </a:r>
            <a:r>
              <a:rPr lang="en-US" u="sng" dirty="0" smtClean="0">
                <a:solidFill>
                  <a:schemeClr val="bg1"/>
                </a:solidFill>
              </a:rPr>
              <a:t> </a:t>
            </a:r>
            <a:r>
              <a:rPr lang="en-US" u="sng" dirty="0">
                <a:solidFill>
                  <a:schemeClr val="bg1"/>
                </a:solidFill>
              </a:rPr>
              <a:t>every knee will bow</a:t>
            </a:r>
            <a:r>
              <a:rPr lang="en-US" dirty="0">
                <a:solidFill>
                  <a:schemeClr val="bg1"/>
                </a:solidFill>
              </a:rPr>
              <a:t>--in heaven and on earth and under the earth-- and </a:t>
            </a:r>
            <a:r>
              <a:rPr lang="en-US" u="sng" dirty="0">
                <a:solidFill>
                  <a:schemeClr val="bg1"/>
                </a:solidFill>
              </a:rPr>
              <a:t>every tongue confess that </a:t>
            </a:r>
            <a:r>
              <a:rPr lang="en-US" u="sng" dirty="0" err="1" smtClean="0">
                <a:solidFill>
                  <a:schemeClr val="bg1"/>
                </a:solidFill>
              </a:rPr>
              <a:t>Yeshua</a:t>
            </a:r>
            <a:r>
              <a:rPr lang="en-US" u="sng" dirty="0" smtClean="0">
                <a:solidFill>
                  <a:schemeClr val="bg1"/>
                </a:solidFill>
              </a:rPr>
              <a:t> </a:t>
            </a:r>
            <a:r>
              <a:rPr lang="en-US" u="sng" dirty="0">
                <a:solidFill>
                  <a:schemeClr val="bg1"/>
                </a:solidFill>
              </a:rPr>
              <a:t>Messiah is </a:t>
            </a:r>
            <a:r>
              <a:rPr lang="en-US" u="sng" dirty="0" err="1" smtClean="0">
                <a:solidFill>
                  <a:schemeClr val="bg1"/>
                </a:solidFill>
              </a:rPr>
              <a:t>Yehovah</a:t>
            </a:r>
            <a:r>
              <a:rPr lang="en-US" dirty="0" smtClean="0">
                <a:solidFill>
                  <a:schemeClr val="bg1"/>
                </a:solidFill>
              </a:rPr>
              <a:t> </a:t>
            </a:r>
            <a:r>
              <a:rPr lang="en-US" dirty="0">
                <a:solidFill>
                  <a:schemeClr val="bg1"/>
                </a:solidFill>
              </a:rPr>
              <a:t>to the splendor of </a:t>
            </a:r>
            <a:r>
              <a:rPr lang="en-US" dirty="0" err="1">
                <a:solidFill>
                  <a:schemeClr val="bg1"/>
                </a:solidFill>
              </a:rPr>
              <a:t>Elohim</a:t>
            </a:r>
            <a:r>
              <a:rPr lang="en-US" dirty="0">
                <a:solidFill>
                  <a:schemeClr val="bg1"/>
                </a:solidFill>
              </a:rPr>
              <a:t> the Father (Philippians 2:5-11).</a:t>
            </a:r>
          </a:p>
        </p:txBody>
      </p:sp>
    </p:spTree>
    <p:extLst>
      <p:ext uri="{BB962C8B-B14F-4D97-AF65-F5344CB8AC3E}">
        <p14:creationId xmlns:p14="http://schemas.microsoft.com/office/powerpoint/2010/main" val="42853250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85000" lnSpcReduction="10000"/>
          </a:bodyPr>
          <a:lstStyle/>
          <a:p>
            <a:pPr algn="ctr">
              <a:buNone/>
            </a:pPr>
            <a:r>
              <a:rPr lang="en-US" dirty="0" smtClean="0">
                <a:solidFill>
                  <a:schemeClr val="bg1"/>
                </a:solidFill>
              </a:rPr>
              <a:t>The Testimony of Book of Hebrews</a:t>
            </a:r>
          </a:p>
          <a:p>
            <a:pPr algn="ctr">
              <a:buNone/>
            </a:pPr>
            <a:r>
              <a:rPr lang="en-US" dirty="0">
                <a:solidFill>
                  <a:schemeClr val="bg1"/>
                </a:solidFill>
              </a:rPr>
              <a:t>At many times and in many ways in the past </a:t>
            </a:r>
            <a:r>
              <a:rPr lang="en-US" dirty="0" err="1">
                <a:solidFill>
                  <a:schemeClr val="bg1"/>
                </a:solidFill>
              </a:rPr>
              <a:t>Elohim</a:t>
            </a:r>
            <a:r>
              <a:rPr lang="en-US" dirty="0">
                <a:solidFill>
                  <a:schemeClr val="bg1"/>
                </a:solidFill>
              </a:rPr>
              <a:t> spoke to the fathers through the prophets, but in these last days he has spoken to us by </a:t>
            </a:r>
            <a:r>
              <a:rPr lang="en-US" u="sng" dirty="0">
                <a:solidFill>
                  <a:schemeClr val="bg1"/>
                </a:solidFill>
              </a:rPr>
              <a:t>the Son</a:t>
            </a:r>
            <a:r>
              <a:rPr lang="en-US" dirty="0">
                <a:solidFill>
                  <a:schemeClr val="bg1"/>
                </a:solidFill>
              </a:rPr>
              <a:t>, whom He has appointed heir of all things, </a:t>
            </a:r>
            <a:r>
              <a:rPr lang="en-US" u="sng" dirty="0">
                <a:solidFill>
                  <a:schemeClr val="bg1"/>
                </a:solidFill>
              </a:rPr>
              <a:t>through whom also He made the ages</a:t>
            </a:r>
            <a:r>
              <a:rPr lang="en-US" dirty="0">
                <a:solidFill>
                  <a:schemeClr val="bg1"/>
                </a:solidFill>
              </a:rPr>
              <a:t>, who being the </a:t>
            </a:r>
            <a:r>
              <a:rPr lang="en-US" u="sng" dirty="0">
                <a:solidFill>
                  <a:schemeClr val="bg1"/>
                </a:solidFill>
              </a:rPr>
              <a:t>brightness</a:t>
            </a:r>
            <a:r>
              <a:rPr lang="en-US" dirty="0">
                <a:solidFill>
                  <a:schemeClr val="bg1"/>
                </a:solidFill>
              </a:rPr>
              <a:t> of the esteem and the </a:t>
            </a:r>
            <a:r>
              <a:rPr lang="en-US" u="sng" dirty="0">
                <a:solidFill>
                  <a:schemeClr val="bg1"/>
                </a:solidFill>
              </a:rPr>
              <a:t>exact representation</a:t>
            </a:r>
            <a:r>
              <a:rPr lang="en-US" dirty="0">
                <a:solidFill>
                  <a:schemeClr val="bg1"/>
                </a:solidFill>
              </a:rPr>
              <a:t> of His substance, and sustaining all by the word of His power, having made a cleansing of our sins through Himself, </a:t>
            </a:r>
            <a:r>
              <a:rPr lang="en-US" u="sng" dirty="0">
                <a:solidFill>
                  <a:schemeClr val="bg1"/>
                </a:solidFill>
              </a:rPr>
              <a:t>sat down at the right hand of the Greatness on high</a:t>
            </a:r>
            <a:r>
              <a:rPr lang="en-US" dirty="0">
                <a:solidFill>
                  <a:schemeClr val="bg1"/>
                </a:solidFill>
              </a:rPr>
              <a:t> (</a:t>
            </a:r>
            <a:r>
              <a:rPr lang="en-US" dirty="0" err="1">
                <a:solidFill>
                  <a:schemeClr val="bg1"/>
                </a:solidFill>
              </a:rPr>
              <a:t>Ivrit</a:t>
            </a:r>
            <a:r>
              <a:rPr lang="en-US" dirty="0">
                <a:solidFill>
                  <a:schemeClr val="bg1"/>
                </a:solidFill>
              </a:rPr>
              <a:t> 1:1-3).</a:t>
            </a:r>
          </a:p>
          <a:p>
            <a:pPr algn="ctr">
              <a:buNone/>
            </a:pPr>
            <a:endParaRPr lang="en-US" dirty="0">
              <a:solidFill>
                <a:schemeClr val="bg1"/>
              </a:solidFill>
            </a:endParaRPr>
          </a:p>
        </p:txBody>
      </p:sp>
    </p:spTree>
    <p:extLst>
      <p:ext uri="{BB962C8B-B14F-4D97-AF65-F5344CB8AC3E}">
        <p14:creationId xmlns:p14="http://schemas.microsoft.com/office/powerpoint/2010/main" val="22963561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dirty="0">
                <a:solidFill>
                  <a:schemeClr val="bg1"/>
                </a:solidFill>
              </a:rPr>
              <a:t>Psalm 110</a:t>
            </a:r>
          </a:p>
          <a:p>
            <a:pPr marL="0" indent="0">
              <a:buNone/>
            </a:pPr>
            <a:r>
              <a:rPr lang="en-US" dirty="0">
                <a:solidFill>
                  <a:schemeClr val="bg1"/>
                </a:solidFill>
              </a:rPr>
              <a:t>Of David. A psalm. </a:t>
            </a:r>
            <a:r>
              <a:rPr lang="en-US" dirty="0" err="1">
                <a:solidFill>
                  <a:schemeClr val="bg1"/>
                </a:solidFill>
              </a:rPr>
              <a:t>Yehovah</a:t>
            </a:r>
            <a:r>
              <a:rPr lang="en-US" dirty="0">
                <a:solidFill>
                  <a:schemeClr val="bg1"/>
                </a:solidFill>
              </a:rPr>
              <a:t> says to my master: "Sit at my right hand until I make your enemies a footstool for your feet."</a:t>
            </a:r>
          </a:p>
          <a:p>
            <a:pPr marL="0" indent="0">
              <a:buNone/>
            </a:pPr>
            <a:r>
              <a:rPr lang="en-US" baseline="30000" dirty="0">
                <a:solidFill>
                  <a:schemeClr val="bg1"/>
                </a:solidFill>
              </a:rPr>
              <a:t>2</a:t>
            </a:r>
            <a:r>
              <a:rPr lang="en-US" dirty="0">
                <a:solidFill>
                  <a:schemeClr val="bg1"/>
                </a:solidFill>
              </a:rPr>
              <a:t> </a:t>
            </a:r>
            <a:r>
              <a:rPr lang="en-US" dirty="0" err="1">
                <a:solidFill>
                  <a:schemeClr val="bg1"/>
                </a:solidFill>
              </a:rPr>
              <a:t>Yehovah</a:t>
            </a:r>
            <a:r>
              <a:rPr lang="en-US" dirty="0">
                <a:solidFill>
                  <a:schemeClr val="bg1"/>
                </a:solidFill>
              </a:rPr>
              <a:t> will extend your mighty scepter from Zion; you will rule in the midst of your enemies</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5480829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marL="0" indent="0">
              <a:buNone/>
            </a:pPr>
            <a:r>
              <a:rPr lang="en-US" dirty="0">
                <a:solidFill>
                  <a:schemeClr val="bg1"/>
                </a:solidFill>
              </a:rPr>
              <a:t>having become so much better than the messengers, as He has inherited a more excellent Name than them. For to which of the messengers did He ever say, "You are My Son, today I have brought You forth"? And again, "I shall be to Him a Father, and He shall be to Me a Son"? </a:t>
            </a:r>
            <a:r>
              <a:rPr lang="en-US" dirty="0" smtClean="0">
                <a:solidFill>
                  <a:schemeClr val="bg1"/>
                </a:solidFill>
              </a:rPr>
              <a:t>(</a:t>
            </a:r>
            <a:r>
              <a:rPr lang="en-US" dirty="0" err="1">
                <a:solidFill>
                  <a:schemeClr val="bg1"/>
                </a:solidFill>
              </a:rPr>
              <a:t>Ivrit</a:t>
            </a:r>
            <a:r>
              <a:rPr lang="en-US" dirty="0">
                <a:solidFill>
                  <a:schemeClr val="bg1"/>
                </a:solidFill>
              </a:rPr>
              <a:t> </a:t>
            </a:r>
            <a:r>
              <a:rPr lang="en-US" dirty="0" smtClean="0">
                <a:solidFill>
                  <a:schemeClr val="bg1"/>
                </a:solidFill>
              </a:rPr>
              <a:t>1:4-5),</a:t>
            </a:r>
            <a:endParaRPr lang="en-US" dirty="0">
              <a:solidFill>
                <a:schemeClr val="bg1"/>
              </a:solidFill>
            </a:endParaRPr>
          </a:p>
        </p:txBody>
      </p:sp>
    </p:spTree>
    <p:extLst>
      <p:ext uri="{BB962C8B-B14F-4D97-AF65-F5344CB8AC3E}">
        <p14:creationId xmlns:p14="http://schemas.microsoft.com/office/powerpoint/2010/main" val="78496802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dirty="0" smtClean="0">
                <a:solidFill>
                  <a:schemeClr val="bg1"/>
                </a:solidFill>
              </a:rPr>
              <a:t>The Testimony of Book of Hebrews</a:t>
            </a:r>
          </a:p>
          <a:p>
            <a:pPr algn="ctr">
              <a:buNone/>
            </a:pPr>
            <a:r>
              <a:rPr lang="en-US" dirty="0">
                <a:solidFill>
                  <a:schemeClr val="bg1"/>
                </a:solidFill>
              </a:rPr>
              <a:t>And of the messengers indeed He says, "... who is making His messengers spirits and His servants a flame of fire." But </a:t>
            </a:r>
            <a:r>
              <a:rPr lang="en-US" u="sng" dirty="0">
                <a:solidFill>
                  <a:schemeClr val="bg1"/>
                </a:solidFill>
              </a:rPr>
              <a:t>to the Son He says, "Your throne, </a:t>
            </a:r>
            <a:r>
              <a:rPr lang="en-US" u="sng" dirty="0" err="1">
                <a:solidFill>
                  <a:schemeClr val="bg1"/>
                </a:solidFill>
              </a:rPr>
              <a:t>Elohim</a:t>
            </a:r>
            <a:r>
              <a:rPr lang="en-US" dirty="0">
                <a:solidFill>
                  <a:schemeClr val="bg1"/>
                </a:solidFill>
              </a:rPr>
              <a:t>, is forever and ever, a scepter of uprightness is the scepter of Your reign (</a:t>
            </a:r>
            <a:r>
              <a:rPr lang="en-US" dirty="0" err="1">
                <a:solidFill>
                  <a:schemeClr val="bg1"/>
                </a:solidFill>
              </a:rPr>
              <a:t>Ivrit</a:t>
            </a:r>
            <a:r>
              <a:rPr lang="en-US" dirty="0">
                <a:solidFill>
                  <a:schemeClr val="bg1"/>
                </a:solidFill>
              </a:rPr>
              <a:t> </a:t>
            </a:r>
            <a:r>
              <a:rPr lang="en-US" dirty="0" smtClean="0">
                <a:solidFill>
                  <a:schemeClr val="bg1"/>
                </a:solidFill>
              </a:rPr>
              <a:t>1:7-8, quoting Ps 45:6-7).</a:t>
            </a:r>
            <a:endParaRPr lang="en-US" dirty="0">
              <a:solidFill>
                <a:schemeClr val="bg1"/>
              </a:solidFill>
            </a:endParaRPr>
          </a:p>
          <a:p>
            <a:pPr algn="ctr">
              <a:buNone/>
            </a:pPr>
            <a:endParaRPr lang="en-US" dirty="0">
              <a:solidFill>
                <a:schemeClr val="bg1"/>
              </a:solidFill>
            </a:endParaRPr>
          </a:p>
        </p:txBody>
      </p:sp>
    </p:spTree>
    <p:extLst>
      <p:ext uri="{BB962C8B-B14F-4D97-AF65-F5344CB8AC3E}">
        <p14:creationId xmlns:p14="http://schemas.microsoft.com/office/powerpoint/2010/main" val="8040273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fontScale="92500" lnSpcReduction="10000"/>
          </a:bodyPr>
          <a:lstStyle/>
          <a:p>
            <a:pPr algn="ctr">
              <a:buNone/>
            </a:pPr>
            <a:r>
              <a:rPr lang="en-US" dirty="0" smtClean="0">
                <a:solidFill>
                  <a:schemeClr val="bg1"/>
                </a:solidFill>
              </a:rPr>
              <a:t>Summary and Conclusion</a:t>
            </a:r>
          </a:p>
          <a:p>
            <a:pPr algn="ctr">
              <a:buNone/>
            </a:pPr>
            <a:r>
              <a:rPr lang="en-US" dirty="0" smtClean="0">
                <a:solidFill>
                  <a:schemeClr val="bg1"/>
                </a:solidFill>
              </a:rPr>
              <a:t>The </a:t>
            </a:r>
            <a:r>
              <a:rPr lang="en-US" dirty="0" err="1" smtClean="0">
                <a:solidFill>
                  <a:schemeClr val="bg1"/>
                </a:solidFill>
              </a:rPr>
              <a:t>Tanach</a:t>
            </a:r>
            <a:r>
              <a:rPr lang="en-US" dirty="0" smtClean="0">
                <a:solidFill>
                  <a:schemeClr val="bg1"/>
                </a:solidFill>
              </a:rPr>
              <a:t> reveals that </a:t>
            </a:r>
            <a:r>
              <a:rPr lang="en-US" dirty="0" err="1" smtClean="0">
                <a:solidFill>
                  <a:schemeClr val="bg1"/>
                </a:solidFill>
              </a:rPr>
              <a:t>Yehovah</a:t>
            </a:r>
            <a:r>
              <a:rPr lang="en-US" dirty="0" smtClean="0">
                <a:solidFill>
                  <a:schemeClr val="bg1"/>
                </a:solidFill>
              </a:rPr>
              <a:t> often appeared as a man to communicate with mankind.</a:t>
            </a:r>
          </a:p>
          <a:p>
            <a:pPr algn="ctr">
              <a:buNone/>
            </a:pPr>
            <a:r>
              <a:rPr lang="en-US" dirty="0" smtClean="0">
                <a:solidFill>
                  <a:schemeClr val="bg1"/>
                </a:solidFill>
              </a:rPr>
              <a:t>The Prophets predicted that a the Everlasting Father would be born as a son to David, who would rule and reign.</a:t>
            </a:r>
          </a:p>
          <a:p>
            <a:pPr algn="ctr">
              <a:buNone/>
            </a:pPr>
            <a:r>
              <a:rPr lang="en-US" dirty="0" err="1" smtClean="0">
                <a:solidFill>
                  <a:schemeClr val="bg1"/>
                </a:solidFill>
              </a:rPr>
              <a:t>Yeshua</a:t>
            </a:r>
            <a:r>
              <a:rPr lang="en-US" dirty="0" smtClean="0">
                <a:solidFill>
                  <a:schemeClr val="bg1"/>
                </a:solidFill>
              </a:rPr>
              <a:t> and those around him testified that he is the image and representation of </a:t>
            </a:r>
            <a:r>
              <a:rPr lang="en-US" dirty="0" err="1" smtClean="0">
                <a:solidFill>
                  <a:schemeClr val="bg1"/>
                </a:solidFill>
              </a:rPr>
              <a:t>Elohim</a:t>
            </a:r>
            <a:r>
              <a:rPr lang="en-US" dirty="0" smtClean="0">
                <a:solidFill>
                  <a:schemeClr val="bg1"/>
                </a:solidFill>
              </a:rPr>
              <a:t> in human form.</a:t>
            </a:r>
            <a:endParaRPr lang="en-US" dirty="0">
              <a:solidFill>
                <a:schemeClr val="bg1"/>
              </a:solidFill>
            </a:endParaRPr>
          </a:p>
        </p:txBody>
      </p:sp>
    </p:spTree>
    <p:extLst>
      <p:ext uri="{BB962C8B-B14F-4D97-AF65-F5344CB8AC3E}">
        <p14:creationId xmlns:p14="http://schemas.microsoft.com/office/powerpoint/2010/main" val="367797250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Prayer for Spiritual Understanding</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lnSpcReduction="10000"/>
          </a:bodyPr>
          <a:lstStyle/>
          <a:p>
            <a:pPr algn="ctr">
              <a:buNone/>
            </a:pPr>
            <a:r>
              <a:rPr lang="en-US" sz="4000" dirty="0" smtClean="0">
                <a:solidFill>
                  <a:schemeClr val="bg1"/>
                </a:solidFill>
                <a:latin typeface="Helvetica" pitchFamily="34" charset="0"/>
                <a:cs typeface="Helvetica" pitchFamily="34" charset="0"/>
              </a:rPr>
              <a:t>Thank you for supporting this ministry with your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Tithes and Offerings</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You can make your donation on our website at any time during our broadcast and at any time during the week</a:t>
            </a:r>
            <a:endParaRPr lang="en-US" sz="4000" dirty="0">
              <a:solidFill>
                <a:schemeClr val="bg1"/>
              </a:solidFill>
            </a:endParaRPr>
          </a:p>
        </p:txBody>
      </p:sp>
    </p:spTree>
    <p:extLst>
      <p:ext uri="{BB962C8B-B14F-4D97-AF65-F5344CB8AC3E}">
        <p14:creationId xmlns:p14="http://schemas.microsoft.com/office/powerpoint/2010/main" val="18202189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Autofit/>
          </a:bodyPr>
          <a:lstStyle/>
          <a:p>
            <a:pPr algn="ctr">
              <a:buNone/>
            </a:pPr>
            <a:r>
              <a:rPr lang="en-US" sz="4000" dirty="0" smtClean="0">
                <a:solidFill>
                  <a:schemeClr val="bg1"/>
                </a:solidFill>
                <a:latin typeface="Helvetica" pitchFamily="34" charset="0"/>
                <a:cs typeface="Helvetica" pitchFamily="34" charset="0"/>
              </a:rPr>
              <a:t>on our website</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ArthurBaileyMinistries.com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just  click the yellow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rgbClr val="FFFF00"/>
                </a:solidFill>
                <a:latin typeface="Helvetica" pitchFamily="34" charset="0"/>
                <a:cs typeface="Helvetica" pitchFamily="34" charset="0"/>
              </a:rPr>
              <a:t>TITHE &amp; OFFERING</a:t>
            </a:r>
            <a:br>
              <a:rPr lang="en-US" sz="4000" dirty="0" smtClean="0">
                <a:solidFill>
                  <a:srgbClr val="FFFF00"/>
                </a:solidFill>
                <a:latin typeface="Helvetica" pitchFamily="34" charset="0"/>
                <a:cs typeface="Helvetica" pitchFamily="34" charset="0"/>
              </a:rPr>
            </a:br>
            <a:endParaRPr lang="en-US" sz="4000" dirty="0">
              <a:solidFill>
                <a:schemeClr val="bg1"/>
              </a:solidFill>
            </a:endParaRPr>
          </a:p>
        </p:txBody>
      </p:sp>
    </p:spTree>
    <p:extLst>
      <p:ext uri="{BB962C8B-B14F-4D97-AF65-F5344CB8AC3E}">
        <p14:creationId xmlns:p14="http://schemas.microsoft.com/office/powerpoint/2010/main" val="44173621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latin typeface="Helvetica" pitchFamily="34" charset="0"/>
                <a:cs typeface="Helvetica" pitchFamily="34" charset="0"/>
              </a:rPr>
              <a:t>You can mail your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Tithe and Offerings to;</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House of Israel</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P O Box 49744</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Charlotte, NC 28277</a:t>
            </a:r>
            <a:endParaRPr lang="en-US" sz="4000" dirty="0">
              <a:solidFill>
                <a:schemeClr val="bg1"/>
              </a:solidFill>
            </a:endParaRPr>
          </a:p>
        </p:txBody>
      </p:sp>
    </p:spTree>
    <p:extLst>
      <p:ext uri="{BB962C8B-B14F-4D97-AF65-F5344CB8AC3E}">
        <p14:creationId xmlns:p14="http://schemas.microsoft.com/office/powerpoint/2010/main" val="131094151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You can call your tithe and offerings in to 704-469-3345.</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you can setup automatic payments thru </a:t>
            </a:r>
            <a:r>
              <a:rPr lang="en-US" sz="4000" dirty="0" err="1" smtClean="0">
                <a:solidFill>
                  <a:schemeClr val="bg1"/>
                </a:solidFill>
                <a:latin typeface="Helvetica" pitchFamily="34" charset="0"/>
                <a:cs typeface="Helvetica" pitchFamily="34" charset="0"/>
              </a:rPr>
              <a:t>paypal</a:t>
            </a:r>
            <a:endParaRPr lang="en-US" sz="4000" dirty="0">
              <a:solidFill>
                <a:schemeClr val="bg1"/>
              </a:solidFill>
            </a:endParaRPr>
          </a:p>
        </p:txBody>
      </p:sp>
    </p:spTree>
    <p:extLst>
      <p:ext uri="{BB962C8B-B14F-4D97-AF65-F5344CB8AC3E}">
        <p14:creationId xmlns:p14="http://schemas.microsoft.com/office/powerpoint/2010/main" val="17586416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lnSpcReduction="10000"/>
          </a:bodyPr>
          <a:lstStyle/>
          <a:p>
            <a:pPr algn="ctr">
              <a:buNone/>
            </a:pPr>
            <a:r>
              <a:rPr lang="en-US" sz="4000" dirty="0" smtClean="0">
                <a:solidFill>
                  <a:schemeClr val="bg1"/>
                </a:solidFill>
                <a:latin typeface="Helvetica" pitchFamily="34" charset="0"/>
                <a:cs typeface="Helvetica" pitchFamily="34" charset="0"/>
              </a:rPr>
              <a:t>Another option is using Bill Pay through your bank or Credit Union where you can set up automatic payments to be sent weekly,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bi-weekly or monthly to our mailing address</a:t>
            </a:r>
            <a:endParaRPr lang="en-US" sz="4000" dirty="0">
              <a:solidFill>
                <a:schemeClr val="bg1"/>
              </a:solidFill>
            </a:endParaRPr>
          </a:p>
        </p:txBody>
      </p:sp>
    </p:spTree>
    <p:extLst>
      <p:ext uri="{BB962C8B-B14F-4D97-AF65-F5344CB8AC3E}">
        <p14:creationId xmlns:p14="http://schemas.microsoft.com/office/powerpoint/2010/main" val="18202189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latin typeface="Helvetica" pitchFamily="34" charset="0"/>
                <a:cs typeface="Helvetica" pitchFamily="34" charset="0"/>
              </a:rPr>
              <a:t>Counsel or Prayer</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can be provided by Email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t>
            </a:r>
            <a:r>
              <a:rPr lang="en-US" sz="4000" u="sng" dirty="0" smtClean="0">
                <a:solidFill>
                  <a:schemeClr val="bg1"/>
                </a:solidFill>
                <a:latin typeface="Helvetica" pitchFamily="34" charset="0"/>
                <a:cs typeface="Helvetica" pitchFamily="34" charset="0"/>
              </a:rPr>
              <a:t>apostlea@gmail.com</a:t>
            </a:r>
            <a:r>
              <a:rPr lang="en-US" sz="4000" dirty="0" smtClean="0">
                <a:solidFill>
                  <a:schemeClr val="bg1"/>
                </a:solidFill>
                <a:latin typeface="Helvetica" pitchFamily="34" charset="0"/>
                <a:cs typeface="Helvetica" pitchFamily="34" charset="0"/>
              </a:rPr>
              <a:t>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or by Phone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704-469-3345</a:t>
            </a:r>
            <a:endParaRPr lang="en-US" sz="4000" dirty="0">
              <a:solidFill>
                <a:schemeClr val="bg1"/>
              </a:solidFill>
            </a:endParaRPr>
          </a:p>
        </p:txBody>
      </p:sp>
    </p:spTree>
    <p:extLst>
      <p:ext uri="{BB962C8B-B14F-4D97-AF65-F5344CB8AC3E}">
        <p14:creationId xmlns:p14="http://schemas.microsoft.com/office/powerpoint/2010/main" val="44173621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Prayer:</a:t>
            </a:r>
          </a:p>
          <a:p>
            <a:pPr algn="ctr">
              <a:buNone/>
            </a:pPr>
            <a:r>
              <a:rPr lang="en-US" sz="4000" dirty="0" smtClean="0">
                <a:solidFill>
                  <a:schemeClr val="bg1"/>
                </a:solidFill>
                <a:latin typeface="Helvetica" pitchFamily="34" charset="0"/>
                <a:cs typeface="Helvetica" pitchFamily="34" charset="0"/>
              </a:rPr>
              <a:t>The 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530679"/>
            <a:ext cx="8090807" cy="4425042"/>
          </a:xfrm>
        </p:spPr>
        <p:txBody>
          <a:bodyPr>
            <a:normAutofit/>
          </a:bodyPr>
          <a:lstStyle/>
          <a:p>
            <a:pPr algn="ctr">
              <a:buNone/>
            </a:pPr>
            <a:r>
              <a:rPr lang="en-US" sz="4000" dirty="0" smtClean="0">
                <a:solidFill>
                  <a:schemeClr val="bg1"/>
                </a:solidFill>
              </a:rPr>
              <a:t>W</a:t>
            </a:r>
            <a:endParaRPr lang="en-US" sz="4000" dirty="0">
              <a:solidFill>
                <a:schemeClr val="bg1"/>
              </a:solidFill>
            </a:endParaRPr>
          </a:p>
        </p:txBody>
      </p:sp>
    </p:spTree>
    <p:extLst>
      <p:ext uri="{BB962C8B-B14F-4D97-AF65-F5344CB8AC3E}">
        <p14:creationId xmlns:p14="http://schemas.microsoft.com/office/powerpoint/2010/main" val="28758794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11394</TotalTime>
  <Words>3976</Words>
  <Application>Microsoft Office PowerPoint</Application>
  <PresentationFormat>On-screen Show (16:9)</PresentationFormat>
  <Paragraphs>267</Paragraphs>
  <Slides>72</Slides>
  <Notes>72</Notes>
  <HiddenSlides>0</HiddenSlides>
  <MMClips>0</MMClips>
  <ScaleCrop>false</ScaleCrop>
  <HeadingPairs>
    <vt:vector size="4" baseType="variant">
      <vt:variant>
        <vt:lpstr>Theme</vt:lpstr>
      </vt:variant>
      <vt:variant>
        <vt:i4>20</vt:i4>
      </vt:variant>
      <vt:variant>
        <vt:lpstr>Slide Titles</vt:lpstr>
      </vt:variant>
      <vt:variant>
        <vt:i4>72</vt:i4>
      </vt:variant>
    </vt:vector>
  </HeadingPairs>
  <TitlesOfParts>
    <vt:vector size="92" baseType="lpstr">
      <vt:lpstr>Office Theme</vt:lpstr>
      <vt:lpstr>4_Office Theme</vt:lpstr>
      <vt:lpstr>10_Office Theme</vt:lpstr>
      <vt:lpstr>35_Office Theme</vt:lpstr>
      <vt:lpstr>1_Office Theme</vt:lpstr>
      <vt:lpstr>2_Office Theme</vt:lpstr>
      <vt:lpstr>3_Office Theme</vt:lpstr>
      <vt:lpstr>5_Office Theme</vt:lpstr>
      <vt:lpstr>6_Office Theme</vt:lpstr>
      <vt:lpstr>7_Office Theme</vt:lpstr>
      <vt:lpstr>8_Office Theme</vt:lpstr>
      <vt:lpstr>9_Office Theme</vt:lpstr>
      <vt:lpstr>11_Office Theme</vt:lpstr>
      <vt:lpstr>12_Office Theme</vt:lpstr>
      <vt:lpstr>13_Office Theme</vt:lpstr>
      <vt:lpstr>14_Office Theme</vt:lpstr>
      <vt:lpstr>15_Office Theme</vt:lpstr>
      <vt:lpstr>16_Office Theme</vt:lpstr>
      <vt:lpstr>17_Office Theme</vt:lpstr>
      <vt:lpstr>18_Office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261</cp:revision>
  <dcterms:created xsi:type="dcterms:W3CDTF">2012-08-10T17:43:01Z</dcterms:created>
  <dcterms:modified xsi:type="dcterms:W3CDTF">2013-12-07T01:54:52Z</dcterms:modified>
</cp:coreProperties>
</file>