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3941" r:id="rId3"/>
    <p:sldMasterId id="2147483965" r:id="rId4"/>
    <p:sldMasterId id="2147484001" r:id="rId5"/>
    <p:sldMasterId id="2147484013" r:id="rId6"/>
    <p:sldMasterId id="2147484037" r:id="rId7"/>
    <p:sldMasterId id="2147484661" r:id="rId8"/>
    <p:sldMasterId id="2147484757" r:id="rId9"/>
    <p:sldMasterId id="2147484937" r:id="rId10"/>
    <p:sldMasterId id="2147484949" r:id="rId11"/>
    <p:sldMasterId id="2147484961" r:id="rId12"/>
    <p:sldMasterId id="2147484973" r:id="rId13"/>
    <p:sldMasterId id="2147484985" r:id="rId14"/>
    <p:sldMasterId id="2147484997" r:id="rId15"/>
    <p:sldMasterId id="2147485009" r:id="rId16"/>
    <p:sldMasterId id="2147485021" r:id="rId17"/>
    <p:sldMasterId id="2147485045" r:id="rId18"/>
    <p:sldMasterId id="2147485057" r:id="rId19"/>
    <p:sldMasterId id="2147485069" r:id="rId20"/>
    <p:sldMasterId id="2147485081" r:id="rId21"/>
  </p:sldMasterIdLst>
  <p:notesMasterIdLst>
    <p:notesMasterId r:id="rId101"/>
  </p:notesMasterIdLst>
  <p:sldIdLst>
    <p:sldId id="934" r:id="rId22"/>
    <p:sldId id="259" r:id="rId23"/>
    <p:sldId id="942" r:id="rId24"/>
    <p:sldId id="938" r:id="rId25"/>
    <p:sldId id="944" r:id="rId26"/>
    <p:sldId id="936" r:id="rId27"/>
    <p:sldId id="943" r:id="rId28"/>
    <p:sldId id="945" r:id="rId29"/>
    <p:sldId id="981" r:id="rId30"/>
    <p:sldId id="827" r:id="rId31"/>
    <p:sldId id="928" r:id="rId32"/>
    <p:sldId id="961" r:id="rId33"/>
    <p:sldId id="962" r:id="rId34"/>
    <p:sldId id="963" r:id="rId35"/>
    <p:sldId id="965" r:id="rId36"/>
    <p:sldId id="964" r:id="rId37"/>
    <p:sldId id="983" r:id="rId38"/>
    <p:sldId id="966" r:id="rId39"/>
    <p:sldId id="967" r:id="rId40"/>
    <p:sldId id="883" r:id="rId41"/>
    <p:sldId id="882" r:id="rId42"/>
    <p:sldId id="932" r:id="rId43"/>
    <p:sldId id="949" r:id="rId44"/>
    <p:sldId id="873" r:id="rId45"/>
    <p:sldId id="958" r:id="rId46"/>
    <p:sldId id="890" r:id="rId47"/>
    <p:sldId id="955" r:id="rId48"/>
    <p:sldId id="909" r:id="rId49"/>
    <p:sldId id="977" r:id="rId50"/>
    <p:sldId id="978" r:id="rId51"/>
    <p:sldId id="910" r:id="rId52"/>
    <p:sldId id="959" r:id="rId53"/>
    <p:sldId id="979" r:id="rId54"/>
    <p:sldId id="960" r:id="rId55"/>
    <p:sldId id="924" r:id="rId56"/>
    <p:sldId id="911" r:id="rId57"/>
    <p:sldId id="930" r:id="rId58"/>
    <p:sldId id="972" r:id="rId59"/>
    <p:sldId id="971" r:id="rId60"/>
    <p:sldId id="968" r:id="rId61"/>
    <p:sldId id="969" r:id="rId62"/>
    <p:sldId id="974" r:id="rId63"/>
    <p:sldId id="970" r:id="rId64"/>
    <p:sldId id="973" r:id="rId65"/>
    <p:sldId id="929" r:id="rId66"/>
    <p:sldId id="975" r:id="rId67"/>
    <p:sldId id="917" r:id="rId68"/>
    <p:sldId id="918" r:id="rId69"/>
    <p:sldId id="976" r:id="rId70"/>
    <p:sldId id="912" r:id="rId71"/>
    <p:sldId id="925" r:id="rId72"/>
    <p:sldId id="913" r:id="rId73"/>
    <p:sldId id="919" r:id="rId74"/>
    <p:sldId id="916" r:id="rId75"/>
    <p:sldId id="914" r:id="rId76"/>
    <p:sldId id="752" r:id="rId77"/>
    <p:sldId id="849" r:id="rId78"/>
    <p:sldId id="885" r:id="rId79"/>
    <p:sldId id="905" r:id="rId80"/>
    <p:sldId id="755" r:id="rId81"/>
    <p:sldId id="926" r:id="rId82"/>
    <p:sldId id="884" r:id="rId83"/>
    <p:sldId id="906" r:id="rId84"/>
    <p:sldId id="907" r:id="rId85"/>
    <p:sldId id="810" r:id="rId86"/>
    <p:sldId id="895" r:id="rId87"/>
    <p:sldId id="920" r:id="rId88"/>
    <p:sldId id="931" r:id="rId89"/>
    <p:sldId id="756" r:id="rId90"/>
    <p:sldId id="893" r:id="rId91"/>
    <p:sldId id="982" r:id="rId92"/>
    <p:sldId id="984" r:id="rId93"/>
    <p:sldId id="894" r:id="rId94"/>
    <p:sldId id="847" r:id="rId95"/>
    <p:sldId id="921" r:id="rId96"/>
    <p:sldId id="980" r:id="rId97"/>
    <p:sldId id="824" r:id="rId98"/>
    <p:sldId id="669" r:id="rId99"/>
    <p:sldId id="688" r:id="rId10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72" y="66"/>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8.xml"/><Relationship Id="rId11" Type="http://schemas.openxmlformats.org/officeDocument/2006/relationships/slideMaster" Target="slideMasters/slideMaster11.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66" Type="http://schemas.openxmlformats.org/officeDocument/2006/relationships/slide" Target="slides/slide45.xml"/><Relationship Id="rId74" Type="http://schemas.openxmlformats.org/officeDocument/2006/relationships/slide" Target="slides/slide53.xml"/><Relationship Id="rId79" Type="http://schemas.openxmlformats.org/officeDocument/2006/relationships/slide" Target="slides/slide58.xml"/><Relationship Id="rId87" Type="http://schemas.openxmlformats.org/officeDocument/2006/relationships/slide" Target="slides/slide66.xml"/><Relationship Id="rId102"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0.xml"/><Relationship Id="rId82" Type="http://schemas.openxmlformats.org/officeDocument/2006/relationships/slide" Target="slides/slide61.xml"/><Relationship Id="rId90" Type="http://schemas.openxmlformats.org/officeDocument/2006/relationships/slide" Target="slides/slide69.xml"/><Relationship Id="rId95" Type="http://schemas.openxmlformats.org/officeDocument/2006/relationships/slide" Target="slides/slide74.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slide" Target="slides/slide56.xml"/><Relationship Id="rId100" Type="http://schemas.openxmlformats.org/officeDocument/2006/relationships/slide" Target="slides/slide79.xml"/><Relationship Id="rId105"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slide" Target="slides/slide59.xml"/><Relationship Id="rId85" Type="http://schemas.openxmlformats.org/officeDocument/2006/relationships/slide" Target="slides/slide64.xml"/><Relationship Id="rId93" Type="http://schemas.openxmlformats.org/officeDocument/2006/relationships/slide" Target="slides/slide72.xml"/><Relationship Id="rId98" Type="http://schemas.openxmlformats.org/officeDocument/2006/relationships/slide" Target="slides/slide7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103"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slide" Target="slides/slide62.xml"/><Relationship Id="rId88" Type="http://schemas.openxmlformats.org/officeDocument/2006/relationships/slide" Target="slides/slide67.xml"/><Relationship Id="rId91" Type="http://schemas.openxmlformats.org/officeDocument/2006/relationships/slide" Target="slides/slide70.xml"/><Relationship Id="rId96" Type="http://schemas.openxmlformats.org/officeDocument/2006/relationships/slide" Target="slides/slide7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slide" Target="slides/slide78.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slide" Target="slides/slide7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4/28/2015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49080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54980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364973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48313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109247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182582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471660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471660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66</a:t>
            </a:fld>
            <a:endParaRPr 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67</a:t>
            </a:fld>
            <a:endParaRPr lang="en-U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68</a:t>
            </a:fld>
            <a:endParaRPr lang="en-U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69</a:t>
            </a:fld>
            <a:endParaRPr lang="en-U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70</a:t>
            </a:fld>
            <a:endParaRPr lang="en-U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73</a:t>
            </a:fld>
            <a:endParaRPr lang="en-U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74</a:t>
            </a:fld>
            <a:endParaRPr lang="en-US">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75</a:t>
            </a:fld>
            <a:endParaRPr lang="en-US">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76</a:t>
            </a:fld>
            <a:endParaRPr lang="en-US">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77</a:t>
            </a:fld>
            <a:endParaRPr lang="en-US">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78</a:t>
            </a:fld>
            <a:endParaRPr lang="en-US">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79</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4/28/2015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4/28/2015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4/28/2015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764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11496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6017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9456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84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00896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5597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829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188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1190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2811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8253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4807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0784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6049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37736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2033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80065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4921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7628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90935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79574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32257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9587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76337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39570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33618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508426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82788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40064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811616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6461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57350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32224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011205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4254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0881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544236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4109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41037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64786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39609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084216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52114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615402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222695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089103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94929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4732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40480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336463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5044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23401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39562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19887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2231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255333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104053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54218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92253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52839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5508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306814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32933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841116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80943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333354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71828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146380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425256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913381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64069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446065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68683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909851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37665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2332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533304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599816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120099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650592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500926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457969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28543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249738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498905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450341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80923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D0546E-A75C-4C26-87FD-2EA5D6FEBA20}" type="datetime1">
              <a:rPr lang="en-US" smtClean="0">
                <a:solidFill>
                  <a:prstClr val="black">
                    <a:tint val="75000"/>
                  </a:prstClr>
                </a:solidFill>
              </a:rPr>
              <a:pPr/>
              <a:t>4/29/2015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885500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544E1A-884A-487A-A010-850F83076D7E}" type="datetime1">
              <a:rPr lang="en-US" smtClean="0">
                <a:solidFill>
                  <a:prstClr val="black">
                    <a:tint val="75000"/>
                  </a:prstClr>
                </a:solidFill>
              </a:rPr>
              <a:pPr/>
              <a:t>4/29/2015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4029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287196-82A2-4262-80CB-5B4941477B12}" type="datetime1">
              <a:rPr lang="en-US" smtClean="0">
                <a:solidFill>
                  <a:prstClr val="black">
                    <a:tint val="75000"/>
                  </a:prstClr>
                </a:solidFill>
              </a:rPr>
              <a:pPr/>
              <a:t>4/29/2015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924674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E77BC4-6E9E-46F4-8232-0B68B6A03327}" type="datetime1">
              <a:rPr lang="en-US" smtClean="0">
                <a:solidFill>
                  <a:prstClr val="black">
                    <a:tint val="75000"/>
                  </a:prstClr>
                </a:solidFill>
              </a:rPr>
              <a:pPr/>
              <a:t>4/29/2015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386974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2DCF79-0BEE-4553-A736-F3924A5194EE}" type="datetime1">
              <a:rPr lang="en-US" smtClean="0">
                <a:solidFill>
                  <a:prstClr val="black">
                    <a:tint val="75000"/>
                  </a:prstClr>
                </a:solidFill>
              </a:rPr>
              <a:pPr/>
              <a:t>4/29/2015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699847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EFA917-FB7A-46F0-83B1-168855B59B96}" type="datetime1">
              <a:rPr lang="en-US" smtClean="0">
                <a:solidFill>
                  <a:prstClr val="black">
                    <a:tint val="75000"/>
                  </a:prstClr>
                </a:solidFill>
              </a:rPr>
              <a:pPr/>
              <a:t>4/29/2015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377663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0090E-7BC0-4874-B463-5D177BDFC27C}" type="datetime1">
              <a:rPr lang="en-US" smtClean="0">
                <a:solidFill>
                  <a:prstClr val="black">
                    <a:tint val="75000"/>
                  </a:prstClr>
                </a:solidFill>
              </a:rPr>
              <a:pPr/>
              <a:t>4/29/2015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115474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519BFB-7918-46F0-A383-4477EA4A697E}" type="datetime1">
              <a:rPr lang="en-US" smtClean="0">
                <a:solidFill>
                  <a:prstClr val="black">
                    <a:tint val="75000"/>
                  </a:prstClr>
                </a:solidFill>
              </a:rPr>
              <a:pPr/>
              <a:t>4/29/2015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920181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7CD9B2-1FF7-4201-8E96-5E76BED98629}" type="datetime1">
              <a:rPr lang="en-US" smtClean="0">
                <a:solidFill>
                  <a:prstClr val="black">
                    <a:tint val="75000"/>
                  </a:prstClr>
                </a:solidFill>
              </a:rPr>
              <a:pPr/>
              <a:t>4/29/2015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921171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0CB1B0-0524-431A-AD96-8337355DD8D3}" type="datetime1">
              <a:rPr lang="en-US" smtClean="0">
                <a:solidFill>
                  <a:prstClr val="black">
                    <a:tint val="75000"/>
                  </a:prstClr>
                </a:solidFill>
              </a:rPr>
              <a:pPr/>
              <a:t>4/29/2015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976690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A98121-74DE-4FBF-A57D-128D603E4826}" type="datetime1">
              <a:rPr lang="en-US" smtClean="0">
                <a:solidFill>
                  <a:prstClr val="black">
                    <a:tint val="75000"/>
                  </a:prstClr>
                </a:solidFill>
              </a:rPr>
              <a:pPr/>
              <a:t>4/29/2015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ArthurBaileyMinistries.com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274946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570601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2980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45857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171195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773537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960250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169793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73796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826331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225217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209806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293833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455661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504706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725251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35278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04236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715055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31276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321403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734842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22641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9001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541430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649317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98319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307507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415795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823739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082168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489398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80923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07555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403124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569673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35117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1927115"/>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948859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832685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024638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15297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028270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305023"/>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566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4/28/2015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572078"/>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66" r:id="rId5"/>
    <p:sldLayoutId id="2147484667" r:id="rId6"/>
    <p:sldLayoutId id="2147484668" r:id="rId7"/>
    <p:sldLayoutId id="2147484669" r:id="rId8"/>
    <p:sldLayoutId id="2147484670" r:id="rId9"/>
    <p:sldLayoutId id="2147484671" r:id="rId10"/>
    <p:sldLayoutId id="2147484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473001"/>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911790"/>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5136480"/>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331373"/>
      </p:ext>
    </p:extLst>
  </p:cSld>
  <p:clrMap bg1="lt1" tx1="dk1" bg2="lt2" tx2="dk2" accent1="accent1" accent2="accent2" accent3="accent3" accent4="accent4" accent5="accent5" accent6="accent6" hlink="hlink" folHlink="folHlink"/>
  <p:sldLayoutIdLst>
    <p:sldLayoutId id="2147484974" r:id="rId1"/>
    <p:sldLayoutId id="2147484975" r:id="rId2"/>
    <p:sldLayoutId id="2147484976" r:id="rId3"/>
    <p:sldLayoutId id="2147484977" r:id="rId4"/>
    <p:sldLayoutId id="2147484978" r:id="rId5"/>
    <p:sldLayoutId id="2147484979" r:id="rId6"/>
    <p:sldLayoutId id="2147484980" r:id="rId7"/>
    <p:sldLayoutId id="2147484981" r:id="rId8"/>
    <p:sldLayoutId id="2147484982" r:id="rId9"/>
    <p:sldLayoutId id="2147484983" r:id="rId10"/>
    <p:sldLayoutId id="2147484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7317414"/>
      </p:ext>
    </p:extLst>
  </p:cSld>
  <p:clrMap bg1="lt1" tx1="dk1" bg2="lt2" tx2="dk2" accent1="accent1" accent2="accent2" accent3="accent3" accent4="accent4" accent5="accent5" accent6="accent6" hlink="hlink" folHlink="folHlink"/>
  <p:sldLayoutIdLst>
    <p:sldLayoutId id="2147484986" r:id="rId1"/>
    <p:sldLayoutId id="2147484987" r:id="rId2"/>
    <p:sldLayoutId id="2147484988" r:id="rId3"/>
    <p:sldLayoutId id="2147484989" r:id="rId4"/>
    <p:sldLayoutId id="2147484990" r:id="rId5"/>
    <p:sldLayoutId id="2147484991" r:id="rId6"/>
    <p:sldLayoutId id="2147484992" r:id="rId7"/>
    <p:sldLayoutId id="2147484993" r:id="rId8"/>
    <p:sldLayoutId id="2147484994" r:id="rId9"/>
    <p:sldLayoutId id="2147484995" r:id="rId10"/>
    <p:sldLayoutId id="21474849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5344100"/>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4497531"/>
      </p:ext>
    </p:extLst>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5118B00-35ED-441E-AF25-5331F1B69860}" type="datetime1">
              <a:rPr lang="en-US" smtClean="0">
                <a:solidFill>
                  <a:prstClr val="black">
                    <a:tint val="75000"/>
                  </a:prstClr>
                </a:solidFill>
              </a:rPr>
              <a:pPr/>
              <a:t>4/29/2015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ArthurBaileyMinistries.com</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5391699"/>
      </p:ext>
    </p:extLst>
  </p:cSld>
  <p:clrMap bg1="lt1" tx1="dk1" bg2="lt2" tx2="dk2" accent1="accent1" accent2="accent2" accent3="accent3" accent4="accent4" accent5="accent5" accent6="accent6" hlink="hlink" folHlink="folHlink"/>
  <p:sldLayoutIdLst>
    <p:sldLayoutId id="2147485022" r:id="rId1"/>
    <p:sldLayoutId id="2147485023" r:id="rId2"/>
    <p:sldLayoutId id="2147485024" r:id="rId3"/>
    <p:sldLayoutId id="2147485025" r:id="rId4"/>
    <p:sldLayoutId id="2147485026" r:id="rId5"/>
    <p:sldLayoutId id="2147485027" r:id="rId6"/>
    <p:sldLayoutId id="2147485028" r:id="rId7"/>
    <p:sldLayoutId id="2147485029" r:id="rId8"/>
    <p:sldLayoutId id="2147485030" r:id="rId9"/>
    <p:sldLayoutId id="2147485031" r:id="rId10"/>
    <p:sldLayoutId id="2147485032"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5611484"/>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3009059"/>
      </p:ext>
    </p:extLst>
  </p:cSld>
  <p:clrMap bg1="lt1" tx1="dk1" bg2="lt2" tx2="dk2" accent1="accent1" accent2="accent2" accent3="accent3" accent4="accent4" accent5="accent5" accent6="accent6" hlink="hlink" folHlink="folHlink"/>
  <p:sldLayoutIdLst>
    <p:sldLayoutId id="2147485058" r:id="rId1"/>
    <p:sldLayoutId id="2147485059" r:id="rId2"/>
    <p:sldLayoutId id="2147485060" r:id="rId3"/>
    <p:sldLayoutId id="2147485061" r:id="rId4"/>
    <p:sldLayoutId id="2147485062" r:id="rId5"/>
    <p:sldLayoutId id="2147485063" r:id="rId6"/>
    <p:sldLayoutId id="2147485064" r:id="rId7"/>
    <p:sldLayoutId id="2147485065" r:id="rId8"/>
    <p:sldLayoutId id="2147485066" r:id="rId9"/>
    <p:sldLayoutId id="2147485067" r:id="rId10"/>
    <p:sldLayoutId id="21474850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5/1/2015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8691570"/>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0070674"/>
      </p:ext>
    </p:extLst>
  </p:cSld>
  <p:clrMap bg1="lt1" tx1="dk1" bg2="lt2" tx2="dk2" accent1="accent1" accent2="accent2" accent3="accent3" accent4="accent4" accent5="accent5" accent6="accent6" hlink="hlink" folHlink="folHlink"/>
  <p:sldLayoutIdLst>
    <p:sldLayoutId id="2147485082" r:id="rId1"/>
    <p:sldLayoutId id="2147485083" r:id="rId2"/>
    <p:sldLayoutId id="2147485084" r:id="rId3"/>
    <p:sldLayoutId id="2147485085" r:id="rId4"/>
    <p:sldLayoutId id="2147485086" r:id="rId5"/>
    <p:sldLayoutId id="2147485087" r:id="rId6"/>
    <p:sldLayoutId id="2147485088" r:id="rId7"/>
    <p:sldLayoutId id="2147485089" r:id="rId8"/>
    <p:sldLayoutId id="2147485090" r:id="rId9"/>
    <p:sldLayoutId id="2147485091" r:id="rId10"/>
    <p:sldLayoutId id="21474850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7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7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78.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78.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7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78.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78.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89.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89.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89.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89.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00.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00.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2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1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3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3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34.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3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2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2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1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67.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0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0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0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0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0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0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0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79.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79.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79.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79.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57.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45.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45.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45.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156.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68.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68.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E43780-39AE-FD47-8E4A-A7BCC7E08357}" type="slidenum">
              <a:rPr lang="en-US" smtClean="0">
                <a:solidFill>
                  <a:prstClr val="black">
                    <a:tint val="75000"/>
                  </a:prstClr>
                </a:solidFill>
              </a:rPr>
              <a:pPr/>
              <a:t>1</a:t>
            </a:fld>
            <a:endParaRPr lang="en-US">
              <a:solidFill>
                <a:prstClr val="black">
                  <a:tint val="75000"/>
                </a:prstClr>
              </a:solidFill>
            </a:endParaRPr>
          </a:p>
        </p:txBody>
      </p:sp>
    </p:spTree>
    <p:extLst>
      <p:ext uri="{BB962C8B-B14F-4D97-AF65-F5344CB8AC3E}">
        <p14:creationId xmlns:p14="http://schemas.microsoft.com/office/powerpoint/2010/main" val="1632180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7" y="657227"/>
            <a:ext cx="7536543" cy="3857625"/>
          </a:xfrm>
        </p:spPr>
        <p:txBody>
          <a:bodyPr/>
          <a:lstStyle/>
          <a:p>
            <a:endParaRPr lang="en-US" dirty="0" smtClean="0"/>
          </a:p>
          <a:p>
            <a:pPr>
              <a:buNone/>
            </a:pPr>
            <a:endParaRPr lang="en-US" dirty="0" smtClean="0"/>
          </a:p>
          <a:p>
            <a:pPr marL="0" algn="ctr">
              <a:buNone/>
            </a:pPr>
            <a:r>
              <a:rPr lang="en-US" dirty="0" smtClean="0">
                <a:solidFill>
                  <a:schemeClr val="bg1"/>
                </a:solidFill>
              </a:rPr>
              <a:t>   </a:t>
            </a: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Thank you for joining us.</a:t>
            </a:r>
            <a:endParaRPr lang="en-US" dirty="0"/>
          </a:p>
        </p:txBody>
      </p:sp>
      <p:pic>
        <p:nvPicPr>
          <p:cNvPr id="4" name="Picture 3" descr="HOI_ProfilePicture.jpg"/>
          <p:cNvPicPr>
            <a:picLocks noChangeAspect="1"/>
          </p:cNvPicPr>
          <p:nvPr/>
        </p:nvPicPr>
        <p:blipFill>
          <a:blip r:embed="rId4" cstate="print"/>
          <a:stretch>
            <a:fillRect/>
          </a:stretch>
        </p:blipFill>
        <p:spPr>
          <a:xfrm>
            <a:off x="3190324" y="22579"/>
            <a:ext cx="2590801" cy="1831419"/>
          </a:xfrm>
          <a:prstGeom prst="rect">
            <a:avLst/>
          </a:prstGeom>
        </p:spPr>
      </p:pic>
    </p:spTree>
    <p:extLst>
      <p:ext uri="{BB962C8B-B14F-4D97-AF65-F5344CB8AC3E}">
        <p14:creationId xmlns:p14="http://schemas.microsoft.com/office/powerpoint/2010/main" val="3957944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5"/>
            <a:ext cx="7334250" cy="3857625"/>
          </a:xfrm>
        </p:spPr>
        <p:txBody>
          <a:bodyPr>
            <a:normAutofit/>
          </a:bodyPr>
          <a:lstStyle/>
          <a:p>
            <a:pPr algn="ctr">
              <a:buNone/>
            </a:pPr>
            <a:endParaRPr lang="en-US" sz="4000" b="1" dirty="0">
              <a:solidFill>
                <a:schemeClr val="bg1"/>
              </a:solidFill>
              <a:latin typeface="Helvetica" panose="020B0604020202020204" pitchFamily="34" charset="0"/>
              <a:cs typeface="Helvetica" panose="020B0604020202020204" pitchFamily="34" charset="0"/>
            </a:endParaRPr>
          </a:p>
          <a:p>
            <a:pPr algn="ctr">
              <a:buNone/>
            </a:pPr>
            <a:endParaRPr lang="en-US" sz="4000" b="1" dirty="0" smtClean="0">
              <a:solidFill>
                <a:schemeClr val="bg1"/>
              </a:solidFill>
              <a:latin typeface="Helvetica" panose="020B0604020202020204" pitchFamily="34" charset="0"/>
              <a:cs typeface="Helvetica" panose="020B0604020202020204" pitchFamily="34" charset="0"/>
            </a:endParaRPr>
          </a:p>
          <a:p>
            <a:pPr algn="ctr">
              <a:buNone/>
            </a:pPr>
            <a:r>
              <a:rPr lang="en-US" sz="4000" b="1" dirty="0" smtClean="0">
                <a:solidFill>
                  <a:schemeClr val="bg1"/>
                </a:solidFill>
                <a:latin typeface="Helvetica" panose="020B0604020202020204" pitchFamily="34" charset="0"/>
                <a:cs typeface="Helvetica" panose="020B0604020202020204" pitchFamily="34" charset="0"/>
              </a:rPr>
              <a:t>Day </a:t>
            </a:r>
            <a:r>
              <a:rPr lang="en-US" sz="4000" b="1" dirty="0" smtClean="0">
                <a:solidFill>
                  <a:schemeClr val="bg1"/>
                </a:solidFill>
                <a:latin typeface="Helvetica" panose="020B0604020202020204" pitchFamily="34" charset="0"/>
                <a:cs typeface="Helvetica" panose="020B0604020202020204" pitchFamily="34" charset="0"/>
              </a:rPr>
              <a:t>28 </a:t>
            </a:r>
            <a:r>
              <a:rPr lang="en-US" sz="4000" b="1" dirty="0" smtClean="0">
                <a:solidFill>
                  <a:schemeClr val="bg1"/>
                </a:solidFill>
                <a:latin typeface="Helvetica" panose="020B0604020202020204" pitchFamily="34" charset="0"/>
                <a:cs typeface="Helvetica" panose="020B0604020202020204" pitchFamily="34" charset="0"/>
              </a:rPr>
              <a:t>of Counting of days up to </a:t>
            </a:r>
            <a:r>
              <a:rPr lang="en-US" sz="4000" b="1" dirty="0" smtClean="0">
                <a:solidFill>
                  <a:schemeClr val="bg1"/>
                </a:solidFill>
                <a:latin typeface="Helvetica" panose="020B0604020202020204" pitchFamily="34" charset="0"/>
                <a:cs typeface="Helvetica" panose="020B0604020202020204" pitchFamily="34" charset="0"/>
              </a:rPr>
              <a:t>Shavuot \ Pentecost</a:t>
            </a:r>
            <a:endParaRPr lang="en-US" sz="4000" b="1" dirty="0">
              <a:solidFill>
                <a:schemeClr val="bg1"/>
              </a:solidFill>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3</a:t>
            </a:fld>
            <a:endParaRPr lang="en-US">
              <a:solidFill>
                <a:prstClr val="black">
                  <a:tint val="75000"/>
                </a:prstClr>
              </a:solidFill>
            </a:endParaRPr>
          </a:p>
        </p:txBody>
      </p:sp>
      <p:sp>
        <p:nvSpPr>
          <p:cNvPr id="5" name="Footer Placeholder 1"/>
          <p:cNvSpPr>
            <a:spLocks noGrp="1"/>
          </p:cNvSpPr>
          <p:nvPr>
            <p:ph type="ftr" sz="quarter" idx="11"/>
          </p:nvPr>
        </p:nvSpPr>
        <p:spPr>
          <a:xfrm>
            <a:off x="3124200" y="4767263"/>
            <a:ext cx="2895600" cy="273844"/>
          </a:xfrm>
        </p:spPr>
        <p:txBody>
          <a:bodyPr/>
          <a:lstStyle/>
          <a:p>
            <a:r>
              <a:rPr lang="en-US" dirty="0" smtClean="0">
                <a:solidFill>
                  <a:prstClr val="white"/>
                </a:solidFill>
              </a:rPr>
              <a:t>www.ArthurBaileyMinistries.com</a:t>
            </a:r>
            <a:endParaRPr lang="en-US" dirty="0">
              <a:solidFill>
                <a:prstClr val="white"/>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375" y="252311"/>
            <a:ext cx="1428750" cy="1428750"/>
          </a:xfrm>
          <a:prstGeom prst="rect">
            <a:avLst/>
          </a:prstGeom>
        </p:spPr>
      </p:pic>
    </p:spTree>
    <p:extLst>
      <p:ext uri="{BB962C8B-B14F-4D97-AF65-F5344CB8AC3E}">
        <p14:creationId xmlns:p14="http://schemas.microsoft.com/office/powerpoint/2010/main" val="2267679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4" y="657225"/>
            <a:ext cx="7789636" cy="3857625"/>
          </a:xfrm>
        </p:spPr>
        <p:txBody>
          <a:bodyPr>
            <a:normAutofit/>
          </a:bodyPr>
          <a:lstStyle/>
          <a:p>
            <a:endParaRPr lang="en-US" dirty="0" smtClean="0">
              <a:latin typeface="Helvetica" panose="020B0604020202020204" pitchFamily="34" charset="0"/>
              <a:cs typeface="Helvetica" panose="020B0604020202020204" pitchFamily="34" charset="0"/>
            </a:endParaRPr>
          </a:p>
          <a:p>
            <a:pPr algn="ctr">
              <a:buNone/>
            </a:pPr>
            <a:r>
              <a:rPr lang="en-US" sz="4400" b="1" dirty="0" smtClean="0">
                <a:solidFill>
                  <a:schemeClr val="bg1"/>
                </a:solidFill>
                <a:latin typeface="Helvetica" panose="020B0604020202020204" pitchFamily="34" charset="0"/>
                <a:cs typeface="Helvetica" panose="020B0604020202020204" pitchFamily="34" charset="0"/>
              </a:rPr>
              <a:t>ArthurBaileyMinistries.com</a:t>
            </a:r>
          </a:p>
          <a:p>
            <a:pPr algn="ctr">
              <a:buNone/>
            </a:pPr>
            <a:r>
              <a:rPr lang="en-US" sz="4400" b="1" dirty="0" smtClean="0">
                <a:solidFill>
                  <a:schemeClr val="bg1"/>
                </a:solidFill>
                <a:latin typeface="Helvetica" panose="020B0604020202020204" pitchFamily="34" charset="0"/>
                <a:cs typeface="Helvetica" panose="020B0604020202020204" pitchFamily="34" charset="0"/>
              </a:rPr>
              <a:t>Discipleship101.tv</a:t>
            </a:r>
            <a:endParaRPr lang="en-US" sz="4400" b="1" dirty="0" smtClean="0">
              <a:solidFill>
                <a:schemeClr val="bg1"/>
              </a:solidFill>
              <a:latin typeface="Helvetica" panose="020B0604020202020204" pitchFamily="34" charset="0"/>
              <a:cs typeface="Helvetica" panose="020B0604020202020204" pitchFamily="34" charset="0"/>
            </a:endParaRPr>
          </a:p>
          <a:p>
            <a:pPr algn="ctr">
              <a:buNone/>
            </a:pPr>
            <a:r>
              <a:rPr lang="en-US" sz="4400" b="1" dirty="0" smtClean="0">
                <a:solidFill>
                  <a:schemeClr val="bg1"/>
                </a:solidFill>
                <a:latin typeface="Helvetica" panose="020B0604020202020204" pitchFamily="34" charset="0"/>
                <a:cs typeface="Helvetica" panose="020B0604020202020204" pitchFamily="34" charset="0"/>
              </a:rPr>
              <a:t>BibleTruth.cc</a:t>
            </a:r>
            <a:endParaRPr lang="en-US" sz="4400" b="1" dirty="0" smtClean="0">
              <a:solidFill>
                <a:schemeClr val="bg1"/>
              </a:solidFill>
              <a:latin typeface="Helvetica" panose="020B0604020202020204" pitchFamily="34" charset="0"/>
              <a:cs typeface="Helvetica" panose="020B0604020202020204" pitchFamily="34" charset="0"/>
            </a:endParaRPr>
          </a:p>
          <a:p>
            <a:pPr algn="ctr">
              <a:buNone/>
            </a:pPr>
            <a:endParaRPr lang="en-US" sz="4400" b="1" dirty="0">
              <a:solidFill>
                <a:schemeClr val="bg1"/>
              </a:solidFill>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4</a:t>
            </a:fld>
            <a:endParaRPr lang="en-US">
              <a:solidFill>
                <a:prstClr val="black">
                  <a:tint val="75000"/>
                </a:prstClr>
              </a:solidFill>
            </a:endParaRPr>
          </a:p>
        </p:txBody>
      </p:sp>
      <p:sp>
        <p:nvSpPr>
          <p:cNvPr id="4" name="Footer Placeholder 1"/>
          <p:cNvSpPr>
            <a:spLocks noGrp="1"/>
          </p:cNvSpPr>
          <p:nvPr>
            <p:ph type="ftr" sz="quarter" idx="11"/>
          </p:nvPr>
        </p:nvSpPr>
        <p:spPr>
          <a:xfrm>
            <a:off x="3124200" y="4767263"/>
            <a:ext cx="2895600" cy="273844"/>
          </a:xfrm>
        </p:spPr>
        <p:txBody>
          <a:bodyPr/>
          <a:lstStyle/>
          <a:p>
            <a:r>
              <a:rPr lang="en-US" dirty="0" smtClean="0">
                <a:solidFill>
                  <a:prstClr val="white"/>
                </a:solidFill>
              </a:rPr>
              <a:t>www.ArthurBaileyMinistries.com</a:t>
            </a:r>
            <a:endParaRPr lang="en-US" dirty="0">
              <a:solidFill>
                <a:prstClr val="white"/>
              </a:solidFill>
            </a:endParaRPr>
          </a:p>
        </p:txBody>
      </p:sp>
    </p:spTree>
    <p:extLst>
      <p:ext uri="{BB962C8B-B14F-4D97-AF65-F5344CB8AC3E}">
        <p14:creationId xmlns:p14="http://schemas.microsoft.com/office/powerpoint/2010/main" val="724864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186" y="657225"/>
            <a:ext cx="7748814" cy="3857625"/>
          </a:xfrm>
        </p:spPr>
        <p:txBody>
          <a:bodyPr>
            <a:normAutofit lnSpcReduction="10000"/>
          </a:bodyPr>
          <a:lstStyle/>
          <a:p>
            <a:pPr marL="0" algn="ctr">
              <a:buNone/>
            </a:pPr>
            <a:r>
              <a:rPr lang="en-US" sz="4000" dirty="0" smtClean="0">
                <a:solidFill>
                  <a:schemeClr val="bg1"/>
                </a:solidFill>
                <a:latin typeface="Helvetica" panose="020B0604020202020204" pitchFamily="34" charset="0"/>
                <a:cs typeface="Helvetica" panose="020B0604020202020204" pitchFamily="34" charset="0"/>
              </a:rPr>
              <a:t>Social Media Outreach</a:t>
            </a:r>
          </a:p>
          <a:p>
            <a:pPr marL="0" algn="ctr">
              <a:buNone/>
            </a:pPr>
            <a:r>
              <a:rPr lang="en-US" sz="4000" dirty="0" smtClean="0">
                <a:solidFill>
                  <a:schemeClr val="bg1"/>
                </a:solidFill>
                <a:latin typeface="Helvetica" panose="020B0604020202020204" pitchFamily="34" charset="0"/>
                <a:cs typeface="Helvetica" panose="020B0604020202020204" pitchFamily="34" charset="0"/>
              </a:rPr>
              <a:t>If everybody with a </a:t>
            </a:r>
            <a:r>
              <a:rPr lang="en-US" sz="4000" dirty="0" smtClean="0">
                <a:solidFill>
                  <a:schemeClr val="bg1"/>
                </a:solidFill>
                <a:latin typeface="Helvetica" panose="020B0604020202020204" pitchFamily="34" charset="0"/>
                <a:cs typeface="Helvetica" panose="020B0604020202020204" pitchFamily="34" charset="0"/>
              </a:rPr>
              <a:t>Facebook </a:t>
            </a:r>
            <a:r>
              <a:rPr lang="en-US" sz="4000" dirty="0" smtClean="0">
                <a:solidFill>
                  <a:schemeClr val="bg1"/>
                </a:solidFill>
                <a:latin typeface="Helvetica" panose="020B0604020202020204" pitchFamily="34" charset="0"/>
                <a:cs typeface="Helvetica" panose="020B0604020202020204" pitchFamily="34" charset="0"/>
              </a:rPr>
              <a:t>page would post our teaching on </a:t>
            </a:r>
            <a:r>
              <a:rPr lang="en-US" sz="4000" dirty="0" smtClean="0">
                <a:solidFill>
                  <a:schemeClr val="bg1"/>
                </a:solidFill>
                <a:latin typeface="Helvetica" panose="020B0604020202020204" pitchFamily="34" charset="0"/>
                <a:cs typeface="Helvetica" panose="020B0604020202020204" pitchFamily="34" charset="0"/>
              </a:rPr>
              <a:t>their Facebook </a:t>
            </a:r>
            <a:r>
              <a:rPr lang="en-US" sz="4000" dirty="0" smtClean="0">
                <a:solidFill>
                  <a:schemeClr val="bg1"/>
                </a:solidFill>
                <a:latin typeface="Helvetica" panose="020B0604020202020204" pitchFamily="34" charset="0"/>
                <a:cs typeface="Helvetica" panose="020B0604020202020204" pitchFamily="34" charset="0"/>
              </a:rPr>
              <a:t>page it would alert your </a:t>
            </a:r>
            <a:r>
              <a:rPr lang="en-US" sz="4000" dirty="0" smtClean="0">
                <a:solidFill>
                  <a:schemeClr val="bg1"/>
                </a:solidFill>
                <a:latin typeface="Helvetica" panose="020B0604020202020204" pitchFamily="34" charset="0"/>
                <a:cs typeface="Helvetica" panose="020B0604020202020204" pitchFamily="34" charset="0"/>
              </a:rPr>
              <a:t>Facebook </a:t>
            </a:r>
            <a:r>
              <a:rPr lang="en-US" sz="4000" dirty="0" smtClean="0">
                <a:solidFill>
                  <a:schemeClr val="bg1"/>
                </a:solidFill>
                <a:latin typeface="Helvetica" pitchFamily="34" charset="0"/>
                <a:cs typeface="Helvetica" pitchFamily="34" charset="0"/>
              </a:rPr>
              <a:t>friends we are live</a:t>
            </a:r>
          </a:p>
          <a:p>
            <a:pPr algn="ctr">
              <a:buNone/>
            </a:pPr>
            <a:endParaRPr lang="en-US" sz="4000" dirty="0" smtClean="0">
              <a:solidFill>
                <a:schemeClr val="bg1"/>
              </a:solidFill>
              <a:latin typeface="Helvetica" pitchFamily="34" charset="0"/>
              <a:cs typeface="Helvetica" pitchFamily="34" charset="0"/>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5</a:t>
            </a:fld>
            <a:endParaRPr lang="en-US">
              <a:solidFill>
                <a:prstClr val="black">
                  <a:tint val="75000"/>
                </a:prstClr>
              </a:solidFill>
            </a:endParaRPr>
          </a:p>
        </p:txBody>
      </p:sp>
      <p:sp>
        <p:nvSpPr>
          <p:cNvPr id="5" name="Footer Placeholder 1"/>
          <p:cNvSpPr>
            <a:spLocks noGrp="1"/>
          </p:cNvSpPr>
          <p:nvPr>
            <p:ph type="ftr" sz="quarter" idx="11"/>
          </p:nvPr>
        </p:nvSpPr>
        <p:spPr>
          <a:xfrm>
            <a:off x="3124200" y="4767263"/>
            <a:ext cx="2895600" cy="273844"/>
          </a:xfrm>
        </p:spPr>
        <p:txBody>
          <a:bodyPr/>
          <a:lstStyle/>
          <a:p>
            <a:r>
              <a:rPr lang="en-US" dirty="0" smtClean="0">
                <a:solidFill>
                  <a:prstClr val="white"/>
                </a:solidFill>
              </a:rPr>
              <a:t>www.ArthurBaileyMinistries.com</a:t>
            </a:r>
            <a:endParaRPr lang="en-US" dirty="0">
              <a:solidFill>
                <a:prstClr val="white"/>
              </a:solidFill>
            </a:endParaRPr>
          </a:p>
        </p:txBody>
      </p:sp>
    </p:spTree>
    <p:extLst>
      <p:ext uri="{BB962C8B-B14F-4D97-AF65-F5344CB8AC3E}">
        <p14:creationId xmlns:p14="http://schemas.microsoft.com/office/powerpoint/2010/main" val="2775110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385" y="657225"/>
            <a:ext cx="8311415" cy="3857625"/>
          </a:xfrm>
        </p:spPr>
        <p:txBody>
          <a:bodyPr>
            <a:normAutofit/>
          </a:bodyPr>
          <a:lstStyle/>
          <a:p>
            <a:endParaRPr lang="en-US" dirty="0" smtClean="0">
              <a:latin typeface="Helvetica" panose="020B0604020202020204" pitchFamily="34" charset="0"/>
              <a:cs typeface="Helvetica" panose="020B0604020202020204" pitchFamily="34" charset="0"/>
            </a:endParaRPr>
          </a:p>
          <a:p>
            <a:pPr algn="ctr">
              <a:buNone/>
            </a:pPr>
            <a:r>
              <a:rPr lang="en-US" sz="4400" b="1" dirty="0">
                <a:solidFill>
                  <a:schemeClr val="bg1"/>
                </a:solidFill>
                <a:latin typeface="Helvetica" panose="020B0604020202020204" pitchFamily="34" charset="0"/>
                <a:cs typeface="Helvetica" panose="020B0604020202020204" pitchFamily="34" charset="0"/>
              </a:rPr>
              <a:t>TODAY’S </a:t>
            </a:r>
            <a:r>
              <a:rPr lang="en-US" sz="4400" b="1" dirty="0" smtClean="0">
                <a:solidFill>
                  <a:schemeClr val="bg1"/>
                </a:solidFill>
                <a:latin typeface="Helvetica" panose="020B0604020202020204" pitchFamily="34" charset="0"/>
                <a:cs typeface="Helvetica" panose="020B0604020202020204" pitchFamily="34" charset="0"/>
              </a:rPr>
              <a:t>MESSAGE:</a:t>
            </a:r>
          </a:p>
          <a:p>
            <a:pPr algn="ctr">
              <a:buNone/>
            </a:pPr>
            <a:r>
              <a:rPr lang="en-US" sz="4400" b="1" dirty="0" smtClean="0">
                <a:solidFill>
                  <a:schemeClr val="bg1"/>
                </a:solidFill>
                <a:latin typeface="Helvetica" panose="020B0604020202020204" pitchFamily="34" charset="0"/>
                <a:cs typeface="Helvetica" panose="020B0604020202020204" pitchFamily="34" charset="0"/>
              </a:rPr>
              <a:t>What Happens When You Die?</a:t>
            </a:r>
            <a:endParaRPr lang="en-US" sz="4400" b="1" dirty="0" smtClean="0">
              <a:solidFill>
                <a:schemeClr val="bg1"/>
              </a:solidFill>
              <a:latin typeface="Helvetica" panose="020B0604020202020204" pitchFamily="34" charset="0"/>
              <a:cs typeface="Helvetica" panose="020B0604020202020204" pitchFamily="34" charset="0"/>
            </a:endParaRPr>
          </a:p>
          <a:p>
            <a:pPr algn="ctr">
              <a:buNone/>
            </a:pPr>
            <a:endParaRPr lang="en-US" sz="4400" b="1" dirty="0">
              <a:solidFill>
                <a:schemeClr val="bg1"/>
              </a:solidFill>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6</a:t>
            </a:fld>
            <a:endParaRPr lang="en-US">
              <a:solidFill>
                <a:prstClr val="black">
                  <a:tint val="75000"/>
                </a:prstClr>
              </a:solidFill>
            </a:endParaRPr>
          </a:p>
        </p:txBody>
      </p:sp>
      <p:sp>
        <p:nvSpPr>
          <p:cNvPr id="4" name="Footer Placeholder 1"/>
          <p:cNvSpPr>
            <a:spLocks noGrp="1"/>
          </p:cNvSpPr>
          <p:nvPr>
            <p:ph type="ftr" sz="quarter" idx="11"/>
          </p:nvPr>
        </p:nvSpPr>
        <p:spPr>
          <a:xfrm>
            <a:off x="3124200" y="4767263"/>
            <a:ext cx="2895600" cy="273844"/>
          </a:xfrm>
        </p:spPr>
        <p:txBody>
          <a:bodyPr/>
          <a:lstStyle/>
          <a:p>
            <a:r>
              <a:rPr lang="en-US" dirty="0" smtClean="0">
                <a:solidFill>
                  <a:prstClr val="white"/>
                </a:solidFill>
              </a:rPr>
              <a:t>www.ArthurBaileyMinistries.com</a:t>
            </a:r>
            <a:endParaRPr lang="en-US" dirty="0">
              <a:solidFill>
                <a:prstClr val="white"/>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375" y="252311"/>
            <a:ext cx="1428750" cy="1428750"/>
          </a:xfrm>
          <a:prstGeom prst="rect">
            <a:avLst/>
          </a:prstGeom>
        </p:spPr>
      </p:pic>
    </p:spTree>
    <p:extLst>
      <p:ext uri="{BB962C8B-B14F-4D97-AF65-F5344CB8AC3E}">
        <p14:creationId xmlns:p14="http://schemas.microsoft.com/office/powerpoint/2010/main" val="523092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664" y="657225"/>
            <a:ext cx="7675336" cy="3857625"/>
          </a:xfrm>
        </p:spPr>
        <p:txBody>
          <a:bodyPr>
            <a:normAutofit/>
          </a:bodyPr>
          <a:lstStyle/>
          <a:p>
            <a:pPr algn="ctr">
              <a:buNone/>
            </a:pPr>
            <a:r>
              <a:rPr lang="en-US" sz="4000" dirty="0" smtClean="0">
                <a:solidFill>
                  <a:schemeClr val="bg1"/>
                </a:solidFill>
                <a:latin typeface="Helvetica" pitchFamily="34" charset="0"/>
                <a:cs typeface="Helvetica" pitchFamily="34" charset="0"/>
              </a:rPr>
              <a:t>At the end of today’s teaching you will be able to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1. Ask Questions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2. Receive Prayer and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3. Give your Tithes, Offerings</a:t>
            </a:r>
          </a:p>
          <a:p>
            <a:pPr algn="ctr">
              <a:buNone/>
            </a:pPr>
            <a:endParaRPr lang="en-US" sz="4000" dirty="0" smtClean="0">
              <a:solidFill>
                <a:schemeClr val="bg1"/>
              </a:solidFill>
              <a:latin typeface="Helvetica" pitchFamily="34" charset="0"/>
              <a:cs typeface="Helvetica" pitchFamily="34" charset="0"/>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7</a:t>
            </a:fld>
            <a:endParaRPr lang="en-US">
              <a:solidFill>
                <a:prstClr val="black">
                  <a:tint val="75000"/>
                </a:prstClr>
              </a:solidFill>
            </a:endParaRPr>
          </a:p>
        </p:txBody>
      </p:sp>
      <p:sp>
        <p:nvSpPr>
          <p:cNvPr id="5" name="Footer Placeholder 1"/>
          <p:cNvSpPr>
            <a:spLocks noGrp="1"/>
          </p:cNvSpPr>
          <p:nvPr>
            <p:ph type="ftr" sz="quarter" idx="11"/>
          </p:nvPr>
        </p:nvSpPr>
        <p:spPr>
          <a:xfrm>
            <a:off x="3124200" y="4767263"/>
            <a:ext cx="2895600" cy="273844"/>
          </a:xfrm>
        </p:spPr>
        <p:txBody>
          <a:bodyPr/>
          <a:lstStyle/>
          <a:p>
            <a:r>
              <a:rPr lang="en-US" dirty="0" smtClean="0">
                <a:solidFill>
                  <a:prstClr val="white"/>
                </a:solidFill>
              </a:rPr>
              <a:t>www.ArthurBaileyMinistries.com</a:t>
            </a:r>
            <a:endParaRPr lang="en-US" dirty="0">
              <a:solidFill>
                <a:prstClr val="white"/>
              </a:solidFill>
            </a:endParaRPr>
          </a:p>
        </p:txBody>
      </p:sp>
    </p:spTree>
    <p:extLst>
      <p:ext uri="{BB962C8B-B14F-4D97-AF65-F5344CB8AC3E}">
        <p14:creationId xmlns:p14="http://schemas.microsoft.com/office/powerpoint/2010/main" val="887168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5"/>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a:t>
            </a:r>
            <a:r>
              <a:rPr lang="en-US" sz="4000" dirty="0" smtClean="0">
                <a:solidFill>
                  <a:schemeClr val="bg1"/>
                </a:solidFill>
                <a:latin typeface="Helvetica" pitchFamily="34" charset="0"/>
                <a:cs typeface="Helvetica" pitchFamily="34" charset="0"/>
              </a:rPr>
              <a:t>Prayer</a:t>
            </a: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8</a:t>
            </a:fld>
            <a:endParaRPr lang="en-US" dirty="0">
              <a:solidFill>
                <a:prstClr val="black">
                  <a:tint val="75000"/>
                </a:prstClr>
              </a:solidFill>
            </a:endParaRPr>
          </a:p>
        </p:txBody>
      </p:sp>
      <p:sp>
        <p:nvSpPr>
          <p:cNvPr id="5" name="Footer Placeholder 1"/>
          <p:cNvSpPr>
            <a:spLocks noGrp="1"/>
          </p:cNvSpPr>
          <p:nvPr>
            <p:ph type="ftr" sz="quarter" idx="11"/>
          </p:nvPr>
        </p:nvSpPr>
        <p:spPr>
          <a:xfrm>
            <a:off x="3124200" y="4767263"/>
            <a:ext cx="2895600" cy="273844"/>
          </a:xfrm>
        </p:spPr>
        <p:txBody>
          <a:bodyPr/>
          <a:lstStyle/>
          <a:p>
            <a:r>
              <a:rPr lang="en-US" dirty="0" smtClean="0">
                <a:solidFill>
                  <a:prstClr val="white"/>
                </a:solidFill>
              </a:rPr>
              <a:t>www.ArthurBaileyMinistries.com</a:t>
            </a:r>
            <a:endParaRPr lang="en-US" dirty="0">
              <a:solidFill>
                <a:prstClr val="white"/>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375" y="252311"/>
            <a:ext cx="1428750" cy="1428750"/>
          </a:xfrm>
          <a:prstGeom prst="rect">
            <a:avLst/>
          </a:prstGeom>
        </p:spPr>
      </p:pic>
    </p:spTree>
    <p:extLst>
      <p:ext uri="{BB962C8B-B14F-4D97-AF65-F5344CB8AC3E}">
        <p14:creationId xmlns:p14="http://schemas.microsoft.com/office/powerpoint/2010/main" val="355886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5"/>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a:t>
            </a:r>
            <a:r>
              <a:rPr lang="en-US" sz="4000" dirty="0" smtClean="0">
                <a:solidFill>
                  <a:schemeClr val="bg1"/>
                </a:solidFill>
                <a:latin typeface="Helvetica" pitchFamily="34" charset="0"/>
                <a:cs typeface="Helvetica" pitchFamily="34" charset="0"/>
              </a:rPr>
              <a:t>Song</a:t>
            </a: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9</a:t>
            </a:fld>
            <a:endParaRPr lang="en-US">
              <a:solidFill>
                <a:prstClr val="black">
                  <a:tint val="75000"/>
                </a:prstClr>
              </a:solidFill>
            </a:endParaRPr>
          </a:p>
        </p:txBody>
      </p:sp>
      <p:sp>
        <p:nvSpPr>
          <p:cNvPr id="5" name="Footer Placeholder 1"/>
          <p:cNvSpPr>
            <a:spLocks noGrp="1"/>
          </p:cNvSpPr>
          <p:nvPr>
            <p:ph type="ftr" sz="quarter" idx="11"/>
          </p:nvPr>
        </p:nvSpPr>
        <p:spPr>
          <a:xfrm>
            <a:off x="3124200" y="4767263"/>
            <a:ext cx="2895600" cy="273844"/>
          </a:xfrm>
        </p:spPr>
        <p:txBody>
          <a:bodyPr/>
          <a:lstStyle/>
          <a:p>
            <a:r>
              <a:rPr lang="en-US" dirty="0" smtClean="0">
                <a:solidFill>
                  <a:prstClr val="white"/>
                </a:solidFill>
              </a:rPr>
              <a:t>www.ArthurBaileyMinistries.com</a:t>
            </a:r>
            <a:endParaRPr lang="en-US" dirty="0">
              <a:solidFill>
                <a:prstClr val="white"/>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375" y="252311"/>
            <a:ext cx="1428750" cy="1428750"/>
          </a:xfrm>
          <a:prstGeom prst="rect">
            <a:avLst/>
          </a:prstGeom>
        </p:spPr>
      </p:pic>
    </p:spTree>
    <p:extLst>
      <p:ext uri="{BB962C8B-B14F-4D97-AF65-F5344CB8AC3E}">
        <p14:creationId xmlns:p14="http://schemas.microsoft.com/office/powerpoint/2010/main" val="3063512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1642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What Happens When You Die?</a:t>
            </a:r>
            <a:endParaRPr lang="en-US" sz="4200" dirty="0" smtClean="0">
              <a:solidFill>
                <a:schemeClr val="bg1"/>
              </a:solidFill>
              <a:latin typeface="Helvetica" pitchFamily="34" charset="0"/>
              <a:cs typeface="Helvetica" pitchFamily="34" charset="0"/>
            </a:endParaRPr>
          </a:p>
          <a:p>
            <a:pPr algn="ctr">
              <a:buNone/>
            </a:pPr>
            <a:endParaRPr lang="en-US" sz="36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Does Your Soul Go to Heaven?</a:t>
            </a:r>
          </a:p>
          <a:p>
            <a:pPr algn="ctr">
              <a:buNone/>
            </a:pPr>
            <a:r>
              <a:rPr lang="en-US" sz="3600" dirty="0" smtClean="0">
                <a:solidFill>
                  <a:schemeClr val="bg1"/>
                </a:solidFill>
                <a:latin typeface="Helvetica" pitchFamily="34" charset="0"/>
                <a:cs typeface="Helvetica" pitchFamily="34" charset="0"/>
              </a:rPr>
              <a:t>Do Unbelievers Go to Hell?</a:t>
            </a:r>
            <a:endParaRPr lang="en-US" sz="36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Live Forever?</a:t>
            </a:r>
            <a:endParaRPr lang="en-US" sz="3600" dirty="0" smtClean="0">
              <a:solidFill>
                <a:schemeClr val="bg1"/>
              </a:solidFill>
            </a:endParaRPr>
          </a:p>
          <a:p>
            <a:pPr marL="0" indent="0">
              <a:buNone/>
            </a:pPr>
            <a:r>
              <a:rPr lang="en-US" dirty="0">
                <a:solidFill>
                  <a:schemeClr val="bg1"/>
                </a:solidFill>
              </a:rPr>
              <a:t>And the LORD God said, "The man has now become like one of us, knowing good and evil. He must not be allowed to reach out his hand and take also from the tree of life and eat, </a:t>
            </a:r>
            <a:r>
              <a:rPr lang="en-US" i="1" u="sng" dirty="0">
                <a:solidFill>
                  <a:schemeClr val="bg1"/>
                </a:solidFill>
              </a:rPr>
              <a:t>and live forever</a:t>
            </a:r>
            <a:r>
              <a:rPr lang="en-US" dirty="0">
                <a:solidFill>
                  <a:schemeClr val="bg1"/>
                </a:solidFill>
              </a:rPr>
              <a:t>" (Genesis 3:22 NIV).</a:t>
            </a:r>
            <a:endParaRPr lang="en-US" sz="4800" dirty="0">
              <a:solidFill>
                <a:schemeClr val="bg1"/>
              </a:solidFill>
            </a:endParaRPr>
          </a:p>
        </p:txBody>
      </p:sp>
    </p:spTree>
    <p:extLst>
      <p:ext uri="{BB962C8B-B14F-4D97-AF65-F5344CB8AC3E}">
        <p14:creationId xmlns:p14="http://schemas.microsoft.com/office/powerpoint/2010/main" val="524961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lnSpcReduction="10000"/>
          </a:bodyPr>
          <a:lstStyle/>
          <a:p>
            <a:pPr marL="0" indent="0">
              <a:buNone/>
            </a:pPr>
            <a:r>
              <a:rPr lang="en-US" dirty="0" smtClean="0">
                <a:solidFill>
                  <a:schemeClr val="bg1"/>
                </a:solidFill>
              </a:rPr>
              <a:t>*Most Christians believe that they have immortality – that when their body dies their soul still lives and goes to heaven</a:t>
            </a:r>
            <a:endParaRPr lang="en-US" dirty="0" smtClean="0">
              <a:solidFill>
                <a:schemeClr val="bg1"/>
              </a:solidFill>
            </a:endParaRPr>
          </a:p>
          <a:p>
            <a:pPr marL="0" indent="0">
              <a:buNone/>
            </a:pPr>
            <a:r>
              <a:rPr lang="en-US" dirty="0" smtClean="0">
                <a:solidFill>
                  <a:schemeClr val="bg1"/>
                </a:solidFill>
              </a:rPr>
              <a:t>*Most religions teach an afterlife in which the “essence” or soul of a person lives after the death of the body</a:t>
            </a:r>
            <a:endParaRPr lang="en-US" dirty="0" smtClean="0">
              <a:solidFill>
                <a:schemeClr val="bg1"/>
              </a:solidFill>
            </a:endParaRPr>
          </a:p>
          <a:p>
            <a:pPr marL="0" indent="0">
              <a:buNone/>
            </a:pPr>
            <a:r>
              <a:rPr lang="en-US" dirty="0" smtClean="0">
                <a:solidFill>
                  <a:schemeClr val="bg1"/>
                </a:solidFill>
              </a:rPr>
              <a:t>*Most people in the world believe in some sort of afterlife – that death is only a transition to another life state (</a:t>
            </a:r>
            <a:r>
              <a:rPr lang="en-US" dirty="0" err="1" smtClean="0">
                <a:solidFill>
                  <a:schemeClr val="bg1"/>
                </a:solidFill>
              </a:rPr>
              <a:t>ie</a:t>
            </a:r>
            <a:r>
              <a:rPr lang="en-US" dirty="0" smtClean="0">
                <a:solidFill>
                  <a:schemeClr val="bg1"/>
                </a:solidFill>
              </a:rPr>
              <a:t> Elysian fields)</a:t>
            </a:r>
            <a:endParaRPr lang="en-US" dirty="0">
              <a:solidFill>
                <a:schemeClr val="bg1"/>
              </a:solidFill>
            </a:endParaRPr>
          </a:p>
        </p:txBody>
      </p:sp>
    </p:spTree>
    <p:extLst>
      <p:ext uri="{BB962C8B-B14F-4D97-AF65-F5344CB8AC3E}">
        <p14:creationId xmlns:p14="http://schemas.microsoft.com/office/powerpoint/2010/main" val="358794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lnSpcReduction="10000"/>
          </a:bodyPr>
          <a:lstStyle/>
          <a:p>
            <a:pPr marL="0" indent="0">
              <a:buNone/>
            </a:pPr>
            <a:r>
              <a:rPr lang="en-US" dirty="0" smtClean="0">
                <a:solidFill>
                  <a:schemeClr val="bg1"/>
                </a:solidFill>
              </a:rPr>
              <a:t>*What </a:t>
            </a:r>
            <a:r>
              <a:rPr lang="en-US" dirty="0" smtClean="0">
                <a:solidFill>
                  <a:schemeClr val="bg1"/>
                </a:solidFill>
              </a:rPr>
              <a:t>really happens when a person dies?</a:t>
            </a:r>
            <a:endParaRPr lang="en-US" dirty="0" smtClean="0">
              <a:solidFill>
                <a:schemeClr val="bg1"/>
              </a:solidFill>
            </a:endParaRPr>
          </a:p>
          <a:p>
            <a:pPr marL="0" indent="0">
              <a:buNone/>
            </a:pPr>
            <a:r>
              <a:rPr lang="en-US" dirty="0" smtClean="0">
                <a:solidFill>
                  <a:schemeClr val="bg1"/>
                </a:solidFill>
              </a:rPr>
              <a:t>*Sleep as a Metaphor for Death</a:t>
            </a:r>
            <a:endParaRPr lang="en-US" dirty="0" smtClean="0">
              <a:solidFill>
                <a:schemeClr val="bg1"/>
              </a:solidFill>
            </a:endParaRPr>
          </a:p>
          <a:p>
            <a:pPr marL="0" indent="0">
              <a:buNone/>
            </a:pPr>
            <a:r>
              <a:rPr lang="en-US" dirty="0" smtClean="0">
                <a:solidFill>
                  <a:schemeClr val="bg1"/>
                </a:solidFill>
              </a:rPr>
              <a:t>*Do Believers Have Eternal Life in Them Now?</a:t>
            </a:r>
          </a:p>
          <a:p>
            <a:pPr marL="0" indent="0">
              <a:buNone/>
            </a:pPr>
            <a:r>
              <a:rPr lang="en-US" dirty="0" smtClean="0">
                <a:solidFill>
                  <a:schemeClr val="bg1"/>
                </a:solidFill>
              </a:rPr>
              <a:t>*What is the purpose of the resurrection?</a:t>
            </a:r>
          </a:p>
          <a:p>
            <a:pPr marL="0" indent="0">
              <a:buNone/>
            </a:pPr>
            <a:r>
              <a:rPr lang="en-US" dirty="0" smtClean="0">
                <a:solidFill>
                  <a:schemeClr val="bg1"/>
                </a:solidFill>
              </a:rPr>
              <a:t>*Does the Creator send unbelievers to Hell?</a:t>
            </a:r>
          </a:p>
          <a:p>
            <a:pPr marL="0" indent="0">
              <a:buNone/>
            </a:pPr>
            <a:r>
              <a:rPr lang="en-US" dirty="0" smtClean="0">
                <a:solidFill>
                  <a:schemeClr val="bg1"/>
                </a:solidFill>
              </a:rPr>
              <a:t>*What about Being Home with the Lord?</a:t>
            </a:r>
          </a:p>
          <a:p>
            <a:pPr marL="0" indent="0">
              <a:buNone/>
            </a:pPr>
            <a:r>
              <a:rPr lang="en-US" dirty="0" smtClean="0">
                <a:solidFill>
                  <a:schemeClr val="bg1"/>
                </a:solidFill>
              </a:rPr>
              <a:t>*Rich man and Lazarus?</a:t>
            </a:r>
          </a:p>
          <a:p>
            <a:pPr marL="0" indent="0">
              <a:buNone/>
            </a:pPr>
            <a:r>
              <a:rPr lang="en-US" dirty="0" smtClean="0">
                <a:solidFill>
                  <a:schemeClr val="bg1"/>
                </a:solidFill>
              </a:rPr>
              <a:t>*The thief on the cross?</a:t>
            </a:r>
            <a:endParaRPr lang="en-US" dirty="0" smtClean="0">
              <a:solidFill>
                <a:schemeClr val="bg1"/>
              </a:solidFill>
            </a:endParaRPr>
          </a:p>
        </p:txBody>
      </p:sp>
    </p:spTree>
    <p:extLst>
      <p:ext uri="{BB962C8B-B14F-4D97-AF65-F5344CB8AC3E}">
        <p14:creationId xmlns:p14="http://schemas.microsoft.com/office/powerpoint/2010/main" val="392575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fontScale="92500" lnSpcReduction="10000"/>
          </a:bodyPr>
          <a:lstStyle/>
          <a:p>
            <a:pPr marL="0" indent="0" algn="ctr">
              <a:buNone/>
            </a:pPr>
            <a:r>
              <a:rPr lang="en-US" sz="3600" dirty="0" smtClean="0">
                <a:solidFill>
                  <a:schemeClr val="bg1"/>
                </a:solidFill>
              </a:rPr>
              <a:t>The Creation of Man – What is a Soul?</a:t>
            </a:r>
          </a:p>
          <a:p>
            <a:pPr marL="0" indent="0">
              <a:buNone/>
            </a:pPr>
            <a:r>
              <a:rPr lang="en-US" dirty="0">
                <a:solidFill>
                  <a:schemeClr val="bg1"/>
                </a:solidFill>
              </a:rPr>
              <a:t>Yahuwah Elohim formed the man from the dust of the ground and breathed into his nostrils the breath of life, </a:t>
            </a:r>
            <a:r>
              <a:rPr lang="en-US" u="sng" dirty="0">
                <a:solidFill>
                  <a:schemeClr val="bg1"/>
                </a:solidFill>
              </a:rPr>
              <a:t>and the man became a living being</a:t>
            </a:r>
            <a:r>
              <a:rPr lang="en-US" dirty="0">
                <a:solidFill>
                  <a:schemeClr val="bg1"/>
                </a:solidFill>
              </a:rPr>
              <a:t>. (Genesis 2:7</a:t>
            </a:r>
            <a:r>
              <a:rPr lang="en-US" dirty="0" smtClean="0">
                <a:solidFill>
                  <a:schemeClr val="bg1"/>
                </a:solidFill>
              </a:rPr>
              <a:t>)</a:t>
            </a:r>
          </a:p>
          <a:p>
            <a:pPr marL="0" indent="0">
              <a:buNone/>
            </a:pPr>
            <a:r>
              <a:rPr lang="en-US" dirty="0" err="1" smtClean="0">
                <a:solidFill>
                  <a:schemeClr val="bg1"/>
                </a:solidFill>
              </a:rPr>
              <a:t>Nephesh</a:t>
            </a:r>
            <a:r>
              <a:rPr lang="en-US" dirty="0" smtClean="0">
                <a:solidFill>
                  <a:schemeClr val="bg1"/>
                </a:solidFill>
              </a:rPr>
              <a:t> </a:t>
            </a:r>
            <a:r>
              <a:rPr lang="en-US" dirty="0" err="1" smtClean="0">
                <a:solidFill>
                  <a:schemeClr val="bg1"/>
                </a:solidFill>
              </a:rPr>
              <a:t>chayah</a:t>
            </a:r>
            <a:r>
              <a:rPr lang="en-US" dirty="0" smtClean="0">
                <a:solidFill>
                  <a:schemeClr val="bg1"/>
                </a:solidFill>
              </a:rPr>
              <a:t> – </a:t>
            </a:r>
            <a:r>
              <a:rPr lang="en-US" i="1" dirty="0">
                <a:solidFill>
                  <a:schemeClr val="bg1"/>
                </a:solidFill>
              </a:rPr>
              <a:t>soul, living being, life, self, person, desire, appetite, emotion, and passion</a:t>
            </a:r>
            <a:r>
              <a:rPr lang="en-US" dirty="0">
                <a:solidFill>
                  <a:schemeClr val="bg1"/>
                </a:solidFill>
              </a:rPr>
              <a:t>.  It is </a:t>
            </a:r>
            <a:r>
              <a:rPr lang="en-US" i="1" dirty="0">
                <a:solidFill>
                  <a:schemeClr val="bg1"/>
                </a:solidFill>
              </a:rPr>
              <a:t>that which breathes, the breathing substance or being. </a:t>
            </a:r>
            <a:r>
              <a:rPr lang="en-US" dirty="0">
                <a:solidFill>
                  <a:schemeClr val="bg1"/>
                </a:solidFill>
              </a:rPr>
              <a:t> </a:t>
            </a:r>
            <a:r>
              <a:rPr lang="en-US" u="sng" dirty="0">
                <a:solidFill>
                  <a:schemeClr val="bg1"/>
                </a:solidFill>
              </a:rPr>
              <a:t>The body is a soul when it is breathing and living</a:t>
            </a:r>
            <a:r>
              <a:rPr lang="en-US" dirty="0" smtClean="0">
                <a:solidFill>
                  <a:schemeClr val="bg1"/>
                </a:solidFill>
              </a:rPr>
              <a:t>.  Or, a soul is a living, breathing body!</a:t>
            </a:r>
            <a:endParaRPr lang="en-US" dirty="0">
              <a:solidFill>
                <a:schemeClr val="bg1"/>
              </a:solidFill>
            </a:endParaRPr>
          </a:p>
        </p:txBody>
      </p:sp>
    </p:spTree>
    <p:extLst>
      <p:ext uri="{BB962C8B-B14F-4D97-AF65-F5344CB8AC3E}">
        <p14:creationId xmlns:p14="http://schemas.microsoft.com/office/powerpoint/2010/main" val="402954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fontScale="77500" lnSpcReduction="20000"/>
          </a:bodyPr>
          <a:lstStyle/>
          <a:p>
            <a:pPr marL="0" indent="0" algn="ctr">
              <a:buNone/>
            </a:pPr>
            <a:r>
              <a:rPr lang="en-US" sz="3600" dirty="0" err="1" smtClean="0">
                <a:solidFill>
                  <a:schemeClr val="bg1"/>
                </a:solidFill>
              </a:rPr>
              <a:t>Nephesh</a:t>
            </a:r>
            <a:r>
              <a:rPr lang="en-US" sz="3600" dirty="0" smtClean="0">
                <a:solidFill>
                  <a:schemeClr val="bg1"/>
                </a:solidFill>
              </a:rPr>
              <a:t> </a:t>
            </a:r>
            <a:r>
              <a:rPr lang="en-US" sz="3600" dirty="0" err="1" smtClean="0">
                <a:solidFill>
                  <a:schemeClr val="bg1"/>
                </a:solidFill>
              </a:rPr>
              <a:t>Chayah</a:t>
            </a:r>
            <a:endParaRPr lang="en-US" sz="3600" dirty="0" smtClean="0">
              <a:solidFill>
                <a:schemeClr val="bg1"/>
              </a:solidFill>
            </a:endParaRPr>
          </a:p>
          <a:p>
            <a:pPr marL="0" indent="0">
              <a:buNone/>
            </a:pPr>
            <a:r>
              <a:rPr lang="en-US" dirty="0">
                <a:solidFill>
                  <a:schemeClr val="bg1"/>
                </a:solidFill>
              </a:rPr>
              <a:t>And Elohim said, "Let the water teem with living creatures (Hebrew, </a:t>
            </a:r>
            <a:r>
              <a:rPr lang="en-US" i="1" dirty="0" err="1">
                <a:solidFill>
                  <a:schemeClr val="bg1"/>
                </a:solidFill>
              </a:rPr>
              <a:t>nephesh</a:t>
            </a:r>
            <a:r>
              <a:rPr lang="en-US" i="1" dirty="0">
                <a:solidFill>
                  <a:schemeClr val="bg1"/>
                </a:solidFill>
              </a:rPr>
              <a:t> </a:t>
            </a:r>
            <a:r>
              <a:rPr lang="en-US" i="1" dirty="0" err="1">
                <a:solidFill>
                  <a:schemeClr val="bg1"/>
                </a:solidFill>
              </a:rPr>
              <a:t>chayah</a:t>
            </a:r>
            <a:r>
              <a:rPr lang="en-US" dirty="0">
                <a:solidFill>
                  <a:schemeClr val="bg1"/>
                </a:solidFill>
              </a:rPr>
              <a:t>), and let birds fly above the earth across the expanse of the sky." (Genesis 1:20</a:t>
            </a:r>
            <a:r>
              <a:rPr lang="en-US" dirty="0" smtClean="0">
                <a:solidFill>
                  <a:schemeClr val="bg1"/>
                </a:solidFill>
              </a:rPr>
              <a:t>)</a:t>
            </a:r>
            <a:endParaRPr lang="en-US" dirty="0">
              <a:solidFill>
                <a:schemeClr val="bg1"/>
              </a:solidFill>
            </a:endParaRPr>
          </a:p>
          <a:p>
            <a:pPr marL="0" indent="0">
              <a:buNone/>
            </a:pPr>
            <a:r>
              <a:rPr lang="en-US" dirty="0">
                <a:solidFill>
                  <a:schemeClr val="bg1"/>
                </a:solidFill>
              </a:rPr>
              <a:t>And Elohim said, "Let the land produce living creatures (Hebrew, </a:t>
            </a:r>
            <a:r>
              <a:rPr lang="en-US" i="1" dirty="0" err="1">
                <a:solidFill>
                  <a:schemeClr val="bg1"/>
                </a:solidFill>
              </a:rPr>
              <a:t>nephesh</a:t>
            </a:r>
            <a:r>
              <a:rPr lang="en-US" i="1" dirty="0">
                <a:solidFill>
                  <a:schemeClr val="bg1"/>
                </a:solidFill>
              </a:rPr>
              <a:t> </a:t>
            </a:r>
            <a:r>
              <a:rPr lang="en-US" i="1" dirty="0" err="1">
                <a:solidFill>
                  <a:schemeClr val="bg1"/>
                </a:solidFill>
              </a:rPr>
              <a:t>chayah</a:t>
            </a:r>
            <a:r>
              <a:rPr lang="en-US" dirty="0">
                <a:solidFill>
                  <a:schemeClr val="bg1"/>
                </a:solidFill>
              </a:rPr>
              <a:t>) according to their kinds: (Genesis 1:24</a:t>
            </a:r>
            <a:r>
              <a:rPr lang="en-US" dirty="0" smtClean="0">
                <a:solidFill>
                  <a:schemeClr val="bg1"/>
                </a:solidFill>
              </a:rPr>
              <a:t>)</a:t>
            </a:r>
            <a:endParaRPr lang="en-US" dirty="0">
              <a:solidFill>
                <a:schemeClr val="bg1"/>
              </a:solidFill>
            </a:endParaRPr>
          </a:p>
          <a:p>
            <a:pPr marL="0" indent="0">
              <a:buNone/>
            </a:pPr>
            <a:r>
              <a:rPr lang="en-US" dirty="0">
                <a:solidFill>
                  <a:schemeClr val="bg1"/>
                </a:solidFill>
              </a:rPr>
              <a:t>Now Yahuwah Elohim had formed out of the ground all the beasts of the field and all the birds of the air. He brought them to the man to see what he would name them; and whatever the man called each living creature (Hebrew, </a:t>
            </a:r>
            <a:r>
              <a:rPr lang="en-US" i="1" dirty="0" err="1">
                <a:solidFill>
                  <a:schemeClr val="bg1"/>
                </a:solidFill>
              </a:rPr>
              <a:t>nephesh</a:t>
            </a:r>
            <a:r>
              <a:rPr lang="en-US" i="1" dirty="0">
                <a:solidFill>
                  <a:schemeClr val="bg1"/>
                </a:solidFill>
              </a:rPr>
              <a:t> </a:t>
            </a:r>
            <a:r>
              <a:rPr lang="en-US" i="1" dirty="0" err="1">
                <a:solidFill>
                  <a:schemeClr val="bg1"/>
                </a:solidFill>
              </a:rPr>
              <a:t>chayah</a:t>
            </a:r>
            <a:r>
              <a:rPr lang="en-US" dirty="0">
                <a:solidFill>
                  <a:schemeClr val="bg1"/>
                </a:solidFill>
              </a:rPr>
              <a:t>), that was its name. (Genesis 2:19)</a:t>
            </a:r>
          </a:p>
        </p:txBody>
      </p:sp>
    </p:spTree>
    <p:extLst>
      <p:ext uri="{BB962C8B-B14F-4D97-AF65-F5344CB8AC3E}">
        <p14:creationId xmlns:p14="http://schemas.microsoft.com/office/powerpoint/2010/main" val="137610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a:bodyPr>
          <a:lstStyle/>
          <a:p>
            <a:pPr marL="0" indent="0" algn="ctr">
              <a:buNone/>
            </a:pPr>
            <a:r>
              <a:rPr lang="en-US" sz="3600" dirty="0" err="1" smtClean="0">
                <a:solidFill>
                  <a:schemeClr val="bg1"/>
                </a:solidFill>
              </a:rPr>
              <a:t>Nephesh</a:t>
            </a:r>
            <a:r>
              <a:rPr lang="en-US" sz="3600" dirty="0" smtClean="0">
                <a:solidFill>
                  <a:schemeClr val="bg1"/>
                </a:solidFill>
              </a:rPr>
              <a:t> </a:t>
            </a:r>
            <a:r>
              <a:rPr lang="en-US" sz="3600" dirty="0" err="1" smtClean="0">
                <a:solidFill>
                  <a:schemeClr val="bg1"/>
                </a:solidFill>
              </a:rPr>
              <a:t>Chayah</a:t>
            </a:r>
            <a:endParaRPr lang="en-US" sz="3600" dirty="0" smtClean="0">
              <a:solidFill>
                <a:schemeClr val="bg1"/>
              </a:solidFill>
            </a:endParaRPr>
          </a:p>
          <a:p>
            <a:pPr marL="0" indent="0">
              <a:buNone/>
            </a:pPr>
            <a:r>
              <a:rPr lang="en-US" dirty="0">
                <a:solidFill>
                  <a:schemeClr val="bg1"/>
                </a:solidFill>
              </a:rPr>
              <a:t>So you see, the </a:t>
            </a:r>
            <a:r>
              <a:rPr lang="en-US" dirty="0" smtClean="0">
                <a:solidFill>
                  <a:schemeClr val="bg1"/>
                </a:solidFill>
              </a:rPr>
              <a:t>“soul” </a:t>
            </a:r>
            <a:r>
              <a:rPr lang="en-US" dirty="0">
                <a:solidFill>
                  <a:schemeClr val="bg1"/>
                </a:solidFill>
              </a:rPr>
              <a:t>only exists where there is breath in a living body.  When Elohim created Adam, he formed his body out of the dust of the earth.  But Adam didn't become a living soul until Elohim breathed into his nostrils.  Thus a </a:t>
            </a:r>
            <a:r>
              <a:rPr lang="en-US" i="1" dirty="0" err="1">
                <a:solidFill>
                  <a:schemeClr val="bg1"/>
                </a:solidFill>
              </a:rPr>
              <a:t>nephesh</a:t>
            </a:r>
            <a:r>
              <a:rPr lang="en-US" dirty="0">
                <a:solidFill>
                  <a:schemeClr val="bg1"/>
                </a:solidFill>
              </a:rPr>
              <a:t> (a soul) is a living, breathing </a:t>
            </a:r>
            <a:r>
              <a:rPr lang="en-US" dirty="0" smtClean="0">
                <a:solidFill>
                  <a:schemeClr val="bg1"/>
                </a:solidFill>
              </a:rPr>
              <a:t>body</a:t>
            </a:r>
            <a:r>
              <a:rPr lang="en-US"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86955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a:bodyPr>
          <a:lstStyle/>
          <a:p>
            <a:pPr marL="0" indent="0" algn="ctr">
              <a:buNone/>
            </a:pPr>
            <a:r>
              <a:rPr lang="en-US" sz="3600" dirty="0" smtClean="0">
                <a:solidFill>
                  <a:schemeClr val="bg1"/>
                </a:solidFill>
              </a:rPr>
              <a:t>Soul</a:t>
            </a:r>
          </a:p>
          <a:p>
            <a:pPr marL="0" indent="0">
              <a:buNone/>
            </a:pPr>
            <a:r>
              <a:rPr lang="en-US" dirty="0" smtClean="0">
                <a:solidFill>
                  <a:schemeClr val="bg1"/>
                </a:solidFill>
              </a:rPr>
              <a:t>Be careful that your understanding of “soul” is biblical and not Greek thinking</a:t>
            </a:r>
          </a:p>
          <a:p>
            <a:pPr marL="0" indent="0">
              <a:buNone/>
            </a:pPr>
            <a:r>
              <a:rPr lang="en-US" dirty="0" smtClean="0">
                <a:solidFill>
                  <a:schemeClr val="bg1"/>
                </a:solidFill>
              </a:rPr>
              <a:t>The soul cannot be separated from a body</a:t>
            </a:r>
          </a:p>
          <a:p>
            <a:pPr marL="0" indent="0">
              <a:buNone/>
            </a:pPr>
            <a:r>
              <a:rPr lang="en-US" dirty="0" err="1" smtClean="0">
                <a:solidFill>
                  <a:schemeClr val="bg1"/>
                </a:solidFill>
              </a:rPr>
              <a:t>Heb</a:t>
            </a:r>
            <a:r>
              <a:rPr lang="en-US" dirty="0" smtClean="0">
                <a:solidFill>
                  <a:schemeClr val="bg1"/>
                </a:solidFill>
              </a:rPr>
              <a:t> 4:12 the word of Elohim can separate soul and spirit</a:t>
            </a:r>
            <a:endParaRPr lang="en-US" dirty="0">
              <a:solidFill>
                <a:schemeClr val="bg1"/>
              </a:solidFill>
            </a:endParaRPr>
          </a:p>
        </p:txBody>
      </p:sp>
    </p:spTree>
    <p:extLst>
      <p:ext uri="{BB962C8B-B14F-4D97-AF65-F5344CB8AC3E}">
        <p14:creationId xmlns:p14="http://schemas.microsoft.com/office/powerpoint/2010/main" val="40846062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a:bodyPr>
          <a:lstStyle/>
          <a:p>
            <a:pPr marL="0" indent="0" algn="ctr">
              <a:buNone/>
            </a:pPr>
            <a:r>
              <a:rPr lang="en-US" sz="3600" dirty="0" smtClean="0">
                <a:solidFill>
                  <a:schemeClr val="bg1"/>
                </a:solidFill>
              </a:rPr>
              <a:t>Surely Die</a:t>
            </a:r>
            <a:endParaRPr lang="en-US" sz="3600" dirty="0"/>
          </a:p>
          <a:p>
            <a:pPr marL="0" indent="0">
              <a:buNone/>
            </a:pPr>
            <a:r>
              <a:rPr lang="en-US" dirty="0">
                <a:solidFill>
                  <a:schemeClr val="bg1"/>
                </a:solidFill>
              </a:rPr>
              <a:t>And Yahuwah Elohim commanded the man, "You are free to eat from any tree in the </a:t>
            </a:r>
            <a:r>
              <a:rPr lang="en-US" dirty="0" smtClean="0">
                <a:solidFill>
                  <a:schemeClr val="bg1"/>
                </a:solidFill>
              </a:rPr>
              <a:t>garden; </a:t>
            </a:r>
            <a:r>
              <a:rPr lang="en-US" dirty="0">
                <a:solidFill>
                  <a:schemeClr val="bg1"/>
                </a:solidFill>
              </a:rPr>
              <a:t>but you must not eat from the tree of the knowledge of good and evil, for when you eat of it </a:t>
            </a:r>
            <a:r>
              <a:rPr lang="en-US" u="sng" dirty="0" smtClean="0">
                <a:solidFill>
                  <a:schemeClr val="bg1"/>
                </a:solidFill>
              </a:rPr>
              <a:t>you </a:t>
            </a:r>
            <a:r>
              <a:rPr lang="en-US" u="sng" dirty="0">
                <a:solidFill>
                  <a:schemeClr val="bg1"/>
                </a:solidFill>
              </a:rPr>
              <a:t>will surely die</a:t>
            </a:r>
            <a:r>
              <a:rPr lang="en-US" dirty="0" smtClean="0">
                <a:solidFill>
                  <a:schemeClr val="bg1"/>
                </a:solidFill>
              </a:rPr>
              <a:t>.“ (Genesis 2:16-17)</a:t>
            </a:r>
          </a:p>
        </p:txBody>
      </p:sp>
    </p:spTree>
    <p:extLst>
      <p:ext uri="{BB962C8B-B14F-4D97-AF65-F5344CB8AC3E}">
        <p14:creationId xmlns:p14="http://schemas.microsoft.com/office/powerpoint/2010/main" val="6798239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a:bodyPr>
          <a:lstStyle/>
          <a:p>
            <a:pPr marL="0" indent="0" algn="ctr">
              <a:buNone/>
            </a:pPr>
            <a:r>
              <a:rPr lang="en-US" sz="3600" dirty="0">
                <a:solidFill>
                  <a:schemeClr val="bg1"/>
                </a:solidFill>
              </a:rPr>
              <a:t>Grammar alert!!! </a:t>
            </a:r>
            <a:endParaRPr lang="en-US" sz="3600" dirty="0" smtClean="0">
              <a:solidFill>
                <a:schemeClr val="bg1"/>
              </a:solidFill>
            </a:endParaRPr>
          </a:p>
          <a:p>
            <a:pPr marL="0" indent="0">
              <a:buNone/>
            </a:pPr>
            <a:r>
              <a:rPr lang="en-US" dirty="0" smtClean="0">
                <a:solidFill>
                  <a:schemeClr val="bg1"/>
                </a:solidFill>
              </a:rPr>
              <a:t>Mot </a:t>
            </a:r>
            <a:r>
              <a:rPr lang="en-US" dirty="0" err="1" smtClean="0">
                <a:solidFill>
                  <a:schemeClr val="bg1"/>
                </a:solidFill>
              </a:rPr>
              <a:t>yamut</a:t>
            </a:r>
            <a:r>
              <a:rPr lang="en-US" dirty="0" smtClean="0">
                <a:solidFill>
                  <a:schemeClr val="bg1"/>
                </a:solidFill>
              </a:rPr>
              <a:t> –– </a:t>
            </a:r>
            <a:r>
              <a:rPr lang="en-US" dirty="0" err="1" smtClean="0">
                <a:solidFill>
                  <a:schemeClr val="bg1"/>
                </a:solidFill>
              </a:rPr>
              <a:t>qal</a:t>
            </a:r>
            <a:r>
              <a:rPr lang="en-US" dirty="0" smtClean="0">
                <a:solidFill>
                  <a:schemeClr val="bg1"/>
                </a:solidFill>
              </a:rPr>
              <a:t> infinitive absolute + </a:t>
            </a:r>
            <a:r>
              <a:rPr lang="en-US" dirty="0" err="1" smtClean="0">
                <a:solidFill>
                  <a:schemeClr val="bg1"/>
                </a:solidFill>
              </a:rPr>
              <a:t>qal</a:t>
            </a:r>
            <a:r>
              <a:rPr lang="en-US" dirty="0" smtClean="0">
                <a:solidFill>
                  <a:schemeClr val="bg1"/>
                </a:solidFill>
              </a:rPr>
              <a:t> imperfect 2</a:t>
            </a:r>
            <a:r>
              <a:rPr lang="en-US" baseline="30000" dirty="0" smtClean="0">
                <a:solidFill>
                  <a:schemeClr val="bg1"/>
                </a:solidFill>
              </a:rPr>
              <a:t>nd</a:t>
            </a:r>
            <a:r>
              <a:rPr lang="en-US" dirty="0" smtClean="0">
                <a:solidFill>
                  <a:schemeClr val="bg1"/>
                </a:solidFill>
              </a:rPr>
              <a:t> </a:t>
            </a:r>
            <a:r>
              <a:rPr lang="en-US" dirty="0" err="1" smtClean="0">
                <a:solidFill>
                  <a:schemeClr val="bg1"/>
                </a:solidFill>
              </a:rPr>
              <a:t>masc</a:t>
            </a:r>
            <a:r>
              <a:rPr lang="en-US" dirty="0" smtClean="0">
                <a:solidFill>
                  <a:schemeClr val="bg1"/>
                </a:solidFill>
              </a:rPr>
              <a:t> singular </a:t>
            </a:r>
          </a:p>
          <a:p>
            <a:pPr marL="0" indent="0">
              <a:buNone/>
            </a:pPr>
            <a:r>
              <a:rPr lang="en-US" dirty="0" smtClean="0">
                <a:solidFill>
                  <a:schemeClr val="bg1"/>
                </a:solidFill>
              </a:rPr>
              <a:t>The infinitive absolute expresses </a:t>
            </a:r>
            <a:r>
              <a:rPr lang="en-US" b="1" i="1" u="sng" dirty="0" smtClean="0">
                <a:solidFill>
                  <a:schemeClr val="bg1"/>
                </a:solidFill>
              </a:rPr>
              <a:t>emphasis</a:t>
            </a:r>
            <a:r>
              <a:rPr lang="en-US" dirty="0" smtClean="0">
                <a:solidFill>
                  <a:schemeClr val="bg1"/>
                </a:solidFill>
              </a:rPr>
              <a:t> when it immediately precedes the finite verb.</a:t>
            </a:r>
          </a:p>
          <a:p>
            <a:pPr marL="0" indent="0">
              <a:buNone/>
            </a:pPr>
            <a:r>
              <a:rPr lang="en-US" dirty="0" smtClean="0">
                <a:solidFill>
                  <a:schemeClr val="bg1"/>
                </a:solidFill>
              </a:rPr>
              <a:t>You WILL DIE!</a:t>
            </a:r>
          </a:p>
          <a:p>
            <a:pPr marL="0" indent="0">
              <a:buNone/>
            </a:pPr>
            <a:r>
              <a:rPr lang="en-US" dirty="0" smtClean="0">
                <a:solidFill>
                  <a:schemeClr val="bg1"/>
                </a:solidFill>
              </a:rPr>
              <a:t>Death = No Life</a:t>
            </a:r>
            <a:endParaRPr lang="en-US" dirty="0">
              <a:solidFill>
                <a:schemeClr val="bg1"/>
              </a:solidFill>
            </a:endParaRPr>
          </a:p>
        </p:txBody>
      </p:sp>
    </p:spTree>
    <p:extLst>
      <p:ext uri="{BB962C8B-B14F-4D97-AF65-F5344CB8AC3E}">
        <p14:creationId xmlns:p14="http://schemas.microsoft.com/office/powerpoint/2010/main" val="195304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txEl>
                                              <p:pRg st="0" end="0"/>
                                            </p:txEl>
                                          </p:spTgt>
                                        </p:tgtEl>
                                        <p:attrNameLst>
                                          <p:attrName>style.color</p:attrName>
                                        </p:attrNameLst>
                                      </p:cBhvr>
                                      <p:to>
                                        <a:schemeClr val="bg1"/>
                                      </p:to>
                                    </p:animClr>
                                    <p:animClr clrSpc="rgb" dir="cw">
                                      <p:cBhvr>
                                        <p:cTn id="7" dur="250" autoRev="1" fill="remove"/>
                                        <p:tgtEl>
                                          <p:spTgt spid="3">
                                            <p:txEl>
                                              <p:pRg st="0" end="0"/>
                                            </p:txEl>
                                          </p:spTgt>
                                        </p:tgtEl>
                                        <p:attrNameLst>
                                          <p:attrName>fillcolor</p:attrName>
                                        </p:attrNameLst>
                                      </p:cBhvr>
                                      <p:to>
                                        <a:schemeClr val="bg1"/>
                                      </p:to>
                                    </p:animClr>
                                    <p:set>
                                      <p:cBhvr>
                                        <p:cTn id="8" dur="250" autoRev="1" fill="remove"/>
                                        <p:tgtEl>
                                          <p:spTgt spid="3">
                                            <p:txEl>
                                              <p:pRg st="0" end="0"/>
                                            </p:txEl>
                                          </p:spTgt>
                                        </p:tgtEl>
                                        <p:attrNameLst>
                                          <p:attrName>fill.type</p:attrName>
                                        </p:attrNameLst>
                                      </p:cBhvr>
                                      <p:to>
                                        <p:strVal val="solid"/>
                                      </p:to>
                                    </p:set>
                                    <p:set>
                                      <p:cBhvr>
                                        <p:cTn id="9" dur="250" autoRev="1" fill="remove"/>
                                        <p:tgtEl>
                                          <p:spTgt spid="3">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250" autoRev="1" fill="remove"/>
                                        <p:tgtEl>
                                          <p:spTgt spid="3">
                                            <p:txEl>
                                              <p:pRg st="1" end="1"/>
                                            </p:txEl>
                                          </p:spTgt>
                                        </p:tgtEl>
                                        <p:attrNameLst>
                                          <p:attrName>style.color</p:attrName>
                                        </p:attrNameLst>
                                      </p:cBhvr>
                                      <p:to>
                                        <a:schemeClr val="bg1"/>
                                      </p:to>
                                    </p:animClr>
                                    <p:animClr clrSpc="rgb" dir="cw">
                                      <p:cBhvr>
                                        <p:cTn id="14" dur="250" autoRev="1" fill="remove"/>
                                        <p:tgtEl>
                                          <p:spTgt spid="3">
                                            <p:txEl>
                                              <p:pRg st="1" end="1"/>
                                            </p:txEl>
                                          </p:spTgt>
                                        </p:tgtEl>
                                        <p:attrNameLst>
                                          <p:attrName>fillcolor</p:attrName>
                                        </p:attrNameLst>
                                      </p:cBhvr>
                                      <p:to>
                                        <a:schemeClr val="bg1"/>
                                      </p:to>
                                    </p:animClr>
                                    <p:set>
                                      <p:cBhvr>
                                        <p:cTn id="15" dur="250" autoRev="1" fill="remove"/>
                                        <p:tgtEl>
                                          <p:spTgt spid="3">
                                            <p:txEl>
                                              <p:pRg st="1" end="1"/>
                                            </p:txEl>
                                          </p:spTgt>
                                        </p:tgtEl>
                                        <p:attrNameLst>
                                          <p:attrName>fill.type</p:attrName>
                                        </p:attrNameLst>
                                      </p:cBhvr>
                                      <p:to>
                                        <p:strVal val="solid"/>
                                      </p:to>
                                    </p:set>
                                    <p:set>
                                      <p:cBhvr>
                                        <p:cTn id="16" dur="250" autoRev="1" fill="remove"/>
                                        <p:tgtEl>
                                          <p:spTgt spid="3">
                                            <p:txEl>
                                              <p:pRg st="1" end="1"/>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27" presetClass="emph" presetSubtype="0" fill="remove" grpId="0" nodeType="clickEffect">
                                  <p:stCondLst>
                                    <p:cond delay="0"/>
                                  </p:stCondLst>
                                  <p:childTnLst>
                                    <p:animClr clrSpc="rgb" dir="cw">
                                      <p:cBhvr override="childStyle">
                                        <p:cTn id="20" dur="250" autoRev="1" fill="remove"/>
                                        <p:tgtEl>
                                          <p:spTgt spid="3">
                                            <p:txEl>
                                              <p:pRg st="2" end="2"/>
                                            </p:txEl>
                                          </p:spTgt>
                                        </p:tgtEl>
                                        <p:attrNameLst>
                                          <p:attrName>style.color</p:attrName>
                                        </p:attrNameLst>
                                      </p:cBhvr>
                                      <p:to>
                                        <a:schemeClr val="bg1"/>
                                      </p:to>
                                    </p:animClr>
                                    <p:animClr clrSpc="rgb" dir="cw">
                                      <p:cBhvr>
                                        <p:cTn id="21" dur="250" autoRev="1" fill="remove"/>
                                        <p:tgtEl>
                                          <p:spTgt spid="3">
                                            <p:txEl>
                                              <p:pRg st="2" end="2"/>
                                            </p:txEl>
                                          </p:spTgt>
                                        </p:tgtEl>
                                        <p:attrNameLst>
                                          <p:attrName>fillcolor</p:attrName>
                                        </p:attrNameLst>
                                      </p:cBhvr>
                                      <p:to>
                                        <a:schemeClr val="bg1"/>
                                      </p:to>
                                    </p:animClr>
                                    <p:set>
                                      <p:cBhvr>
                                        <p:cTn id="22" dur="250" autoRev="1" fill="remove"/>
                                        <p:tgtEl>
                                          <p:spTgt spid="3">
                                            <p:txEl>
                                              <p:pRg st="2" end="2"/>
                                            </p:txEl>
                                          </p:spTgt>
                                        </p:tgtEl>
                                        <p:attrNameLst>
                                          <p:attrName>fill.type</p:attrName>
                                        </p:attrNameLst>
                                      </p:cBhvr>
                                      <p:to>
                                        <p:strVal val="solid"/>
                                      </p:to>
                                    </p:set>
                                    <p:set>
                                      <p:cBhvr>
                                        <p:cTn id="23" dur="250" autoRev="1" fill="remove"/>
                                        <p:tgtEl>
                                          <p:spTgt spid="3">
                                            <p:txEl>
                                              <p:pRg st="2" end="2"/>
                                            </p:txEl>
                                          </p:spTgt>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7" presetClass="emph" presetSubtype="0" fill="remove" grpId="0" nodeType="clickEffect">
                                  <p:stCondLst>
                                    <p:cond delay="0"/>
                                  </p:stCondLst>
                                  <p:childTnLst>
                                    <p:animClr clrSpc="rgb" dir="cw">
                                      <p:cBhvr override="childStyle">
                                        <p:cTn id="27" dur="250" autoRev="1" fill="remove"/>
                                        <p:tgtEl>
                                          <p:spTgt spid="3">
                                            <p:txEl>
                                              <p:pRg st="3" end="3"/>
                                            </p:txEl>
                                          </p:spTgt>
                                        </p:tgtEl>
                                        <p:attrNameLst>
                                          <p:attrName>style.color</p:attrName>
                                        </p:attrNameLst>
                                      </p:cBhvr>
                                      <p:to>
                                        <a:schemeClr val="bg1"/>
                                      </p:to>
                                    </p:animClr>
                                    <p:animClr clrSpc="rgb" dir="cw">
                                      <p:cBhvr>
                                        <p:cTn id="28" dur="250" autoRev="1" fill="remove"/>
                                        <p:tgtEl>
                                          <p:spTgt spid="3">
                                            <p:txEl>
                                              <p:pRg st="3" end="3"/>
                                            </p:txEl>
                                          </p:spTgt>
                                        </p:tgtEl>
                                        <p:attrNameLst>
                                          <p:attrName>fillcolor</p:attrName>
                                        </p:attrNameLst>
                                      </p:cBhvr>
                                      <p:to>
                                        <a:schemeClr val="bg1"/>
                                      </p:to>
                                    </p:animClr>
                                    <p:set>
                                      <p:cBhvr>
                                        <p:cTn id="29" dur="250" autoRev="1" fill="remove"/>
                                        <p:tgtEl>
                                          <p:spTgt spid="3">
                                            <p:txEl>
                                              <p:pRg st="3" end="3"/>
                                            </p:txEl>
                                          </p:spTgt>
                                        </p:tgtEl>
                                        <p:attrNameLst>
                                          <p:attrName>fill.type</p:attrName>
                                        </p:attrNameLst>
                                      </p:cBhvr>
                                      <p:to>
                                        <p:strVal val="solid"/>
                                      </p:to>
                                    </p:set>
                                    <p:set>
                                      <p:cBhvr>
                                        <p:cTn id="30" dur="250" autoRev="1" fill="remove"/>
                                        <p:tgtEl>
                                          <p:spTgt spid="3">
                                            <p:txEl>
                                              <p:pRg st="3" end="3"/>
                                            </p:txEl>
                                          </p:spTgt>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27" presetClass="emph" presetSubtype="0" fill="remove" grpId="0" nodeType="clickEffect">
                                  <p:stCondLst>
                                    <p:cond delay="0"/>
                                  </p:stCondLst>
                                  <p:childTnLst>
                                    <p:animClr clrSpc="rgb" dir="cw">
                                      <p:cBhvr override="childStyle">
                                        <p:cTn id="34" dur="250" autoRev="1" fill="remove"/>
                                        <p:tgtEl>
                                          <p:spTgt spid="3">
                                            <p:txEl>
                                              <p:pRg st="4" end="4"/>
                                            </p:txEl>
                                          </p:spTgt>
                                        </p:tgtEl>
                                        <p:attrNameLst>
                                          <p:attrName>style.color</p:attrName>
                                        </p:attrNameLst>
                                      </p:cBhvr>
                                      <p:to>
                                        <a:schemeClr val="bg1"/>
                                      </p:to>
                                    </p:animClr>
                                    <p:animClr clrSpc="rgb" dir="cw">
                                      <p:cBhvr>
                                        <p:cTn id="35" dur="250" autoRev="1" fill="remove"/>
                                        <p:tgtEl>
                                          <p:spTgt spid="3">
                                            <p:txEl>
                                              <p:pRg st="4" end="4"/>
                                            </p:txEl>
                                          </p:spTgt>
                                        </p:tgtEl>
                                        <p:attrNameLst>
                                          <p:attrName>fillcolor</p:attrName>
                                        </p:attrNameLst>
                                      </p:cBhvr>
                                      <p:to>
                                        <a:schemeClr val="bg1"/>
                                      </p:to>
                                    </p:animClr>
                                    <p:set>
                                      <p:cBhvr>
                                        <p:cTn id="36" dur="250" autoRev="1" fill="remove"/>
                                        <p:tgtEl>
                                          <p:spTgt spid="3">
                                            <p:txEl>
                                              <p:pRg st="4" end="4"/>
                                            </p:txEl>
                                          </p:spTgt>
                                        </p:tgtEl>
                                        <p:attrNameLst>
                                          <p:attrName>fill.type</p:attrName>
                                        </p:attrNameLst>
                                      </p:cBhvr>
                                      <p:to>
                                        <p:strVal val="solid"/>
                                      </p:to>
                                    </p:set>
                                    <p:set>
                                      <p:cBhvr>
                                        <p:cTn id="37" dur="250" autoRev="1" fill="remove"/>
                                        <p:tgtEl>
                                          <p:spTgt spid="3">
                                            <p:txEl>
                                              <p:pRg st="4" end="4"/>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176030"/>
          </a:xfrm>
        </p:spPr>
        <p:txBody>
          <a:bodyPr>
            <a:normAutofit/>
          </a:bodyPr>
          <a:lstStyle/>
          <a:p>
            <a:pPr algn="ctr">
              <a:buNone/>
            </a:pPr>
            <a:r>
              <a:rPr lang="en-US" dirty="0" smtClean="0">
                <a:solidFill>
                  <a:schemeClr val="bg1"/>
                </a:solidFill>
              </a:rPr>
              <a:t>The Lie in the Garden</a:t>
            </a:r>
          </a:p>
          <a:p>
            <a:pPr>
              <a:buNone/>
            </a:pPr>
            <a:r>
              <a:rPr lang="en-US" dirty="0" smtClean="0">
                <a:solidFill>
                  <a:schemeClr val="bg1"/>
                </a:solidFill>
              </a:rPr>
              <a:t>Did </a:t>
            </a:r>
            <a:r>
              <a:rPr lang="en-US" dirty="0">
                <a:solidFill>
                  <a:schemeClr val="bg1"/>
                </a:solidFill>
              </a:rPr>
              <a:t>Elohim really say, 'You must not eat from any tree in the garden'?" (Genesis 3:1</a:t>
            </a:r>
            <a:r>
              <a:rPr lang="en-US" dirty="0" smtClean="0">
                <a:solidFill>
                  <a:schemeClr val="bg1"/>
                </a:solidFill>
              </a:rPr>
              <a:t>)</a:t>
            </a:r>
          </a:p>
          <a:p>
            <a:pPr>
              <a:buNone/>
            </a:pPr>
            <a:r>
              <a:rPr lang="en-US" dirty="0">
                <a:solidFill>
                  <a:schemeClr val="bg1"/>
                </a:solidFill>
              </a:rPr>
              <a:t>"</a:t>
            </a:r>
            <a:r>
              <a:rPr lang="en-US" u="sng" dirty="0">
                <a:solidFill>
                  <a:schemeClr val="bg1"/>
                </a:solidFill>
              </a:rPr>
              <a:t>You will not surely die</a:t>
            </a:r>
            <a:r>
              <a:rPr lang="en-US" dirty="0">
                <a:solidFill>
                  <a:schemeClr val="bg1"/>
                </a:solidFill>
              </a:rPr>
              <a:t>...for Elohim knows that when you eat of it your eyes will be opened, and you will be like </a:t>
            </a:r>
            <a:r>
              <a:rPr lang="en-US" dirty="0" smtClean="0">
                <a:solidFill>
                  <a:schemeClr val="bg1"/>
                </a:solidFill>
              </a:rPr>
              <a:t>Elohim" </a:t>
            </a:r>
            <a:r>
              <a:rPr lang="en-US" dirty="0">
                <a:solidFill>
                  <a:schemeClr val="bg1"/>
                </a:solidFill>
              </a:rPr>
              <a:t>(Genesis 3:4-5).</a:t>
            </a:r>
            <a:endParaRPr lang="en-US" dirty="0">
              <a:solidFill>
                <a:schemeClr val="bg1"/>
              </a:solidFill>
            </a:endParaRPr>
          </a:p>
        </p:txBody>
      </p:sp>
    </p:spTree>
    <p:extLst>
      <p:ext uri="{BB962C8B-B14F-4D97-AF65-F5344CB8AC3E}">
        <p14:creationId xmlns:p14="http://schemas.microsoft.com/office/powerpoint/2010/main" val="19475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7919357" cy="4645478"/>
          </a:xfrm>
        </p:spPr>
        <p:txBody>
          <a:bodyPr>
            <a:normAutofit/>
          </a:bodyPr>
          <a:lstStyle/>
          <a:p>
            <a:pPr algn="ctr">
              <a:buNone/>
            </a:pPr>
            <a:r>
              <a:rPr lang="en-US" sz="3600" dirty="0" smtClean="0">
                <a:solidFill>
                  <a:schemeClr val="bg1"/>
                </a:solidFill>
              </a:rPr>
              <a:t>The Father of Lies</a:t>
            </a:r>
            <a:endParaRPr lang="en-US" sz="3600" dirty="0"/>
          </a:p>
          <a:p>
            <a:pPr marL="0" indent="0">
              <a:buNone/>
            </a:pPr>
            <a:r>
              <a:rPr lang="en-US" dirty="0">
                <a:solidFill>
                  <a:schemeClr val="bg1"/>
                </a:solidFill>
              </a:rPr>
              <a:t>He was a murderer from the beginning, not holding to the truth, for there is not truth in him. </a:t>
            </a:r>
            <a:r>
              <a:rPr lang="en-US" u="sng" dirty="0">
                <a:solidFill>
                  <a:schemeClr val="bg1"/>
                </a:solidFill>
              </a:rPr>
              <a:t>When he lies, he speaks his native language, for he is a liar, and the father of lies </a:t>
            </a:r>
            <a:r>
              <a:rPr lang="en-US" dirty="0" smtClean="0">
                <a:solidFill>
                  <a:schemeClr val="bg1"/>
                </a:solidFill>
              </a:rPr>
              <a:t>(4</a:t>
            </a:r>
            <a:r>
              <a:rPr lang="en-US" baseline="30000" dirty="0" smtClean="0">
                <a:solidFill>
                  <a:schemeClr val="bg1"/>
                </a:solidFill>
              </a:rPr>
              <a:t>th</a:t>
            </a:r>
            <a:r>
              <a:rPr lang="en-US" dirty="0" smtClean="0">
                <a:solidFill>
                  <a:schemeClr val="bg1"/>
                </a:solidFill>
              </a:rPr>
              <a:t> Gospel </a:t>
            </a:r>
            <a:r>
              <a:rPr lang="en-US" dirty="0">
                <a:solidFill>
                  <a:schemeClr val="bg1"/>
                </a:solidFill>
              </a:rPr>
              <a:t>8:44)</a:t>
            </a:r>
            <a:endParaRPr lang="en-US" sz="4400" dirty="0">
              <a:solidFill>
                <a:schemeClr val="bg1"/>
              </a:solidFill>
            </a:endParaRPr>
          </a:p>
        </p:txBody>
      </p:sp>
    </p:spTree>
    <p:extLst>
      <p:ext uri="{BB962C8B-B14F-4D97-AF65-F5344CB8AC3E}">
        <p14:creationId xmlns:p14="http://schemas.microsoft.com/office/powerpoint/2010/main" val="2808415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buNone/>
            </a:pPr>
            <a:r>
              <a:rPr lang="en-US" sz="4800" dirty="0" smtClean="0">
                <a:solidFill>
                  <a:schemeClr val="bg1"/>
                </a:solidFill>
              </a:rPr>
              <a:t>Do we believe what the Eternal One said or will we believe what the Liar said?</a:t>
            </a:r>
          </a:p>
          <a:p>
            <a:pPr marL="0" indent="0">
              <a:buNone/>
            </a:pPr>
            <a:r>
              <a:rPr lang="en-US" dirty="0" smtClean="0">
                <a:solidFill>
                  <a:schemeClr val="bg1"/>
                </a:solidFill>
              </a:rPr>
              <a:t>The entire debate over what happens when a person dies comes down to this simple question.</a:t>
            </a:r>
            <a:endParaRPr lang="en-US" dirty="0" smtClean="0">
              <a:solidFill>
                <a:schemeClr val="bg1"/>
              </a:solidFill>
            </a:endParaRPr>
          </a:p>
        </p:txBody>
      </p:sp>
    </p:spTree>
    <p:extLst>
      <p:ext uri="{BB962C8B-B14F-4D97-AF65-F5344CB8AC3E}">
        <p14:creationId xmlns:p14="http://schemas.microsoft.com/office/powerpoint/2010/main" val="356840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a:bodyPr>
          <a:lstStyle/>
          <a:p>
            <a:pPr marL="0" indent="0" algn="ctr">
              <a:buNone/>
            </a:pPr>
            <a:r>
              <a:rPr lang="en-US" sz="3600" dirty="0" smtClean="0">
                <a:solidFill>
                  <a:schemeClr val="bg1"/>
                </a:solidFill>
              </a:rPr>
              <a:t>The Promise from Elohim – Dust to Dust</a:t>
            </a:r>
            <a:endParaRPr lang="en-US" sz="3600" dirty="0"/>
          </a:p>
          <a:p>
            <a:pPr marL="0" indent="0" fontAlgn="t">
              <a:buNone/>
            </a:pPr>
            <a:r>
              <a:rPr lang="en-US" dirty="0">
                <a:solidFill>
                  <a:schemeClr val="bg1"/>
                </a:solidFill>
              </a:rPr>
              <a:t>By the sweat of your brow you will eat your food </a:t>
            </a:r>
            <a:r>
              <a:rPr lang="en-US" u="sng" dirty="0">
                <a:solidFill>
                  <a:schemeClr val="bg1"/>
                </a:solidFill>
              </a:rPr>
              <a:t>until you return to the ground, since from it you were taken; for dust you are and to dust you will return</a:t>
            </a:r>
            <a:r>
              <a:rPr lang="en-US" dirty="0">
                <a:solidFill>
                  <a:schemeClr val="bg1"/>
                </a:solidFill>
              </a:rPr>
              <a:t>. (Genesis 3:19)</a:t>
            </a:r>
            <a:endParaRPr lang="en-US" dirty="0">
              <a:solidFill>
                <a:schemeClr val="bg1"/>
              </a:solidFill>
            </a:endParaRPr>
          </a:p>
        </p:txBody>
      </p:sp>
    </p:spTree>
    <p:extLst>
      <p:ext uri="{BB962C8B-B14F-4D97-AF65-F5344CB8AC3E}">
        <p14:creationId xmlns:p14="http://schemas.microsoft.com/office/powerpoint/2010/main" val="12279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351065"/>
            <a:ext cx="8425543" cy="4596492"/>
          </a:xfrm>
        </p:spPr>
        <p:txBody>
          <a:bodyPr>
            <a:normAutofit fontScale="62500" lnSpcReduction="20000"/>
          </a:bodyPr>
          <a:lstStyle/>
          <a:p>
            <a:pPr marL="0" indent="0" algn="ctr">
              <a:buNone/>
            </a:pPr>
            <a:r>
              <a:rPr lang="en-US" sz="5800" dirty="0" smtClean="0">
                <a:solidFill>
                  <a:schemeClr val="bg1"/>
                </a:solidFill>
              </a:rPr>
              <a:t>Death means a returning to Dust</a:t>
            </a:r>
            <a:endParaRPr lang="en-US" sz="5800" dirty="0" smtClean="0">
              <a:solidFill>
                <a:schemeClr val="bg1"/>
              </a:solidFill>
            </a:endParaRPr>
          </a:p>
          <a:p>
            <a:pPr marL="0" indent="0">
              <a:buNone/>
            </a:pPr>
            <a:r>
              <a:rPr lang="en-US" sz="5100" dirty="0">
                <a:solidFill>
                  <a:schemeClr val="bg1"/>
                </a:solidFill>
              </a:rPr>
              <a:t>When you hide your face, they are terrified; when you take away their breath, they die and return to the dust. (Psalm 104:29</a:t>
            </a:r>
            <a:r>
              <a:rPr lang="en-US" sz="5100" dirty="0" smtClean="0">
                <a:solidFill>
                  <a:schemeClr val="bg1"/>
                </a:solidFill>
              </a:rPr>
              <a:t>)</a:t>
            </a:r>
          </a:p>
          <a:p>
            <a:pPr marL="0" indent="0">
              <a:buNone/>
            </a:pPr>
            <a:r>
              <a:rPr lang="en-US" sz="5100" dirty="0">
                <a:solidFill>
                  <a:schemeClr val="bg1"/>
                </a:solidFill>
              </a:rPr>
              <a:t>You turn men back to dust, saying, "Return to dust, O sons of men." (Psalm 90:3</a:t>
            </a:r>
            <a:r>
              <a:rPr lang="en-US" sz="5100" dirty="0" smtClean="0">
                <a:solidFill>
                  <a:schemeClr val="bg1"/>
                </a:solidFill>
              </a:rPr>
              <a:t>)</a:t>
            </a:r>
          </a:p>
          <a:p>
            <a:pPr marL="0" indent="0">
              <a:buNone/>
            </a:pPr>
            <a:r>
              <a:rPr lang="en-US" sz="5100" dirty="0">
                <a:solidFill>
                  <a:schemeClr val="bg1"/>
                </a:solidFill>
              </a:rPr>
              <a:t>What gain is there in my destruction, in my going down into the pit? Will the dust praise you? Will it proclaim your faithfulness? (Psalm 30:9)</a:t>
            </a:r>
            <a:endParaRPr lang="en-US" sz="5100" dirty="0">
              <a:solidFill>
                <a:schemeClr val="bg1"/>
              </a:solidFill>
            </a:endParaRPr>
          </a:p>
        </p:txBody>
      </p:sp>
    </p:spTree>
    <p:extLst>
      <p:ext uri="{BB962C8B-B14F-4D97-AF65-F5344CB8AC3E}">
        <p14:creationId xmlns:p14="http://schemas.microsoft.com/office/powerpoint/2010/main" val="27372374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351065"/>
            <a:ext cx="8425543" cy="4596492"/>
          </a:xfrm>
        </p:spPr>
        <p:txBody>
          <a:bodyPr>
            <a:normAutofit fontScale="70000" lnSpcReduction="20000"/>
          </a:bodyPr>
          <a:lstStyle/>
          <a:p>
            <a:pPr marL="0" indent="0" algn="ctr">
              <a:buNone/>
            </a:pPr>
            <a:r>
              <a:rPr lang="en-US" sz="5100" dirty="0" smtClean="0">
                <a:solidFill>
                  <a:schemeClr val="bg1"/>
                </a:solidFill>
              </a:rPr>
              <a:t>The Soul, not just the Body, Dies</a:t>
            </a:r>
            <a:endParaRPr lang="en-US" sz="5100" dirty="0" smtClean="0">
              <a:solidFill>
                <a:schemeClr val="bg1"/>
              </a:solidFill>
            </a:endParaRPr>
          </a:p>
          <a:p>
            <a:pPr marL="0" indent="0">
              <a:buNone/>
            </a:pPr>
            <a:r>
              <a:rPr lang="en-US" sz="4000" dirty="0">
                <a:solidFill>
                  <a:schemeClr val="bg1"/>
                </a:solidFill>
              </a:rPr>
              <a:t>For every living soul (Hebrew, </a:t>
            </a:r>
            <a:r>
              <a:rPr lang="en-US" sz="4000" i="1" dirty="0" err="1">
                <a:solidFill>
                  <a:schemeClr val="bg1"/>
                </a:solidFill>
              </a:rPr>
              <a:t>nephesh</a:t>
            </a:r>
            <a:r>
              <a:rPr lang="en-US" sz="4000" i="1" dirty="0">
                <a:solidFill>
                  <a:schemeClr val="bg1"/>
                </a:solidFill>
              </a:rPr>
              <a:t>) </a:t>
            </a:r>
            <a:r>
              <a:rPr lang="en-US" sz="4000" dirty="0">
                <a:solidFill>
                  <a:schemeClr val="bg1"/>
                </a:solidFill>
              </a:rPr>
              <a:t>is mine, the life (Hebrew, </a:t>
            </a:r>
            <a:r>
              <a:rPr lang="en-US" sz="4000" i="1" dirty="0" err="1">
                <a:solidFill>
                  <a:schemeClr val="bg1"/>
                </a:solidFill>
              </a:rPr>
              <a:t>nephesh</a:t>
            </a:r>
            <a:r>
              <a:rPr lang="en-US" sz="4000" i="1" dirty="0">
                <a:solidFill>
                  <a:schemeClr val="bg1"/>
                </a:solidFill>
              </a:rPr>
              <a:t>)</a:t>
            </a:r>
            <a:r>
              <a:rPr lang="en-US" sz="4000" dirty="0">
                <a:solidFill>
                  <a:schemeClr val="bg1"/>
                </a:solidFill>
              </a:rPr>
              <a:t> of the father as well as the life (Hebrew, </a:t>
            </a:r>
            <a:r>
              <a:rPr lang="en-US" sz="4000" i="1" dirty="0" err="1">
                <a:solidFill>
                  <a:schemeClr val="bg1"/>
                </a:solidFill>
              </a:rPr>
              <a:t>nephesh</a:t>
            </a:r>
            <a:r>
              <a:rPr lang="en-US" sz="4000" i="1" dirty="0">
                <a:solidFill>
                  <a:schemeClr val="bg1"/>
                </a:solidFill>
              </a:rPr>
              <a:t>) </a:t>
            </a:r>
            <a:r>
              <a:rPr lang="en-US" sz="4000" dirty="0">
                <a:solidFill>
                  <a:schemeClr val="bg1"/>
                </a:solidFill>
              </a:rPr>
              <a:t>of the son-- both alike belong to me. The soul (Hebrew, </a:t>
            </a:r>
            <a:r>
              <a:rPr lang="en-US" sz="4000" i="1" dirty="0" err="1">
                <a:solidFill>
                  <a:schemeClr val="bg1"/>
                </a:solidFill>
              </a:rPr>
              <a:t>nephesh</a:t>
            </a:r>
            <a:r>
              <a:rPr lang="en-US" sz="4000" i="1" dirty="0">
                <a:solidFill>
                  <a:schemeClr val="bg1"/>
                </a:solidFill>
              </a:rPr>
              <a:t>) </a:t>
            </a:r>
            <a:r>
              <a:rPr lang="en-US" sz="4000" dirty="0">
                <a:solidFill>
                  <a:schemeClr val="bg1"/>
                </a:solidFill>
              </a:rPr>
              <a:t>who sins is the one who will die. (18:4)</a:t>
            </a:r>
          </a:p>
          <a:p>
            <a:pPr marL="0" indent="0">
              <a:buNone/>
            </a:pPr>
            <a:r>
              <a:rPr lang="en-US" sz="4000" dirty="0">
                <a:solidFill>
                  <a:schemeClr val="bg1"/>
                </a:solidFill>
              </a:rPr>
              <a:t>Here, the </a:t>
            </a:r>
            <a:r>
              <a:rPr lang="en-US" sz="4000" i="1" dirty="0">
                <a:solidFill>
                  <a:schemeClr val="bg1"/>
                </a:solidFill>
              </a:rPr>
              <a:t>soul</a:t>
            </a:r>
            <a:r>
              <a:rPr lang="en-US" sz="4000" dirty="0">
                <a:solidFill>
                  <a:schemeClr val="bg1"/>
                </a:solidFill>
              </a:rPr>
              <a:t> - the living essence of a man - and </a:t>
            </a:r>
            <a:r>
              <a:rPr lang="en-US" sz="4000" i="1" dirty="0">
                <a:solidFill>
                  <a:schemeClr val="bg1"/>
                </a:solidFill>
              </a:rPr>
              <a:t>not just the body</a:t>
            </a:r>
            <a:r>
              <a:rPr lang="en-US" sz="4000" dirty="0">
                <a:solidFill>
                  <a:schemeClr val="bg1"/>
                </a:solidFill>
              </a:rPr>
              <a:t>, will die on account of his sin.  This refrain is repeated again, later:</a:t>
            </a:r>
          </a:p>
          <a:p>
            <a:pPr marL="0" indent="0">
              <a:buNone/>
            </a:pPr>
            <a:r>
              <a:rPr lang="en-US" sz="4000" dirty="0">
                <a:solidFill>
                  <a:schemeClr val="bg1"/>
                </a:solidFill>
              </a:rPr>
              <a:t>The soul (Hebrew, </a:t>
            </a:r>
            <a:r>
              <a:rPr lang="en-US" sz="4000" i="1" dirty="0" err="1">
                <a:solidFill>
                  <a:schemeClr val="bg1"/>
                </a:solidFill>
              </a:rPr>
              <a:t>nephesh</a:t>
            </a:r>
            <a:r>
              <a:rPr lang="en-US" sz="4000" i="1" dirty="0">
                <a:solidFill>
                  <a:schemeClr val="bg1"/>
                </a:solidFill>
              </a:rPr>
              <a:t>) </a:t>
            </a:r>
            <a:r>
              <a:rPr lang="en-US" sz="4000" dirty="0">
                <a:solidFill>
                  <a:schemeClr val="bg1"/>
                </a:solidFill>
              </a:rPr>
              <a:t>who sins is the one who will die. (vs. 20)</a:t>
            </a:r>
          </a:p>
        </p:txBody>
      </p:sp>
    </p:spTree>
    <p:extLst>
      <p:ext uri="{BB962C8B-B14F-4D97-AF65-F5344CB8AC3E}">
        <p14:creationId xmlns:p14="http://schemas.microsoft.com/office/powerpoint/2010/main" val="1549799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457201"/>
            <a:ext cx="7716157" cy="4408714"/>
          </a:xfrm>
        </p:spPr>
        <p:txBody>
          <a:bodyPr>
            <a:normAutofit fontScale="77500" lnSpcReduction="20000"/>
          </a:bodyPr>
          <a:lstStyle/>
          <a:p>
            <a:pPr marL="0" indent="0" algn="ctr">
              <a:buNone/>
            </a:pPr>
            <a:r>
              <a:rPr lang="en-US" sz="4600" dirty="0" smtClean="0">
                <a:solidFill>
                  <a:schemeClr val="bg1"/>
                </a:solidFill>
              </a:rPr>
              <a:t>Can the Dead Do Anything?</a:t>
            </a:r>
          </a:p>
          <a:p>
            <a:pPr marL="0" indent="0">
              <a:buNone/>
            </a:pPr>
            <a:r>
              <a:rPr lang="en-US" sz="4100" dirty="0" smtClean="0">
                <a:solidFill>
                  <a:schemeClr val="bg1"/>
                </a:solidFill>
              </a:rPr>
              <a:t>For </a:t>
            </a:r>
            <a:r>
              <a:rPr lang="en-US" sz="4100" dirty="0">
                <a:solidFill>
                  <a:schemeClr val="bg1"/>
                </a:solidFill>
              </a:rPr>
              <a:t>the living know that they will die, but the dead know nothing (Ecclesiastes 9:5).</a:t>
            </a:r>
          </a:p>
          <a:p>
            <a:pPr marL="0" indent="0">
              <a:buNone/>
            </a:pPr>
            <a:r>
              <a:rPr lang="en-US" sz="4100" dirty="0" smtClean="0">
                <a:solidFill>
                  <a:schemeClr val="bg1"/>
                </a:solidFill>
              </a:rPr>
              <a:t>In </a:t>
            </a:r>
            <a:r>
              <a:rPr lang="en-US" sz="4100" dirty="0">
                <a:solidFill>
                  <a:schemeClr val="bg1"/>
                </a:solidFill>
              </a:rPr>
              <a:t>the grave, where you are going, there is neither working nor planning nor knowledge nor wisdom (Ecclesiastes 9:10).</a:t>
            </a:r>
          </a:p>
          <a:p>
            <a:pPr marL="0" indent="0">
              <a:buNone/>
            </a:pPr>
            <a:r>
              <a:rPr lang="en-US" sz="4100" dirty="0" smtClean="0">
                <a:solidFill>
                  <a:schemeClr val="bg1"/>
                </a:solidFill>
              </a:rPr>
              <a:t>Their </a:t>
            </a:r>
            <a:r>
              <a:rPr lang="en-US" sz="4100" dirty="0">
                <a:solidFill>
                  <a:schemeClr val="bg1"/>
                </a:solidFill>
              </a:rPr>
              <a:t>love, their hate and their jealousy have long since vanished (Ecclesiastes 9:6</a:t>
            </a:r>
            <a:r>
              <a:rPr lang="en-US" sz="4100" dirty="0" smtClean="0">
                <a:solidFill>
                  <a:schemeClr val="bg1"/>
                </a:solidFill>
              </a:rPr>
              <a:t>)</a:t>
            </a:r>
            <a:endParaRPr lang="en-US" sz="4100" dirty="0">
              <a:solidFill>
                <a:schemeClr val="bg1"/>
              </a:solidFill>
            </a:endParaRPr>
          </a:p>
        </p:txBody>
      </p:sp>
    </p:spTree>
    <p:extLst>
      <p:ext uri="{BB962C8B-B14F-4D97-AF65-F5344CB8AC3E}">
        <p14:creationId xmlns:p14="http://schemas.microsoft.com/office/powerpoint/2010/main" val="39731098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457201"/>
            <a:ext cx="7992836" cy="4408714"/>
          </a:xfrm>
        </p:spPr>
        <p:txBody>
          <a:bodyPr>
            <a:noAutofit/>
          </a:bodyPr>
          <a:lstStyle/>
          <a:p>
            <a:pPr marL="0" indent="0">
              <a:buNone/>
            </a:pPr>
            <a:r>
              <a:rPr lang="en-US" sz="2800" dirty="0" smtClean="0">
                <a:solidFill>
                  <a:schemeClr val="bg1"/>
                </a:solidFill>
              </a:rPr>
              <a:t>His </a:t>
            </a:r>
            <a:r>
              <a:rPr lang="en-US" sz="2800" dirty="0">
                <a:solidFill>
                  <a:schemeClr val="bg1"/>
                </a:solidFill>
              </a:rPr>
              <a:t>breath </a:t>
            </a:r>
            <a:r>
              <a:rPr lang="en-US" sz="2800" dirty="0" err="1">
                <a:solidFill>
                  <a:schemeClr val="bg1"/>
                </a:solidFill>
              </a:rPr>
              <a:t>goeth</a:t>
            </a:r>
            <a:r>
              <a:rPr lang="en-US" sz="2800" dirty="0">
                <a:solidFill>
                  <a:schemeClr val="bg1"/>
                </a:solidFill>
              </a:rPr>
              <a:t> forth, he </a:t>
            </a:r>
            <a:r>
              <a:rPr lang="en-US" sz="2800" dirty="0" err="1">
                <a:solidFill>
                  <a:schemeClr val="bg1"/>
                </a:solidFill>
              </a:rPr>
              <a:t>returneth</a:t>
            </a:r>
            <a:r>
              <a:rPr lang="en-US" sz="2800" dirty="0">
                <a:solidFill>
                  <a:schemeClr val="bg1"/>
                </a:solidFill>
              </a:rPr>
              <a:t> to his earth; in that very day his thoughts perish (Psalms 146:4, KJV).</a:t>
            </a:r>
          </a:p>
          <a:p>
            <a:pPr marL="0" indent="0">
              <a:buNone/>
            </a:pPr>
            <a:r>
              <a:rPr lang="en-US" sz="2800" dirty="0" smtClean="0">
                <a:solidFill>
                  <a:schemeClr val="bg1"/>
                </a:solidFill>
              </a:rPr>
              <a:t>For </a:t>
            </a:r>
            <a:r>
              <a:rPr lang="en-US" sz="2800" dirty="0">
                <a:solidFill>
                  <a:schemeClr val="bg1"/>
                </a:solidFill>
              </a:rPr>
              <a:t>the grave cannot praise you, death cannot sing your praise; those who go down to the pit cannot hope for your faithfulness. The living, the living - they praise you (Psalms 28:18,19</a:t>
            </a:r>
            <a:r>
              <a:rPr lang="en-US" sz="2800" dirty="0" smtClean="0">
                <a:solidFill>
                  <a:schemeClr val="bg1"/>
                </a:solidFill>
              </a:rPr>
              <a:t>).</a:t>
            </a:r>
          </a:p>
          <a:p>
            <a:pPr marL="0" indent="0">
              <a:buNone/>
            </a:pPr>
            <a:r>
              <a:rPr lang="en-US" sz="2800" dirty="0">
                <a:solidFill>
                  <a:schemeClr val="bg1"/>
                </a:solidFill>
              </a:rPr>
              <a:t>No one remembers you when he is dead. Who praises you from the grave? (Psalms 6:5).</a:t>
            </a:r>
            <a:endParaRPr lang="en-US" sz="2800" dirty="0">
              <a:solidFill>
                <a:schemeClr val="bg1"/>
              </a:solidFill>
            </a:endParaRPr>
          </a:p>
        </p:txBody>
      </p:sp>
    </p:spTree>
    <p:extLst>
      <p:ext uri="{BB962C8B-B14F-4D97-AF65-F5344CB8AC3E}">
        <p14:creationId xmlns:p14="http://schemas.microsoft.com/office/powerpoint/2010/main" val="16666834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65364"/>
            <a:ext cx="8213272" cy="4580165"/>
          </a:xfrm>
        </p:spPr>
        <p:txBody>
          <a:bodyPr>
            <a:normAutofit fontScale="77500" lnSpcReduction="20000"/>
          </a:bodyPr>
          <a:lstStyle/>
          <a:p>
            <a:pPr algn="ctr">
              <a:buNone/>
            </a:pPr>
            <a:r>
              <a:rPr lang="en-US" sz="3600" dirty="0" smtClean="0">
                <a:solidFill>
                  <a:schemeClr val="bg1"/>
                </a:solidFill>
              </a:rPr>
              <a:t>New Testament “Soul”</a:t>
            </a:r>
            <a:endParaRPr lang="en-US" sz="3600" dirty="0" smtClean="0">
              <a:solidFill>
                <a:schemeClr val="bg1"/>
              </a:solidFill>
            </a:endParaRPr>
          </a:p>
          <a:p>
            <a:r>
              <a:rPr lang="en-US" sz="3600" dirty="0">
                <a:solidFill>
                  <a:schemeClr val="bg1"/>
                </a:solidFill>
              </a:rPr>
              <a:t>That word is </a:t>
            </a:r>
            <a:r>
              <a:rPr lang="en-US" sz="3600" b="1" dirty="0" err="1">
                <a:solidFill>
                  <a:schemeClr val="bg1"/>
                </a:solidFill>
                <a:latin typeface="Bwgrkn" panose="00000400000000000000" pitchFamily="2" charset="0"/>
              </a:rPr>
              <a:t>yuch</a:t>
            </a:r>
            <a:r>
              <a:rPr lang="en-US" sz="3600" b="1" dirty="0">
                <a:solidFill>
                  <a:schemeClr val="bg1"/>
                </a:solidFill>
                <a:latin typeface="Bwgrkn" panose="00000400000000000000" pitchFamily="2" charset="0"/>
              </a:rPr>
              <a:t>,</a:t>
            </a:r>
            <a:r>
              <a:rPr lang="en-US" sz="3600" dirty="0">
                <a:solidFill>
                  <a:schemeClr val="bg1"/>
                </a:solidFill>
                <a:latin typeface="Bwgrkn" panose="00000400000000000000" pitchFamily="2" charset="0"/>
              </a:rPr>
              <a:t> </a:t>
            </a:r>
            <a:r>
              <a:rPr lang="en-US" sz="3600" dirty="0">
                <a:solidFill>
                  <a:schemeClr val="bg1"/>
                </a:solidFill>
              </a:rPr>
              <a:t>(pronounced </a:t>
            </a:r>
            <a:r>
              <a:rPr lang="en-US" sz="3600" i="1" dirty="0" err="1">
                <a:solidFill>
                  <a:schemeClr val="bg1"/>
                </a:solidFill>
              </a:rPr>
              <a:t>psukay</a:t>
            </a:r>
            <a:r>
              <a:rPr lang="en-US" sz="3600" dirty="0">
                <a:solidFill>
                  <a:schemeClr val="bg1"/>
                </a:solidFill>
              </a:rPr>
              <a:t>).  The </a:t>
            </a:r>
            <a:r>
              <a:rPr lang="en-US" sz="3600" i="1" dirty="0">
                <a:solidFill>
                  <a:schemeClr val="bg1"/>
                </a:solidFill>
              </a:rPr>
              <a:t>BDAG Lexicon</a:t>
            </a:r>
            <a:r>
              <a:rPr lang="en-US" sz="3600" dirty="0">
                <a:solidFill>
                  <a:schemeClr val="bg1"/>
                </a:solidFill>
              </a:rPr>
              <a:t> breaks down this word:</a:t>
            </a:r>
          </a:p>
          <a:p>
            <a:r>
              <a:rPr lang="en-US" sz="3600" b="1" dirty="0">
                <a:solidFill>
                  <a:schemeClr val="bg1"/>
                </a:solidFill>
              </a:rPr>
              <a:t>1.life on earth in its animating aspect making bodily function </a:t>
            </a:r>
            <a:r>
              <a:rPr lang="en-US" sz="3600" b="1" dirty="0" smtClean="0">
                <a:solidFill>
                  <a:schemeClr val="bg1"/>
                </a:solidFill>
              </a:rPr>
              <a:t>possible   </a:t>
            </a:r>
          </a:p>
          <a:p>
            <a:r>
              <a:rPr lang="en-US" sz="3600" b="1" dirty="0" smtClean="0">
                <a:solidFill>
                  <a:schemeClr val="bg1"/>
                </a:solidFill>
              </a:rPr>
              <a:t>a</a:t>
            </a:r>
            <a:r>
              <a:rPr lang="en-US" sz="3600" b="1" dirty="0">
                <a:solidFill>
                  <a:schemeClr val="bg1"/>
                </a:solidFill>
              </a:rPr>
              <a:t>. </a:t>
            </a:r>
            <a:r>
              <a:rPr lang="en-US" sz="3600" b="1" i="1" dirty="0">
                <a:solidFill>
                  <a:schemeClr val="bg1"/>
                </a:solidFill>
              </a:rPr>
              <a:t>(breath of) life, life-principle, soul, </a:t>
            </a:r>
            <a:r>
              <a:rPr lang="en-US" sz="3600" b="1" dirty="0">
                <a:solidFill>
                  <a:schemeClr val="bg1"/>
                </a:solidFill>
              </a:rPr>
              <a:t>of animals </a:t>
            </a:r>
          </a:p>
          <a:p>
            <a:r>
              <a:rPr lang="en-US" sz="3600" b="1" dirty="0">
                <a:solidFill>
                  <a:schemeClr val="bg1"/>
                </a:solidFill>
              </a:rPr>
              <a:t>b. the condition of being alive, </a:t>
            </a:r>
            <a:r>
              <a:rPr lang="en-US" sz="3600" b="1" i="1" dirty="0">
                <a:solidFill>
                  <a:schemeClr val="bg1"/>
                </a:solidFill>
              </a:rPr>
              <a:t>earthly life, life </a:t>
            </a:r>
            <a:r>
              <a:rPr lang="en-US" sz="3600" b="1" dirty="0">
                <a:solidFill>
                  <a:schemeClr val="bg1"/>
                </a:solidFill>
              </a:rPr>
              <a:t>itself </a:t>
            </a:r>
          </a:p>
          <a:p>
            <a:r>
              <a:rPr lang="en-US" sz="3600" b="1" dirty="0">
                <a:solidFill>
                  <a:schemeClr val="bg1"/>
                </a:solidFill>
              </a:rPr>
              <a:t>2.seat and center of the inner human life in its many and varied aspects, </a:t>
            </a:r>
            <a:r>
              <a:rPr lang="en-US" sz="3600" b="1" i="1" dirty="0">
                <a:solidFill>
                  <a:schemeClr val="bg1"/>
                </a:solidFill>
              </a:rPr>
              <a:t>soul </a:t>
            </a:r>
            <a:endParaRPr lang="en-US" sz="3600" b="1" i="1" dirty="0" smtClean="0">
              <a:solidFill>
                <a:schemeClr val="bg1"/>
              </a:solidFill>
            </a:endParaRPr>
          </a:p>
          <a:p>
            <a:r>
              <a:rPr lang="en-US" sz="3600" b="1" dirty="0" smtClean="0">
                <a:solidFill>
                  <a:schemeClr val="bg1"/>
                </a:solidFill>
              </a:rPr>
              <a:t>3.an </a:t>
            </a:r>
            <a:r>
              <a:rPr lang="en-US" sz="3600" b="1" dirty="0">
                <a:solidFill>
                  <a:schemeClr val="bg1"/>
                </a:solidFill>
              </a:rPr>
              <a:t>entity w. </a:t>
            </a:r>
            <a:r>
              <a:rPr lang="en-US" sz="3600" b="1" dirty="0" smtClean="0">
                <a:solidFill>
                  <a:schemeClr val="bg1"/>
                </a:solidFill>
              </a:rPr>
              <a:t>personhood</a:t>
            </a:r>
            <a:r>
              <a:rPr lang="en-US" sz="3600" b="1" dirty="0">
                <a:solidFill>
                  <a:schemeClr val="bg1"/>
                </a:solidFill>
              </a:rPr>
              <a:t>, </a:t>
            </a:r>
            <a:r>
              <a:rPr lang="en-US" sz="3600" b="1" i="1" dirty="0" smtClean="0">
                <a:solidFill>
                  <a:schemeClr val="bg1"/>
                </a:solidFill>
              </a:rPr>
              <a:t>person</a:t>
            </a:r>
          </a:p>
          <a:p>
            <a:r>
              <a:rPr lang="en-US" sz="3600" b="1" dirty="0" smtClean="0">
                <a:solidFill>
                  <a:schemeClr val="bg1"/>
                </a:solidFill>
              </a:rPr>
              <a:t>Corresponds perfectly with </a:t>
            </a:r>
            <a:r>
              <a:rPr lang="en-US" sz="3600" b="1" i="1" dirty="0" err="1" smtClean="0">
                <a:solidFill>
                  <a:schemeClr val="bg1"/>
                </a:solidFill>
              </a:rPr>
              <a:t>nephesh</a:t>
            </a:r>
            <a:r>
              <a:rPr lang="en-US" sz="3600" b="1" dirty="0" smtClean="0">
                <a:solidFill>
                  <a:schemeClr val="bg1"/>
                </a:solidFill>
              </a:rPr>
              <a:t> </a:t>
            </a:r>
            <a:endParaRPr lang="en-US" sz="3600" dirty="0" smtClean="0">
              <a:solidFill>
                <a:schemeClr val="bg1"/>
              </a:solidFill>
            </a:endParaRPr>
          </a:p>
        </p:txBody>
      </p:sp>
    </p:spTree>
    <p:extLst>
      <p:ext uri="{BB962C8B-B14F-4D97-AF65-F5344CB8AC3E}">
        <p14:creationId xmlns:p14="http://schemas.microsoft.com/office/powerpoint/2010/main" val="1008767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91887"/>
            <a:ext cx="8131628" cy="4433206"/>
          </a:xfrm>
        </p:spPr>
        <p:txBody>
          <a:bodyPr>
            <a:normAutofit/>
          </a:bodyPr>
          <a:lstStyle/>
          <a:p>
            <a:pPr algn="ctr">
              <a:buNone/>
            </a:pPr>
            <a:r>
              <a:rPr lang="en-US" dirty="0" smtClean="0">
                <a:solidFill>
                  <a:schemeClr val="bg1"/>
                </a:solidFill>
              </a:rPr>
              <a:t>Do Believers Have Immortality?</a:t>
            </a:r>
          </a:p>
          <a:p>
            <a:pPr marL="0" indent="0">
              <a:buNone/>
            </a:pPr>
            <a:r>
              <a:rPr lang="en-US" dirty="0" smtClean="0">
                <a:solidFill>
                  <a:schemeClr val="bg1"/>
                </a:solidFill>
              </a:rPr>
              <a:t>Elohim</a:t>
            </a:r>
            <a:r>
              <a:rPr lang="en-US" dirty="0">
                <a:solidFill>
                  <a:schemeClr val="bg1"/>
                </a:solidFill>
              </a:rPr>
              <a:t>, the blessed and only Ruler, the King of kings and Master of </a:t>
            </a:r>
            <a:r>
              <a:rPr lang="en-US" dirty="0" smtClean="0">
                <a:solidFill>
                  <a:schemeClr val="bg1"/>
                </a:solidFill>
              </a:rPr>
              <a:t>masters, </a:t>
            </a:r>
            <a:r>
              <a:rPr lang="en-US" u="sng" dirty="0">
                <a:solidFill>
                  <a:schemeClr val="bg1"/>
                </a:solidFill>
              </a:rPr>
              <a:t>who alone is immortal</a:t>
            </a:r>
            <a:r>
              <a:rPr lang="en-US" dirty="0">
                <a:solidFill>
                  <a:schemeClr val="bg1"/>
                </a:solidFill>
              </a:rPr>
              <a:t> and who lives in unapproachable light, whom no one has seen or can see. </a:t>
            </a:r>
            <a:r>
              <a:rPr lang="en-US" dirty="0" smtClean="0">
                <a:solidFill>
                  <a:schemeClr val="bg1"/>
                </a:solidFill>
              </a:rPr>
              <a:t> (1 Timothy 6:15-16)</a:t>
            </a:r>
            <a:endParaRPr lang="en-US" dirty="0">
              <a:solidFill>
                <a:schemeClr val="bg1"/>
              </a:solidFill>
            </a:endParaRPr>
          </a:p>
        </p:txBody>
      </p:sp>
    </p:spTree>
    <p:extLst>
      <p:ext uri="{BB962C8B-B14F-4D97-AF65-F5344CB8AC3E}">
        <p14:creationId xmlns:p14="http://schemas.microsoft.com/office/powerpoint/2010/main" val="6564390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fontScale="92500" lnSpcReduction="10000"/>
          </a:bodyPr>
          <a:lstStyle/>
          <a:p>
            <a:pPr algn="ctr">
              <a:buNone/>
            </a:pPr>
            <a:r>
              <a:rPr lang="en-US" sz="3600" dirty="0" smtClean="0">
                <a:solidFill>
                  <a:schemeClr val="bg1"/>
                </a:solidFill>
              </a:rPr>
              <a:t>When Will Believers Have Immortality?</a:t>
            </a:r>
            <a:endParaRPr lang="en-US" sz="3600" dirty="0" smtClean="0">
              <a:solidFill>
                <a:schemeClr val="bg1"/>
              </a:solidFill>
            </a:endParaRPr>
          </a:p>
          <a:p>
            <a:pPr marL="0" indent="0">
              <a:buNone/>
            </a:pPr>
            <a:r>
              <a:rPr lang="en-US" sz="3600" dirty="0">
                <a:solidFill>
                  <a:schemeClr val="bg1"/>
                </a:solidFill>
              </a:rPr>
              <a:t>For the perishable must clothe itself with the imperishable, and </a:t>
            </a:r>
            <a:r>
              <a:rPr lang="en-US" sz="3600" u="sng" dirty="0">
                <a:solidFill>
                  <a:schemeClr val="bg1"/>
                </a:solidFill>
              </a:rPr>
              <a:t>the mortal with immortality</a:t>
            </a:r>
            <a:r>
              <a:rPr lang="en-US" sz="3600" dirty="0">
                <a:solidFill>
                  <a:schemeClr val="bg1"/>
                </a:solidFill>
              </a:rPr>
              <a:t>.   When the perishable has been clothed with the imperishable, and </a:t>
            </a:r>
            <a:r>
              <a:rPr lang="en-US" sz="3600" u="sng" dirty="0">
                <a:solidFill>
                  <a:schemeClr val="bg1"/>
                </a:solidFill>
              </a:rPr>
              <a:t>the mortal with immortality</a:t>
            </a:r>
            <a:r>
              <a:rPr lang="en-US" sz="3600" dirty="0">
                <a:solidFill>
                  <a:schemeClr val="bg1"/>
                </a:solidFill>
              </a:rPr>
              <a:t>, then the saying that is written will come true: "Death has been swallowed up in victory." (1 Corinthians 15:53-54)</a:t>
            </a:r>
            <a:endParaRPr lang="en-US" sz="3600" dirty="0" smtClean="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8036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24543"/>
            <a:ext cx="8213272" cy="4620986"/>
          </a:xfrm>
        </p:spPr>
        <p:txBody>
          <a:bodyPr>
            <a:normAutofit fontScale="92500" lnSpcReduction="10000"/>
          </a:bodyPr>
          <a:lstStyle/>
          <a:p>
            <a:pPr algn="ctr">
              <a:buNone/>
            </a:pPr>
            <a:r>
              <a:rPr lang="en-US" dirty="0" smtClean="0">
                <a:solidFill>
                  <a:schemeClr val="bg1"/>
                </a:solidFill>
              </a:rPr>
              <a:t>Death Compared to Sleep – An Appropriate Metaphor</a:t>
            </a:r>
            <a:endParaRPr lang="en-US" dirty="0" smtClean="0">
              <a:solidFill>
                <a:schemeClr val="bg1"/>
              </a:solidFill>
            </a:endParaRPr>
          </a:p>
          <a:p>
            <a:pPr marL="0" indent="0">
              <a:buNone/>
            </a:pPr>
            <a:r>
              <a:rPr lang="en-US" sz="3500" dirty="0">
                <a:solidFill>
                  <a:schemeClr val="bg1"/>
                </a:solidFill>
              </a:rPr>
              <a:t>...if I have done evil to him who is at peace with me or without cause have robbed my foe-- then let my enemy pursue and overtake me; let him trample my life to the ground and </a:t>
            </a:r>
            <a:r>
              <a:rPr lang="en-US" sz="3500" u="sng" dirty="0">
                <a:solidFill>
                  <a:schemeClr val="bg1"/>
                </a:solidFill>
              </a:rPr>
              <a:t>make me sleep in the dust</a:t>
            </a:r>
            <a:r>
              <a:rPr lang="en-US" sz="3500" dirty="0">
                <a:solidFill>
                  <a:schemeClr val="bg1"/>
                </a:solidFill>
              </a:rPr>
              <a:t>. (Psalm 7:4-5)</a:t>
            </a:r>
          </a:p>
          <a:p>
            <a:pPr marL="0" indent="0">
              <a:buNone/>
            </a:pPr>
            <a:r>
              <a:rPr lang="en-US" sz="3500" dirty="0">
                <a:solidFill>
                  <a:schemeClr val="bg1"/>
                </a:solidFill>
              </a:rPr>
              <a:t>Look on me and answer, Yahuwah my Elohim. Give light to my eyes, or </a:t>
            </a:r>
            <a:r>
              <a:rPr lang="en-US" sz="3500" u="sng" dirty="0">
                <a:solidFill>
                  <a:schemeClr val="bg1"/>
                </a:solidFill>
              </a:rPr>
              <a:t>I will sleep in death</a:t>
            </a:r>
            <a:r>
              <a:rPr lang="en-US" sz="3500" dirty="0">
                <a:solidFill>
                  <a:schemeClr val="bg1"/>
                </a:solidFill>
              </a:rPr>
              <a:t>; (Psalm 13:3)</a:t>
            </a:r>
          </a:p>
        </p:txBody>
      </p:sp>
    </p:spTree>
    <p:extLst>
      <p:ext uri="{BB962C8B-B14F-4D97-AF65-F5344CB8AC3E}">
        <p14:creationId xmlns:p14="http://schemas.microsoft.com/office/powerpoint/2010/main" val="146456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24543"/>
            <a:ext cx="8213272" cy="4620986"/>
          </a:xfrm>
        </p:spPr>
        <p:txBody>
          <a:bodyPr>
            <a:normAutofit fontScale="70000" lnSpcReduction="20000"/>
          </a:bodyPr>
          <a:lstStyle/>
          <a:p>
            <a:pPr marL="0" indent="0">
              <a:buNone/>
            </a:pPr>
            <a:r>
              <a:rPr lang="en-US" sz="4600" dirty="0" smtClean="0">
                <a:solidFill>
                  <a:schemeClr val="bg1"/>
                </a:solidFill>
              </a:rPr>
              <a:t>You </a:t>
            </a:r>
            <a:r>
              <a:rPr lang="en-US" sz="4600" dirty="0">
                <a:solidFill>
                  <a:schemeClr val="bg1"/>
                </a:solidFill>
              </a:rPr>
              <a:t>sweep men away in </a:t>
            </a:r>
            <a:r>
              <a:rPr lang="en-US" sz="4600" u="sng" dirty="0">
                <a:solidFill>
                  <a:schemeClr val="bg1"/>
                </a:solidFill>
              </a:rPr>
              <a:t>the sleep of death</a:t>
            </a:r>
            <a:r>
              <a:rPr lang="en-US" sz="4600" dirty="0">
                <a:solidFill>
                  <a:schemeClr val="bg1"/>
                </a:solidFill>
              </a:rPr>
              <a:t>; (Psalm 90:5)</a:t>
            </a:r>
          </a:p>
          <a:p>
            <a:pPr marL="0" indent="0">
              <a:buNone/>
            </a:pPr>
            <a:r>
              <a:rPr lang="en-US" sz="4600" dirty="0">
                <a:solidFill>
                  <a:schemeClr val="bg1"/>
                </a:solidFill>
              </a:rPr>
              <a:t>Valiant men lie plundered, </a:t>
            </a:r>
            <a:r>
              <a:rPr lang="en-US" sz="4600" u="sng" dirty="0">
                <a:solidFill>
                  <a:schemeClr val="bg1"/>
                </a:solidFill>
              </a:rPr>
              <a:t>they sleep their last sleep</a:t>
            </a:r>
            <a:r>
              <a:rPr lang="en-US" sz="4600" dirty="0">
                <a:solidFill>
                  <a:schemeClr val="bg1"/>
                </a:solidFill>
              </a:rPr>
              <a:t>; not one of the warriors can lift his hands. (Psalm 76:5)</a:t>
            </a:r>
          </a:p>
          <a:p>
            <a:pPr marL="0" indent="0">
              <a:buNone/>
            </a:pPr>
            <a:r>
              <a:rPr lang="en-US" sz="4600" dirty="0" smtClean="0">
                <a:solidFill>
                  <a:schemeClr val="bg1"/>
                </a:solidFill>
              </a:rPr>
              <a:t>I </a:t>
            </a:r>
            <a:r>
              <a:rPr lang="en-US" sz="4600" dirty="0">
                <a:solidFill>
                  <a:schemeClr val="bg1"/>
                </a:solidFill>
              </a:rPr>
              <a:t>will make her officials and wise men drunk, her governors, officers and warriors as well; </a:t>
            </a:r>
            <a:r>
              <a:rPr lang="en-US" sz="4600" u="sng" dirty="0">
                <a:solidFill>
                  <a:schemeClr val="bg1"/>
                </a:solidFill>
              </a:rPr>
              <a:t>they will sleep forever and not awake</a:t>
            </a:r>
            <a:r>
              <a:rPr lang="en-US" sz="4600" dirty="0">
                <a:solidFill>
                  <a:schemeClr val="bg1"/>
                </a:solidFill>
              </a:rPr>
              <a:t>," declares the King, whose name is Yahuwah Almighty. (Jeremiah 51:57)</a:t>
            </a:r>
          </a:p>
          <a:p>
            <a:pPr marL="0" indent="0">
              <a:buNone/>
            </a:pPr>
            <a:endParaRPr lang="en-US" sz="3500" dirty="0">
              <a:solidFill>
                <a:schemeClr val="bg1"/>
              </a:solidFill>
            </a:endParaRPr>
          </a:p>
        </p:txBody>
      </p:sp>
    </p:spTree>
    <p:extLst>
      <p:ext uri="{BB962C8B-B14F-4D97-AF65-F5344CB8AC3E}">
        <p14:creationId xmlns:p14="http://schemas.microsoft.com/office/powerpoint/2010/main" val="263849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fontScale="92500"/>
          </a:bodyPr>
          <a:lstStyle/>
          <a:p>
            <a:pPr marL="0" indent="0" algn="ctr">
              <a:buNone/>
            </a:pPr>
            <a:r>
              <a:rPr lang="en-US" sz="3600" dirty="0" smtClean="0">
                <a:solidFill>
                  <a:schemeClr val="bg1"/>
                </a:solidFill>
              </a:rPr>
              <a:t>The Sleeping Awake</a:t>
            </a:r>
          </a:p>
          <a:p>
            <a:pPr marL="0" indent="0">
              <a:buNone/>
            </a:pPr>
            <a:r>
              <a:rPr lang="en-US" sz="3500" u="sng" dirty="0" smtClean="0">
                <a:solidFill>
                  <a:schemeClr val="bg1"/>
                </a:solidFill>
              </a:rPr>
              <a:t>Multitudes </a:t>
            </a:r>
            <a:r>
              <a:rPr lang="en-US" sz="3500" u="sng" dirty="0">
                <a:solidFill>
                  <a:schemeClr val="bg1"/>
                </a:solidFill>
              </a:rPr>
              <a:t>who sleep in the dust of the earth will awake</a:t>
            </a:r>
            <a:r>
              <a:rPr lang="en-US" sz="3500" dirty="0">
                <a:solidFill>
                  <a:schemeClr val="bg1"/>
                </a:solidFill>
              </a:rPr>
              <a:t>: some to everlasting life, others to shame and everlasting contempt.  Those who are wise will shine like the brightness of the heavens, and those who lead many to righteousness, like the stars for ever and ever. (Daniel 12:2-3)</a:t>
            </a:r>
            <a:endParaRPr lang="en-US" sz="3500" dirty="0">
              <a:solidFill>
                <a:schemeClr val="bg1"/>
              </a:solidFill>
            </a:endParaRPr>
          </a:p>
        </p:txBody>
      </p:sp>
    </p:spTree>
    <p:extLst>
      <p:ext uri="{BB962C8B-B14F-4D97-AF65-F5344CB8AC3E}">
        <p14:creationId xmlns:p14="http://schemas.microsoft.com/office/powerpoint/2010/main" val="16273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24543"/>
            <a:ext cx="8213272" cy="4620986"/>
          </a:xfrm>
        </p:spPr>
        <p:txBody>
          <a:bodyPr>
            <a:normAutofit fontScale="70000" lnSpcReduction="20000"/>
          </a:bodyPr>
          <a:lstStyle/>
          <a:p>
            <a:pPr marL="0" indent="0" algn="ctr">
              <a:buNone/>
            </a:pPr>
            <a:r>
              <a:rPr lang="en-US" sz="4600" dirty="0" smtClean="0">
                <a:solidFill>
                  <a:schemeClr val="bg1"/>
                </a:solidFill>
              </a:rPr>
              <a:t>Lazarus Slept</a:t>
            </a:r>
          </a:p>
          <a:p>
            <a:pPr marL="0" indent="0">
              <a:buNone/>
            </a:pPr>
            <a:r>
              <a:rPr lang="en-US" sz="4800" dirty="0">
                <a:solidFill>
                  <a:schemeClr val="bg1"/>
                </a:solidFill>
              </a:rPr>
              <a:t>After he had said this, he went on to tell them, "Our friend </a:t>
            </a:r>
            <a:r>
              <a:rPr lang="en-US" sz="4800" u="sng" dirty="0" err="1">
                <a:solidFill>
                  <a:schemeClr val="bg1"/>
                </a:solidFill>
              </a:rPr>
              <a:t>El'azar</a:t>
            </a:r>
            <a:r>
              <a:rPr lang="en-US" sz="4800" u="sng" dirty="0">
                <a:solidFill>
                  <a:schemeClr val="bg1"/>
                </a:solidFill>
              </a:rPr>
              <a:t> has fallen asleep</a:t>
            </a:r>
            <a:r>
              <a:rPr lang="en-US" sz="4800" dirty="0">
                <a:solidFill>
                  <a:schemeClr val="bg1"/>
                </a:solidFill>
              </a:rPr>
              <a:t>; but I am going there to wake him up."  His disciples replied, "Master, if he sleeps, he will get better."  </a:t>
            </a:r>
            <a:r>
              <a:rPr lang="en-US" sz="4800" u="sng" dirty="0" err="1">
                <a:solidFill>
                  <a:schemeClr val="bg1"/>
                </a:solidFill>
              </a:rPr>
              <a:t>Yahusha</a:t>
            </a:r>
            <a:r>
              <a:rPr lang="en-US" sz="4800" u="sng" dirty="0">
                <a:solidFill>
                  <a:schemeClr val="bg1"/>
                </a:solidFill>
              </a:rPr>
              <a:t> had been speaking of his death, but his disciples thought he meant natural sleep</a:t>
            </a:r>
            <a:r>
              <a:rPr lang="en-US" sz="4800" dirty="0">
                <a:solidFill>
                  <a:schemeClr val="bg1"/>
                </a:solidFill>
              </a:rPr>
              <a:t>.  So then he told them plainly, "</a:t>
            </a:r>
            <a:r>
              <a:rPr lang="en-US" sz="4800" u="sng" dirty="0" err="1">
                <a:solidFill>
                  <a:schemeClr val="bg1"/>
                </a:solidFill>
              </a:rPr>
              <a:t>El'azar</a:t>
            </a:r>
            <a:r>
              <a:rPr lang="en-US" sz="4800" u="sng" dirty="0">
                <a:solidFill>
                  <a:schemeClr val="bg1"/>
                </a:solidFill>
              </a:rPr>
              <a:t> is dead</a:t>
            </a:r>
            <a:r>
              <a:rPr lang="en-US" sz="4800" dirty="0">
                <a:solidFill>
                  <a:schemeClr val="bg1"/>
                </a:solidFill>
              </a:rPr>
              <a:t>..." (4th Gospel 11:11-14)</a:t>
            </a:r>
            <a:endParaRPr lang="en-US" sz="4600" dirty="0">
              <a:solidFill>
                <a:schemeClr val="bg1"/>
              </a:solidFill>
            </a:endParaRPr>
          </a:p>
          <a:p>
            <a:pPr marL="0" indent="0">
              <a:buNone/>
            </a:pPr>
            <a:endParaRPr lang="en-US" sz="3500" dirty="0">
              <a:solidFill>
                <a:schemeClr val="bg1"/>
              </a:solidFill>
            </a:endParaRPr>
          </a:p>
        </p:txBody>
      </p:sp>
    </p:spTree>
    <p:extLst>
      <p:ext uri="{BB962C8B-B14F-4D97-AF65-F5344CB8AC3E}">
        <p14:creationId xmlns:p14="http://schemas.microsoft.com/office/powerpoint/2010/main" val="137529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24543"/>
            <a:ext cx="8213272" cy="4620986"/>
          </a:xfrm>
        </p:spPr>
        <p:txBody>
          <a:bodyPr>
            <a:normAutofit fontScale="92500"/>
          </a:bodyPr>
          <a:lstStyle/>
          <a:p>
            <a:r>
              <a:rPr lang="en-US" dirty="0">
                <a:solidFill>
                  <a:schemeClr val="bg1"/>
                </a:solidFill>
              </a:rPr>
              <a:t>When Stephen was stoned and dying, the Bible says he fell asleep:</a:t>
            </a:r>
          </a:p>
          <a:p>
            <a:pPr marL="0" indent="0">
              <a:buNone/>
            </a:pPr>
            <a:r>
              <a:rPr lang="en-US" dirty="0">
                <a:solidFill>
                  <a:schemeClr val="bg1"/>
                </a:solidFill>
              </a:rPr>
              <a:t>Then he fell on his knees and cried out, "Master, do not hold this sin against them." When he had said this, </a:t>
            </a:r>
            <a:r>
              <a:rPr lang="en-US" u="sng" dirty="0">
                <a:solidFill>
                  <a:schemeClr val="bg1"/>
                </a:solidFill>
              </a:rPr>
              <a:t>he fell asleep</a:t>
            </a:r>
            <a:r>
              <a:rPr lang="en-US" dirty="0">
                <a:solidFill>
                  <a:schemeClr val="bg1"/>
                </a:solidFill>
              </a:rPr>
              <a:t>. (Acts 7:60)</a:t>
            </a:r>
          </a:p>
          <a:p>
            <a:r>
              <a:rPr lang="en-US" dirty="0">
                <a:solidFill>
                  <a:schemeClr val="bg1"/>
                </a:solidFill>
              </a:rPr>
              <a:t>And David fell asleep in death:</a:t>
            </a:r>
          </a:p>
          <a:p>
            <a:pPr marL="0" indent="0">
              <a:buNone/>
            </a:pPr>
            <a:r>
              <a:rPr lang="en-US" dirty="0">
                <a:solidFill>
                  <a:schemeClr val="bg1"/>
                </a:solidFill>
              </a:rPr>
              <a:t>For when David had served Elohim's purpose in his own generation, </a:t>
            </a:r>
            <a:r>
              <a:rPr lang="en-US" u="sng" dirty="0">
                <a:solidFill>
                  <a:schemeClr val="bg1"/>
                </a:solidFill>
              </a:rPr>
              <a:t>he fell asleep</a:t>
            </a:r>
            <a:r>
              <a:rPr lang="en-US" dirty="0">
                <a:solidFill>
                  <a:schemeClr val="bg1"/>
                </a:solidFill>
              </a:rPr>
              <a:t>; he was buried with his fathers and his body decayed. (Acts 13:36)</a:t>
            </a:r>
          </a:p>
        </p:txBody>
      </p:sp>
    </p:spTree>
    <p:extLst>
      <p:ext uri="{BB962C8B-B14F-4D97-AF65-F5344CB8AC3E}">
        <p14:creationId xmlns:p14="http://schemas.microsoft.com/office/powerpoint/2010/main" val="425139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fontScale="92500" lnSpcReduction="20000"/>
          </a:bodyPr>
          <a:lstStyle/>
          <a:p>
            <a:pPr algn="ctr">
              <a:buNone/>
            </a:pPr>
            <a:r>
              <a:rPr lang="en-US" dirty="0" smtClean="0">
                <a:solidFill>
                  <a:schemeClr val="bg1"/>
                </a:solidFill>
              </a:rPr>
              <a:t>Paul uses Sleep as a metaphor for death</a:t>
            </a:r>
            <a:endParaRPr lang="en-US" dirty="0" smtClean="0">
              <a:solidFill>
                <a:schemeClr val="bg1"/>
              </a:solidFill>
            </a:endParaRPr>
          </a:p>
          <a:p>
            <a:pPr>
              <a:buNone/>
            </a:pPr>
            <a:r>
              <a:rPr lang="en-US" dirty="0">
                <a:solidFill>
                  <a:schemeClr val="bg1"/>
                </a:solidFill>
              </a:rPr>
              <a:t>Brothers, we do not want you to be ignorant about </a:t>
            </a:r>
            <a:r>
              <a:rPr lang="en-US" u="sng" dirty="0">
                <a:solidFill>
                  <a:schemeClr val="bg1"/>
                </a:solidFill>
              </a:rPr>
              <a:t>those who fall asleep</a:t>
            </a:r>
            <a:r>
              <a:rPr lang="en-US" dirty="0">
                <a:solidFill>
                  <a:schemeClr val="bg1"/>
                </a:solidFill>
              </a:rPr>
              <a:t>, or to grieve like the rest of men, who have no hope.  We believe that </a:t>
            </a:r>
            <a:r>
              <a:rPr lang="en-US" dirty="0" err="1">
                <a:solidFill>
                  <a:schemeClr val="bg1"/>
                </a:solidFill>
              </a:rPr>
              <a:t>Yahusha</a:t>
            </a:r>
            <a:r>
              <a:rPr lang="en-US" dirty="0">
                <a:solidFill>
                  <a:schemeClr val="bg1"/>
                </a:solidFill>
              </a:rPr>
              <a:t> died and rose again and so we believe that Elohim will bring with </a:t>
            </a:r>
            <a:r>
              <a:rPr lang="en-US" dirty="0" err="1">
                <a:solidFill>
                  <a:schemeClr val="bg1"/>
                </a:solidFill>
              </a:rPr>
              <a:t>Yahusha</a:t>
            </a:r>
            <a:r>
              <a:rPr lang="en-US" dirty="0">
                <a:solidFill>
                  <a:schemeClr val="bg1"/>
                </a:solidFill>
              </a:rPr>
              <a:t> </a:t>
            </a:r>
            <a:r>
              <a:rPr lang="en-US" u="sng" dirty="0">
                <a:solidFill>
                  <a:schemeClr val="bg1"/>
                </a:solidFill>
              </a:rPr>
              <a:t>those who have fallen asleep in him</a:t>
            </a:r>
            <a:r>
              <a:rPr lang="en-US" dirty="0">
                <a:solidFill>
                  <a:schemeClr val="bg1"/>
                </a:solidFill>
              </a:rPr>
              <a:t>.  According to Yahuwah's own word, we tell you that we who are still alive, who are left till the coming of the Master, will certainly not precede </a:t>
            </a:r>
            <a:r>
              <a:rPr lang="en-US" u="sng" dirty="0">
                <a:solidFill>
                  <a:schemeClr val="bg1"/>
                </a:solidFill>
              </a:rPr>
              <a:t>those who have fallen asleep</a:t>
            </a:r>
            <a:r>
              <a:rPr lang="en-US" dirty="0">
                <a:solidFill>
                  <a:schemeClr val="bg1"/>
                </a:solidFill>
              </a:rPr>
              <a:t>. (1 Thessalonians 4:13-15)</a:t>
            </a:r>
            <a:endParaRPr lang="en-US" dirty="0" smtClean="0">
              <a:solidFill>
                <a:schemeClr val="bg1"/>
              </a:solidFill>
            </a:endParaRPr>
          </a:p>
        </p:txBody>
      </p:sp>
    </p:spTree>
    <p:extLst>
      <p:ext uri="{BB962C8B-B14F-4D97-AF65-F5344CB8AC3E}">
        <p14:creationId xmlns:p14="http://schemas.microsoft.com/office/powerpoint/2010/main" val="157668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a:bodyPr>
          <a:lstStyle/>
          <a:p>
            <a:pPr marL="0" indent="0" algn="ctr">
              <a:buNone/>
            </a:pPr>
            <a:r>
              <a:rPr lang="en-US" dirty="0" smtClean="0">
                <a:solidFill>
                  <a:schemeClr val="bg1"/>
                </a:solidFill>
              </a:rPr>
              <a:t>Does </a:t>
            </a:r>
            <a:r>
              <a:rPr lang="en-US" dirty="0" err="1" smtClean="0">
                <a:solidFill>
                  <a:schemeClr val="bg1"/>
                </a:solidFill>
              </a:rPr>
              <a:t>Yeshua</a:t>
            </a:r>
            <a:r>
              <a:rPr lang="en-US" dirty="0" smtClean="0">
                <a:solidFill>
                  <a:schemeClr val="bg1"/>
                </a:solidFill>
              </a:rPr>
              <a:t> Teach That  Believers Never Die?</a:t>
            </a:r>
            <a:endParaRPr lang="en-US" dirty="0" smtClean="0">
              <a:solidFill>
                <a:schemeClr val="bg1"/>
              </a:solidFill>
            </a:endParaRPr>
          </a:p>
          <a:p>
            <a:pPr marL="0" indent="0">
              <a:buNone/>
            </a:pPr>
            <a:r>
              <a:rPr lang="en-US" dirty="0" smtClean="0">
                <a:solidFill>
                  <a:schemeClr val="bg1"/>
                </a:solidFill>
              </a:rPr>
              <a:t>For </a:t>
            </a:r>
            <a:r>
              <a:rPr lang="en-US" dirty="0">
                <a:solidFill>
                  <a:schemeClr val="bg1"/>
                </a:solidFill>
              </a:rPr>
              <a:t>God so loved the world, that he gave his only begotten Son, that whosoever </a:t>
            </a:r>
            <a:r>
              <a:rPr lang="en-US" u="sng" dirty="0">
                <a:solidFill>
                  <a:schemeClr val="bg1"/>
                </a:solidFill>
              </a:rPr>
              <a:t>believeth</a:t>
            </a:r>
            <a:r>
              <a:rPr lang="en-US" dirty="0">
                <a:solidFill>
                  <a:schemeClr val="bg1"/>
                </a:solidFill>
              </a:rPr>
              <a:t> in him should not </a:t>
            </a:r>
            <a:r>
              <a:rPr lang="en-US" u="sng" dirty="0">
                <a:solidFill>
                  <a:schemeClr val="bg1"/>
                </a:solidFill>
              </a:rPr>
              <a:t>perish</a:t>
            </a:r>
            <a:r>
              <a:rPr lang="en-US" dirty="0">
                <a:solidFill>
                  <a:schemeClr val="bg1"/>
                </a:solidFill>
              </a:rPr>
              <a:t>, but </a:t>
            </a:r>
            <a:r>
              <a:rPr lang="en-US" u="sng" dirty="0">
                <a:solidFill>
                  <a:schemeClr val="bg1"/>
                </a:solidFill>
              </a:rPr>
              <a:t>have </a:t>
            </a:r>
            <a:r>
              <a:rPr lang="en-US" u="sng" dirty="0" smtClean="0">
                <a:solidFill>
                  <a:schemeClr val="bg1"/>
                </a:solidFill>
              </a:rPr>
              <a:t>everlasting </a:t>
            </a:r>
            <a:r>
              <a:rPr lang="en-US" u="sng" dirty="0">
                <a:solidFill>
                  <a:schemeClr val="bg1"/>
                </a:solidFill>
              </a:rPr>
              <a:t>life</a:t>
            </a:r>
            <a:r>
              <a:rPr lang="en-US" dirty="0">
                <a:solidFill>
                  <a:schemeClr val="bg1"/>
                </a:solidFill>
              </a:rPr>
              <a:t> (KJV</a:t>
            </a:r>
            <a:r>
              <a:rPr lang="en-US" dirty="0" smtClean="0">
                <a:solidFill>
                  <a:schemeClr val="bg1"/>
                </a:solidFill>
              </a:rPr>
              <a:t>).</a:t>
            </a:r>
          </a:p>
          <a:p>
            <a:pPr marL="0" indent="0">
              <a:buNone/>
            </a:pPr>
            <a:r>
              <a:rPr lang="en-US" dirty="0" smtClean="0">
                <a:solidFill>
                  <a:schemeClr val="bg1"/>
                </a:solidFill>
              </a:rPr>
              <a:t>“Believe” = “Keep the commandments”</a:t>
            </a:r>
          </a:p>
        </p:txBody>
      </p:sp>
    </p:spTree>
    <p:extLst>
      <p:ext uri="{BB962C8B-B14F-4D97-AF65-F5344CB8AC3E}">
        <p14:creationId xmlns:p14="http://schemas.microsoft.com/office/powerpoint/2010/main" val="31822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85000" lnSpcReduction="20000"/>
          </a:bodyPr>
          <a:lstStyle/>
          <a:p>
            <a:pPr>
              <a:buNone/>
            </a:pPr>
            <a:r>
              <a:rPr lang="en-US" sz="3800" dirty="0">
                <a:solidFill>
                  <a:schemeClr val="bg1"/>
                </a:solidFill>
                <a:cs typeface="Times New Roman" pitchFamily="18" charset="0"/>
              </a:rPr>
              <a:t>Now a man came up to </a:t>
            </a:r>
            <a:r>
              <a:rPr lang="en-US" sz="3800" dirty="0" err="1">
                <a:solidFill>
                  <a:schemeClr val="bg1"/>
                </a:solidFill>
                <a:cs typeface="Times New Roman" pitchFamily="18" charset="0"/>
              </a:rPr>
              <a:t>Yeshua</a:t>
            </a:r>
            <a:r>
              <a:rPr lang="en-US" sz="3800" dirty="0">
                <a:solidFill>
                  <a:schemeClr val="bg1"/>
                </a:solidFill>
                <a:cs typeface="Times New Roman" pitchFamily="18" charset="0"/>
              </a:rPr>
              <a:t> and asked, "</a:t>
            </a:r>
            <a:r>
              <a:rPr lang="en-US" sz="3800" u="sng" dirty="0">
                <a:solidFill>
                  <a:schemeClr val="bg1"/>
                </a:solidFill>
                <a:cs typeface="Times New Roman" pitchFamily="18" charset="0"/>
              </a:rPr>
              <a:t>Teacher, what good thing must I do to get eternal life</a:t>
            </a:r>
            <a:r>
              <a:rPr lang="en-US" sz="3800" dirty="0">
                <a:solidFill>
                  <a:schemeClr val="bg1"/>
                </a:solidFill>
                <a:cs typeface="Times New Roman" pitchFamily="18" charset="0"/>
              </a:rPr>
              <a:t>?“  "Why do you ask me about what is good?" </a:t>
            </a:r>
            <a:r>
              <a:rPr lang="en-US" sz="3800" dirty="0" err="1">
                <a:solidFill>
                  <a:schemeClr val="bg1"/>
                </a:solidFill>
                <a:cs typeface="Times New Roman" pitchFamily="18" charset="0"/>
              </a:rPr>
              <a:t>Yeshua</a:t>
            </a:r>
            <a:r>
              <a:rPr lang="en-US" sz="3800" dirty="0">
                <a:solidFill>
                  <a:schemeClr val="bg1"/>
                </a:solidFill>
                <a:cs typeface="Times New Roman" pitchFamily="18" charset="0"/>
              </a:rPr>
              <a:t> replied. "There is only One who is good. </a:t>
            </a:r>
            <a:r>
              <a:rPr lang="en-US" sz="3800" b="1" u="sng" dirty="0">
                <a:solidFill>
                  <a:schemeClr val="bg1"/>
                </a:solidFill>
                <a:cs typeface="Times New Roman" pitchFamily="18" charset="0"/>
              </a:rPr>
              <a:t>If you want to enter life, obey the commandments</a:t>
            </a:r>
            <a:r>
              <a:rPr lang="en-US" sz="3800" dirty="0">
                <a:solidFill>
                  <a:schemeClr val="bg1"/>
                </a:solidFill>
                <a:cs typeface="Times New Roman" pitchFamily="18" charset="0"/>
              </a:rPr>
              <a:t>.“  "Which ones?" the man inquired. </a:t>
            </a:r>
            <a:r>
              <a:rPr lang="en-US" sz="3800" dirty="0" err="1">
                <a:solidFill>
                  <a:schemeClr val="bg1"/>
                </a:solidFill>
                <a:cs typeface="Times New Roman" pitchFamily="18" charset="0"/>
              </a:rPr>
              <a:t>Yeshua</a:t>
            </a:r>
            <a:r>
              <a:rPr lang="en-US" sz="3800" dirty="0">
                <a:solidFill>
                  <a:schemeClr val="bg1"/>
                </a:solidFill>
                <a:cs typeface="Times New Roman" pitchFamily="18" charset="0"/>
              </a:rPr>
              <a:t> replied, "'Do not murder, do not commit adultery, do not steal, do not give false testimony, honor your father and mother,' and 'love your neighbor as yourself.'“ (</a:t>
            </a:r>
            <a:r>
              <a:rPr lang="en-US" sz="3800" dirty="0" smtClean="0">
                <a:solidFill>
                  <a:schemeClr val="bg1"/>
                </a:solidFill>
                <a:cs typeface="Times New Roman" pitchFamily="18" charset="0"/>
              </a:rPr>
              <a:t>Matthew </a:t>
            </a:r>
            <a:r>
              <a:rPr lang="en-US" sz="3800" dirty="0">
                <a:solidFill>
                  <a:schemeClr val="bg1"/>
                </a:solidFill>
                <a:cs typeface="Times New Roman" pitchFamily="18" charset="0"/>
              </a:rPr>
              <a:t>19:16-19)</a:t>
            </a: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7536625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a:bodyPr>
          <a:lstStyle/>
          <a:p>
            <a:pPr marL="0" indent="0" algn="ctr">
              <a:buNone/>
            </a:pPr>
            <a:r>
              <a:rPr lang="en-US" dirty="0" smtClean="0">
                <a:solidFill>
                  <a:schemeClr val="bg1"/>
                </a:solidFill>
              </a:rPr>
              <a:t>Does </a:t>
            </a:r>
            <a:r>
              <a:rPr lang="en-US" dirty="0" err="1" smtClean="0">
                <a:solidFill>
                  <a:schemeClr val="bg1"/>
                </a:solidFill>
              </a:rPr>
              <a:t>Yeshua</a:t>
            </a:r>
            <a:r>
              <a:rPr lang="en-US" dirty="0" smtClean="0">
                <a:solidFill>
                  <a:schemeClr val="bg1"/>
                </a:solidFill>
              </a:rPr>
              <a:t> Teach That  Believers Never Die?</a:t>
            </a:r>
            <a:endParaRPr lang="en-US" dirty="0" smtClean="0">
              <a:solidFill>
                <a:schemeClr val="bg1"/>
              </a:solidFill>
            </a:endParaRPr>
          </a:p>
          <a:p>
            <a:pPr marL="0" indent="0">
              <a:buNone/>
            </a:pPr>
            <a:r>
              <a:rPr lang="en-US" dirty="0" smtClean="0">
                <a:solidFill>
                  <a:schemeClr val="bg1"/>
                </a:solidFill>
              </a:rPr>
              <a:t>Question: “But we have left all….”</a:t>
            </a:r>
          </a:p>
          <a:p>
            <a:pPr marL="0" indent="0">
              <a:buNone/>
            </a:pPr>
            <a:r>
              <a:rPr lang="en-US" dirty="0" smtClean="0">
                <a:solidFill>
                  <a:schemeClr val="bg1"/>
                </a:solidFill>
              </a:rPr>
              <a:t>But </a:t>
            </a:r>
            <a:r>
              <a:rPr lang="en-US" dirty="0">
                <a:solidFill>
                  <a:schemeClr val="bg1"/>
                </a:solidFill>
              </a:rPr>
              <a:t>he shall receive an hundredfold now in this time, houses, and brethren, and sisters, and mothers, and children, and lands, with persecutions; and </a:t>
            </a:r>
            <a:r>
              <a:rPr lang="en-US" u="sng" dirty="0">
                <a:solidFill>
                  <a:schemeClr val="bg1"/>
                </a:solidFill>
              </a:rPr>
              <a:t>in the world to come eternal life</a:t>
            </a:r>
            <a:r>
              <a:rPr lang="en-US" dirty="0">
                <a:solidFill>
                  <a:schemeClr val="bg1"/>
                </a:solidFill>
              </a:rPr>
              <a:t> (Mark 10:30, </a:t>
            </a:r>
            <a:r>
              <a:rPr lang="en-US" dirty="0" smtClean="0">
                <a:solidFill>
                  <a:schemeClr val="bg1"/>
                </a:solidFill>
              </a:rPr>
              <a:t>KJV, see also Luke 18:30).</a:t>
            </a:r>
            <a:endParaRPr lang="en-US" dirty="0" smtClean="0">
              <a:solidFill>
                <a:schemeClr val="bg1"/>
              </a:solidFill>
            </a:endParaRPr>
          </a:p>
        </p:txBody>
      </p:sp>
    </p:spTree>
    <p:extLst>
      <p:ext uri="{BB962C8B-B14F-4D97-AF65-F5344CB8AC3E}">
        <p14:creationId xmlns:p14="http://schemas.microsoft.com/office/powerpoint/2010/main" val="93979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lnSpcReduction="10000"/>
          </a:bodyPr>
          <a:lstStyle/>
          <a:p>
            <a:pPr marL="0" indent="0" algn="ctr">
              <a:buNone/>
            </a:pPr>
            <a:r>
              <a:rPr lang="en-US" dirty="0">
                <a:solidFill>
                  <a:schemeClr val="bg1"/>
                </a:solidFill>
              </a:rPr>
              <a:t>Does </a:t>
            </a:r>
            <a:r>
              <a:rPr lang="en-US" dirty="0" err="1">
                <a:solidFill>
                  <a:schemeClr val="bg1"/>
                </a:solidFill>
              </a:rPr>
              <a:t>Yeshua</a:t>
            </a:r>
            <a:r>
              <a:rPr lang="en-US" dirty="0">
                <a:solidFill>
                  <a:schemeClr val="bg1"/>
                </a:solidFill>
              </a:rPr>
              <a:t> Teach That  Believers Never Die?</a:t>
            </a:r>
          </a:p>
          <a:p>
            <a:pPr marL="0" indent="0">
              <a:buNone/>
            </a:pPr>
            <a:r>
              <a:rPr lang="en-US" dirty="0" err="1">
                <a:solidFill>
                  <a:schemeClr val="bg1"/>
                </a:solidFill>
              </a:rPr>
              <a:t>Yahusha</a:t>
            </a:r>
            <a:r>
              <a:rPr lang="en-US" dirty="0">
                <a:solidFill>
                  <a:schemeClr val="bg1"/>
                </a:solidFill>
              </a:rPr>
              <a:t> said to her, "Your brother will rise again</a:t>
            </a:r>
            <a:r>
              <a:rPr lang="en-US" dirty="0" smtClean="0">
                <a:solidFill>
                  <a:schemeClr val="bg1"/>
                </a:solidFill>
              </a:rPr>
              <a:t>.“   </a:t>
            </a:r>
            <a:r>
              <a:rPr lang="en-US" dirty="0">
                <a:solidFill>
                  <a:schemeClr val="bg1"/>
                </a:solidFill>
              </a:rPr>
              <a:t>Martha answered, "I know he will rise again in the resurrection at the last day</a:t>
            </a:r>
            <a:r>
              <a:rPr lang="en-US" dirty="0" smtClean="0">
                <a:solidFill>
                  <a:schemeClr val="bg1"/>
                </a:solidFill>
              </a:rPr>
              <a:t>.“  </a:t>
            </a:r>
            <a:r>
              <a:rPr lang="en-US" dirty="0" err="1">
                <a:solidFill>
                  <a:schemeClr val="bg1"/>
                </a:solidFill>
              </a:rPr>
              <a:t>Yahusha</a:t>
            </a:r>
            <a:r>
              <a:rPr lang="en-US" dirty="0">
                <a:solidFill>
                  <a:schemeClr val="bg1"/>
                </a:solidFill>
              </a:rPr>
              <a:t> said to her, "I am the resurrection and the life. He who believes in me will live, even though he dies</a:t>
            </a:r>
            <a:r>
              <a:rPr lang="en-US" dirty="0" smtClean="0">
                <a:solidFill>
                  <a:schemeClr val="bg1"/>
                </a:solidFill>
              </a:rPr>
              <a:t>;  </a:t>
            </a:r>
            <a:r>
              <a:rPr lang="en-US" dirty="0">
                <a:solidFill>
                  <a:schemeClr val="bg1"/>
                </a:solidFill>
              </a:rPr>
              <a:t>and </a:t>
            </a:r>
            <a:r>
              <a:rPr lang="en-US" u="sng" dirty="0">
                <a:solidFill>
                  <a:schemeClr val="bg1"/>
                </a:solidFill>
              </a:rPr>
              <a:t>whoever lives and believes in me will never die</a:t>
            </a:r>
            <a:r>
              <a:rPr lang="en-US" dirty="0">
                <a:solidFill>
                  <a:schemeClr val="bg1"/>
                </a:solidFill>
              </a:rPr>
              <a:t>. Do you believe this</a:t>
            </a:r>
            <a:r>
              <a:rPr lang="en-US" dirty="0" smtClean="0">
                <a:solidFill>
                  <a:schemeClr val="bg1"/>
                </a:solidFill>
              </a:rPr>
              <a:t>?“ (4</a:t>
            </a:r>
            <a:r>
              <a:rPr lang="en-US" baseline="30000" dirty="0" smtClean="0">
                <a:solidFill>
                  <a:schemeClr val="bg1"/>
                </a:solidFill>
              </a:rPr>
              <a:t>th</a:t>
            </a:r>
            <a:r>
              <a:rPr lang="en-US" dirty="0" smtClean="0">
                <a:solidFill>
                  <a:schemeClr val="bg1"/>
                </a:solidFill>
              </a:rPr>
              <a:t> Gospel 11:23-26)</a:t>
            </a:r>
            <a:endParaRPr lang="en-US" dirty="0">
              <a:solidFill>
                <a:schemeClr val="bg1"/>
              </a:solidFill>
            </a:endParaRPr>
          </a:p>
        </p:txBody>
      </p:sp>
    </p:spTree>
    <p:extLst>
      <p:ext uri="{BB962C8B-B14F-4D97-AF65-F5344CB8AC3E}">
        <p14:creationId xmlns:p14="http://schemas.microsoft.com/office/powerpoint/2010/main" val="265808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a:bodyPr>
          <a:lstStyle/>
          <a:p>
            <a:pPr marL="0" indent="0" algn="ctr">
              <a:buNone/>
            </a:pPr>
            <a:r>
              <a:rPr lang="en-US" dirty="0" smtClean="0">
                <a:solidFill>
                  <a:schemeClr val="bg1"/>
                </a:solidFill>
              </a:rPr>
              <a:t>Eternal Life Abiding in You</a:t>
            </a:r>
            <a:endParaRPr lang="en-US" dirty="0" smtClean="0">
              <a:solidFill>
                <a:schemeClr val="bg1"/>
              </a:solidFill>
            </a:endParaRPr>
          </a:p>
          <a:p>
            <a:pPr marL="0" indent="0">
              <a:buNone/>
            </a:pPr>
            <a:r>
              <a:rPr lang="en-US" dirty="0" smtClean="0">
                <a:solidFill>
                  <a:schemeClr val="bg1"/>
                </a:solidFill>
              </a:rPr>
              <a:t>I </a:t>
            </a:r>
            <a:r>
              <a:rPr lang="en-US" dirty="0">
                <a:solidFill>
                  <a:schemeClr val="bg1"/>
                </a:solidFill>
              </a:rPr>
              <a:t>tell you the truth, whoever hears my word and believes him who sent me has eternal life and will not be condemned; he has crossed over from death to life</a:t>
            </a:r>
            <a:r>
              <a:rPr lang="en-US" dirty="0" smtClean="0">
                <a:solidFill>
                  <a:schemeClr val="bg1"/>
                </a:solidFill>
              </a:rPr>
              <a:t>.   </a:t>
            </a:r>
            <a:r>
              <a:rPr lang="en-US" dirty="0">
                <a:solidFill>
                  <a:schemeClr val="bg1"/>
                </a:solidFill>
              </a:rPr>
              <a:t>I tell you the truth, a time is coming and has now come when the dead will hear the voice of the Son of Elohim and those who hear will </a:t>
            </a:r>
            <a:r>
              <a:rPr lang="en-US" dirty="0" smtClean="0">
                <a:solidFill>
                  <a:schemeClr val="bg1"/>
                </a:solidFill>
              </a:rPr>
              <a:t>live (4</a:t>
            </a:r>
            <a:r>
              <a:rPr lang="en-US" baseline="30000" dirty="0" smtClean="0">
                <a:solidFill>
                  <a:schemeClr val="bg1"/>
                </a:solidFill>
              </a:rPr>
              <a:t>th</a:t>
            </a:r>
            <a:r>
              <a:rPr lang="en-US" dirty="0" smtClean="0">
                <a:solidFill>
                  <a:schemeClr val="bg1"/>
                </a:solidFill>
              </a:rPr>
              <a:t> Gospel 5:24-25)</a:t>
            </a:r>
            <a:endParaRPr lang="en-US" dirty="0">
              <a:solidFill>
                <a:schemeClr val="bg1"/>
              </a:solidFill>
            </a:endParaRPr>
          </a:p>
        </p:txBody>
      </p:sp>
    </p:spTree>
    <p:extLst>
      <p:ext uri="{BB962C8B-B14F-4D97-AF65-F5344CB8AC3E}">
        <p14:creationId xmlns:p14="http://schemas.microsoft.com/office/powerpoint/2010/main" val="258543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a:bodyPr>
          <a:lstStyle/>
          <a:p>
            <a:pPr marL="0" indent="0" algn="ctr">
              <a:buNone/>
            </a:pPr>
            <a:r>
              <a:rPr lang="en-US" dirty="0" smtClean="0">
                <a:solidFill>
                  <a:schemeClr val="bg1"/>
                </a:solidFill>
              </a:rPr>
              <a:t>When Will the Dead Be Awakened?</a:t>
            </a:r>
          </a:p>
          <a:p>
            <a:pPr marL="0" indent="0">
              <a:buNone/>
            </a:pPr>
            <a:r>
              <a:rPr lang="en-US" dirty="0" smtClean="0">
                <a:solidFill>
                  <a:schemeClr val="bg1"/>
                </a:solidFill>
              </a:rPr>
              <a:t>…at that time your people - everyone whose name is found written in the book - will be delivered. </a:t>
            </a:r>
            <a:r>
              <a:rPr lang="en-US" u="sng" dirty="0" smtClean="0">
                <a:solidFill>
                  <a:schemeClr val="bg1"/>
                </a:solidFill>
              </a:rPr>
              <a:t>Multitudes who sleep in the dust of the earth will awake</a:t>
            </a:r>
            <a:r>
              <a:rPr lang="en-US" dirty="0" smtClean="0">
                <a:solidFill>
                  <a:schemeClr val="bg1"/>
                </a:solidFill>
              </a:rPr>
              <a:t>: some to everlasting life... (Daniel 12:1-2). </a:t>
            </a:r>
            <a:endParaRPr lang="en-US" dirty="0" smtClean="0">
              <a:solidFill>
                <a:schemeClr val="bg1"/>
              </a:solidFill>
            </a:endParaRPr>
          </a:p>
        </p:txBody>
      </p:sp>
    </p:spTree>
    <p:extLst>
      <p:ext uri="{BB962C8B-B14F-4D97-AF65-F5344CB8AC3E}">
        <p14:creationId xmlns:p14="http://schemas.microsoft.com/office/powerpoint/2010/main" val="189421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fontScale="92500" lnSpcReduction="10000"/>
          </a:bodyPr>
          <a:lstStyle/>
          <a:p>
            <a:pPr marL="0" indent="0" algn="ctr">
              <a:buNone/>
            </a:pPr>
            <a:r>
              <a:rPr lang="en-US" dirty="0" smtClean="0">
                <a:solidFill>
                  <a:schemeClr val="bg1"/>
                </a:solidFill>
              </a:rPr>
              <a:t>Paul Also Tells Us When</a:t>
            </a:r>
            <a:endParaRPr lang="en-US" dirty="0" smtClean="0">
              <a:solidFill>
                <a:schemeClr val="bg1"/>
              </a:solidFill>
            </a:endParaRPr>
          </a:p>
          <a:p>
            <a:pPr marL="0" indent="0">
              <a:buNone/>
            </a:pPr>
            <a:r>
              <a:rPr lang="en-US" dirty="0">
                <a:solidFill>
                  <a:schemeClr val="bg1"/>
                </a:solidFill>
              </a:rPr>
              <a:t>Listen, I tell you a mystery: We will not all sleep, but we will all be changed-</a:t>
            </a:r>
            <a:r>
              <a:rPr lang="en-US" dirty="0" smtClean="0">
                <a:solidFill>
                  <a:schemeClr val="bg1"/>
                </a:solidFill>
              </a:rPr>
              <a:t>- </a:t>
            </a:r>
            <a:r>
              <a:rPr lang="en-US" dirty="0">
                <a:solidFill>
                  <a:schemeClr val="bg1"/>
                </a:solidFill>
              </a:rPr>
              <a:t>in a flash, in the twinkling of an eye, at the last trumpet. For the trumpet will sound, the dead will be raised imperishable, and we will be </a:t>
            </a:r>
            <a:r>
              <a:rPr lang="en-US" dirty="0" smtClean="0">
                <a:solidFill>
                  <a:schemeClr val="bg1"/>
                </a:solidFill>
              </a:rPr>
              <a:t>changed…. (51-52)</a:t>
            </a:r>
            <a:endParaRPr lang="en-US" dirty="0">
              <a:solidFill>
                <a:schemeClr val="bg1"/>
              </a:solidFill>
            </a:endParaRPr>
          </a:p>
          <a:p>
            <a:pPr marL="0" indent="0">
              <a:buNone/>
            </a:pPr>
            <a:r>
              <a:rPr lang="en-US" dirty="0" smtClean="0">
                <a:solidFill>
                  <a:schemeClr val="bg1"/>
                </a:solidFill>
              </a:rPr>
              <a:t>When </a:t>
            </a:r>
            <a:r>
              <a:rPr lang="en-US" dirty="0">
                <a:solidFill>
                  <a:schemeClr val="bg1"/>
                </a:solidFill>
              </a:rPr>
              <a:t>the perishable has been </a:t>
            </a:r>
            <a:r>
              <a:rPr lang="en-US" u="sng" dirty="0">
                <a:solidFill>
                  <a:schemeClr val="bg1"/>
                </a:solidFill>
              </a:rPr>
              <a:t>clothed</a:t>
            </a:r>
            <a:r>
              <a:rPr lang="en-US" dirty="0">
                <a:solidFill>
                  <a:schemeClr val="bg1"/>
                </a:solidFill>
              </a:rPr>
              <a:t> with the imperishable, and the mortal with immortality, then the saying that is written will come true: "Death has been </a:t>
            </a:r>
            <a:r>
              <a:rPr lang="en-US" u="sng" dirty="0">
                <a:solidFill>
                  <a:schemeClr val="bg1"/>
                </a:solidFill>
              </a:rPr>
              <a:t>swallowed up</a:t>
            </a:r>
            <a:r>
              <a:rPr lang="en-US" dirty="0">
                <a:solidFill>
                  <a:schemeClr val="bg1"/>
                </a:solidFill>
              </a:rPr>
              <a:t> in victory" (1 Corinthians 15:54).</a:t>
            </a:r>
            <a:endParaRPr lang="en-US" dirty="0" smtClean="0">
              <a:solidFill>
                <a:schemeClr val="bg1"/>
              </a:solidFill>
            </a:endParaRPr>
          </a:p>
        </p:txBody>
      </p:sp>
    </p:spTree>
    <p:extLst>
      <p:ext uri="{BB962C8B-B14F-4D97-AF65-F5344CB8AC3E}">
        <p14:creationId xmlns:p14="http://schemas.microsoft.com/office/powerpoint/2010/main" val="215935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a:bodyPr>
          <a:lstStyle/>
          <a:p>
            <a:pPr marL="0" indent="0" algn="ctr">
              <a:buNone/>
            </a:pPr>
            <a:r>
              <a:rPr lang="en-US" sz="4800" dirty="0" smtClean="0">
                <a:solidFill>
                  <a:schemeClr val="bg1"/>
                </a:solidFill>
              </a:rPr>
              <a:t>Hard to Understand Passages</a:t>
            </a:r>
            <a:endParaRPr lang="en-US" sz="4800" dirty="0" smtClean="0">
              <a:solidFill>
                <a:schemeClr val="bg1"/>
              </a:solidFill>
            </a:endParaRPr>
          </a:p>
        </p:txBody>
      </p:sp>
    </p:spTree>
    <p:extLst>
      <p:ext uri="{BB962C8B-B14F-4D97-AF65-F5344CB8AC3E}">
        <p14:creationId xmlns:p14="http://schemas.microsoft.com/office/powerpoint/2010/main" val="135880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lnSpcReduction="10000"/>
          </a:bodyPr>
          <a:lstStyle/>
          <a:p>
            <a:pPr marL="0" indent="0" algn="ctr">
              <a:buNone/>
            </a:pPr>
            <a:r>
              <a:rPr lang="en-US" dirty="0" smtClean="0">
                <a:solidFill>
                  <a:schemeClr val="bg1"/>
                </a:solidFill>
              </a:rPr>
              <a:t>At Home With the Lord</a:t>
            </a:r>
          </a:p>
          <a:p>
            <a:pPr marL="0" indent="0" algn="ctr">
              <a:buNone/>
            </a:pPr>
            <a:r>
              <a:rPr lang="en-US" dirty="0">
                <a:solidFill>
                  <a:schemeClr val="bg1"/>
                </a:solidFill>
              </a:rPr>
              <a:t>2 Corinthians </a:t>
            </a:r>
            <a:r>
              <a:rPr lang="en-US" dirty="0" smtClean="0">
                <a:solidFill>
                  <a:schemeClr val="bg1"/>
                </a:solidFill>
              </a:rPr>
              <a:t>5:1-10</a:t>
            </a:r>
          </a:p>
          <a:p>
            <a:pPr marL="0" indent="0">
              <a:buNone/>
            </a:pPr>
            <a:r>
              <a:rPr lang="en-US" dirty="0">
                <a:solidFill>
                  <a:schemeClr val="bg1"/>
                </a:solidFill>
              </a:rPr>
              <a:t>Now we know that if the earthly tent we live in is destroyed, we have a building from Elohim, an eternal house in heaven, not built by human hands.  Meanwhile we groan, </a:t>
            </a:r>
            <a:r>
              <a:rPr lang="en-US" u="sng" dirty="0">
                <a:solidFill>
                  <a:schemeClr val="bg1"/>
                </a:solidFill>
              </a:rPr>
              <a:t>longing to be clothed with our heavenly dwelling</a:t>
            </a:r>
            <a:r>
              <a:rPr lang="en-US" dirty="0">
                <a:solidFill>
                  <a:schemeClr val="bg1"/>
                </a:solidFill>
              </a:rPr>
              <a:t>, because when we are clothed, we will not be found naked. </a:t>
            </a:r>
            <a:endParaRPr lang="en-US" strike="sngStrike" dirty="0">
              <a:solidFill>
                <a:schemeClr val="bg1"/>
              </a:solidFill>
            </a:endParaRPr>
          </a:p>
          <a:p>
            <a:pPr algn="ctr">
              <a:buNone/>
            </a:pPr>
            <a:endParaRPr lang="en-US" dirty="0" smtClean="0">
              <a:solidFill>
                <a:schemeClr val="bg1"/>
              </a:solidFill>
            </a:endParaRPr>
          </a:p>
        </p:txBody>
      </p:sp>
    </p:spTree>
    <p:extLst>
      <p:ext uri="{BB962C8B-B14F-4D97-AF65-F5344CB8AC3E}">
        <p14:creationId xmlns:p14="http://schemas.microsoft.com/office/powerpoint/2010/main" val="39895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89857"/>
            <a:ext cx="8343900" cy="4555672"/>
          </a:xfrm>
        </p:spPr>
        <p:txBody>
          <a:bodyPr>
            <a:normAutofit fontScale="92500" lnSpcReduction="10000"/>
          </a:bodyPr>
          <a:lstStyle/>
          <a:p>
            <a:pPr marL="0" indent="0">
              <a:buNone/>
            </a:pPr>
            <a:r>
              <a:rPr lang="en-US" dirty="0"/>
              <a:t> </a:t>
            </a:r>
            <a:r>
              <a:rPr lang="en-US" dirty="0">
                <a:solidFill>
                  <a:schemeClr val="bg1"/>
                </a:solidFill>
              </a:rPr>
              <a:t>For while we are in this tent, we groan and are burdened, because we do not wish to be unclothed but to be clothed with our heavenly dwelling, </a:t>
            </a:r>
            <a:r>
              <a:rPr lang="en-US" u="sng" dirty="0">
                <a:solidFill>
                  <a:schemeClr val="bg1"/>
                </a:solidFill>
              </a:rPr>
              <a:t>so that what is mortal may be swallowed up by life</a:t>
            </a:r>
            <a:r>
              <a:rPr lang="en-US" dirty="0">
                <a:solidFill>
                  <a:schemeClr val="bg1"/>
                </a:solidFill>
              </a:rPr>
              <a:t>.  Now it is Elohim who has made us for this very purpose and has given us the Spirit as a deposit, </a:t>
            </a:r>
            <a:r>
              <a:rPr lang="en-US" u="sng" dirty="0">
                <a:solidFill>
                  <a:schemeClr val="bg1"/>
                </a:solidFill>
              </a:rPr>
              <a:t>guaranteeing what is to come</a:t>
            </a:r>
            <a:r>
              <a:rPr lang="en-US" dirty="0">
                <a:solidFill>
                  <a:schemeClr val="bg1"/>
                </a:solidFill>
              </a:rPr>
              <a:t>.  Therefore we are always confident and know that as long as we are at home in the body we are away from the Master.  We live by faith, not by sight. </a:t>
            </a:r>
            <a:endParaRPr lang="en-US" dirty="0" smtClean="0">
              <a:solidFill>
                <a:schemeClr val="bg1"/>
              </a:solidFill>
            </a:endParaRPr>
          </a:p>
        </p:txBody>
      </p:sp>
    </p:spTree>
    <p:extLst>
      <p:ext uri="{BB962C8B-B14F-4D97-AF65-F5344CB8AC3E}">
        <p14:creationId xmlns:p14="http://schemas.microsoft.com/office/powerpoint/2010/main" val="290759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57201"/>
            <a:ext cx="8221436" cy="4376056"/>
          </a:xfrm>
        </p:spPr>
        <p:txBody>
          <a:bodyPr>
            <a:normAutofit lnSpcReduction="10000"/>
          </a:bodyPr>
          <a:lstStyle/>
          <a:p>
            <a:pPr>
              <a:buNone/>
            </a:pPr>
            <a:r>
              <a:rPr lang="en-US" dirty="0"/>
              <a:t> </a:t>
            </a:r>
            <a:r>
              <a:rPr lang="en-US" dirty="0">
                <a:solidFill>
                  <a:schemeClr val="bg1"/>
                </a:solidFill>
              </a:rPr>
              <a:t>We are confident, I say, and </a:t>
            </a:r>
            <a:r>
              <a:rPr lang="en-US" u="sng" dirty="0">
                <a:solidFill>
                  <a:schemeClr val="bg1"/>
                </a:solidFill>
              </a:rPr>
              <a:t>would prefer to be away from the body and at home with the Master</a:t>
            </a:r>
            <a:r>
              <a:rPr lang="en-US" dirty="0">
                <a:solidFill>
                  <a:schemeClr val="bg1"/>
                </a:solidFill>
              </a:rPr>
              <a:t>.  So we make it our goal to please him, whether we are at home in the body or away from it.  </a:t>
            </a:r>
            <a:r>
              <a:rPr lang="en-US" u="sng" dirty="0">
                <a:solidFill>
                  <a:schemeClr val="bg1"/>
                </a:solidFill>
              </a:rPr>
              <a:t>For we must all appear before the judgment seat of Messiah, that each one may receive what is due him for the things done while in the body, whether good or bad</a:t>
            </a:r>
            <a:r>
              <a:rPr lang="en-US" dirty="0">
                <a:solidFill>
                  <a:schemeClr val="bg1"/>
                </a:solidFill>
              </a:rPr>
              <a:t>. (2 Corinthians 5:1-10)</a:t>
            </a:r>
            <a:endParaRPr lang="en-US" dirty="0">
              <a:solidFill>
                <a:schemeClr val="bg1"/>
              </a:solidFill>
            </a:endParaRPr>
          </a:p>
        </p:txBody>
      </p:sp>
    </p:spTree>
    <p:extLst>
      <p:ext uri="{BB962C8B-B14F-4D97-AF65-F5344CB8AC3E}">
        <p14:creationId xmlns:p14="http://schemas.microsoft.com/office/powerpoint/2010/main" val="53116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lnSpcReduction="10000"/>
          </a:bodyPr>
          <a:lstStyle/>
          <a:p>
            <a:pPr algn="ctr">
              <a:buNone/>
            </a:pPr>
            <a:r>
              <a:rPr lang="en-US" sz="3600" dirty="0" smtClean="0">
                <a:solidFill>
                  <a:schemeClr val="bg1"/>
                </a:solidFill>
              </a:rPr>
              <a:t>Keys to Understanding 2 </a:t>
            </a:r>
            <a:r>
              <a:rPr lang="en-US" sz="3600" dirty="0" err="1" smtClean="0">
                <a:solidFill>
                  <a:schemeClr val="bg1"/>
                </a:solidFill>
              </a:rPr>
              <a:t>Cor</a:t>
            </a:r>
            <a:r>
              <a:rPr lang="en-US" sz="3600" dirty="0" smtClean="0">
                <a:solidFill>
                  <a:schemeClr val="bg1"/>
                </a:solidFill>
              </a:rPr>
              <a:t> 5:1-10</a:t>
            </a:r>
          </a:p>
          <a:p>
            <a:pPr>
              <a:buNone/>
            </a:pPr>
            <a:r>
              <a:rPr lang="en-US" sz="3600" dirty="0" smtClean="0">
                <a:solidFill>
                  <a:schemeClr val="bg1"/>
                </a:solidFill>
              </a:rPr>
              <a:t>Two Resurrection Metaphors:</a:t>
            </a:r>
          </a:p>
          <a:p>
            <a:pPr>
              <a:buNone/>
            </a:pPr>
            <a:r>
              <a:rPr lang="en-US" sz="3600" dirty="0" smtClean="0">
                <a:solidFill>
                  <a:schemeClr val="bg1"/>
                </a:solidFill>
              </a:rPr>
              <a:t>Paul’s use of “being clothed”</a:t>
            </a:r>
          </a:p>
          <a:p>
            <a:pPr>
              <a:buNone/>
            </a:pPr>
            <a:r>
              <a:rPr lang="en-US" sz="3600" dirty="0" smtClean="0">
                <a:solidFill>
                  <a:schemeClr val="bg1"/>
                </a:solidFill>
              </a:rPr>
              <a:t>The Mortal being “swallowed up”</a:t>
            </a:r>
          </a:p>
          <a:p>
            <a:pPr>
              <a:buNone/>
            </a:pPr>
            <a:r>
              <a:rPr lang="en-US" sz="3600" dirty="0" smtClean="0">
                <a:solidFill>
                  <a:schemeClr val="bg1"/>
                </a:solidFill>
              </a:rPr>
              <a:t>Clues about “when”:</a:t>
            </a:r>
          </a:p>
          <a:p>
            <a:pPr>
              <a:buNone/>
            </a:pPr>
            <a:r>
              <a:rPr lang="en-US" sz="3600" dirty="0" smtClean="0">
                <a:solidFill>
                  <a:schemeClr val="bg1"/>
                </a:solidFill>
              </a:rPr>
              <a:t>“the judgment to come” and “the judgment seat of Messiah”</a:t>
            </a:r>
            <a:endParaRPr lang="en-US" sz="3600" dirty="0" smtClean="0">
              <a:solidFill>
                <a:schemeClr val="bg1"/>
              </a:solidFill>
            </a:endParaRPr>
          </a:p>
        </p:txBody>
      </p:sp>
    </p:spTree>
    <p:extLst>
      <p:ext uri="{BB962C8B-B14F-4D97-AF65-F5344CB8AC3E}">
        <p14:creationId xmlns:p14="http://schemas.microsoft.com/office/powerpoint/2010/main" val="400867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a:bodyPr>
          <a:lstStyle/>
          <a:p>
            <a:pPr algn="ctr">
              <a:buNone/>
            </a:pPr>
            <a:r>
              <a:rPr lang="en-US" sz="3600" dirty="0" smtClean="0">
                <a:solidFill>
                  <a:schemeClr val="bg1"/>
                </a:solidFill>
              </a:rPr>
              <a:t>To Depart and Be with Messiah</a:t>
            </a:r>
          </a:p>
          <a:p>
            <a:pPr algn="ctr">
              <a:buNone/>
            </a:pPr>
            <a:r>
              <a:rPr lang="en-US" sz="3600" dirty="0" smtClean="0">
                <a:solidFill>
                  <a:schemeClr val="bg1"/>
                </a:solidFill>
              </a:rPr>
              <a:t>Philippians 1:20-26</a:t>
            </a:r>
          </a:p>
          <a:p>
            <a:pPr>
              <a:buNone/>
            </a:pPr>
            <a:r>
              <a:rPr lang="en-US" dirty="0">
                <a:solidFill>
                  <a:schemeClr val="bg1"/>
                </a:solidFill>
              </a:rPr>
              <a:t>I eagerly expect and hope that </a:t>
            </a:r>
            <a:r>
              <a:rPr lang="en-US" u="sng" dirty="0">
                <a:solidFill>
                  <a:schemeClr val="bg1"/>
                </a:solidFill>
              </a:rPr>
              <a:t>I will in no way be ashamed</a:t>
            </a:r>
            <a:r>
              <a:rPr lang="en-US" dirty="0">
                <a:solidFill>
                  <a:schemeClr val="bg1"/>
                </a:solidFill>
              </a:rPr>
              <a:t>, but will have sufficient courage so that now as always Messiah will be exalted in my body, whether by life or by death.  For to me, to live is Messiah and to die is gain. </a:t>
            </a:r>
            <a:endParaRPr lang="en-US" dirty="0" smtClean="0">
              <a:solidFill>
                <a:schemeClr val="bg1"/>
              </a:solidFill>
            </a:endParaRPr>
          </a:p>
        </p:txBody>
      </p:sp>
    </p:spTree>
    <p:extLst>
      <p:ext uri="{BB962C8B-B14F-4D97-AF65-F5344CB8AC3E}">
        <p14:creationId xmlns:p14="http://schemas.microsoft.com/office/powerpoint/2010/main" val="96621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fontScale="92500" lnSpcReduction="20000"/>
          </a:bodyPr>
          <a:lstStyle/>
          <a:p>
            <a:pPr algn="ctr">
              <a:buNone/>
            </a:pPr>
            <a:r>
              <a:rPr lang="en-US" sz="3600" dirty="0" smtClean="0">
                <a:solidFill>
                  <a:schemeClr val="bg1"/>
                </a:solidFill>
              </a:rPr>
              <a:t>Key to Understanding Philippians 3</a:t>
            </a:r>
            <a:endParaRPr lang="en-US" sz="3600" dirty="0">
              <a:solidFill>
                <a:schemeClr val="bg1"/>
              </a:solidFill>
            </a:endParaRPr>
          </a:p>
          <a:p>
            <a:pPr algn="ctr">
              <a:buNone/>
            </a:pPr>
            <a:r>
              <a:rPr lang="en-US" sz="3600" dirty="0" smtClean="0">
                <a:solidFill>
                  <a:schemeClr val="bg1"/>
                </a:solidFill>
              </a:rPr>
              <a:t>The </a:t>
            </a:r>
            <a:r>
              <a:rPr lang="en-US" sz="3600" dirty="0" smtClean="0">
                <a:solidFill>
                  <a:schemeClr val="bg1"/>
                </a:solidFill>
              </a:rPr>
              <a:t>metaphor using “ashamed”</a:t>
            </a:r>
          </a:p>
          <a:p>
            <a:pPr algn="ctr">
              <a:buNone/>
            </a:pPr>
            <a:r>
              <a:rPr lang="en-US" sz="3600" u="sng" dirty="0">
                <a:solidFill>
                  <a:schemeClr val="bg1"/>
                </a:solidFill>
              </a:rPr>
              <a:t>I will </a:t>
            </a:r>
            <a:r>
              <a:rPr lang="en-US" sz="3600" u="sng" dirty="0" smtClean="0">
                <a:solidFill>
                  <a:schemeClr val="bg1"/>
                </a:solidFill>
              </a:rPr>
              <a:t>in </a:t>
            </a:r>
            <a:r>
              <a:rPr lang="en-US" sz="3600" u="sng" dirty="0">
                <a:solidFill>
                  <a:schemeClr val="bg1"/>
                </a:solidFill>
              </a:rPr>
              <a:t>no way be </a:t>
            </a:r>
            <a:r>
              <a:rPr lang="en-US" sz="3600" u="sng" dirty="0" smtClean="0">
                <a:solidFill>
                  <a:schemeClr val="bg1"/>
                </a:solidFill>
              </a:rPr>
              <a:t>ashamed</a:t>
            </a:r>
          </a:p>
          <a:p>
            <a:pPr>
              <a:buNone/>
            </a:pPr>
            <a:r>
              <a:rPr lang="en-US" sz="3600" dirty="0">
                <a:solidFill>
                  <a:schemeClr val="bg1"/>
                </a:solidFill>
              </a:rPr>
              <a:t>But </a:t>
            </a:r>
            <a:r>
              <a:rPr lang="en-US" sz="3600" u="sng" dirty="0">
                <a:solidFill>
                  <a:schemeClr val="bg1"/>
                </a:solidFill>
              </a:rPr>
              <a:t>at that time your people-- everyone whose name is found written in the book-- will be delivered</a:t>
            </a:r>
            <a:r>
              <a:rPr lang="en-US" sz="3600" dirty="0">
                <a:solidFill>
                  <a:schemeClr val="bg1"/>
                </a:solidFill>
              </a:rPr>
              <a:t>.  </a:t>
            </a:r>
            <a:r>
              <a:rPr lang="en-US" sz="3600" u="sng" dirty="0">
                <a:solidFill>
                  <a:schemeClr val="bg1"/>
                </a:solidFill>
              </a:rPr>
              <a:t>Multitudes who sleep in the dust of the earth will awake</a:t>
            </a:r>
            <a:r>
              <a:rPr lang="en-US" sz="3600" dirty="0">
                <a:solidFill>
                  <a:schemeClr val="bg1"/>
                </a:solidFill>
              </a:rPr>
              <a:t>: </a:t>
            </a:r>
            <a:r>
              <a:rPr lang="en-US" sz="3600" u="sng" dirty="0">
                <a:solidFill>
                  <a:schemeClr val="bg1"/>
                </a:solidFill>
              </a:rPr>
              <a:t>some to everlasting life, others to shame and everlasting contempt</a:t>
            </a:r>
            <a:r>
              <a:rPr lang="en-US" sz="3600" dirty="0" smtClean="0">
                <a:solidFill>
                  <a:schemeClr val="bg1"/>
                </a:solidFill>
              </a:rPr>
              <a:t>. (Daniel 12:1-3)</a:t>
            </a:r>
            <a:endParaRPr lang="en-US" sz="3600" dirty="0" smtClean="0">
              <a:solidFill>
                <a:schemeClr val="bg1"/>
              </a:solidFill>
            </a:endParaRPr>
          </a:p>
        </p:txBody>
      </p:sp>
    </p:spTree>
    <p:extLst>
      <p:ext uri="{BB962C8B-B14F-4D97-AF65-F5344CB8AC3E}">
        <p14:creationId xmlns:p14="http://schemas.microsoft.com/office/powerpoint/2010/main" val="310078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506186"/>
            <a:ext cx="8213272" cy="4539343"/>
          </a:xfrm>
        </p:spPr>
        <p:txBody>
          <a:bodyPr>
            <a:normAutofit/>
          </a:bodyPr>
          <a:lstStyle/>
          <a:p>
            <a:pPr algn="ctr">
              <a:buNone/>
            </a:pPr>
            <a:r>
              <a:rPr lang="en-US" sz="3600" b="1" dirty="0" smtClean="0">
                <a:solidFill>
                  <a:schemeClr val="bg1"/>
                </a:solidFill>
              </a:rPr>
              <a:t>Ashamed of </a:t>
            </a:r>
            <a:r>
              <a:rPr lang="en-US" sz="3600" b="1" dirty="0" err="1" smtClean="0">
                <a:solidFill>
                  <a:schemeClr val="bg1"/>
                </a:solidFill>
              </a:rPr>
              <a:t>Yeshua</a:t>
            </a:r>
            <a:r>
              <a:rPr lang="en-US" sz="3600" b="1" dirty="0" smtClean="0">
                <a:solidFill>
                  <a:schemeClr val="bg1"/>
                </a:solidFill>
              </a:rPr>
              <a:t>?</a:t>
            </a:r>
          </a:p>
          <a:p>
            <a:pPr algn="ctr">
              <a:buNone/>
            </a:pPr>
            <a:r>
              <a:rPr lang="en-US" dirty="0" smtClean="0">
                <a:solidFill>
                  <a:schemeClr val="bg1"/>
                </a:solidFill>
              </a:rPr>
              <a:t>If </a:t>
            </a:r>
            <a:r>
              <a:rPr lang="en-US" dirty="0">
                <a:solidFill>
                  <a:schemeClr val="bg1"/>
                </a:solidFill>
              </a:rPr>
              <a:t>anyone is </a:t>
            </a:r>
            <a:r>
              <a:rPr lang="en-US" u="sng" dirty="0">
                <a:solidFill>
                  <a:schemeClr val="bg1"/>
                </a:solidFill>
              </a:rPr>
              <a:t>ashamed</a:t>
            </a:r>
            <a:r>
              <a:rPr lang="en-US" dirty="0">
                <a:solidFill>
                  <a:schemeClr val="bg1"/>
                </a:solidFill>
              </a:rPr>
              <a:t> of me and my words, the Son of Man will be </a:t>
            </a:r>
            <a:r>
              <a:rPr lang="en-US" u="sng" dirty="0">
                <a:solidFill>
                  <a:schemeClr val="bg1"/>
                </a:solidFill>
              </a:rPr>
              <a:t>ashamed of him</a:t>
            </a:r>
            <a:r>
              <a:rPr lang="en-US" dirty="0">
                <a:solidFill>
                  <a:schemeClr val="bg1"/>
                </a:solidFill>
              </a:rPr>
              <a:t> </a:t>
            </a:r>
            <a:r>
              <a:rPr lang="en-US" u="sng" dirty="0">
                <a:solidFill>
                  <a:schemeClr val="bg1"/>
                </a:solidFill>
              </a:rPr>
              <a:t>when he comes in his glory and in the glory of the Father and of the holy angels</a:t>
            </a:r>
            <a:r>
              <a:rPr lang="en-US" dirty="0">
                <a:solidFill>
                  <a:schemeClr val="bg1"/>
                </a:solidFill>
              </a:rPr>
              <a:t>" (Luke 9:26). </a:t>
            </a:r>
            <a:endParaRPr lang="en-US" dirty="0" smtClean="0">
              <a:solidFill>
                <a:schemeClr val="bg1"/>
              </a:solidFill>
            </a:endParaRPr>
          </a:p>
        </p:txBody>
      </p:sp>
    </p:spTree>
    <p:extLst>
      <p:ext uri="{BB962C8B-B14F-4D97-AF65-F5344CB8AC3E}">
        <p14:creationId xmlns:p14="http://schemas.microsoft.com/office/powerpoint/2010/main" val="9629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a:bodyPr>
          <a:lstStyle/>
          <a:p>
            <a:pPr algn="ctr">
              <a:buNone/>
            </a:pPr>
            <a:r>
              <a:rPr lang="en-US" dirty="0">
                <a:solidFill>
                  <a:schemeClr val="bg1"/>
                </a:solidFill>
              </a:rPr>
              <a:t>and now, dear children, continue in him, so that when he appears we may be confident and </a:t>
            </a:r>
            <a:r>
              <a:rPr lang="en-US" u="sng" dirty="0">
                <a:solidFill>
                  <a:schemeClr val="bg1"/>
                </a:solidFill>
              </a:rPr>
              <a:t>unashamed before him at his coming</a:t>
            </a:r>
            <a:r>
              <a:rPr lang="en-US" dirty="0">
                <a:solidFill>
                  <a:schemeClr val="bg1"/>
                </a:solidFill>
              </a:rPr>
              <a:t>" (1 John 2:28).</a:t>
            </a:r>
            <a:endParaRPr lang="en-US" dirty="0" smtClean="0">
              <a:solidFill>
                <a:schemeClr val="bg1"/>
              </a:solidFill>
            </a:endParaRPr>
          </a:p>
        </p:txBody>
      </p:sp>
    </p:spTree>
    <p:extLst>
      <p:ext uri="{BB962C8B-B14F-4D97-AF65-F5344CB8AC3E}">
        <p14:creationId xmlns:p14="http://schemas.microsoft.com/office/powerpoint/2010/main" val="34989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fontScale="85000" lnSpcReduction="20000"/>
          </a:bodyPr>
          <a:lstStyle/>
          <a:p>
            <a:pPr>
              <a:buNone/>
            </a:pPr>
            <a:r>
              <a:rPr lang="en-US" sz="3600" dirty="0" smtClean="0">
                <a:solidFill>
                  <a:schemeClr val="bg1"/>
                </a:solidFill>
              </a:rPr>
              <a:t>If </a:t>
            </a:r>
            <a:r>
              <a:rPr lang="en-US" sz="3600" dirty="0">
                <a:solidFill>
                  <a:schemeClr val="bg1"/>
                </a:solidFill>
              </a:rPr>
              <a:t>I am to go on living in the body, this will mean fruitful labor for me. Yet what shall I choose? I do not know!  I am torn between the two: </a:t>
            </a:r>
            <a:r>
              <a:rPr lang="en-US" sz="3600" u="sng" dirty="0">
                <a:solidFill>
                  <a:schemeClr val="bg1"/>
                </a:solidFill>
              </a:rPr>
              <a:t>I desire to depart and be with Messiah</a:t>
            </a:r>
            <a:r>
              <a:rPr lang="en-US" sz="3600" dirty="0">
                <a:solidFill>
                  <a:schemeClr val="bg1"/>
                </a:solidFill>
              </a:rPr>
              <a:t>, which is better by far; but it is more necessary for you that I remain in the body.  Convinced of this, I know that I will remain, and I will continue with all of you for your progress and joy in the faith, so that through my being with you again your joy in Messiah </a:t>
            </a:r>
            <a:r>
              <a:rPr lang="en-US" sz="3600" dirty="0" err="1">
                <a:solidFill>
                  <a:schemeClr val="bg1"/>
                </a:solidFill>
              </a:rPr>
              <a:t>Yahusha</a:t>
            </a:r>
            <a:r>
              <a:rPr lang="en-US" sz="3600" dirty="0">
                <a:solidFill>
                  <a:schemeClr val="bg1"/>
                </a:solidFill>
              </a:rPr>
              <a:t> will overflow on account of me. (Philippians 1:20-26)</a:t>
            </a:r>
            <a:endParaRPr lang="en-US" sz="3600" dirty="0" smtClean="0">
              <a:solidFill>
                <a:schemeClr val="bg1"/>
              </a:solidFill>
            </a:endParaRPr>
          </a:p>
        </p:txBody>
      </p:sp>
    </p:spTree>
    <p:extLst>
      <p:ext uri="{BB962C8B-B14F-4D97-AF65-F5344CB8AC3E}">
        <p14:creationId xmlns:p14="http://schemas.microsoft.com/office/powerpoint/2010/main" val="272594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fontScale="92500" lnSpcReduction="10000"/>
          </a:bodyPr>
          <a:lstStyle/>
          <a:p>
            <a:pPr algn="ctr">
              <a:buNone/>
            </a:pPr>
            <a:r>
              <a:rPr lang="en-US" sz="3600" dirty="0" smtClean="0">
                <a:solidFill>
                  <a:schemeClr val="bg1"/>
                </a:solidFill>
              </a:rPr>
              <a:t>The Transfiguration Event</a:t>
            </a:r>
          </a:p>
          <a:p>
            <a:pPr algn="ctr">
              <a:buNone/>
            </a:pPr>
            <a:r>
              <a:rPr lang="en-US" sz="3600" dirty="0" smtClean="0">
                <a:solidFill>
                  <a:schemeClr val="bg1"/>
                </a:solidFill>
              </a:rPr>
              <a:t>Doesn’t this prove that Moses and Elijah are alive in heaven?</a:t>
            </a:r>
            <a:endParaRPr lang="en-US" sz="3600" dirty="0" smtClean="0">
              <a:solidFill>
                <a:schemeClr val="bg1"/>
              </a:solidFill>
            </a:endParaRPr>
          </a:p>
          <a:p>
            <a:pPr>
              <a:buNone/>
            </a:pPr>
            <a:r>
              <a:rPr lang="en-US" dirty="0">
                <a:solidFill>
                  <a:schemeClr val="bg1"/>
                </a:solidFill>
              </a:rPr>
              <a:t>And he said to them, "I tell you the truth, some who are standing here will not taste death before </a:t>
            </a:r>
            <a:r>
              <a:rPr lang="en-US" u="sng" dirty="0">
                <a:solidFill>
                  <a:schemeClr val="bg1"/>
                </a:solidFill>
              </a:rPr>
              <a:t>they see</a:t>
            </a:r>
            <a:r>
              <a:rPr lang="en-US" dirty="0">
                <a:solidFill>
                  <a:schemeClr val="bg1"/>
                </a:solidFill>
              </a:rPr>
              <a:t> the kingdom of Elohim come with power."  After six days </a:t>
            </a:r>
            <a:r>
              <a:rPr lang="en-US" dirty="0" err="1">
                <a:solidFill>
                  <a:schemeClr val="bg1"/>
                </a:solidFill>
              </a:rPr>
              <a:t>Yahusha</a:t>
            </a:r>
            <a:r>
              <a:rPr lang="en-US" dirty="0">
                <a:solidFill>
                  <a:schemeClr val="bg1"/>
                </a:solidFill>
              </a:rPr>
              <a:t> took </a:t>
            </a:r>
            <a:r>
              <a:rPr lang="en-US" dirty="0" err="1">
                <a:solidFill>
                  <a:schemeClr val="bg1"/>
                </a:solidFill>
              </a:rPr>
              <a:t>Kepha</a:t>
            </a:r>
            <a:r>
              <a:rPr lang="en-US" dirty="0">
                <a:solidFill>
                  <a:schemeClr val="bg1"/>
                </a:solidFill>
              </a:rPr>
              <a:t>, </a:t>
            </a:r>
            <a:r>
              <a:rPr lang="en-US" dirty="0" err="1">
                <a:solidFill>
                  <a:schemeClr val="bg1"/>
                </a:solidFill>
              </a:rPr>
              <a:t>Ya'acov</a:t>
            </a:r>
            <a:r>
              <a:rPr lang="en-US" dirty="0">
                <a:solidFill>
                  <a:schemeClr val="bg1"/>
                </a:solidFill>
              </a:rPr>
              <a:t> and </a:t>
            </a:r>
            <a:r>
              <a:rPr lang="en-US" dirty="0" err="1">
                <a:solidFill>
                  <a:schemeClr val="bg1"/>
                </a:solidFill>
              </a:rPr>
              <a:t>Yochanan</a:t>
            </a:r>
            <a:r>
              <a:rPr lang="en-US" dirty="0">
                <a:solidFill>
                  <a:schemeClr val="bg1"/>
                </a:solidFill>
              </a:rPr>
              <a:t> with him and led them up a high mountain, where they were all alone.</a:t>
            </a:r>
            <a:endParaRPr lang="en-US" sz="3600" dirty="0" smtClean="0">
              <a:solidFill>
                <a:schemeClr val="bg1"/>
              </a:solidFill>
            </a:endParaRPr>
          </a:p>
        </p:txBody>
      </p:sp>
    </p:spTree>
    <p:extLst>
      <p:ext uri="{BB962C8B-B14F-4D97-AF65-F5344CB8AC3E}">
        <p14:creationId xmlns:p14="http://schemas.microsoft.com/office/powerpoint/2010/main" val="327168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49036"/>
            <a:ext cx="8213272" cy="4596493"/>
          </a:xfrm>
        </p:spPr>
        <p:txBody>
          <a:bodyPr>
            <a:normAutofit fontScale="85000" lnSpcReduction="10000"/>
          </a:bodyPr>
          <a:lstStyle/>
          <a:p>
            <a:pPr marL="0" indent="0" algn="ctr">
              <a:buNone/>
            </a:pPr>
            <a:r>
              <a:rPr lang="en-US" dirty="0">
                <a:solidFill>
                  <a:schemeClr val="bg1"/>
                </a:solidFill>
              </a:rPr>
              <a:t>There he was transfigured before them.  His clothes became dazzling white, whiter than anyone in the world could bleach them.  </a:t>
            </a:r>
            <a:r>
              <a:rPr lang="en-US" u="sng" dirty="0">
                <a:solidFill>
                  <a:schemeClr val="bg1"/>
                </a:solidFill>
              </a:rPr>
              <a:t>And there appeared</a:t>
            </a:r>
            <a:r>
              <a:rPr lang="en-US" dirty="0">
                <a:solidFill>
                  <a:schemeClr val="bg1"/>
                </a:solidFill>
              </a:rPr>
              <a:t> before them </a:t>
            </a:r>
            <a:r>
              <a:rPr lang="en-US" dirty="0" err="1">
                <a:solidFill>
                  <a:schemeClr val="bg1"/>
                </a:solidFill>
              </a:rPr>
              <a:t>Eliyahu</a:t>
            </a:r>
            <a:r>
              <a:rPr lang="en-US" dirty="0">
                <a:solidFill>
                  <a:schemeClr val="bg1"/>
                </a:solidFill>
              </a:rPr>
              <a:t> and </a:t>
            </a:r>
            <a:r>
              <a:rPr lang="en-US" dirty="0" err="1">
                <a:solidFill>
                  <a:schemeClr val="bg1"/>
                </a:solidFill>
              </a:rPr>
              <a:t>Mosheh</a:t>
            </a:r>
            <a:r>
              <a:rPr lang="en-US" dirty="0">
                <a:solidFill>
                  <a:schemeClr val="bg1"/>
                </a:solidFill>
              </a:rPr>
              <a:t>, who were talking with </a:t>
            </a:r>
            <a:r>
              <a:rPr lang="en-US" dirty="0" err="1">
                <a:solidFill>
                  <a:schemeClr val="bg1"/>
                </a:solidFill>
              </a:rPr>
              <a:t>Yahusha</a:t>
            </a:r>
            <a:r>
              <a:rPr lang="en-US" dirty="0">
                <a:solidFill>
                  <a:schemeClr val="bg1"/>
                </a:solidFill>
              </a:rPr>
              <a:t>.  </a:t>
            </a:r>
            <a:r>
              <a:rPr lang="en-US" dirty="0" err="1">
                <a:solidFill>
                  <a:schemeClr val="bg1"/>
                </a:solidFill>
              </a:rPr>
              <a:t>Kepha</a:t>
            </a:r>
            <a:r>
              <a:rPr lang="en-US" dirty="0">
                <a:solidFill>
                  <a:schemeClr val="bg1"/>
                </a:solidFill>
              </a:rPr>
              <a:t> said to </a:t>
            </a:r>
            <a:r>
              <a:rPr lang="en-US" dirty="0" err="1">
                <a:solidFill>
                  <a:schemeClr val="bg1"/>
                </a:solidFill>
              </a:rPr>
              <a:t>Yahusha</a:t>
            </a:r>
            <a:r>
              <a:rPr lang="en-US" dirty="0">
                <a:solidFill>
                  <a:schemeClr val="bg1"/>
                </a:solidFill>
              </a:rPr>
              <a:t>, "Rabbi, it is good for us to be here. Let us put up three shelters-- one for you, one for </a:t>
            </a:r>
            <a:r>
              <a:rPr lang="en-US" dirty="0" err="1">
                <a:solidFill>
                  <a:schemeClr val="bg1"/>
                </a:solidFill>
              </a:rPr>
              <a:t>Mosheh</a:t>
            </a:r>
            <a:r>
              <a:rPr lang="en-US" dirty="0">
                <a:solidFill>
                  <a:schemeClr val="bg1"/>
                </a:solidFill>
              </a:rPr>
              <a:t> and one for </a:t>
            </a:r>
            <a:r>
              <a:rPr lang="en-US" dirty="0" err="1">
                <a:solidFill>
                  <a:schemeClr val="bg1"/>
                </a:solidFill>
              </a:rPr>
              <a:t>Eliyahu</a:t>
            </a:r>
            <a:r>
              <a:rPr lang="en-US" dirty="0">
                <a:solidFill>
                  <a:schemeClr val="bg1"/>
                </a:solidFill>
              </a:rPr>
              <a:t>."  (He did not know what to say, they were so frightened.)  Then a cloud appeared and enveloped them, and a voice came from the cloud: "This is my Son, whom I love. Listen to him!"  Suddenly, when they looked around, they no longer saw anyone with them except </a:t>
            </a:r>
            <a:r>
              <a:rPr lang="en-US" dirty="0" err="1">
                <a:solidFill>
                  <a:schemeClr val="bg1"/>
                </a:solidFill>
              </a:rPr>
              <a:t>Yahusha</a:t>
            </a:r>
            <a:r>
              <a:rPr lang="en-US" dirty="0">
                <a:solidFill>
                  <a:schemeClr val="bg1"/>
                </a:solidFill>
              </a:rPr>
              <a:t>. (Mark 9:1-8)</a:t>
            </a:r>
            <a:r>
              <a:rPr lang="en-US" sz="3600" dirty="0" smtClean="0">
                <a:solidFill>
                  <a:schemeClr val="bg1"/>
                </a:solidFill>
              </a:rPr>
              <a:t> </a:t>
            </a:r>
            <a:endParaRPr lang="en-US" sz="3600" dirty="0" smtClean="0">
              <a:solidFill>
                <a:schemeClr val="bg1"/>
              </a:solidFill>
            </a:endParaRPr>
          </a:p>
        </p:txBody>
      </p:sp>
    </p:spTree>
    <p:extLst>
      <p:ext uri="{BB962C8B-B14F-4D97-AF65-F5344CB8AC3E}">
        <p14:creationId xmlns:p14="http://schemas.microsoft.com/office/powerpoint/2010/main" val="295671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3" y="302079"/>
            <a:ext cx="7830457" cy="4645478"/>
          </a:xfrm>
        </p:spPr>
        <p:txBody>
          <a:bodyPr>
            <a:normAutofit/>
          </a:bodyPr>
          <a:lstStyle/>
          <a:p>
            <a:pPr algn="ctr">
              <a:buNone/>
            </a:pPr>
            <a:r>
              <a:rPr lang="en-US" sz="3600" dirty="0" smtClean="0">
                <a:solidFill>
                  <a:schemeClr val="bg1"/>
                </a:solidFill>
              </a:rPr>
              <a:t>Keys to Understanding the Transfiguration</a:t>
            </a:r>
            <a:endParaRPr lang="en-US" sz="4400" dirty="0" smtClean="0">
              <a:solidFill>
                <a:schemeClr val="bg1"/>
              </a:solidFill>
            </a:endParaRPr>
          </a:p>
          <a:p>
            <a:pPr>
              <a:buNone/>
            </a:pPr>
            <a:r>
              <a:rPr lang="en-US" dirty="0" smtClean="0">
                <a:solidFill>
                  <a:schemeClr val="bg1"/>
                </a:solidFill>
              </a:rPr>
              <a:t>Use of language of visions</a:t>
            </a:r>
          </a:p>
          <a:p>
            <a:pPr>
              <a:buNone/>
            </a:pPr>
            <a:r>
              <a:rPr lang="en-US" dirty="0" smtClean="0">
                <a:solidFill>
                  <a:schemeClr val="bg1"/>
                </a:solidFill>
              </a:rPr>
              <a:t>They would “see” the kingdom of heaven</a:t>
            </a:r>
          </a:p>
          <a:p>
            <a:pPr>
              <a:buNone/>
            </a:pPr>
            <a:r>
              <a:rPr lang="en-US" dirty="0" smtClean="0">
                <a:solidFill>
                  <a:schemeClr val="bg1"/>
                </a:solidFill>
              </a:rPr>
              <a:t>There “appeared” unto them…</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fontScale="62500" lnSpcReduction="20000"/>
          </a:bodyPr>
          <a:lstStyle/>
          <a:p>
            <a:pPr marL="0" indent="0" algn="ctr">
              <a:buNone/>
            </a:pPr>
            <a:r>
              <a:rPr lang="en-US" sz="5800" dirty="0">
                <a:solidFill>
                  <a:schemeClr val="bg1"/>
                </a:solidFill>
              </a:rPr>
              <a:t>The </a:t>
            </a:r>
            <a:r>
              <a:rPr lang="en-US" sz="5800" dirty="0" smtClean="0">
                <a:solidFill>
                  <a:schemeClr val="bg1"/>
                </a:solidFill>
              </a:rPr>
              <a:t>Thief on the Cross</a:t>
            </a:r>
          </a:p>
          <a:p>
            <a:pPr marL="0" indent="0">
              <a:buNone/>
            </a:pPr>
            <a:r>
              <a:rPr lang="en-US" sz="6000" dirty="0">
                <a:solidFill>
                  <a:schemeClr val="bg1"/>
                </a:solidFill>
              </a:rPr>
              <a:t>One of the criminals who hung there hurled insults at him: "Aren't you the Messiah? Save yourself and us!"  But the other criminal rebuked him. "Don't you fear Elohim," he said, "since you are under the same sentence?</a:t>
            </a:r>
            <a:endParaRPr lang="en-US" sz="6500" dirty="0" smtClean="0">
              <a:solidFill>
                <a:schemeClr val="bg1"/>
              </a:solidFill>
            </a:endParaRPr>
          </a:p>
        </p:txBody>
      </p:sp>
    </p:spTree>
    <p:extLst>
      <p:ext uri="{BB962C8B-B14F-4D97-AF65-F5344CB8AC3E}">
        <p14:creationId xmlns:p14="http://schemas.microsoft.com/office/powerpoint/2010/main" val="427485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algn="ctr">
              <a:buNone/>
            </a:pPr>
            <a:r>
              <a:rPr lang="en-US" sz="5400" dirty="0"/>
              <a:t> </a:t>
            </a:r>
            <a:r>
              <a:rPr lang="en-US" dirty="0"/>
              <a:t> </a:t>
            </a:r>
            <a:r>
              <a:rPr lang="en-US" dirty="0">
                <a:solidFill>
                  <a:schemeClr val="bg1"/>
                </a:solidFill>
              </a:rPr>
              <a:t>We are punished justly, for we are getting what our deeds deserve. But this man has done nothing wrong."  Then he said, "</a:t>
            </a:r>
            <a:r>
              <a:rPr lang="en-US" dirty="0" err="1">
                <a:solidFill>
                  <a:schemeClr val="bg1"/>
                </a:solidFill>
              </a:rPr>
              <a:t>Yahusha</a:t>
            </a:r>
            <a:r>
              <a:rPr lang="en-US" dirty="0">
                <a:solidFill>
                  <a:schemeClr val="bg1"/>
                </a:solidFill>
              </a:rPr>
              <a:t>, remember me when you come into your kingdom."  </a:t>
            </a:r>
            <a:r>
              <a:rPr lang="en-US" dirty="0" err="1">
                <a:solidFill>
                  <a:schemeClr val="bg1"/>
                </a:solidFill>
              </a:rPr>
              <a:t>Yahusha</a:t>
            </a:r>
            <a:r>
              <a:rPr lang="en-US" dirty="0">
                <a:solidFill>
                  <a:schemeClr val="bg1"/>
                </a:solidFill>
              </a:rPr>
              <a:t> answered him, "I tell you the truth, today you will be with me in paradise." (Luke 23:39-43)</a:t>
            </a:r>
            <a:endParaRPr lang="en-US" dirty="0" smtClean="0">
              <a:solidFill>
                <a:schemeClr val="bg1"/>
              </a:solidFill>
            </a:endParaRPr>
          </a:p>
        </p:txBody>
      </p:sp>
    </p:spTree>
    <p:extLst>
      <p:ext uri="{BB962C8B-B14F-4D97-AF65-F5344CB8AC3E}">
        <p14:creationId xmlns:p14="http://schemas.microsoft.com/office/powerpoint/2010/main" val="249103575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lnSpcReduction="10000"/>
          </a:bodyPr>
          <a:lstStyle/>
          <a:p>
            <a:pPr marL="0" indent="0">
              <a:buNone/>
            </a:pPr>
            <a:r>
              <a:rPr lang="en-US" dirty="0">
                <a:solidFill>
                  <a:schemeClr val="bg1"/>
                </a:solidFill>
              </a:rPr>
              <a:t> the </a:t>
            </a:r>
            <a:r>
              <a:rPr lang="en-US" i="1" dirty="0" err="1">
                <a:solidFill>
                  <a:schemeClr val="bg1"/>
                </a:solidFill>
              </a:rPr>
              <a:t>Friberg</a:t>
            </a:r>
            <a:r>
              <a:rPr lang="en-US" i="1" dirty="0">
                <a:solidFill>
                  <a:schemeClr val="bg1"/>
                </a:solidFill>
              </a:rPr>
              <a:t> </a:t>
            </a:r>
            <a:r>
              <a:rPr lang="en-US" i="1" dirty="0" smtClean="0">
                <a:solidFill>
                  <a:schemeClr val="bg1"/>
                </a:solidFill>
              </a:rPr>
              <a:t>Lexicon </a:t>
            </a:r>
            <a:r>
              <a:rPr lang="en-US" dirty="0" smtClean="0">
                <a:solidFill>
                  <a:schemeClr val="bg1"/>
                </a:solidFill>
              </a:rPr>
              <a:t>says</a:t>
            </a:r>
            <a:endParaRPr lang="en-US" dirty="0">
              <a:solidFill>
                <a:schemeClr val="bg1"/>
              </a:solidFill>
            </a:endParaRPr>
          </a:p>
          <a:p>
            <a:pPr marL="0" indent="0">
              <a:buNone/>
            </a:pPr>
            <a:r>
              <a:rPr lang="en-US" b="1" dirty="0" err="1">
                <a:solidFill>
                  <a:schemeClr val="bg1"/>
                </a:solidFill>
                <a:latin typeface="Bwgrkn" panose="00000400000000000000" pitchFamily="2" charset="0"/>
              </a:rPr>
              <a:t>para,deisoj</a:t>
            </a:r>
            <a:r>
              <a:rPr lang="en-US" b="1" dirty="0">
                <a:solidFill>
                  <a:schemeClr val="bg1"/>
                </a:solidFill>
                <a:latin typeface="Bwgrkn" panose="00000400000000000000" pitchFamily="2" charset="0"/>
              </a:rPr>
              <a:t>, </a:t>
            </a:r>
            <a:r>
              <a:rPr lang="en-US" b="1" dirty="0" err="1">
                <a:solidFill>
                  <a:schemeClr val="bg1"/>
                </a:solidFill>
                <a:latin typeface="Bwgrkn" panose="00000400000000000000" pitchFamily="2" charset="0"/>
              </a:rPr>
              <a:t>ou</a:t>
            </a:r>
            <a:r>
              <a:rPr lang="en-US" b="1" dirty="0">
                <a:solidFill>
                  <a:schemeClr val="bg1"/>
                </a:solidFill>
                <a:latin typeface="Bwgrkn" panose="00000400000000000000" pitchFamily="2" charset="0"/>
              </a:rPr>
              <a:t>, o` </a:t>
            </a:r>
            <a:r>
              <a:rPr lang="en-US" dirty="0">
                <a:solidFill>
                  <a:schemeClr val="bg1"/>
                </a:solidFill>
              </a:rPr>
              <a:t>from Old Persian word for garden; </a:t>
            </a:r>
            <a:r>
              <a:rPr lang="en-US" i="1" dirty="0">
                <a:solidFill>
                  <a:schemeClr val="bg1"/>
                </a:solidFill>
              </a:rPr>
              <a:t>park, paradise</a:t>
            </a:r>
            <a:r>
              <a:rPr lang="en-US" dirty="0">
                <a:solidFill>
                  <a:schemeClr val="bg1"/>
                </a:solidFill>
              </a:rPr>
              <a:t>; (1) in the Old Testament the Garden of Eden and the Garden of God; </a:t>
            </a:r>
            <a:endParaRPr lang="en-US" dirty="0" smtClean="0">
              <a:solidFill>
                <a:schemeClr val="bg1"/>
              </a:solidFill>
            </a:endParaRPr>
          </a:p>
          <a:p>
            <a:pPr marL="0" indent="0">
              <a:buNone/>
            </a:pPr>
            <a:r>
              <a:rPr lang="en-US" dirty="0" smtClean="0">
                <a:solidFill>
                  <a:schemeClr val="bg1"/>
                </a:solidFill>
              </a:rPr>
              <a:t>He </a:t>
            </a:r>
            <a:r>
              <a:rPr lang="en-US" dirty="0">
                <a:solidFill>
                  <a:schemeClr val="bg1"/>
                </a:solidFill>
              </a:rPr>
              <a:t>who has an ear, let him hear what the Spirit says to the assemblies. To him who overcomes, I will give the right to eat from the tree of life, which is in the paradise of Elohim</a:t>
            </a:r>
            <a:r>
              <a:rPr lang="en-US" dirty="0" smtClean="0">
                <a:solidFill>
                  <a:schemeClr val="bg1"/>
                </a:solidFill>
              </a:rPr>
              <a:t>. (Revelation 2:7)</a:t>
            </a:r>
            <a:endParaRPr lang="en-US" dirty="0">
              <a:solidFill>
                <a:schemeClr val="bg1"/>
              </a:solidFill>
            </a:endParaRPr>
          </a:p>
        </p:txBody>
      </p:sp>
    </p:spTree>
    <p:extLst>
      <p:ext uri="{BB962C8B-B14F-4D97-AF65-F5344CB8AC3E}">
        <p14:creationId xmlns:p14="http://schemas.microsoft.com/office/powerpoint/2010/main" val="24351886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4157" y="514350"/>
            <a:ext cx="7845879" cy="4425043"/>
          </a:xfrm>
        </p:spPr>
        <p:txBody>
          <a:bodyPr>
            <a:normAutofit/>
          </a:bodyPr>
          <a:lstStyle/>
          <a:p>
            <a:pPr algn="ctr">
              <a:buNone/>
            </a:pPr>
            <a:r>
              <a:rPr lang="en-US" dirty="0" smtClean="0">
                <a:solidFill>
                  <a:schemeClr val="bg1"/>
                </a:solidFill>
              </a:rPr>
              <a:t>Keys to Understanding the Promise to the Thief on the Cross</a:t>
            </a:r>
          </a:p>
          <a:p>
            <a:pPr algn="ctr">
              <a:buNone/>
            </a:pPr>
            <a:r>
              <a:rPr lang="en-US" dirty="0" smtClean="0">
                <a:solidFill>
                  <a:schemeClr val="bg1"/>
                </a:solidFill>
              </a:rPr>
              <a:t>When the thief wakes up, it will be at the time of </a:t>
            </a:r>
            <a:r>
              <a:rPr lang="en-US" dirty="0" err="1" smtClean="0">
                <a:solidFill>
                  <a:schemeClr val="bg1"/>
                </a:solidFill>
              </a:rPr>
              <a:t>Yeshua’s</a:t>
            </a:r>
            <a:r>
              <a:rPr lang="en-US" dirty="0" smtClean="0">
                <a:solidFill>
                  <a:schemeClr val="bg1"/>
                </a:solidFill>
              </a:rPr>
              <a:t> kingdom (paradise)</a:t>
            </a:r>
          </a:p>
          <a:p>
            <a:pPr algn="ctr">
              <a:buNone/>
            </a:pPr>
            <a:r>
              <a:rPr lang="en-US" dirty="0" smtClean="0">
                <a:solidFill>
                  <a:schemeClr val="bg1"/>
                </a:solidFill>
              </a:rPr>
              <a:t>Paradise is the Greek equivalent to the Garden of Eden.</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marL="0" indent="0" algn="ctr">
              <a:buNone/>
            </a:pPr>
            <a:r>
              <a:rPr lang="en-US" dirty="0" smtClean="0">
                <a:solidFill>
                  <a:schemeClr val="bg1"/>
                </a:solidFill>
              </a:rPr>
              <a:t>Will Elohim send all unbelievers to an Everlasting, Burning, Torturous Hell?</a:t>
            </a:r>
          </a:p>
          <a:p>
            <a:pPr marL="0" indent="0">
              <a:buNone/>
            </a:pPr>
            <a:r>
              <a:rPr lang="en-US" dirty="0">
                <a:solidFill>
                  <a:schemeClr val="bg1"/>
                </a:solidFill>
              </a:rPr>
              <a:t>The Christian doctrine of a never ending conscious existence in a torturing fiery hell is the most insidious and despicable teaching about the Creator of heaven and earth ever hatched in the human mind.</a:t>
            </a:r>
            <a:endParaRPr lang="en-US" dirty="0">
              <a:solidFill>
                <a:schemeClr val="bg1"/>
              </a:solidFill>
            </a:endParaRPr>
          </a:p>
        </p:txBody>
      </p:sp>
    </p:spTree>
    <p:extLst>
      <p:ext uri="{BB962C8B-B14F-4D97-AF65-F5344CB8AC3E}">
        <p14:creationId xmlns:p14="http://schemas.microsoft.com/office/powerpoint/2010/main" val="398495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marL="0" indent="0">
              <a:buNone/>
            </a:pPr>
            <a:r>
              <a:rPr lang="en-US" dirty="0">
                <a:solidFill>
                  <a:schemeClr val="bg1"/>
                </a:solidFill>
              </a:rPr>
              <a:t> If God really did send anyone to a never-ending conscious state of enduring horrific burning torture, then he would be incalculably more cruel and hostile than any human being that ever lived. </a:t>
            </a:r>
            <a:endParaRPr lang="en-US" sz="5400" dirty="0" smtClean="0">
              <a:solidFill>
                <a:schemeClr val="bg1"/>
              </a:solidFill>
            </a:endParaRPr>
          </a:p>
        </p:txBody>
      </p:sp>
    </p:spTree>
    <p:extLst>
      <p:ext uri="{BB962C8B-B14F-4D97-AF65-F5344CB8AC3E}">
        <p14:creationId xmlns:p14="http://schemas.microsoft.com/office/powerpoint/2010/main" val="179270073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fontScale="92500" lnSpcReduction="20000"/>
          </a:bodyPr>
          <a:lstStyle/>
          <a:p>
            <a:pPr marL="0" indent="0" algn="ctr">
              <a:buNone/>
            </a:pPr>
            <a:r>
              <a:rPr lang="en-US" sz="3600" dirty="0">
                <a:solidFill>
                  <a:schemeClr val="bg1"/>
                </a:solidFill>
              </a:rPr>
              <a:t>This wicked doctrine came from the worst period in Catholic Church history.  It is a teaching concocted by the severely corrupted Roman Church in order to scare the populace into conformity and obedience to the Papal authority.  Martin Luther even stated that he could not support the doctrine of the immortality of the soul, which he called one of the "endless monstrosities in the Roman dunghill of </a:t>
            </a:r>
            <a:r>
              <a:rPr lang="en-US" sz="3600" dirty="0" err="1">
                <a:solidFill>
                  <a:schemeClr val="bg1"/>
                </a:solidFill>
              </a:rPr>
              <a:t>decretals</a:t>
            </a:r>
            <a:r>
              <a:rPr lang="en-US" sz="3600" dirty="0">
                <a:solidFill>
                  <a:schemeClr val="bg1"/>
                </a:solidFill>
              </a:rPr>
              <a:t>"</a:t>
            </a:r>
            <a:endParaRPr lang="en-US" sz="3000" dirty="0" smtClean="0">
              <a:solidFill>
                <a:schemeClr val="bg1"/>
              </a:solidFill>
            </a:endParaRPr>
          </a:p>
        </p:txBody>
      </p:sp>
    </p:spTree>
    <p:extLst>
      <p:ext uri="{BB962C8B-B14F-4D97-AF65-F5344CB8AC3E}">
        <p14:creationId xmlns:p14="http://schemas.microsoft.com/office/powerpoint/2010/main" val="408679997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156121" cy="4241344"/>
          </a:xfrm>
        </p:spPr>
        <p:txBody>
          <a:bodyPr>
            <a:normAutofit/>
          </a:bodyPr>
          <a:lstStyle/>
          <a:p>
            <a:pPr marL="0" indent="0" algn="ctr">
              <a:buNone/>
            </a:pPr>
            <a:r>
              <a:rPr lang="en-US" dirty="0" smtClean="0">
                <a:solidFill>
                  <a:schemeClr val="bg1"/>
                </a:solidFill>
              </a:rPr>
              <a:t>Does </a:t>
            </a:r>
            <a:r>
              <a:rPr lang="en-US" dirty="0" err="1" smtClean="0">
                <a:solidFill>
                  <a:schemeClr val="bg1"/>
                </a:solidFill>
              </a:rPr>
              <a:t>Yeshua</a:t>
            </a:r>
            <a:r>
              <a:rPr lang="en-US" dirty="0" smtClean="0">
                <a:solidFill>
                  <a:schemeClr val="bg1"/>
                </a:solidFill>
              </a:rPr>
              <a:t> Teach that Unbelievers Go to a Fiery Hell?</a:t>
            </a:r>
            <a:endParaRPr lang="en-US" dirty="0" smtClean="0">
              <a:solidFill>
                <a:schemeClr val="bg1"/>
              </a:solidFill>
            </a:endParaRPr>
          </a:p>
          <a:p>
            <a:pPr marL="0" indent="0">
              <a:buNone/>
            </a:pPr>
            <a:r>
              <a:rPr lang="en-US" dirty="0">
                <a:solidFill>
                  <a:schemeClr val="bg1"/>
                </a:solidFill>
              </a:rPr>
              <a:t>This is how it will be at the end of the age. The angels will come and separate the wicked from the righteous and throw them into </a:t>
            </a:r>
            <a:r>
              <a:rPr lang="en-US" u="sng" dirty="0">
                <a:solidFill>
                  <a:schemeClr val="bg1"/>
                </a:solidFill>
              </a:rPr>
              <a:t>the fiery furnace</a:t>
            </a:r>
            <a:r>
              <a:rPr lang="en-US" dirty="0">
                <a:solidFill>
                  <a:schemeClr val="bg1"/>
                </a:solidFill>
              </a:rPr>
              <a:t>, where there will be </a:t>
            </a:r>
            <a:r>
              <a:rPr lang="en-US" u="sng" dirty="0">
                <a:solidFill>
                  <a:schemeClr val="bg1"/>
                </a:solidFill>
              </a:rPr>
              <a:t>weeping and gnashing of teeth</a:t>
            </a:r>
            <a:r>
              <a:rPr lang="en-US" dirty="0">
                <a:solidFill>
                  <a:schemeClr val="bg1"/>
                </a:solidFill>
              </a:rPr>
              <a:t>. (Matthew 13:49-50)</a:t>
            </a:r>
            <a:endParaRPr lang="en-US" dirty="0" smtClean="0">
              <a:solidFill>
                <a:schemeClr val="bg1"/>
              </a:solidFill>
            </a:endParaRPr>
          </a:p>
        </p:txBody>
      </p:sp>
    </p:spTree>
    <p:extLst>
      <p:ext uri="{BB962C8B-B14F-4D97-AF65-F5344CB8AC3E}">
        <p14:creationId xmlns:p14="http://schemas.microsoft.com/office/powerpoint/2010/main" val="33850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fontScale="92500" lnSpcReduction="10000"/>
          </a:bodyPr>
          <a:lstStyle/>
          <a:p>
            <a:pPr algn="ctr">
              <a:buNone/>
            </a:pPr>
            <a:r>
              <a:rPr lang="en-US" dirty="0" err="1" smtClean="0">
                <a:solidFill>
                  <a:schemeClr val="bg1"/>
                </a:solidFill>
              </a:rPr>
              <a:t>Ummmm</a:t>
            </a:r>
            <a:endParaRPr lang="en-US" dirty="0" smtClean="0">
              <a:solidFill>
                <a:schemeClr val="bg1"/>
              </a:solidFill>
            </a:endParaRPr>
          </a:p>
          <a:p>
            <a:pPr>
              <a:buNone/>
            </a:pPr>
            <a:r>
              <a:rPr lang="en-US" dirty="0">
                <a:solidFill>
                  <a:schemeClr val="bg1"/>
                </a:solidFill>
              </a:rPr>
              <a:t>If your hand or your foot causes you to sin cut it off and throw it away. It is better for you to enter life maimed or crippled than to have two hands or two feet and be thrown into </a:t>
            </a:r>
            <a:r>
              <a:rPr lang="en-US" u="sng" dirty="0">
                <a:solidFill>
                  <a:schemeClr val="bg1"/>
                </a:solidFill>
              </a:rPr>
              <a:t>eternal fire</a:t>
            </a:r>
            <a:r>
              <a:rPr lang="en-US" dirty="0">
                <a:solidFill>
                  <a:schemeClr val="bg1"/>
                </a:solidFill>
              </a:rPr>
              <a:t>.  And if your eye causes you to sin, gouge it out and throw it away. It is better for you to enter life with one eye than to have two eyes and be thrown into </a:t>
            </a:r>
            <a:r>
              <a:rPr lang="en-US" u="sng" dirty="0">
                <a:solidFill>
                  <a:schemeClr val="bg1"/>
                </a:solidFill>
              </a:rPr>
              <a:t>the fire of hell</a:t>
            </a:r>
            <a:r>
              <a:rPr lang="en-US" dirty="0">
                <a:solidFill>
                  <a:schemeClr val="bg1"/>
                </a:solidFill>
              </a:rPr>
              <a:t>. (Matthew 18:8-9)</a:t>
            </a:r>
            <a:endParaRPr lang="en-US" dirty="0">
              <a:solidFill>
                <a:schemeClr val="bg1"/>
              </a:solidFill>
            </a:endParaRPr>
          </a:p>
        </p:txBody>
      </p:sp>
    </p:spTree>
    <p:extLst>
      <p:ext uri="{BB962C8B-B14F-4D97-AF65-F5344CB8AC3E}">
        <p14:creationId xmlns:p14="http://schemas.microsoft.com/office/powerpoint/2010/main" val="52756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fontScale="85000" lnSpcReduction="10000"/>
          </a:bodyPr>
          <a:lstStyle/>
          <a:p>
            <a:pPr algn="ctr">
              <a:buNone/>
            </a:pPr>
            <a:r>
              <a:rPr lang="en-US" dirty="0" smtClean="0">
                <a:solidFill>
                  <a:schemeClr val="bg1"/>
                </a:solidFill>
              </a:rPr>
              <a:t>Hold On…</a:t>
            </a:r>
            <a:endParaRPr lang="en-US" dirty="0" smtClean="0">
              <a:solidFill>
                <a:schemeClr val="bg1"/>
              </a:solidFill>
            </a:endParaRPr>
          </a:p>
          <a:p>
            <a:pPr algn="ctr">
              <a:buNone/>
            </a:pPr>
            <a:r>
              <a:rPr lang="en-US" dirty="0">
                <a:solidFill>
                  <a:schemeClr val="bg1"/>
                </a:solidFill>
              </a:rPr>
              <a:t>If your hand causes you to sin, cut it off. It is better for you to enter life maimed than with two hands </a:t>
            </a:r>
            <a:r>
              <a:rPr lang="en-US" u="sng" dirty="0">
                <a:solidFill>
                  <a:schemeClr val="bg1"/>
                </a:solidFill>
              </a:rPr>
              <a:t>to go into hell, where the fire never goes out</a:t>
            </a:r>
            <a:r>
              <a:rPr lang="en-US" dirty="0">
                <a:solidFill>
                  <a:schemeClr val="bg1"/>
                </a:solidFill>
              </a:rPr>
              <a:t>.  And if your foot causes you to sin, cut it off. It is better for you to enter life crippled than to have two feet and </a:t>
            </a:r>
            <a:r>
              <a:rPr lang="en-US" u="sng" dirty="0">
                <a:solidFill>
                  <a:schemeClr val="bg1"/>
                </a:solidFill>
              </a:rPr>
              <a:t>be thrown into hell</a:t>
            </a:r>
            <a:r>
              <a:rPr lang="en-US" dirty="0">
                <a:solidFill>
                  <a:schemeClr val="bg1"/>
                </a:solidFill>
              </a:rPr>
              <a:t>.  And if your eye causes you to sin, pluck it out. It is better for you to enter the kingdom of Elohim with one eye than to have two eyes and </a:t>
            </a:r>
            <a:r>
              <a:rPr lang="en-US" u="sng" dirty="0">
                <a:solidFill>
                  <a:schemeClr val="bg1"/>
                </a:solidFill>
              </a:rPr>
              <a:t>be thrown into hell, where 'their worm does not die, and the fire is not quenched</a:t>
            </a:r>
            <a:r>
              <a:rPr lang="en-US" dirty="0">
                <a:solidFill>
                  <a:schemeClr val="bg1"/>
                </a:solidFill>
              </a:rPr>
              <a:t>.' (Mark 9:43-48)</a:t>
            </a:r>
            <a:endParaRPr lang="en-US" dirty="0" smtClean="0">
              <a:solidFill>
                <a:schemeClr val="bg1"/>
              </a:solidFill>
            </a:endParaRPr>
          </a:p>
        </p:txBody>
      </p:sp>
    </p:spTree>
    <p:extLst>
      <p:ext uri="{BB962C8B-B14F-4D97-AF65-F5344CB8AC3E}">
        <p14:creationId xmlns:p14="http://schemas.microsoft.com/office/powerpoint/2010/main" val="3584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fontScale="85000" lnSpcReduction="20000"/>
          </a:bodyPr>
          <a:lstStyle/>
          <a:p>
            <a:pPr algn="ctr">
              <a:buNone/>
            </a:pPr>
            <a:r>
              <a:rPr lang="en-US" dirty="0" smtClean="0">
                <a:solidFill>
                  <a:schemeClr val="bg1"/>
                </a:solidFill>
              </a:rPr>
              <a:t>Context, Context, Context</a:t>
            </a:r>
            <a:r>
              <a:rPr lang="en-US" dirty="0" smtClean="0">
                <a:solidFill>
                  <a:schemeClr val="bg1"/>
                </a:solidFill>
              </a:rPr>
              <a:t> </a:t>
            </a:r>
            <a:endParaRPr lang="en-US" dirty="0" smtClean="0">
              <a:solidFill>
                <a:schemeClr val="bg1"/>
              </a:solidFill>
            </a:endParaRPr>
          </a:p>
          <a:p>
            <a:pPr marL="0" indent="0">
              <a:buNone/>
            </a:pPr>
            <a:r>
              <a:rPr lang="en-US" dirty="0" smtClean="0">
                <a:solidFill>
                  <a:schemeClr val="bg1"/>
                </a:solidFill>
              </a:rPr>
              <a:t>Everyone </a:t>
            </a:r>
            <a:r>
              <a:rPr lang="en-US" dirty="0">
                <a:solidFill>
                  <a:schemeClr val="bg1"/>
                </a:solidFill>
              </a:rPr>
              <a:t>who heard </a:t>
            </a:r>
            <a:r>
              <a:rPr lang="en-US" dirty="0" err="1">
                <a:solidFill>
                  <a:schemeClr val="bg1"/>
                </a:solidFill>
              </a:rPr>
              <a:t>Yahusha's</a:t>
            </a:r>
            <a:r>
              <a:rPr lang="en-US" dirty="0">
                <a:solidFill>
                  <a:schemeClr val="bg1"/>
                </a:solidFill>
              </a:rPr>
              <a:t> words were familiar with Jerusalem and its topography.  Surrounding the city of Jerusalem were two valleys, one of which was called the Valley of </a:t>
            </a:r>
            <a:r>
              <a:rPr lang="en-US" dirty="0" err="1">
                <a:solidFill>
                  <a:schemeClr val="bg1"/>
                </a:solidFill>
              </a:rPr>
              <a:t>Hinnom</a:t>
            </a:r>
            <a:r>
              <a:rPr lang="en-US" dirty="0">
                <a:solidFill>
                  <a:schemeClr val="bg1"/>
                </a:solidFill>
              </a:rPr>
              <a:t>.  It was in that valley, historically, that many Israelites sacrificed their children to </a:t>
            </a:r>
            <a:r>
              <a:rPr lang="en-US" dirty="0" err="1">
                <a:solidFill>
                  <a:schemeClr val="bg1"/>
                </a:solidFill>
              </a:rPr>
              <a:t>Molech</a:t>
            </a:r>
            <a:r>
              <a:rPr lang="en-US" dirty="0">
                <a:solidFill>
                  <a:schemeClr val="bg1"/>
                </a:solidFill>
              </a:rPr>
              <a:t> by burning them in the fire.</a:t>
            </a:r>
          </a:p>
          <a:p>
            <a:pPr marL="0" indent="0">
              <a:buNone/>
            </a:pPr>
            <a:r>
              <a:rPr lang="en-US" dirty="0">
                <a:solidFill>
                  <a:schemeClr val="bg1"/>
                </a:solidFill>
              </a:rPr>
              <a:t>Even after the practice of child sacrifice in the Valley of </a:t>
            </a:r>
            <a:r>
              <a:rPr lang="en-US" dirty="0" err="1">
                <a:solidFill>
                  <a:schemeClr val="bg1"/>
                </a:solidFill>
              </a:rPr>
              <a:t>Hinnom</a:t>
            </a:r>
            <a:r>
              <a:rPr lang="en-US" dirty="0">
                <a:solidFill>
                  <a:schemeClr val="bg1"/>
                </a:solidFill>
              </a:rPr>
              <a:t> ended, this same valley became the place where the dead bodies of criminals and animals were thrown.  It was the garbage dump for the city.  It was always on fire and was infested with the maggots which eat away at dead and rotting flesh, or any garbage.</a:t>
            </a:r>
          </a:p>
          <a:p>
            <a:pPr>
              <a:buNone/>
            </a:pPr>
            <a:endParaRPr lang="en-US" dirty="0">
              <a:solidFill>
                <a:schemeClr val="bg1"/>
              </a:solidFill>
            </a:endParaRPr>
          </a:p>
        </p:txBody>
      </p:sp>
    </p:spTree>
    <p:extLst>
      <p:ext uri="{BB962C8B-B14F-4D97-AF65-F5344CB8AC3E}">
        <p14:creationId xmlns:p14="http://schemas.microsoft.com/office/powerpoint/2010/main" val="124341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424543"/>
            <a:ext cx="8017329" cy="4588328"/>
          </a:xfrm>
        </p:spPr>
        <p:txBody>
          <a:bodyPr>
            <a:normAutofit fontScale="92500" lnSpcReduction="20000"/>
          </a:bodyPr>
          <a:lstStyle/>
          <a:p>
            <a:pPr algn="ctr">
              <a:buNone/>
            </a:pPr>
            <a:r>
              <a:rPr lang="en-US" dirty="0" smtClean="0">
                <a:solidFill>
                  <a:schemeClr val="bg1"/>
                </a:solidFill>
              </a:rPr>
              <a:t> But Wait… There’s More</a:t>
            </a:r>
          </a:p>
          <a:p>
            <a:pPr>
              <a:buNone/>
            </a:pPr>
            <a:r>
              <a:rPr lang="en-US" dirty="0">
                <a:solidFill>
                  <a:schemeClr val="bg1"/>
                </a:solidFill>
              </a:rPr>
              <a:t>As the new heavens and the new earth that I make will endure before me," declares Yahuwah, "so will your name and descendants endure.  From one New Moon to another and from one Sabbath to another, all mankind will come and bow down before me," says Yahuwah. </a:t>
            </a:r>
            <a:r>
              <a:rPr lang="en-US" baseline="30000" dirty="0">
                <a:solidFill>
                  <a:schemeClr val="bg1"/>
                </a:solidFill>
              </a:rPr>
              <a:t> "</a:t>
            </a:r>
            <a:r>
              <a:rPr lang="en-US" u="sng" dirty="0">
                <a:solidFill>
                  <a:schemeClr val="bg1"/>
                </a:solidFill>
              </a:rPr>
              <a:t>And they will go out and look upon the dead bodies of those who rebelled against me; their worm will not die, nor will their fire be quenched, and they will be loathsome to all mankind</a:t>
            </a:r>
            <a:r>
              <a:rPr lang="en-US" dirty="0">
                <a:solidFill>
                  <a:schemeClr val="bg1"/>
                </a:solidFill>
              </a:rPr>
              <a:t>." (Isaiah 66:22-24)</a:t>
            </a:r>
            <a:endParaRPr lang="en-US" dirty="0">
              <a:solidFill>
                <a:schemeClr val="bg1"/>
              </a:solidFill>
            </a:endParaRPr>
          </a:p>
        </p:txBody>
      </p:sp>
    </p:spTree>
    <p:extLst>
      <p:ext uri="{BB962C8B-B14F-4D97-AF65-F5344CB8AC3E}">
        <p14:creationId xmlns:p14="http://schemas.microsoft.com/office/powerpoint/2010/main" val="77347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lnSpcReduction="10000"/>
          </a:bodyPr>
          <a:lstStyle/>
          <a:p>
            <a:pPr algn="ctr">
              <a:buNone/>
            </a:pPr>
            <a:r>
              <a:rPr lang="en-US" sz="3600" dirty="0" smtClean="0">
                <a:solidFill>
                  <a:schemeClr val="bg1"/>
                </a:solidFill>
              </a:rPr>
              <a:t>Perishing in the Lake of Fire</a:t>
            </a:r>
            <a:endParaRPr lang="en-US" sz="3600" dirty="0" smtClean="0">
              <a:solidFill>
                <a:schemeClr val="bg1"/>
              </a:solidFill>
            </a:endParaRPr>
          </a:p>
          <a:p>
            <a:pPr>
              <a:buNone/>
            </a:pPr>
            <a:r>
              <a:rPr lang="en-US" dirty="0" smtClean="0">
                <a:solidFill>
                  <a:schemeClr val="bg1"/>
                </a:solidFill>
              </a:rPr>
              <a:t>This </a:t>
            </a:r>
            <a:r>
              <a:rPr lang="en-US" dirty="0" err="1" smtClean="0">
                <a:solidFill>
                  <a:schemeClr val="bg1"/>
                </a:solidFill>
              </a:rPr>
              <a:t>Gehenna</a:t>
            </a:r>
            <a:r>
              <a:rPr lang="en-US" dirty="0" smtClean="0">
                <a:solidFill>
                  <a:schemeClr val="bg1"/>
                </a:solidFill>
              </a:rPr>
              <a:t> is where the bodies of </a:t>
            </a:r>
            <a:r>
              <a:rPr lang="en-US" dirty="0" err="1" smtClean="0">
                <a:solidFill>
                  <a:schemeClr val="bg1"/>
                </a:solidFill>
              </a:rPr>
              <a:t>Yeshua’s</a:t>
            </a:r>
            <a:r>
              <a:rPr lang="en-US" dirty="0" smtClean="0">
                <a:solidFill>
                  <a:schemeClr val="bg1"/>
                </a:solidFill>
              </a:rPr>
              <a:t> enemies will be thrown and all who exit </a:t>
            </a:r>
            <a:r>
              <a:rPr lang="en-US" dirty="0" err="1" smtClean="0">
                <a:solidFill>
                  <a:schemeClr val="bg1"/>
                </a:solidFill>
              </a:rPr>
              <a:t>Yerushalayim</a:t>
            </a:r>
            <a:r>
              <a:rPr lang="en-US" dirty="0" smtClean="0">
                <a:solidFill>
                  <a:schemeClr val="bg1"/>
                </a:solidFill>
              </a:rPr>
              <a:t> to worship our Father will see the remains of the dead bodies.</a:t>
            </a:r>
          </a:p>
          <a:p>
            <a:pPr>
              <a:buNone/>
            </a:pPr>
            <a:r>
              <a:rPr lang="en-US" dirty="0" err="1" smtClean="0">
                <a:solidFill>
                  <a:schemeClr val="bg1"/>
                </a:solidFill>
              </a:rPr>
              <a:t>Gehenna</a:t>
            </a:r>
            <a:r>
              <a:rPr lang="en-US" dirty="0" smtClean="0">
                <a:solidFill>
                  <a:schemeClr val="bg1"/>
                </a:solidFill>
              </a:rPr>
              <a:t> is the precursor for the Lake of Fire where all unbelievers will be thrown where they will perish and for their final destruction. </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57201"/>
            <a:ext cx="8221436" cy="4376056"/>
          </a:xfrm>
        </p:spPr>
        <p:txBody>
          <a:bodyPr>
            <a:normAutofit/>
          </a:bodyPr>
          <a:lstStyle/>
          <a:p>
            <a:pPr algn="ctr">
              <a:buNone/>
            </a:pPr>
            <a:r>
              <a:rPr lang="en-US" dirty="0" smtClean="0">
                <a:solidFill>
                  <a:schemeClr val="bg1"/>
                </a:solidFill>
              </a:rPr>
              <a:t>What </a:t>
            </a:r>
            <a:r>
              <a:rPr lang="en-US" dirty="0" smtClean="0">
                <a:solidFill>
                  <a:schemeClr val="bg1"/>
                </a:solidFill>
              </a:rPr>
              <a:t>About the Rich Man and Lazarus?</a:t>
            </a:r>
            <a:endParaRPr lang="en-US" dirty="0" smtClean="0">
              <a:solidFill>
                <a:schemeClr val="bg1"/>
              </a:solidFill>
            </a:endParaRPr>
          </a:p>
          <a:p>
            <a:pPr>
              <a:buNone/>
            </a:pPr>
            <a:r>
              <a:rPr lang="en-US" dirty="0" smtClean="0">
                <a:solidFill>
                  <a:schemeClr val="bg1"/>
                </a:solidFill>
              </a:rPr>
              <a:t>Luke 16</a:t>
            </a:r>
          </a:p>
          <a:p>
            <a:pPr>
              <a:buNone/>
            </a:pPr>
            <a:r>
              <a:rPr lang="en-US" dirty="0" smtClean="0">
                <a:solidFill>
                  <a:schemeClr val="bg1"/>
                </a:solidFill>
              </a:rPr>
              <a:t>Why did </a:t>
            </a:r>
            <a:r>
              <a:rPr lang="en-US" dirty="0" err="1" smtClean="0">
                <a:solidFill>
                  <a:schemeClr val="bg1"/>
                </a:solidFill>
              </a:rPr>
              <a:t>Yeshua</a:t>
            </a:r>
            <a:r>
              <a:rPr lang="en-US" dirty="0" smtClean="0">
                <a:solidFill>
                  <a:schemeClr val="bg1"/>
                </a:solidFill>
              </a:rPr>
              <a:t> relate this story?</a:t>
            </a:r>
          </a:p>
          <a:p>
            <a:pPr>
              <a:buNone/>
            </a:pPr>
            <a:r>
              <a:rPr lang="en-US" dirty="0">
                <a:solidFill>
                  <a:schemeClr val="bg1"/>
                </a:solidFill>
              </a:rPr>
              <a:t>No one has ever gone into heaven except the one who came from heaven-- the Son of Man. (4th Gospel [John] 3:13)</a:t>
            </a:r>
            <a:endParaRPr lang="en-US" dirty="0">
              <a:solidFill>
                <a:schemeClr val="bg1"/>
              </a:solidFill>
            </a:endParaRPr>
          </a:p>
        </p:txBody>
      </p:sp>
    </p:spTree>
    <p:extLst>
      <p:ext uri="{BB962C8B-B14F-4D97-AF65-F5344CB8AC3E}">
        <p14:creationId xmlns:p14="http://schemas.microsoft.com/office/powerpoint/2010/main" val="102484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57201"/>
            <a:ext cx="8221436" cy="4376056"/>
          </a:xfrm>
        </p:spPr>
        <p:txBody>
          <a:bodyPr>
            <a:normAutofit/>
          </a:bodyPr>
          <a:lstStyle/>
          <a:p>
            <a:pPr algn="ctr">
              <a:buNone/>
            </a:pPr>
            <a:r>
              <a:rPr lang="en-US" dirty="0" smtClean="0">
                <a:solidFill>
                  <a:schemeClr val="bg1"/>
                </a:solidFill>
              </a:rPr>
              <a:t>What </a:t>
            </a:r>
            <a:r>
              <a:rPr lang="en-US" dirty="0" smtClean="0">
                <a:solidFill>
                  <a:schemeClr val="bg1"/>
                </a:solidFill>
              </a:rPr>
              <a:t>About Saul and the Witch of </a:t>
            </a:r>
            <a:r>
              <a:rPr lang="en-US" dirty="0" err="1" smtClean="0">
                <a:solidFill>
                  <a:schemeClr val="bg1"/>
                </a:solidFill>
              </a:rPr>
              <a:t>Endor</a:t>
            </a:r>
            <a:r>
              <a:rPr lang="en-US" dirty="0" smtClean="0">
                <a:solidFill>
                  <a:schemeClr val="bg1"/>
                </a:solidFill>
              </a:rPr>
              <a:t>?</a:t>
            </a:r>
            <a:endParaRPr lang="en-US" dirty="0" smtClean="0">
              <a:solidFill>
                <a:schemeClr val="bg1"/>
              </a:solidFill>
            </a:endParaRPr>
          </a:p>
          <a:p>
            <a:pPr>
              <a:buNone/>
            </a:pPr>
            <a:r>
              <a:rPr lang="en-US" dirty="0" smtClean="0">
                <a:solidFill>
                  <a:schemeClr val="bg1"/>
                </a:solidFill>
              </a:rPr>
              <a:t>1 Samuel 28</a:t>
            </a:r>
          </a:p>
          <a:p>
            <a:pPr>
              <a:buNone/>
            </a:pPr>
            <a:r>
              <a:rPr lang="en-US" dirty="0" smtClean="0">
                <a:solidFill>
                  <a:schemeClr val="bg1"/>
                </a:solidFill>
              </a:rPr>
              <a:t>She said, “I see a spirit coming up out of the ground”</a:t>
            </a:r>
          </a:p>
          <a:p>
            <a:pPr>
              <a:buNone/>
            </a:pPr>
            <a:r>
              <a:rPr lang="en-US" dirty="0">
                <a:solidFill>
                  <a:schemeClr val="bg1"/>
                </a:solidFill>
              </a:rPr>
              <a:t>Was is really Samuel or was it a spirit impersonating Samuel</a:t>
            </a:r>
            <a:r>
              <a:rPr lang="en-US" dirty="0" smtClean="0">
                <a:solidFill>
                  <a:schemeClr val="bg1"/>
                </a:solidFill>
              </a:rPr>
              <a:t>?</a:t>
            </a:r>
          </a:p>
          <a:p>
            <a:pPr>
              <a:buNone/>
            </a:pPr>
            <a:r>
              <a:rPr lang="en-US" dirty="0" smtClean="0">
                <a:solidFill>
                  <a:schemeClr val="bg1"/>
                </a:solidFill>
              </a:rPr>
              <a:t>“Samuel came up”</a:t>
            </a:r>
            <a:endParaRPr lang="en-US" dirty="0" smtClean="0">
              <a:solidFill>
                <a:schemeClr val="bg1"/>
              </a:solidFill>
            </a:endParaRPr>
          </a:p>
        </p:txBody>
      </p:sp>
    </p:spTree>
    <p:extLst>
      <p:ext uri="{BB962C8B-B14F-4D97-AF65-F5344CB8AC3E}">
        <p14:creationId xmlns:p14="http://schemas.microsoft.com/office/powerpoint/2010/main" val="299258684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57201"/>
            <a:ext cx="8221436" cy="4376056"/>
          </a:xfrm>
        </p:spPr>
        <p:txBody>
          <a:bodyPr>
            <a:normAutofit fontScale="92500" lnSpcReduction="10000"/>
          </a:bodyPr>
          <a:lstStyle/>
          <a:p>
            <a:pPr algn="ctr">
              <a:buNone/>
            </a:pPr>
            <a:r>
              <a:rPr lang="en-US" dirty="0" smtClean="0">
                <a:solidFill>
                  <a:schemeClr val="bg1"/>
                </a:solidFill>
              </a:rPr>
              <a:t>What </a:t>
            </a:r>
            <a:r>
              <a:rPr lang="en-US" dirty="0" smtClean="0">
                <a:solidFill>
                  <a:schemeClr val="bg1"/>
                </a:solidFill>
              </a:rPr>
              <a:t>About the Souls Under the Alter?</a:t>
            </a:r>
            <a:endParaRPr lang="en-US" dirty="0" smtClean="0">
              <a:solidFill>
                <a:schemeClr val="bg1"/>
              </a:solidFill>
            </a:endParaRPr>
          </a:p>
          <a:p>
            <a:pPr>
              <a:buNone/>
            </a:pPr>
            <a:r>
              <a:rPr lang="en-US" dirty="0" smtClean="0">
                <a:solidFill>
                  <a:schemeClr val="bg1"/>
                </a:solidFill>
              </a:rPr>
              <a:t>Revelation 6 – the fifth seal, they say, “how long….”</a:t>
            </a:r>
          </a:p>
          <a:p>
            <a:pPr>
              <a:buNone/>
            </a:pPr>
            <a:r>
              <a:rPr lang="en-US" dirty="0" smtClean="0">
                <a:solidFill>
                  <a:schemeClr val="bg1"/>
                </a:solidFill>
              </a:rPr>
              <a:t>But, Rev 20:4  </a:t>
            </a:r>
            <a:r>
              <a:rPr lang="en-US" dirty="0">
                <a:solidFill>
                  <a:schemeClr val="bg1"/>
                </a:solidFill>
              </a:rPr>
              <a:t>And I saw the souls of those who had been beheaded because of their testimony for </a:t>
            </a:r>
            <a:r>
              <a:rPr lang="en-US" dirty="0" err="1">
                <a:solidFill>
                  <a:schemeClr val="bg1"/>
                </a:solidFill>
              </a:rPr>
              <a:t>Yahusha</a:t>
            </a:r>
            <a:r>
              <a:rPr lang="en-US" dirty="0">
                <a:solidFill>
                  <a:schemeClr val="bg1"/>
                </a:solidFill>
              </a:rPr>
              <a:t> and because of the word of Elohim. They had not worshiped the beast or his image and had not received his mark on their foreheads or their hands. </a:t>
            </a:r>
            <a:r>
              <a:rPr lang="en-US" u="sng" dirty="0">
                <a:solidFill>
                  <a:schemeClr val="bg1"/>
                </a:solidFill>
              </a:rPr>
              <a:t>They came to life and reigned with Messiah a thousand years</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67017842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473529"/>
            <a:ext cx="8213272" cy="4572000"/>
          </a:xfrm>
        </p:spPr>
        <p:txBody>
          <a:bodyPr>
            <a:normAutofit fontScale="92500"/>
          </a:bodyPr>
          <a:lstStyle/>
          <a:p>
            <a:pPr algn="ctr">
              <a:buNone/>
            </a:pPr>
            <a:r>
              <a:rPr lang="en-US" dirty="0" smtClean="0">
                <a:solidFill>
                  <a:schemeClr val="bg1"/>
                </a:solidFill>
              </a:rPr>
              <a:t>Christian Funerals</a:t>
            </a:r>
            <a:endParaRPr lang="en-US" dirty="0" smtClean="0">
              <a:solidFill>
                <a:schemeClr val="bg1"/>
              </a:solidFill>
            </a:endParaRPr>
          </a:p>
          <a:p>
            <a:pPr>
              <a:buNone/>
            </a:pPr>
            <a:r>
              <a:rPr lang="en-US" dirty="0">
                <a:solidFill>
                  <a:schemeClr val="bg1"/>
                </a:solidFill>
              </a:rPr>
              <a:t>They like to call them "home going" celebrations, or some other like expression, because they believe that their dead loved one has </a:t>
            </a:r>
            <a:r>
              <a:rPr lang="en-US" dirty="0" smtClean="0">
                <a:solidFill>
                  <a:schemeClr val="bg1"/>
                </a:solidFill>
              </a:rPr>
              <a:t>“gone </a:t>
            </a:r>
            <a:r>
              <a:rPr lang="en-US" dirty="0">
                <a:solidFill>
                  <a:schemeClr val="bg1"/>
                </a:solidFill>
              </a:rPr>
              <a:t>home to be with Jesus</a:t>
            </a:r>
            <a:r>
              <a:rPr lang="en-US" dirty="0" smtClean="0">
                <a:solidFill>
                  <a:schemeClr val="bg1"/>
                </a:solidFill>
              </a:rPr>
              <a:t>.”</a:t>
            </a:r>
            <a:r>
              <a:rPr lang="en-US" dirty="0">
                <a:solidFill>
                  <a:schemeClr val="bg1"/>
                </a:solidFill>
              </a:rPr>
              <a:t>  </a:t>
            </a:r>
            <a:r>
              <a:rPr lang="en-US" dirty="0" smtClean="0">
                <a:solidFill>
                  <a:schemeClr val="bg1"/>
                </a:solidFill>
              </a:rPr>
              <a:t>He’s “in a better place.”  The </a:t>
            </a:r>
            <a:r>
              <a:rPr lang="en-US" dirty="0">
                <a:solidFill>
                  <a:schemeClr val="bg1"/>
                </a:solidFill>
              </a:rPr>
              <a:t>preacher waxes eloquent on what he imagines it is like for that soul as he or she has finally met Jesus face to face and is rejoicing and celebrating this blissful outcome.</a:t>
            </a:r>
            <a:endParaRPr lang="en-US" dirty="0" smtClean="0">
              <a:solidFill>
                <a:schemeClr val="bg1"/>
              </a:solidFill>
            </a:endParaRPr>
          </a:p>
        </p:txBody>
      </p:sp>
    </p:spTree>
    <p:extLst>
      <p:ext uri="{BB962C8B-B14F-4D97-AF65-F5344CB8AC3E}">
        <p14:creationId xmlns:p14="http://schemas.microsoft.com/office/powerpoint/2010/main" val="375833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449036"/>
            <a:ext cx="8180614" cy="4384221"/>
          </a:xfrm>
        </p:spPr>
        <p:txBody>
          <a:bodyPr>
            <a:normAutofit fontScale="92500" lnSpcReduction="20000"/>
          </a:bodyPr>
          <a:lstStyle/>
          <a:p>
            <a:pPr>
              <a:buNone/>
            </a:pPr>
            <a:r>
              <a:rPr lang="en-US" dirty="0" smtClean="0">
                <a:solidFill>
                  <a:schemeClr val="bg1"/>
                </a:solidFill>
              </a:rPr>
              <a:t>I </a:t>
            </a:r>
            <a:r>
              <a:rPr lang="en-US" dirty="0">
                <a:solidFill>
                  <a:schemeClr val="bg1"/>
                </a:solidFill>
              </a:rPr>
              <a:t>only hope that people will one day realize that death is not a reason to celebrate.  And a funeral is not a happy occasion.  Death is ugly.  People that die are really altogether dead, and they aren't coming back.  And they aren't in a better place - unless you think returning to dust as a better place than living.  </a:t>
            </a:r>
            <a:endParaRPr lang="en-US" dirty="0" smtClean="0">
              <a:solidFill>
                <a:schemeClr val="bg1"/>
              </a:solidFill>
            </a:endParaRPr>
          </a:p>
          <a:p>
            <a:pPr>
              <a:buNone/>
            </a:pPr>
            <a:r>
              <a:rPr lang="en-US" dirty="0" smtClean="0">
                <a:solidFill>
                  <a:schemeClr val="bg1"/>
                </a:solidFill>
              </a:rPr>
              <a:t>Funerals </a:t>
            </a:r>
            <a:r>
              <a:rPr lang="en-US" dirty="0">
                <a:solidFill>
                  <a:schemeClr val="bg1"/>
                </a:solidFill>
              </a:rPr>
              <a:t>are a proper place of weeping and mourning because somebody has really died and is gone.  He's not in heaven.  He's not in that fiery hell.  He is altogether gone and is no more. </a:t>
            </a: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449036"/>
            <a:ext cx="8180614" cy="4384221"/>
          </a:xfrm>
        </p:spPr>
        <p:txBody>
          <a:bodyPr>
            <a:normAutofit/>
          </a:bodyPr>
          <a:lstStyle/>
          <a:p>
            <a:pPr marL="0" indent="0">
              <a:buNone/>
            </a:pPr>
            <a:r>
              <a:rPr lang="en-US" dirty="0" smtClean="0">
                <a:solidFill>
                  <a:schemeClr val="bg1"/>
                </a:solidFill>
              </a:rPr>
              <a:t>As </a:t>
            </a:r>
            <a:r>
              <a:rPr lang="en-US" dirty="0">
                <a:solidFill>
                  <a:schemeClr val="bg1"/>
                </a:solidFill>
              </a:rPr>
              <a:t>Paul puts it, "we do not want you to be ignorant about those who fall asleep, or to grieve like the rest of men, who have no hope" (1 Thessalonians 4:13</a:t>
            </a:r>
            <a:r>
              <a:rPr lang="en-US" dirty="0" smtClean="0">
                <a:solidFill>
                  <a:schemeClr val="bg1"/>
                </a:solidFill>
              </a:rPr>
              <a:t>).</a:t>
            </a:r>
          </a:p>
          <a:p>
            <a:pPr marL="0" indent="0">
              <a:buNone/>
            </a:pPr>
            <a:r>
              <a:rPr lang="en-US" dirty="0">
                <a:solidFill>
                  <a:schemeClr val="bg1"/>
                </a:solidFill>
              </a:rPr>
              <a:t> </a:t>
            </a:r>
            <a:r>
              <a:rPr lang="en-US" u="sng" dirty="0">
                <a:solidFill>
                  <a:schemeClr val="bg1"/>
                </a:solidFill>
              </a:rPr>
              <a:t>Therefore encourage each other with these words</a:t>
            </a:r>
            <a:r>
              <a:rPr lang="en-US" dirty="0">
                <a:solidFill>
                  <a:schemeClr val="bg1"/>
                </a:solidFill>
              </a:rPr>
              <a:t>. (1 Thessalonians </a:t>
            </a:r>
            <a:r>
              <a:rPr lang="en-US" dirty="0" smtClean="0">
                <a:solidFill>
                  <a:schemeClr val="bg1"/>
                </a:solidFill>
              </a:rPr>
              <a:t>4:18</a:t>
            </a:r>
            <a:r>
              <a:rPr lang="en-US" dirty="0">
                <a:solidFill>
                  <a:schemeClr val="bg1"/>
                </a:solidFill>
              </a:rPr>
              <a:t>)</a:t>
            </a:r>
            <a:endParaRPr lang="en-US" dirty="0" smtClean="0">
              <a:solidFill>
                <a:schemeClr val="bg1"/>
              </a:solidFill>
            </a:endParaRPr>
          </a:p>
          <a:p>
            <a:pPr marL="0" indent="0">
              <a:buNone/>
            </a:pPr>
            <a:r>
              <a:rPr lang="en-US" dirty="0" smtClean="0">
                <a:solidFill>
                  <a:schemeClr val="bg1"/>
                </a:solidFill>
              </a:rPr>
              <a:t>The Resurrection is our hope.  This is the focus of a proper burial service.</a:t>
            </a:r>
            <a:endParaRPr lang="en-US" dirty="0">
              <a:solidFill>
                <a:schemeClr val="bg1"/>
              </a:solidFill>
            </a:endParaRPr>
          </a:p>
        </p:txBody>
      </p:sp>
    </p:spTree>
    <p:extLst>
      <p:ext uri="{BB962C8B-B14F-4D97-AF65-F5344CB8AC3E}">
        <p14:creationId xmlns:p14="http://schemas.microsoft.com/office/powerpoint/2010/main" val="319936736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657227"/>
            <a:ext cx="7699829"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For more information, visit my website:</a:t>
            </a:r>
          </a:p>
          <a:p>
            <a:pPr algn="ctr">
              <a:buNone/>
            </a:pPr>
            <a:r>
              <a:rPr lang="en-US" sz="4000" dirty="0" smtClean="0">
                <a:solidFill>
                  <a:schemeClr val="bg1"/>
                </a:solidFill>
                <a:latin typeface="Helvetica" pitchFamily="34" charset="0"/>
              </a:rPr>
              <a:t>www.BibleTruth.cc</a:t>
            </a:r>
            <a:endParaRPr lang="en-US" sz="4000" dirty="0">
              <a:solidFill>
                <a:schemeClr val="bg1"/>
              </a:solidFill>
            </a:endParaRPr>
          </a:p>
        </p:txBody>
      </p:sp>
    </p:spTree>
    <p:extLst>
      <p:ext uri="{BB962C8B-B14F-4D97-AF65-F5344CB8AC3E}">
        <p14:creationId xmlns:p14="http://schemas.microsoft.com/office/powerpoint/2010/main" val="75896814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45301</TotalTime>
  <Words>3238</Words>
  <Application>Microsoft Office PowerPoint</Application>
  <PresentationFormat>On-screen Show (16:9)</PresentationFormat>
  <Paragraphs>308</Paragraphs>
  <Slides>79</Slides>
  <Notes>79</Notes>
  <HiddenSlides>0</HiddenSlides>
  <MMClips>0</MMClips>
  <ScaleCrop>false</ScaleCrop>
  <HeadingPairs>
    <vt:vector size="4" baseType="variant">
      <vt:variant>
        <vt:lpstr>Theme</vt:lpstr>
      </vt:variant>
      <vt:variant>
        <vt:i4>21</vt:i4>
      </vt:variant>
      <vt:variant>
        <vt:lpstr>Slide Titles</vt:lpstr>
      </vt:variant>
      <vt:variant>
        <vt:i4>79</vt:i4>
      </vt:variant>
    </vt:vector>
  </HeadingPairs>
  <TitlesOfParts>
    <vt:vector size="100" baseType="lpstr">
      <vt:lpstr>Office Theme</vt:lpstr>
      <vt:lpstr>10_Office Theme</vt:lpstr>
      <vt:lpstr>22_Office Theme</vt:lpstr>
      <vt:lpstr>24_Office Theme</vt:lpstr>
      <vt:lpstr>27_Office Theme</vt:lpstr>
      <vt:lpstr>28_Office Theme</vt:lpstr>
      <vt:lpstr>30_Office Theme</vt:lpstr>
      <vt:lpstr>44_Office Theme</vt:lpstr>
      <vt:lpstr>2_Office Theme</vt:lpstr>
      <vt:lpstr>4_Office Theme</vt:lpstr>
      <vt:lpstr>8_Office Theme</vt:lpstr>
      <vt:lpstr>14_Office Theme</vt:lpstr>
      <vt:lpstr>7_Office Theme</vt:lpstr>
      <vt:lpstr>1_Office Theme</vt:lpstr>
      <vt:lpstr>3_Office Theme</vt:lpstr>
      <vt:lpstr>5_Office Theme</vt:lpstr>
      <vt:lpstr>6_Office Theme</vt:lpstr>
      <vt:lpstr>11_Office Theme</vt:lpstr>
      <vt:lpstr>12_Office Theme</vt:lpstr>
      <vt:lpstr>13_Office Theme</vt:lpstr>
      <vt:lpstr>9_Office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490</cp:revision>
  <dcterms:created xsi:type="dcterms:W3CDTF">2012-08-10T17:43:01Z</dcterms:created>
  <dcterms:modified xsi:type="dcterms:W3CDTF">2015-05-02T11:44:17Z</dcterms:modified>
</cp:coreProperties>
</file>