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64" r:id="rId2"/>
    <p:sldId id="1183" r:id="rId3"/>
    <p:sldId id="1429" r:id="rId4"/>
    <p:sldId id="1440" r:id="rId5"/>
    <p:sldId id="1444" r:id="rId6"/>
    <p:sldId id="1445" r:id="rId7"/>
    <p:sldId id="1443" r:id="rId8"/>
    <p:sldId id="1446" r:id="rId9"/>
    <p:sldId id="1441" r:id="rId10"/>
    <p:sldId id="1442" r:id="rId11"/>
    <p:sldId id="1439" r:id="rId12"/>
    <p:sldId id="1430" r:id="rId13"/>
    <p:sldId id="1447" r:id="rId14"/>
    <p:sldId id="1448" r:id="rId15"/>
    <p:sldId id="1456" r:id="rId16"/>
    <p:sldId id="1449" r:id="rId17"/>
    <p:sldId id="1432" r:id="rId18"/>
    <p:sldId id="1450" r:id="rId19"/>
    <p:sldId id="1451" r:id="rId20"/>
    <p:sldId id="1452" r:id="rId21"/>
    <p:sldId id="1453" r:id="rId22"/>
    <p:sldId id="1454" r:id="rId23"/>
    <p:sldId id="1455" r:id="rId24"/>
    <p:sldId id="1457" r:id="rId25"/>
    <p:sldId id="1431" r:id="rId26"/>
    <p:sldId id="1458" r:id="rId27"/>
    <p:sldId id="1460" r:id="rId28"/>
    <p:sldId id="1461" r:id="rId29"/>
    <p:sldId id="1462" r:id="rId30"/>
    <p:sldId id="1436" r:id="rId31"/>
    <p:sldId id="1437" r:id="rId32"/>
    <p:sldId id="1438" r:id="rId33"/>
    <p:sldId id="1463" r:id="rId34"/>
    <p:sldId id="774"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5805" autoAdjust="0"/>
  </p:normalViewPr>
  <p:slideViewPr>
    <p:cSldViewPr snapToGrid="0">
      <p:cViewPr varScale="1">
        <p:scale>
          <a:sx n="86" d="100"/>
          <a:sy n="86" d="100"/>
        </p:scale>
        <p:origin x="108" y="372"/>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4/17/2021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dirty="0"/>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smtClean="0"/>
              <a:t>Colossae is located in</a:t>
            </a:r>
            <a:r>
              <a:rPr lang="en-US" baseline="0" dirty="0" smtClean="0"/>
              <a:t> Phrygia near Ephesus and Laodicea.  </a:t>
            </a:r>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dirty="0">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4/17/2021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4/17/2021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4/17/2021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4/17/2021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4/17/2021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4/17/2021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4/17/2021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4/17/2021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4/17/2021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4/17/2021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4/17/2021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4/17/2021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dirty="0"/>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289932"/>
            <a:ext cx="11489633" cy="6339467"/>
          </a:xfrm>
        </p:spPr>
        <p:txBody>
          <a:bodyPr>
            <a:normAutofit fontScale="92500" lnSpcReduction="10000"/>
          </a:bodyPr>
          <a:lstStyle/>
          <a:p>
            <a:pPr algn="ctr">
              <a:buNone/>
            </a:pPr>
            <a:r>
              <a:rPr lang="en-US" sz="6000" b="1" dirty="0" smtClean="0">
                <a:solidFill>
                  <a:schemeClr val="accent1">
                    <a:lumMod val="50000"/>
                  </a:schemeClr>
                </a:solidFill>
                <a:latin typeface="Helvetica" pitchFamily="34" charset="0"/>
                <a:cs typeface="Helvetica" pitchFamily="34" charset="0"/>
              </a:rPr>
              <a:t>Shabbat Shalom</a:t>
            </a:r>
          </a:p>
          <a:p>
            <a:pPr algn="ctr">
              <a:spcAft>
                <a:spcPts val="1200"/>
              </a:spcAft>
              <a:buNone/>
            </a:pPr>
            <a:endParaRPr lang="en-US" sz="3733" b="1" dirty="0" smtClean="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smtClean="0">
                <a:solidFill>
                  <a:schemeClr val="tx1">
                    <a:lumMod val="95000"/>
                    <a:lumOff val="5000"/>
                  </a:schemeClr>
                </a:solidFill>
                <a:latin typeface="Helvetica" pitchFamily="34" charset="0"/>
                <a:cs typeface="Helvetica" pitchFamily="34" charset="0"/>
              </a:rPr>
              <a:t>Welcome </a:t>
            </a:r>
            <a:r>
              <a:rPr lang="en-US" sz="3733" b="1" dirty="0">
                <a:solidFill>
                  <a:schemeClr val="tx1">
                    <a:lumMod val="95000"/>
                    <a:lumOff val="5000"/>
                  </a:schemeClr>
                </a:solidFill>
                <a:latin typeface="Helvetica" pitchFamily="34" charset="0"/>
                <a:cs typeface="Helvetica" pitchFamily="34" charset="0"/>
              </a:rPr>
              <a:t>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a:t>
            </a:r>
            <a:r>
              <a:rPr lang="en-US" sz="5333" b="1" dirty="0" smtClean="0">
                <a:solidFill>
                  <a:schemeClr val="tx1">
                    <a:lumMod val="95000"/>
                    <a:lumOff val="5000"/>
                  </a:schemeClr>
                </a:solidFill>
                <a:latin typeface="Helvetica" pitchFamily="34" charset="0"/>
                <a:cs typeface="Helvetica" pitchFamily="34" charset="0"/>
              </a:rPr>
              <a:t>Paths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of </a:t>
            </a:r>
            <a:r>
              <a:rPr lang="en-US" sz="5333" b="1" dirty="0">
                <a:solidFill>
                  <a:schemeClr val="tx1">
                    <a:lumMod val="95000"/>
                    <a:lumOff val="5000"/>
                  </a:schemeClr>
                </a:solidFill>
                <a:latin typeface="Helvetica" pitchFamily="34" charset="0"/>
                <a:cs typeface="Helvetica" pitchFamily="34" charset="0"/>
              </a:rPr>
              <a:t>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April 17, 2021</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smtClean="0">
                <a:solidFill>
                  <a:schemeClr val="accent2">
                    <a:lumMod val="50000"/>
                  </a:schemeClr>
                </a:solidFill>
                <a:cs typeface="Helvetica" pitchFamily="34" charset="0"/>
              </a:rPr>
              <a:t>The Weapons of Our Warfare</a:t>
            </a:r>
            <a:endParaRPr lang="en-US" sz="5333" b="1" dirty="0" smtClean="0">
              <a:solidFill>
                <a:schemeClr val="tx1">
                  <a:lumMod val="95000"/>
                  <a:lumOff val="5000"/>
                </a:schemeClr>
              </a:solidFill>
              <a:cs typeface="Helvetica" pitchFamily="34" charset="0"/>
            </a:endParaRPr>
          </a:p>
          <a:p>
            <a:pPr marL="0" indent="0" algn="ctr">
              <a:buNone/>
            </a:pPr>
            <a:endParaRPr lang="en-US" sz="5333" b="1" dirty="0" smtClean="0">
              <a:solidFill>
                <a:schemeClr val="tx1">
                  <a:lumMod val="95000"/>
                  <a:lumOff val="5000"/>
                </a:schemeClr>
              </a:solidFill>
              <a:cs typeface="Helvetica" pitchFamily="34" charset="0"/>
            </a:endParaRPr>
          </a:p>
          <a:p>
            <a:pPr marL="0" indent="0" algn="ctr">
              <a:buNone/>
            </a:pPr>
            <a:r>
              <a:rPr lang="en-US" sz="5333" b="1" dirty="0" smtClean="0">
                <a:solidFill>
                  <a:schemeClr val="tx1">
                    <a:lumMod val="95000"/>
                    <a:lumOff val="5000"/>
                  </a:schemeClr>
                </a:solidFill>
                <a:cs typeface="Helvetica" pitchFamily="34" charset="0"/>
              </a:rPr>
              <a:t>Equipment to Fight the Spiritual Battles</a:t>
            </a:r>
            <a:endParaRPr lang="en-US" sz="5333" b="1" dirty="0" smtClean="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p:txBody>
      </p:sp>
    </p:spTree>
    <p:extLst>
      <p:ext uri="{BB962C8B-B14F-4D97-AF65-F5344CB8AC3E}">
        <p14:creationId xmlns:p14="http://schemas.microsoft.com/office/powerpoint/2010/main" val="1458432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Transition From Deliverances to Weapons</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The Power to do the exploits of Yahusha</a:t>
            </a:r>
          </a:p>
          <a:p>
            <a:pPr marL="0" indent="0">
              <a:buNone/>
            </a:pPr>
            <a:r>
              <a:rPr lang="en-US" sz="4000" b="1" dirty="0" smtClean="0"/>
              <a:t>Yahusha and his disciples were able to do miraculous things</a:t>
            </a:r>
          </a:p>
          <a:p>
            <a:pPr marL="0" indent="0">
              <a:buNone/>
            </a:pPr>
            <a:r>
              <a:rPr lang="en-US" sz="4000" b="1" dirty="0" smtClean="0"/>
              <a:t>This teaching informs us HOW they were able to perform the miraculous works of Elohim</a:t>
            </a:r>
            <a:endParaRPr lang="en-US" sz="4000" b="1" dirty="0" smtClean="0"/>
          </a:p>
        </p:txBody>
      </p:sp>
    </p:spTree>
    <p:extLst>
      <p:ext uri="{BB962C8B-B14F-4D97-AF65-F5344CB8AC3E}">
        <p14:creationId xmlns:p14="http://schemas.microsoft.com/office/powerpoint/2010/main" val="18560452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We Are No Longer Living For the Flesh</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2 Corinthians </a:t>
            </a:r>
            <a:r>
              <a:rPr lang="en-US" sz="4000" b="1" dirty="0" smtClean="0"/>
              <a:t>5:14-16</a:t>
            </a:r>
          </a:p>
          <a:p>
            <a:pPr marL="0" indent="0">
              <a:buNone/>
            </a:pPr>
            <a:r>
              <a:rPr lang="en-US" sz="4000" b="1" dirty="0" smtClean="0"/>
              <a:t>For </a:t>
            </a:r>
            <a:r>
              <a:rPr lang="en-US" sz="4000" b="1" dirty="0"/>
              <a:t>the love of Messiah controls us, having concluded this, that one died for all, therefore all died</a:t>
            </a:r>
            <a:r>
              <a:rPr lang="en-US" sz="4000" b="1" dirty="0" smtClean="0"/>
              <a:t>; </a:t>
            </a:r>
            <a:r>
              <a:rPr lang="en-US" sz="4000" b="1" dirty="0"/>
              <a:t>and He died for all, so that </a:t>
            </a:r>
            <a:r>
              <a:rPr lang="en-US" sz="4000" b="1" u="sng" dirty="0"/>
              <a:t>they who live might no longer live for themselves, but for Him who died and rose again on their </a:t>
            </a:r>
            <a:r>
              <a:rPr lang="en-US" sz="4000" b="1" u="sng" dirty="0" smtClean="0"/>
              <a:t>behalf</a:t>
            </a:r>
            <a:r>
              <a:rPr lang="en-US" sz="4000" b="1" dirty="0" smtClean="0"/>
              <a:t>. </a:t>
            </a:r>
            <a:r>
              <a:rPr lang="en-US" sz="4000" b="1" dirty="0"/>
              <a:t>Therefore </a:t>
            </a:r>
            <a:r>
              <a:rPr lang="en-US" sz="4000" b="1" u="sng" dirty="0"/>
              <a:t>from now on we recognize no one according to the flesh</a:t>
            </a:r>
            <a:r>
              <a:rPr lang="en-US" sz="4000" b="1" dirty="0"/>
              <a:t>; even though we have known Messiah according to the flesh, yet now we know [Him] [in this way] no longer</a:t>
            </a:r>
            <a:r>
              <a:rPr lang="en-US" sz="4000" b="1" dirty="0" smtClean="0"/>
              <a:t>.</a:t>
            </a:r>
            <a:endParaRPr lang="en-US" sz="4000" b="1" dirty="0"/>
          </a:p>
        </p:txBody>
      </p:sp>
    </p:spTree>
    <p:extLst>
      <p:ext uri="{BB962C8B-B14F-4D97-AF65-F5344CB8AC3E}">
        <p14:creationId xmlns:p14="http://schemas.microsoft.com/office/powerpoint/2010/main" val="24001327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We Are New Creatures</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2 Corinthians </a:t>
            </a:r>
            <a:r>
              <a:rPr lang="en-US" sz="4000" b="1" dirty="0" smtClean="0"/>
              <a:t>5:17-19</a:t>
            </a:r>
          </a:p>
          <a:p>
            <a:pPr marL="0" indent="0">
              <a:buNone/>
            </a:pPr>
            <a:r>
              <a:rPr lang="en-US" sz="4000" b="1" dirty="0"/>
              <a:t>Therefore if anyone is in Messiah, [he is] </a:t>
            </a:r>
            <a:r>
              <a:rPr lang="en-US" sz="4000" b="1" u="sng" dirty="0"/>
              <a:t>a new creature</a:t>
            </a:r>
            <a:r>
              <a:rPr lang="en-US" sz="4000" b="1" dirty="0"/>
              <a:t>; the old things passed away; behold, new things have come</a:t>
            </a:r>
            <a:r>
              <a:rPr lang="en-US" sz="4000" b="1" dirty="0" smtClean="0"/>
              <a:t>. </a:t>
            </a:r>
            <a:r>
              <a:rPr lang="en-US" sz="4000" b="1" dirty="0"/>
              <a:t>Now all [these] things are from Elohim, who reconciled us to Himself through Messiah and gave us the ministry of </a:t>
            </a:r>
            <a:r>
              <a:rPr lang="en-US" sz="4000" b="1" dirty="0" smtClean="0"/>
              <a:t>reconciliation, </a:t>
            </a:r>
            <a:r>
              <a:rPr lang="en-US" sz="4000" b="1" dirty="0"/>
              <a:t>namely, that Elohim was in Messiah reconciling the world to Himself, not counting their trespasses against them, and He has committed to us the word of reconciliation</a:t>
            </a:r>
            <a:r>
              <a:rPr lang="en-US" sz="4000" b="1" dirty="0" smtClean="0"/>
              <a:t>.</a:t>
            </a:r>
            <a:endParaRPr lang="en-US" sz="4000" b="1" dirty="0"/>
          </a:p>
        </p:txBody>
      </p:sp>
    </p:spTree>
    <p:extLst>
      <p:ext uri="{BB962C8B-B14F-4D97-AF65-F5344CB8AC3E}">
        <p14:creationId xmlns:p14="http://schemas.microsoft.com/office/powerpoint/2010/main" val="15553125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Our New Mission</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2 Corinthians </a:t>
            </a:r>
            <a:r>
              <a:rPr lang="en-US" sz="4000" b="1" dirty="0" smtClean="0"/>
              <a:t>5:20-21</a:t>
            </a:r>
          </a:p>
          <a:p>
            <a:pPr marL="0" indent="0">
              <a:buNone/>
            </a:pPr>
            <a:r>
              <a:rPr lang="en-US" sz="4000" b="1" dirty="0" smtClean="0"/>
              <a:t>Therefore</a:t>
            </a:r>
            <a:r>
              <a:rPr lang="en-US" sz="4000" b="1" dirty="0"/>
              <a:t>, </a:t>
            </a:r>
            <a:r>
              <a:rPr lang="en-US" sz="4000" b="1" u="sng" dirty="0"/>
              <a:t>we are ambassadors for Messiah</a:t>
            </a:r>
            <a:r>
              <a:rPr lang="en-US" sz="4000" b="1" dirty="0"/>
              <a:t>, as though Elohim were making an appeal through us; we beg you on behalf of Messiah, be reconciled to Elohim</a:t>
            </a:r>
            <a:r>
              <a:rPr lang="en-US" sz="4000" b="1" dirty="0" smtClean="0"/>
              <a:t>. </a:t>
            </a:r>
            <a:r>
              <a:rPr lang="en-US" sz="4000" b="1" dirty="0"/>
              <a:t>He made Him who knew no sin [to be] sin on our behalf, so that we might become the righteousness of Elohim in Him</a:t>
            </a:r>
            <a:r>
              <a:rPr lang="en-US" sz="4000" b="1" dirty="0" smtClean="0"/>
              <a:t>.</a:t>
            </a:r>
          </a:p>
          <a:p>
            <a:pPr marL="0" indent="0">
              <a:buNone/>
            </a:pPr>
            <a:r>
              <a:rPr lang="en-US" sz="4000" b="1" dirty="0" smtClean="0"/>
              <a:t>- Ambassador – one who comes in the authority of another</a:t>
            </a:r>
            <a:endParaRPr lang="en-US" sz="4000" b="1" dirty="0"/>
          </a:p>
        </p:txBody>
      </p:sp>
    </p:spTree>
    <p:extLst>
      <p:ext uri="{BB962C8B-B14F-4D97-AF65-F5344CB8AC3E}">
        <p14:creationId xmlns:p14="http://schemas.microsoft.com/office/powerpoint/2010/main" val="36789842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Why is Our Obedience Critical?</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2 Corinthians 6:1-3</a:t>
            </a:r>
          </a:p>
          <a:p>
            <a:pPr marL="0" indent="0">
              <a:buNone/>
            </a:pPr>
            <a:r>
              <a:rPr lang="en-US" sz="4000" b="1" dirty="0"/>
              <a:t>And working together [with Him], we also urge you not to receive the grace of Elohim in vain-</a:t>
            </a:r>
            <a:r>
              <a:rPr lang="en-US" sz="4000" b="1" dirty="0" smtClean="0"/>
              <a:t>- </a:t>
            </a:r>
            <a:r>
              <a:rPr lang="en-US" sz="4000" b="1" dirty="0"/>
              <a:t>for He says, "AT THE ACCEPTABLE TIME I LISTENED TO YOU, AND ON THE DAY OF SALVATION I HELPED YOU." Behold, now is "THE ACCEPTABLE TIME," behold, now is "THE DAY OF SALVATION </a:t>
            </a:r>
            <a:r>
              <a:rPr lang="en-US" sz="4000" b="1" dirty="0" smtClean="0"/>
              <a:t>"-- </a:t>
            </a:r>
            <a:r>
              <a:rPr lang="en-US" sz="4000" b="1" u="sng" dirty="0"/>
              <a:t>giving no cause for offense in anything, so that the ministry will not be discredited</a:t>
            </a:r>
            <a:r>
              <a:rPr lang="en-US" sz="4000" b="1" dirty="0" smtClean="0"/>
              <a:t>,</a:t>
            </a:r>
            <a:endParaRPr lang="en-US" sz="4000" b="1" dirty="0"/>
          </a:p>
        </p:txBody>
      </p:sp>
    </p:spTree>
    <p:extLst>
      <p:ext uri="{BB962C8B-B14F-4D97-AF65-F5344CB8AC3E}">
        <p14:creationId xmlns:p14="http://schemas.microsoft.com/office/powerpoint/2010/main" val="21963536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a:t>
            </a:r>
            <a:r>
              <a:rPr lang="en-US" sz="4800" b="1" dirty="0" smtClean="0">
                <a:latin typeface="+mn-lt"/>
              </a:rPr>
              <a:t>Favor of </a:t>
            </a:r>
            <a:r>
              <a:rPr lang="en-US" sz="4800" b="1" dirty="0" smtClean="0">
                <a:latin typeface="+mn-lt"/>
              </a:rPr>
              <a:t>Messiah</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Isaiah 49:8-9</a:t>
            </a:r>
            <a:endParaRPr lang="en-US" sz="4000" b="1" dirty="0" smtClean="0"/>
          </a:p>
          <a:p>
            <a:pPr marL="0" indent="0">
              <a:buNone/>
            </a:pPr>
            <a:r>
              <a:rPr lang="en-US" sz="4000" b="1" dirty="0" smtClean="0"/>
              <a:t>Thus </a:t>
            </a:r>
            <a:r>
              <a:rPr lang="en-US" sz="4000" b="1" dirty="0"/>
              <a:t>says Yahuwah, "In a favorable time I have answered You, And in a day of salvation I have helped You; And I will keep You and give You for a covenant of the people, </a:t>
            </a:r>
            <a:r>
              <a:rPr lang="en-US" sz="4000" b="1" u="sng" dirty="0"/>
              <a:t>To restore the land, to make [them] inherit the desolate heritages</a:t>
            </a:r>
            <a:r>
              <a:rPr lang="en-US" sz="4000" b="1" dirty="0" smtClean="0"/>
              <a:t>; </a:t>
            </a:r>
            <a:r>
              <a:rPr lang="en-US" sz="4000" b="1" u="sng" dirty="0"/>
              <a:t>Saying to those who are bound, 'Go forth,' To those who are in darkness, 'Show yourselves</a:t>
            </a:r>
            <a:r>
              <a:rPr lang="en-US" sz="4000" b="1" dirty="0"/>
              <a:t>.' Along the roads they will feed, And their pasture [will be] on all bare heights.</a:t>
            </a:r>
          </a:p>
        </p:txBody>
      </p:sp>
    </p:spTree>
    <p:extLst>
      <p:ext uri="{BB962C8B-B14F-4D97-AF65-F5344CB8AC3E}">
        <p14:creationId xmlns:p14="http://schemas.microsoft.com/office/powerpoint/2010/main" val="42648634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a:t>
            </a:r>
            <a:r>
              <a:rPr lang="en-US" sz="4800" b="1" u="sng" dirty="0" smtClean="0">
                <a:latin typeface="+mn-lt"/>
              </a:rPr>
              <a:t>Spiritual</a:t>
            </a:r>
            <a:r>
              <a:rPr lang="en-US" sz="4800" b="1" dirty="0" smtClean="0">
                <a:latin typeface="+mn-lt"/>
              </a:rPr>
              <a:t> </a:t>
            </a:r>
            <a:r>
              <a:rPr lang="en-US" sz="4800" b="1" dirty="0" smtClean="0">
                <a:latin typeface="+mn-lt"/>
              </a:rPr>
              <a:t>(!) Walk</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2 Corinthians 6:4-7</a:t>
            </a:r>
          </a:p>
          <a:p>
            <a:pPr marL="0" indent="0">
              <a:buNone/>
            </a:pPr>
            <a:r>
              <a:rPr lang="en-US" sz="4000" b="1" dirty="0" smtClean="0"/>
              <a:t>…but </a:t>
            </a:r>
            <a:r>
              <a:rPr lang="en-US" sz="4000" b="1" u="sng" dirty="0"/>
              <a:t>in everything commending ourselves as servants of Elohim</a:t>
            </a:r>
            <a:r>
              <a:rPr lang="en-US" sz="4000" b="1" dirty="0"/>
              <a:t>, in much endurance, in afflictions, in hardships, in </a:t>
            </a:r>
            <a:r>
              <a:rPr lang="en-US" sz="4000" b="1" dirty="0" smtClean="0"/>
              <a:t>distresses, </a:t>
            </a:r>
            <a:r>
              <a:rPr lang="en-US" sz="4000" b="1" dirty="0"/>
              <a:t>in beatings, in imprisonments, in tumults, in labors, in sleeplessness, in </a:t>
            </a:r>
            <a:r>
              <a:rPr lang="en-US" sz="4000" b="1" dirty="0" smtClean="0"/>
              <a:t>hunger, </a:t>
            </a:r>
            <a:r>
              <a:rPr lang="en-US" sz="4000" b="1" dirty="0"/>
              <a:t>in purity, in knowledge, in patience, in kindness, in the Holy Spirit, in genuine </a:t>
            </a:r>
            <a:r>
              <a:rPr lang="en-US" sz="4000" b="1" dirty="0" smtClean="0"/>
              <a:t>love, </a:t>
            </a:r>
            <a:r>
              <a:rPr lang="en-US" sz="4000" b="1" dirty="0"/>
              <a:t>in the word of truth, in the power of Elohim; </a:t>
            </a:r>
            <a:r>
              <a:rPr lang="en-US" sz="4000" b="1" u="sng" dirty="0"/>
              <a:t>by the weapons of righteousness for the right hand and the left</a:t>
            </a:r>
            <a:r>
              <a:rPr lang="en-US" sz="4000" b="1" dirty="0" smtClean="0"/>
              <a:t>,</a:t>
            </a:r>
          </a:p>
          <a:p>
            <a:pPr marL="0" indent="0">
              <a:buNone/>
            </a:pPr>
            <a:endParaRPr lang="en-US" sz="4000" b="1" dirty="0"/>
          </a:p>
        </p:txBody>
      </p:sp>
    </p:spTree>
    <p:extLst>
      <p:ext uri="{BB962C8B-B14F-4D97-AF65-F5344CB8AC3E}">
        <p14:creationId xmlns:p14="http://schemas.microsoft.com/office/powerpoint/2010/main" val="138770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Spiritual </a:t>
            </a:r>
            <a:r>
              <a:rPr lang="en-US" sz="4800" b="1" dirty="0" smtClean="0">
                <a:latin typeface="+mn-lt"/>
              </a:rPr>
              <a:t>Walk </a:t>
            </a:r>
            <a:r>
              <a:rPr lang="en-US" sz="4800" b="1" dirty="0" smtClean="0">
                <a:latin typeface="+mn-lt"/>
              </a:rPr>
              <a:t>in Messiah</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2 Corinthians 6:8-10</a:t>
            </a:r>
          </a:p>
          <a:p>
            <a:pPr marL="0" indent="0">
              <a:buNone/>
            </a:pPr>
            <a:r>
              <a:rPr lang="en-US" sz="4000" b="1" dirty="0" smtClean="0"/>
              <a:t>…by </a:t>
            </a:r>
            <a:r>
              <a:rPr lang="en-US" sz="4000" b="1" dirty="0"/>
              <a:t>glory and dishonor, by evil report and good report; [regarded] as deceivers and yet true</a:t>
            </a:r>
            <a:r>
              <a:rPr lang="en-US" sz="4000" b="1" dirty="0" smtClean="0"/>
              <a:t>; </a:t>
            </a:r>
            <a:r>
              <a:rPr lang="en-US" sz="4000" b="1" dirty="0"/>
              <a:t>as unknown yet well-known, as dying yet behold, we live; as punished yet not put to </a:t>
            </a:r>
            <a:r>
              <a:rPr lang="en-US" sz="4000" b="1" dirty="0" smtClean="0"/>
              <a:t>death, </a:t>
            </a:r>
            <a:r>
              <a:rPr lang="en-US" sz="4000" b="1" dirty="0"/>
              <a:t>as sorrowful yet always rejoicing, as poor yet making many rich, as having nothing yet possessing all things</a:t>
            </a:r>
            <a:r>
              <a:rPr lang="en-US" sz="4000" b="1" dirty="0" smtClean="0"/>
              <a:t>.</a:t>
            </a:r>
            <a:endParaRPr lang="en-US" sz="4000" b="1" dirty="0"/>
          </a:p>
        </p:txBody>
      </p:sp>
    </p:spTree>
    <p:extLst>
      <p:ext uri="{BB962C8B-B14F-4D97-AF65-F5344CB8AC3E}">
        <p14:creationId xmlns:p14="http://schemas.microsoft.com/office/powerpoint/2010/main" val="4312708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Boldness in Messiah</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2 Corinthians 10:1-2</a:t>
            </a:r>
            <a:endParaRPr lang="en-US" sz="4000" b="1" dirty="0"/>
          </a:p>
          <a:p>
            <a:pPr marL="0" indent="0">
              <a:buNone/>
            </a:pPr>
            <a:r>
              <a:rPr lang="en-US" sz="4000" b="1" dirty="0" smtClean="0"/>
              <a:t>Now </a:t>
            </a:r>
            <a:r>
              <a:rPr lang="en-US" sz="4000" b="1" dirty="0"/>
              <a:t>I, Paul, myself urge you by the meekness and gentleness of Messiah-- I who am meek when face to face with you, but bold toward you when </a:t>
            </a:r>
            <a:r>
              <a:rPr lang="en-US" sz="4000" b="1" dirty="0" smtClean="0"/>
              <a:t>absent! </a:t>
            </a:r>
            <a:r>
              <a:rPr lang="en-US" sz="4000" b="1" dirty="0"/>
              <a:t>I ask that when I am present I [need] not be bold with the confidence with which I propose to be courageous against some, </a:t>
            </a:r>
            <a:r>
              <a:rPr lang="en-US" sz="4000" b="1" u="sng" dirty="0"/>
              <a:t>who regard us as if we walked according to the flesh</a:t>
            </a:r>
            <a:r>
              <a:rPr lang="en-US" sz="4000" b="1" dirty="0"/>
              <a:t>.</a:t>
            </a:r>
          </a:p>
          <a:p>
            <a:pPr marL="0" indent="0">
              <a:buNone/>
            </a:pPr>
            <a:endParaRPr lang="en-US" sz="4000" b="1" dirty="0" smtClean="0"/>
          </a:p>
        </p:txBody>
      </p:sp>
    </p:spTree>
    <p:extLst>
      <p:ext uri="{BB962C8B-B14F-4D97-AF65-F5344CB8AC3E}">
        <p14:creationId xmlns:p14="http://schemas.microsoft.com/office/powerpoint/2010/main" val="31554329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Our Spiritual Walk</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2 Corinthians 10:3-4</a:t>
            </a:r>
          </a:p>
          <a:p>
            <a:pPr marL="0" indent="0">
              <a:buNone/>
            </a:pPr>
            <a:r>
              <a:rPr lang="en-US" sz="4000" b="1" dirty="0" smtClean="0"/>
              <a:t>For though we walk in the flesh, we do not war according to the flesh</a:t>
            </a:r>
          </a:p>
          <a:p>
            <a:pPr marL="0" indent="0">
              <a:buNone/>
            </a:pPr>
            <a:r>
              <a:rPr lang="en-US" sz="4000" b="1" dirty="0" err="1" smtClean="0">
                <a:latin typeface="Bwgrkn" panose="00000400000000000000" pitchFamily="2" charset="0"/>
              </a:rPr>
              <a:t>strateu,w</a:t>
            </a:r>
            <a:r>
              <a:rPr lang="en-US" sz="4000" b="1" dirty="0" smtClean="0"/>
              <a:t> </a:t>
            </a:r>
            <a:r>
              <a:rPr lang="en-US" sz="4000" dirty="0" smtClean="0"/>
              <a:t>(</a:t>
            </a:r>
            <a:r>
              <a:rPr lang="en-US" sz="4000" dirty="0" err="1" smtClean="0"/>
              <a:t>stratu</a:t>
            </a:r>
            <a:r>
              <a:rPr lang="en-US" sz="4000" dirty="0" smtClean="0"/>
              <a:t>-o) (1) literally </a:t>
            </a:r>
            <a:r>
              <a:rPr lang="en-US" sz="4000" i="1" dirty="0" smtClean="0"/>
              <a:t>perform military service, serve as a soldier, go to fight </a:t>
            </a:r>
            <a:r>
              <a:rPr lang="en-US" sz="4000" dirty="0" smtClean="0"/>
              <a:t>(1C 9.7); (2) metaphorically, of intensified spiritual warfare brought about by the presence of evil; (a) positively, of a Christian worker </a:t>
            </a:r>
            <a:r>
              <a:rPr lang="en-US" sz="4000" i="1" dirty="0" smtClean="0"/>
              <a:t>resist evil, struggle against evil forces </a:t>
            </a:r>
            <a:r>
              <a:rPr lang="en-US" sz="4000" dirty="0" smtClean="0"/>
              <a:t>(2C 10.3; 1T 1.18); </a:t>
            </a:r>
            <a:endParaRPr lang="en-US" sz="4000" b="1" dirty="0" smtClean="0"/>
          </a:p>
          <a:p>
            <a:pPr marL="0" indent="0">
              <a:buNone/>
            </a:pPr>
            <a:endParaRPr lang="en-US" sz="4000" b="1" dirty="0" smtClean="0"/>
          </a:p>
        </p:txBody>
      </p:sp>
    </p:spTree>
    <p:extLst>
      <p:ext uri="{BB962C8B-B14F-4D97-AF65-F5344CB8AC3E}">
        <p14:creationId xmlns:p14="http://schemas.microsoft.com/office/powerpoint/2010/main" val="6702244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Weapons of Our Warfare</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2 Corinthians </a:t>
            </a:r>
            <a:r>
              <a:rPr lang="en-US" sz="4000" b="1" dirty="0" smtClean="0"/>
              <a:t>10:4</a:t>
            </a:r>
            <a:endParaRPr lang="en-US" sz="4000" b="1" dirty="0" smtClean="0"/>
          </a:p>
          <a:p>
            <a:pPr marL="0" indent="0">
              <a:buNone/>
            </a:pPr>
            <a:r>
              <a:rPr lang="en-US" sz="4000" b="1" dirty="0" smtClean="0"/>
              <a:t>…for </a:t>
            </a:r>
            <a:r>
              <a:rPr lang="en-US" sz="4000" b="1" dirty="0"/>
              <a:t>the </a:t>
            </a:r>
            <a:r>
              <a:rPr lang="en-US" sz="4000" b="1" u="sng" dirty="0"/>
              <a:t>weapons</a:t>
            </a:r>
            <a:r>
              <a:rPr lang="en-US" sz="4000" b="1" dirty="0"/>
              <a:t> of our warfare are not of the flesh, but divinely powerful for the destruction </a:t>
            </a:r>
            <a:r>
              <a:rPr lang="en-US" sz="4000" b="1" dirty="0" smtClean="0"/>
              <a:t>(tearing down) of </a:t>
            </a:r>
            <a:r>
              <a:rPr lang="en-US" sz="4000" b="1" u="sng" dirty="0"/>
              <a:t>fortresses</a:t>
            </a:r>
            <a:r>
              <a:rPr lang="en-US" sz="4000" b="1" dirty="0" smtClean="0"/>
              <a:t>.</a:t>
            </a:r>
          </a:p>
          <a:p>
            <a:pPr marL="0" indent="0">
              <a:buNone/>
            </a:pPr>
            <a:r>
              <a:rPr lang="en-US" sz="4000" b="1" dirty="0" smtClean="0"/>
              <a:t>- Weapons - </a:t>
            </a:r>
            <a:r>
              <a:rPr lang="en-US" b="1" dirty="0"/>
              <a:t> </a:t>
            </a:r>
            <a:r>
              <a:rPr lang="en-US" sz="4000" b="1" dirty="0" smtClean="0">
                <a:latin typeface="Bwgrkn" panose="00000400000000000000" pitchFamily="2" charset="0"/>
              </a:rPr>
              <a:t>o[</a:t>
            </a:r>
            <a:r>
              <a:rPr lang="en-US" sz="4000" b="1" dirty="0" err="1" smtClean="0">
                <a:latin typeface="Bwgrkn" panose="00000400000000000000" pitchFamily="2" charset="0"/>
              </a:rPr>
              <a:t>plon</a:t>
            </a:r>
            <a:r>
              <a:rPr lang="en-US" sz="4000" dirty="0" smtClean="0"/>
              <a:t> (</a:t>
            </a:r>
            <a:r>
              <a:rPr lang="en-US" sz="4000" dirty="0" err="1" smtClean="0"/>
              <a:t>haplon</a:t>
            </a:r>
            <a:r>
              <a:rPr lang="en-US" sz="4000" dirty="0" smtClean="0"/>
              <a:t>) </a:t>
            </a:r>
            <a:r>
              <a:rPr lang="en-US" sz="4000" dirty="0"/>
              <a:t>(1) literally, any </a:t>
            </a:r>
            <a:r>
              <a:rPr lang="en-US" sz="4000" i="1" dirty="0"/>
              <a:t>tool </a:t>
            </a:r>
            <a:r>
              <a:rPr lang="en-US" sz="4000" dirty="0"/>
              <a:t>or </a:t>
            </a:r>
            <a:r>
              <a:rPr lang="en-US" sz="4000" i="1" dirty="0"/>
              <a:t>instrument </a:t>
            </a:r>
            <a:r>
              <a:rPr lang="en-US" sz="4000" dirty="0"/>
              <a:t>(probably figuratively in RO 6.13); (2) </a:t>
            </a:r>
            <a:r>
              <a:rPr lang="en-US" sz="4000" i="1" dirty="0"/>
              <a:t>weapon</a:t>
            </a:r>
            <a:r>
              <a:rPr lang="en-US" sz="4000" dirty="0"/>
              <a:t>; plural </a:t>
            </a:r>
            <a:r>
              <a:rPr lang="en-US" sz="4000" i="1" dirty="0"/>
              <a:t>arms, weapons </a:t>
            </a:r>
            <a:r>
              <a:rPr lang="en-US" sz="4000" dirty="0"/>
              <a:t>(JN 18.3); figuratively, as what is needed for successful Christian living, viewed as a spiritual warfare against evil </a:t>
            </a:r>
            <a:r>
              <a:rPr lang="en-US" sz="4000" i="1" dirty="0"/>
              <a:t>means to win out </a:t>
            </a:r>
            <a:r>
              <a:rPr lang="en-US" sz="4000" dirty="0"/>
              <a:t>(2C 10.4)</a:t>
            </a:r>
            <a:endParaRPr lang="en-US" sz="4000" b="1" dirty="0"/>
          </a:p>
          <a:p>
            <a:pPr marL="0" indent="0">
              <a:buNone/>
            </a:pPr>
            <a:endParaRPr lang="en-US" sz="4000" b="1" dirty="0"/>
          </a:p>
          <a:p>
            <a:pPr marL="0" indent="0">
              <a:buNone/>
            </a:pPr>
            <a:endParaRPr lang="en-US" sz="4000" b="1" dirty="0" smtClean="0"/>
          </a:p>
        </p:txBody>
      </p:sp>
    </p:spTree>
    <p:extLst>
      <p:ext uri="{BB962C8B-B14F-4D97-AF65-F5344CB8AC3E}">
        <p14:creationId xmlns:p14="http://schemas.microsoft.com/office/powerpoint/2010/main" val="11389939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Our Bodies as Instruments (Weapons)</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Romans 6:12-13</a:t>
            </a:r>
            <a:endParaRPr lang="en-US" sz="4000" b="1" dirty="0" smtClean="0"/>
          </a:p>
          <a:p>
            <a:pPr marL="0" indent="0">
              <a:buNone/>
            </a:pPr>
            <a:r>
              <a:rPr lang="en-US" sz="4000" b="1" dirty="0" smtClean="0"/>
              <a:t>Therefore </a:t>
            </a:r>
            <a:r>
              <a:rPr lang="en-US" sz="4000" b="1" dirty="0"/>
              <a:t>do not let sin reign in your mortal body so that you obey its lusts</a:t>
            </a:r>
            <a:r>
              <a:rPr lang="en-US" sz="4000" b="1" dirty="0" smtClean="0"/>
              <a:t>, </a:t>
            </a:r>
            <a:r>
              <a:rPr lang="en-US" sz="4000" b="1" dirty="0"/>
              <a:t>and do not go on presenting the members of your body to sin [as] </a:t>
            </a:r>
            <a:r>
              <a:rPr lang="en-US" sz="4000" b="1" dirty="0" smtClean="0"/>
              <a:t>instruments (</a:t>
            </a:r>
            <a:r>
              <a:rPr lang="en-US" sz="4000" b="1" i="1" dirty="0" err="1" smtClean="0"/>
              <a:t>haplon</a:t>
            </a:r>
            <a:r>
              <a:rPr lang="en-US" sz="4000" b="1" i="1" dirty="0" smtClean="0"/>
              <a:t>, weapons</a:t>
            </a:r>
            <a:r>
              <a:rPr lang="en-US" sz="4000" b="1" dirty="0" smtClean="0"/>
              <a:t>) </a:t>
            </a:r>
            <a:r>
              <a:rPr lang="en-US" sz="4000" b="1" dirty="0"/>
              <a:t>of unrighteousness; but present yourselves to Elohim as those alive from the dead, and your members [as] instruments </a:t>
            </a:r>
            <a:r>
              <a:rPr lang="en-US" sz="4000" b="1" dirty="0"/>
              <a:t>(</a:t>
            </a:r>
            <a:r>
              <a:rPr lang="en-US" sz="4000" b="1" i="1" dirty="0" err="1"/>
              <a:t>haplon</a:t>
            </a:r>
            <a:r>
              <a:rPr lang="en-US" sz="4000" b="1" i="1" dirty="0"/>
              <a:t>, weapons</a:t>
            </a:r>
            <a:r>
              <a:rPr lang="en-US" sz="4000" b="1" dirty="0"/>
              <a:t>) </a:t>
            </a:r>
            <a:r>
              <a:rPr lang="en-US" sz="4000" b="1" dirty="0" smtClean="0"/>
              <a:t>of </a:t>
            </a:r>
            <a:r>
              <a:rPr lang="en-US" sz="4000" b="1" dirty="0"/>
              <a:t>righteousness to Elohim</a:t>
            </a:r>
            <a:r>
              <a:rPr lang="en-US" sz="4000" b="1" dirty="0" smtClean="0"/>
              <a:t>.</a:t>
            </a:r>
            <a:endParaRPr lang="en-US" sz="4000" b="1" dirty="0"/>
          </a:p>
          <a:p>
            <a:pPr marL="0" indent="0">
              <a:buNone/>
            </a:pPr>
            <a:endParaRPr lang="en-US" sz="4000" b="1" dirty="0" smtClean="0"/>
          </a:p>
        </p:txBody>
      </p:sp>
    </p:spTree>
    <p:extLst>
      <p:ext uri="{BB962C8B-B14F-4D97-AF65-F5344CB8AC3E}">
        <p14:creationId xmlns:p14="http://schemas.microsoft.com/office/powerpoint/2010/main" val="22380617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Remember?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2 Corinthians 6:4-7</a:t>
            </a:r>
          </a:p>
          <a:p>
            <a:pPr marL="0" indent="0">
              <a:buNone/>
            </a:pPr>
            <a:r>
              <a:rPr lang="en-US" sz="4000" b="1" dirty="0" smtClean="0"/>
              <a:t>…but </a:t>
            </a:r>
            <a:r>
              <a:rPr lang="en-US" sz="4000" b="1" dirty="0"/>
              <a:t>in everything commending ourselves as servants of Elohim, in much endurance, in afflictions, in hardships, in </a:t>
            </a:r>
            <a:r>
              <a:rPr lang="en-US" sz="4000" b="1" dirty="0" smtClean="0"/>
              <a:t>distresses, </a:t>
            </a:r>
            <a:r>
              <a:rPr lang="en-US" sz="4000" b="1" dirty="0"/>
              <a:t>in beatings, in imprisonments, in tumults, in labors, in sleeplessness, in </a:t>
            </a:r>
            <a:r>
              <a:rPr lang="en-US" sz="4000" b="1" dirty="0" smtClean="0"/>
              <a:t>hunger, </a:t>
            </a:r>
            <a:r>
              <a:rPr lang="en-US" sz="4000" b="1" dirty="0"/>
              <a:t>in purity, in knowledge, in patience, in kindness, in the Holy Spirit, in genuine </a:t>
            </a:r>
            <a:r>
              <a:rPr lang="en-US" sz="4000" b="1" dirty="0" smtClean="0"/>
              <a:t>love, </a:t>
            </a:r>
            <a:r>
              <a:rPr lang="en-US" sz="4000" b="1" dirty="0"/>
              <a:t>in the word of truth, in the power of Elohim; </a:t>
            </a:r>
            <a:r>
              <a:rPr lang="en-US" sz="4000" b="1" u="sng" dirty="0"/>
              <a:t>by the weapons </a:t>
            </a:r>
            <a:r>
              <a:rPr lang="en-US" sz="4000" b="1" u="sng" dirty="0" smtClean="0"/>
              <a:t>(</a:t>
            </a:r>
            <a:r>
              <a:rPr lang="en-US" sz="4000" b="1" i="1" u="sng" dirty="0" err="1" smtClean="0"/>
              <a:t>haplon</a:t>
            </a:r>
            <a:r>
              <a:rPr lang="en-US" sz="4000" b="1" u="sng" dirty="0" smtClean="0"/>
              <a:t>) of </a:t>
            </a:r>
            <a:r>
              <a:rPr lang="en-US" sz="4000" b="1" u="sng" dirty="0"/>
              <a:t>righteousness for the right hand and the left</a:t>
            </a:r>
            <a:r>
              <a:rPr lang="en-US" sz="4000" b="1" dirty="0" smtClean="0"/>
              <a:t>,</a:t>
            </a:r>
          </a:p>
          <a:p>
            <a:pPr marL="0" indent="0">
              <a:buNone/>
            </a:pPr>
            <a:endParaRPr lang="en-US" sz="4000" b="1" dirty="0"/>
          </a:p>
        </p:txBody>
      </p:sp>
    </p:spTree>
    <p:extLst>
      <p:ext uri="{BB962C8B-B14F-4D97-AF65-F5344CB8AC3E}">
        <p14:creationId xmlns:p14="http://schemas.microsoft.com/office/powerpoint/2010/main" val="36153200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Are These Fortresses?</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a:t>…for the weapons of our warfare are not of the flesh, but divinely powerful for the destruction (tearing down) of </a:t>
            </a:r>
            <a:r>
              <a:rPr lang="en-US" sz="4000" b="1" u="sng" dirty="0"/>
              <a:t>fortresses</a:t>
            </a:r>
            <a:r>
              <a:rPr lang="en-US" sz="4000" b="1" dirty="0" smtClean="0"/>
              <a:t>. (2 </a:t>
            </a:r>
            <a:r>
              <a:rPr lang="en-US" sz="4000" b="1" dirty="0" err="1" smtClean="0"/>
              <a:t>Cor</a:t>
            </a:r>
            <a:r>
              <a:rPr lang="en-US" sz="4000" b="1" dirty="0" smtClean="0"/>
              <a:t> 10:4)</a:t>
            </a:r>
          </a:p>
          <a:p>
            <a:pPr marL="0" indent="0">
              <a:buNone/>
            </a:pPr>
            <a:r>
              <a:rPr lang="en-US" sz="4000" b="1" dirty="0" err="1">
                <a:latin typeface="Bwgrkn" panose="00000400000000000000" pitchFamily="2" charset="0"/>
              </a:rPr>
              <a:t>ovcu,rwma</a:t>
            </a:r>
            <a:r>
              <a:rPr lang="en-US" sz="4000" dirty="0">
                <a:latin typeface="Bwgrkn" panose="00000400000000000000" pitchFamily="2" charset="0"/>
              </a:rPr>
              <a:t>, </a:t>
            </a:r>
            <a:r>
              <a:rPr lang="en-US" sz="4000" dirty="0" smtClean="0"/>
              <a:t>(ok-</a:t>
            </a:r>
            <a:r>
              <a:rPr lang="en-US" sz="4000" dirty="0" err="1" smtClean="0"/>
              <a:t>uroma</a:t>
            </a:r>
            <a:r>
              <a:rPr lang="en-US" sz="4000" dirty="0" smtClean="0"/>
              <a:t>) - </a:t>
            </a:r>
            <a:r>
              <a:rPr lang="en-US" sz="4000" dirty="0"/>
              <a:t>literally, as a military technical term </a:t>
            </a:r>
            <a:r>
              <a:rPr lang="en-US" sz="4000" i="1" dirty="0"/>
              <a:t>fortified place, stronghold, bastion</a:t>
            </a:r>
            <a:r>
              <a:rPr lang="en-US" sz="4000" dirty="0"/>
              <a:t>; figuratively in the NT as </a:t>
            </a:r>
            <a:r>
              <a:rPr lang="en-US" sz="4000" u="sng" dirty="0"/>
              <a:t>a strong system of philosophy and reasoned arguments</a:t>
            </a:r>
            <a:r>
              <a:rPr lang="en-US" sz="4000" dirty="0"/>
              <a:t> </a:t>
            </a:r>
            <a:r>
              <a:rPr lang="en-US" sz="4000" i="1" dirty="0"/>
              <a:t>false argument</a:t>
            </a:r>
            <a:r>
              <a:rPr lang="en-US" sz="4000" dirty="0"/>
              <a:t>, opposed to the true knowledge of </a:t>
            </a:r>
            <a:r>
              <a:rPr lang="en-US" sz="4000" dirty="0" smtClean="0"/>
              <a:t>God</a:t>
            </a:r>
          </a:p>
          <a:p>
            <a:pPr marL="0" indent="0">
              <a:buNone/>
            </a:pPr>
            <a:r>
              <a:rPr lang="en-US" sz="4000" b="1" dirty="0" smtClean="0"/>
              <a:t>- A false argument, a false teaching, man’s doctrine, systematic theology,</a:t>
            </a:r>
            <a:endParaRPr lang="en-US" sz="4000" b="1" dirty="0" smtClean="0"/>
          </a:p>
        </p:txBody>
      </p:sp>
    </p:spTree>
    <p:extLst>
      <p:ext uri="{BB962C8B-B14F-4D97-AF65-F5344CB8AC3E}">
        <p14:creationId xmlns:p14="http://schemas.microsoft.com/office/powerpoint/2010/main" val="19543917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Spiritual Warfare in Messiah</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2 Corinthians 10:5-6</a:t>
            </a:r>
          </a:p>
          <a:p>
            <a:pPr marL="0" indent="0">
              <a:buNone/>
            </a:pPr>
            <a:r>
              <a:rPr lang="en-US" sz="4000" b="1" dirty="0"/>
              <a:t>[We are] </a:t>
            </a:r>
            <a:r>
              <a:rPr lang="en-US" sz="4000" b="1" dirty="0" smtClean="0"/>
              <a:t>destroying (same word – tearing down) </a:t>
            </a:r>
            <a:r>
              <a:rPr lang="en-US" sz="4000" b="1" dirty="0"/>
              <a:t>speculations and every lofty thing raised up against the knowledge of Elohim, and [we are] taking every thought captive to the obedience of Messiah</a:t>
            </a:r>
            <a:r>
              <a:rPr lang="en-US" sz="4000" b="1" dirty="0" smtClean="0"/>
              <a:t>, </a:t>
            </a:r>
            <a:r>
              <a:rPr lang="en-US" sz="4000" b="1" dirty="0"/>
              <a:t>and we are ready to punish all disobedience, whenever your obedience is complete</a:t>
            </a:r>
            <a:r>
              <a:rPr lang="en-US" sz="4000" b="1" dirty="0" smtClean="0"/>
              <a:t>.</a:t>
            </a:r>
            <a:endParaRPr lang="en-US" sz="4000" b="1" dirty="0"/>
          </a:p>
          <a:p>
            <a:pPr marL="0" indent="0">
              <a:buNone/>
            </a:pPr>
            <a:endParaRPr lang="en-US" sz="4000" b="1" dirty="0" smtClean="0"/>
          </a:p>
        </p:txBody>
      </p:sp>
    </p:spTree>
    <p:extLst>
      <p:ext uri="{BB962C8B-B14F-4D97-AF65-F5344CB8AC3E}">
        <p14:creationId xmlns:p14="http://schemas.microsoft.com/office/powerpoint/2010/main" val="40334471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are These Speculations?</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2 Corinthians </a:t>
            </a:r>
            <a:r>
              <a:rPr lang="en-US" sz="4000" b="1" dirty="0" smtClean="0"/>
              <a:t>10:5-6  …destroying speculations</a:t>
            </a:r>
          </a:p>
          <a:p>
            <a:pPr marL="0" indent="0">
              <a:buNone/>
            </a:pPr>
            <a:r>
              <a:rPr lang="en-US" sz="4000" b="1" dirty="0" err="1" smtClean="0">
                <a:latin typeface="Bwgrkn" panose="00000400000000000000" pitchFamily="2" charset="0"/>
              </a:rPr>
              <a:t>logismo,j</a:t>
            </a:r>
            <a:r>
              <a:rPr lang="en-US" sz="4000" dirty="0" smtClean="0">
                <a:latin typeface="Bwgrkn" panose="00000400000000000000" pitchFamily="2" charset="0"/>
              </a:rPr>
              <a:t> </a:t>
            </a:r>
            <a:r>
              <a:rPr lang="en-US" sz="4000" dirty="0" smtClean="0"/>
              <a:t>(</a:t>
            </a:r>
            <a:r>
              <a:rPr lang="en-US" sz="4000" dirty="0" err="1" smtClean="0"/>
              <a:t>logismos</a:t>
            </a:r>
            <a:r>
              <a:rPr lang="en-US" sz="4000" dirty="0" smtClean="0"/>
              <a:t>) </a:t>
            </a:r>
            <a:r>
              <a:rPr lang="en-US" sz="4000" dirty="0"/>
              <a:t>plural in the NT, as the activity of one's reasoning powers </a:t>
            </a:r>
            <a:r>
              <a:rPr lang="en-US" sz="4000" i="1" dirty="0"/>
              <a:t>thoughts, calculations, reflections </a:t>
            </a:r>
            <a:r>
              <a:rPr lang="en-US" sz="4000" dirty="0"/>
              <a:t>(RO 2.15); in a negative sense </a:t>
            </a:r>
            <a:r>
              <a:rPr lang="en-US" sz="4000" i="1" dirty="0"/>
              <a:t>misleading arguments </a:t>
            </a:r>
            <a:r>
              <a:rPr lang="en-US" sz="4000" dirty="0"/>
              <a:t>(2C 10.4) </a:t>
            </a:r>
          </a:p>
          <a:p>
            <a:pPr marL="0" indent="0">
              <a:buNone/>
            </a:pPr>
            <a:r>
              <a:rPr lang="en-US" sz="4000" b="1" dirty="0" smtClean="0"/>
              <a:t>- We are destroying men’s theological </a:t>
            </a:r>
            <a:r>
              <a:rPr lang="en-US" sz="4000" b="1" dirty="0" err="1" smtClean="0"/>
              <a:t>reasonings</a:t>
            </a:r>
            <a:r>
              <a:rPr lang="en-US" sz="4000" b="1" dirty="0" smtClean="0"/>
              <a:t>, false thought based upon incorrect understanding of His Word.</a:t>
            </a:r>
            <a:endParaRPr lang="en-US" sz="4000" b="1" dirty="0" smtClean="0"/>
          </a:p>
        </p:txBody>
      </p:sp>
    </p:spTree>
    <p:extLst>
      <p:ext uri="{BB962C8B-B14F-4D97-AF65-F5344CB8AC3E}">
        <p14:creationId xmlns:p14="http://schemas.microsoft.com/office/powerpoint/2010/main" val="2935116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Spiritual Warfare in Messiah</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2 Corinthians 10:5-6</a:t>
            </a:r>
          </a:p>
          <a:p>
            <a:pPr marL="0" indent="0">
              <a:buNone/>
            </a:pPr>
            <a:r>
              <a:rPr lang="en-US" sz="4000" b="1" dirty="0"/>
              <a:t>[We are] </a:t>
            </a:r>
            <a:r>
              <a:rPr lang="en-US" sz="4000" b="1" dirty="0" smtClean="0"/>
              <a:t>destroying (same word – tearing down) </a:t>
            </a:r>
            <a:r>
              <a:rPr lang="en-US" sz="4000" b="1" dirty="0"/>
              <a:t>speculations and </a:t>
            </a:r>
            <a:r>
              <a:rPr lang="en-US" sz="4000" b="1" u="sng" dirty="0"/>
              <a:t>every lofty thing raised up against the knowledge of Elohim</a:t>
            </a:r>
            <a:r>
              <a:rPr lang="en-US" sz="4000" b="1" dirty="0"/>
              <a:t>, and [we are] taking every thought captive to the obedience of Messiah</a:t>
            </a:r>
            <a:r>
              <a:rPr lang="en-US" sz="4000" b="1" dirty="0" smtClean="0"/>
              <a:t>, </a:t>
            </a:r>
            <a:r>
              <a:rPr lang="en-US" sz="4000" b="1" dirty="0"/>
              <a:t>and we are ready to punish all disobedience, whenever your obedience is complete</a:t>
            </a:r>
            <a:r>
              <a:rPr lang="en-US" sz="4000" b="1" dirty="0" smtClean="0"/>
              <a:t>.</a:t>
            </a:r>
            <a:endParaRPr lang="en-US" sz="4000" b="1" dirty="0"/>
          </a:p>
          <a:p>
            <a:pPr marL="0" indent="0">
              <a:buNone/>
            </a:pPr>
            <a:endParaRPr lang="en-US" sz="4000" b="1" dirty="0" smtClean="0"/>
          </a:p>
        </p:txBody>
      </p:sp>
    </p:spTree>
    <p:extLst>
      <p:ext uri="{BB962C8B-B14F-4D97-AF65-F5344CB8AC3E}">
        <p14:creationId xmlns:p14="http://schemas.microsoft.com/office/powerpoint/2010/main" val="28674654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Every Lofty Thing</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2 Corinthians 10:5-6</a:t>
            </a:r>
          </a:p>
          <a:p>
            <a:pPr marL="0" indent="0">
              <a:buNone/>
            </a:pPr>
            <a:r>
              <a:rPr lang="en-US" sz="4000" b="1" dirty="0" smtClean="0"/>
              <a:t>…</a:t>
            </a:r>
            <a:r>
              <a:rPr lang="en-US" sz="4000" b="1" u="sng" dirty="0" smtClean="0"/>
              <a:t>every </a:t>
            </a:r>
            <a:r>
              <a:rPr lang="en-US" sz="4000" b="1" u="sng" dirty="0"/>
              <a:t>lofty thing raised up against the knowledge of Elohim</a:t>
            </a:r>
            <a:r>
              <a:rPr lang="en-US" sz="4000" b="1" dirty="0"/>
              <a:t>, </a:t>
            </a:r>
            <a:endParaRPr lang="en-US" sz="4000" b="1" dirty="0" smtClean="0"/>
          </a:p>
          <a:p>
            <a:pPr marL="0" indent="0">
              <a:buNone/>
            </a:pPr>
            <a:r>
              <a:rPr lang="en-US" sz="4000" b="1" dirty="0" smtClean="0"/>
              <a:t>- </a:t>
            </a:r>
            <a:r>
              <a:rPr lang="en-US" sz="4000" b="1" dirty="0" smtClean="0">
                <a:latin typeface="Bwgrkn" panose="00000400000000000000" pitchFamily="2" charset="0"/>
              </a:rPr>
              <a:t>u[</a:t>
            </a:r>
            <a:r>
              <a:rPr lang="en-US" sz="4000" b="1" dirty="0" err="1" smtClean="0">
                <a:latin typeface="Bwgrkn" panose="00000400000000000000" pitchFamily="2" charset="0"/>
              </a:rPr>
              <a:t>ywma</a:t>
            </a:r>
            <a:r>
              <a:rPr lang="en-US" sz="4000" dirty="0" smtClean="0">
                <a:latin typeface="Bwgrkn" panose="00000400000000000000" pitchFamily="2" charset="0"/>
              </a:rPr>
              <a:t> </a:t>
            </a:r>
            <a:r>
              <a:rPr lang="en-US" sz="4000" dirty="0" smtClean="0"/>
              <a:t>(</a:t>
            </a:r>
            <a:r>
              <a:rPr lang="en-US" sz="4000" dirty="0" err="1" smtClean="0"/>
              <a:t>hupsoma</a:t>
            </a:r>
            <a:r>
              <a:rPr lang="en-US" sz="4000" dirty="0" smtClean="0"/>
              <a:t>), </a:t>
            </a:r>
            <a:r>
              <a:rPr lang="en-US" sz="4000" i="1" dirty="0"/>
              <a:t>thing elevated, height</a:t>
            </a:r>
            <a:r>
              <a:rPr lang="en-US" sz="4000" dirty="0"/>
              <a:t>: properly, of space, </a:t>
            </a:r>
            <a:r>
              <a:rPr lang="en-US" sz="4000" dirty="0" smtClean="0"/>
              <a:t>specifically</a:t>
            </a:r>
            <a:r>
              <a:rPr lang="en-US" sz="4000" dirty="0"/>
              <a:t>, </a:t>
            </a:r>
            <a:r>
              <a:rPr lang="en-US" sz="4000" u="sng" dirty="0"/>
              <a:t>elevated structure</a:t>
            </a:r>
            <a:r>
              <a:rPr lang="en-US" sz="4000" dirty="0"/>
              <a:t>, </a:t>
            </a:r>
            <a:r>
              <a:rPr lang="en-US" sz="4000" dirty="0" err="1"/>
              <a:t>i</a:t>
            </a:r>
            <a:r>
              <a:rPr lang="en-US" sz="4000" dirty="0"/>
              <a:t>. e. </a:t>
            </a:r>
            <a:r>
              <a:rPr lang="en-US" sz="4000" i="1" dirty="0"/>
              <a:t>barrier, rampart, bulwark</a:t>
            </a:r>
            <a:r>
              <a:rPr lang="en-US" sz="4000" dirty="0"/>
              <a:t>: 2 Cor. 10:5</a:t>
            </a:r>
            <a:r>
              <a:rPr lang="en-US" sz="4000" dirty="0" smtClean="0"/>
              <a:t>.</a:t>
            </a:r>
          </a:p>
          <a:p>
            <a:pPr marL="0" indent="0">
              <a:buNone/>
            </a:pPr>
            <a:r>
              <a:rPr lang="en-US" sz="4000" dirty="0" smtClean="0"/>
              <a:t>- Things contrary to the word of Yah</a:t>
            </a:r>
            <a:endParaRPr lang="en-US" sz="4000" dirty="0" smtClean="0"/>
          </a:p>
        </p:txBody>
      </p:sp>
    </p:spTree>
    <p:extLst>
      <p:ext uri="{BB962C8B-B14F-4D97-AF65-F5344CB8AC3E}">
        <p14:creationId xmlns:p14="http://schemas.microsoft.com/office/powerpoint/2010/main" val="21984903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Spiritual Warfare in Messiah</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2 Corinthians </a:t>
            </a:r>
            <a:r>
              <a:rPr lang="en-US" sz="4000" b="1" dirty="0" smtClean="0"/>
              <a:t>10:6</a:t>
            </a:r>
            <a:endParaRPr lang="en-US" sz="4000" b="1" dirty="0" smtClean="0"/>
          </a:p>
          <a:p>
            <a:pPr marL="0" indent="0">
              <a:buNone/>
            </a:pPr>
            <a:r>
              <a:rPr lang="en-US" sz="4000" b="1" dirty="0" smtClean="0"/>
              <a:t>…and </a:t>
            </a:r>
            <a:r>
              <a:rPr lang="en-US" sz="4000" b="1" dirty="0"/>
              <a:t>[we are] taking every thought captive to the obedience of Messiah</a:t>
            </a:r>
            <a:r>
              <a:rPr lang="en-US" sz="4000" b="1" dirty="0" smtClean="0"/>
              <a:t>, </a:t>
            </a:r>
            <a:r>
              <a:rPr lang="en-US" sz="4000" b="1" dirty="0"/>
              <a:t>and we are ready to punish all disobedience, whenever your obedience is complete</a:t>
            </a:r>
            <a:r>
              <a:rPr lang="en-US" sz="4000" b="1" dirty="0" smtClean="0"/>
              <a:t>.</a:t>
            </a:r>
            <a:endParaRPr lang="en-US" sz="4000" b="1" dirty="0"/>
          </a:p>
          <a:p>
            <a:pPr marL="0" indent="0">
              <a:buNone/>
            </a:pPr>
            <a:endParaRPr lang="en-US" sz="4000" b="1" dirty="0" smtClean="0"/>
          </a:p>
        </p:txBody>
      </p:sp>
    </p:spTree>
    <p:extLst>
      <p:ext uri="{BB962C8B-B14F-4D97-AF65-F5344CB8AC3E}">
        <p14:creationId xmlns:p14="http://schemas.microsoft.com/office/powerpoint/2010/main" val="21657331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Every Thought Captive</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2 Corinthians </a:t>
            </a:r>
            <a:r>
              <a:rPr lang="en-US" sz="4000" b="1" dirty="0"/>
              <a:t>10:6 … taking every thought captive to the obedience of </a:t>
            </a:r>
            <a:r>
              <a:rPr lang="en-US" sz="4000" b="1" dirty="0" smtClean="0"/>
              <a:t>Messiah</a:t>
            </a:r>
          </a:p>
          <a:p>
            <a:pPr marL="0" indent="0">
              <a:buNone/>
            </a:pPr>
            <a:r>
              <a:rPr lang="en-US" sz="4000" b="1" dirty="0" smtClean="0"/>
              <a:t>- </a:t>
            </a:r>
            <a:r>
              <a:rPr lang="en-US" b="1" dirty="0" err="1">
                <a:latin typeface="Bwgrkn" panose="00000400000000000000" pitchFamily="2" charset="0"/>
              </a:rPr>
              <a:t>no,hma</a:t>
            </a:r>
            <a:r>
              <a:rPr lang="en-US" b="1" dirty="0">
                <a:latin typeface="Bwgrkn" panose="00000400000000000000" pitchFamily="2" charset="0"/>
              </a:rPr>
              <a:t> </a:t>
            </a:r>
            <a:r>
              <a:rPr lang="en-US" i="1" dirty="0" smtClean="0"/>
              <a:t>(</a:t>
            </a:r>
            <a:r>
              <a:rPr lang="en-US" i="1" dirty="0" err="1" smtClean="0"/>
              <a:t>naw</a:t>
            </a:r>
            <a:r>
              <a:rPr lang="en-US" i="1" dirty="0" smtClean="0"/>
              <a:t>-ay-ma)</a:t>
            </a:r>
            <a:endParaRPr lang="en-US" dirty="0">
              <a:latin typeface="Bwgrkn" panose="00000400000000000000" pitchFamily="2" charset="0"/>
            </a:endParaRPr>
          </a:p>
          <a:p>
            <a:r>
              <a:rPr lang="en-US" b="1" dirty="0"/>
              <a:t>1. </a:t>
            </a:r>
            <a:r>
              <a:rPr lang="en-US" i="1" dirty="0"/>
              <a:t>a mental perception, thought</a:t>
            </a:r>
            <a:r>
              <a:rPr lang="en-US" dirty="0" smtClean="0"/>
              <a:t>.</a:t>
            </a:r>
            <a:endParaRPr lang="en-US" dirty="0"/>
          </a:p>
          <a:p>
            <a:r>
              <a:rPr lang="en-US" b="1" dirty="0"/>
              <a:t>2. </a:t>
            </a:r>
            <a:r>
              <a:rPr lang="en-US" dirty="0"/>
              <a:t>specifically, (an evil) </a:t>
            </a:r>
            <a:r>
              <a:rPr lang="en-US" i="1" dirty="0"/>
              <a:t>purpose</a:t>
            </a:r>
            <a:r>
              <a:rPr lang="en-US" dirty="0"/>
              <a:t>: </a:t>
            </a:r>
            <a:r>
              <a:rPr lang="en-US" dirty="0" smtClean="0"/>
              <a:t>to </a:t>
            </a:r>
            <a:r>
              <a:rPr lang="en-US" dirty="0"/>
              <a:t>cause whoever is devising evil against Christ to desist from his purpose and submit himself to Christ (as Paul sets him forth), 2 Cor. 10:5; </a:t>
            </a:r>
            <a:endParaRPr lang="en-US" dirty="0"/>
          </a:p>
          <a:p>
            <a:r>
              <a:rPr lang="en-US" b="1" dirty="0"/>
              <a:t>3. </a:t>
            </a:r>
            <a:r>
              <a:rPr lang="en-US" dirty="0"/>
              <a:t>that which thinks, </a:t>
            </a:r>
            <a:r>
              <a:rPr lang="en-US" i="1" dirty="0"/>
              <a:t>the mind</a:t>
            </a:r>
            <a:r>
              <a:rPr lang="en-US" dirty="0"/>
              <a:t>: plural (where the minds of many are referred to), 2 Cor. 3:14; 4:4, and perhaps (2 Cor. 11:3); Phil. 4:7, for here the word may mean thoughts and purposes; </a:t>
            </a:r>
            <a:endParaRPr lang="en-US" sz="4000" b="1" dirty="0" smtClean="0"/>
          </a:p>
          <a:p>
            <a:pPr marL="0" indent="0">
              <a:buNone/>
            </a:pPr>
            <a:r>
              <a:rPr lang="en-US" sz="4000" b="1" dirty="0" smtClean="0"/>
              <a:t> </a:t>
            </a:r>
            <a:endParaRPr lang="en-US" sz="4000" b="1" dirty="0" smtClean="0"/>
          </a:p>
        </p:txBody>
      </p:sp>
    </p:spTree>
    <p:extLst>
      <p:ext uri="{BB962C8B-B14F-4D97-AF65-F5344CB8AC3E}">
        <p14:creationId xmlns:p14="http://schemas.microsoft.com/office/powerpoint/2010/main" val="35465523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Judgment in the Assembly</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2 Corinthians </a:t>
            </a:r>
            <a:r>
              <a:rPr lang="en-US" sz="4000" b="1" dirty="0" smtClean="0"/>
              <a:t>10:6</a:t>
            </a:r>
            <a:endParaRPr lang="en-US" sz="4000" b="1" dirty="0" smtClean="0"/>
          </a:p>
          <a:p>
            <a:pPr marL="0" indent="0">
              <a:buNone/>
            </a:pPr>
            <a:r>
              <a:rPr lang="en-US" sz="4000" b="1" dirty="0" smtClean="0"/>
              <a:t>…and </a:t>
            </a:r>
            <a:r>
              <a:rPr lang="en-US" sz="4000" b="1" dirty="0"/>
              <a:t>[we are] taking every thought captive to the obedience of Messiah</a:t>
            </a:r>
            <a:r>
              <a:rPr lang="en-US" sz="4000" b="1" dirty="0" smtClean="0"/>
              <a:t>, </a:t>
            </a:r>
            <a:r>
              <a:rPr lang="en-US" sz="4000" b="1" dirty="0"/>
              <a:t>and </a:t>
            </a:r>
            <a:r>
              <a:rPr lang="en-US" sz="4000" b="1" u="sng" dirty="0"/>
              <a:t>we are ready to punish all disobedience</a:t>
            </a:r>
            <a:r>
              <a:rPr lang="en-US" sz="4000" b="1" dirty="0"/>
              <a:t>, whenever your obedience is complete</a:t>
            </a:r>
            <a:r>
              <a:rPr lang="en-US" sz="4000" b="1" dirty="0" smtClean="0"/>
              <a:t>.</a:t>
            </a:r>
          </a:p>
          <a:p>
            <a:pPr marL="0" indent="0">
              <a:buNone/>
            </a:pPr>
            <a:r>
              <a:rPr lang="en-US" sz="4000" b="1" dirty="0" smtClean="0"/>
              <a:t>- Reminder of the judgment of the man who took his father’s wife (1 Corinthians 5)</a:t>
            </a:r>
            <a:endParaRPr lang="en-US" sz="4000" b="1" dirty="0"/>
          </a:p>
          <a:p>
            <a:pPr marL="0" indent="0">
              <a:buNone/>
            </a:pPr>
            <a:endParaRPr lang="en-US" sz="4000" b="1" dirty="0" smtClean="0"/>
          </a:p>
        </p:txBody>
      </p:sp>
    </p:spTree>
    <p:extLst>
      <p:ext uri="{BB962C8B-B14F-4D97-AF65-F5344CB8AC3E}">
        <p14:creationId xmlns:p14="http://schemas.microsoft.com/office/powerpoint/2010/main" val="12563839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059" y="274639"/>
            <a:ext cx="11931804" cy="752973"/>
          </a:xfrm>
        </p:spPr>
        <p:txBody>
          <a:bodyPr>
            <a:noAutofit/>
          </a:bodyPr>
          <a:lstStyle/>
          <a:p>
            <a:pPr algn="ctr"/>
            <a:r>
              <a:rPr lang="en-US" sz="4800" b="1" dirty="0" smtClean="0">
                <a:latin typeface="+mn-lt"/>
              </a:rPr>
              <a:t>Summary of Our Spiritual Implements of War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Our bodies are implements (weapons) of righteousness in this “war”</a:t>
            </a:r>
          </a:p>
          <a:p>
            <a:pPr marL="0" indent="0">
              <a:buNone/>
            </a:pPr>
            <a:r>
              <a:rPr lang="en-US" sz="4000" b="1" dirty="0" smtClean="0"/>
              <a:t>We regard ourselves (our bodies) as belonging to Him and not to us anymore</a:t>
            </a:r>
          </a:p>
          <a:p>
            <a:pPr marL="0" indent="0">
              <a:buNone/>
            </a:pPr>
            <a:r>
              <a:rPr lang="en-US" sz="4000" b="1" dirty="0" smtClean="0"/>
              <a:t>The knowledge of Elohim is an instrument</a:t>
            </a:r>
          </a:p>
          <a:p>
            <a:pPr marL="0" indent="0">
              <a:buNone/>
            </a:pPr>
            <a:r>
              <a:rPr lang="en-US" sz="4000" b="1" dirty="0" smtClean="0"/>
              <a:t>Our way of life is an instrument</a:t>
            </a:r>
            <a:endParaRPr lang="en-US" sz="4000" b="1" dirty="0"/>
          </a:p>
          <a:p>
            <a:pPr marL="0" indent="0">
              <a:buNone/>
            </a:pPr>
            <a:endParaRPr lang="en-US" sz="4000" b="1" dirty="0" smtClean="0"/>
          </a:p>
        </p:txBody>
      </p:sp>
    </p:spTree>
    <p:extLst>
      <p:ext uri="{BB962C8B-B14F-4D97-AF65-F5344CB8AC3E}">
        <p14:creationId xmlns:p14="http://schemas.microsoft.com/office/powerpoint/2010/main" val="42265900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Armor of Elohim</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Ephesians </a:t>
            </a:r>
            <a:r>
              <a:rPr lang="en-US" sz="4000" b="1" dirty="0" smtClean="0"/>
              <a:t>6:10-11</a:t>
            </a:r>
            <a:endParaRPr lang="en-US" sz="4000" b="1" dirty="0"/>
          </a:p>
          <a:p>
            <a:pPr marL="0" indent="0">
              <a:buNone/>
            </a:pPr>
            <a:r>
              <a:rPr lang="en-US" sz="4000" b="1" dirty="0"/>
              <a:t>Finally, be strong in the Lord and in the strength of His might</a:t>
            </a:r>
            <a:r>
              <a:rPr lang="en-US" sz="4000" b="1" dirty="0" smtClean="0"/>
              <a:t>. </a:t>
            </a:r>
            <a:r>
              <a:rPr lang="en-US" sz="4000" b="1" dirty="0"/>
              <a:t>Put on the full armor of Elohim, so that you will be able to stand firm against the schemes of the </a:t>
            </a:r>
            <a:r>
              <a:rPr lang="en-US" sz="4000" b="1" dirty="0" smtClean="0"/>
              <a:t>devil. </a:t>
            </a:r>
            <a:endParaRPr lang="en-US" sz="4000" b="1" dirty="0" smtClean="0"/>
          </a:p>
          <a:p>
            <a:pPr marL="0" indent="0">
              <a:buNone/>
            </a:pPr>
            <a:r>
              <a:rPr lang="en-US" sz="4000" b="1" dirty="0" smtClean="0"/>
              <a:t>- Be strong – be emboldened, “be strong and courageous”</a:t>
            </a:r>
          </a:p>
          <a:p>
            <a:pPr marL="0" indent="0">
              <a:buNone/>
            </a:pPr>
            <a:r>
              <a:rPr lang="en-US" sz="4000" b="1" dirty="0" smtClean="0"/>
              <a:t>- The Full armor – all of the attributes of El, to be like Elohim in all your ways </a:t>
            </a:r>
            <a:endParaRPr lang="en-US" sz="4000" b="1" dirty="0" smtClean="0"/>
          </a:p>
        </p:txBody>
      </p:sp>
    </p:spTree>
    <p:extLst>
      <p:ext uri="{BB962C8B-B14F-4D97-AF65-F5344CB8AC3E}">
        <p14:creationId xmlns:p14="http://schemas.microsoft.com/office/powerpoint/2010/main" val="9718948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9"/>
            <a:ext cx="12192000" cy="752973"/>
          </a:xfrm>
        </p:spPr>
        <p:txBody>
          <a:bodyPr>
            <a:noAutofit/>
          </a:bodyPr>
          <a:lstStyle/>
          <a:p>
            <a:pPr algn="ctr"/>
            <a:r>
              <a:rPr lang="en-US" sz="4800" b="1" dirty="0" smtClean="0">
                <a:latin typeface="+mn-lt"/>
              </a:rPr>
              <a:t>Is This Roman Armor or Garments of the Priest?</a:t>
            </a:r>
            <a:endParaRPr lang="en-US" sz="4800" b="1" dirty="0">
              <a:latin typeface="+mn-lt"/>
            </a:endParaRPr>
          </a:p>
        </p:txBody>
      </p:sp>
      <p:sp>
        <p:nvSpPr>
          <p:cNvPr id="3" name="Content Placeholder 2"/>
          <p:cNvSpPr>
            <a:spLocks noGrp="1"/>
          </p:cNvSpPr>
          <p:nvPr>
            <p:ph idx="1"/>
          </p:nvPr>
        </p:nvSpPr>
        <p:spPr>
          <a:xfrm>
            <a:off x="609600" y="1393902"/>
            <a:ext cx="10972800" cy="5382378"/>
          </a:xfrm>
        </p:spPr>
        <p:txBody>
          <a:bodyPr>
            <a:noAutofit/>
          </a:bodyPr>
          <a:lstStyle/>
          <a:p>
            <a:pPr marL="0" indent="0">
              <a:buNone/>
            </a:pPr>
            <a:r>
              <a:rPr lang="en-US" sz="4000" b="1" dirty="0" smtClean="0"/>
              <a:t>Roman – sword, javelin, ax, spear, protective plates, helmet, coverings for feet</a:t>
            </a:r>
          </a:p>
          <a:p>
            <a:pPr marL="0" indent="0">
              <a:buNone/>
            </a:pPr>
            <a:r>
              <a:rPr lang="en-US" sz="4000" b="1" dirty="0" smtClean="0"/>
              <a:t>High Priest – holy garments which speak of his purity, cleanness</a:t>
            </a:r>
          </a:p>
          <a:p>
            <a:pPr>
              <a:buFontTx/>
              <a:buChar char="-"/>
            </a:pPr>
            <a:r>
              <a:rPr lang="en-US" sz="4000" b="1" dirty="0" smtClean="0"/>
              <a:t>If this is the main focus, we’ve missed the point!</a:t>
            </a:r>
          </a:p>
          <a:p>
            <a:pPr>
              <a:buFontTx/>
              <a:buChar char="-"/>
            </a:pPr>
            <a:r>
              <a:rPr lang="en-US" sz="4000" b="1" dirty="0" smtClean="0"/>
              <a:t>The weapons Paul writes about here are metaphors for one’s way of life, how he has clothed himself in the virtues and attributes of Yah</a:t>
            </a:r>
            <a:r>
              <a:rPr lang="en-US" sz="4000" b="1" dirty="0" smtClean="0"/>
              <a:t> as the means of overcoming evil</a:t>
            </a:r>
            <a:endParaRPr lang="en-US" sz="4000" b="1" dirty="0"/>
          </a:p>
          <a:p>
            <a:pPr marL="0" indent="0">
              <a:buNone/>
            </a:pPr>
            <a:endParaRPr lang="en-US" sz="4000" b="1" dirty="0" smtClean="0"/>
          </a:p>
        </p:txBody>
      </p:sp>
    </p:spTree>
    <p:extLst>
      <p:ext uri="{BB962C8B-B14F-4D97-AF65-F5344CB8AC3E}">
        <p14:creationId xmlns:p14="http://schemas.microsoft.com/office/powerpoint/2010/main" val="27530838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Our Struggle</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Ephesians </a:t>
            </a:r>
            <a:r>
              <a:rPr lang="en-US" sz="4000" b="1" dirty="0" smtClean="0"/>
              <a:t>6:12</a:t>
            </a:r>
            <a:endParaRPr lang="en-US" sz="4000" b="1" dirty="0"/>
          </a:p>
          <a:p>
            <a:pPr marL="0" indent="0">
              <a:buNone/>
            </a:pPr>
            <a:r>
              <a:rPr lang="en-US" sz="4000" b="1" dirty="0" smtClean="0"/>
              <a:t>For </a:t>
            </a:r>
            <a:r>
              <a:rPr lang="en-US" sz="4000" b="1" dirty="0"/>
              <a:t>our struggle is not against flesh and blood, but against the rulers, against the powers, against the world forces of this darkness, against the spiritual [forces] of wickedness in the heavenly [places].</a:t>
            </a:r>
          </a:p>
          <a:p>
            <a:pPr marL="0" indent="0">
              <a:buNone/>
            </a:pPr>
            <a:endParaRPr lang="en-US" sz="4000" b="1" dirty="0" smtClean="0"/>
          </a:p>
        </p:txBody>
      </p:sp>
    </p:spTree>
    <p:extLst>
      <p:ext uri="{BB962C8B-B14F-4D97-AF65-F5344CB8AC3E}">
        <p14:creationId xmlns:p14="http://schemas.microsoft.com/office/powerpoint/2010/main" val="16877243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Rulers</a:t>
            </a: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3600" b="1" dirty="0" err="1">
                <a:latin typeface="Bwgrkn" panose="00000400000000000000" pitchFamily="2" charset="0"/>
              </a:rPr>
              <a:t>avrch</a:t>
            </a:r>
            <a:r>
              <a:rPr lang="en-US" sz="3600" b="1" dirty="0">
                <a:latin typeface="Bwgrkn" panose="00000400000000000000" pitchFamily="2" charset="0"/>
              </a:rPr>
              <a:t>,</a:t>
            </a:r>
            <a:r>
              <a:rPr lang="en-US" sz="3600" dirty="0">
                <a:latin typeface="Bwgrkn" panose="00000400000000000000" pitchFamily="2" charset="0"/>
              </a:rPr>
              <a:t>, </a:t>
            </a:r>
            <a:r>
              <a:rPr lang="en-US" sz="3600" dirty="0"/>
              <a:t>(</a:t>
            </a:r>
            <a:r>
              <a:rPr lang="en-US" sz="3600" dirty="0" err="1" smtClean="0"/>
              <a:t>archay</a:t>
            </a:r>
            <a:r>
              <a:rPr lang="en-US" sz="3600" dirty="0" smtClean="0"/>
              <a:t>) </a:t>
            </a:r>
            <a:r>
              <a:rPr lang="en-US" sz="3600" dirty="0"/>
              <a:t>strictly </a:t>
            </a:r>
            <a:r>
              <a:rPr lang="en-US" sz="3600" i="1" dirty="0"/>
              <a:t>primacy</a:t>
            </a:r>
            <a:r>
              <a:rPr lang="en-US" sz="3600" dirty="0"/>
              <a:t>; (1) in relation to place </a:t>
            </a:r>
            <a:r>
              <a:rPr lang="en-US" sz="3600" i="1" dirty="0"/>
              <a:t>corner </a:t>
            </a:r>
            <a:r>
              <a:rPr lang="en-US" sz="3600" dirty="0"/>
              <a:t>of a cloth (AC 10.11); (2) in relation to time </a:t>
            </a:r>
            <a:r>
              <a:rPr lang="en-US" sz="3600" i="1" dirty="0"/>
              <a:t>beginning </a:t>
            </a:r>
            <a:r>
              <a:rPr lang="en-US" sz="3600" dirty="0"/>
              <a:t>of anything (MT 24.8), </a:t>
            </a:r>
            <a:r>
              <a:rPr lang="en-US" sz="3600" i="1" dirty="0"/>
              <a:t>(the) </a:t>
            </a:r>
            <a:r>
              <a:rPr lang="en-US" sz="3600" i="1" dirty="0" smtClean="0"/>
              <a:t>first, in </a:t>
            </a:r>
            <a:r>
              <a:rPr lang="en-US" sz="3600" i="1" dirty="0"/>
              <a:t>the beginning, at the first </a:t>
            </a:r>
            <a:r>
              <a:rPr lang="en-US" sz="3600" dirty="0"/>
              <a:t>(JN 1.1; HE 1.10</a:t>
            </a:r>
            <a:r>
              <a:rPr lang="en-US" sz="3600" dirty="0" smtClean="0"/>
              <a:t>); </a:t>
            </a:r>
            <a:r>
              <a:rPr lang="en-US" sz="3600" dirty="0"/>
              <a:t>(3) in relation to rank </a:t>
            </a:r>
            <a:r>
              <a:rPr lang="en-US" sz="3600" i="1" dirty="0"/>
              <a:t>(position of) power, rule, domain </a:t>
            </a:r>
            <a:r>
              <a:rPr lang="en-US" sz="3600" dirty="0"/>
              <a:t>(EP 1.21); as a person with authority or a supernatural being </a:t>
            </a:r>
            <a:r>
              <a:rPr lang="en-US" sz="3600" i="1" dirty="0"/>
              <a:t>ruler, authority </a:t>
            </a:r>
            <a:r>
              <a:rPr lang="en-US" sz="3600" dirty="0"/>
              <a:t>(RO 8.38) </a:t>
            </a:r>
            <a:endParaRPr lang="en-US" sz="3600" dirty="0" smtClean="0"/>
          </a:p>
          <a:p>
            <a:pPr marL="0" indent="0">
              <a:buNone/>
            </a:pPr>
            <a:r>
              <a:rPr lang="en-US" sz="3600" b="1" dirty="0" smtClean="0"/>
              <a:t>- These are ranking angels created from the beginning</a:t>
            </a:r>
            <a:endParaRPr lang="en-US" sz="3600" b="1" dirty="0" smtClean="0"/>
          </a:p>
        </p:txBody>
      </p:sp>
    </p:spTree>
    <p:extLst>
      <p:ext uri="{BB962C8B-B14F-4D97-AF65-F5344CB8AC3E}">
        <p14:creationId xmlns:p14="http://schemas.microsoft.com/office/powerpoint/2010/main" val="19650218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Powers, etc.</a:t>
            </a: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a:latin typeface="Bwgrkn" panose="00000400000000000000" pitchFamily="2" charset="0"/>
              </a:rPr>
              <a:t> </a:t>
            </a:r>
            <a:r>
              <a:rPr lang="en-US" sz="4000" b="1" dirty="0" err="1" smtClean="0">
                <a:latin typeface="Bwgrkn" panose="00000400000000000000" pitchFamily="2" charset="0"/>
              </a:rPr>
              <a:t>evxousi,a</a:t>
            </a:r>
            <a:r>
              <a:rPr lang="en-US" sz="4000" dirty="0" smtClean="0"/>
              <a:t> (</a:t>
            </a:r>
            <a:r>
              <a:rPr lang="en-US" sz="4000" dirty="0" err="1" smtClean="0"/>
              <a:t>exousia</a:t>
            </a:r>
            <a:r>
              <a:rPr lang="en-US" sz="4000" dirty="0" smtClean="0"/>
              <a:t>) - </a:t>
            </a:r>
            <a:r>
              <a:rPr lang="en-US" sz="4000" dirty="0"/>
              <a:t>authority, </a:t>
            </a:r>
            <a:r>
              <a:rPr lang="en-US" sz="4000" dirty="0" smtClean="0"/>
              <a:t>right; </a:t>
            </a:r>
            <a:r>
              <a:rPr lang="en-US" sz="4000" dirty="0"/>
              <a:t>supernatural power; ruling power, government, official; </a:t>
            </a:r>
            <a:endParaRPr lang="en-US" sz="4000" dirty="0" smtClean="0"/>
          </a:p>
          <a:p>
            <a:pPr>
              <a:buFontTx/>
              <a:buChar char="-"/>
            </a:pPr>
            <a:r>
              <a:rPr lang="en-US" sz="4000" b="1" dirty="0" smtClean="0"/>
              <a:t>These are ranking angels created from the beginning</a:t>
            </a:r>
          </a:p>
          <a:p>
            <a:pPr>
              <a:buFontTx/>
              <a:buChar char="-"/>
            </a:pPr>
            <a:r>
              <a:rPr lang="en-US" sz="4000" b="1" dirty="0" smtClean="0"/>
              <a:t>World rulers - </a:t>
            </a:r>
            <a:r>
              <a:rPr lang="en-US" sz="4000" dirty="0"/>
              <a:t>spirit-beings who control parts of the world system </a:t>
            </a:r>
            <a:endParaRPr lang="en-US" sz="4000" dirty="0" smtClean="0"/>
          </a:p>
          <a:p>
            <a:pPr>
              <a:buFontTx/>
              <a:buChar char="-"/>
            </a:pPr>
            <a:r>
              <a:rPr lang="en-US" sz="4000" b="1" dirty="0" smtClean="0"/>
              <a:t>Spiritual forces – spirit beings</a:t>
            </a:r>
            <a:endParaRPr lang="en-US" sz="4800" b="1" dirty="0" smtClean="0"/>
          </a:p>
        </p:txBody>
      </p:sp>
    </p:spTree>
    <p:extLst>
      <p:ext uri="{BB962C8B-B14F-4D97-AF65-F5344CB8AC3E}">
        <p14:creationId xmlns:p14="http://schemas.microsoft.com/office/powerpoint/2010/main" val="37622392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Armor: Truth, Righteousness</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Ephesians 6:13-14</a:t>
            </a:r>
          </a:p>
          <a:p>
            <a:pPr marL="0" indent="0">
              <a:buNone/>
            </a:pPr>
            <a:r>
              <a:rPr lang="en-US" sz="4000" b="1" dirty="0"/>
              <a:t>Therefore, take up the full armor of Elohim, so that you will be able to resist in the evil day, and having done everything, to stand firm</a:t>
            </a:r>
            <a:r>
              <a:rPr lang="en-US" sz="4000" b="1" dirty="0" smtClean="0"/>
              <a:t>. </a:t>
            </a:r>
            <a:r>
              <a:rPr lang="en-US" sz="4000" b="1" dirty="0"/>
              <a:t>Stand firm therefore, HAVING GIRDED YOUR LOINS WITH TRUTH, and HAVING PUT ON THE BREASTPLATE OF RIGHTEOUSNESS</a:t>
            </a:r>
            <a:r>
              <a:rPr lang="en-US" sz="4000" b="1" dirty="0" smtClean="0"/>
              <a:t>,</a:t>
            </a:r>
          </a:p>
          <a:p>
            <a:pPr marL="0" indent="0">
              <a:buNone/>
            </a:pPr>
            <a:r>
              <a:rPr lang="en-US" sz="4000" b="1" dirty="0" smtClean="0"/>
              <a:t>- Walking in his ways gives us the ability to resist</a:t>
            </a:r>
            <a:endParaRPr lang="en-US" sz="4000" b="1" dirty="0"/>
          </a:p>
          <a:p>
            <a:pPr marL="0" indent="0">
              <a:buNone/>
            </a:pPr>
            <a:endParaRPr lang="en-US" sz="4000" b="1" dirty="0" smtClean="0"/>
          </a:p>
        </p:txBody>
      </p:sp>
    </p:spTree>
    <p:extLst>
      <p:ext uri="{BB962C8B-B14F-4D97-AF65-F5344CB8AC3E}">
        <p14:creationId xmlns:p14="http://schemas.microsoft.com/office/powerpoint/2010/main" val="37576374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815" y="274639"/>
            <a:ext cx="11976409" cy="752973"/>
          </a:xfrm>
        </p:spPr>
        <p:txBody>
          <a:bodyPr>
            <a:noAutofit/>
          </a:bodyPr>
          <a:lstStyle/>
          <a:p>
            <a:pPr algn="ctr"/>
            <a:r>
              <a:rPr lang="en-US" sz="4800" b="1" dirty="0" smtClean="0">
                <a:latin typeface="+mn-lt"/>
              </a:rPr>
              <a:t>The Armor: Preparedness, Faith, Helmet of Salvation, Sword</a:t>
            </a:r>
            <a:endParaRPr lang="en-US" sz="4800" b="1" dirty="0">
              <a:latin typeface="+mn-lt"/>
            </a:endParaRPr>
          </a:p>
        </p:txBody>
      </p:sp>
      <p:sp>
        <p:nvSpPr>
          <p:cNvPr id="3" name="Content Placeholder 2"/>
          <p:cNvSpPr>
            <a:spLocks noGrp="1"/>
          </p:cNvSpPr>
          <p:nvPr>
            <p:ph idx="1"/>
          </p:nvPr>
        </p:nvSpPr>
        <p:spPr>
          <a:xfrm>
            <a:off x="557561" y="1416204"/>
            <a:ext cx="11024839" cy="5360075"/>
          </a:xfrm>
        </p:spPr>
        <p:txBody>
          <a:bodyPr>
            <a:noAutofit/>
          </a:bodyPr>
          <a:lstStyle/>
          <a:p>
            <a:pPr marL="0" indent="0">
              <a:buNone/>
            </a:pPr>
            <a:r>
              <a:rPr lang="en-US" sz="4000" b="1" dirty="0" smtClean="0"/>
              <a:t>Ephesians 6:15-17</a:t>
            </a:r>
            <a:endParaRPr lang="en-US" sz="4000" b="1" dirty="0"/>
          </a:p>
          <a:p>
            <a:pPr marL="0" indent="0">
              <a:buNone/>
            </a:pPr>
            <a:r>
              <a:rPr lang="en-US" sz="4000" b="1" dirty="0" smtClean="0"/>
              <a:t>…and </a:t>
            </a:r>
            <a:r>
              <a:rPr lang="en-US" sz="4000" b="1" dirty="0"/>
              <a:t>having shod YOUR FEET WITH THE </a:t>
            </a:r>
            <a:r>
              <a:rPr lang="en-US" sz="4000" b="1" u="sng" dirty="0"/>
              <a:t>PREPARATION</a:t>
            </a:r>
            <a:r>
              <a:rPr lang="en-US" sz="4000" b="1" dirty="0"/>
              <a:t> OF THE GOSPEL OF </a:t>
            </a:r>
            <a:r>
              <a:rPr lang="en-US" sz="4000" b="1" dirty="0" smtClean="0"/>
              <a:t>PEACE; </a:t>
            </a:r>
            <a:r>
              <a:rPr lang="en-US" sz="4000" b="1" dirty="0"/>
              <a:t>in addition to all, taking up the shield of </a:t>
            </a:r>
            <a:r>
              <a:rPr lang="en-US" sz="4000" b="1" u="sng" dirty="0"/>
              <a:t>faith</a:t>
            </a:r>
            <a:r>
              <a:rPr lang="en-US" sz="4000" b="1" dirty="0"/>
              <a:t> with which you will be able to extinguish all the flaming arrows of the evil [one</a:t>
            </a:r>
            <a:r>
              <a:rPr lang="en-US" sz="4000" b="1" dirty="0" smtClean="0"/>
              <a:t>]. </a:t>
            </a:r>
            <a:r>
              <a:rPr lang="en-US" sz="4000" b="1" dirty="0"/>
              <a:t>And take THE HELMET OF </a:t>
            </a:r>
            <a:r>
              <a:rPr lang="en-US" sz="4000" b="1" u="sng" dirty="0"/>
              <a:t>SALVATION</a:t>
            </a:r>
            <a:r>
              <a:rPr lang="en-US" sz="4000" b="1" dirty="0"/>
              <a:t>, and the sword of the Spirit, which is </a:t>
            </a:r>
            <a:r>
              <a:rPr lang="en-US" sz="4000" b="1" u="sng" dirty="0"/>
              <a:t>the word of Elohim</a:t>
            </a:r>
            <a:r>
              <a:rPr lang="en-US" sz="4000" b="1" dirty="0"/>
              <a:t>.</a:t>
            </a:r>
          </a:p>
        </p:txBody>
      </p:sp>
    </p:spTree>
    <p:extLst>
      <p:ext uri="{BB962C8B-B14F-4D97-AF65-F5344CB8AC3E}">
        <p14:creationId xmlns:p14="http://schemas.microsoft.com/office/powerpoint/2010/main" val="20253114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Armor: Prayer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Ephesians 6:18-19</a:t>
            </a:r>
          </a:p>
          <a:p>
            <a:pPr marL="0" indent="0">
              <a:buNone/>
            </a:pPr>
            <a:r>
              <a:rPr lang="en-US" sz="4000" b="1" dirty="0"/>
              <a:t>With all prayer and petition pray at all times in the Spirit, and with this in view, be on the alert with all perseverance and petition for all the saints</a:t>
            </a:r>
            <a:r>
              <a:rPr lang="en-US" sz="4000" b="1" dirty="0" smtClean="0"/>
              <a:t>, </a:t>
            </a:r>
            <a:r>
              <a:rPr lang="en-US" sz="4000" b="1" dirty="0"/>
              <a:t>and [pray] on my behalf, that utterance may be given to me in the opening of my mouth, to make known with boldness the mystery of the </a:t>
            </a:r>
            <a:r>
              <a:rPr lang="en-US" sz="4000" b="1" dirty="0" smtClean="0"/>
              <a:t>gospel….</a:t>
            </a:r>
            <a:endParaRPr lang="en-US" sz="4000" b="1" dirty="0"/>
          </a:p>
        </p:txBody>
      </p:sp>
    </p:spTree>
    <p:extLst>
      <p:ext uri="{BB962C8B-B14F-4D97-AF65-F5344CB8AC3E}">
        <p14:creationId xmlns:p14="http://schemas.microsoft.com/office/powerpoint/2010/main" val="28495466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Summary</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The weapons we carry are based in the Word</a:t>
            </a:r>
          </a:p>
          <a:p>
            <a:pPr marL="0" indent="0">
              <a:buNone/>
            </a:pPr>
            <a:r>
              <a:rPr lang="en-US" sz="4000" b="1" dirty="0" smtClean="0"/>
              <a:t>When we are walking in truth, in righteousness, in knowledge of his ways, our minds guarded by his salvation, and the Word on our lips, we are fully equipped against the trickery of the enemy and against the </a:t>
            </a:r>
            <a:r>
              <a:rPr lang="en-US" sz="4000" b="1" smtClean="0"/>
              <a:t>false doctrines of men</a:t>
            </a:r>
            <a:endParaRPr lang="en-US" sz="4000" b="1" dirty="0"/>
          </a:p>
        </p:txBody>
      </p:sp>
    </p:spTree>
    <p:extLst>
      <p:ext uri="{BB962C8B-B14F-4D97-AF65-F5344CB8AC3E}">
        <p14:creationId xmlns:p14="http://schemas.microsoft.com/office/powerpoint/2010/main" val="27723423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206172</TotalTime>
  <Words>2410</Words>
  <Application>Microsoft Office PowerPoint</Application>
  <PresentationFormat>Widescreen</PresentationFormat>
  <Paragraphs>133</Paragraphs>
  <Slides>34</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Bwgrkn</vt:lpstr>
      <vt:lpstr>Calibri</vt:lpstr>
      <vt:lpstr>Calibri Light</vt:lpstr>
      <vt:lpstr>Helvetica</vt:lpstr>
      <vt:lpstr>Office Theme</vt:lpstr>
      <vt:lpstr>PowerPoint Presentation</vt:lpstr>
      <vt:lpstr>PowerPoint Presentation</vt:lpstr>
      <vt:lpstr>Transition From Deliverances to Weapons</vt:lpstr>
      <vt:lpstr>We Are No Longer Living For the Flesh</vt:lpstr>
      <vt:lpstr>We Are New Creatures</vt:lpstr>
      <vt:lpstr>Our New Mission</vt:lpstr>
      <vt:lpstr>Why is Our Obedience Critical?</vt:lpstr>
      <vt:lpstr>The Favor of Messiah</vt:lpstr>
      <vt:lpstr>The Spiritual (!) Walk</vt:lpstr>
      <vt:lpstr>The Spiritual Walk in Messiah</vt:lpstr>
      <vt:lpstr>Boldness in Messiah</vt:lpstr>
      <vt:lpstr>Our Spiritual Walk</vt:lpstr>
      <vt:lpstr>The Weapons of Our Warfare</vt:lpstr>
      <vt:lpstr>Our Bodies as Instruments (Weapons)</vt:lpstr>
      <vt:lpstr>Remember?</vt:lpstr>
      <vt:lpstr>What Are These Fortresses?</vt:lpstr>
      <vt:lpstr>The Spiritual Warfare in Messiah</vt:lpstr>
      <vt:lpstr>What are These Speculations?</vt:lpstr>
      <vt:lpstr>The Spiritual Warfare in Messiah</vt:lpstr>
      <vt:lpstr>Every Lofty Thing</vt:lpstr>
      <vt:lpstr>The Spiritual Warfare in Messiah</vt:lpstr>
      <vt:lpstr>Every Thought Captive</vt:lpstr>
      <vt:lpstr>Judgment in the Assembly</vt:lpstr>
      <vt:lpstr>Summary of Our Spiritual Implements of War</vt:lpstr>
      <vt:lpstr>The Armor of Elohim</vt:lpstr>
      <vt:lpstr>Is This Roman Armor or Garments of the Priest?</vt:lpstr>
      <vt:lpstr>Our Struggle</vt:lpstr>
      <vt:lpstr>Rulers</vt:lpstr>
      <vt:lpstr>Powers, etc.</vt:lpstr>
      <vt:lpstr>The Armor: Truth, Righteousness</vt:lpstr>
      <vt:lpstr>The Armor: Preparedness, Faith, Helmet of Salvation, Sword</vt:lpstr>
      <vt:lpstr>The Armor: Prayer</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1900</cp:revision>
  <dcterms:created xsi:type="dcterms:W3CDTF">2018-11-07T08:55:54Z</dcterms:created>
  <dcterms:modified xsi:type="dcterms:W3CDTF">2021-04-17T15:47:14Z</dcterms:modified>
</cp:coreProperties>
</file>