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 id="2147484937" r:id="rId2"/>
    <p:sldMasterId id="2147485033" r:id="rId3"/>
  </p:sldMasterIdLst>
  <p:notesMasterIdLst>
    <p:notesMasterId r:id="rId26"/>
  </p:notesMasterIdLst>
  <p:sldIdLst>
    <p:sldId id="1215" r:id="rId4"/>
    <p:sldId id="1234" r:id="rId5"/>
    <p:sldId id="1259" r:id="rId6"/>
    <p:sldId id="1261" r:id="rId7"/>
    <p:sldId id="1262" r:id="rId8"/>
    <p:sldId id="1263" r:id="rId9"/>
    <p:sldId id="1255" r:id="rId10"/>
    <p:sldId id="1244" r:id="rId11"/>
    <p:sldId id="1246" r:id="rId12"/>
    <p:sldId id="1245" r:id="rId13"/>
    <p:sldId id="1239" r:id="rId14"/>
    <p:sldId id="1249" r:id="rId15"/>
    <p:sldId id="1264" r:id="rId16"/>
    <p:sldId id="1265" r:id="rId17"/>
    <p:sldId id="1257" r:id="rId18"/>
    <p:sldId id="1248" r:id="rId19"/>
    <p:sldId id="1256" r:id="rId20"/>
    <p:sldId id="1252" r:id="rId21"/>
    <p:sldId id="1258" r:id="rId22"/>
    <p:sldId id="1266" r:id="rId23"/>
    <p:sldId id="1251" r:id="rId24"/>
    <p:sldId id="1221"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567" autoAdjust="0"/>
  </p:normalViewPr>
  <p:slideViewPr>
    <p:cSldViewPr snapToGrid="0" snapToObjects="1">
      <p:cViewPr varScale="1">
        <p:scale>
          <a:sx n="152" d="100"/>
          <a:sy n="152" d="100"/>
        </p:scale>
        <p:origin x="426" y="13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6/12/2018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8350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8941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4391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772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9178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189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0878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481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7454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706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7716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019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0918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0461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7753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6371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613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1868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5195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1580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2788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0172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1440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45246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54321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4577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9058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9689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24825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73930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914826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50180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74960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67001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60418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2576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569851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630835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314034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93647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1038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814507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805508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530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50046984"/>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1CF8CCF-2C03-EE40-A581-F2F6974E5DF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6/12/2018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BE43780-39AE-FD47-8E4A-A7BCC7E0835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0743248"/>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r>
              <a:rPr lang="en-US" sz="4000" dirty="0" smtClean="0">
                <a:solidFill>
                  <a:schemeClr val="tx1">
                    <a:lumMod val="95000"/>
                    <a:lumOff val="5000"/>
                  </a:schemeClr>
                </a:solidFill>
                <a:latin typeface="Helvetica" pitchFamily="34" charset="0"/>
                <a:cs typeface="Helvetica" pitchFamily="34" charset="0"/>
              </a:rPr>
              <a:t> Welcome to</a:t>
            </a:r>
          </a:p>
          <a:p>
            <a:pPr marL="0" indent="0" algn="ctr">
              <a:spcBef>
                <a:spcPts val="0"/>
              </a:spcBef>
              <a:buNone/>
            </a:pPr>
            <a:endParaRPr lang="en-US" sz="40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(The Gathering)</a:t>
            </a: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567249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Why the Follower of Messiah Should Be Torah Positive</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Understanding What the Whole Bible Says About the Creator’s Law</a:t>
            </a:r>
          </a:p>
        </p:txBody>
      </p:sp>
    </p:spTree>
    <p:extLst>
      <p:ext uri="{BB962C8B-B14F-4D97-AF65-F5344CB8AC3E}">
        <p14:creationId xmlns:p14="http://schemas.microsoft.com/office/powerpoint/2010/main" val="38978166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209" y="408214"/>
            <a:ext cx="8124669" cy="4482193"/>
          </a:xfrm>
        </p:spPr>
        <p:txBody>
          <a:bodyPr>
            <a:normAutofit fontScale="92500" lnSpcReduction="10000"/>
          </a:bodyPr>
          <a:lstStyle/>
          <a:p>
            <a:pPr algn="ctr">
              <a:buNone/>
            </a:pPr>
            <a:r>
              <a:rPr lang="en-US" sz="3600" dirty="0" smtClean="0"/>
              <a:t>The Test of a True Prophet</a:t>
            </a:r>
          </a:p>
          <a:p>
            <a:pPr algn="ctr">
              <a:buNone/>
            </a:pPr>
            <a:r>
              <a:rPr lang="en-US" sz="3600" dirty="0" smtClean="0"/>
              <a:t>Deuteronomy 13:1-2</a:t>
            </a:r>
          </a:p>
          <a:p>
            <a:pPr>
              <a:buNone/>
            </a:pPr>
            <a:r>
              <a:rPr lang="en-US" sz="3600" dirty="0" smtClean="0"/>
              <a:t>Suppose </a:t>
            </a:r>
            <a:r>
              <a:rPr lang="en-US" sz="3600" dirty="0"/>
              <a:t>a prophet or one who foretells by dreams should appear among you and show you a sign or wonder, and the sign or wonder should come to pass concerning what he said to you, namely, "Let us follow other </a:t>
            </a:r>
            <a:r>
              <a:rPr lang="en-US" sz="3600" dirty="0" smtClean="0"/>
              <a:t>gods - gods </a:t>
            </a:r>
            <a:r>
              <a:rPr lang="en-US" sz="3600" dirty="0"/>
              <a:t>whom you have not previously </a:t>
            </a:r>
            <a:r>
              <a:rPr lang="en-US" sz="3600" dirty="0" smtClean="0"/>
              <a:t>known - and </a:t>
            </a:r>
            <a:r>
              <a:rPr lang="en-US" sz="3600" dirty="0"/>
              <a:t>let us serve them."</a:t>
            </a:r>
            <a:r>
              <a:rPr lang="en-US" sz="3600" baseline="30000" dirty="0"/>
              <a:t> </a:t>
            </a:r>
            <a:r>
              <a:rPr lang="en-US" sz="3600" dirty="0"/>
              <a:t>  </a:t>
            </a:r>
            <a:endParaRPr lang="en-US" sz="4000" b="1" i="1" dirty="0" smtClean="0"/>
          </a:p>
        </p:txBody>
      </p:sp>
    </p:spTree>
    <p:extLst>
      <p:ext uri="{BB962C8B-B14F-4D97-AF65-F5344CB8AC3E}">
        <p14:creationId xmlns:p14="http://schemas.microsoft.com/office/powerpoint/2010/main" val="76490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716" y="302079"/>
            <a:ext cx="8019736" cy="4645478"/>
          </a:xfrm>
        </p:spPr>
        <p:txBody>
          <a:bodyPr>
            <a:normAutofit fontScale="47500" lnSpcReduction="20000"/>
          </a:bodyPr>
          <a:lstStyle/>
          <a:p>
            <a:pPr algn="ctr">
              <a:buNone/>
            </a:pPr>
            <a:r>
              <a:rPr lang="en-US" sz="6000" dirty="0" smtClean="0"/>
              <a:t>Deuteronomy 13:3-4</a:t>
            </a:r>
          </a:p>
          <a:p>
            <a:pPr>
              <a:buNone/>
            </a:pPr>
            <a:r>
              <a:rPr lang="en-US" sz="6000" dirty="0" smtClean="0"/>
              <a:t>You </a:t>
            </a:r>
            <a:r>
              <a:rPr lang="en-US" sz="6000" dirty="0"/>
              <a:t>must not listen to the words of that prophet or dreamer, for </a:t>
            </a:r>
            <a:r>
              <a:rPr lang="en-US" sz="6000" dirty="0" smtClean="0"/>
              <a:t>the LORD your God </a:t>
            </a:r>
            <a:r>
              <a:rPr lang="en-US" sz="6000" dirty="0"/>
              <a:t>will be testing you to see if you love him with all your mind and being.  </a:t>
            </a:r>
            <a:r>
              <a:rPr lang="en-US" sz="6000" u="sng" dirty="0"/>
              <a:t>You must follow </a:t>
            </a:r>
            <a:r>
              <a:rPr lang="en-US" sz="6000" dirty="0"/>
              <a:t>the LORD your God </a:t>
            </a:r>
            <a:r>
              <a:rPr lang="en-US" sz="6000" u="sng" dirty="0" smtClean="0"/>
              <a:t>and </a:t>
            </a:r>
            <a:r>
              <a:rPr lang="en-US" sz="6000" u="sng" dirty="0"/>
              <a:t>revere only him; and you must </a:t>
            </a:r>
            <a:r>
              <a:rPr lang="en-US" sz="6000" u="sng" dirty="0" smtClean="0"/>
              <a:t>do </a:t>
            </a:r>
            <a:r>
              <a:rPr lang="en-US" sz="6000" u="sng" dirty="0"/>
              <a:t>his commandments, obey him, serve him, and remain loyal to him</a:t>
            </a:r>
            <a:r>
              <a:rPr lang="en-US" sz="6000" u="sng" dirty="0" smtClean="0"/>
              <a:t>.</a:t>
            </a:r>
          </a:p>
          <a:p>
            <a:pPr>
              <a:buNone/>
            </a:pPr>
            <a:r>
              <a:rPr lang="en-US" sz="6000" dirty="0" smtClean="0"/>
              <a:t>The True Prophet </a:t>
            </a:r>
            <a:r>
              <a:rPr lang="en-US" sz="6000" u="sng" dirty="0" smtClean="0"/>
              <a:t>Always</a:t>
            </a:r>
            <a:r>
              <a:rPr lang="en-US" sz="6000" dirty="0" smtClean="0"/>
              <a:t> Upholds God’s Commandments</a:t>
            </a:r>
            <a:endParaRPr lang="en-US" sz="4000" dirty="0"/>
          </a:p>
        </p:txBody>
      </p:sp>
    </p:spTree>
    <p:extLst>
      <p:ext uri="{BB962C8B-B14F-4D97-AF65-F5344CB8AC3E}">
        <p14:creationId xmlns:p14="http://schemas.microsoft.com/office/powerpoint/2010/main" val="165235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dirty="0"/>
              <a:t>What did Jesus say about </a:t>
            </a:r>
            <a:r>
              <a:rPr lang="en-US" sz="4000" dirty="0" smtClean="0"/>
              <a:t>The Law?</a:t>
            </a:r>
            <a:endParaRPr lang="en-US" sz="4000" dirty="0"/>
          </a:p>
          <a:p>
            <a:pPr marL="0" indent="0" algn="ctr">
              <a:buNone/>
            </a:pPr>
            <a:r>
              <a:rPr lang="en-US" sz="4000" i="1" dirty="0" smtClean="0"/>
              <a:t>Matthew 5:17-20 (NIV)</a:t>
            </a:r>
            <a:endParaRPr lang="en-US" sz="4000" dirty="0" smtClean="0"/>
          </a:p>
          <a:p>
            <a:pPr marL="0" indent="0">
              <a:buNone/>
            </a:pPr>
            <a:r>
              <a:rPr lang="en-US" dirty="0"/>
              <a:t>"Do not think that I have come to abolish the Law or the Prophets; I have not come to </a:t>
            </a:r>
            <a:r>
              <a:rPr lang="en-US" u="sng" dirty="0"/>
              <a:t>abolish</a:t>
            </a:r>
            <a:r>
              <a:rPr lang="en-US" dirty="0"/>
              <a:t> them but to </a:t>
            </a:r>
            <a:r>
              <a:rPr lang="en-US" u="sng" dirty="0"/>
              <a:t>fulfill</a:t>
            </a:r>
            <a:r>
              <a:rPr lang="en-US" dirty="0"/>
              <a:t> them.</a:t>
            </a:r>
          </a:p>
          <a:p>
            <a:pPr marL="0" indent="0">
              <a:buNone/>
            </a:pPr>
            <a:r>
              <a:rPr lang="en-US" baseline="30000" dirty="0" smtClean="0"/>
              <a:t>18</a:t>
            </a:r>
            <a:r>
              <a:rPr lang="en-US" dirty="0" smtClean="0"/>
              <a:t> </a:t>
            </a:r>
            <a:r>
              <a:rPr lang="en-US" dirty="0"/>
              <a:t>I tell you the truth, </a:t>
            </a:r>
            <a:r>
              <a:rPr lang="en-US" u="sng" dirty="0"/>
              <a:t>until heaven and earth disappear</a:t>
            </a:r>
            <a:r>
              <a:rPr lang="en-US" dirty="0"/>
              <a:t>, not the smallest letter, not the least stroke of a pen, will by any means disappear from the Law until everything is accomplished.</a:t>
            </a:r>
          </a:p>
          <a:p>
            <a:pPr marL="0" indent="0">
              <a:buNone/>
            </a:pPr>
            <a:r>
              <a:rPr lang="en-US" baseline="30000" dirty="0" smtClean="0"/>
              <a:t>19</a:t>
            </a:r>
            <a:r>
              <a:rPr lang="en-US" dirty="0" smtClean="0"/>
              <a:t> </a:t>
            </a:r>
            <a:r>
              <a:rPr lang="en-US" u="sng" dirty="0"/>
              <a:t>Anyone who breaks </a:t>
            </a:r>
            <a:r>
              <a:rPr lang="en-US" dirty="0"/>
              <a:t>one of the least of these commandments and teaches others to do the same will be called least in the kingdom of heaven, but </a:t>
            </a:r>
            <a:r>
              <a:rPr lang="en-US" u="sng" dirty="0"/>
              <a:t>whoever practices and teaches these commands </a:t>
            </a:r>
            <a:r>
              <a:rPr lang="en-US" dirty="0"/>
              <a:t>will be called great in the kingdom of heaven.</a:t>
            </a:r>
          </a:p>
          <a:p>
            <a:pPr marL="0" indent="0">
              <a:buNone/>
            </a:pPr>
            <a:r>
              <a:rPr lang="en-US" baseline="30000" dirty="0" smtClean="0"/>
              <a:t>20</a:t>
            </a:r>
            <a:r>
              <a:rPr lang="en-US" dirty="0" smtClean="0"/>
              <a:t> </a:t>
            </a:r>
            <a:r>
              <a:rPr lang="en-US" dirty="0"/>
              <a:t>For I tell you that unless your righteousness surpasses that of the Pharisees and the teachers of the law, you will certainly not enter the kingdom of heaven.</a:t>
            </a:r>
          </a:p>
        </p:txBody>
      </p:sp>
    </p:spTree>
    <p:extLst>
      <p:ext uri="{BB962C8B-B14F-4D97-AF65-F5344CB8AC3E}">
        <p14:creationId xmlns:p14="http://schemas.microsoft.com/office/powerpoint/2010/main" val="2637939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92500" lnSpcReduction="10000"/>
          </a:bodyPr>
          <a:lstStyle/>
          <a:p>
            <a:pPr algn="ctr">
              <a:buNone/>
            </a:pPr>
            <a:r>
              <a:rPr lang="en-US" sz="4000" dirty="0" smtClean="0">
                <a:latin typeface="Times New Roman" pitchFamily="18" charset="0"/>
                <a:cs typeface="Times New Roman" pitchFamily="18" charset="0"/>
              </a:rPr>
              <a:t>What Do the Prophets Say About the Purpose of the Coming Holy Spirit?</a:t>
            </a:r>
          </a:p>
          <a:p>
            <a:pPr marL="0" indent="0">
              <a:buNone/>
            </a:pPr>
            <a:r>
              <a:rPr lang="en-US" dirty="0"/>
              <a:t>I will give them one heart and </a:t>
            </a:r>
            <a:r>
              <a:rPr lang="en-US" b="1" u="sng" dirty="0"/>
              <a:t>I will put a new Spirit within them</a:t>
            </a:r>
            <a:r>
              <a:rPr lang="en-US" dirty="0"/>
              <a:t>; I will remove the heart of stone from their bodies and I will give them a heart of flesh, </a:t>
            </a:r>
            <a:r>
              <a:rPr lang="en-US" b="1" u="sng" dirty="0"/>
              <a:t>so that they may obey my rules (Hebrew, "</a:t>
            </a:r>
            <a:r>
              <a:rPr lang="en-US" b="1" u="sng" dirty="0" err="1"/>
              <a:t>chukot</a:t>
            </a:r>
            <a:r>
              <a:rPr lang="en-US" b="1" u="sng" dirty="0"/>
              <a:t>") and keep my right-rulings (Hebrew, "</a:t>
            </a:r>
            <a:r>
              <a:rPr lang="en-US" b="1" u="sng" dirty="0" err="1"/>
              <a:t>mishpatim</a:t>
            </a:r>
            <a:r>
              <a:rPr lang="en-US" b="1" u="sng" dirty="0"/>
              <a:t>") and observe them.</a:t>
            </a:r>
            <a:r>
              <a:rPr lang="en-US" dirty="0"/>
              <a:t> Then they will be my people, and I will be their Elohim. </a:t>
            </a:r>
            <a:r>
              <a:rPr lang="en-US" dirty="0" smtClean="0"/>
              <a:t>(Ezekiel </a:t>
            </a:r>
            <a:r>
              <a:rPr lang="en-US" dirty="0"/>
              <a:t>11:19-20).</a:t>
            </a:r>
          </a:p>
        </p:txBody>
      </p:sp>
    </p:spTree>
    <p:extLst>
      <p:ext uri="{BB962C8B-B14F-4D97-AF65-F5344CB8AC3E}">
        <p14:creationId xmlns:p14="http://schemas.microsoft.com/office/powerpoint/2010/main" val="2520939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lnSpcReduction="10000"/>
          </a:bodyPr>
          <a:lstStyle/>
          <a:p>
            <a:pPr algn="ctr">
              <a:buNone/>
            </a:pPr>
            <a:r>
              <a:rPr lang="en-US" sz="4000" dirty="0" smtClean="0">
                <a:latin typeface="Times New Roman" pitchFamily="18" charset="0"/>
                <a:cs typeface="Times New Roman" pitchFamily="18" charset="0"/>
              </a:rPr>
              <a:t>What Do the Prophets Say About the Purpose of the Coming Holy Spirit?</a:t>
            </a:r>
          </a:p>
          <a:p>
            <a:pPr marL="0" indent="0">
              <a:buNone/>
            </a:pPr>
            <a:r>
              <a:rPr lang="en-US" dirty="0"/>
              <a:t>I will give you a new heart and put a new spirit in you; I will remove from you your heart of stone and give you a heart of flesh.</a:t>
            </a:r>
          </a:p>
          <a:p>
            <a:pPr marL="0" indent="0">
              <a:buNone/>
            </a:pPr>
            <a:r>
              <a:rPr lang="en-US" dirty="0" smtClean="0"/>
              <a:t>And </a:t>
            </a:r>
            <a:r>
              <a:rPr lang="en-US" dirty="0"/>
              <a:t>I will put my Spirit in you and </a:t>
            </a:r>
            <a:r>
              <a:rPr lang="en-US" u="sng" dirty="0"/>
              <a:t>move you to follow my </a:t>
            </a:r>
            <a:r>
              <a:rPr lang="en-US" u="sng" dirty="0" smtClean="0"/>
              <a:t>decrees </a:t>
            </a:r>
            <a:r>
              <a:rPr lang="en-US" b="1" u="sng" dirty="0"/>
              <a:t>(Hebrew, "</a:t>
            </a:r>
            <a:r>
              <a:rPr lang="en-US" b="1" u="sng" dirty="0" err="1"/>
              <a:t>chukot</a:t>
            </a:r>
            <a:r>
              <a:rPr lang="en-US" b="1" u="sng" dirty="0"/>
              <a:t>")</a:t>
            </a:r>
            <a:r>
              <a:rPr lang="en-US" u="sng" dirty="0" smtClean="0"/>
              <a:t> </a:t>
            </a:r>
            <a:r>
              <a:rPr lang="en-US" u="sng" dirty="0"/>
              <a:t>and be careful to keep my </a:t>
            </a:r>
            <a:r>
              <a:rPr lang="en-US" u="sng" dirty="0" smtClean="0"/>
              <a:t>laws </a:t>
            </a:r>
            <a:r>
              <a:rPr lang="en-US" b="1" u="sng" dirty="0"/>
              <a:t>(Hebrew, "</a:t>
            </a:r>
            <a:r>
              <a:rPr lang="en-US" b="1" u="sng" dirty="0" err="1"/>
              <a:t>mishpatim</a:t>
            </a:r>
            <a:r>
              <a:rPr lang="en-US" b="1" u="sng" dirty="0"/>
              <a:t>")</a:t>
            </a:r>
            <a:r>
              <a:rPr lang="en-US" dirty="0" smtClean="0"/>
              <a:t>. (Ezekiel 36:36-37)</a:t>
            </a:r>
            <a:endParaRPr lang="en-US" dirty="0"/>
          </a:p>
        </p:txBody>
      </p:sp>
    </p:spTree>
    <p:extLst>
      <p:ext uri="{BB962C8B-B14F-4D97-AF65-F5344CB8AC3E}">
        <p14:creationId xmlns:p14="http://schemas.microsoft.com/office/powerpoint/2010/main" val="1223971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230" y="357424"/>
            <a:ext cx="8314961" cy="4355644"/>
          </a:xfrm>
        </p:spPr>
        <p:txBody>
          <a:bodyPr>
            <a:normAutofit fontScale="70000" lnSpcReduction="20000"/>
          </a:bodyPr>
          <a:lstStyle/>
          <a:p>
            <a:pPr algn="ctr">
              <a:buNone/>
            </a:pPr>
            <a:r>
              <a:rPr lang="en-US" sz="4000" dirty="0" smtClean="0"/>
              <a:t>The Prophet</a:t>
            </a:r>
          </a:p>
          <a:p>
            <a:pPr marL="0" indent="0">
              <a:buNone/>
            </a:pPr>
            <a:r>
              <a:rPr lang="en-US" dirty="0"/>
              <a:t>The LORD your God will raise up for you a prophet like me from among your own brothers. You must listen to him.</a:t>
            </a:r>
          </a:p>
          <a:p>
            <a:pPr marL="0" indent="0">
              <a:buNone/>
            </a:pPr>
            <a:r>
              <a:rPr lang="en-US" dirty="0"/>
              <a:t> </a:t>
            </a:r>
            <a:r>
              <a:rPr lang="en-US" baseline="30000" dirty="0"/>
              <a:t>16</a:t>
            </a:r>
            <a:r>
              <a:rPr lang="en-US" dirty="0"/>
              <a:t> For this is what you asked of the LORD your God at </a:t>
            </a:r>
            <a:r>
              <a:rPr lang="en-US" dirty="0" err="1"/>
              <a:t>Horeb</a:t>
            </a:r>
            <a:r>
              <a:rPr lang="en-US" dirty="0"/>
              <a:t> on the day of the assembly when you said, "Let us not hear the voice of the LORD our God nor see this great fire anymore, or we will die."</a:t>
            </a:r>
          </a:p>
          <a:p>
            <a:pPr marL="0" indent="0">
              <a:buNone/>
            </a:pPr>
            <a:r>
              <a:rPr lang="en-US" dirty="0"/>
              <a:t> </a:t>
            </a:r>
            <a:r>
              <a:rPr lang="en-US" baseline="30000" dirty="0"/>
              <a:t>17</a:t>
            </a:r>
            <a:r>
              <a:rPr lang="en-US" dirty="0"/>
              <a:t> The LORD said to me: "What they say is good.</a:t>
            </a:r>
          </a:p>
          <a:p>
            <a:pPr marL="0" indent="0">
              <a:buNone/>
            </a:pPr>
            <a:r>
              <a:rPr lang="en-US" dirty="0"/>
              <a:t> </a:t>
            </a:r>
            <a:r>
              <a:rPr lang="en-US" baseline="30000" dirty="0"/>
              <a:t>18</a:t>
            </a:r>
            <a:r>
              <a:rPr lang="en-US" dirty="0"/>
              <a:t> I will raise up for them a prophet like you from among their brothers; </a:t>
            </a:r>
            <a:r>
              <a:rPr lang="en-US" u="sng" dirty="0"/>
              <a:t>I will put my words in his mouth</a:t>
            </a:r>
            <a:r>
              <a:rPr lang="en-US" dirty="0"/>
              <a:t>, and he will tell them everything I command him.</a:t>
            </a:r>
          </a:p>
          <a:p>
            <a:pPr marL="0" indent="0">
              <a:buNone/>
            </a:pPr>
            <a:r>
              <a:rPr lang="en-US" dirty="0"/>
              <a:t> </a:t>
            </a:r>
            <a:r>
              <a:rPr lang="en-US" baseline="30000" dirty="0"/>
              <a:t>19</a:t>
            </a:r>
            <a:r>
              <a:rPr lang="en-US" dirty="0"/>
              <a:t> If anyone does not listen to my words that the prophet speaks in my name, I myself will call him to account.</a:t>
            </a:r>
          </a:p>
          <a:p>
            <a:pPr algn="ctr">
              <a:buNone/>
            </a:pPr>
            <a:r>
              <a:rPr lang="en-US" dirty="0" smtClean="0"/>
              <a:t>Deuteronomy 18:15-19</a:t>
            </a:r>
            <a:endParaRPr lang="en-US" dirty="0"/>
          </a:p>
        </p:txBody>
      </p:sp>
    </p:spTree>
    <p:extLst>
      <p:ext uri="{BB962C8B-B14F-4D97-AF65-F5344CB8AC3E}">
        <p14:creationId xmlns:p14="http://schemas.microsoft.com/office/powerpoint/2010/main" val="1736592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4000" i="1" dirty="0" smtClean="0"/>
              <a:t>Every Word that God Has Spoken</a:t>
            </a:r>
            <a:endParaRPr lang="en-US" sz="4000" dirty="0" smtClean="0"/>
          </a:p>
          <a:p>
            <a:pPr marL="0" indent="0">
              <a:buNone/>
            </a:pPr>
            <a:r>
              <a:rPr lang="en-US" dirty="0" smtClean="0"/>
              <a:t>Deuteronomy 8:2-3</a:t>
            </a:r>
          </a:p>
          <a:p>
            <a:pPr marL="0" indent="0">
              <a:buNone/>
            </a:pPr>
            <a:r>
              <a:rPr lang="en-US" dirty="0"/>
              <a:t>Remember how the LORD your God led you all the way in the desert these forty years, to humble you and to test you in order to know what was in your heart, </a:t>
            </a:r>
            <a:r>
              <a:rPr lang="en-US" u="sng" dirty="0"/>
              <a:t>whether or not you would keep his commands</a:t>
            </a:r>
            <a:r>
              <a:rPr lang="en-US" dirty="0"/>
              <a:t>.</a:t>
            </a:r>
          </a:p>
          <a:p>
            <a:pPr marL="0" indent="0">
              <a:buNone/>
            </a:pPr>
            <a:r>
              <a:rPr lang="en-US" dirty="0" smtClean="0"/>
              <a:t>He </a:t>
            </a:r>
            <a:r>
              <a:rPr lang="en-US" dirty="0"/>
              <a:t>humbled you, causing you to hunger and then feeding you with manna, which neither you nor your fathers had known, </a:t>
            </a:r>
            <a:r>
              <a:rPr lang="en-US" u="sng" dirty="0"/>
              <a:t>to teach you that man does not live on bread alone but on every word that comes from the mouth of the LORD</a:t>
            </a:r>
            <a:r>
              <a:rPr lang="en-US" dirty="0" smtClean="0"/>
              <a:t>.</a:t>
            </a:r>
            <a:endParaRPr lang="en-US" dirty="0"/>
          </a:p>
        </p:txBody>
      </p:sp>
    </p:spTree>
    <p:extLst>
      <p:ext uri="{BB962C8B-B14F-4D97-AF65-F5344CB8AC3E}">
        <p14:creationId xmlns:p14="http://schemas.microsoft.com/office/powerpoint/2010/main" val="30198362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249" y="657227"/>
            <a:ext cx="8267076" cy="3857625"/>
          </a:xfrm>
        </p:spPr>
        <p:txBody>
          <a:bodyPr>
            <a:normAutofit/>
          </a:bodyPr>
          <a:lstStyle/>
          <a:p>
            <a:pPr algn="ctr">
              <a:buNone/>
            </a:pPr>
            <a:r>
              <a:rPr lang="en-US" sz="4000" dirty="0" smtClean="0"/>
              <a:t>The Prophet like Moses who was to come will speak and teach all the words, commandments and instructions that have proceeded from the mouth of the Father</a:t>
            </a:r>
            <a:endParaRPr lang="en-US" sz="4000" dirty="0"/>
          </a:p>
        </p:txBody>
      </p:sp>
    </p:spTree>
    <p:extLst>
      <p:ext uri="{BB962C8B-B14F-4D97-AF65-F5344CB8AC3E}">
        <p14:creationId xmlns:p14="http://schemas.microsoft.com/office/powerpoint/2010/main" val="11739312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85000" lnSpcReduction="20000"/>
          </a:bodyPr>
          <a:lstStyle/>
          <a:p>
            <a:pPr algn="ctr">
              <a:buNone/>
            </a:pPr>
            <a:r>
              <a:rPr lang="en-US" sz="4000" dirty="0" smtClean="0">
                <a:latin typeface="Times New Roman" pitchFamily="18" charset="0"/>
                <a:cs typeface="Times New Roman" pitchFamily="18" charset="0"/>
              </a:rPr>
              <a:t>What Did Jesus Speak at the Feast of Booths?</a:t>
            </a:r>
          </a:p>
          <a:p>
            <a:pPr marL="0" indent="0">
              <a:buNone/>
            </a:pPr>
            <a:r>
              <a:rPr lang="en-US" dirty="0"/>
              <a:t>Now at the Feast the Jews were watching for him and asking, "Where is that man?"</a:t>
            </a:r>
          </a:p>
          <a:p>
            <a:pPr marL="0" indent="0">
              <a:buNone/>
            </a:pPr>
            <a:r>
              <a:rPr lang="en-US" dirty="0"/>
              <a:t> </a:t>
            </a:r>
            <a:r>
              <a:rPr lang="en-US" baseline="30000" dirty="0"/>
              <a:t>12</a:t>
            </a:r>
            <a:r>
              <a:rPr lang="en-US" dirty="0"/>
              <a:t> Among the crowds there was widespread whispering about him. Some said, "He is a good man." Others replied, "No, he deceives the people."</a:t>
            </a:r>
          </a:p>
          <a:p>
            <a:pPr marL="0" indent="0">
              <a:buNone/>
            </a:pPr>
            <a:r>
              <a:rPr lang="en-US" dirty="0"/>
              <a:t> </a:t>
            </a:r>
            <a:r>
              <a:rPr lang="en-US" baseline="30000" dirty="0"/>
              <a:t>13</a:t>
            </a:r>
            <a:r>
              <a:rPr lang="en-US" dirty="0"/>
              <a:t> But no one would say anything publicly about him for fear of the Jews.</a:t>
            </a:r>
          </a:p>
          <a:p>
            <a:pPr marL="0" indent="0">
              <a:buNone/>
            </a:pPr>
            <a:r>
              <a:rPr lang="en-US" dirty="0"/>
              <a:t> </a:t>
            </a:r>
            <a:r>
              <a:rPr lang="en-US" baseline="30000" dirty="0"/>
              <a:t>14</a:t>
            </a:r>
            <a:r>
              <a:rPr lang="en-US" dirty="0"/>
              <a:t> Not until halfway through the Feast did Jesus go up to the temple courts and begin to teach.</a:t>
            </a:r>
          </a:p>
          <a:p>
            <a:pPr marL="0" indent="0">
              <a:buNone/>
            </a:pPr>
            <a:r>
              <a:rPr lang="en-US" dirty="0"/>
              <a:t> </a:t>
            </a:r>
            <a:r>
              <a:rPr lang="en-US" baseline="30000" dirty="0"/>
              <a:t>15</a:t>
            </a:r>
            <a:r>
              <a:rPr lang="en-US" dirty="0"/>
              <a:t> The Jews were amazed and asked, "How did this man get such learning without having studied</a:t>
            </a:r>
            <a:r>
              <a:rPr lang="en-US" dirty="0" smtClean="0"/>
              <a:t>?“ (4</a:t>
            </a:r>
            <a:r>
              <a:rPr lang="en-US" baseline="30000" dirty="0" smtClean="0"/>
              <a:t>th</a:t>
            </a:r>
            <a:r>
              <a:rPr lang="en-US" dirty="0" smtClean="0"/>
              <a:t> Gospel 7)</a:t>
            </a:r>
            <a:endParaRPr lang="en-US" dirty="0"/>
          </a:p>
        </p:txBody>
      </p:sp>
    </p:spTree>
    <p:extLst>
      <p:ext uri="{BB962C8B-B14F-4D97-AF65-F5344CB8AC3E}">
        <p14:creationId xmlns:p14="http://schemas.microsoft.com/office/powerpoint/2010/main" val="4061519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92500" lnSpcReduction="10000"/>
          </a:bodyPr>
          <a:lstStyle/>
          <a:p>
            <a:pPr algn="ctr">
              <a:buNone/>
            </a:pPr>
            <a:r>
              <a:rPr lang="en-US" sz="4000" dirty="0" smtClean="0">
                <a:latin typeface="Times New Roman" pitchFamily="18" charset="0"/>
                <a:cs typeface="Times New Roman" pitchFamily="18" charset="0"/>
              </a:rPr>
              <a:t>At the Feast of Booths</a:t>
            </a:r>
          </a:p>
          <a:p>
            <a:pPr marL="0" indent="0">
              <a:buNone/>
            </a:pPr>
            <a:r>
              <a:rPr lang="en-US" dirty="0"/>
              <a:t>Jesus answered, "</a:t>
            </a:r>
            <a:r>
              <a:rPr lang="en-US" u="sng" dirty="0"/>
              <a:t>My teaching is not my own. It comes from him who sent me</a:t>
            </a:r>
            <a:r>
              <a:rPr lang="en-US" dirty="0"/>
              <a:t>.</a:t>
            </a:r>
          </a:p>
          <a:p>
            <a:pPr marL="0" indent="0">
              <a:buNone/>
            </a:pPr>
            <a:r>
              <a:rPr lang="en-US" dirty="0"/>
              <a:t> </a:t>
            </a:r>
            <a:r>
              <a:rPr lang="en-US" baseline="30000" dirty="0"/>
              <a:t>17</a:t>
            </a:r>
            <a:r>
              <a:rPr lang="en-US" dirty="0"/>
              <a:t> If anyone chooses to do God's will, he will find out whether my teaching comes from God or whether I speak on my own.</a:t>
            </a:r>
          </a:p>
          <a:p>
            <a:pPr marL="0" indent="0">
              <a:buNone/>
            </a:pPr>
            <a:r>
              <a:rPr lang="en-US" dirty="0"/>
              <a:t> </a:t>
            </a:r>
            <a:r>
              <a:rPr lang="en-US" baseline="30000" dirty="0"/>
              <a:t>18</a:t>
            </a:r>
            <a:r>
              <a:rPr lang="en-US" dirty="0"/>
              <a:t> He who speaks on his own does so to gain honor for himself, but he who works for the honor of the one who sent him is a man of truth; there is nothing false about him.</a:t>
            </a:r>
            <a:r>
              <a:rPr lang="en-US" dirty="0" smtClean="0"/>
              <a:t> (4</a:t>
            </a:r>
            <a:r>
              <a:rPr lang="en-US" baseline="30000" dirty="0" smtClean="0"/>
              <a:t>th</a:t>
            </a:r>
            <a:r>
              <a:rPr lang="en-US" dirty="0" smtClean="0"/>
              <a:t> Gospel 7)</a:t>
            </a:r>
            <a:endParaRPr lang="en-US" dirty="0"/>
          </a:p>
        </p:txBody>
      </p:sp>
    </p:spTree>
    <p:extLst>
      <p:ext uri="{BB962C8B-B14F-4D97-AF65-F5344CB8AC3E}">
        <p14:creationId xmlns:p14="http://schemas.microsoft.com/office/powerpoint/2010/main" val="2151937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92500"/>
          </a:bodyPr>
          <a:lstStyle/>
          <a:p>
            <a:pPr algn="ctr">
              <a:buNone/>
            </a:pPr>
            <a:r>
              <a:rPr lang="en-US" sz="4000" dirty="0" smtClean="0">
                <a:latin typeface="Times New Roman" pitchFamily="18" charset="0"/>
                <a:cs typeface="Times New Roman" pitchFamily="18" charset="0"/>
              </a:rPr>
              <a:t>The Words He Spoke Were the Father’s</a:t>
            </a:r>
          </a:p>
          <a:p>
            <a:pPr marL="0" indent="0">
              <a:buNone/>
            </a:pPr>
            <a:r>
              <a:rPr lang="en-US" dirty="0" smtClean="0"/>
              <a:t>4</a:t>
            </a:r>
            <a:r>
              <a:rPr lang="en-US" baseline="30000" dirty="0" smtClean="0"/>
              <a:t>th</a:t>
            </a:r>
            <a:r>
              <a:rPr lang="en-US" dirty="0" smtClean="0"/>
              <a:t> Gospel 14:10-11.Don't </a:t>
            </a:r>
            <a:r>
              <a:rPr lang="en-US" dirty="0"/>
              <a:t>you believe that I am in the Father, and that the Father is in me? The words I say to you are not just my own. Rather, it is the Father, living in me, who is doing his </a:t>
            </a:r>
            <a:r>
              <a:rPr lang="en-US" dirty="0" smtClean="0"/>
              <a:t>work. </a:t>
            </a:r>
            <a:r>
              <a:rPr lang="en-US" dirty="0"/>
              <a:t>Believe me when I say that I am in the Father and the Father is in me; or at least believe on the evidence of the miracles themselves</a:t>
            </a:r>
            <a:r>
              <a:rPr lang="en-US" dirty="0" smtClean="0"/>
              <a:t>.</a:t>
            </a:r>
            <a:endParaRPr lang="en-US" dirty="0"/>
          </a:p>
        </p:txBody>
      </p:sp>
    </p:spTree>
    <p:extLst>
      <p:ext uri="{BB962C8B-B14F-4D97-AF65-F5344CB8AC3E}">
        <p14:creationId xmlns:p14="http://schemas.microsoft.com/office/powerpoint/2010/main" val="259908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lnSpcReduction="10000"/>
          </a:bodyPr>
          <a:lstStyle/>
          <a:p>
            <a:pPr algn="ctr">
              <a:buNone/>
            </a:pPr>
            <a:r>
              <a:rPr lang="en-US" sz="4000" dirty="0" smtClean="0">
                <a:latin typeface="Times New Roman" pitchFamily="18" charset="0"/>
                <a:cs typeface="Times New Roman" pitchFamily="18" charset="0"/>
              </a:rPr>
              <a:t>The Words He Spoke Were the Father’s</a:t>
            </a:r>
          </a:p>
          <a:p>
            <a:pPr marL="0" indent="0">
              <a:buNone/>
            </a:pPr>
            <a:r>
              <a:rPr lang="en-US" dirty="0" smtClean="0"/>
              <a:t>4</a:t>
            </a:r>
            <a:r>
              <a:rPr lang="en-US" baseline="30000" dirty="0" smtClean="0"/>
              <a:t>th</a:t>
            </a:r>
            <a:r>
              <a:rPr lang="en-US" dirty="0" smtClean="0"/>
              <a:t> Gospel 14:23-24.   </a:t>
            </a:r>
            <a:r>
              <a:rPr lang="en-US" dirty="0"/>
              <a:t>Jesus replied, "If anyone loves me, he will obey my teaching. My Father will love him, and we will come to him and make our home with </a:t>
            </a:r>
            <a:r>
              <a:rPr lang="en-US" dirty="0" smtClean="0"/>
              <a:t>him.  He </a:t>
            </a:r>
            <a:r>
              <a:rPr lang="en-US" dirty="0"/>
              <a:t>who does not love me will not obey my teaching. These words you hear are not my own; they belong to the Father who sent me</a:t>
            </a:r>
            <a:r>
              <a:rPr lang="en-US" dirty="0" smtClean="0"/>
              <a:t>.</a:t>
            </a:r>
            <a:endParaRPr lang="en-US" dirty="0"/>
          </a:p>
        </p:txBody>
      </p:sp>
    </p:spTree>
    <p:extLst>
      <p:ext uri="{BB962C8B-B14F-4D97-AF65-F5344CB8AC3E}">
        <p14:creationId xmlns:p14="http://schemas.microsoft.com/office/powerpoint/2010/main" val="3872146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a:bodyPr>
          <a:lstStyle/>
          <a:p>
            <a:pPr algn="ctr">
              <a:buNone/>
            </a:pPr>
            <a:r>
              <a:rPr lang="en-US" sz="4000" dirty="0" smtClean="0">
                <a:latin typeface="Times New Roman" pitchFamily="18" charset="0"/>
                <a:cs typeface="Times New Roman" pitchFamily="18" charset="0"/>
              </a:rPr>
              <a:t>Making a Distinction Between God’s Law and Man-Made Religious Law</a:t>
            </a:r>
          </a:p>
          <a:p>
            <a:r>
              <a:rPr lang="en-US" dirty="0" smtClean="0"/>
              <a:t>Jesus and the Pharisees/Sadducees</a:t>
            </a:r>
          </a:p>
          <a:p>
            <a:r>
              <a:rPr lang="en-US" dirty="0" smtClean="0"/>
              <a:t>Matthew 15:1-20</a:t>
            </a:r>
            <a:endParaRPr lang="en-US" dirty="0"/>
          </a:p>
        </p:txBody>
      </p:sp>
    </p:spTree>
    <p:extLst>
      <p:ext uri="{BB962C8B-B14F-4D97-AF65-F5344CB8AC3E}">
        <p14:creationId xmlns:p14="http://schemas.microsoft.com/office/powerpoint/2010/main" val="797700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85000" lnSpcReduction="20000"/>
          </a:bodyPr>
          <a:lstStyle/>
          <a:p>
            <a:pPr algn="ctr">
              <a:buNone/>
            </a:pPr>
            <a:r>
              <a:rPr lang="en-US" sz="4000" dirty="0" smtClean="0">
                <a:latin typeface="Times New Roman" pitchFamily="18" charset="0"/>
                <a:cs typeface="Times New Roman" pitchFamily="18" charset="0"/>
              </a:rPr>
              <a:t>What Do the Scriptures Say About God’s Law?</a:t>
            </a:r>
          </a:p>
          <a:p>
            <a:pPr>
              <a:buNone/>
            </a:pPr>
            <a:r>
              <a:rPr lang="en-US" sz="3600" dirty="0" smtClean="0"/>
              <a:t>Psalm 19</a:t>
            </a:r>
          </a:p>
          <a:p>
            <a:pPr>
              <a:buNone/>
            </a:pPr>
            <a:r>
              <a:rPr lang="en-US" sz="4000" dirty="0"/>
              <a:t>Psalm 119:</a:t>
            </a:r>
          </a:p>
          <a:p>
            <a:pPr marL="0" indent="0">
              <a:buNone/>
            </a:pPr>
            <a:r>
              <a:rPr lang="en-US" sz="3600" dirty="0"/>
              <a:t> </a:t>
            </a:r>
            <a:r>
              <a:rPr lang="en-US" sz="3600" baseline="30000" dirty="0"/>
              <a:t>14</a:t>
            </a:r>
            <a:r>
              <a:rPr lang="en-US" sz="3600" dirty="0"/>
              <a:t> I rejoice in following your statutes as one rejoices in great riches.</a:t>
            </a:r>
          </a:p>
          <a:p>
            <a:pPr marL="0" indent="0">
              <a:buNone/>
            </a:pPr>
            <a:r>
              <a:rPr lang="en-US" sz="3600" dirty="0"/>
              <a:t> </a:t>
            </a:r>
            <a:r>
              <a:rPr lang="en-US" sz="3600" baseline="30000" dirty="0"/>
              <a:t>15</a:t>
            </a:r>
            <a:r>
              <a:rPr lang="en-US" sz="3600" dirty="0"/>
              <a:t> I meditate on your precepts and consider your ways.</a:t>
            </a:r>
          </a:p>
          <a:p>
            <a:pPr marL="0" indent="0">
              <a:buNone/>
            </a:pPr>
            <a:r>
              <a:rPr lang="en-US" sz="3600" dirty="0"/>
              <a:t> </a:t>
            </a:r>
            <a:r>
              <a:rPr lang="en-US" sz="3600" baseline="30000" dirty="0"/>
              <a:t>16</a:t>
            </a:r>
            <a:r>
              <a:rPr lang="en-US" sz="3600" dirty="0"/>
              <a:t> I delight in your decrees; I will not neglect your word.</a:t>
            </a:r>
          </a:p>
          <a:p>
            <a:pPr>
              <a:buNone/>
            </a:pPr>
            <a:endParaRPr lang="en-US" sz="3600" dirty="0" smtClean="0"/>
          </a:p>
          <a:p>
            <a:pPr>
              <a:buNone/>
            </a:pPr>
            <a:endParaRPr lang="en-US" sz="4000" dirty="0"/>
          </a:p>
        </p:txBody>
      </p:sp>
    </p:spTree>
    <p:extLst>
      <p:ext uri="{BB962C8B-B14F-4D97-AF65-F5344CB8AC3E}">
        <p14:creationId xmlns:p14="http://schemas.microsoft.com/office/powerpoint/2010/main" val="1581291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fontScale="77500" lnSpcReduction="20000"/>
          </a:bodyPr>
          <a:lstStyle/>
          <a:p>
            <a:pPr algn="ctr">
              <a:buNone/>
            </a:pPr>
            <a:r>
              <a:rPr lang="en-US" sz="4000" dirty="0" smtClean="0">
                <a:latin typeface="Times New Roman" pitchFamily="18" charset="0"/>
                <a:cs typeface="Times New Roman" pitchFamily="18" charset="0"/>
              </a:rPr>
              <a:t>More About God’s Law?</a:t>
            </a:r>
          </a:p>
          <a:p>
            <a:pPr marL="0" indent="0">
              <a:buNone/>
            </a:pPr>
            <a:r>
              <a:rPr lang="en-US" dirty="0"/>
              <a:t> </a:t>
            </a:r>
            <a:r>
              <a:rPr lang="en-US" baseline="30000" dirty="0"/>
              <a:t>24</a:t>
            </a:r>
            <a:r>
              <a:rPr lang="en-US" dirty="0"/>
              <a:t> Your statutes are my delight; they are my counselors.</a:t>
            </a:r>
          </a:p>
          <a:p>
            <a:pPr>
              <a:buNone/>
            </a:pPr>
            <a:r>
              <a:rPr lang="en-US" dirty="0"/>
              <a:t> </a:t>
            </a:r>
            <a:r>
              <a:rPr lang="en-US" baseline="30000" dirty="0"/>
              <a:t>40</a:t>
            </a:r>
            <a:r>
              <a:rPr lang="en-US" dirty="0"/>
              <a:t> How I long for your precepts! Preserve my life in your righteousness.</a:t>
            </a:r>
          </a:p>
          <a:p>
            <a:pPr marL="0" indent="0">
              <a:buNone/>
            </a:pPr>
            <a:r>
              <a:rPr lang="en-US" baseline="30000" dirty="0"/>
              <a:t>44</a:t>
            </a:r>
            <a:r>
              <a:rPr lang="en-US" dirty="0"/>
              <a:t> I will always obey your law, for ever and ever.</a:t>
            </a:r>
          </a:p>
          <a:p>
            <a:pPr marL="0" indent="0">
              <a:buNone/>
            </a:pPr>
            <a:r>
              <a:rPr lang="en-US" dirty="0"/>
              <a:t> </a:t>
            </a:r>
            <a:r>
              <a:rPr lang="en-US" baseline="30000" dirty="0"/>
              <a:t>45</a:t>
            </a:r>
            <a:r>
              <a:rPr lang="en-US" dirty="0"/>
              <a:t> I will walk about in freedom, for I have sought out your precepts.</a:t>
            </a:r>
          </a:p>
          <a:p>
            <a:pPr marL="0" indent="0">
              <a:buNone/>
            </a:pPr>
            <a:r>
              <a:rPr lang="en-US" dirty="0"/>
              <a:t> </a:t>
            </a:r>
            <a:r>
              <a:rPr lang="en-US" baseline="30000" dirty="0"/>
              <a:t>46</a:t>
            </a:r>
            <a:r>
              <a:rPr lang="en-US" dirty="0"/>
              <a:t> I will speak of your statutes before kings and will not be put to shame,</a:t>
            </a:r>
          </a:p>
          <a:p>
            <a:pPr marL="0" indent="0">
              <a:buNone/>
            </a:pPr>
            <a:r>
              <a:rPr lang="en-US" dirty="0"/>
              <a:t> </a:t>
            </a:r>
            <a:r>
              <a:rPr lang="en-US" baseline="30000" dirty="0"/>
              <a:t>47</a:t>
            </a:r>
            <a:r>
              <a:rPr lang="en-US" dirty="0"/>
              <a:t> for I delight in your commands because I love them.</a:t>
            </a:r>
          </a:p>
          <a:p>
            <a:pPr marL="0" indent="0">
              <a:buNone/>
            </a:pPr>
            <a:r>
              <a:rPr lang="en-US" dirty="0"/>
              <a:t> </a:t>
            </a:r>
            <a:r>
              <a:rPr lang="en-US" baseline="30000" dirty="0"/>
              <a:t>48</a:t>
            </a:r>
            <a:r>
              <a:rPr lang="en-US" dirty="0"/>
              <a:t> I lift up my hands to your commands, which I love, and I meditate on your decrees</a:t>
            </a:r>
            <a:r>
              <a:rPr lang="en-US" dirty="0" smtClean="0"/>
              <a:t>.</a:t>
            </a:r>
            <a:endParaRPr lang="en-US" sz="3600" dirty="0" smtClean="0"/>
          </a:p>
          <a:p>
            <a:pPr>
              <a:buNone/>
            </a:pPr>
            <a:endParaRPr lang="en-US" sz="4000" dirty="0"/>
          </a:p>
        </p:txBody>
      </p:sp>
    </p:spTree>
    <p:extLst>
      <p:ext uri="{BB962C8B-B14F-4D97-AF65-F5344CB8AC3E}">
        <p14:creationId xmlns:p14="http://schemas.microsoft.com/office/powerpoint/2010/main" val="213588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a:bodyPr>
          <a:lstStyle/>
          <a:p>
            <a:pPr algn="ctr">
              <a:buNone/>
            </a:pPr>
            <a:r>
              <a:rPr lang="en-US" sz="4000" dirty="0" smtClean="0">
                <a:latin typeface="Times New Roman" pitchFamily="18" charset="0"/>
                <a:cs typeface="Times New Roman" pitchFamily="18" charset="0"/>
              </a:rPr>
              <a:t>What Does Paul Say About Father’s Law</a:t>
            </a:r>
          </a:p>
          <a:p>
            <a:pPr>
              <a:buNone/>
            </a:pPr>
            <a:r>
              <a:rPr lang="en-US" sz="3600" dirty="0" smtClean="0"/>
              <a:t>So </a:t>
            </a:r>
            <a:r>
              <a:rPr lang="en-US" sz="3600" dirty="0"/>
              <a:t>then, the law is holy, and the commandment is holy, righteous and good. (Romans </a:t>
            </a:r>
            <a:r>
              <a:rPr lang="en-US" sz="3600" dirty="0" smtClean="0"/>
              <a:t>7:12)</a:t>
            </a:r>
          </a:p>
          <a:p>
            <a:pPr>
              <a:buNone/>
            </a:pPr>
            <a:r>
              <a:rPr lang="en-US" dirty="0" smtClean="0"/>
              <a:t>We </a:t>
            </a:r>
            <a:r>
              <a:rPr lang="en-US" dirty="0"/>
              <a:t>know that the law is spiritual</a:t>
            </a:r>
            <a:r>
              <a:rPr lang="en-US" dirty="0" smtClean="0"/>
              <a:t>; (Romans 7:14)</a:t>
            </a:r>
            <a:endParaRPr lang="en-US" sz="3600" dirty="0" smtClean="0"/>
          </a:p>
          <a:p>
            <a:pPr>
              <a:buNone/>
            </a:pPr>
            <a:endParaRPr lang="en-US" sz="4000" dirty="0"/>
          </a:p>
        </p:txBody>
      </p:sp>
    </p:spTree>
    <p:extLst>
      <p:ext uri="{BB962C8B-B14F-4D97-AF65-F5344CB8AC3E}">
        <p14:creationId xmlns:p14="http://schemas.microsoft.com/office/powerpoint/2010/main" val="1720838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a:bodyPr>
          <a:lstStyle/>
          <a:p>
            <a:pPr algn="ctr">
              <a:buNone/>
            </a:pPr>
            <a:r>
              <a:rPr lang="en-US" sz="4000" dirty="0" smtClean="0">
                <a:latin typeface="Times New Roman" pitchFamily="18" charset="0"/>
                <a:cs typeface="Times New Roman" pitchFamily="18" charset="0"/>
              </a:rPr>
              <a:t>Why Does Paul Say Such Negative Things About Law?</a:t>
            </a:r>
          </a:p>
          <a:p>
            <a:pPr marL="0" indent="0">
              <a:buNone/>
            </a:pPr>
            <a:r>
              <a:rPr lang="en-US" dirty="0"/>
              <a:t>You who are trying to be justified by law have been alienated from Christ; you have fallen away from grace</a:t>
            </a:r>
            <a:r>
              <a:rPr lang="en-US" dirty="0" smtClean="0"/>
              <a:t>. Galatians 5:4</a:t>
            </a:r>
          </a:p>
          <a:p>
            <a:pPr marL="0" indent="0">
              <a:buNone/>
            </a:pPr>
            <a:r>
              <a:rPr lang="en-US" dirty="0" smtClean="0"/>
              <a:t>Whose law is Paul writing about?</a:t>
            </a:r>
            <a:endParaRPr lang="en-US" dirty="0"/>
          </a:p>
        </p:txBody>
      </p:sp>
    </p:spTree>
    <p:extLst>
      <p:ext uri="{BB962C8B-B14F-4D97-AF65-F5344CB8AC3E}">
        <p14:creationId xmlns:p14="http://schemas.microsoft.com/office/powerpoint/2010/main" val="1545067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a:bodyPr>
          <a:lstStyle/>
          <a:p>
            <a:pPr algn="ctr">
              <a:buNone/>
            </a:pPr>
            <a:r>
              <a:rPr lang="en-US" sz="4000" dirty="0" smtClean="0">
                <a:latin typeface="Times New Roman" pitchFamily="18" charset="0"/>
                <a:cs typeface="Times New Roman" pitchFamily="18" charset="0"/>
              </a:rPr>
              <a:t>Law v. Faith in Paul’s Writings</a:t>
            </a:r>
          </a:p>
          <a:p>
            <a:pPr marL="0" indent="0">
              <a:buNone/>
            </a:pPr>
            <a:r>
              <a:rPr lang="en-US" dirty="0" smtClean="0"/>
              <a:t>3 laws in Paul – God’s, Man’s, Flesh</a:t>
            </a:r>
          </a:p>
          <a:p>
            <a:pPr marL="0" indent="0">
              <a:buNone/>
            </a:pPr>
            <a:r>
              <a:rPr lang="en-US" dirty="0" smtClean="0"/>
              <a:t>Faith in Paul refers to Faithfulness to God’s Law Where Paul contrasts law and faith he is contrasting obedience to man’s law with God’s </a:t>
            </a:r>
            <a:endParaRPr lang="en-US" dirty="0"/>
          </a:p>
        </p:txBody>
      </p:sp>
    </p:spTree>
    <p:extLst>
      <p:ext uri="{BB962C8B-B14F-4D97-AF65-F5344CB8AC3E}">
        <p14:creationId xmlns:p14="http://schemas.microsoft.com/office/powerpoint/2010/main" val="3341300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695" y="307299"/>
            <a:ext cx="8154649" cy="4615766"/>
          </a:xfrm>
        </p:spPr>
        <p:txBody>
          <a:bodyPr>
            <a:normAutofit/>
          </a:bodyPr>
          <a:lstStyle/>
          <a:p>
            <a:pPr algn="ctr">
              <a:buNone/>
            </a:pPr>
            <a:r>
              <a:rPr lang="en-US" sz="4000" dirty="0" smtClean="0">
                <a:latin typeface="Times New Roman" pitchFamily="18" charset="0"/>
                <a:cs typeface="Times New Roman" pitchFamily="18" charset="0"/>
              </a:rPr>
              <a:t>What’s So Wrong With Wanting to Keep Father’s Law?</a:t>
            </a:r>
            <a:endParaRPr lang="en-US" sz="4000" dirty="0"/>
          </a:p>
          <a:p>
            <a:pPr algn="ctr">
              <a:buNone/>
            </a:pPr>
            <a:r>
              <a:rPr lang="en-US" sz="4000" dirty="0" smtClean="0">
                <a:latin typeface="Times New Roman" pitchFamily="18" charset="0"/>
                <a:cs typeface="Times New Roman" pitchFamily="18" charset="0"/>
              </a:rPr>
              <a:t>Obeying God’s Law does not make one a heretic, nor have they fallen from grace, nor does this make one a </a:t>
            </a:r>
            <a:r>
              <a:rPr lang="en-US" sz="4000" dirty="0" err="1" smtClean="0">
                <a:latin typeface="Times New Roman" pitchFamily="18" charset="0"/>
                <a:cs typeface="Times New Roman" pitchFamily="18" charset="0"/>
              </a:rPr>
              <a:t>Judaizer</a:t>
            </a:r>
            <a:r>
              <a:rPr lang="en-US" sz="4000" dirty="0" smtClean="0">
                <a:latin typeface="Times New Roman" pitchFamily="18" charset="0"/>
                <a:cs typeface="Times New Roman" pitchFamily="18" charset="0"/>
              </a:rPr>
              <a:t>, nor are these trying to earn their way to heaven.</a:t>
            </a:r>
          </a:p>
        </p:txBody>
      </p:sp>
    </p:spTree>
    <p:extLst>
      <p:ext uri="{BB962C8B-B14F-4D97-AF65-F5344CB8AC3E}">
        <p14:creationId xmlns:p14="http://schemas.microsoft.com/office/powerpoint/2010/main" val="5348224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dirty="0" smtClean="0"/>
              <a:t>The Conclusion</a:t>
            </a:r>
          </a:p>
          <a:p>
            <a:pPr marL="0" indent="0">
              <a:buNone/>
            </a:pPr>
            <a:r>
              <a:rPr lang="en-US" dirty="0" smtClean="0"/>
              <a:t>Ecclesiastes 12:</a:t>
            </a:r>
          </a:p>
          <a:p>
            <a:pPr marL="0" indent="0">
              <a:buNone/>
            </a:pPr>
            <a:r>
              <a:rPr lang="en-US" dirty="0"/>
              <a:t> </a:t>
            </a:r>
            <a:r>
              <a:rPr lang="en-US" baseline="30000" dirty="0"/>
              <a:t>13</a:t>
            </a:r>
            <a:r>
              <a:rPr lang="en-US" dirty="0"/>
              <a:t> Now all has been heard; here is the conclusion of the matter: </a:t>
            </a:r>
            <a:r>
              <a:rPr lang="en-US" u="sng" dirty="0"/>
              <a:t>Fear God and keep his commandments, for this is the whole </a:t>
            </a:r>
            <a:r>
              <a:rPr lang="en-US" i="1" u="sng" dirty="0"/>
              <a:t>duty </a:t>
            </a:r>
            <a:r>
              <a:rPr lang="en-US" u="sng" dirty="0"/>
              <a:t>of man</a:t>
            </a:r>
            <a:r>
              <a:rPr lang="en-US" dirty="0"/>
              <a:t>.</a:t>
            </a:r>
          </a:p>
          <a:p>
            <a:pPr marL="0" indent="0">
              <a:buNone/>
            </a:pPr>
            <a:r>
              <a:rPr lang="en-US" dirty="0"/>
              <a:t> </a:t>
            </a:r>
            <a:r>
              <a:rPr lang="en-US" baseline="30000" dirty="0"/>
              <a:t>14</a:t>
            </a:r>
            <a:r>
              <a:rPr lang="en-US" dirty="0"/>
              <a:t> For God will bring every deed into judgment, including every hidden thing, whether it is good or evil.</a:t>
            </a:r>
          </a:p>
          <a:p>
            <a:pPr marL="0" indent="0" algn="ctr">
              <a:buNone/>
            </a:pPr>
            <a:endParaRPr lang="en-US" dirty="0" smtClean="0"/>
          </a:p>
        </p:txBody>
      </p:sp>
    </p:spTree>
    <p:extLst>
      <p:ext uri="{BB962C8B-B14F-4D97-AF65-F5344CB8AC3E}">
        <p14:creationId xmlns:p14="http://schemas.microsoft.com/office/powerpoint/2010/main" val="3405764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86846</TotalTime>
  <Words>1584</Words>
  <Application>Microsoft Office PowerPoint</Application>
  <PresentationFormat>On-screen Show (16:9)</PresentationFormat>
  <Paragraphs>107</Paragraphs>
  <Slides>22</Slides>
  <Notes>22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Arial</vt:lpstr>
      <vt:lpstr>Calibri</vt:lpstr>
      <vt:lpstr>Helvetica</vt:lpstr>
      <vt:lpstr>Times New Roman</vt:lpstr>
      <vt:lpstr>16_Office Theme</vt:lpstr>
      <vt:lpstr>23_Office Theme</vt:lpstr>
      <vt:lpstr>56_Office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748</cp:revision>
  <dcterms:created xsi:type="dcterms:W3CDTF">2012-08-10T17:43:01Z</dcterms:created>
  <dcterms:modified xsi:type="dcterms:W3CDTF">2018-06-15T22:55:39Z</dcterms:modified>
</cp:coreProperties>
</file>