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3" r:id="rId2"/>
    <p:sldMasterId id="2147484769" r:id="rId3"/>
    <p:sldMasterId id="2147484786" r:id="rId4"/>
    <p:sldMasterId id="2147484798" r:id="rId5"/>
  </p:sldMasterIdLst>
  <p:notesMasterIdLst>
    <p:notesMasterId r:id="rId87"/>
  </p:notesMasterIdLst>
  <p:sldIdLst>
    <p:sldId id="836" r:id="rId6"/>
    <p:sldId id="912" r:id="rId7"/>
    <p:sldId id="845" r:id="rId8"/>
    <p:sldId id="921" r:id="rId9"/>
    <p:sldId id="913" r:id="rId10"/>
    <p:sldId id="914" r:id="rId11"/>
    <p:sldId id="915" r:id="rId12"/>
    <p:sldId id="670" r:id="rId13"/>
    <p:sldId id="917" r:id="rId14"/>
    <p:sldId id="922" r:id="rId15"/>
    <p:sldId id="923" r:id="rId16"/>
    <p:sldId id="924" r:id="rId17"/>
    <p:sldId id="925" r:id="rId18"/>
    <p:sldId id="926" r:id="rId19"/>
    <p:sldId id="890" r:id="rId20"/>
    <p:sldId id="894" r:id="rId21"/>
    <p:sldId id="895" r:id="rId22"/>
    <p:sldId id="896" r:id="rId23"/>
    <p:sldId id="842" r:id="rId24"/>
    <p:sldId id="916" r:id="rId25"/>
    <p:sldId id="891" r:id="rId26"/>
    <p:sldId id="893" r:id="rId27"/>
    <p:sldId id="899" r:id="rId28"/>
    <p:sldId id="892" r:id="rId29"/>
    <p:sldId id="900" r:id="rId30"/>
    <p:sldId id="846" r:id="rId31"/>
    <p:sldId id="847" r:id="rId32"/>
    <p:sldId id="848" r:id="rId33"/>
    <p:sldId id="928" r:id="rId34"/>
    <p:sldId id="929" r:id="rId35"/>
    <p:sldId id="930" r:id="rId36"/>
    <p:sldId id="903" r:id="rId37"/>
    <p:sldId id="932" r:id="rId38"/>
    <p:sldId id="853" r:id="rId39"/>
    <p:sldId id="909" r:id="rId40"/>
    <p:sldId id="854" r:id="rId41"/>
    <p:sldId id="855" r:id="rId42"/>
    <p:sldId id="935" r:id="rId43"/>
    <p:sldId id="934" r:id="rId44"/>
    <p:sldId id="901" r:id="rId45"/>
    <p:sldId id="933" r:id="rId46"/>
    <p:sldId id="902" r:id="rId47"/>
    <p:sldId id="858" r:id="rId48"/>
    <p:sldId id="860" r:id="rId49"/>
    <p:sldId id="919" r:id="rId50"/>
    <p:sldId id="861" r:id="rId51"/>
    <p:sldId id="927" r:id="rId52"/>
    <p:sldId id="864" r:id="rId53"/>
    <p:sldId id="865" r:id="rId54"/>
    <p:sldId id="866" r:id="rId55"/>
    <p:sldId id="867" r:id="rId56"/>
    <p:sldId id="936" r:id="rId57"/>
    <p:sldId id="868" r:id="rId58"/>
    <p:sldId id="869" r:id="rId59"/>
    <p:sldId id="918" r:id="rId60"/>
    <p:sldId id="870" r:id="rId61"/>
    <p:sldId id="871" r:id="rId62"/>
    <p:sldId id="872" r:id="rId63"/>
    <p:sldId id="873" r:id="rId64"/>
    <p:sldId id="906" r:id="rId65"/>
    <p:sldId id="905" r:id="rId66"/>
    <p:sldId id="874" r:id="rId67"/>
    <p:sldId id="907" r:id="rId68"/>
    <p:sldId id="875" r:id="rId69"/>
    <p:sldId id="910" r:id="rId70"/>
    <p:sldId id="876" r:id="rId71"/>
    <p:sldId id="877" r:id="rId72"/>
    <p:sldId id="878" r:id="rId73"/>
    <p:sldId id="879" r:id="rId74"/>
    <p:sldId id="880" r:id="rId75"/>
    <p:sldId id="881" r:id="rId76"/>
    <p:sldId id="920" r:id="rId77"/>
    <p:sldId id="882" r:id="rId78"/>
    <p:sldId id="931" r:id="rId79"/>
    <p:sldId id="883" r:id="rId80"/>
    <p:sldId id="884" r:id="rId81"/>
    <p:sldId id="885" r:id="rId82"/>
    <p:sldId id="886" r:id="rId83"/>
    <p:sldId id="887" r:id="rId84"/>
    <p:sldId id="911" r:id="rId85"/>
    <p:sldId id="841" r:id="rId8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87" autoAdjust="0"/>
    <p:restoredTop sz="94567" autoAdjust="0"/>
  </p:normalViewPr>
  <p:slideViewPr>
    <p:cSldViewPr snapToGrid="0" snapToObjects="1">
      <p:cViewPr>
        <p:scale>
          <a:sx n="117" d="100"/>
          <a:sy n="117" d="100"/>
        </p:scale>
        <p:origin x="152" y="68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notesMaster" Target="notesMasters/notesMaster1.xml"/><Relationship Id="rId88" Type="http://schemas.openxmlformats.org/officeDocument/2006/relationships/presProps" Target="presProps.xml"/><Relationship Id="rId8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1/27/17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55147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894706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453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56772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79634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4477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24620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450241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126029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080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1208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9526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41297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868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6505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52921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95344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09044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509492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77830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813537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84503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606009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42090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616782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67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84173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20154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6354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6354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6354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01653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01653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63541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006676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33970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25460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468363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48720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918903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918903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72956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305054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634839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634839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316144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316144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31825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015427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136238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51710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570398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23558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47861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47861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122818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49347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12392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72234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322807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330207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645197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177002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466384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13541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071237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29122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07471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23309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77771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60108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60108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867175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867175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419632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356899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7951187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82418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747730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237048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856609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ADC08C-9F39-4D48-BB01-D40DB8E06F9F}" type="datetime1">
              <a:rPr lang="en-US" smtClean="0"/>
              <a:t>1/27/17</a:t>
            </a:fld>
            <a:endParaRPr lang="en-US"/>
          </a:p>
        </p:txBody>
      </p:sp>
      <p:sp>
        <p:nvSpPr>
          <p:cNvPr id="5" name="Footer Placeholder 4"/>
          <p:cNvSpPr>
            <a:spLocks noGrp="1"/>
          </p:cNvSpPr>
          <p:nvPr>
            <p:ph type="ftr" sz="quarter" idx="11"/>
          </p:nvPr>
        </p:nvSpPr>
        <p:spPr/>
        <p:txBody>
          <a:bodyPr/>
          <a:lstStyle/>
          <a:p>
            <a:r>
              <a:rPr lang="en-US" smtClean="0"/>
              <a:t>www.BibleTruth.cc</a:t>
            </a:r>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62178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0A39-AD2E-449F-AE32-209C8AEE58BF}" type="datetime1">
              <a:rPr lang="en-US" smtClean="0"/>
              <a:t>1/27/17</a:t>
            </a:fld>
            <a:endParaRPr lang="en-US"/>
          </a:p>
        </p:txBody>
      </p:sp>
      <p:sp>
        <p:nvSpPr>
          <p:cNvPr id="5" name="Footer Placeholder 4"/>
          <p:cNvSpPr>
            <a:spLocks noGrp="1"/>
          </p:cNvSpPr>
          <p:nvPr>
            <p:ph type="ftr" sz="quarter" idx="11"/>
          </p:nvPr>
        </p:nvSpPr>
        <p:spPr/>
        <p:txBody>
          <a:bodyPr/>
          <a:lstStyle/>
          <a:p>
            <a:r>
              <a:rPr lang="en-US" smtClean="0"/>
              <a:t>www.BibleTruth.cc</a:t>
            </a:r>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286046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B84BD6-633C-44E4-9344-97478B31CA47}" type="datetime1">
              <a:rPr lang="en-US" smtClean="0"/>
              <a:t>1/27/17</a:t>
            </a:fld>
            <a:endParaRPr lang="en-US"/>
          </a:p>
        </p:txBody>
      </p:sp>
      <p:sp>
        <p:nvSpPr>
          <p:cNvPr id="5" name="Footer Placeholder 4"/>
          <p:cNvSpPr>
            <a:spLocks noGrp="1"/>
          </p:cNvSpPr>
          <p:nvPr>
            <p:ph type="ftr" sz="quarter" idx="11"/>
          </p:nvPr>
        </p:nvSpPr>
        <p:spPr/>
        <p:txBody>
          <a:bodyPr/>
          <a:lstStyle/>
          <a:p>
            <a:r>
              <a:rPr lang="en-US" smtClean="0"/>
              <a:t>www.BibleTruth.cc</a:t>
            </a:r>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9957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72EE9F-9578-4EEE-9671-E81C267E0E68}" type="datetime1">
              <a:rPr lang="en-US" smtClean="0"/>
              <a:t>1/27/17</a:t>
            </a:fld>
            <a:endParaRPr lang="en-US"/>
          </a:p>
        </p:txBody>
      </p:sp>
      <p:sp>
        <p:nvSpPr>
          <p:cNvPr id="6" name="Footer Placeholder 5"/>
          <p:cNvSpPr>
            <a:spLocks noGrp="1"/>
          </p:cNvSpPr>
          <p:nvPr>
            <p:ph type="ftr" sz="quarter" idx="11"/>
          </p:nvPr>
        </p:nvSpPr>
        <p:spPr/>
        <p:txBody>
          <a:bodyPr/>
          <a:lstStyle/>
          <a:p>
            <a:r>
              <a:rPr lang="en-US" smtClean="0"/>
              <a:t>www.BibleTruth.cc</a:t>
            </a:r>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21457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D09889-A106-4BCB-A238-44C2783842E8}" type="datetime1">
              <a:rPr lang="en-US" smtClean="0"/>
              <a:t>1/27/17</a:t>
            </a:fld>
            <a:endParaRPr lang="en-US"/>
          </a:p>
        </p:txBody>
      </p:sp>
      <p:sp>
        <p:nvSpPr>
          <p:cNvPr id="8" name="Footer Placeholder 7"/>
          <p:cNvSpPr>
            <a:spLocks noGrp="1"/>
          </p:cNvSpPr>
          <p:nvPr>
            <p:ph type="ftr" sz="quarter" idx="11"/>
          </p:nvPr>
        </p:nvSpPr>
        <p:spPr/>
        <p:txBody>
          <a:bodyPr/>
          <a:lstStyle/>
          <a:p>
            <a:r>
              <a:rPr lang="en-US" smtClean="0"/>
              <a:t>www.BibleTruth.cc</a:t>
            </a:r>
            <a:endParaRPr lang="en-US"/>
          </a:p>
        </p:txBody>
      </p:sp>
      <p:sp>
        <p:nvSpPr>
          <p:cNvPr id="9" name="Slide Number Placeholder 8"/>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144981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9B461C-0585-4F50-901E-151F390685CB}" type="datetime1">
              <a:rPr lang="en-US" smtClean="0"/>
              <a:t>1/27/17</a:t>
            </a:fld>
            <a:endParaRPr lang="en-US"/>
          </a:p>
        </p:txBody>
      </p:sp>
      <p:sp>
        <p:nvSpPr>
          <p:cNvPr id="4" name="Footer Placeholder 3"/>
          <p:cNvSpPr>
            <a:spLocks noGrp="1"/>
          </p:cNvSpPr>
          <p:nvPr>
            <p:ph type="ftr" sz="quarter" idx="11"/>
          </p:nvPr>
        </p:nvSpPr>
        <p:spPr/>
        <p:txBody>
          <a:bodyPr/>
          <a:lstStyle/>
          <a:p>
            <a:r>
              <a:rPr lang="en-US" smtClean="0"/>
              <a:t>www.BibleTruth.cc</a:t>
            </a:r>
            <a:endParaRPr lang="en-US"/>
          </a:p>
        </p:txBody>
      </p:sp>
      <p:sp>
        <p:nvSpPr>
          <p:cNvPr id="5" name="Slide Number Placeholder 4"/>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87420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40065-4BA9-40EB-9119-9DD5D156A5B3}" type="datetime1">
              <a:rPr lang="en-US" smtClean="0"/>
              <a:t>1/27/17</a:t>
            </a:fld>
            <a:endParaRPr lang="en-US"/>
          </a:p>
        </p:txBody>
      </p:sp>
      <p:sp>
        <p:nvSpPr>
          <p:cNvPr id="3" name="Footer Placeholder 2"/>
          <p:cNvSpPr>
            <a:spLocks noGrp="1"/>
          </p:cNvSpPr>
          <p:nvPr>
            <p:ph type="ftr" sz="quarter" idx="11"/>
          </p:nvPr>
        </p:nvSpPr>
        <p:spPr/>
        <p:txBody>
          <a:bodyPr/>
          <a:lstStyle/>
          <a:p>
            <a:r>
              <a:rPr lang="en-US" smtClean="0"/>
              <a:t>www.BibleTruth.cc</a:t>
            </a:r>
            <a:endParaRPr lang="en-US"/>
          </a:p>
        </p:txBody>
      </p:sp>
      <p:sp>
        <p:nvSpPr>
          <p:cNvPr id="4" name="Slide Number Placeholder 3"/>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65206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D1FCCE-589F-46E1-8CA1-43364A10301C}" type="datetime1">
              <a:rPr lang="en-US" smtClean="0"/>
              <a:t>1/27/17</a:t>
            </a:fld>
            <a:endParaRPr lang="en-US"/>
          </a:p>
        </p:txBody>
      </p:sp>
      <p:sp>
        <p:nvSpPr>
          <p:cNvPr id="6" name="Footer Placeholder 5"/>
          <p:cNvSpPr>
            <a:spLocks noGrp="1"/>
          </p:cNvSpPr>
          <p:nvPr>
            <p:ph type="ftr" sz="quarter" idx="11"/>
          </p:nvPr>
        </p:nvSpPr>
        <p:spPr/>
        <p:txBody>
          <a:bodyPr/>
          <a:lstStyle/>
          <a:p>
            <a:r>
              <a:rPr lang="en-US" smtClean="0"/>
              <a:t>www.BibleTruth.cc</a:t>
            </a:r>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0552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A06DC-2D3B-4B87-B925-9D7FF72DAABB}" type="datetime1">
              <a:rPr lang="en-US" smtClean="0"/>
              <a:t>1/27/17</a:t>
            </a:fld>
            <a:endParaRPr lang="en-US"/>
          </a:p>
        </p:txBody>
      </p:sp>
      <p:sp>
        <p:nvSpPr>
          <p:cNvPr id="6" name="Footer Placeholder 5"/>
          <p:cNvSpPr>
            <a:spLocks noGrp="1"/>
          </p:cNvSpPr>
          <p:nvPr>
            <p:ph type="ftr" sz="quarter" idx="11"/>
          </p:nvPr>
        </p:nvSpPr>
        <p:spPr/>
        <p:txBody>
          <a:bodyPr/>
          <a:lstStyle/>
          <a:p>
            <a:r>
              <a:rPr lang="en-US" smtClean="0"/>
              <a:t>www.BibleTruth.cc</a:t>
            </a:r>
            <a:endParaRPr lang="en-US"/>
          </a:p>
        </p:txBody>
      </p:sp>
      <p:sp>
        <p:nvSpPr>
          <p:cNvPr id="7" name="Slide Number Placeholder 6"/>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42914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E4D929-232C-44C5-9178-06C4F799E638}" type="datetime1">
              <a:rPr lang="en-US" smtClean="0"/>
              <a:t>1/27/17</a:t>
            </a:fld>
            <a:endParaRPr lang="en-US"/>
          </a:p>
        </p:txBody>
      </p:sp>
      <p:sp>
        <p:nvSpPr>
          <p:cNvPr id="5" name="Footer Placeholder 4"/>
          <p:cNvSpPr>
            <a:spLocks noGrp="1"/>
          </p:cNvSpPr>
          <p:nvPr>
            <p:ph type="ftr" sz="quarter" idx="11"/>
          </p:nvPr>
        </p:nvSpPr>
        <p:spPr/>
        <p:txBody>
          <a:bodyPr/>
          <a:lstStyle/>
          <a:p>
            <a:r>
              <a:rPr lang="en-US" smtClean="0"/>
              <a:t>www.BibleTruth.cc</a:t>
            </a:r>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337877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9A7047-6450-4C60-BC8E-FC50CB4F3BB4}" type="datetime1">
              <a:rPr lang="en-US" smtClean="0"/>
              <a:t>1/27/17</a:t>
            </a:fld>
            <a:endParaRPr lang="en-US"/>
          </a:p>
        </p:txBody>
      </p:sp>
      <p:sp>
        <p:nvSpPr>
          <p:cNvPr id="5" name="Footer Placeholder 4"/>
          <p:cNvSpPr>
            <a:spLocks noGrp="1"/>
          </p:cNvSpPr>
          <p:nvPr>
            <p:ph type="ftr" sz="quarter" idx="11"/>
          </p:nvPr>
        </p:nvSpPr>
        <p:spPr/>
        <p:txBody>
          <a:bodyPr/>
          <a:lstStyle/>
          <a:p>
            <a:r>
              <a:rPr lang="en-US" smtClean="0"/>
              <a:t>www.BibleTruth.cc</a:t>
            </a:r>
            <a:endParaRPr lang="en-US"/>
          </a:p>
        </p:txBody>
      </p:sp>
      <p:sp>
        <p:nvSpPr>
          <p:cNvPr id="6" name="Slide Number Placeholder 5"/>
          <p:cNvSpPr>
            <a:spLocks noGrp="1"/>
          </p:cNvSpPr>
          <p:nvPr>
            <p:ph type="sldNum" sz="quarter" idx="12"/>
          </p:nvPr>
        </p:nvSpPr>
        <p:spPr/>
        <p:txBody>
          <a:bodyPr/>
          <a:lstStyle/>
          <a:p>
            <a:fld id="{ABE43780-39AE-FD47-8E4A-A7BCC7E08357}" type="slidenum">
              <a:rPr lang="en-US" smtClean="0"/>
              <a:pPr/>
              <a:t>‹#›</a:t>
            </a:fld>
            <a:endParaRPr lang="en-US"/>
          </a:p>
        </p:txBody>
      </p:sp>
    </p:spTree>
    <p:extLst>
      <p:ext uri="{BB962C8B-B14F-4D97-AF65-F5344CB8AC3E}">
        <p14:creationId xmlns:p14="http://schemas.microsoft.com/office/powerpoint/2010/main" val="91451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90692A-4B3C-4443-9EFF-238D96C4ED9D}"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551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6497AF-EA61-4A6B-8A4A-C4966331785E}"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41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F77098-0DC6-4667-8C67-7B040EC63526}"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90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BEF346-C609-4294-8EAA-583DC25D6083}" type="datetime1">
              <a:rPr lang="en-US" smtClean="0">
                <a:solidFill>
                  <a:prstClr val="black">
                    <a:tint val="75000"/>
                  </a:prstClr>
                </a:solidFill>
              </a:r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389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3BDF5C-609D-48C3-9792-E194DA3E5624}" type="datetime1">
              <a:rPr lang="en-US" smtClean="0">
                <a:solidFill>
                  <a:prstClr val="black">
                    <a:tint val="75000"/>
                  </a:prstClr>
                </a:solidFill>
              </a:rPr>
              <a:t>1/27/17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74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0DC62B-BFB9-4713-A5F7-4663DA16D5D6}" type="datetime1">
              <a:rPr lang="en-US" smtClean="0">
                <a:solidFill>
                  <a:prstClr val="black">
                    <a:tint val="75000"/>
                  </a:prstClr>
                </a:solidFill>
              </a:rPr>
              <a:t>1/27/17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5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B6B50-08DE-4E5B-B3BB-BCE5922E6263}" type="datetime1">
              <a:rPr lang="en-US" smtClean="0">
                <a:solidFill>
                  <a:prstClr val="black">
                    <a:tint val="75000"/>
                  </a:prstClr>
                </a:solidFill>
              </a:rPr>
              <a:t>1/27/17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71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4D318-DAA7-4B8F-BB60-F2BB0345B4EF}" type="datetime1">
              <a:rPr lang="en-US" smtClean="0">
                <a:solidFill>
                  <a:prstClr val="black">
                    <a:tint val="75000"/>
                  </a:prstClr>
                </a:solidFill>
              </a:r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40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2530C1-970C-4A64-A786-CDD64E579FBD}" type="datetime1">
              <a:rPr lang="en-US" smtClean="0">
                <a:solidFill>
                  <a:prstClr val="black">
                    <a:tint val="75000"/>
                  </a:prstClr>
                </a:solidFill>
              </a:r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EBE93D-5C72-4E16-A2C5-EFF7AD08B726}"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6578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FB67BF-098C-408E-B599-B9A01F436C8C}"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07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5842" name="Rectangle 2"/>
          <p:cNvSpPr>
            <a:spLocks noGrp="1" noChangeArrowheads="1"/>
          </p:cNvSpPr>
          <p:nvPr>
            <p:ph type="ctrTitle" sz="quarter"/>
          </p:nvPr>
        </p:nvSpPr>
        <p:spPr>
          <a:xfrm>
            <a:off x="685800" y="1497807"/>
            <a:ext cx="7772400" cy="1073944"/>
          </a:xfrm>
        </p:spPr>
        <p:txBody>
          <a:bodyPr anchor="b" anchorCtr="1"/>
          <a:lstStyle>
            <a:lvl1pPr>
              <a:defRPr/>
            </a:lvl1pPr>
          </a:lstStyle>
          <a:p>
            <a:pPr lvl="0"/>
            <a:r>
              <a:rPr lang="en-US" noProof="0" smtClean="0"/>
              <a:t>Click to edit Master title style</a:t>
            </a:r>
          </a:p>
        </p:txBody>
      </p:sp>
      <p:sp>
        <p:nvSpPr>
          <p:cNvPr id="35843" name="Rectangle 3"/>
          <p:cNvSpPr>
            <a:spLocks noGrp="1" noChangeArrowheads="1"/>
          </p:cNvSpPr>
          <p:nvPr>
            <p:ph type="subTitle" sz="quarter" idx="1"/>
          </p:nvPr>
        </p:nvSpPr>
        <p:spPr>
          <a:xfrm>
            <a:off x="1371600" y="2914650"/>
            <a:ext cx="6400800" cy="1314450"/>
          </a:xfrm>
        </p:spPr>
        <p:txBody>
          <a:bodyPr/>
          <a:lstStyle>
            <a:lvl1pPr marL="0" indent="0" algn="ctr">
              <a:buFontTx/>
              <a:buNone/>
              <a:defRPr/>
            </a:lvl1pPr>
          </a:lstStyle>
          <a:p>
            <a:pPr lvl="0"/>
            <a:r>
              <a:rPr lang="en-US" noProof="0" smtClean="0"/>
              <a:t>Click to edit Master subtitle style</a:t>
            </a:r>
          </a:p>
        </p:txBody>
      </p:sp>
      <p:sp>
        <p:nvSpPr>
          <p:cNvPr id="35844" name="Freeform 4"/>
          <p:cNvSpPr>
            <a:spLocks/>
          </p:cNvSpPr>
          <p:nvPr/>
        </p:nvSpPr>
        <p:spPr bwMode="auto">
          <a:xfrm>
            <a:off x="285750" y="2102644"/>
            <a:ext cx="1588" cy="2276475"/>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a:solidFill>
                <a:srgbClr val="FFFFFF"/>
              </a:solidFill>
              <a:latin typeface="Arial" charset="0"/>
            </a:endParaRPr>
          </a:p>
        </p:txBody>
      </p:sp>
      <p:sp>
        <p:nvSpPr>
          <p:cNvPr id="35845" name="Rectangle 5"/>
          <p:cNvSpPr>
            <a:spLocks noGrp="1" noChangeArrowheads="1"/>
          </p:cNvSpPr>
          <p:nvPr>
            <p:ph type="ftr" sz="quarter" idx="3"/>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35846" name="Rectangle 6"/>
          <p:cNvSpPr>
            <a:spLocks noGrp="1" noChangeArrowheads="1"/>
          </p:cNvSpPr>
          <p:nvPr>
            <p:ph type="sldNum" sz="quarter" idx="4"/>
          </p:nvPr>
        </p:nvSpPr>
        <p:spPr/>
        <p:txBody>
          <a:bodyPr/>
          <a:lstStyle>
            <a:lvl1pPr>
              <a:defRPr/>
            </a:lvl1pPr>
          </a:lstStyle>
          <a:p>
            <a:fld id="{F1E94BDB-D64D-4191-9DCA-A0AD916476EE}" type="slidenum">
              <a:rPr lang="en-US">
                <a:solidFill>
                  <a:srgbClr val="FFFFFF"/>
                </a:solidFill>
              </a:rPr>
              <a:pPr/>
              <a:t>‹#›</a:t>
            </a:fld>
            <a:endParaRPr lang="en-US">
              <a:solidFill>
                <a:srgbClr val="FFFFFF"/>
              </a:solidFill>
            </a:endParaRPr>
          </a:p>
        </p:txBody>
      </p:sp>
      <p:sp>
        <p:nvSpPr>
          <p:cNvPr id="35847" name="Rectangle 7"/>
          <p:cNvSpPr>
            <a:spLocks noGrp="1" noChangeArrowheads="1"/>
          </p:cNvSpPr>
          <p:nvPr>
            <p:ph type="dt" sz="quarter" idx="2"/>
          </p:nvPr>
        </p:nvSpPr>
        <p:spPr/>
        <p:txBody>
          <a:bodyPr/>
          <a:lstStyle>
            <a:lvl1pPr>
              <a:defRPr/>
            </a:lvl1pPr>
          </a:lstStyle>
          <a:p>
            <a:fld id="{D5C0B54B-50E2-49FB-87D4-11C15773FEA5}" type="datetime1">
              <a:rPr lang="en-US" smtClean="0">
                <a:solidFill>
                  <a:srgbClr val="FFFFFF"/>
                </a:solidFill>
              </a:rPr>
              <a:t>1/27/17</a:t>
            </a:fld>
            <a:endParaRPr lang="en-US">
              <a:solidFill>
                <a:srgbClr val="FFFFFF"/>
              </a:solidFill>
            </a:endParaRPr>
          </a:p>
        </p:txBody>
      </p:sp>
    </p:spTree>
    <p:extLst>
      <p:ext uri="{BB962C8B-B14F-4D97-AF65-F5344CB8AC3E}">
        <p14:creationId xmlns:p14="http://schemas.microsoft.com/office/powerpoint/2010/main" val="18107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99D8098-A850-4D96-A37B-89A4CC0AD29E}" type="datetime1">
              <a:rPr lang="en-US" smtClean="0">
                <a:solidFill>
                  <a:srgbClr val="FFFFFF"/>
                </a:solidFill>
              </a:rPr>
              <a:t>1/27/17</a:t>
            </a:fld>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4DBC45B3-BD33-49EC-85A4-3020EEAC1D8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040990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E3C1690-C890-492B-B6FB-5984291F0E66}" type="datetime1">
              <a:rPr lang="en-US" smtClean="0">
                <a:solidFill>
                  <a:srgbClr val="FFFFFF"/>
                </a:solidFill>
              </a:rPr>
              <a:t>1/27/17</a:t>
            </a:fld>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788E493-D671-4BB4-9ABF-3617696EDB8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291305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28750"/>
            <a:ext cx="40386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28750"/>
            <a:ext cx="40386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1B81BA4-79BD-4A49-BFA5-05A8D73DFF78}" type="datetime1">
              <a:rPr lang="en-US" smtClean="0">
                <a:solidFill>
                  <a:srgbClr val="FFFFFF"/>
                </a:solidFill>
              </a:rPr>
              <a:t>1/27/17</a:t>
            </a:fld>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910710C-1CB4-49A7-8C31-C791F4A5BF0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315641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158A9C3-5607-4EA4-96D9-0DD84CCD2621}" type="datetime1">
              <a:rPr lang="en-US" smtClean="0">
                <a:solidFill>
                  <a:srgbClr val="FFFFFF"/>
                </a:solidFill>
              </a:rPr>
              <a:t>1/27/17</a:t>
            </a:fld>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6489E2B5-4463-48C5-A952-E459A2E0C88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4069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29673DA8-51C7-4199-A658-DE5912C55D1A}" type="datetime1">
              <a:rPr lang="en-US" smtClean="0">
                <a:solidFill>
                  <a:srgbClr val="FFFFFF"/>
                </a:solidFill>
              </a:rPr>
              <a:t>1/27/17</a:t>
            </a:fld>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2163ECBD-63D4-4E9A-994D-9B268F69F9E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42348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83254320-2096-45FD-9BDB-034FAE6CB646}" type="datetime1">
              <a:rPr lang="en-US" smtClean="0">
                <a:solidFill>
                  <a:srgbClr val="FFFFFF"/>
                </a:solidFill>
              </a:rPr>
              <a:t>1/27/17</a:t>
            </a:fld>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C1CA7DE6-FB01-48AA-BAB0-0B7C84B404E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68098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F6960315-2263-4659-B881-DE18EB67D3CA}" type="datetime1">
              <a:rPr lang="en-US" smtClean="0">
                <a:solidFill>
                  <a:srgbClr val="FFFFFF"/>
                </a:solidFill>
              </a:rPr>
              <a:t>1/27/17</a:t>
            </a:fld>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08812CF-A9CF-4DD3-9747-2DD57832BA5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84984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03A0E2D-5A1E-4571-8641-C8536508E357}" type="datetime1">
              <a:rPr lang="en-US" smtClean="0">
                <a:solidFill>
                  <a:srgbClr val="FFFFFF"/>
                </a:solidFill>
              </a:rPr>
              <a:t>1/27/17</a:t>
            </a:fld>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26EA985-5190-4CE7-B6F9-714D4522EDE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07839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AC64915-15F4-41AC-A65F-DDB0E6E5C353}" type="datetime1">
              <a:rPr lang="en-US" smtClean="0">
                <a:solidFill>
                  <a:srgbClr val="FFFFFF"/>
                </a:solidFill>
              </a:rPr>
              <a:t>1/27/17</a:t>
            </a:fld>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91AA7081-C0AE-4D8F-A040-4E3C0E9B63C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431105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19075"/>
            <a:ext cx="2057400" cy="429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19075"/>
            <a:ext cx="6019800" cy="429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E27D774-85EA-48F8-9663-A40B6B1ED5D2}" type="datetime1">
              <a:rPr lang="en-US" smtClean="0">
                <a:solidFill>
                  <a:srgbClr val="FFFFFF"/>
                </a:solidFill>
              </a:rPr>
              <a:t>1/27/17</a:t>
            </a:fld>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smtClean="0">
                <a:solidFill>
                  <a:srgbClr val="FFFFFF"/>
                </a:solidFill>
              </a:rPr>
              <a:t>www.BibleTruth.cc</a:t>
            </a:r>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A3E4696-6444-438B-AF71-1D869FDA141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720964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287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0289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4683919"/>
            <a:ext cx="2133600" cy="357188"/>
          </a:xfrm>
        </p:spPr>
        <p:txBody>
          <a:bodyPr/>
          <a:lstStyle>
            <a:lvl1pPr>
              <a:defRPr/>
            </a:lvl1pPr>
          </a:lstStyle>
          <a:p>
            <a:fld id="{F5FA805D-4DE5-4B37-9896-6A8D9F755C1A}" type="datetime1">
              <a:rPr lang="en-US" smtClean="0">
                <a:solidFill>
                  <a:srgbClr val="FFFFFF"/>
                </a:solidFill>
              </a:rPr>
              <a:t>1/27/17</a:t>
            </a:fld>
            <a:endParaRPr lang="en-US">
              <a:solidFill>
                <a:srgbClr val="FFFFFF"/>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r>
              <a:rPr lang="en-US" smtClean="0">
                <a:solidFill>
                  <a:srgbClr val="FFFFFF"/>
                </a:solidFill>
              </a:rPr>
              <a:t>www.BibleTruth.cc</a:t>
            </a:r>
            <a:endParaRPr lang="en-US">
              <a:solidFill>
                <a:srgbClr val="FFFFFF"/>
              </a:solidFill>
            </a:endParaRPr>
          </a:p>
        </p:txBody>
      </p:sp>
      <p:sp>
        <p:nvSpPr>
          <p:cNvPr id="7" name="Slide Number Placeholder 6"/>
          <p:cNvSpPr>
            <a:spLocks noGrp="1"/>
          </p:cNvSpPr>
          <p:nvPr>
            <p:ph type="sldNum" sz="quarter" idx="12"/>
          </p:nvPr>
        </p:nvSpPr>
        <p:spPr>
          <a:xfrm>
            <a:off x="6553200" y="4683919"/>
            <a:ext cx="2133600" cy="357188"/>
          </a:xfrm>
        </p:spPr>
        <p:txBody>
          <a:bodyPr/>
          <a:lstStyle>
            <a:lvl1pPr>
              <a:defRPr/>
            </a:lvl1pPr>
          </a:lstStyle>
          <a:p>
            <a:fld id="{C49C77EF-0FE3-4C9D-8F16-5DBC12195AA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80544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4683919"/>
            <a:ext cx="2133600" cy="357188"/>
          </a:xfrm>
        </p:spPr>
        <p:txBody>
          <a:bodyPr/>
          <a:lstStyle>
            <a:lvl1pPr>
              <a:defRPr/>
            </a:lvl1pPr>
          </a:lstStyle>
          <a:p>
            <a:fld id="{840DF143-4C88-47FA-BD85-C1FAF1C047B2}" type="datetime1">
              <a:rPr lang="en-US" smtClean="0">
                <a:solidFill>
                  <a:srgbClr val="FFFFFF"/>
                </a:solidFill>
              </a:rPr>
              <a:t>1/27/17</a:t>
            </a:fld>
            <a:endParaRPr lang="en-US">
              <a:solidFill>
                <a:srgbClr val="FFFFFF"/>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r>
              <a:rPr lang="en-US" smtClean="0">
                <a:solidFill>
                  <a:srgbClr val="FFFFFF"/>
                </a:solidFill>
              </a:rPr>
              <a:t>www.BibleTruth.cc</a:t>
            </a:r>
            <a:endParaRPr lang="en-US">
              <a:solidFill>
                <a:srgbClr val="FFFFFF"/>
              </a:solidFill>
            </a:endParaRPr>
          </a:p>
        </p:txBody>
      </p:sp>
      <p:sp>
        <p:nvSpPr>
          <p:cNvPr id="7" name="Slide Number Placeholder 6"/>
          <p:cNvSpPr>
            <a:spLocks noGrp="1"/>
          </p:cNvSpPr>
          <p:nvPr>
            <p:ph type="sldNum" sz="quarter" idx="12"/>
          </p:nvPr>
        </p:nvSpPr>
        <p:spPr>
          <a:xfrm>
            <a:off x="6553200" y="4683919"/>
            <a:ext cx="2133600" cy="357188"/>
          </a:xfrm>
        </p:spPr>
        <p:txBody>
          <a:bodyPr/>
          <a:lstStyle>
            <a:lvl1pPr>
              <a:defRPr/>
            </a:lvl1pPr>
          </a:lstStyle>
          <a:p>
            <a:fld id="{2DA45A1B-59D2-463C-A498-3B0AC1210DC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407062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0289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4683919"/>
            <a:ext cx="2133600" cy="357188"/>
          </a:xfrm>
        </p:spPr>
        <p:txBody>
          <a:bodyPr/>
          <a:lstStyle>
            <a:lvl1pPr>
              <a:defRPr/>
            </a:lvl1pPr>
          </a:lstStyle>
          <a:p>
            <a:fld id="{CDC121A8-543D-45E7-9D01-372281AF61D6}" type="datetime1">
              <a:rPr lang="en-US" smtClean="0">
                <a:solidFill>
                  <a:srgbClr val="FFFFFF"/>
                </a:solidFill>
              </a:rPr>
              <a:t>1/27/17</a:t>
            </a:fld>
            <a:endParaRPr lang="en-US">
              <a:solidFill>
                <a:srgbClr val="FFFFFF"/>
              </a:solidFill>
            </a:endParaRPr>
          </a:p>
        </p:txBody>
      </p:sp>
      <p:sp>
        <p:nvSpPr>
          <p:cNvPr id="7" name="Footer Placeholder 6"/>
          <p:cNvSpPr>
            <a:spLocks noGrp="1"/>
          </p:cNvSpPr>
          <p:nvPr>
            <p:ph type="ftr" sz="quarter" idx="11"/>
          </p:nvPr>
        </p:nvSpPr>
        <p:spPr>
          <a:xfrm>
            <a:off x="3124200" y="4683919"/>
            <a:ext cx="2895600" cy="357188"/>
          </a:xfrm>
        </p:spPr>
        <p:txBody>
          <a:bodyPr/>
          <a:lstStyle>
            <a:lvl1pPr>
              <a:defRPr/>
            </a:lvl1pPr>
          </a:lstStyle>
          <a:p>
            <a:r>
              <a:rPr lang="en-US" smtClean="0">
                <a:solidFill>
                  <a:srgbClr val="FFFFFF"/>
                </a:solidFill>
              </a:rPr>
              <a:t>www.BibleTruth.cc</a:t>
            </a:r>
            <a:endParaRPr lang="en-US">
              <a:solidFill>
                <a:srgbClr val="FFFFFF"/>
              </a:solidFill>
            </a:endParaRPr>
          </a:p>
        </p:txBody>
      </p:sp>
      <p:sp>
        <p:nvSpPr>
          <p:cNvPr id="8" name="Slide Number Placeholder 7"/>
          <p:cNvSpPr>
            <a:spLocks noGrp="1"/>
          </p:cNvSpPr>
          <p:nvPr>
            <p:ph type="sldNum" sz="quarter" idx="12"/>
          </p:nvPr>
        </p:nvSpPr>
        <p:spPr>
          <a:xfrm>
            <a:off x="6553200" y="4683919"/>
            <a:ext cx="2133600" cy="357188"/>
          </a:xfrm>
        </p:spPr>
        <p:txBody>
          <a:bodyPr/>
          <a:lstStyle>
            <a:lvl1pPr>
              <a:defRPr/>
            </a:lvl1pPr>
          </a:lstStyle>
          <a:p>
            <a:fld id="{24E08B81-1149-4402-A60F-B6B423BBFB0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90472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4287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0289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4683919"/>
            <a:ext cx="2133600" cy="357188"/>
          </a:xfrm>
        </p:spPr>
        <p:txBody>
          <a:bodyPr/>
          <a:lstStyle>
            <a:lvl1pPr>
              <a:defRPr/>
            </a:lvl1pPr>
          </a:lstStyle>
          <a:p>
            <a:fld id="{ADE1AA3C-A35D-48A2-B6D5-72F2213BAAB9}" type="datetime1">
              <a:rPr lang="en-US" smtClean="0">
                <a:solidFill>
                  <a:srgbClr val="FFFFFF"/>
                </a:solidFill>
              </a:rPr>
              <a:t>1/27/17</a:t>
            </a:fld>
            <a:endParaRPr lang="en-US">
              <a:solidFill>
                <a:srgbClr val="FFFFFF"/>
              </a:solidFill>
            </a:endParaRPr>
          </a:p>
        </p:txBody>
      </p:sp>
      <p:sp>
        <p:nvSpPr>
          <p:cNvPr id="6" name="Footer Placeholder 5"/>
          <p:cNvSpPr>
            <a:spLocks noGrp="1"/>
          </p:cNvSpPr>
          <p:nvPr>
            <p:ph type="ftr" sz="quarter" idx="11"/>
          </p:nvPr>
        </p:nvSpPr>
        <p:spPr>
          <a:xfrm>
            <a:off x="3124200" y="4683919"/>
            <a:ext cx="2895600" cy="357188"/>
          </a:xfrm>
        </p:spPr>
        <p:txBody>
          <a:bodyPr/>
          <a:lstStyle>
            <a:lvl1pPr>
              <a:defRPr/>
            </a:lvl1pPr>
          </a:lstStyle>
          <a:p>
            <a:r>
              <a:rPr lang="en-US" smtClean="0">
                <a:solidFill>
                  <a:srgbClr val="FFFFFF"/>
                </a:solidFill>
              </a:rPr>
              <a:t>www.BibleTruth.cc</a:t>
            </a:r>
            <a:endParaRPr lang="en-US">
              <a:solidFill>
                <a:srgbClr val="FFFFFF"/>
              </a:solidFill>
            </a:endParaRPr>
          </a:p>
        </p:txBody>
      </p:sp>
      <p:sp>
        <p:nvSpPr>
          <p:cNvPr id="7" name="Slide Number Placeholder 6"/>
          <p:cNvSpPr>
            <a:spLocks noGrp="1"/>
          </p:cNvSpPr>
          <p:nvPr>
            <p:ph type="sldNum" sz="quarter" idx="12"/>
          </p:nvPr>
        </p:nvSpPr>
        <p:spPr>
          <a:xfrm>
            <a:off x="6553200" y="4683919"/>
            <a:ext cx="2133600" cy="357188"/>
          </a:xfrm>
        </p:spPr>
        <p:txBody>
          <a:bodyPr/>
          <a:lstStyle>
            <a:lvl1pPr>
              <a:defRPr/>
            </a:lvl1pPr>
          </a:lstStyle>
          <a:p>
            <a:fld id="{B0095592-10D2-47AF-8F05-7C290D1CA68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139934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028950"/>
            <a:ext cx="8229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4683919"/>
            <a:ext cx="2133600" cy="357188"/>
          </a:xfrm>
        </p:spPr>
        <p:txBody>
          <a:bodyPr/>
          <a:lstStyle>
            <a:lvl1pPr>
              <a:defRPr/>
            </a:lvl1pPr>
          </a:lstStyle>
          <a:p>
            <a:fld id="{A6F7E1D0-0A82-489D-8508-3DEA2DE53F79}" type="datetime1">
              <a:rPr lang="en-US" smtClean="0">
                <a:solidFill>
                  <a:srgbClr val="FFFFFF"/>
                </a:solidFill>
              </a:rPr>
              <a:t>1/27/17</a:t>
            </a:fld>
            <a:endParaRPr lang="en-US">
              <a:solidFill>
                <a:srgbClr val="FFFFFF"/>
              </a:solidFill>
            </a:endParaRPr>
          </a:p>
        </p:txBody>
      </p:sp>
      <p:sp>
        <p:nvSpPr>
          <p:cNvPr id="7" name="Footer Placeholder 6"/>
          <p:cNvSpPr>
            <a:spLocks noGrp="1"/>
          </p:cNvSpPr>
          <p:nvPr>
            <p:ph type="ftr" sz="quarter" idx="11"/>
          </p:nvPr>
        </p:nvSpPr>
        <p:spPr>
          <a:xfrm>
            <a:off x="3124200" y="4683919"/>
            <a:ext cx="2895600" cy="357188"/>
          </a:xfrm>
        </p:spPr>
        <p:txBody>
          <a:bodyPr/>
          <a:lstStyle>
            <a:lvl1pPr>
              <a:defRPr/>
            </a:lvl1pPr>
          </a:lstStyle>
          <a:p>
            <a:r>
              <a:rPr lang="en-US" smtClean="0">
                <a:solidFill>
                  <a:srgbClr val="FFFFFF"/>
                </a:solidFill>
              </a:rPr>
              <a:t>www.BibleTruth.cc</a:t>
            </a:r>
            <a:endParaRPr lang="en-US">
              <a:solidFill>
                <a:srgbClr val="FFFFFF"/>
              </a:solidFill>
            </a:endParaRPr>
          </a:p>
        </p:txBody>
      </p:sp>
      <p:sp>
        <p:nvSpPr>
          <p:cNvPr id="8" name="Slide Number Placeholder 7"/>
          <p:cNvSpPr>
            <a:spLocks noGrp="1"/>
          </p:cNvSpPr>
          <p:nvPr>
            <p:ph type="sldNum" sz="quarter" idx="12"/>
          </p:nvPr>
        </p:nvSpPr>
        <p:spPr>
          <a:xfrm>
            <a:off x="6553200" y="4683919"/>
            <a:ext cx="2133600" cy="357188"/>
          </a:xfrm>
        </p:spPr>
        <p:txBody>
          <a:bodyPr/>
          <a:lstStyle>
            <a:lvl1pPr>
              <a:defRPr/>
            </a:lvl1pPr>
          </a:lstStyle>
          <a:p>
            <a:fld id="{DAD284B2-2147-4E2D-B926-42969CD00DA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355346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3D2560-4E34-47B6-92F9-3223D5A71BA9}"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98425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D0936-AA96-4355-83E6-EABBB87160B9}"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35850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3D922D-A7D4-420D-A239-01B591BE93B8}"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85639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03AA1B-8E49-4F33-BA46-C7F979B43D3D}" type="datetime1">
              <a:rPr lang="en-US" smtClean="0">
                <a:solidFill>
                  <a:prstClr val="black">
                    <a:tint val="75000"/>
                  </a:prstClr>
                </a:solidFill>
              </a:r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82748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3707B3-009E-4F9C-ABEF-92AA00D0F752}" type="datetime1">
              <a:rPr lang="en-US" smtClean="0">
                <a:solidFill>
                  <a:prstClr val="black">
                    <a:tint val="75000"/>
                  </a:prstClr>
                </a:solidFill>
              </a:rPr>
              <a:t>1/27/17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38424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ACA0D2-A220-4555-898C-A6CF515F6691}" type="datetime1">
              <a:rPr lang="en-US" smtClean="0">
                <a:solidFill>
                  <a:prstClr val="black">
                    <a:tint val="75000"/>
                  </a:prstClr>
                </a:solidFill>
              </a:rPr>
              <a:t>1/27/17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60415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2D6706-50E9-4B1A-BBFA-F783C4D85365}" type="datetime1">
              <a:rPr lang="en-US" smtClean="0">
                <a:solidFill>
                  <a:prstClr val="black">
                    <a:tint val="75000"/>
                  </a:prstClr>
                </a:solidFill>
              </a:rPr>
              <a:t>1/27/17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2687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1A7FB-A8CE-4619-94DE-A92718D2BC4A}" type="datetime1">
              <a:rPr lang="en-US" smtClean="0">
                <a:solidFill>
                  <a:prstClr val="black">
                    <a:tint val="75000"/>
                  </a:prstClr>
                </a:solidFill>
              </a:r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01470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6A5798-B373-4719-B908-AA95ECEB87BF}" type="datetime1">
              <a:rPr lang="en-US" smtClean="0">
                <a:solidFill>
                  <a:prstClr val="black">
                    <a:tint val="75000"/>
                  </a:prstClr>
                </a:solidFill>
              </a:r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07070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05B0E6-AF29-4E47-BB44-5E984A06734B}"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82561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2DC9EF-8D18-4BAF-8E73-2FB220D96BE2}"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38160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5"/>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90250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3834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51638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41258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85146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2419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05779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3"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3"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57346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92950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4094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92045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Relationship Id="rId15" Type="http://schemas.openxmlformats.org/officeDocument/2006/relationships/slideLayout" Target="../slideLayouts/slideLayout37.xml"/><Relationship Id="rId16" Type="http://schemas.openxmlformats.org/officeDocument/2006/relationships/slideLayout" Target="../slideLayouts/slideLayout38.xml"/><Relationship Id="rId17" Type="http://schemas.openxmlformats.org/officeDocument/2006/relationships/theme" Target="../theme/theme3.xml"/><Relationship Id="rId18"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theme" Target="../theme/theme5.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E3F52AF-A61D-44F1-9630-FD80A64EB2FC}" type="datetime1">
              <a:rPr lang="en-US" smtClean="0"/>
              <a:t>1/27/17</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www.BibleTruth.cc</a:t>
            </a:r>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pPr/>
              <a:t>‹#›</a:t>
            </a:fld>
            <a:endParaRPr lang="en-US"/>
          </a:p>
        </p:txBody>
      </p:sp>
    </p:spTree>
    <p:extLst>
      <p:ext uri="{BB962C8B-B14F-4D97-AF65-F5344CB8AC3E}">
        <p14:creationId xmlns:p14="http://schemas.microsoft.com/office/powerpoint/2010/main" val="95748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07C13DF-2C70-4556-9804-C848D98DB593}"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9644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457200" y="219075"/>
            <a:ext cx="82296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819" name="Rectangle 3"/>
          <p:cNvSpPr>
            <a:spLocks noGrp="1" noChangeArrowheads="1"/>
          </p:cNvSpPr>
          <p:nvPr>
            <p:ph type="body" idx="1"/>
          </p:nvPr>
        </p:nvSpPr>
        <p:spPr bwMode="auto">
          <a:xfrm>
            <a:off x="457200" y="1428750"/>
            <a:ext cx="8229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820"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mn-lt"/>
              </a:defRPr>
            </a:lvl1pPr>
          </a:lstStyle>
          <a:p>
            <a:pPr defTabSz="914400" fontAlgn="base">
              <a:spcBef>
                <a:spcPct val="0"/>
              </a:spcBef>
              <a:spcAft>
                <a:spcPct val="0"/>
              </a:spcAft>
            </a:pPr>
            <a:fld id="{23DAF199-5FE0-4EC4-A685-C2B54AE53F4A}" type="datetime1">
              <a:rPr lang="en-US" smtClean="0">
                <a:solidFill>
                  <a:srgbClr val="FFFFFF"/>
                </a:solidFill>
              </a:rPr>
              <a:t>1/27/17</a:t>
            </a:fld>
            <a:endParaRPr lang="en-US">
              <a:solidFill>
                <a:srgbClr val="FFFFFF"/>
              </a:solidFill>
            </a:endParaRPr>
          </a:p>
        </p:txBody>
      </p:sp>
      <p:sp>
        <p:nvSpPr>
          <p:cNvPr id="34821"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mn-lt"/>
              </a:defRPr>
            </a:lvl1pPr>
          </a:lstStyle>
          <a:p>
            <a:pPr defTabSz="914400" fontAlgn="base">
              <a:spcBef>
                <a:spcPct val="0"/>
              </a:spcBef>
              <a:spcAft>
                <a:spcPct val="0"/>
              </a:spcAft>
            </a:pPr>
            <a:r>
              <a:rPr lang="en-US" smtClean="0">
                <a:solidFill>
                  <a:srgbClr val="FFFFFF"/>
                </a:solidFill>
              </a:rPr>
              <a:t>www.BibleTruth.cc</a:t>
            </a:r>
            <a:endParaRPr lang="en-US">
              <a:solidFill>
                <a:srgbClr val="FFFFFF"/>
              </a:solidFill>
            </a:endParaRPr>
          </a:p>
        </p:txBody>
      </p:sp>
      <p:sp>
        <p:nvSpPr>
          <p:cNvPr id="34822"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mn-lt"/>
              </a:defRPr>
            </a:lvl1pPr>
          </a:lstStyle>
          <a:p>
            <a:pPr defTabSz="914400" fontAlgn="base">
              <a:spcBef>
                <a:spcPct val="0"/>
              </a:spcBef>
              <a:spcAft>
                <a:spcPct val="0"/>
              </a:spcAft>
            </a:pPr>
            <a:fld id="{45163061-0836-49A3-9E13-F863210CF9FA}" type="slidenum">
              <a:rPr lang="en-US">
                <a:solidFill>
                  <a:srgbClr val="FFFFFF"/>
                </a:solidFill>
              </a:rPr>
              <a:pPr defTabSz="914400" fontAlgn="base">
                <a:spcBef>
                  <a:spcPct val="0"/>
                </a:spcBef>
                <a:spcAft>
                  <a:spcPct val="0"/>
                </a:spcAft>
              </a:pPr>
              <a:t>‹#›</a:t>
            </a:fld>
            <a:endParaRPr lang="en-US">
              <a:solidFill>
                <a:srgbClr val="FFFFFF"/>
              </a:solidFill>
            </a:endParaRPr>
          </a:p>
        </p:txBody>
      </p:sp>
    </p:spTree>
    <p:extLst>
      <p:ext uri="{BB962C8B-B14F-4D97-AF65-F5344CB8AC3E}">
        <p14:creationId xmlns:p14="http://schemas.microsoft.com/office/powerpoint/2010/main" val="695828288"/>
      </p:ext>
    </p:extLst>
  </p:cSld>
  <p:clrMap bg1="dk2" tx1="lt1" bg2="dk1" tx2="lt2" accent1="accent1" accent2="accent2" accent3="accent3" accent4="accent4" accent5="accent5" accent6="accent6" hlink="hlink" folHlink="folHlink"/>
  <p:sldLayoutIdLst>
    <p:sldLayoutId id="2147484770" r:id="rId1"/>
    <p:sldLayoutId id="2147484771" r:id="rId2"/>
    <p:sldLayoutId id="2147484772" r:id="rId3"/>
    <p:sldLayoutId id="2147484773" r:id="rId4"/>
    <p:sldLayoutId id="2147484774" r:id="rId5"/>
    <p:sldLayoutId id="2147484775" r:id="rId6"/>
    <p:sldLayoutId id="2147484776" r:id="rId7"/>
    <p:sldLayoutId id="2147484777" r:id="rId8"/>
    <p:sldLayoutId id="2147484778" r:id="rId9"/>
    <p:sldLayoutId id="2147484779" r:id="rId10"/>
    <p:sldLayoutId id="2147484780" r:id="rId11"/>
    <p:sldLayoutId id="2147484781" r:id="rId12"/>
    <p:sldLayoutId id="2147484782" r:id="rId13"/>
    <p:sldLayoutId id="2147484783" r:id="rId14"/>
    <p:sldLayoutId id="2147484784" r:id="rId15"/>
    <p:sldLayoutId id="2147484785" r:id="rId16"/>
  </p:sldLayoutIdLst>
  <p:hf sldNum="0" hdr="0" dt="0"/>
  <p:txStyles>
    <p:titleStyle>
      <a:lvl1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2pPr>
      <a:lvl3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3pPr>
      <a:lvl4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4pPr>
      <a:lvl5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1" fontAlgn="base" hangingPunct="1">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Font typeface="Tahoma" charset="0"/>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Font typeface="Tahoma" charset="0"/>
        <a:buChar char="–"/>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3DD1F1A-F211-47EB-8446-2A023A0DAFF2}" type="datetime1">
              <a:rPr lang="en-US" smtClean="0">
                <a:solidFill>
                  <a:prstClr val="black">
                    <a:tint val="75000"/>
                  </a:prstClr>
                </a:solidFill>
              </a:rPr>
              <a:t>1/27/17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www.BibleTruth.cc</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2800125"/>
      </p:ext>
    </p:extLst>
  </p:cSld>
  <p:clrMap bg1="lt1" tx1="dk1" bg2="lt2" tx2="dk2" accent1="accent1" accent2="accent2" accent3="accent3" accent4="accent4" accent5="accent5" accent6="accent6" hlink="hlink" folHlink="folHlink"/>
  <p:sldLayoutIdLst>
    <p:sldLayoutId id="2147484787" r:id="rId1"/>
    <p:sldLayoutId id="2147484788" r:id="rId2"/>
    <p:sldLayoutId id="2147484789" r:id="rId3"/>
    <p:sldLayoutId id="2147484790" r:id="rId4"/>
    <p:sldLayoutId id="2147484791" r:id="rId5"/>
    <p:sldLayoutId id="2147484792" r:id="rId6"/>
    <p:sldLayoutId id="2147484793" r:id="rId7"/>
    <p:sldLayoutId id="2147484794" r:id="rId8"/>
    <p:sldLayoutId id="2147484795" r:id="rId9"/>
    <p:sldLayoutId id="2147484796" r:id="rId10"/>
    <p:sldLayoutId id="2147484797"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1/27/17</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02707"/>
      </p:ext>
    </p:extLst>
  </p:cSld>
  <p:clrMap bg1="lt1" tx1="dk1" bg2="lt2" tx2="dk2" accent1="accent1" accent2="accent2" accent3="accent3" accent4="accent4" accent5="accent5" accent6="accent6" hlink="hlink" folHlink="folHlink"/>
  <p:sldLayoutIdLst>
    <p:sldLayoutId id="2147484799" r:id="rId1"/>
    <p:sldLayoutId id="2147484800" r:id="rId2"/>
    <p:sldLayoutId id="2147484801" r:id="rId3"/>
    <p:sldLayoutId id="2147484802" r:id="rId4"/>
    <p:sldLayoutId id="2147484803" r:id="rId5"/>
    <p:sldLayoutId id="2147484804" r:id="rId6"/>
    <p:sldLayoutId id="2147484805" r:id="rId7"/>
    <p:sldLayoutId id="2147484806" r:id="rId8"/>
    <p:sldLayoutId id="2147484807" r:id="rId9"/>
    <p:sldLayoutId id="2147484808" r:id="rId10"/>
    <p:sldLayoutId id="214748480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3.xml"/><Relationship Id="rId3" Type="http://schemas.openxmlformats.org/officeDocument/2006/relationships/image" Target="../media/image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algn="ctr">
              <a:buNone/>
            </a:pPr>
            <a:r>
              <a:rPr lang="en-US" sz="4000" dirty="0" smtClean="0">
                <a:solidFill>
                  <a:schemeClr val="bg1"/>
                </a:solidFill>
                <a:latin typeface="Helvetica" pitchFamily="34" charset="0"/>
                <a:cs typeface="Helvetica" pitchFamily="34" charset="0"/>
              </a:rPr>
              <a:t>The Rapture</a:t>
            </a:r>
            <a:endParaRPr lang="en-US" sz="2800" dirty="0" smtClean="0">
              <a:solidFill>
                <a:schemeClr val="bg1"/>
              </a:solidFill>
              <a:latin typeface="Helvetica" pitchFamily="34" charset="0"/>
              <a:cs typeface="Helvetica" pitchFamily="34" charset="0"/>
            </a:endParaRPr>
          </a:p>
        </p:txBody>
      </p:sp>
    </p:spTree>
    <p:extLst>
      <p:ext uri="{BB962C8B-B14F-4D97-AF65-F5344CB8AC3E}">
        <p14:creationId xmlns:p14="http://schemas.microsoft.com/office/powerpoint/2010/main" val="2856161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lnSpcReduction="10000"/>
          </a:bodyPr>
          <a:lstStyle/>
          <a:p>
            <a:pPr algn="ctr">
              <a:buNone/>
            </a:pPr>
            <a:r>
              <a:rPr lang="en-US" sz="4000" dirty="0" smtClean="0">
                <a:solidFill>
                  <a:schemeClr val="bg1"/>
                </a:solidFill>
                <a:latin typeface="Helvetica" pitchFamily="34" charset="0"/>
                <a:cs typeface="Helvetica" pitchFamily="34" charset="0"/>
              </a:rPr>
              <a:t>  </a:t>
            </a:r>
          </a:p>
          <a:p>
            <a:pPr marL="0" indent="0" algn="ctr">
              <a:buNone/>
            </a:pPr>
            <a:r>
              <a:rPr lang="en-US" sz="4000" dirty="0" smtClean="0">
                <a:solidFill>
                  <a:schemeClr val="bg1"/>
                </a:solidFill>
                <a:latin typeface="Helvetica" pitchFamily="34" charset="0"/>
                <a:cs typeface="Helvetica" pitchFamily="34" charset="0"/>
              </a:rPr>
              <a:t>Interpreting Paul’s “Rapture” in Light of </a:t>
            </a:r>
            <a:r>
              <a:rPr lang="en-US" sz="4000" dirty="0" err="1" smtClean="0">
                <a:solidFill>
                  <a:schemeClr val="bg1"/>
                </a:solidFill>
                <a:latin typeface="Helvetica" pitchFamily="34" charset="0"/>
                <a:cs typeface="Helvetica" pitchFamily="34" charset="0"/>
              </a:rPr>
              <a:t>Yahusha’s</a:t>
            </a:r>
            <a:r>
              <a:rPr lang="en-US" sz="4000" dirty="0" smtClean="0">
                <a:solidFill>
                  <a:schemeClr val="bg1"/>
                </a:solidFill>
                <a:latin typeface="Helvetica" pitchFamily="34" charset="0"/>
                <a:cs typeface="Helvetica" pitchFamily="34" charset="0"/>
              </a:rPr>
              <a:t> Authoritative Teaching on the Mount of Olives</a:t>
            </a:r>
          </a:p>
          <a:p>
            <a:pPr algn="ctr">
              <a:buNone/>
            </a:pPr>
            <a:endParaRPr lang="en-US" sz="2800" dirty="0" smtClean="0">
              <a:solidFill>
                <a:schemeClr val="bg1"/>
              </a:solidFill>
              <a:latin typeface="Helvetica" pitchFamily="34" charset="0"/>
              <a:cs typeface="Helvetica" pitchFamily="34" charset="0"/>
            </a:endParaRPr>
          </a:p>
          <a:p>
            <a:pPr algn="ctr">
              <a:buNone/>
            </a:pPr>
            <a:r>
              <a:rPr lang="en-US" sz="2800" dirty="0" smtClean="0">
                <a:solidFill>
                  <a:schemeClr val="bg1"/>
                </a:solidFill>
                <a:latin typeface="Helvetica" pitchFamily="34" charset="0"/>
                <a:cs typeface="Helvetica" pitchFamily="34" charset="0"/>
              </a:rPr>
              <a:t>An Exercise in Applying Sound Methods of Biblical Interpretation to the “Hard to Understand” Texts of Paul Regarding </a:t>
            </a:r>
            <a:r>
              <a:rPr lang="en-US" sz="2800" dirty="0" err="1" smtClean="0">
                <a:solidFill>
                  <a:schemeClr val="bg1"/>
                </a:solidFill>
                <a:latin typeface="Helvetica" pitchFamily="34" charset="0"/>
                <a:cs typeface="Helvetica" pitchFamily="34" charset="0"/>
              </a:rPr>
              <a:t>Yahusha’s</a:t>
            </a:r>
            <a:r>
              <a:rPr lang="en-US" sz="2800" dirty="0" smtClean="0">
                <a:solidFill>
                  <a:schemeClr val="bg1"/>
                </a:solidFill>
                <a:latin typeface="Helvetica" pitchFamily="34" charset="0"/>
                <a:cs typeface="Helvetica" pitchFamily="34" charset="0"/>
              </a:rPr>
              <a:t> Coming</a:t>
            </a:r>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99960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42900" y="310243"/>
            <a:ext cx="8392886" cy="4392385"/>
          </a:xfrm>
        </p:spPr>
        <p:txBody>
          <a:bodyPr/>
          <a:lstStyle/>
          <a:p>
            <a:r>
              <a:rPr lang="en-US" sz="2800" dirty="0" smtClean="0">
                <a:effectLst/>
                <a:latin typeface="+mn-lt"/>
              </a:rPr>
              <a:t>The Rapture Texts of Paul</a:t>
            </a:r>
            <a:br>
              <a:rPr lang="en-US" sz="2800" dirty="0" smtClean="0">
                <a:effectLst/>
                <a:latin typeface="+mn-lt"/>
              </a:rPr>
            </a:br>
            <a:r>
              <a:rPr lang="en-US" sz="2800" dirty="0" smtClean="0">
                <a:effectLst/>
                <a:latin typeface="+mn-lt"/>
              </a:rPr>
              <a:t/>
            </a:r>
            <a:br>
              <a:rPr lang="en-US" sz="2800" dirty="0" smtClean="0">
                <a:effectLst/>
                <a:latin typeface="+mn-lt"/>
              </a:rPr>
            </a:br>
            <a:r>
              <a:rPr lang="en-US" sz="2800" dirty="0" smtClean="0">
                <a:effectLst/>
                <a:latin typeface="+mn-lt"/>
              </a:rPr>
              <a:t>After </a:t>
            </a:r>
            <a:r>
              <a:rPr lang="en-US" sz="2800" dirty="0">
                <a:effectLst/>
                <a:latin typeface="+mn-lt"/>
              </a:rPr>
              <a:t>that, we who are still alive and are left </a:t>
            </a:r>
            <a:r>
              <a:rPr lang="en-US" sz="2800" u="sng" dirty="0">
                <a:effectLst/>
                <a:latin typeface="+mn-lt"/>
              </a:rPr>
              <a:t>will be caught up</a:t>
            </a:r>
            <a:r>
              <a:rPr lang="en-US" sz="2800" dirty="0">
                <a:effectLst/>
                <a:latin typeface="+mn-lt"/>
              </a:rPr>
              <a:t> together with them in the clouds to meet the Master in the air. (1 Thessalonians 4:17</a:t>
            </a:r>
            <a:r>
              <a:rPr lang="en-US" sz="2800" dirty="0" smtClean="0">
                <a:effectLst/>
                <a:latin typeface="+mn-lt"/>
              </a:rPr>
              <a:t>)</a:t>
            </a:r>
            <a:br>
              <a:rPr lang="en-US" sz="2800" dirty="0" smtClean="0">
                <a:effectLst/>
                <a:latin typeface="+mn-lt"/>
              </a:rPr>
            </a:br>
            <a:r>
              <a:rPr lang="en-US" sz="2800" dirty="0">
                <a:effectLst/>
                <a:latin typeface="+mn-lt"/>
              </a:rPr>
              <a:t/>
            </a:r>
            <a:br>
              <a:rPr lang="en-US" sz="2800" dirty="0">
                <a:effectLst/>
                <a:latin typeface="+mn-lt"/>
              </a:rPr>
            </a:br>
            <a:r>
              <a:rPr lang="en-US" sz="2800" dirty="0">
                <a:effectLst/>
                <a:latin typeface="+mn-lt"/>
              </a:rPr>
              <a:t>Now we beseech you, brethren, by the coming of our Lord Jesus Christ, and </a:t>
            </a:r>
            <a:r>
              <a:rPr lang="en-US" sz="2800" u="sng" dirty="0">
                <a:effectLst/>
                <a:latin typeface="+mn-lt"/>
              </a:rPr>
              <a:t>by our gathering together unto him</a:t>
            </a:r>
            <a:r>
              <a:rPr lang="en-US" sz="2800" dirty="0">
                <a:effectLst/>
                <a:latin typeface="+mn-lt"/>
              </a:rPr>
              <a:t> (2 Thessalonians 2:1, KJV</a:t>
            </a:r>
            <a:r>
              <a:rPr lang="en-US" sz="2800" dirty="0" smtClean="0">
                <a:effectLst/>
                <a:latin typeface="+mn-lt"/>
              </a:rPr>
              <a:t>)</a:t>
            </a:r>
            <a:r>
              <a:rPr lang="en-US" sz="2800" dirty="0">
                <a:effectLst/>
                <a:latin typeface="+mn-lt"/>
              </a:rPr>
              <a:t/>
            </a:r>
            <a:br>
              <a:rPr lang="en-US" sz="2800" dirty="0">
                <a:effectLst/>
                <a:latin typeface="+mn-lt"/>
              </a:rPr>
            </a:br>
            <a:endParaRPr lang="en-US" sz="2800" dirty="0">
              <a:latin typeface="+mn-lt"/>
            </a:endParaRP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z="1000" dirty="0" smtClean="0">
                <a:solidFill>
                  <a:schemeClr val="tx1">
                    <a:lumMod val="50000"/>
                  </a:schemeClr>
                </a:solidFill>
              </a:rPr>
              <a:t>www.BibleTruth.cc</a:t>
            </a:r>
            <a:endParaRPr lang="en-US" sz="1000" dirty="0">
              <a:solidFill>
                <a:schemeClr val="tx1">
                  <a:lumMod val="50000"/>
                </a:schemeClr>
              </a:solidFill>
            </a:endParaRPr>
          </a:p>
        </p:txBody>
      </p:sp>
    </p:spTree>
    <p:extLst>
      <p:ext uri="{BB962C8B-B14F-4D97-AF65-F5344CB8AC3E}">
        <p14:creationId xmlns:p14="http://schemas.microsoft.com/office/powerpoint/2010/main" val="567753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07" y="236764"/>
            <a:ext cx="8425543" cy="4825093"/>
          </a:xfrm>
        </p:spPr>
        <p:txBody>
          <a:bodyPr>
            <a:normAutofit fontScale="85000" lnSpcReduction="20000"/>
          </a:bodyPr>
          <a:lstStyle/>
          <a:p>
            <a:pPr marL="0" indent="0" algn="ctr">
              <a:buNone/>
            </a:pPr>
            <a:r>
              <a:rPr lang="en-US" sz="3800" dirty="0" smtClean="0">
                <a:solidFill>
                  <a:schemeClr val="bg1"/>
                </a:solidFill>
              </a:rPr>
              <a:t>The Blessed Hope</a:t>
            </a:r>
          </a:p>
          <a:p>
            <a:pPr marL="0" indent="0">
              <a:buNone/>
            </a:pPr>
            <a:r>
              <a:rPr lang="en-US" dirty="0">
                <a:solidFill>
                  <a:schemeClr val="bg1"/>
                </a:solidFill>
              </a:rPr>
              <a:t>For the grace of Elohim that brings salvation has appeared to all men.</a:t>
            </a:r>
          </a:p>
          <a:p>
            <a:pPr marL="0" indent="0">
              <a:buNone/>
            </a:pPr>
            <a:r>
              <a:rPr lang="en-US" dirty="0" smtClean="0">
                <a:solidFill>
                  <a:schemeClr val="bg1"/>
                </a:solidFill>
              </a:rPr>
              <a:t>It </a:t>
            </a:r>
            <a:r>
              <a:rPr lang="en-US" dirty="0">
                <a:solidFill>
                  <a:schemeClr val="bg1"/>
                </a:solidFill>
              </a:rPr>
              <a:t>teaches us to say "No" to ungodliness and worldly passions, and to live self-controlled, upright and godly lives in this present age,</a:t>
            </a:r>
          </a:p>
          <a:p>
            <a:pPr marL="0" indent="0">
              <a:buNone/>
            </a:pPr>
            <a:r>
              <a:rPr lang="en-US" dirty="0" smtClean="0">
                <a:solidFill>
                  <a:schemeClr val="bg1"/>
                </a:solidFill>
              </a:rPr>
              <a:t>while </a:t>
            </a:r>
            <a:r>
              <a:rPr lang="en-US" dirty="0">
                <a:solidFill>
                  <a:schemeClr val="bg1"/>
                </a:solidFill>
              </a:rPr>
              <a:t>we wait for </a:t>
            </a:r>
            <a:r>
              <a:rPr lang="en-US" u="sng" dirty="0">
                <a:solidFill>
                  <a:schemeClr val="bg1"/>
                </a:solidFill>
              </a:rPr>
              <a:t>the blessed hope-- the glorious appearing of our great Elohim and Savior, </a:t>
            </a:r>
            <a:r>
              <a:rPr lang="en-US" u="sng" dirty="0" err="1">
                <a:solidFill>
                  <a:schemeClr val="bg1"/>
                </a:solidFill>
              </a:rPr>
              <a:t>Yahusha</a:t>
            </a:r>
            <a:r>
              <a:rPr lang="en-US" u="sng" dirty="0">
                <a:solidFill>
                  <a:schemeClr val="bg1"/>
                </a:solidFill>
              </a:rPr>
              <a:t> Messiah</a:t>
            </a:r>
            <a:r>
              <a:rPr lang="en-US" dirty="0">
                <a:solidFill>
                  <a:schemeClr val="bg1"/>
                </a:solidFill>
              </a:rPr>
              <a:t>,</a:t>
            </a:r>
          </a:p>
          <a:p>
            <a:pPr marL="0" indent="0">
              <a:buNone/>
            </a:pPr>
            <a:r>
              <a:rPr lang="en-US" dirty="0" smtClean="0">
                <a:solidFill>
                  <a:schemeClr val="bg1"/>
                </a:solidFill>
              </a:rPr>
              <a:t>who </a:t>
            </a:r>
            <a:r>
              <a:rPr lang="en-US" dirty="0">
                <a:solidFill>
                  <a:schemeClr val="bg1"/>
                </a:solidFill>
              </a:rPr>
              <a:t>gave himself for us to redeem us from all wickedness and to purify for himself a people that are his very own, eager to do what is good</a:t>
            </a:r>
            <a:r>
              <a:rPr lang="en-US" dirty="0" smtClean="0">
                <a:solidFill>
                  <a:schemeClr val="bg1"/>
                </a:solidFill>
              </a:rPr>
              <a:t>. (Titus 2:11-14)</a:t>
            </a:r>
            <a:endParaRPr lang="en-US" dirty="0">
              <a:solidFill>
                <a:schemeClr val="bg1"/>
              </a:solidFill>
            </a:endParaRPr>
          </a:p>
        </p:txBody>
      </p:sp>
    </p:spTree>
    <p:extLst>
      <p:ext uri="{BB962C8B-B14F-4D97-AF65-F5344CB8AC3E}">
        <p14:creationId xmlns:p14="http://schemas.microsoft.com/office/powerpoint/2010/main" val="3764325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514350"/>
            <a:ext cx="7772400" cy="4057650"/>
          </a:xfrm>
        </p:spPr>
        <p:txBody>
          <a:bodyPr>
            <a:normAutofit/>
          </a:bodyPr>
          <a:lstStyle/>
          <a:p>
            <a:pPr algn="l"/>
            <a:r>
              <a:rPr lang="en-US" sz="3200" dirty="0" smtClean="0">
                <a:solidFill>
                  <a:schemeClr val="bg1"/>
                </a:solidFill>
                <a:effectLst/>
              </a:rPr>
              <a:t>The Rapture Text:  </a:t>
            </a:r>
            <a:r>
              <a:rPr lang="en-US" sz="3200" dirty="0">
                <a:solidFill>
                  <a:schemeClr val="bg1"/>
                </a:solidFill>
                <a:effectLst/>
              </a:rPr>
              <a:t>1 Thessalonians </a:t>
            </a:r>
            <a:r>
              <a:rPr lang="en-US" sz="3200" dirty="0" smtClean="0">
                <a:solidFill>
                  <a:schemeClr val="bg1"/>
                </a:solidFill>
                <a:effectLst/>
              </a:rPr>
              <a:t>4:13-17</a:t>
            </a:r>
            <a:r>
              <a:rPr lang="en-US" sz="3200" dirty="0">
                <a:solidFill>
                  <a:schemeClr val="bg1"/>
                </a:solidFill>
                <a:effectLst/>
              </a:rPr>
              <a:t/>
            </a:r>
            <a:br>
              <a:rPr lang="en-US" sz="3200" dirty="0">
                <a:solidFill>
                  <a:schemeClr val="bg1"/>
                </a:solidFill>
                <a:effectLst/>
              </a:rPr>
            </a:br>
            <a:r>
              <a:rPr lang="en-US" sz="2800" dirty="0" smtClean="0">
                <a:solidFill>
                  <a:schemeClr val="bg1"/>
                </a:solidFill>
                <a:effectLst/>
              </a:rPr>
              <a:t/>
            </a:r>
            <a:br>
              <a:rPr lang="en-US" sz="2800" dirty="0" smtClean="0">
                <a:solidFill>
                  <a:schemeClr val="bg1"/>
                </a:solidFill>
                <a:effectLst/>
              </a:rPr>
            </a:br>
            <a:r>
              <a:rPr lang="en-US" sz="2800" dirty="0" smtClean="0">
                <a:solidFill>
                  <a:schemeClr val="bg1"/>
                </a:solidFill>
                <a:effectLst/>
              </a:rPr>
              <a:t>13 </a:t>
            </a:r>
            <a:r>
              <a:rPr lang="en-US" sz="2800" dirty="0">
                <a:solidFill>
                  <a:schemeClr val="bg1"/>
                </a:solidFill>
                <a:effectLst/>
              </a:rPr>
              <a:t>Brothers, we do not want you to be ignorant about those who fall asleep, or to grieve like the rest of men, who have no hope.</a:t>
            </a:r>
            <a:br>
              <a:rPr lang="en-US" sz="2800" dirty="0">
                <a:solidFill>
                  <a:schemeClr val="bg1"/>
                </a:solidFill>
                <a:effectLst/>
              </a:rPr>
            </a:br>
            <a:r>
              <a:rPr lang="en-US" sz="2800" dirty="0" smtClean="0">
                <a:solidFill>
                  <a:schemeClr val="bg1"/>
                </a:solidFill>
                <a:effectLst/>
              </a:rPr>
              <a:t>14 </a:t>
            </a:r>
            <a:r>
              <a:rPr lang="en-US" sz="2800" dirty="0">
                <a:solidFill>
                  <a:schemeClr val="bg1"/>
                </a:solidFill>
                <a:effectLst/>
              </a:rPr>
              <a:t>We believe that </a:t>
            </a:r>
            <a:r>
              <a:rPr lang="en-US" sz="2800" dirty="0" err="1" smtClean="0">
                <a:solidFill>
                  <a:schemeClr val="bg1"/>
                </a:solidFill>
                <a:effectLst/>
              </a:rPr>
              <a:t>Yahusha</a:t>
            </a:r>
            <a:r>
              <a:rPr lang="en-US" sz="2800" dirty="0" smtClean="0">
                <a:solidFill>
                  <a:schemeClr val="bg1"/>
                </a:solidFill>
                <a:effectLst/>
              </a:rPr>
              <a:t> </a:t>
            </a:r>
            <a:r>
              <a:rPr lang="en-US" sz="2800" dirty="0">
                <a:solidFill>
                  <a:schemeClr val="bg1"/>
                </a:solidFill>
                <a:effectLst/>
              </a:rPr>
              <a:t>died and rose again and so we believe that Elohim will bring with </a:t>
            </a:r>
            <a:r>
              <a:rPr lang="en-US" sz="2800" dirty="0" err="1" smtClean="0">
                <a:solidFill>
                  <a:schemeClr val="bg1"/>
                </a:solidFill>
                <a:effectLst/>
              </a:rPr>
              <a:t>Yahusha</a:t>
            </a:r>
            <a:r>
              <a:rPr lang="en-US" sz="2800" dirty="0" smtClean="0">
                <a:solidFill>
                  <a:schemeClr val="bg1"/>
                </a:solidFill>
                <a:effectLst/>
              </a:rPr>
              <a:t> </a:t>
            </a:r>
            <a:r>
              <a:rPr lang="en-US" sz="2800" dirty="0">
                <a:solidFill>
                  <a:schemeClr val="bg1"/>
                </a:solidFill>
                <a:effectLst/>
              </a:rPr>
              <a:t>those who have fallen asleep in </a:t>
            </a:r>
            <a:r>
              <a:rPr lang="en-US" sz="2800" dirty="0" smtClean="0">
                <a:solidFill>
                  <a:schemeClr val="bg1"/>
                </a:solidFill>
                <a:effectLst/>
              </a:rPr>
              <a:t>him.</a:t>
            </a:r>
            <a:endParaRPr lang="en-US" sz="2200" dirty="0">
              <a:solidFill>
                <a:schemeClr val="bg1"/>
              </a:solidFill>
            </a:endParaRPr>
          </a:p>
        </p:txBody>
      </p:sp>
      <p:sp>
        <p:nvSpPr>
          <p:cNvPr id="6" name="TextBox 5"/>
          <p:cNvSpPr txBox="1"/>
          <p:nvPr/>
        </p:nvSpPr>
        <p:spPr>
          <a:xfrm>
            <a:off x="609600" y="4766004"/>
            <a:ext cx="7696200" cy="369332"/>
          </a:xfrm>
          <a:prstGeom prst="rect">
            <a:avLst/>
          </a:prstGeom>
          <a:noFill/>
        </p:spPr>
        <p:txBody>
          <a:bodyPr wrap="square" rtlCol="0">
            <a:spAutoFit/>
          </a:bodyPr>
          <a:lstStyle/>
          <a:p>
            <a:pPr defTabSz="914400" eaLnBrk="0" fontAlgn="base" hangingPunct="0">
              <a:spcBef>
                <a:spcPct val="0"/>
              </a:spcBef>
              <a:spcAft>
                <a:spcPct val="0"/>
              </a:spcAft>
            </a:pPr>
            <a:r>
              <a:rPr lang="en-US" dirty="0" smtClean="0">
                <a:solidFill>
                  <a:srgbClr val="0070C0"/>
                </a:solidFill>
                <a:latin typeface="Arial" charset="0"/>
              </a:rPr>
              <a:t>			       </a:t>
            </a:r>
            <a:r>
              <a:rPr lang="en-US" sz="1000" dirty="0" smtClean="0">
                <a:solidFill>
                  <a:schemeClr val="bg1">
                    <a:lumMod val="50000"/>
                  </a:schemeClr>
                </a:solidFill>
                <a:latin typeface="Arial" charset="0"/>
              </a:rPr>
              <a:t>www.BibleTruth.cc</a:t>
            </a:r>
            <a:endParaRPr lang="en-US" sz="1000" dirty="0">
              <a:solidFill>
                <a:schemeClr val="bg1">
                  <a:lumMod val="50000"/>
                </a:schemeClr>
              </a:solidFill>
              <a:latin typeface="Arial" charset="0"/>
            </a:endParaRP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8317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057650"/>
          </a:xfrm>
        </p:spPr>
        <p:txBody>
          <a:bodyPr/>
          <a:lstStyle/>
          <a:p>
            <a:pPr algn="l"/>
            <a:r>
              <a:rPr lang="en-US" sz="2800" dirty="0">
                <a:solidFill>
                  <a:schemeClr val="bg1"/>
                </a:solidFill>
                <a:effectLst/>
              </a:rPr>
              <a:t>15 According to </a:t>
            </a:r>
            <a:r>
              <a:rPr lang="en-US" sz="2800" dirty="0" smtClean="0">
                <a:solidFill>
                  <a:schemeClr val="bg1"/>
                </a:solidFill>
                <a:effectLst/>
              </a:rPr>
              <a:t>Master's </a:t>
            </a:r>
            <a:r>
              <a:rPr lang="en-US" sz="2800" dirty="0">
                <a:solidFill>
                  <a:schemeClr val="bg1"/>
                </a:solidFill>
                <a:effectLst/>
              </a:rPr>
              <a:t>own word, we tell you that we who are still alive, who are left till the coming of the Master, will certainly not precede those who have fallen asleep.</a:t>
            </a:r>
            <a:br>
              <a:rPr lang="en-US" sz="2800" dirty="0">
                <a:solidFill>
                  <a:schemeClr val="bg1"/>
                </a:solidFill>
                <a:effectLst/>
              </a:rPr>
            </a:br>
            <a:r>
              <a:rPr lang="en-US" sz="2800" dirty="0">
                <a:solidFill>
                  <a:schemeClr val="bg1"/>
                </a:solidFill>
                <a:effectLst/>
              </a:rPr>
              <a:t> 16 For the Master himself will come down from heaven, with a loud command, with the voice of the archangel and with the trumpet call of </a:t>
            </a:r>
            <a:r>
              <a:rPr lang="en-US" sz="2800" dirty="0" err="1">
                <a:solidFill>
                  <a:schemeClr val="bg1"/>
                </a:solidFill>
                <a:effectLst/>
              </a:rPr>
              <a:t>Elohim</a:t>
            </a:r>
            <a:r>
              <a:rPr lang="en-US" sz="2800" dirty="0">
                <a:solidFill>
                  <a:schemeClr val="bg1"/>
                </a:solidFill>
                <a:effectLst/>
              </a:rPr>
              <a:t>, and the dead in Messiah will rise first</a:t>
            </a:r>
            <a:r>
              <a:rPr lang="en-US" sz="2800" dirty="0" smtClean="0">
                <a:solidFill>
                  <a:schemeClr val="bg1"/>
                </a:solidFill>
                <a:effectLst/>
              </a:rPr>
              <a:t>.</a:t>
            </a:r>
            <a:endParaRPr lang="en-US" sz="2800" dirty="0">
              <a:solidFill>
                <a:schemeClr val="bg1"/>
              </a:solidFill>
            </a:endParaRP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927521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22514" y="742950"/>
            <a:ext cx="8098972" cy="3829050"/>
          </a:xfrm>
        </p:spPr>
        <p:txBody>
          <a:bodyPr/>
          <a:lstStyle/>
          <a:p>
            <a:pPr algn="l"/>
            <a:r>
              <a:rPr lang="en-US" sz="3200" dirty="0">
                <a:solidFill>
                  <a:schemeClr val="bg1"/>
                </a:solidFill>
                <a:effectLst/>
              </a:rPr>
              <a:t>1</a:t>
            </a:r>
            <a:r>
              <a:rPr lang="en-US" sz="3200" dirty="0" smtClean="0">
                <a:solidFill>
                  <a:schemeClr val="bg1"/>
                </a:solidFill>
                <a:effectLst/>
              </a:rPr>
              <a:t>7 </a:t>
            </a:r>
            <a:r>
              <a:rPr lang="en-US" sz="3200" dirty="0">
                <a:solidFill>
                  <a:schemeClr val="bg1"/>
                </a:solidFill>
                <a:effectLst/>
              </a:rPr>
              <a:t>After that, we who are still alive and are left will be </a:t>
            </a:r>
            <a:r>
              <a:rPr lang="en-US" sz="3200" u="sng" dirty="0">
                <a:solidFill>
                  <a:schemeClr val="bg1"/>
                </a:solidFill>
                <a:effectLst/>
              </a:rPr>
              <a:t>caught up</a:t>
            </a:r>
            <a:r>
              <a:rPr lang="en-US" sz="3200" dirty="0">
                <a:solidFill>
                  <a:schemeClr val="bg1"/>
                </a:solidFill>
                <a:effectLst/>
              </a:rPr>
              <a:t> together with them in the clouds to meet the Master in the air. And so we will be with the Master forever</a:t>
            </a:r>
            <a:r>
              <a:rPr lang="en-US" sz="3200" dirty="0" smtClean="0">
                <a:solidFill>
                  <a:schemeClr val="bg1"/>
                </a:solidFill>
                <a:effectLst/>
              </a:rPr>
              <a:t>.</a:t>
            </a:r>
            <a:br>
              <a:rPr lang="en-US" sz="3200" dirty="0" smtClean="0">
                <a:solidFill>
                  <a:schemeClr val="bg1"/>
                </a:solidFill>
                <a:effectLst/>
              </a:rPr>
            </a:br>
            <a:r>
              <a:rPr lang="en-US" sz="3200" dirty="0">
                <a:solidFill>
                  <a:schemeClr val="bg1"/>
                </a:solidFill>
              </a:rPr>
              <a:t/>
            </a:r>
            <a:br>
              <a:rPr lang="en-US" sz="3200" dirty="0">
                <a:solidFill>
                  <a:schemeClr val="bg1"/>
                </a:solidFill>
              </a:rPr>
            </a:br>
            <a:r>
              <a:rPr lang="en-US" sz="3200" dirty="0" smtClean="0">
                <a:solidFill>
                  <a:schemeClr val="bg1"/>
                </a:solidFill>
              </a:rPr>
              <a:t/>
            </a:r>
            <a:br>
              <a:rPr lang="en-US" sz="3200" dirty="0" smtClean="0">
                <a:solidFill>
                  <a:schemeClr val="bg1"/>
                </a:solidFill>
              </a:rPr>
            </a:br>
            <a:endParaRPr lang="en-US" sz="3200" dirty="0">
              <a:solidFill>
                <a:schemeClr val="bg1"/>
              </a:solidFill>
            </a:endParaRP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1921323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261258"/>
            <a:ext cx="8066314" cy="4735286"/>
          </a:xfrm>
        </p:spPr>
        <p:txBody>
          <a:bodyPr>
            <a:normAutofit fontScale="62500" lnSpcReduction="20000"/>
          </a:bodyPr>
          <a:lstStyle/>
          <a:p>
            <a:pPr algn="ctr">
              <a:buNone/>
            </a:pPr>
            <a:r>
              <a:rPr lang="en-US" sz="5100" dirty="0" smtClean="0">
                <a:solidFill>
                  <a:schemeClr val="bg1"/>
                </a:solidFill>
                <a:cs typeface="Times New Roman" pitchFamily="18" charset="0"/>
              </a:rPr>
              <a:t>Paul is Hard to Understand</a:t>
            </a:r>
          </a:p>
          <a:p>
            <a:pPr marL="0" indent="0">
              <a:buNone/>
            </a:pPr>
            <a:r>
              <a:rPr lang="en-US" sz="4000" baseline="30000" dirty="0">
                <a:solidFill>
                  <a:schemeClr val="bg1"/>
                </a:solidFill>
              </a:rPr>
              <a:t>15</a:t>
            </a:r>
            <a:r>
              <a:rPr lang="en-US" sz="4000" dirty="0">
                <a:solidFill>
                  <a:schemeClr val="bg1"/>
                </a:solidFill>
              </a:rPr>
              <a:t> Bear in mind that our Master's patience means salvation, just as our dear brother Paul also wrote you with the wisdom that </a:t>
            </a:r>
            <a:r>
              <a:rPr lang="en-US" sz="4000" dirty="0" err="1">
                <a:solidFill>
                  <a:schemeClr val="bg1"/>
                </a:solidFill>
              </a:rPr>
              <a:t>Elohim</a:t>
            </a:r>
            <a:r>
              <a:rPr lang="en-US" sz="4000" dirty="0">
                <a:solidFill>
                  <a:schemeClr val="bg1"/>
                </a:solidFill>
              </a:rPr>
              <a:t> gave him.</a:t>
            </a:r>
          </a:p>
          <a:p>
            <a:pPr marL="0" indent="0">
              <a:buNone/>
            </a:pPr>
            <a:r>
              <a:rPr lang="en-US" sz="4000" baseline="30000" dirty="0" smtClean="0">
                <a:solidFill>
                  <a:schemeClr val="bg1"/>
                </a:solidFill>
              </a:rPr>
              <a:t>16</a:t>
            </a:r>
            <a:r>
              <a:rPr lang="en-US" sz="4000" dirty="0" smtClean="0">
                <a:solidFill>
                  <a:schemeClr val="bg1"/>
                </a:solidFill>
              </a:rPr>
              <a:t> </a:t>
            </a:r>
            <a:r>
              <a:rPr lang="en-US" sz="4000" dirty="0">
                <a:solidFill>
                  <a:schemeClr val="bg1"/>
                </a:solidFill>
              </a:rPr>
              <a:t>He writes the same way in all his letters, speaking in them of these matters. His letters contain some things that are hard to understand, which ignorant and unstable people distort, as they do the other Scriptures, to their own destruction.</a:t>
            </a:r>
          </a:p>
          <a:p>
            <a:pPr marL="0" indent="0">
              <a:buNone/>
            </a:pPr>
            <a:r>
              <a:rPr lang="en-US" sz="4000" baseline="30000" dirty="0" smtClean="0">
                <a:solidFill>
                  <a:schemeClr val="bg1"/>
                </a:solidFill>
              </a:rPr>
              <a:t>17</a:t>
            </a:r>
            <a:r>
              <a:rPr lang="en-US" sz="4000" dirty="0" smtClean="0">
                <a:solidFill>
                  <a:schemeClr val="bg1"/>
                </a:solidFill>
              </a:rPr>
              <a:t> </a:t>
            </a:r>
            <a:r>
              <a:rPr lang="en-US" sz="4000" dirty="0">
                <a:solidFill>
                  <a:schemeClr val="bg1"/>
                </a:solidFill>
              </a:rPr>
              <a:t>Therefore, dear friends, since you already know this, be on your guard so that you may not be carried away by the error of lawless men and fall from your secure position</a:t>
            </a:r>
            <a:r>
              <a:rPr lang="en-US" sz="4000" dirty="0" smtClean="0">
                <a:solidFill>
                  <a:schemeClr val="bg1"/>
                </a:solidFill>
              </a:rPr>
              <a:t>. (2 Peter 3)</a:t>
            </a:r>
            <a:endParaRPr lang="en-US" sz="4000" dirty="0">
              <a:solidFill>
                <a:schemeClr val="bg1"/>
              </a:solidFill>
            </a:endParaRPr>
          </a:p>
          <a:p>
            <a:pPr>
              <a:buNone/>
            </a:pPr>
            <a:endParaRPr lang="en-US" sz="4000" dirty="0">
              <a:solidFill>
                <a:schemeClr val="bg1"/>
              </a:solidFill>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4274931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261258"/>
            <a:ext cx="8066314" cy="4735286"/>
          </a:xfrm>
        </p:spPr>
        <p:txBody>
          <a:bodyPr>
            <a:normAutofit fontScale="92500" lnSpcReduction="10000"/>
          </a:bodyPr>
          <a:lstStyle/>
          <a:p>
            <a:pPr algn="ctr">
              <a:buNone/>
            </a:pPr>
            <a:r>
              <a:rPr lang="en-US" dirty="0" smtClean="0">
                <a:solidFill>
                  <a:schemeClr val="bg1"/>
                </a:solidFill>
                <a:cs typeface="Times New Roman" pitchFamily="18" charset="0"/>
              </a:rPr>
              <a:t>Why Do So Many Christians Believe in a Secret Pre-Tribulation Rapture?</a:t>
            </a:r>
          </a:p>
          <a:p>
            <a:pPr marL="0" indent="0">
              <a:buNone/>
            </a:pPr>
            <a:r>
              <a:rPr lang="en-US" dirty="0" smtClean="0">
                <a:solidFill>
                  <a:schemeClr val="bg1"/>
                </a:solidFill>
                <a:cs typeface="Times New Roman" pitchFamily="18" charset="0"/>
              </a:rPr>
              <a:t>That’s what they are taught</a:t>
            </a:r>
          </a:p>
          <a:p>
            <a:pPr marL="0" indent="0">
              <a:buNone/>
            </a:pPr>
            <a:r>
              <a:rPr lang="en-US" dirty="0" smtClean="0">
                <a:solidFill>
                  <a:schemeClr val="bg1"/>
                </a:solidFill>
                <a:cs typeface="Times New Roman" pitchFamily="18" charset="0"/>
              </a:rPr>
              <a:t>Dispensationalism</a:t>
            </a:r>
          </a:p>
          <a:p>
            <a:pPr marL="0" indent="0">
              <a:buNone/>
            </a:pPr>
            <a:r>
              <a:rPr lang="en-US" dirty="0" smtClean="0">
                <a:solidFill>
                  <a:schemeClr val="bg1"/>
                </a:solidFill>
                <a:cs typeface="Times New Roman" pitchFamily="18" charset="0"/>
              </a:rPr>
              <a:t>Daniel’s 70</a:t>
            </a:r>
            <a:r>
              <a:rPr lang="en-US" baseline="30000" dirty="0" smtClean="0">
                <a:solidFill>
                  <a:schemeClr val="bg1"/>
                </a:solidFill>
                <a:cs typeface="Times New Roman" pitchFamily="18" charset="0"/>
              </a:rPr>
              <a:t>th</a:t>
            </a:r>
            <a:r>
              <a:rPr lang="en-US" dirty="0" smtClean="0">
                <a:solidFill>
                  <a:schemeClr val="bg1"/>
                </a:solidFill>
                <a:cs typeface="Times New Roman" pitchFamily="18" charset="0"/>
              </a:rPr>
              <a:t> week</a:t>
            </a:r>
          </a:p>
          <a:p>
            <a:pPr marL="0" indent="0">
              <a:buNone/>
            </a:pPr>
            <a:r>
              <a:rPr lang="en-US" dirty="0" smtClean="0">
                <a:solidFill>
                  <a:schemeClr val="bg1"/>
                </a:solidFill>
                <a:cs typeface="Times New Roman" pitchFamily="18" charset="0"/>
              </a:rPr>
              <a:t>A Distorted View of Paul</a:t>
            </a:r>
          </a:p>
          <a:p>
            <a:pPr marL="0" indent="0">
              <a:buNone/>
            </a:pPr>
            <a:r>
              <a:rPr lang="en-US" dirty="0" smtClean="0">
                <a:solidFill>
                  <a:schemeClr val="bg1"/>
                </a:solidFill>
                <a:cs typeface="Times New Roman" pitchFamily="18" charset="0"/>
              </a:rPr>
              <a:t>“There are no intervening events mentioned in 1 </a:t>
            </a:r>
            <a:r>
              <a:rPr lang="en-US" dirty="0" err="1" smtClean="0">
                <a:solidFill>
                  <a:schemeClr val="bg1"/>
                </a:solidFill>
                <a:cs typeface="Times New Roman" pitchFamily="18" charset="0"/>
              </a:rPr>
              <a:t>Thess</a:t>
            </a:r>
            <a:r>
              <a:rPr lang="en-US" dirty="0" smtClean="0">
                <a:solidFill>
                  <a:schemeClr val="bg1"/>
                </a:solidFill>
                <a:cs typeface="Times New Roman" pitchFamily="18" charset="0"/>
              </a:rPr>
              <a:t> 4”</a:t>
            </a:r>
          </a:p>
          <a:p>
            <a:pPr marL="0" indent="0">
              <a:buNone/>
            </a:pPr>
            <a:r>
              <a:rPr lang="en-US" dirty="0" smtClean="0">
                <a:solidFill>
                  <a:schemeClr val="bg1"/>
                </a:solidFill>
                <a:cs typeface="Times New Roman" pitchFamily="18" charset="0"/>
              </a:rPr>
              <a:t>Christians are not under wrath</a:t>
            </a: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3288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3721" y="318407"/>
            <a:ext cx="8254093" cy="4253593"/>
          </a:xfrm>
        </p:spPr>
        <p:txBody>
          <a:bodyPr/>
          <a:lstStyle/>
          <a:p>
            <a:r>
              <a:rPr lang="en-US" sz="2800" dirty="0" smtClean="0">
                <a:effectLst/>
              </a:rPr>
              <a:t>From Where Did Paul Learn of the Rapture?  What is His Source?</a:t>
            </a:r>
            <a:r>
              <a:rPr lang="en-US" sz="2200" dirty="0" smtClean="0">
                <a:effectLst/>
              </a:rPr>
              <a:t/>
            </a:r>
            <a:br>
              <a:rPr lang="en-US" sz="2200" dirty="0" smtClean="0">
                <a:effectLst/>
              </a:rPr>
            </a:br>
            <a:r>
              <a:rPr lang="en-US" sz="2200" dirty="0">
                <a:effectLst/>
              </a:rPr>
              <a:t/>
            </a:r>
            <a:br>
              <a:rPr lang="en-US" sz="2200" dirty="0">
                <a:effectLst/>
              </a:rPr>
            </a:br>
            <a:r>
              <a:rPr lang="en-US" sz="2200" dirty="0" smtClean="0">
                <a:effectLst/>
              </a:rPr>
              <a:t>1 </a:t>
            </a:r>
            <a:r>
              <a:rPr lang="en-US" sz="2200" dirty="0">
                <a:effectLst/>
              </a:rPr>
              <a:t>Thessalonians 4:15</a:t>
            </a:r>
            <a:br>
              <a:rPr lang="en-US" sz="2200" dirty="0">
                <a:effectLst/>
              </a:rPr>
            </a:br>
            <a:r>
              <a:rPr lang="en-US" sz="2200" dirty="0">
                <a:effectLst/>
              </a:rPr>
              <a:t>“For this we say unto you by the word of the Lord” (KJV)</a:t>
            </a:r>
            <a:br>
              <a:rPr lang="en-US" sz="2200" dirty="0">
                <a:effectLst/>
              </a:rPr>
            </a:br>
            <a:r>
              <a:rPr lang="en-US" sz="2200" dirty="0" smtClean="0">
                <a:effectLst/>
              </a:rPr>
              <a:t>“According </a:t>
            </a:r>
            <a:r>
              <a:rPr lang="en-US" sz="2200" dirty="0">
                <a:effectLst/>
              </a:rPr>
              <a:t>to the Lord's own </a:t>
            </a:r>
            <a:r>
              <a:rPr lang="en-US" sz="2200" dirty="0" smtClean="0">
                <a:effectLst/>
              </a:rPr>
              <a:t>word we tell you” (NIV)</a:t>
            </a:r>
            <a:br>
              <a:rPr lang="en-US" sz="2200" dirty="0" smtClean="0">
                <a:effectLst/>
              </a:rPr>
            </a:br>
            <a:r>
              <a:rPr lang="en-US" sz="2200" dirty="0">
                <a:effectLst/>
              </a:rPr>
              <a:t/>
            </a:r>
            <a:br>
              <a:rPr lang="en-US" sz="2200" dirty="0">
                <a:effectLst/>
              </a:rPr>
            </a:br>
            <a:r>
              <a:rPr lang="en-US" sz="2200" dirty="0" smtClean="0">
                <a:effectLst/>
              </a:rPr>
              <a:t>Either Paul received a private revelation from Abba or from </a:t>
            </a:r>
            <a:r>
              <a:rPr lang="en-US" sz="2200" dirty="0" err="1" smtClean="0">
                <a:effectLst/>
              </a:rPr>
              <a:t>Yahusha</a:t>
            </a:r>
            <a:r>
              <a:rPr lang="en-US" sz="2200" dirty="0" smtClean="0">
                <a:effectLst/>
              </a:rPr>
              <a:t> (as Dispensationalists insist)</a:t>
            </a:r>
            <a:br>
              <a:rPr lang="en-US" sz="2200" dirty="0" smtClean="0">
                <a:effectLst/>
              </a:rPr>
            </a:br>
            <a:r>
              <a:rPr lang="en-US" sz="2200" dirty="0" smtClean="0">
                <a:effectLst/>
              </a:rPr>
              <a:t>Or Paul is reciting a public discourse of </a:t>
            </a:r>
            <a:r>
              <a:rPr lang="en-US" sz="2200" dirty="0" err="1" smtClean="0">
                <a:effectLst/>
              </a:rPr>
              <a:t>Yahusha</a:t>
            </a:r>
            <a:r>
              <a:rPr lang="en-US" sz="2200" dirty="0" smtClean="0">
                <a:effectLst/>
              </a:rPr>
              <a:t>, well known to the Thessalonians</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3402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5364" y="408214"/>
            <a:ext cx="7992836" cy="4163786"/>
          </a:xfrm>
        </p:spPr>
        <p:txBody>
          <a:bodyPr/>
          <a:lstStyle/>
          <a:p>
            <a:r>
              <a:rPr lang="en-US" sz="2800" dirty="0" smtClean="0">
                <a:effectLst/>
              </a:rPr>
              <a:t>7 Reasons Why the Rapture Teaching could not have come from a Private Revelation to Paul</a:t>
            </a:r>
            <a:br>
              <a:rPr lang="en-US" sz="2800" dirty="0" smtClean="0">
                <a:effectLst/>
              </a:rPr>
            </a:br>
            <a:r>
              <a:rPr lang="en-US" sz="2800" dirty="0">
                <a:effectLst/>
              </a:rPr>
              <a:t/>
            </a:r>
            <a:br>
              <a:rPr lang="en-US" sz="2800" dirty="0">
                <a:effectLst/>
              </a:rPr>
            </a:br>
            <a:r>
              <a:rPr lang="en-US" sz="2800" dirty="0" smtClean="0">
                <a:effectLst/>
              </a:rPr>
              <a:t>1 Paul surely had first hand knowledge of the sayings of </a:t>
            </a:r>
            <a:r>
              <a:rPr lang="en-US" sz="2800" dirty="0" err="1" smtClean="0">
                <a:effectLst/>
              </a:rPr>
              <a:t>Yahusha</a:t>
            </a:r>
            <a:r>
              <a:rPr lang="en-US" sz="2800" dirty="0" smtClean="0">
                <a:effectLst/>
              </a:rPr>
              <a:t> since he went up for the </a:t>
            </a:r>
            <a:r>
              <a:rPr lang="en-US" sz="2800" dirty="0" err="1" smtClean="0">
                <a:effectLst/>
              </a:rPr>
              <a:t>Chaggim</a:t>
            </a:r>
            <a:r>
              <a:rPr lang="en-US" sz="2800" dirty="0" smtClean="0">
                <a:effectLst/>
              </a:rPr>
              <a:t>.</a:t>
            </a:r>
            <a:br>
              <a:rPr lang="en-US" sz="2800" dirty="0" smtClean="0">
                <a:effectLst/>
              </a:rPr>
            </a:br>
            <a:r>
              <a:rPr lang="en-US" sz="2800" dirty="0" smtClean="0">
                <a:effectLst/>
              </a:rPr>
              <a:t>2  </a:t>
            </a:r>
            <a:r>
              <a:rPr lang="en-US" sz="2800" dirty="0" err="1" smtClean="0">
                <a:effectLst/>
              </a:rPr>
              <a:t>Yahusha’s</a:t>
            </a:r>
            <a:r>
              <a:rPr lang="en-US" sz="2800" dirty="0" smtClean="0">
                <a:effectLst/>
              </a:rPr>
              <a:t> saying were well known.</a:t>
            </a:r>
            <a:br>
              <a:rPr lang="en-US" sz="2800" dirty="0" smtClean="0">
                <a:effectLst/>
              </a:rPr>
            </a:br>
            <a:r>
              <a:rPr lang="en-US" sz="2800" dirty="0" smtClean="0">
                <a:effectLst/>
              </a:rPr>
              <a:t>3  As a leader of the Pharisees, he must have known </a:t>
            </a:r>
            <a:r>
              <a:rPr lang="en-US" sz="2800" dirty="0" err="1" smtClean="0">
                <a:effectLst/>
              </a:rPr>
              <a:t>Yahusha’s</a:t>
            </a:r>
            <a:r>
              <a:rPr lang="en-US" sz="2800" dirty="0" smtClean="0">
                <a:effectLst/>
              </a:rPr>
              <a:t> teachings, since he vehemently opposed him.</a:t>
            </a: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881086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24543" y="375557"/>
            <a:ext cx="8033657" cy="4547507"/>
          </a:xfrm>
        </p:spPr>
        <p:txBody>
          <a:bodyPr/>
          <a:lstStyle/>
          <a:p>
            <a:r>
              <a:rPr lang="en-US" sz="2800" dirty="0">
                <a:effectLst/>
              </a:rPr>
              <a:t>4  Paul could not have avoided the sayings of </a:t>
            </a:r>
            <a:r>
              <a:rPr lang="en-US" sz="2800" dirty="0" err="1" smtClean="0">
                <a:effectLst/>
              </a:rPr>
              <a:t>Yahusha</a:t>
            </a:r>
            <a:r>
              <a:rPr lang="en-US" sz="2800" dirty="0" smtClean="0">
                <a:effectLst/>
              </a:rPr>
              <a:t> </a:t>
            </a:r>
            <a:r>
              <a:rPr lang="en-US" sz="2800" dirty="0">
                <a:effectLst/>
              </a:rPr>
              <a:t>and still be a credible apostle</a:t>
            </a:r>
            <a:r>
              <a:rPr lang="en-US" sz="2800" dirty="0" smtClean="0">
                <a:effectLst/>
              </a:rPr>
              <a:t>.</a:t>
            </a:r>
            <a:br>
              <a:rPr lang="en-US" sz="2800" dirty="0" smtClean="0">
                <a:effectLst/>
              </a:rPr>
            </a:br>
            <a:r>
              <a:rPr lang="en-US" sz="2800" dirty="0" smtClean="0">
                <a:effectLst/>
              </a:rPr>
              <a:t>5  Paul elsewhere credits </a:t>
            </a:r>
            <a:r>
              <a:rPr lang="en-US" sz="2800" dirty="0" err="1" smtClean="0">
                <a:effectLst/>
              </a:rPr>
              <a:t>Yahusha</a:t>
            </a:r>
            <a:r>
              <a:rPr lang="en-US" sz="2800" dirty="0" smtClean="0">
                <a:effectLst/>
              </a:rPr>
              <a:t> as the source of his teaching.</a:t>
            </a:r>
            <a:br>
              <a:rPr lang="en-US" sz="2800" dirty="0" smtClean="0">
                <a:effectLst/>
              </a:rPr>
            </a:br>
            <a:r>
              <a:rPr lang="en-US" sz="2800" dirty="0" smtClean="0">
                <a:effectLst/>
              </a:rPr>
              <a:t>6  </a:t>
            </a:r>
            <a:r>
              <a:rPr lang="en-US" sz="2800" dirty="0" err="1" smtClean="0">
                <a:effectLst/>
              </a:rPr>
              <a:t>Yahusha</a:t>
            </a:r>
            <a:r>
              <a:rPr lang="en-US" sz="2800" dirty="0" smtClean="0">
                <a:effectLst/>
              </a:rPr>
              <a:t> would not have revealed something privately to Paul that contradicted what he told everyone else</a:t>
            </a:r>
            <a:r>
              <a:rPr lang="en-US" sz="2800" dirty="0">
                <a:effectLst/>
              </a:rPr>
              <a:t>!</a:t>
            </a:r>
            <a:br>
              <a:rPr lang="en-US" sz="2800" dirty="0">
                <a:effectLst/>
              </a:rPr>
            </a:br>
            <a:r>
              <a:rPr lang="en-US" sz="2800" dirty="0">
                <a:effectLst/>
              </a:rPr>
              <a:t>7  Paul uses numerous verbal and contextual references that suggest his source is </a:t>
            </a:r>
            <a:r>
              <a:rPr lang="en-US" sz="2800" dirty="0" err="1" smtClean="0">
                <a:effectLst/>
              </a:rPr>
              <a:t>Yahusha’s</a:t>
            </a:r>
            <a:r>
              <a:rPr lang="en-US" sz="2800" dirty="0" smtClean="0">
                <a:effectLst/>
              </a:rPr>
              <a:t> </a:t>
            </a:r>
            <a:r>
              <a:rPr lang="en-US" sz="2800" dirty="0">
                <a:effectLst/>
              </a:rPr>
              <a:t>word</a:t>
            </a:r>
            <a:r>
              <a:rPr lang="en-US" sz="2800" dirty="0" smtClean="0">
                <a:effectLst/>
              </a:rPr>
              <a:t>.</a:t>
            </a: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dirty="0" smtClean="0">
                <a:solidFill>
                  <a:srgbClr val="FFFFFF"/>
                </a:solidFill>
              </a:rPr>
              <a:t>www.BibleTruth.cc</a:t>
            </a:r>
            <a:endParaRPr lang="en-US" dirty="0">
              <a:solidFill>
                <a:srgbClr val="FFFFFF"/>
              </a:solidFill>
            </a:endParaRPr>
          </a:p>
        </p:txBody>
      </p:sp>
    </p:spTree>
    <p:extLst>
      <p:ext uri="{BB962C8B-B14F-4D97-AF65-F5344CB8AC3E}">
        <p14:creationId xmlns:p14="http://schemas.microsoft.com/office/powerpoint/2010/main" val="3089817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40871" y="742950"/>
            <a:ext cx="8017329" cy="3829050"/>
          </a:xfrm>
        </p:spPr>
        <p:txBody>
          <a:bodyPr/>
          <a:lstStyle/>
          <a:p>
            <a:r>
              <a:rPr lang="en-US" sz="2800" dirty="0">
                <a:effectLst/>
              </a:rPr>
              <a:t>That </a:t>
            </a:r>
            <a:r>
              <a:rPr lang="en-US" sz="2800" dirty="0" err="1" smtClean="0">
                <a:effectLst/>
              </a:rPr>
              <a:t>Yahusha</a:t>
            </a:r>
            <a:r>
              <a:rPr lang="en-US" sz="2800" dirty="0" smtClean="0">
                <a:effectLst/>
              </a:rPr>
              <a:t> </a:t>
            </a:r>
            <a:r>
              <a:rPr lang="en-US" sz="2800" dirty="0">
                <a:effectLst/>
              </a:rPr>
              <a:t>spoke a definitive word to the issue of divorce is clear in Mathew 5:31,32; and 19:2-12, even though he did not exhaust that subject. New Testament scholar Gordon D. Fee points out </a:t>
            </a:r>
            <a:r>
              <a:rPr lang="en-US" sz="2800" dirty="0" smtClean="0">
                <a:effectLst/>
              </a:rPr>
              <a:t>that</a:t>
            </a:r>
            <a:br>
              <a:rPr lang="en-US" sz="2800" dirty="0" smtClean="0">
                <a:effectLst/>
              </a:rPr>
            </a:br>
            <a:r>
              <a:rPr lang="en-US" sz="2800" dirty="0">
                <a:effectLst/>
              </a:rPr>
              <a:t/>
            </a:r>
            <a:br>
              <a:rPr lang="en-US" sz="2800" dirty="0">
                <a:effectLst/>
              </a:rPr>
            </a:br>
            <a:r>
              <a:rPr lang="en-US" sz="2800" i="1" dirty="0">
                <a:effectLst/>
              </a:rPr>
              <a:t>on the question of divorce Paul says, "not I, but the Lord" (1 Cor. 7:10), meaning </a:t>
            </a:r>
            <a:r>
              <a:rPr lang="en-US" sz="2800" i="1" dirty="0" err="1" smtClean="0">
                <a:effectLst/>
              </a:rPr>
              <a:t>Yahusha</a:t>
            </a:r>
            <a:r>
              <a:rPr lang="en-US" sz="2800" i="1" dirty="0" smtClean="0">
                <a:effectLst/>
              </a:rPr>
              <a:t> </a:t>
            </a:r>
            <a:r>
              <a:rPr lang="en-US" sz="2800" i="1" dirty="0">
                <a:effectLst/>
              </a:rPr>
              <a:t>himself spoke to that question. </a:t>
            </a:r>
            <a:endParaRPr lang="en-US" sz="2800" i="1"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104085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89857" y="742949"/>
            <a:ext cx="8123464" cy="4033157"/>
          </a:xfrm>
        </p:spPr>
        <p:txBody>
          <a:bodyPr/>
          <a:lstStyle/>
          <a:p>
            <a:r>
              <a:rPr lang="en-US" sz="2800" i="1" dirty="0" smtClean="0">
                <a:effectLst/>
              </a:rPr>
              <a:t>But </a:t>
            </a:r>
            <a:r>
              <a:rPr lang="en-US" sz="2800" i="1" dirty="0">
                <a:effectLst/>
              </a:rPr>
              <a:t>to the question raised in a Greek environment as to whether a believer should divorce a pagan partner, Jesus apparently had no occasion to speak. The problem simply lay outside His own Jewish culture. But Paul did have to speak to it, so he said "I, not the Lord" (v. 12). </a:t>
            </a:r>
            <a:r>
              <a:rPr lang="en-US" sz="2800" i="1" dirty="0" smtClean="0">
                <a:effectLst/>
              </a:rPr>
              <a:t/>
            </a:r>
            <a:br>
              <a:rPr lang="en-US" sz="2800" i="1" dirty="0" smtClean="0">
                <a:effectLst/>
              </a:rPr>
            </a:br>
            <a:r>
              <a:rPr lang="en-US" sz="2800" dirty="0" smtClean="0">
                <a:effectLst/>
              </a:rPr>
              <a:t>In </a:t>
            </a:r>
            <a:r>
              <a:rPr lang="en-US" sz="2800" dirty="0">
                <a:effectLst/>
              </a:rPr>
              <a:t>a similar vein, the phrase, "according to the Lord's own word," is </a:t>
            </a:r>
            <a:r>
              <a:rPr lang="en-US" sz="2800" dirty="0" smtClean="0">
                <a:effectLst/>
              </a:rPr>
              <a:t>Paul giving </a:t>
            </a:r>
            <a:r>
              <a:rPr lang="en-US" sz="2800" dirty="0">
                <a:effectLst/>
              </a:rPr>
              <a:t>credit to </a:t>
            </a:r>
            <a:r>
              <a:rPr lang="en-US" sz="2800" dirty="0" smtClean="0">
                <a:effectLst/>
              </a:rPr>
              <a:t>Jesus </a:t>
            </a:r>
            <a:r>
              <a:rPr lang="en-US" sz="2800" dirty="0">
                <a:effectLst/>
              </a:rPr>
              <a:t>on the subject of the </a:t>
            </a:r>
            <a:r>
              <a:rPr lang="en-US" sz="2800" dirty="0" smtClean="0">
                <a:effectLst/>
              </a:rPr>
              <a:t>rapture. </a:t>
            </a:r>
            <a:r>
              <a:rPr lang="en-US" sz="2800" dirty="0">
                <a:effectLst/>
              </a:rPr>
              <a:t>And this word of Messiah is found in Matthew 24</a:t>
            </a:r>
            <a:r>
              <a:rPr lang="en-US" sz="2800" dirty="0" smtClean="0">
                <a:effectLst/>
              </a:rPr>
              <a:t>.</a:t>
            </a: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652398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213" y="391887"/>
            <a:ext cx="8254093" cy="4384220"/>
          </a:xfrm>
        </p:spPr>
        <p:txBody>
          <a:bodyPr>
            <a:normAutofit fontScale="92500" lnSpcReduction="10000"/>
          </a:bodyPr>
          <a:lstStyle/>
          <a:p>
            <a:pPr algn="ctr">
              <a:buNone/>
            </a:pPr>
            <a:r>
              <a:rPr lang="en-US" dirty="0" smtClean="0">
                <a:solidFill>
                  <a:schemeClr val="bg1"/>
                </a:solidFill>
                <a:latin typeface="Helvetica" pitchFamily="34" charset="0"/>
                <a:cs typeface="Helvetica" pitchFamily="34" charset="0"/>
              </a:rPr>
              <a:t>Why Should We Interpret Paul’s Writings With an Eye on </a:t>
            </a:r>
            <a:r>
              <a:rPr lang="en-US" dirty="0" err="1" smtClean="0">
                <a:solidFill>
                  <a:schemeClr val="bg1"/>
                </a:solidFill>
                <a:latin typeface="Helvetica" pitchFamily="34" charset="0"/>
                <a:cs typeface="Helvetica" pitchFamily="34" charset="0"/>
              </a:rPr>
              <a:t>Yahusha’s</a:t>
            </a:r>
            <a:r>
              <a:rPr lang="en-US" dirty="0" smtClean="0">
                <a:solidFill>
                  <a:schemeClr val="bg1"/>
                </a:solidFill>
                <a:latin typeface="Helvetica" pitchFamily="34" charset="0"/>
                <a:cs typeface="Helvetica" pitchFamily="34" charset="0"/>
              </a:rPr>
              <a:t> Teachings?</a:t>
            </a:r>
          </a:p>
          <a:p>
            <a:pPr>
              <a:buNone/>
            </a:pPr>
            <a:r>
              <a:rPr lang="en-US" dirty="0" err="1" smtClean="0">
                <a:solidFill>
                  <a:schemeClr val="bg1"/>
                </a:solidFill>
                <a:latin typeface="Helvetica" pitchFamily="34" charset="0"/>
                <a:cs typeface="Helvetica" pitchFamily="34" charset="0"/>
              </a:rPr>
              <a:t>Yahusha</a:t>
            </a:r>
            <a:r>
              <a:rPr lang="en-US" dirty="0" smtClean="0">
                <a:solidFill>
                  <a:schemeClr val="bg1"/>
                </a:solidFill>
                <a:latin typeface="Helvetica" pitchFamily="34" charset="0"/>
                <a:cs typeface="Helvetica" pitchFamily="34" charset="0"/>
              </a:rPr>
              <a:t> is the Prophet Like Moses (</a:t>
            </a:r>
            <a:r>
              <a:rPr lang="en-US" dirty="0" err="1" smtClean="0">
                <a:solidFill>
                  <a:schemeClr val="bg1"/>
                </a:solidFill>
                <a:latin typeface="Helvetica" pitchFamily="34" charset="0"/>
                <a:cs typeface="Helvetica" pitchFamily="34" charset="0"/>
              </a:rPr>
              <a:t>Deut</a:t>
            </a:r>
            <a:r>
              <a:rPr lang="en-US" dirty="0" smtClean="0">
                <a:solidFill>
                  <a:schemeClr val="bg1"/>
                </a:solidFill>
                <a:latin typeface="Helvetica" pitchFamily="34" charset="0"/>
                <a:cs typeface="Helvetica" pitchFamily="34" charset="0"/>
              </a:rPr>
              <a:t> 18)</a:t>
            </a:r>
          </a:p>
          <a:p>
            <a:pPr>
              <a:buNone/>
            </a:pPr>
            <a:r>
              <a:rPr lang="en-US" dirty="0" smtClean="0">
                <a:solidFill>
                  <a:schemeClr val="bg1"/>
                </a:solidFill>
                <a:latin typeface="Helvetica" pitchFamily="34" charset="0"/>
                <a:cs typeface="Helvetica" pitchFamily="34" charset="0"/>
              </a:rPr>
              <a:t>All Authority Was Given to </a:t>
            </a:r>
            <a:r>
              <a:rPr lang="en-US" dirty="0" err="1" smtClean="0">
                <a:solidFill>
                  <a:schemeClr val="bg1"/>
                </a:solidFill>
                <a:latin typeface="Helvetica" pitchFamily="34" charset="0"/>
                <a:cs typeface="Helvetica" pitchFamily="34" charset="0"/>
              </a:rPr>
              <a:t>Yahusha</a:t>
            </a:r>
            <a:r>
              <a:rPr lang="en-US" dirty="0" smtClean="0">
                <a:solidFill>
                  <a:schemeClr val="bg1"/>
                </a:solidFill>
                <a:latin typeface="Helvetica" pitchFamily="34" charset="0"/>
                <a:cs typeface="Helvetica" pitchFamily="34" charset="0"/>
              </a:rPr>
              <a:t> (Matt 28:18)</a:t>
            </a:r>
          </a:p>
          <a:p>
            <a:pPr>
              <a:buNone/>
            </a:pPr>
            <a:r>
              <a:rPr lang="en-US" dirty="0" err="1" smtClean="0">
                <a:solidFill>
                  <a:schemeClr val="bg1"/>
                </a:solidFill>
                <a:latin typeface="Helvetica" pitchFamily="34" charset="0"/>
                <a:cs typeface="Helvetica" pitchFamily="34" charset="0"/>
              </a:rPr>
              <a:t>Yahusha</a:t>
            </a:r>
            <a:r>
              <a:rPr lang="en-US" dirty="0" smtClean="0">
                <a:solidFill>
                  <a:schemeClr val="bg1"/>
                </a:solidFill>
                <a:latin typeface="Helvetica" pitchFamily="34" charset="0"/>
                <a:cs typeface="Helvetica" pitchFamily="34" charset="0"/>
              </a:rPr>
              <a:t> Spoke in Detail Regarding His Coming</a:t>
            </a:r>
          </a:p>
          <a:p>
            <a:pPr>
              <a:buNone/>
            </a:pPr>
            <a:r>
              <a:rPr lang="en-US" dirty="0" smtClean="0">
                <a:solidFill>
                  <a:schemeClr val="bg1"/>
                </a:solidFill>
                <a:latin typeface="Helvetica" pitchFamily="34" charset="0"/>
                <a:cs typeface="Helvetica" pitchFamily="34" charset="0"/>
              </a:rPr>
              <a:t>Paul is Not our Savior and King</a:t>
            </a:r>
          </a:p>
          <a:p>
            <a:pPr>
              <a:buNone/>
            </a:pPr>
            <a:r>
              <a:rPr lang="en-US" dirty="0" smtClean="0">
                <a:solidFill>
                  <a:schemeClr val="bg1"/>
                </a:solidFill>
                <a:latin typeface="Helvetica" pitchFamily="34" charset="0"/>
                <a:cs typeface="Helvetica" pitchFamily="34" charset="0"/>
              </a:rPr>
              <a:t>Surely What </a:t>
            </a:r>
            <a:r>
              <a:rPr lang="en-US" dirty="0" err="1" smtClean="0">
                <a:solidFill>
                  <a:schemeClr val="bg1"/>
                </a:solidFill>
                <a:latin typeface="Helvetica" pitchFamily="34" charset="0"/>
                <a:cs typeface="Helvetica" pitchFamily="34" charset="0"/>
              </a:rPr>
              <a:t>Yahusha</a:t>
            </a:r>
            <a:r>
              <a:rPr lang="en-US" dirty="0" smtClean="0">
                <a:solidFill>
                  <a:schemeClr val="bg1"/>
                </a:solidFill>
                <a:latin typeface="Helvetica" pitchFamily="34" charset="0"/>
                <a:cs typeface="Helvetica" pitchFamily="34" charset="0"/>
              </a:rPr>
              <a:t> Said Must Have Been Foundation For What Paul Taught</a:t>
            </a:r>
            <a:endParaRPr lang="en-US" dirty="0">
              <a:solidFill>
                <a:schemeClr val="bg1"/>
              </a:solidFill>
            </a:endParaRPr>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56354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5364" y="449036"/>
            <a:ext cx="7992836" cy="4122964"/>
          </a:xfrm>
        </p:spPr>
        <p:txBody>
          <a:bodyPr/>
          <a:lstStyle/>
          <a:p>
            <a:r>
              <a:rPr lang="en-US" sz="2200" dirty="0" smtClean="0"/>
              <a:t/>
            </a:r>
            <a:br>
              <a:rPr lang="en-US" sz="2200" dirty="0" smtClean="0"/>
            </a:br>
            <a:r>
              <a:rPr lang="en-US" sz="2200" dirty="0"/>
              <a:t/>
            </a:r>
            <a:br>
              <a:rPr lang="en-US" sz="2200" dirty="0"/>
            </a:br>
            <a:r>
              <a:rPr lang="en-US" sz="2200" dirty="0" smtClean="0"/>
              <a:t/>
            </a:r>
            <a:br>
              <a:rPr lang="en-US" sz="2200" dirty="0" smtClean="0"/>
            </a:br>
            <a:r>
              <a:rPr lang="en-US" sz="2800" dirty="0" smtClean="0"/>
              <a:t>The Authoritative Word of </a:t>
            </a:r>
            <a:r>
              <a:rPr lang="en-US" sz="2800" dirty="0" err="1" smtClean="0"/>
              <a:t>Yahusha</a:t>
            </a:r>
            <a:r>
              <a:rPr lang="en-US" sz="2800" dirty="0" smtClean="0"/>
              <a:t> the Messiah</a:t>
            </a:r>
            <a:br>
              <a:rPr lang="en-US" sz="2800" dirty="0" smtClean="0"/>
            </a:br>
            <a:r>
              <a:rPr lang="en-US" sz="2800" dirty="0"/>
              <a:t/>
            </a:r>
            <a:br>
              <a:rPr lang="en-US" sz="2800" dirty="0"/>
            </a:br>
            <a:r>
              <a:rPr lang="en-US" sz="2800" dirty="0"/>
              <a:t>18 I will raise up for them a prophet like you from among their brothers; I will put my words in his mouth, and he will tell them everything I command him.</a:t>
            </a:r>
            <a:br>
              <a:rPr lang="en-US" sz="2800" dirty="0"/>
            </a:br>
            <a:r>
              <a:rPr lang="en-US" sz="2800" dirty="0"/>
              <a:t> 19 If anyone does not </a:t>
            </a:r>
            <a:r>
              <a:rPr lang="en-US" sz="2800" dirty="0" smtClean="0"/>
              <a:t>listen (</a:t>
            </a:r>
            <a:r>
              <a:rPr lang="en-US" sz="2800" dirty="0" err="1" smtClean="0"/>
              <a:t>shema</a:t>
            </a:r>
            <a:r>
              <a:rPr lang="en-US" sz="2800" dirty="0" smtClean="0"/>
              <a:t>) </a:t>
            </a:r>
            <a:r>
              <a:rPr lang="en-US" sz="2800" dirty="0"/>
              <a:t>to my words that the prophet speaks in my name, I myself will call him to account</a:t>
            </a:r>
            <a:r>
              <a:rPr lang="en-US" sz="2800" dirty="0" smtClean="0"/>
              <a:t>. (</a:t>
            </a:r>
            <a:r>
              <a:rPr lang="en-US" sz="2800" dirty="0" err="1" smtClean="0"/>
              <a:t>Devarim</a:t>
            </a:r>
            <a:r>
              <a:rPr lang="en-US" sz="2800" dirty="0" smtClean="0"/>
              <a:t> 18)</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918765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8843" y="261257"/>
            <a:ext cx="8090807" cy="4433207"/>
          </a:xfrm>
        </p:spPr>
        <p:txBody>
          <a:bodyPr/>
          <a:lstStyle/>
          <a:p>
            <a:r>
              <a:rPr lang="en-US" sz="3200" dirty="0"/>
              <a:t>18 Then </a:t>
            </a:r>
            <a:r>
              <a:rPr lang="en-US" sz="3200" dirty="0" err="1" smtClean="0"/>
              <a:t>Yahusha</a:t>
            </a:r>
            <a:r>
              <a:rPr lang="en-US" sz="3200" dirty="0" smtClean="0"/>
              <a:t> </a:t>
            </a:r>
            <a:r>
              <a:rPr lang="en-US" sz="3200" dirty="0"/>
              <a:t>came to them and said, "All authority in heaven and on earth has been given to me</a:t>
            </a:r>
            <a:r>
              <a:rPr lang="en-US" sz="3200" dirty="0" smtClean="0"/>
              <a:t>.  19 </a:t>
            </a:r>
            <a:r>
              <a:rPr lang="en-US" sz="3200" dirty="0"/>
              <a:t>Therefore go and make disciples of all nations, baptizing them in the name of the Father and of the Son and of the Holy Spirit</a:t>
            </a:r>
            <a:r>
              <a:rPr lang="en-US" sz="3200" dirty="0" smtClean="0"/>
              <a:t>, 20 </a:t>
            </a:r>
            <a:r>
              <a:rPr lang="en-US" sz="3200" dirty="0"/>
              <a:t>and teaching them to obey everything I have commanded you</a:t>
            </a:r>
            <a:r>
              <a:rPr lang="en-US" sz="3200" dirty="0" smtClean="0"/>
              <a:t>.” </a:t>
            </a:r>
            <a:r>
              <a:rPr lang="en-US" sz="3200" dirty="0"/>
              <a:t>(Matthew 29:18-20</a:t>
            </a:r>
            <a:r>
              <a:rPr lang="en-US" sz="3200" dirty="0" smtClean="0"/>
              <a:t>)</a:t>
            </a:r>
            <a:br>
              <a:rPr lang="en-US" sz="3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8009465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8843" y="538843"/>
            <a:ext cx="8090807" cy="4155621"/>
          </a:xfrm>
        </p:spPr>
        <p:txBody>
          <a:bodyPr/>
          <a:lstStyle/>
          <a:p>
            <a:r>
              <a:rPr lang="en-US" sz="3200" dirty="0" smtClean="0"/>
              <a:t>An </a:t>
            </a:r>
            <a:r>
              <a:rPr lang="en-US" sz="3200" dirty="0"/>
              <a:t>appeal to reason: Isn’t it logical that the teachings of the early Messianic Assembly were all based on the teachings of </a:t>
            </a:r>
            <a:r>
              <a:rPr lang="en-US" sz="3200" dirty="0" err="1" smtClean="0"/>
              <a:t>Yahusha</a:t>
            </a:r>
            <a:r>
              <a:rPr lang="en-US" sz="3200" dirty="0" smtClean="0"/>
              <a:t>, </a:t>
            </a:r>
            <a:r>
              <a:rPr lang="en-US" sz="3200" dirty="0"/>
              <a:t>its </a:t>
            </a:r>
            <a:r>
              <a:rPr lang="en-US" sz="3200" dirty="0" smtClean="0"/>
              <a:t>Head?  </a:t>
            </a:r>
            <a:br>
              <a:rPr lang="en-US" sz="3200" dirty="0" smtClean="0"/>
            </a:br>
            <a:r>
              <a:rPr lang="en-US" sz="3200" dirty="0" smtClean="0"/>
              <a:t>Could Paul have been a credible witness of </a:t>
            </a:r>
            <a:r>
              <a:rPr lang="en-US" sz="3200" dirty="0" err="1" smtClean="0"/>
              <a:t>Yahusha</a:t>
            </a:r>
            <a:r>
              <a:rPr lang="en-US" sz="3200" dirty="0" smtClean="0"/>
              <a:t> if he ignored </a:t>
            </a:r>
            <a:r>
              <a:rPr lang="en-US" sz="3200" dirty="0" err="1" smtClean="0"/>
              <a:t>Yahusha’s</a:t>
            </a:r>
            <a:r>
              <a:rPr lang="en-US" sz="3200" dirty="0" smtClean="0"/>
              <a:t> teachings?  </a:t>
            </a:r>
            <a:br>
              <a:rPr lang="en-US" sz="3200" dirty="0" smtClean="0"/>
            </a:br>
            <a:r>
              <a:rPr lang="en-US" sz="3200" dirty="0" smtClean="0"/>
              <a:t>Did </a:t>
            </a:r>
            <a:r>
              <a:rPr lang="en-US" sz="3200" dirty="0" err="1" smtClean="0"/>
              <a:t>Yahusha</a:t>
            </a:r>
            <a:r>
              <a:rPr lang="en-US" sz="3200" dirty="0" smtClean="0"/>
              <a:t> </a:t>
            </a:r>
            <a:r>
              <a:rPr lang="en-US" sz="3200" dirty="0"/>
              <a:t>deceive his disciples by teaching that his coming is post-</a:t>
            </a:r>
            <a:r>
              <a:rPr lang="en-US" sz="3200" dirty="0" err="1"/>
              <a:t>tribulational</a:t>
            </a:r>
            <a:r>
              <a:rPr lang="en-US" sz="3200" dirty="0"/>
              <a:t>?  Unthinkable!</a:t>
            </a: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dirty="0" smtClean="0">
                <a:solidFill>
                  <a:srgbClr val="FFFFFF"/>
                </a:solidFill>
              </a:rPr>
              <a:t>www.BibleTruth.cc</a:t>
            </a:r>
            <a:endParaRPr lang="en-US" dirty="0">
              <a:solidFill>
                <a:srgbClr val="FFFFFF"/>
              </a:solidFill>
            </a:endParaRPr>
          </a:p>
        </p:txBody>
      </p:sp>
    </p:spTree>
    <p:extLst>
      <p:ext uri="{BB962C8B-B14F-4D97-AF65-F5344CB8AC3E}">
        <p14:creationId xmlns:p14="http://schemas.microsoft.com/office/powerpoint/2010/main" val="265385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261258"/>
            <a:ext cx="8066314" cy="4735286"/>
          </a:xfrm>
        </p:spPr>
        <p:txBody>
          <a:bodyPr>
            <a:normAutofit lnSpcReduction="10000"/>
          </a:bodyPr>
          <a:lstStyle/>
          <a:p>
            <a:pPr algn="ctr">
              <a:buNone/>
            </a:pPr>
            <a:r>
              <a:rPr lang="en-US" dirty="0" smtClean="0">
                <a:solidFill>
                  <a:schemeClr val="bg1"/>
                </a:solidFill>
                <a:cs typeface="Times New Roman" pitchFamily="18" charset="0"/>
              </a:rPr>
              <a:t>The Olivet Discourse</a:t>
            </a:r>
          </a:p>
          <a:p>
            <a:pPr algn="ctr">
              <a:buNone/>
            </a:pPr>
            <a:r>
              <a:rPr lang="en-US" dirty="0" smtClean="0">
                <a:solidFill>
                  <a:schemeClr val="bg1"/>
                </a:solidFill>
                <a:cs typeface="Times New Roman" pitchFamily="18" charset="0"/>
              </a:rPr>
              <a:t>The Teaching of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on the Mount of Olives About His Coming (Matthew 24)</a:t>
            </a:r>
          </a:p>
          <a:p>
            <a:pPr marL="0" indent="0">
              <a:buNone/>
            </a:pPr>
            <a:r>
              <a:rPr lang="en-US" dirty="0" smtClean="0">
                <a:solidFill>
                  <a:schemeClr val="bg1"/>
                </a:solidFill>
                <a:cs typeface="Times New Roman" pitchFamily="18" charset="0"/>
              </a:rPr>
              <a:t>The Sign of </a:t>
            </a:r>
            <a:r>
              <a:rPr lang="en-US" dirty="0" err="1" smtClean="0">
                <a:solidFill>
                  <a:schemeClr val="bg1"/>
                </a:solidFill>
                <a:cs typeface="Times New Roman" pitchFamily="18" charset="0"/>
              </a:rPr>
              <a:t>Yahusha’s</a:t>
            </a:r>
            <a:r>
              <a:rPr lang="en-US" dirty="0" smtClean="0">
                <a:solidFill>
                  <a:schemeClr val="bg1"/>
                </a:solidFill>
                <a:cs typeface="Times New Roman" pitchFamily="18" charset="0"/>
              </a:rPr>
              <a:t> Coming (v3)</a:t>
            </a:r>
          </a:p>
          <a:p>
            <a:pPr marL="0" indent="0">
              <a:buNone/>
            </a:pPr>
            <a:r>
              <a:rPr lang="en-US" dirty="0" smtClean="0">
                <a:solidFill>
                  <a:schemeClr val="bg1"/>
                </a:solidFill>
                <a:cs typeface="Times New Roman" pitchFamily="18" charset="0"/>
              </a:rPr>
              <a:t>Warnings Against Being Led Astray (v4-5,11, 24)</a:t>
            </a:r>
          </a:p>
          <a:p>
            <a:pPr marL="0" indent="0">
              <a:buNone/>
            </a:pPr>
            <a:r>
              <a:rPr lang="en-US" dirty="0" smtClean="0">
                <a:solidFill>
                  <a:schemeClr val="bg1"/>
                </a:solidFill>
                <a:cs typeface="Times New Roman" pitchFamily="18" charset="0"/>
              </a:rPr>
              <a:t>Persecution (v9)</a:t>
            </a:r>
          </a:p>
          <a:p>
            <a:pPr marL="0" indent="0">
              <a:buNone/>
            </a:pPr>
            <a:r>
              <a:rPr lang="en-US" dirty="0" smtClean="0">
                <a:solidFill>
                  <a:schemeClr val="bg1"/>
                </a:solidFill>
                <a:cs typeface="Times New Roman" pitchFamily="18" charset="0"/>
              </a:rPr>
              <a:t>A Falling Away (v10-12) and False Prophets</a:t>
            </a:r>
          </a:p>
          <a:p>
            <a:pPr marL="0" indent="0">
              <a:buNone/>
            </a:pPr>
            <a:r>
              <a:rPr lang="en-US" dirty="0" smtClean="0">
                <a:solidFill>
                  <a:schemeClr val="bg1"/>
                </a:solidFill>
                <a:cs typeface="Times New Roman" pitchFamily="18" charset="0"/>
              </a:rPr>
              <a:t>Preaching the Gospel of the Kingdom (v14)</a:t>
            </a:r>
          </a:p>
          <a:p>
            <a:pPr marL="0" indent="0">
              <a:buNone/>
            </a:pPr>
            <a:r>
              <a:rPr lang="en-US" dirty="0" smtClean="0">
                <a:solidFill>
                  <a:schemeClr val="bg1"/>
                </a:solidFill>
                <a:cs typeface="Times New Roman" pitchFamily="18" charset="0"/>
              </a:rPr>
              <a:t>The Abomination of Desolation (v15)</a:t>
            </a:r>
          </a:p>
          <a:p>
            <a:pPr marL="0" indent="0">
              <a:buNone/>
            </a:pPr>
            <a:endParaRPr lang="en-US" dirty="0" smtClean="0">
              <a:solidFill>
                <a:schemeClr val="bg1"/>
              </a:solidFill>
              <a:cs typeface="Times New Roman" pitchFamily="18" charset="0"/>
            </a:endParaRPr>
          </a:p>
          <a:p>
            <a:pPr marL="0" indent="0">
              <a:buNone/>
            </a:pPr>
            <a:endParaRPr lang="en-US" baseline="30000" dirty="0" smtClean="0">
              <a:solidFill>
                <a:schemeClr val="bg1"/>
              </a:solidFill>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76518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261258"/>
            <a:ext cx="8066314" cy="4735286"/>
          </a:xfrm>
        </p:spPr>
        <p:txBody>
          <a:bodyPr>
            <a:normAutofit lnSpcReduction="10000"/>
          </a:bodyPr>
          <a:lstStyle/>
          <a:p>
            <a:pPr algn="ctr">
              <a:buNone/>
            </a:pPr>
            <a:r>
              <a:rPr lang="en-US" dirty="0" smtClean="0">
                <a:solidFill>
                  <a:schemeClr val="bg1"/>
                </a:solidFill>
                <a:cs typeface="Times New Roman" pitchFamily="18" charset="0"/>
              </a:rPr>
              <a:t>The Olivet Discourse</a:t>
            </a:r>
          </a:p>
          <a:p>
            <a:pPr algn="ctr">
              <a:buNone/>
            </a:pPr>
            <a:r>
              <a:rPr lang="en-US" dirty="0" smtClean="0">
                <a:solidFill>
                  <a:schemeClr val="bg1"/>
                </a:solidFill>
                <a:cs typeface="Times New Roman" pitchFamily="18" charset="0"/>
              </a:rPr>
              <a:t>The Teaching of </a:t>
            </a:r>
            <a:r>
              <a:rPr lang="en-US" dirty="0" err="1" smtClean="0">
                <a:solidFill>
                  <a:schemeClr val="bg1"/>
                </a:solidFill>
                <a:cs typeface="Times New Roman" pitchFamily="18" charset="0"/>
              </a:rPr>
              <a:t>Yahusha</a:t>
            </a:r>
            <a:r>
              <a:rPr lang="en-US" dirty="0" smtClean="0">
                <a:solidFill>
                  <a:schemeClr val="bg1"/>
                </a:solidFill>
                <a:cs typeface="Times New Roman" pitchFamily="18" charset="0"/>
              </a:rPr>
              <a:t> on the Mount of Olives About His Coming (Matthew 24)</a:t>
            </a:r>
          </a:p>
          <a:p>
            <a:pPr marL="0" indent="0">
              <a:buNone/>
            </a:pPr>
            <a:r>
              <a:rPr lang="en-US" dirty="0" smtClean="0">
                <a:solidFill>
                  <a:schemeClr val="bg1"/>
                </a:solidFill>
                <a:cs typeface="Times New Roman" pitchFamily="18" charset="0"/>
              </a:rPr>
              <a:t>Great Tribulation (v21)</a:t>
            </a:r>
          </a:p>
          <a:p>
            <a:pPr marL="0" indent="0">
              <a:buNone/>
            </a:pPr>
            <a:r>
              <a:rPr lang="en-US" dirty="0" smtClean="0">
                <a:solidFill>
                  <a:schemeClr val="bg1"/>
                </a:solidFill>
                <a:cs typeface="Times New Roman" pitchFamily="18" charset="0"/>
              </a:rPr>
              <a:t>False Prophets Teaching a Secret Coming of Messiah (v23-27)</a:t>
            </a:r>
          </a:p>
          <a:p>
            <a:pPr marL="0" indent="0">
              <a:buNone/>
            </a:pPr>
            <a:r>
              <a:rPr lang="en-US" dirty="0" smtClean="0">
                <a:solidFill>
                  <a:schemeClr val="bg1"/>
                </a:solidFill>
                <a:cs typeface="Times New Roman" pitchFamily="18" charset="0"/>
              </a:rPr>
              <a:t>After the Great Tribulation, Signs in the Heavens and the Coming of Messiah in the Clouds and the Gathering of the Elect(29-31)</a:t>
            </a:r>
          </a:p>
          <a:p>
            <a:pPr marL="0" indent="0">
              <a:buNone/>
            </a:pPr>
            <a:endParaRPr lang="en-US" baseline="30000" dirty="0" smtClean="0">
              <a:solidFill>
                <a:schemeClr val="bg1"/>
              </a:solidFill>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89573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408215"/>
            <a:ext cx="8507185" cy="4498522"/>
          </a:xfrm>
        </p:spPr>
        <p:txBody>
          <a:bodyPr>
            <a:normAutofit/>
          </a:bodyPr>
          <a:lstStyle/>
          <a:p>
            <a:pPr algn="ctr">
              <a:buNone/>
            </a:pPr>
            <a:r>
              <a:rPr lang="en-US" dirty="0" smtClean="0">
                <a:solidFill>
                  <a:schemeClr val="bg1"/>
                </a:solidFill>
                <a:latin typeface="Helvetica" pitchFamily="34" charset="0"/>
                <a:cs typeface="Helvetica" pitchFamily="34" charset="0"/>
              </a:rPr>
              <a:t>Prophesy of a Secret Coming of Messiah      (v 23-25)</a:t>
            </a:r>
            <a:endParaRPr lang="en-US" sz="4000" dirty="0">
              <a:solidFill>
                <a:schemeClr val="bg1"/>
              </a:solidFill>
            </a:endParaRPr>
          </a:p>
          <a:p>
            <a:pPr>
              <a:buNone/>
            </a:pPr>
            <a:r>
              <a:rPr lang="en-US" dirty="0">
                <a:solidFill>
                  <a:schemeClr val="bg1"/>
                </a:solidFill>
              </a:rPr>
              <a:t>Then, as if in anticipation of a future false message saying that his </a:t>
            </a:r>
            <a:r>
              <a:rPr lang="en-US" dirty="0" smtClean="0">
                <a:solidFill>
                  <a:schemeClr val="bg1"/>
                </a:solidFill>
              </a:rPr>
              <a:t>coming (Gr. </a:t>
            </a:r>
            <a:r>
              <a:rPr lang="en-US" i="1" dirty="0" err="1" smtClean="0">
                <a:solidFill>
                  <a:schemeClr val="bg1"/>
                </a:solidFill>
              </a:rPr>
              <a:t>parousia</a:t>
            </a:r>
            <a:r>
              <a:rPr lang="en-US" dirty="0" smtClean="0">
                <a:solidFill>
                  <a:schemeClr val="bg1"/>
                </a:solidFill>
              </a:rPr>
              <a:t>) </a:t>
            </a:r>
            <a:r>
              <a:rPr lang="en-US" dirty="0">
                <a:solidFill>
                  <a:schemeClr val="bg1"/>
                </a:solidFill>
              </a:rPr>
              <a:t>would be in secret, </a:t>
            </a:r>
            <a:r>
              <a:rPr lang="en-US" dirty="0" err="1" smtClean="0">
                <a:solidFill>
                  <a:schemeClr val="bg1"/>
                </a:solidFill>
              </a:rPr>
              <a:t>Yahusha</a:t>
            </a:r>
            <a:r>
              <a:rPr lang="en-US" dirty="0" smtClean="0">
                <a:solidFill>
                  <a:schemeClr val="bg1"/>
                </a:solidFill>
              </a:rPr>
              <a:t> </a:t>
            </a:r>
            <a:r>
              <a:rPr lang="en-US" dirty="0">
                <a:solidFill>
                  <a:schemeClr val="bg1"/>
                </a:solidFill>
              </a:rPr>
              <a:t>went on to warn his disciples,</a:t>
            </a:r>
            <a:br>
              <a:rPr lang="en-US" dirty="0">
                <a:solidFill>
                  <a:schemeClr val="bg1"/>
                </a:solidFill>
              </a:rPr>
            </a:br>
            <a:endParaRPr lang="en-US" dirty="0" smtClean="0">
              <a:solidFill>
                <a:schemeClr val="bg1"/>
              </a:solidFill>
              <a:latin typeface="Helvetica" pitchFamily="34" charset="0"/>
              <a:cs typeface="Helvetica" pitchFamily="34"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4890576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244929"/>
            <a:ext cx="8335736" cy="4678135"/>
          </a:xfrm>
        </p:spPr>
        <p:txBody>
          <a:bodyPr/>
          <a:lstStyle/>
          <a:p>
            <a:r>
              <a:rPr lang="en-US" sz="2600" dirty="0" smtClean="0">
                <a:effectLst/>
              </a:rPr>
              <a:t>if </a:t>
            </a:r>
            <a:r>
              <a:rPr lang="en-US" sz="2600" dirty="0">
                <a:effectLst/>
              </a:rPr>
              <a:t>anyone tells you, 'There he is, out in the desert,' do not go out; or, 'Here he is, in the inner rooms,' do not believe it. For as lightning that comes from the east is visible even in the west, so will be the coming (</a:t>
            </a:r>
            <a:r>
              <a:rPr lang="en-US" sz="2600" i="1" dirty="0" err="1">
                <a:effectLst/>
              </a:rPr>
              <a:t>parousia</a:t>
            </a:r>
            <a:r>
              <a:rPr lang="en-US" sz="2600" dirty="0">
                <a:effectLst/>
              </a:rPr>
              <a:t>) of the Son of Man (Matthew 24:26,27</a:t>
            </a:r>
            <a:r>
              <a:rPr lang="en-US" sz="2600" dirty="0" smtClean="0">
                <a:effectLst/>
              </a:rPr>
              <a:t>).</a:t>
            </a:r>
            <a:br>
              <a:rPr lang="en-US" sz="2600" dirty="0" smtClean="0">
                <a:effectLst/>
              </a:rPr>
            </a:br>
            <a:r>
              <a:rPr lang="en-US" sz="2600" dirty="0">
                <a:effectLst/>
              </a:rPr>
              <a:t/>
            </a:r>
            <a:br>
              <a:rPr lang="en-US" sz="2600" dirty="0">
                <a:effectLst/>
              </a:rPr>
            </a:br>
            <a:r>
              <a:rPr lang="en-US" sz="2600" dirty="0" err="1" smtClean="0">
                <a:effectLst/>
              </a:rPr>
              <a:t>Yahusha</a:t>
            </a:r>
            <a:r>
              <a:rPr lang="en-US" sz="2600" dirty="0" smtClean="0">
                <a:effectLst/>
              </a:rPr>
              <a:t> </a:t>
            </a:r>
            <a:r>
              <a:rPr lang="en-US" sz="2600" dirty="0">
                <a:effectLst/>
              </a:rPr>
              <a:t>did not want his disciples in any way to think that his </a:t>
            </a:r>
            <a:r>
              <a:rPr lang="en-US" sz="2600" i="1" dirty="0" err="1">
                <a:effectLst/>
              </a:rPr>
              <a:t>parousia</a:t>
            </a:r>
            <a:r>
              <a:rPr lang="en-US" sz="2600" dirty="0">
                <a:effectLst/>
              </a:rPr>
              <a:t> might be a quiet event or take place in some secret place or in a private manner.  On the contrary, it would be as visible as the lightening in the sky </a:t>
            </a:r>
            <a:endParaRPr lang="en-US" sz="26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26560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2464" y="146289"/>
            <a:ext cx="8937071" cy="4882911"/>
          </a:xfrm>
        </p:spPr>
      </p:pic>
      <p:sp>
        <p:nvSpPr>
          <p:cNvPr id="3" name="Footer Placeholder 2"/>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33483416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83722"/>
            <a:ext cx="8017328" cy="4539342"/>
          </a:xfrm>
        </p:spPr>
        <p:txBody>
          <a:bodyPr>
            <a:normAutofit fontScale="70000" lnSpcReduction="20000"/>
          </a:bodyPr>
          <a:lstStyle/>
          <a:p>
            <a:pPr algn="ctr">
              <a:buNone/>
            </a:pPr>
            <a:endParaRPr lang="en-US" sz="4000" dirty="0" smtClean="0">
              <a:solidFill>
                <a:schemeClr val="bg1"/>
              </a:solidFill>
              <a:latin typeface="Helvetica" pitchFamily="34" charset="0"/>
              <a:cs typeface="Helvetica" pitchFamily="34" charset="0"/>
            </a:endParaRPr>
          </a:p>
          <a:p>
            <a:pPr marL="0" indent="0">
              <a:buNone/>
            </a:pPr>
            <a:r>
              <a:rPr lang="en-US" sz="4000" baseline="30000" dirty="0">
                <a:solidFill>
                  <a:schemeClr val="bg1"/>
                </a:solidFill>
              </a:rPr>
              <a:t>29</a:t>
            </a:r>
            <a:r>
              <a:rPr lang="en-US" sz="4000" dirty="0">
                <a:solidFill>
                  <a:schemeClr val="bg1"/>
                </a:solidFill>
              </a:rPr>
              <a:t> "Immediately after the distress of those days "'the sun will be darkened, and the moon will not give its light; the stars will fall from the sky, and the heavenly bodies will be shaken.'</a:t>
            </a:r>
          </a:p>
          <a:p>
            <a:pPr marL="0" indent="0">
              <a:buNone/>
            </a:pPr>
            <a:r>
              <a:rPr lang="en-US" sz="4000" baseline="30000" dirty="0" smtClean="0">
                <a:solidFill>
                  <a:schemeClr val="bg1"/>
                </a:solidFill>
              </a:rPr>
              <a:t>30</a:t>
            </a:r>
            <a:r>
              <a:rPr lang="en-US" sz="4000" dirty="0" smtClean="0">
                <a:solidFill>
                  <a:schemeClr val="bg1"/>
                </a:solidFill>
              </a:rPr>
              <a:t> </a:t>
            </a:r>
            <a:r>
              <a:rPr lang="en-US" sz="4000" dirty="0">
                <a:solidFill>
                  <a:schemeClr val="bg1"/>
                </a:solidFill>
              </a:rPr>
              <a:t>"At that time the sign of the Son of Man will appear in the sky, and all the nations of the earth will mourn. They will see the Son of Man coming on the clouds of the sky, with power and great glory.</a:t>
            </a:r>
          </a:p>
          <a:p>
            <a:pPr marL="0" indent="0">
              <a:buNone/>
            </a:pPr>
            <a:r>
              <a:rPr lang="en-US" sz="4000" baseline="30000" dirty="0" smtClean="0">
                <a:solidFill>
                  <a:schemeClr val="bg1"/>
                </a:solidFill>
              </a:rPr>
              <a:t>31</a:t>
            </a:r>
            <a:r>
              <a:rPr lang="en-US" sz="4000" dirty="0" smtClean="0">
                <a:solidFill>
                  <a:schemeClr val="bg1"/>
                </a:solidFill>
              </a:rPr>
              <a:t> </a:t>
            </a:r>
            <a:r>
              <a:rPr lang="en-US" sz="4000" dirty="0">
                <a:solidFill>
                  <a:schemeClr val="bg1"/>
                </a:solidFill>
              </a:rPr>
              <a:t>And he will send his angels with a loud trumpet call, and they will </a:t>
            </a:r>
            <a:r>
              <a:rPr lang="en-US" sz="4000" u="sng" dirty="0">
                <a:solidFill>
                  <a:schemeClr val="bg1"/>
                </a:solidFill>
              </a:rPr>
              <a:t>gather his elect </a:t>
            </a:r>
            <a:r>
              <a:rPr lang="en-US" sz="4000" dirty="0">
                <a:solidFill>
                  <a:schemeClr val="bg1"/>
                </a:solidFill>
              </a:rPr>
              <a:t>from the four winds, from one end of the heavens to the other.</a:t>
            </a:r>
          </a:p>
          <a:p>
            <a:pPr algn="ctr">
              <a:buNone/>
            </a:pPr>
            <a:endParaRPr lang="en-US" sz="4000" dirty="0" smtClean="0">
              <a:solidFill>
                <a:schemeClr val="bg1"/>
              </a:solidFill>
              <a:latin typeface="Helvetica" pitchFamily="34" charset="0"/>
              <a:cs typeface="Helvetica" pitchFamily="34"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4890576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693" y="383722"/>
            <a:ext cx="8017328" cy="4539342"/>
          </a:xfrm>
        </p:spPr>
        <p:txBody>
          <a:bodyPr>
            <a:normAutofit fontScale="77500" lnSpcReduction="20000"/>
          </a:bodyPr>
          <a:lstStyle/>
          <a:p>
            <a:pPr marL="0" indent="0" algn="ctr">
              <a:buNone/>
            </a:pPr>
            <a:r>
              <a:rPr lang="en-US" sz="4100" dirty="0" smtClean="0">
                <a:solidFill>
                  <a:schemeClr val="bg1"/>
                </a:solidFill>
                <a:latin typeface="Helvetica" pitchFamily="34" charset="0"/>
                <a:cs typeface="Helvetica" pitchFamily="34" charset="0"/>
              </a:rPr>
              <a:t>Like a Thief in the Night</a:t>
            </a:r>
          </a:p>
          <a:p>
            <a:pPr marL="0" indent="0">
              <a:buNone/>
            </a:pPr>
            <a:r>
              <a:rPr lang="en-US" sz="4000" baseline="30000" dirty="0">
                <a:solidFill>
                  <a:schemeClr val="bg1"/>
                </a:solidFill>
              </a:rPr>
              <a:t>42</a:t>
            </a:r>
            <a:r>
              <a:rPr lang="en-US" sz="4000" dirty="0">
                <a:solidFill>
                  <a:schemeClr val="bg1"/>
                </a:solidFill>
              </a:rPr>
              <a:t> "Therefore keep watch, because you do not know on what day your Master will come.</a:t>
            </a:r>
          </a:p>
          <a:p>
            <a:pPr marL="0" indent="0">
              <a:buNone/>
            </a:pPr>
            <a:r>
              <a:rPr lang="en-US" sz="4000" baseline="30000" dirty="0" smtClean="0">
                <a:solidFill>
                  <a:schemeClr val="bg1"/>
                </a:solidFill>
              </a:rPr>
              <a:t>43</a:t>
            </a:r>
            <a:r>
              <a:rPr lang="en-US" sz="4000" dirty="0" smtClean="0">
                <a:solidFill>
                  <a:schemeClr val="bg1"/>
                </a:solidFill>
              </a:rPr>
              <a:t> </a:t>
            </a:r>
            <a:r>
              <a:rPr lang="en-US" sz="4000" dirty="0">
                <a:solidFill>
                  <a:schemeClr val="bg1"/>
                </a:solidFill>
              </a:rPr>
              <a:t>But understand this: If the owner of the house had known at </a:t>
            </a:r>
            <a:r>
              <a:rPr lang="en-US" sz="4000" u="sng" dirty="0">
                <a:solidFill>
                  <a:schemeClr val="bg1"/>
                </a:solidFill>
              </a:rPr>
              <a:t>what time of night the thief was coming</a:t>
            </a:r>
            <a:r>
              <a:rPr lang="en-US" sz="4000" dirty="0">
                <a:solidFill>
                  <a:schemeClr val="bg1"/>
                </a:solidFill>
              </a:rPr>
              <a:t>, he would have kept watch and would not have let his house be broken into.</a:t>
            </a:r>
          </a:p>
          <a:p>
            <a:pPr marL="0" indent="0">
              <a:buNone/>
            </a:pPr>
            <a:r>
              <a:rPr lang="en-US" sz="4000" baseline="30000" dirty="0" smtClean="0">
                <a:solidFill>
                  <a:schemeClr val="bg1"/>
                </a:solidFill>
              </a:rPr>
              <a:t>44</a:t>
            </a:r>
            <a:r>
              <a:rPr lang="en-US" sz="4000" dirty="0" smtClean="0">
                <a:solidFill>
                  <a:schemeClr val="bg1"/>
                </a:solidFill>
              </a:rPr>
              <a:t> </a:t>
            </a:r>
            <a:r>
              <a:rPr lang="en-US" sz="4000" dirty="0">
                <a:solidFill>
                  <a:schemeClr val="bg1"/>
                </a:solidFill>
              </a:rPr>
              <a:t>So you also must be ready, because the Son of Man will come at an hour when you do not expect him.</a:t>
            </a:r>
          </a:p>
          <a:p>
            <a:pPr algn="ctr">
              <a:buNone/>
            </a:pPr>
            <a:endParaRPr lang="en-US" sz="4000" dirty="0" smtClean="0">
              <a:solidFill>
                <a:schemeClr val="bg1"/>
              </a:solidFill>
              <a:latin typeface="Helvetica" pitchFamily="34" charset="0"/>
              <a:cs typeface="Helvetica" pitchFamily="34"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887005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72143"/>
            <a:ext cx="7772400" cy="4299857"/>
          </a:xfrm>
        </p:spPr>
        <p:txBody>
          <a:bodyPr/>
          <a:lstStyle/>
          <a:p>
            <a:r>
              <a:rPr lang="en-US" sz="2800" dirty="0" smtClean="0">
                <a:effectLst/>
              </a:rPr>
              <a:t>The Rapture Text:  </a:t>
            </a:r>
            <a:r>
              <a:rPr lang="en-US" sz="2800" dirty="0">
                <a:effectLst/>
              </a:rPr>
              <a:t>1 Thessalonians </a:t>
            </a:r>
            <a:r>
              <a:rPr lang="en-US" sz="2800" dirty="0" smtClean="0">
                <a:effectLst/>
              </a:rPr>
              <a:t>4:13-17</a:t>
            </a:r>
            <a:br>
              <a:rPr lang="en-US" sz="2800" dirty="0" smtClean="0">
                <a:effectLst/>
              </a:rPr>
            </a:br>
            <a:r>
              <a:rPr lang="en-US" sz="2800" dirty="0">
                <a:effectLst/>
              </a:rPr>
              <a:t/>
            </a:r>
            <a:br>
              <a:rPr lang="en-US" sz="2800" dirty="0">
                <a:effectLst/>
              </a:rPr>
            </a:br>
            <a:r>
              <a:rPr lang="en-US" sz="2800" dirty="0">
                <a:effectLst/>
              </a:rPr>
              <a:t>13 Brothers, we do not want you to be ignorant about those who fall asleep, or to grieve like the rest of men, who have no hope.</a:t>
            </a:r>
            <a:br>
              <a:rPr lang="en-US" sz="2800" dirty="0">
                <a:effectLst/>
              </a:rPr>
            </a:br>
            <a:r>
              <a:rPr lang="en-US" sz="2800" dirty="0" smtClean="0">
                <a:effectLst/>
              </a:rPr>
              <a:t>14 </a:t>
            </a:r>
            <a:r>
              <a:rPr lang="en-US" sz="2800" dirty="0">
                <a:effectLst/>
              </a:rPr>
              <a:t>We believe that </a:t>
            </a:r>
            <a:r>
              <a:rPr lang="en-US" sz="2800" dirty="0" err="1" smtClean="0">
                <a:effectLst/>
              </a:rPr>
              <a:t>Yahusha</a:t>
            </a:r>
            <a:r>
              <a:rPr lang="en-US" sz="2800" dirty="0" smtClean="0">
                <a:effectLst/>
              </a:rPr>
              <a:t> </a:t>
            </a:r>
            <a:r>
              <a:rPr lang="en-US" sz="2800" dirty="0">
                <a:effectLst/>
              </a:rPr>
              <a:t>died and rose again and so we believe that Elohim will bring with </a:t>
            </a:r>
            <a:r>
              <a:rPr lang="en-US" sz="2800" dirty="0" err="1" smtClean="0">
                <a:effectLst/>
              </a:rPr>
              <a:t>Yahusha</a:t>
            </a:r>
            <a:r>
              <a:rPr lang="en-US" sz="2800" dirty="0" smtClean="0">
                <a:effectLst/>
              </a:rPr>
              <a:t> </a:t>
            </a:r>
            <a:r>
              <a:rPr lang="en-US" sz="2800" dirty="0">
                <a:effectLst/>
              </a:rPr>
              <a:t>those who have fallen asleep in </a:t>
            </a:r>
            <a:r>
              <a:rPr lang="en-US" sz="2800" dirty="0" smtClean="0">
                <a:effectLst/>
              </a:rPr>
              <a:t>him.</a:t>
            </a:r>
            <a:br>
              <a:rPr lang="en-US" sz="2800" dirty="0" smtClean="0">
                <a:effectLst/>
              </a:rPr>
            </a:br>
            <a:r>
              <a:rPr lang="en-US" sz="2800" dirty="0">
                <a:effectLst/>
              </a:rPr>
              <a:t/>
            </a:r>
            <a:br>
              <a:rPr lang="en-US" sz="2800" dirty="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926494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057650"/>
          </a:xfrm>
        </p:spPr>
        <p:txBody>
          <a:bodyPr/>
          <a:lstStyle/>
          <a:p>
            <a:r>
              <a:rPr lang="en-US" sz="2800" dirty="0">
                <a:effectLst/>
              </a:rPr>
              <a:t>15 According to </a:t>
            </a:r>
            <a:r>
              <a:rPr lang="en-US" sz="2800" dirty="0" smtClean="0">
                <a:effectLst/>
              </a:rPr>
              <a:t>Master's </a:t>
            </a:r>
            <a:r>
              <a:rPr lang="en-US" sz="2800" dirty="0">
                <a:effectLst/>
              </a:rPr>
              <a:t>own word, we tell you that we who are still alive, who are left till the coming of the Master, will certainly not precede those who have fallen asleep.</a:t>
            </a:r>
            <a:br>
              <a:rPr lang="en-US" sz="2800" dirty="0">
                <a:effectLst/>
              </a:rPr>
            </a:br>
            <a:r>
              <a:rPr lang="en-US" sz="2800" dirty="0">
                <a:effectLst/>
              </a:rPr>
              <a:t> 16 For the Master himself will come down from heaven, with a loud command, with the voice of the archangel and with the trumpet call of Elohim, and the dead in Messiah will rise first</a:t>
            </a:r>
            <a:r>
              <a:rPr lang="en-US" sz="2800" dirty="0" smtClean="0">
                <a:effectLst/>
              </a:rPr>
              <a:t>.</a:t>
            </a:r>
            <a:br>
              <a:rPr lang="en-US" sz="2800" dirty="0" smtClean="0">
                <a:effectLst/>
              </a:rPr>
            </a:b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2536541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22514" y="742950"/>
            <a:ext cx="8098972" cy="3829050"/>
          </a:xfrm>
        </p:spPr>
        <p:txBody>
          <a:bodyPr/>
          <a:lstStyle/>
          <a:p>
            <a:r>
              <a:rPr lang="en-US" sz="3200" dirty="0">
                <a:effectLst/>
              </a:rPr>
              <a:t>1</a:t>
            </a:r>
            <a:r>
              <a:rPr lang="en-US" sz="3200" dirty="0" smtClean="0">
                <a:effectLst/>
              </a:rPr>
              <a:t>7 </a:t>
            </a:r>
            <a:r>
              <a:rPr lang="en-US" sz="3200" dirty="0">
                <a:effectLst/>
              </a:rPr>
              <a:t>After that, we who are still alive and are left will be caught up together with them in the clouds to meet the Master in the air. And so we will be with the Master forever</a:t>
            </a:r>
            <a:r>
              <a:rPr lang="en-US" sz="3200" dirty="0" smtClean="0">
                <a:effectLst/>
              </a:rPr>
              <a:t>.</a:t>
            </a:r>
            <a:br>
              <a:rPr lang="en-US" sz="3200" dirty="0" smtClean="0">
                <a:effectLst/>
              </a:rPr>
            </a:br>
            <a:r>
              <a:rPr lang="en-US" sz="3200" dirty="0">
                <a:effectLst/>
              </a:rPr>
              <a:t/>
            </a:r>
            <a:br>
              <a:rPr lang="en-US" sz="3200" dirty="0">
                <a:effectLst/>
              </a:rPr>
            </a:br>
            <a:r>
              <a:rPr lang="en-US" sz="3200" dirty="0" smtClean="0">
                <a:effectLst/>
              </a:rPr>
              <a:t/>
            </a:r>
            <a:br>
              <a:rPr lang="en-US" sz="3200" dirty="0" smtClean="0">
                <a:effectLst/>
              </a:rPr>
            </a:br>
            <a:endParaRPr lang="en-US" sz="3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2009284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5750" y="742950"/>
            <a:ext cx="8458200" cy="4000500"/>
          </a:xfrm>
        </p:spPr>
        <p:txBody>
          <a:bodyPr/>
          <a:lstStyle/>
          <a:p>
            <a:r>
              <a:rPr lang="en-US" sz="2800" dirty="0" smtClean="0">
                <a:effectLst/>
              </a:rPr>
              <a:t>1 Thessalonians 5:1-11</a:t>
            </a:r>
            <a:r>
              <a:rPr lang="en-US" sz="2800" dirty="0">
                <a:effectLst/>
              </a:rPr>
              <a:t/>
            </a:r>
            <a:br>
              <a:rPr lang="en-US" sz="2800" dirty="0">
                <a:effectLst/>
              </a:rPr>
            </a:br>
            <a:r>
              <a:rPr lang="en-US" sz="2800" dirty="0">
                <a:effectLst/>
              </a:rPr>
              <a:t> </a:t>
            </a:r>
            <a:r>
              <a:rPr lang="en-US" sz="2400" dirty="0"/>
              <a:t> Now, brothers, about times and dates we do not need to write to you,</a:t>
            </a:r>
            <a:br>
              <a:rPr lang="en-US" sz="2400" dirty="0"/>
            </a:br>
            <a:r>
              <a:rPr lang="en-US" sz="2400" dirty="0"/>
              <a:t> </a:t>
            </a:r>
            <a:r>
              <a:rPr lang="en-US" sz="2400" baseline="30000" dirty="0"/>
              <a:t>2</a:t>
            </a:r>
            <a:r>
              <a:rPr lang="en-US" sz="2400" dirty="0"/>
              <a:t> for you know very well that the day of the Lord will come like a thief in the night.</a:t>
            </a:r>
            <a:br>
              <a:rPr lang="en-US" sz="2400" dirty="0"/>
            </a:br>
            <a:r>
              <a:rPr lang="en-US" sz="2400" dirty="0"/>
              <a:t> </a:t>
            </a:r>
            <a:r>
              <a:rPr lang="en-US" sz="2400" baseline="30000" dirty="0"/>
              <a:t>3</a:t>
            </a:r>
            <a:r>
              <a:rPr lang="en-US" sz="2400" dirty="0"/>
              <a:t> While people are saying, "Peace and safety," destruction will come on them suddenly, as labor pains on a pregnant woman, and they will not escape.</a:t>
            </a:r>
            <a:br>
              <a:rPr lang="en-US" sz="2400" dirty="0"/>
            </a:br>
            <a:r>
              <a:rPr lang="en-US" sz="2400" dirty="0"/>
              <a:t> </a:t>
            </a:r>
            <a:r>
              <a:rPr lang="en-US" sz="2400" baseline="30000" dirty="0"/>
              <a:t>4</a:t>
            </a:r>
            <a:r>
              <a:rPr lang="en-US" sz="2400" dirty="0"/>
              <a:t> But you, brothers, are not in darkness so that this day should surprise you like a thief.</a:t>
            </a:r>
            <a:br>
              <a:rPr lang="en-US" sz="2400" dirty="0"/>
            </a:br>
            <a:r>
              <a:rPr lang="en-US" sz="2400" dirty="0"/>
              <a:t> </a:t>
            </a:r>
            <a:r>
              <a:rPr lang="en-US" sz="2400" baseline="30000" dirty="0"/>
              <a:t>5</a:t>
            </a:r>
            <a:r>
              <a:rPr lang="en-US" sz="2400" dirty="0"/>
              <a:t> You are all sons of the light and sons of the day. We do not belong to the night or to the darkness</a:t>
            </a:r>
            <a:r>
              <a:rPr lang="en-US" sz="2400" dirty="0" smtClean="0"/>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9794273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5750" y="742950"/>
            <a:ext cx="8458200" cy="4000500"/>
          </a:xfrm>
        </p:spPr>
        <p:txBody>
          <a:bodyPr/>
          <a:lstStyle/>
          <a:p>
            <a:r>
              <a:rPr lang="en-US" sz="2800" dirty="0" smtClean="0">
                <a:effectLst/>
              </a:rPr>
              <a:t>1 Thessalonians</a:t>
            </a:r>
            <a:r>
              <a:rPr lang="en-US" sz="2800" dirty="0">
                <a:effectLst/>
              </a:rPr>
              <a:t/>
            </a:r>
            <a:br>
              <a:rPr lang="en-US" sz="2800" dirty="0">
                <a:effectLst/>
              </a:rPr>
            </a:br>
            <a:r>
              <a:rPr lang="en-US" sz="2400" baseline="30000" dirty="0" smtClean="0"/>
              <a:t>6</a:t>
            </a:r>
            <a:r>
              <a:rPr lang="en-US" sz="2400" dirty="0" smtClean="0"/>
              <a:t> </a:t>
            </a:r>
            <a:r>
              <a:rPr lang="en-US" sz="2400" dirty="0"/>
              <a:t>So then, let us not be like others, who are asleep, but let us be alert and self-controlled.</a:t>
            </a:r>
            <a:br>
              <a:rPr lang="en-US" sz="2400" dirty="0"/>
            </a:br>
            <a:r>
              <a:rPr lang="en-US" sz="2400" dirty="0"/>
              <a:t> </a:t>
            </a:r>
            <a:r>
              <a:rPr lang="en-US" sz="2400" baseline="30000" dirty="0"/>
              <a:t>7</a:t>
            </a:r>
            <a:r>
              <a:rPr lang="en-US" sz="2400" dirty="0"/>
              <a:t> For those who sleep, sleep at night, and those who get drunk, get drunk at night.</a:t>
            </a:r>
            <a:br>
              <a:rPr lang="en-US" sz="2400" dirty="0"/>
            </a:br>
            <a:r>
              <a:rPr lang="en-US" sz="2400" dirty="0"/>
              <a:t> </a:t>
            </a:r>
            <a:r>
              <a:rPr lang="en-US" sz="2400" baseline="30000" dirty="0"/>
              <a:t>8</a:t>
            </a:r>
            <a:r>
              <a:rPr lang="en-US" sz="2400" dirty="0"/>
              <a:t> But since we belong to the day, let us be self-controlled, putting on faith and love as a breastplate, and the hope of salvation as a helmet.</a:t>
            </a:r>
            <a:br>
              <a:rPr lang="en-US" sz="2400" dirty="0"/>
            </a:br>
            <a:r>
              <a:rPr lang="en-US" sz="2400" dirty="0"/>
              <a:t> </a:t>
            </a:r>
            <a:r>
              <a:rPr lang="en-US" sz="2400" baseline="30000" dirty="0"/>
              <a:t>9</a:t>
            </a:r>
            <a:r>
              <a:rPr lang="en-US" sz="2400" dirty="0"/>
              <a:t> For God did not appoint us to suffer wrath but to receive salvation through our Lord Jesus Christ.</a:t>
            </a:r>
            <a:br>
              <a:rPr lang="en-US" sz="2400" dirty="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185579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5750" y="742950"/>
            <a:ext cx="8458200" cy="4000500"/>
          </a:xfrm>
        </p:spPr>
        <p:txBody>
          <a:bodyPr/>
          <a:lstStyle/>
          <a:p>
            <a:r>
              <a:rPr lang="en-US" sz="2800" dirty="0" smtClean="0">
                <a:effectLst/>
              </a:rPr>
              <a:t>1 Thessalonians 5:1-11</a:t>
            </a:r>
            <a:r>
              <a:rPr lang="en-US" sz="2800" dirty="0">
                <a:effectLst/>
              </a:rPr>
              <a:t/>
            </a:r>
            <a:br>
              <a:rPr lang="en-US" sz="2800" dirty="0">
                <a:effectLst/>
              </a:rPr>
            </a:br>
            <a:r>
              <a:rPr lang="en-US" sz="2400" dirty="0"/>
              <a:t/>
            </a:r>
            <a:br>
              <a:rPr lang="en-US" sz="2400" dirty="0"/>
            </a:br>
            <a:r>
              <a:rPr lang="en-US" sz="2400" dirty="0"/>
              <a:t> </a:t>
            </a:r>
            <a:r>
              <a:rPr lang="en-US" sz="2400" baseline="30000" dirty="0"/>
              <a:t>10</a:t>
            </a:r>
            <a:r>
              <a:rPr lang="en-US" sz="2400" dirty="0"/>
              <a:t> He died for us so that, whether we are awake or asleep, we may live together with him.</a:t>
            </a:r>
            <a:br>
              <a:rPr lang="en-US" sz="2400" dirty="0"/>
            </a:br>
            <a:r>
              <a:rPr lang="en-US" sz="2400" dirty="0"/>
              <a:t> </a:t>
            </a:r>
            <a:r>
              <a:rPr lang="en-US" sz="2400" baseline="30000" dirty="0"/>
              <a:t>11</a:t>
            </a:r>
            <a:r>
              <a:rPr lang="en-US" sz="2400" dirty="0"/>
              <a:t> Therefore encourage one another and build each other up, just as in fact you are doing</a:t>
            </a:r>
            <a:r>
              <a:rPr lang="en-US" sz="2400" dirty="0" smtClean="0"/>
              <a:t>.</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1978482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400051"/>
            <a:ext cx="7772400" cy="4376056"/>
          </a:xfrm>
        </p:spPr>
        <p:txBody>
          <a:bodyPr/>
          <a:lstStyle/>
          <a:p>
            <a:r>
              <a:rPr lang="en-US" sz="2200" dirty="0" smtClean="0">
                <a:effectLst/>
              </a:rPr>
              <a:t>The Snatching Away (rapture)</a:t>
            </a:r>
            <a:br>
              <a:rPr lang="en-US" sz="2200" dirty="0" smtClean="0">
                <a:effectLst/>
              </a:rPr>
            </a:br>
            <a:r>
              <a:rPr lang="en-US" sz="2200" b="1" i="1" dirty="0">
                <a:effectLst/>
              </a:rPr>
              <a:t/>
            </a:r>
            <a:br>
              <a:rPr lang="en-US" sz="2200" b="1" i="1" dirty="0">
                <a:effectLst/>
              </a:rPr>
            </a:br>
            <a:r>
              <a:rPr lang="en-US" sz="2200" dirty="0">
                <a:effectLst/>
              </a:rPr>
              <a:t>T</a:t>
            </a:r>
            <a:r>
              <a:rPr lang="en-US" sz="2200" dirty="0" smtClean="0">
                <a:effectLst/>
              </a:rPr>
              <a:t>he </a:t>
            </a:r>
            <a:r>
              <a:rPr lang="en-US" sz="2200" dirty="0">
                <a:effectLst/>
              </a:rPr>
              <a:t>Greek word </a:t>
            </a:r>
            <a:r>
              <a:rPr lang="en-US" sz="2200" i="1" dirty="0" err="1">
                <a:effectLst/>
              </a:rPr>
              <a:t>harpadzo</a:t>
            </a:r>
            <a:r>
              <a:rPr lang="en-US" sz="2200" dirty="0">
                <a:effectLst/>
              </a:rPr>
              <a:t>, translated "shall be caught up" in 1 Thessalonians 4:17 means </a:t>
            </a:r>
            <a:r>
              <a:rPr lang="en-US" sz="2200" dirty="0" smtClean="0">
                <a:effectLst/>
              </a:rPr>
              <a:t/>
            </a:r>
            <a:br>
              <a:rPr lang="en-US" sz="2200" dirty="0" smtClean="0">
                <a:effectLst/>
              </a:rPr>
            </a:br>
            <a:r>
              <a:rPr lang="en-US" sz="2200" dirty="0" smtClean="0">
                <a:effectLst/>
              </a:rPr>
              <a:t>1</a:t>
            </a:r>
            <a:r>
              <a:rPr lang="en-US" sz="2200" dirty="0">
                <a:effectLst/>
              </a:rPr>
              <a:t>. to make off w. someone’s property by attacking or seizing, steal, carry off, drag away, or </a:t>
            </a:r>
            <a:r>
              <a:rPr lang="en-US" sz="2200" dirty="0" smtClean="0">
                <a:effectLst/>
              </a:rPr>
              <a:t/>
            </a:r>
            <a:br>
              <a:rPr lang="en-US" sz="2200" dirty="0" smtClean="0">
                <a:effectLst/>
              </a:rPr>
            </a:br>
            <a:r>
              <a:rPr lang="en-US" sz="2200" dirty="0" smtClean="0">
                <a:effectLst/>
              </a:rPr>
              <a:t>2</a:t>
            </a:r>
            <a:r>
              <a:rPr lang="en-US" sz="2200" dirty="0">
                <a:effectLst/>
              </a:rPr>
              <a:t>. to grab or seize suddenly so as to remove or gain control, snatch/take away (BDAG Lexicon).  </a:t>
            </a:r>
            <a:r>
              <a:rPr lang="en-US" sz="2200" dirty="0" smtClean="0">
                <a:effectLst/>
              </a:rPr>
              <a:t/>
            </a:r>
            <a:br>
              <a:rPr lang="en-US" sz="2200" dirty="0" smtClean="0">
                <a:effectLst/>
              </a:rPr>
            </a:br>
            <a:r>
              <a:rPr lang="en-US" sz="2200" dirty="0" smtClean="0">
                <a:effectLst/>
              </a:rPr>
              <a:t>These </a:t>
            </a:r>
            <a:r>
              <a:rPr lang="en-US" sz="2200" dirty="0">
                <a:effectLst/>
              </a:rPr>
              <a:t>are terms which usually describe the actions of a thief</a:t>
            </a:r>
            <a:r>
              <a:rPr lang="en-US" sz="2200" dirty="0" smtClean="0">
                <a:effectLst/>
              </a:rPr>
              <a:t>!</a:t>
            </a:r>
            <a:br>
              <a:rPr lang="en-US" sz="2200" dirty="0" smtClean="0">
                <a:effectLst/>
              </a:rPr>
            </a:br>
            <a:r>
              <a:rPr lang="en-US" sz="2200" dirty="0" smtClean="0">
                <a:effectLst/>
              </a:rPr>
              <a:t/>
            </a:r>
            <a:br>
              <a:rPr lang="en-US" sz="2200" dirty="0" smtClean="0">
                <a:effectLst/>
              </a:rPr>
            </a:br>
            <a:r>
              <a:rPr lang="en-US" sz="2200" dirty="0" smtClean="0">
                <a:effectLst/>
              </a:rPr>
              <a:t>The Latin Vulgate uses the word </a:t>
            </a:r>
            <a:r>
              <a:rPr lang="en-US" sz="2400" i="1" dirty="0" err="1" smtClean="0"/>
              <a:t>rapiemur</a:t>
            </a:r>
            <a:r>
              <a:rPr lang="en-US" sz="2400" dirty="0" smtClean="0"/>
              <a:t> from which theologians get the word “rapture”</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3796752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18407" y="302079"/>
            <a:ext cx="8139793" cy="4474028"/>
          </a:xfrm>
        </p:spPr>
        <p:txBody>
          <a:bodyPr/>
          <a:lstStyle/>
          <a:p>
            <a:r>
              <a:rPr lang="en-US" sz="2800" dirty="0" err="1" smtClean="0">
                <a:effectLst/>
              </a:rPr>
              <a:t>Yahusha</a:t>
            </a:r>
            <a:r>
              <a:rPr lang="en-US" sz="2800" dirty="0" smtClean="0">
                <a:effectLst/>
              </a:rPr>
              <a:t> taught the Rapture!!</a:t>
            </a:r>
            <a:br>
              <a:rPr lang="en-US" sz="2800" dirty="0" smtClean="0">
                <a:effectLst/>
              </a:rPr>
            </a:br>
            <a:r>
              <a:rPr lang="en-US" sz="2200" dirty="0" smtClean="0">
                <a:effectLst/>
              </a:rPr>
              <a:t/>
            </a:r>
            <a:br>
              <a:rPr lang="en-US" sz="2200" dirty="0" smtClean="0">
                <a:effectLst/>
              </a:rPr>
            </a:br>
            <a:r>
              <a:rPr lang="en-US" sz="2200" dirty="0" err="1" smtClean="0">
                <a:effectLst/>
              </a:rPr>
              <a:t>Yahusha</a:t>
            </a:r>
            <a:r>
              <a:rPr lang="en-US" sz="2200" dirty="0" smtClean="0">
                <a:effectLst/>
              </a:rPr>
              <a:t> described his post-</a:t>
            </a:r>
            <a:r>
              <a:rPr lang="en-US" sz="2200" dirty="0" err="1" smtClean="0">
                <a:effectLst/>
              </a:rPr>
              <a:t>tribulational</a:t>
            </a:r>
            <a:r>
              <a:rPr lang="en-US" sz="2200" dirty="0" smtClean="0">
                <a:effectLst/>
              </a:rPr>
              <a:t> coming as like a thief in the night!  The thief in the night is not only unexpected, but a thief typically does not take a lot of time examining the goods.  He usually snatches the valuables up and makes his escape.  Thus, </a:t>
            </a:r>
            <a:r>
              <a:rPr lang="en-US" sz="2200" dirty="0" err="1" smtClean="0">
                <a:effectLst/>
              </a:rPr>
              <a:t>Yahusha</a:t>
            </a:r>
            <a:r>
              <a:rPr lang="en-US" sz="2200" dirty="0" smtClean="0">
                <a:effectLst/>
              </a:rPr>
              <a:t> was describing his coming and the gathering of his elect as a kind of “snatching away” of his people.</a:t>
            </a:r>
            <a:br>
              <a:rPr lang="en-US" sz="2200" dirty="0" smtClean="0">
                <a:effectLst/>
              </a:rPr>
            </a:br>
            <a:r>
              <a:rPr lang="en-US" sz="2200" dirty="0" smtClean="0">
                <a:effectLst/>
              </a:rPr>
              <a:t>No wonder Paul describes this event as a “snatching away”!</a:t>
            </a:r>
            <a:br>
              <a:rPr lang="en-US" sz="2200" dirty="0" smtClean="0">
                <a:effectLst/>
              </a:rPr>
            </a:br>
            <a:r>
              <a:rPr lang="en-US" sz="2200" dirty="0" smtClean="0">
                <a:effectLst/>
              </a:rPr>
              <a:t>And Paul uses that same metaphor of the thief in the night in 1 </a:t>
            </a:r>
            <a:r>
              <a:rPr lang="en-US" sz="2200" dirty="0" err="1" smtClean="0">
                <a:effectLst/>
              </a:rPr>
              <a:t>Thess</a:t>
            </a:r>
            <a:r>
              <a:rPr lang="en-US" sz="2200" dirty="0" smtClean="0">
                <a:effectLst/>
              </a:rPr>
              <a:t> 5:1-2</a:t>
            </a:r>
            <a:br>
              <a:rPr lang="en-US" sz="2200" dirty="0" smtClean="0">
                <a:effectLst/>
              </a:rPr>
            </a:br>
            <a:r>
              <a:rPr lang="en-US" sz="2200" dirty="0" smtClean="0">
                <a:effectLst/>
              </a:rPr>
              <a:t/>
            </a:r>
            <a:br>
              <a:rPr lang="en-US" sz="2200" dirty="0" smtClean="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587081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5750" y="742950"/>
            <a:ext cx="8458200" cy="4000500"/>
          </a:xfrm>
        </p:spPr>
        <p:txBody>
          <a:bodyPr/>
          <a:lstStyle/>
          <a:p>
            <a:r>
              <a:rPr lang="en-US" sz="2800" dirty="0" err="1" smtClean="0">
                <a:effectLst/>
              </a:rPr>
              <a:t>Yahusha</a:t>
            </a:r>
            <a:r>
              <a:rPr lang="en-US" sz="2800" dirty="0" smtClean="0">
                <a:effectLst/>
              </a:rPr>
              <a:t> spoke of the Resurrection and the Life</a:t>
            </a:r>
            <a:br>
              <a:rPr lang="en-US" sz="2800" dirty="0" smtClean="0">
                <a:effectLst/>
              </a:rPr>
            </a:br>
            <a:r>
              <a:rPr lang="en-US" sz="2800" dirty="0">
                <a:effectLst/>
              </a:rPr>
              <a:t/>
            </a:r>
            <a:br>
              <a:rPr lang="en-US" sz="2800" dirty="0">
                <a:effectLst/>
              </a:rPr>
            </a:br>
            <a:r>
              <a:rPr lang="en-US" sz="2800" dirty="0" err="1" smtClean="0">
                <a:effectLst/>
              </a:rPr>
              <a:t>Yahusha</a:t>
            </a:r>
            <a:r>
              <a:rPr lang="en-US" sz="2800" dirty="0" smtClean="0">
                <a:effectLst/>
              </a:rPr>
              <a:t> </a:t>
            </a:r>
            <a:r>
              <a:rPr lang="en-US" sz="2800" dirty="0">
                <a:effectLst/>
              </a:rPr>
              <a:t>said to her, "Your brother will rise again."</a:t>
            </a:r>
            <a:br>
              <a:rPr lang="en-US" sz="2800" dirty="0">
                <a:effectLst/>
              </a:rPr>
            </a:br>
            <a:r>
              <a:rPr lang="en-US" sz="2800" dirty="0" smtClean="0">
                <a:effectLst/>
              </a:rPr>
              <a:t>Martha </a:t>
            </a:r>
            <a:r>
              <a:rPr lang="en-US" sz="2800" dirty="0">
                <a:effectLst/>
              </a:rPr>
              <a:t>answered, "I know he will rise again in the resurrection at the last day</a:t>
            </a:r>
            <a:r>
              <a:rPr lang="en-US" sz="2800" dirty="0" smtClean="0">
                <a:effectLst/>
              </a:rPr>
              <a:t>." </a:t>
            </a:r>
            <a:r>
              <a:rPr lang="en-US" sz="2800" dirty="0" err="1" smtClean="0">
                <a:effectLst/>
              </a:rPr>
              <a:t>Yahusha</a:t>
            </a:r>
            <a:r>
              <a:rPr lang="en-US" sz="2800" dirty="0" smtClean="0">
                <a:effectLst/>
              </a:rPr>
              <a:t> </a:t>
            </a:r>
            <a:r>
              <a:rPr lang="en-US" sz="2800" dirty="0">
                <a:effectLst/>
              </a:rPr>
              <a:t>said to her, "I am the resurrection and the life. He who believes in me will live, even though he </a:t>
            </a:r>
            <a:r>
              <a:rPr lang="en-US" sz="2800" dirty="0" smtClean="0">
                <a:effectLst/>
              </a:rPr>
              <a:t>dies; </a:t>
            </a:r>
            <a:r>
              <a:rPr lang="en-US" sz="2800" dirty="0">
                <a:effectLst/>
              </a:rPr>
              <a:t>and whoever lives and believes in me will never die. Do you believe this</a:t>
            </a:r>
            <a:r>
              <a:rPr lang="en-US" sz="2800" dirty="0" smtClean="0">
                <a:effectLst/>
              </a:rPr>
              <a:t>?“ (4th Gospel 11:23-26</a:t>
            </a:r>
            <a:r>
              <a:rPr lang="en-US" sz="2800" dirty="0" smtClean="0">
                <a:effectLst/>
              </a:rPr>
              <a:t>)</a:t>
            </a:r>
            <a:endParaRPr lang="en-US" sz="24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766466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5750" y="742950"/>
            <a:ext cx="8458200" cy="4000500"/>
          </a:xfrm>
        </p:spPr>
        <p:txBody>
          <a:bodyPr/>
          <a:lstStyle/>
          <a:p>
            <a:r>
              <a:rPr lang="en-US" sz="2800" dirty="0" smtClean="0">
                <a:effectLst/>
              </a:rPr>
              <a:t>Paul refers to </a:t>
            </a:r>
            <a:r>
              <a:rPr lang="en-US" sz="2800" dirty="0" err="1" smtClean="0">
                <a:effectLst/>
              </a:rPr>
              <a:t>Yahusha’s</a:t>
            </a:r>
            <a:r>
              <a:rPr lang="en-US" sz="2800" dirty="0" smtClean="0">
                <a:effectLst/>
              </a:rPr>
              <a:t> “the resurrection and the life” in 1 Thessalonians 4:16-17:</a:t>
            </a:r>
            <a:br>
              <a:rPr lang="en-US" sz="2800" dirty="0" smtClean="0">
                <a:effectLst/>
              </a:rPr>
            </a:br>
            <a:r>
              <a:rPr lang="en-US" sz="2800" dirty="0" smtClean="0">
                <a:effectLst/>
              </a:rPr>
              <a:t>“</a:t>
            </a:r>
            <a:r>
              <a:rPr lang="en-US" sz="2800" u="sng" dirty="0" smtClean="0">
                <a:effectLst/>
              </a:rPr>
              <a:t>the </a:t>
            </a:r>
            <a:r>
              <a:rPr lang="en-US" sz="2800" u="sng" dirty="0">
                <a:effectLst/>
              </a:rPr>
              <a:t>dead in Messiah</a:t>
            </a:r>
            <a:r>
              <a:rPr lang="en-US" sz="2800" dirty="0">
                <a:effectLst/>
              </a:rPr>
              <a:t> will rise </a:t>
            </a:r>
            <a:r>
              <a:rPr lang="en-US" sz="2800" dirty="0" smtClean="0">
                <a:effectLst/>
              </a:rPr>
              <a:t>first. </a:t>
            </a:r>
            <a:r>
              <a:rPr lang="en-US" sz="2800" dirty="0">
                <a:effectLst/>
              </a:rPr>
              <a:t>After that, we </a:t>
            </a:r>
            <a:r>
              <a:rPr lang="en-US" sz="2800" u="sng" dirty="0">
                <a:effectLst/>
              </a:rPr>
              <a:t>who are still alive</a:t>
            </a:r>
            <a:r>
              <a:rPr lang="en-US" sz="2800" dirty="0">
                <a:effectLst/>
              </a:rPr>
              <a:t> and are left will be caught up together with them in the clouds to meet the Master in the </a:t>
            </a:r>
            <a:r>
              <a:rPr lang="en-US" sz="2800" dirty="0" smtClean="0">
                <a:effectLst/>
              </a:rPr>
              <a:t>air</a:t>
            </a:r>
            <a:br>
              <a:rPr lang="en-US" sz="2800" dirty="0" smtClean="0">
                <a:effectLst/>
              </a:rPr>
            </a:br>
            <a:r>
              <a:rPr lang="en-US" sz="2800" dirty="0">
                <a:effectLst/>
              </a:rPr>
              <a:t/>
            </a:r>
            <a:br>
              <a:rPr lang="en-US" sz="2800" dirty="0">
                <a:effectLst/>
              </a:rPr>
            </a:br>
            <a:r>
              <a:rPr lang="en-US" sz="2800" dirty="0" smtClean="0">
                <a:effectLst/>
              </a:rPr>
              <a:t/>
            </a:r>
            <a:br>
              <a:rPr lang="en-US" sz="2800" dirty="0" smtClean="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7857595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75557"/>
            <a:ext cx="8458200" cy="4425043"/>
          </a:xfrm>
        </p:spPr>
        <p:txBody>
          <a:bodyPr/>
          <a:lstStyle/>
          <a:p>
            <a:r>
              <a:rPr lang="en-US" sz="2800" dirty="0" smtClean="0">
                <a:effectLst/>
              </a:rPr>
              <a:t>Paul Speaks of this Detail in 1 Corinthians 15:</a:t>
            </a:r>
            <a:br>
              <a:rPr lang="en-US" sz="2800" dirty="0" smtClean="0">
                <a:effectLst/>
              </a:rPr>
            </a:br>
            <a:r>
              <a:rPr lang="en-US" sz="2800" dirty="0">
                <a:effectLst/>
              </a:rPr>
              <a:t/>
            </a:r>
            <a:br>
              <a:rPr lang="en-US" sz="2800" dirty="0">
                <a:effectLst/>
              </a:rPr>
            </a:br>
            <a:r>
              <a:rPr lang="en-US" sz="2800" dirty="0">
                <a:effectLst/>
              </a:rPr>
              <a:t>51 Listen, I tell you a mystery: We will not all sleep, but we will all be changed--</a:t>
            </a:r>
            <a:br>
              <a:rPr lang="en-US" sz="2800" dirty="0">
                <a:effectLst/>
              </a:rPr>
            </a:br>
            <a:r>
              <a:rPr lang="en-US" sz="2800" dirty="0" smtClean="0">
                <a:effectLst/>
              </a:rPr>
              <a:t>52 </a:t>
            </a:r>
            <a:r>
              <a:rPr lang="en-US" sz="2800" dirty="0">
                <a:effectLst/>
              </a:rPr>
              <a:t>in a flash, in the twinkling of an eye, at the last trumpet. For the trumpet will sound, the dead will be raised imperishable, and we will be changed.</a:t>
            </a:r>
            <a:br>
              <a:rPr lang="en-US" sz="2800" dirty="0">
                <a:effectLst/>
              </a:rPr>
            </a:br>
            <a:r>
              <a:rPr lang="en-US" sz="2800" dirty="0" smtClean="0">
                <a:effectLst/>
              </a:rPr>
              <a:t>53 </a:t>
            </a:r>
            <a:r>
              <a:rPr lang="en-US" sz="2800" dirty="0">
                <a:effectLst/>
              </a:rPr>
              <a:t>For the perishable must clothe itself with the imperishable, and the mortal with immortality</a:t>
            </a:r>
            <a:r>
              <a:rPr lang="en-US" sz="2800" dirty="0" smtClean="0">
                <a:effectLst/>
              </a:rPr>
              <a:t>.</a:t>
            </a:r>
            <a:br>
              <a:rPr lang="en-US" sz="2800" dirty="0" smtClean="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7590577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4351" y="742949"/>
            <a:ext cx="8196942" cy="4033157"/>
          </a:xfrm>
        </p:spPr>
        <p:txBody>
          <a:bodyPr/>
          <a:lstStyle/>
          <a:p>
            <a:r>
              <a:rPr lang="en-US" sz="2800" dirty="0" err="1" smtClean="0">
                <a:effectLst/>
              </a:rPr>
              <a:t>Yahusha’s</a:t>
            </a:r>
            <a:r>
              <a:rPr lang="en-US" sz="2800" dirty="0" smtClean="0">
                <a:effectLst/>
              </a:rPr>
              <a:t> Discourse in Matthew 24 is the Primary Source of Paul’s Teaching about the Rapture in 1 Thessalonians 4 and 5</a:t>
            </a:r>
            <a:r>
              <a:rPr lang="en-US" sz="2200" dirty="0" smtClean="0">
                <a:effectLst/>
              </a:rPr>
              <a:t/>
            </a:r>
            <a:br>
              <a:rPr lang="en-US" sz="2200" dirty="0" smtClean="0">
                <a:effectLst/>
              </a:rPr>
            </a:br>
            <a:r>
              <a:rPr lang="en-US" sz="2200" dirty="0">
                <a:effectLst/>
              </a:rPr>
              <a:t/>
            </a:r>
            <a:br>
              <a:rPr lang="en-US" sz="2200" dirty="0">
                <a:effectLst/>
              </a:rPr>
            </a:br>
            <a:r>
              <a:rPr lang="en-US" sz="2200" dirty="0" smtClean="0">
                <a:effectLst/>
              </a:rPr>
              <a:t>1. The Subject matter is the same in both</a:t>
            </a:r>
            <a:br>
              <a:rPr lang="en-US" sz="2200" dirty="0" smtClean="0">
                <a:effectLst/>
              </a:rPr>
            </a:br>
            <a:r>
              <a:rPr lang="en-US" sz="2200" dirty="0" smtClean="0">
                <a:effectLst/>
              </a:rPr>
              <a:t>2. Paul uses the same vocabulary and the same warnings as </a:t>
            </a:r>
            <a:r>
              <a:rPr lang="en-US" sz="2200" dirty="0" err="1" smtClean="0">
                <a:effectLst/>
              </a:rPr>
              <a:t>Yahusha</a:t>
            </a:r>
            <a:r>
              <a:rPr lang="en-US" sz="2200" dirty="0" smtClean="0">
                <a:effectLst/>
              </a:rPr>
              <a:t> did</a:t>
            </a:r>
            <a:br>
              <a:rPr lang="en-US" sz="2200" dirty="0" smtClean="0">
                <a:effectLst/>
              </a:rPr>
            </a:br>
            <a:r>
              <a:rPr lang="en-US" sz="2200" dirty="0" smtClean="0">
                <a:effectLst/>
              </a:rPr>
              <a:t>3. The Same attending events occur in both (the Master appearing, trumpet blasts and a gathering of the saints)</a:t>
            </a:r>
            <a:br>
              <a:rPr lang="en-US" sz="2200" dirty="0" smtClean="0">
                <a:effectLst/>
              </a:rPr>
            </a:br>
            <a:r>
              <a:rPr lang="en-US" sz="2200" dirty="0" smtClean="0">
                <a:effectLst/>
              </a:rPr>
              <a:t>4. The metaphor of the Thief in the Night</a:t>
            </a:r>
            <a:br>
              <a:rPr lang="en-US" sz="2200" dirty="0" smtClean="0">
                <a:effectLst/>
              </a:rPr>
            </a:br>
            <a:r>
              <a:rPr lang="en-US" sz="2200" dirty="0" smtClean="0">
                <a:effectLst/>
              </a:rPr>
              <a:t>5. The exhortations to stay awake and to watch in view of the unexpectedness of his coming</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5252058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261258"/>
            <a:ext cx="8066314" cy="4735286"/>
          </a:xfrm>
        </p:spPr>
        <p:txBody>
          <a:bodyPr>
            <a:normAutofit fontScale="70000" lnSpcReduction="20000"/>
          </a:bodyPr>
          <a:lstStyle/>
          <a:p>
            <a:pPr algn="ctr">
              <a:buNone/>
            </a:pPr>
            <a:r>
              <a:rPr lang="en-US" sz="5100" dirty="0" smtClean="0">
                <a:solidFill>
                  <a:schemeClr val="bg1"/>
                </a:solidFill>
                <a:cs typeface="Times New Roman" pitchFamily="18" charset="0"/>
              </a:rPr>
              <a:t>Affinity</a:t>
            </a:r>
          </a:p>
          <a:p>
            <a:r>
              <a:rPr lang="en-US" sz="4000" dirty="0" smtClean="0">
                <a:solidFill>
                  <a:schemeClr val="bg1"/>
                </a:solidFill>
              </a:rPr>
              <a:t>1</a:t>
            </a:r>
            <a:r>
              <a:rPr lang="en-US" sz="4000" dirty="0">
                <a:solidFill>
                  <a:schemeClr val="bg1"/>
                </a:solidFill>
              </a:rPr>
              <a:t>. a natural liking for or attraction to a person, thing, idea, etc. </a:t>
            </a:r>
          </a:p>
          <a:p>
            <a:r>
              <a:rPr lang="en-US" sz="4000" dirty="0">
                <a:solidFill>
                  <a:schemeClr val="bg1"/>
                </a:solidFill>
              </a:rPr>
              <a:t>2. a person, thing, idea, etc., for which such a natural liking or attraction is felt. </a:t>
            </a:r>
          </a:p>
          <a:p>
            <a:r>
              <a:rPr lang="en-US" sz="4000" dirty="0">
                <a:solidFill>
                  <a:schemeClr val="bg1"/>
                </a:solidFill>
              </a:rPr>
              <a:t>3. relationship by marriage or by ties other than those of blood </a:t>
            </a:r>
            <a:endParaRPr lang="en-US" sz="4000" dirty="0" smtClean="0">
              <a:solidFill>
                <a:schemeClr val="bg1"/>
              </a:solidFill>
            </a:endParaRPr>
          </a:p>
          <a:p>
            <a:r>
              <a:rPr lang="en-US" sz="4000" dirty="0" smtClean="0">
                <a:solidFill>
                  <a:schemeClr val="bg1"/>
                </a:solidFill>
              </a:rPr>
              <a:t>4</a:t>
            </a:r>
            <a:r>
              <a:rPr lang="en-US" sz="4000" dirty="0">
                <a:solidFill>
                  <a:schemeClr val="bg1"/>
                </a:solidFill>
              </a:rPr>
              <a:t>. inherent likeness or agreement; close resemblance or connection. </a:t>
            </a:r>
          </a:p>
          <a:p>
            <a:pPr marL="0" indent="0">
              <a:buNone/>
            </a:pPr>
            <a:endParaRPr lang="en-US" sz="4000" baseline="30000" dirty="0">
              <a:solidFill>
                <a:schemeClr val="bg1"/>
              </a:solidFill>
            </a:endParaRPr>
          </a:p>
          <a:p>
            <a:pPr marL="0" indent="0">
              <a:buNone/>
            </a:pPr>
            <a:r>
              <a:rPr lang="en-US" sz="4000" dirty="0" smtClean="0">
                <a:solidFill>
                  <a:schemeClr val="bg1"/>
                </a:solidFill>
              </a:rPr>
              <a:t>A </a:t>
            </a:r>
            <a:r>
              <a:rPr lang="en-US" sz="4000" u="sng" dirty="0" smtClean="0">
                <a:solidFill>
                  <a:schemeClr val="bg1"/>
                </a:solidFill>
              </a:rPr>
              <a:t>verbal affinity</a:t>
            </a:r>
            <a:r>
              <a:rPr lang="en-US" sz="4000" dirty="0" smtClean="0">
                <a:solidFill>
                  <a:schemeClr val="bg1"/>
                </a:solidFill>
              </a:rPr>
              <a:t> is an agreement or close resemblance of the words used</a:t>
            </a:r>
            <a:endParaRPr lang="en-US" sz="4000" dirty="0">
              <a:solidFill>
                <a:schemeClr val="bg1"/>
              </a:solidFill>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1658479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smtClean="0">
                <a:effectLst/>
              </a:rPr>
              <a:t>The Subject of the Discourses</a:t>
            </a:r>
            <a:br>
              <a:rPr lang="en-US" sz="2200" dirty="0" smtClean="0">
                <a:effectLst/>
              </a:rPr>
            </a:br>
            <a:r>
              <a:rPr lang="en-US" sz="2200" b="1" i="1" dirty="0">
                <a:effectLst/>
              </a:rPr>
              <a:t/>
            </a:r>
            <a:br>
              <a:rPr lang="en-US" sz="2200" b="1" i="1" dirty="0">
                <a:effectLst/>
              </a:rPr>
            </a:br>
            <a:r>
              <a:rPr lang="en-US" sz="2200" dirty="0">
                <a:effectLst/>
              </a:rPr>
              <a:t>As </a:t>
            </a:r>
            <a:r>
              <a:rPr lang="en-US" sz="2200" dirty="0" err="1" smtClean="0">
                <a:effectLst/>
              </a:rPr>
              <a:t>Yahusha</a:t>
            </a:r>
            <a:r>
              <a:rPr lang="en-US" sz="2200" dirty="0" smtClean="0">
                <a:effectLst/>
              </a:rPr>
              <a:t> </a:t>
            </a:r>
            <a:r>
              <a:rPr lang="en-US" sz="2200" dirty="0">
                <a:effectLst/>
              </a:rPr>
              <a:t>was sitting on the Mount of Olives, the disciples came to him privately. "Tell us," they said, "when will this happen, and </a:t>
            </a:r>
            <a:r>
              <a:rPr lang="en-US" sz="2200" u="sng" dirty="0">
                <a:effectLst/>
              </a:rPr>
              <a:t>what will be the sign of your </a:t>
            </a:r>
            <a:r>
              <a:rPr lang="en-US" sz="2200" u="sng" dirty="0" smtClean="0">
                <a:effectLst/>
              </a:rPr>
              <a:t>coming (</a:t>
            </a:r>
            <a:r>
              <a:rPr lang="en-US" sz="2200" i="1" u="sng" dirty="0" err="1" smtClean="0">
                <a:effectLst/>
              </a:rPr>
              <a:t>parousia</a:t>
            </a:r>
            <a:r>
              <a:rPr lang="en-US" sz="2200" u="sng" dirty="0" smtClean="0">
                <a:effectLst/>
              </a:rPr>
              <a:t>)</a:t>
            </a:r>
            <a:r>
              <a:rPr lang="en-US" sz="2200" dirty="0" smtClean="0">
                <a:effectLst/>
              </a:rPr>
              <a:t> </a:t>
            </a:r>
            <a:r>
              <a:rPr lang="en-US" sz="2200" dirty="0">
                <a:effectLst/>
              </a:rPr>
              <a:t>and of the end of the age?“</a:t>
            </a:r>
            <a:br>
              <a:rPr lang="en-US" sz="2200" dirty="0">
                <a:effectLst/>
              </a:rPr>
            </a:br>
            <a:r>
              <a:rPr lang="en-US" sz="2200" dirty="0">
                <a:effectLst/>
              </a:rPr>
              <a:t>They will see </a:t>
            </a:r>
            <a:r>
              <a:rPr lang="en-US" sz="2200" u="sng" dirty="0">
                <a:effectLst/>
              </a:rPr>
              <a:t>the Son of Man </a:t>
            </a:r>
            <a:r>
              <a:rPr lang="en-US" sz="2200" u="sng" dirty="0" smtClean="0">
                <a:effectLst/>
              </a:rPr>
              <a:t>coming (</a:t>
            </a:r>
            <a:r>
              <a:rPr lang="en-US" sz="2200" i="1" u="sng" dirty="0" err="1" smtClean="0">
                <a:effectLst/>
              </a:rPr>
              <a:t>erckomenon</a:t>
            </a:r>
            <a:r>
              <a:rPr lang="en-US" sz="2200" u="sng" dirty="0" smtClean="0">
                <a:effectLst/>
              </a:rPr>
              <a:t>) on </a:t>
            </a:r>
            <a:r>
              <a:rPr lang="en-US" sz="2200" u="sng" dirty="0">
                <a:effectLst/>
              </a:rPr>
              <a:t>the clouds of the sky</a:t>
            </a:r>
            <a:r>
              <a:rPr lang="en-US" sz="2200" dirty="0">
                <a:effectLst/>
              </a:rPr>
              <a:t>, with power and great glory</a:t>
            </a:r>
            <a:r>
              <a:rPr lang="en-US" sz="2200" dirty="0" smtClean="0">
                <a:effectLst/>
              </a:rPr>
              <a:t>. (Matt. 24:3, 30)</a:t>
            </a:r>
            <a:r>
              <a:rPr lang="en-US" sz="2200" dirty="0">
                <a:effectLst/>
              </a:rPr>
              <a:t/>
            </a:r>
            <a:br>
              <a:rPr lang="en-US" sz="2200" dirty="0">
                <a:effectLst/>
              </a:rPr>
            </a:br>
            <a:r>
              <a:rPr lang="en-US" sz="2200" dirty="0" smtClean="0">
                <a:effectLst/>
              </a:rPr>
              <a:t>For </a:t>
            </a:r>
            <a:r>
              <a:rPr lang="en-US" sz="2200" dirty="0">
                <a:effectLst/>
              </a:rPr>
              <a:t>this we say unto you by the word of the Lord, that we which are alive and remain unto </a:t>
            </a:r>
            <a:r>
              <a:rPr lang="en-US" sz="2200" u="sng" dirty="0">
                <a:effectLst/>
              </a:rPr>
              <a:t>the coming </a:t>
            </a:r>
            <a:r>
              <a:rPr lang="en-US" sz="2200" u="sng" dirty="0" smtClean="0">
                <a:effectLst/>
              </a:rPr>
              <a:t>(</a:t>
            </a:r>
            <a:r>
              <a:rPr lang="en-US" sz="2200" i="1" u="sng" dirty="0" err="1" smtClean="0">
                <a:effectLst/>
              </a:rPr>
              <a:t>parousia</a:t>
            </a:r>
            <a:r>
              <a:rPr lang="en-US" sz="2200" u="sng" dirty="0" smtClean="0">
                <a:effectLst/>
              </a:rPr>
              <a:t>) of </a:t>
            </a:r>
            <a:r>
              <a:rPr lang="en-US" sz="2200" u="sng" dirty="0">
                <a:effectLst/>
              </a:rPr>
              <a:t>the Lord</a:t>
            </a:r>
            <a:r>
              <a:rPr lang="en-US" sz="2200" dirty="0">
                <a:effectLst/>
              </a:rPr>
              <a:t> </a:t>
            </a:r>
            <a:r>
              <a:rPr lang="en-US" sz="2200" dirty="0" smtClean="0">
                <a:effectLst/>
              </a:rPr>
              <a:t>(1 Thess. 4:15)</a:t>
            </a:r>
            <a:br>
              <a:rPr lang="en-US" sz="2200" dirty="0" smtClean="0">
                <a:effectLst/>
              </a:rPr>
            </a:br>
            <a:r>
              <a:rPr lang="en-US" sz="2200" dirty="0" smtClean="0">
                <a:effectLst/>
              </a:rPr>
              <a:t>Concerning </a:t>
            </a:r>
            <a:r>
              <a:rPr lang="en-US" sz="2200" dirty="0">
                <a:effectLst/>
              </a:rPr>
              <a:t>the coming </a:t>
            </a:r>
            <a:r>
              <a:rPr lang="en-US" sz="2200" dirty="0" smtClean="0">
                <a:effectLst/>
              </a:rPr>
              <a:t>(</a:t>
            </a:r>
            <a:r>
              <a:rPr lang="en-US" sz="2200" i="1" dirty="0" err="1" smtClean="0">
                <a:effectLst/>
              </a:rPr>
              <a:t>parousia</a:t>
            </a:r>
            <a:r>
              <a:rPr lang="en-US" sz="2200" dirty="0" smtClean="0">
                <a:effectLst/>
              </a:rPr>
              <a:t>) of </a:t>
            </a:r>
            <a:r>
              <a:rPr lang="en-US" sz="2200" dirty="0">
                <a:effectLst/>
              </a:rPr>
              <a:t>our Master </a:t>
            </a:r>
            <a:r>
              <a:rPr lang="en-US" sz="2200" dirty="0" err="1" smtClean="0">
                <a:effectLst/>
              </a:rPr>
              <a:t>Yahusha</a:t>
            </a:r>
            <a:r>
              <a:rPr lang="en-US" sz="2200" dirty="0" smtClean="0">
                <a:effectLst/>
              </a:rPr>
              <a:t> </a:t>
            </a:r>
            <a:r>
              <a:rPr lang="en-US" sz="2200" dirty="0">
                <a:effectLst/>
              </a:rPr>
              <a:t>Messiah and our being gathered to </a:t>
            </a:r>
            <a:r>
              <a:rPr lang="en-US" sz="2200" dirty="0" smtClean="0">
                <a:effectLst/>
              </a:rPr>
              <a:t>him (2 Thess. 2:1)</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endParaRPr lang="en-US" dirty="0">
              <a:solidFill>
                <a:srgbClr val="FFFFFF"/>
              </a:solidFill>
            </a:endParaRPr>
          </a:p>
        </p:txBody>
      </p:sp>
    </p:spTree>
    <p:extLst>
      <p:ext uri="{BB962C8B-B14F-4D97-AF65-F5344CB8AC3E}">
        <p14:creationId xmlns:p14="http://schemas.microsoft.com/office/powerpoint/2010/main" val="39240401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742950"/>
            <a:ext cx="7848600" cy="3829050"/>
          </a:xfrm>
        </p:spPr>
        <p:txBody>
          <a:bodyPr/>
          <a:lstStyle/>
          <a:p>
            <a:r>
              <a:rPr lang="en-US" sz="3200" i="1" dirty="0" err="1" smtClean="0">
                <a:effectLst/>
              </a:rPr>
              <a:t>Parousia</a:t>
            </a:r>
            <a:r>
              <a:rPr lang="en-US" sz="3200" b="1" i="1" dirty="0" smtClean="0">
                <a:effectLst/>
              </a:rPr>
              <a:t/>
            </a:r>
            <a:br>
              <a:rPr lang="en-US" sz="3200" b="1" i="1" dirty="0" smtClean="0">
                <a:effectLst/>
              </a:rPr>
            </a:br>
            <a:r>
              <a:rPr lang="en-US" sz="3200" b="1" i="1" dirty="0">
                <a:effectLst/>
              </a:rPr>
              <a:t/>
            </a:r>
            <a:br>
              <a:rPr lang="en-US" sz="3200" b="1" i="1" dirty="0">
                <a:effectLst/>
              </a:rPr>
            </a:br>
            <a:r>
              <a:rPr lang="en-US" sz="2800" dirty="0"/>
              <a:t>(1) </a:t>
            </a:r>
            <a:r>
              <a:rPr lang="en-US" sz="2800" i="1" dirty="0"/>
              <a:t>being present, presence </a:t>
            </a:r>
            <a:r>
              <a:rPr lang="en-US" sz="2800" dirty="0"/>
              <a:t>(2C 10.10), opposite </a:t>
            </a:r>
            <a:r>
              <a:rPr lang="en-US" sz="2800" b="1" dirty="0" err="1">
                <a:latin typeface="Bwgrkl" panose="00000400000000000000" pitchFamily="2" charset="0"/>
              </a:rPr>
              <a:t>avpousi,a</a:t>
            </a:r>
            <a:r>
              <a:rPr lang="en-US" sz="2800" b="1" dirty="0"/>
              <a:t> </a:t>
            </a:r>
            <a:r>
              <a:rPr lang="en-US" sz="2800" dirty="0"/>
              <a:t>(</a:t>
            </a:r>
            <a:r>
              <a:rPr lang="en-US" sz="2800" i="1" dirty="0"/>
              <a:t>absence, being away</a:t>
            </a:r>
            <a:r>
              <a:rPr lang="en-US" sz="2800" dirty="0"/>
              <a:t>); (2) </a:t>
            </a:r>
            <a:r>
              <a:rPr lang="en-US" sz="2800" i="1" dirty="0"/>
              <a:t>coming, </a:t>
            </a:r>
            <a:r>
              <a:rPr lang="en-US" sz="2800" i="1" dirty="0" smtClean="0"/>
              <a:t>arrival</a:t>
            </a:r>
            <a:r>
              <a:rPr lang="en-US" sz="2800" dirty="0" smtClean="0"/>
              <a:t> (</a:t>
            </a:r>
            <a:r>
              <a:rPr lang="en-US" sz="2800" dirty="0" err="1" smtClean="0"/>
              <a:t>Friberg</a:t>
            </a:r>
            <a:r>
              <a:rPr lang="en-US" sz="2800" dirty="0" smtClean="0"/>
              <a:t>)</a:t>
            </a:r>
            <a:br>
              <a:rPr lang="en-US" sz="2800" dirty="0" smtClean="0"/>
            </a:br>
            <a:r>
              <a:rPr lang="en-US" sz="2800" dirty="0"/>
              <a:t>1. the state of being present at a place, </a:t>
            </a:r>
            <a:r>
              <a:rPr lang="en-US" sz="2800" i="1" dirty="0"/>
              <a:t>presence </a:t>
            </a:r>
            <a:r>
              <a:rPr lang="en-US" sz="2800" i="1" dirty="0" smtClean="0"/>
              <a:t/>
            </a:r>
            <a:br>
              <a:rPr lang="en-US" sz="2800" i="1" dirty="0" smtClean="0"/>
            </a:br>
            <a:r>
              <a:rPr lang="en-US" sz="2800" dirty="0"/>
              <a:t>2. arrival as the first stage in presence, </a:t>
            </a:r>
            <a:r>
              <a:rPr lang="en-US" sz="2800" i="1" dirty="0"/>
              <a:t>coming, advent </a:t>
            </a:r>
            <a:r>
              <a:rPr lang="en-US" sz="2800" i="1" dirty="0" smtClean="0"/>
              <a:t>(BDAG)</a:t>
            </a: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1943535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742950"/>
            <a:ext cx="7848600" cy="3829050"/>
          </a:xfrm>
        </p:spPr>
        <p:txBody>
          <a:bodyPr/>
          <a:lstStyle/>
          <a:p>
            <a:r>
              <a:rPr lang="en-US" sz="3200" i="1" dirty="0" err="1" smtClean="0">
                <a:effectLst/>
              </a:rPr>
              <a:t>Parousia</a:t>
            </a:r>
            <a:r>
              <a:rPr lang="en-US" sz="3200" b="1" i="1" dirty="0" smtClean="0">
                <a:effectLst/>
              </a:rPr>
              <a:t/>
            </a:r>
            <a:br>
              <a:rPr lang="en-US" sz="3200" b="1" i="1" dirty="0" smtClean="0">
                <a:effectLst/>
              </a:rPr>
            </a:br>
            <a:r>
              <a:rPr lang="en-US" sz="3200" b="1" i="1" dirty="0">
                <a:effectLst/>
              </a:rPr>
              <a:t/>
            </a:r>
            <a:br>
              <a:rPr lang="en-US" sz="3200" b="1" i="1" dirty="0">
                <a:effectLst/>
              </a:rPr>
            </a:br>
            <a:r>
              <a:rPr lang="en-US" sz="2800" dirty="0">
                <a:effectLst/>
              </a:rPr>
              <a:t>From the Ptolemaic period down into the 2nd century A.D. we are able to trace the word in the East as a technical expression for the arrival or the visit of the king or emperor (or other persons in authority, or troops</a:t>
            </a:r>
            <a:r>
              <a:rPr lang="en-US" sz="2800" dirty="0" smtClean="0">
                <a:effectLst/>
              </a:rPr>
              <a:t>).</a:t>
            </a:r>
            <a:br>
              <a:rPr lang="en-US" sz="2800" dirty="0" smtClean="0">
                <a:effectLst/>
              </a:rPr>
            </a:b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8704765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08214" y="742949"/>
            <a:ext cx="8327572" cy="3967843"/>
          </a:xfrm>
        </p:spPr>
        <p:txBody>
          <a:bodyPr/>
          <a:lstStyle/>
          <a:p>
            <a:r>
              <a:rPr lang="en-US" sz="2800" dirty="0" smtClean="0">
                <a:effectLst/>
              </a:rPr>
              <a:t>The </a:t>
            </a:r>
            <a:r>
              <a:rPr lang="en-US" sz="2800" dirty="0" err="1">
                <a:effectLst/>
              </a:rPr>
              <a:t>parousia</a:t>
            </a:r>
            <a:r>
              <a:rPr lang="en-US" sz="2800" dirty="0">
                <a:effectLst/>
              </a:rPr>
              <a:t> of the sovereign must have been something well known even to the people, as shown by the facts that special payments in kind and taxes to defray the cost of the </a:t>
            </a:r>
            <a:r>
              <a:rPr lang="en-US" sz="2800" dirty="0" err="1">
                <a:effectLst/>
              </a:rPr>
              <a:t>parousia</a:t>
            </a:r>
            <a:r>
              <a:rPr lang="en-US" sz="2800" dirty="0">
                <a:effectLst/>
              </a:rPr>
              <a:t> were exacted, that in Greece a new era was reckoned from the </a:t>
            </a:r>
            <a:r>
              <a:rPr lang="en-US" sz="2800" dirty="0" err="1">
                <a:effectLst/>
              </a:rPr>
              <a:t>parousia</a:t>
            </a:r>
            <a:r>
              <a:rPr lang="en-US" sz="2800" dirty="0">
                <a:effectLst/>
              </a:rPr>
              <a:t> of the Emperor Hadrian, that all over the world advent-coins were struck after a </a:t>
            </a:r>
            <a:r>
              <a:rPr lang="en-US" sz="2800" dirty="0" err="1">
                <a:effectLst/>
              </a:rPr>
              <a:t>parousia</a:t>
            </a:r>
            <a:r>
              <a:rPr lang="en-US" sz="2800" dirty="0">
                <a:effectLst/>
              </a:rPr>
              <a:t> of the emperor, and that we are even able to quote examples of advent sacrifices </a:t>
            </a:r>
            <a:r>
              <a:rPr lang="en-US" sz="2800" dirty="0" smtClean="0">
                <a:effectLst/>
              </a:rPr>
              <a:t>(Adolf </a:t>
            </a:r>
            <a:r>
              <a:rPr lang="en-US" sz="2800" dirty="0" err="1" smtClean="0">
                <a:effectLst/>
              </a:rPr>
              <a:t>Deissman</a:t>
            </a:r>
            <a:r>
              <a:rPr lang="en-US" sz="2800" dirty="0" smtClean="0">
                <a:effectLst/>
              </a:rPr>
              <a:t>, </a:t>
            </a:r>
            <a:r>
              <a:rPr lang="en-US" sz="2800" i="1" dirty="0" smtClean="0">
                <a:effectLst/>
              </a:rPr>
              <a:t>Light </a:t>
            </a:r>
            <a:r>
              <a:rPr lang="en-US" sz="2800" i="1" dirty="0">
                <a:effectLst/>
              </a:rPr>
              <a:t>From the Ancient </a:t>
            </a:r>
            <a:r>
              <a:rPr lang="en-US" sz="2800" i="1" dirty="0" smtClean="0">
                <a:effectLst/>
              </a:rPr>
              <a:t>East</a:t>
            </a:r>
            <a:r>
              <a:rPr lang="en-US" sz="2800" dirty="0" smtClean="0">
                <a:effectLst/>
              </a:rPr>
              <a:t>).</a:t>
            </a: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6894056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smtClean="0">
                <a:effectLst/>
              </a:rPr>
              <a:t>The Loud, Public Appearing of the Master</a:t>
            </a:r>
            <a:br>
              <a:rPr lang="en-US" sz="2200" dirty="0" smtClean="0">
                <a:effectLst/>
              </a:rPr>
            </a:br>
            <a:r>
              <a:rPr lang="en-US" sz="2200" dirty="0">
                <a:effectLst/>
              </a:rPr>
              <a:t/>
            </a:r>
            <a:br>
              <a:rPr lang="en-US" sz="2200" dirty="0">
                <a:effectLst/>
              </a:rPr>
            </a:br>
            <a:r>
              <a:rPr lang="en-US" sz="2200" dirty="0">
                <a:effectLst/>
              </a:rPr>
              <a:t>For the Master himself will come down from heaven, </a:t>
            </a:r>
            <a:r>
              <a:rPr lang="en-US" sz="2200" u="sng" dirty="0">
                <a:effectLst/>
              </a:rPr>
              <a:t>with a loud command</a:t>
            </a:r>
            <a:r>
              <a:rPr lang="en-US" sz="2200" dirty="0">
                <a:effectLst/>
              </a:rPr>
              <a:t>, with </a:t>
            </a:r>
            <a:r>
              <a:rPr lang="en-US" sz="2200" u="sng" dirty="0">
                <a:effectLst/>
              </a:rPr>
              <a:t>the voice of the archangel </a:t>
            </a:r>
            <a:r>
              <a:rPr lang="en-US" sz="2200" dirty="0">
                <a:effectLst/>
              </a:rPr>
              <a:t>and with </a:t>
            </a:r>
            <a:r>
              <a:rPr lang="en-US" sz="2200" u="sng" dirty="0">
                <a:effectLst/>
              </a:rPr>
              <a:t>the trumpet call of Elohim</a:t>
            </a:r>
            <a:r>
              <a:rPr lang="en-US" sz="2200" dirty="0">
                <a:effectLst/>
              </a:rPr>
              <a:t>, and the dead in Messiah will rise first. (1 Thessalonians 4:16)</a:t>
            </a:r>
            <a:br>
              <a:rPr lang="en-US" sz="2200" dirty="0">
                <a:effectLst/>
              </a:rPr>
            </a:br>
            <a:r>
              <a:rPr lang="en-US" sz="2200" dirty="0">
                <a:effectLst/>
              </a:rPr>
              <a:t/>
            </a:r>
            <a:br>
              <a:rPr lang="en-US" sz="2200" dirty="0">
                <a:effectLst/>
              </a:rPr>
            </a:br>
            <a:r>
              <a:rPr lang="en-US" sz="2200" dirty="0" smtClean="0">
                <a:effectLst/>
              </a:rPr>
              <a:t>Dispensationalists then believe that </a:t>
            </a:r>
            <a:r>
              <a:rPr lang="en-US" sz="2200" dirty="0" err="1" smtClean="0">
                <a:effectLst/>
              </a:rPr>
              <a:t>Yahusha</a:t>
            </a:r>
            <a:r>
              <a:rPr lang="en-US" sz="2200" dirty="0" smtClean="0">
                <a:effectLst/>
              </a:rPr>
              <a:t> turns around after he collects us and goes back into heaven!!  This is not consistent with the usage of the word </a:t>
            </a:r>
            <a:r>
              <a:rPr lang="en-US" sz="2200" i="1" dirty="0" err="1">
                <a:effectLst/>
              </a:rPr>
              <a:t>p</a:t>
            </a:r>
            <a:r>
              <a:rPr lang="en-US" sz="2200" i="1" dirty="0" err="1" smtClean="0">
                <a:effectLst/>
              </a:rPr>
              <a:t>arousia</a:t>
            </a:r>
            <a:r>
              <a:rPr lang="en-US" sz="2200" dirty="0" smtClean="0">
                <a:effectLst/>
              </a:rPr>
              <a:t> in the Greek and Roman worlds.</a:t>
            </a:r>
            <a:br>
              <a:rPr lang="en-US" sz="2200" dirty="0" smtClean="0">
                <a:effectLst/>
              </a:rPr>
            </a:br>
            <a:r>
              <a:rPr lang="en-US" sz="2200" dirty="0">
                <a:effectLst/>
              </a:rPr>
              <a:t/>
            </a:r>
            <a:br>
              <a:rPr lang="en-US" sz="2200" dirty="0">
                <a:effectLst/>
              </a:rPr>
            </a:br>
            <a:r>
              <a:rPr lang="en-US" sz="2200" dirty="0" smtClean="0">
                <a:effectLst/>
              </a:rPr>
              <a:t>And the noisiness of that event is hardly consistent with the secret pre-</a:t>
            </a:r>
            <a:r>
              <a:rPr lang="en-US" sz="2200" dirty="0" err="1" smtClean="0">
                <a:effectLst/>
              </a:rPr>
              <a:t>trib</a:t>
            </a:r>
            <a:r>
              <a:rPr lang="en-US" sz="2200" dirty="0" smtClean="0">
                <a:effectLst/>
              </a:rPr>
              <a:t> rapture theory.</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endParaRPr lang="en-US" dirty="0">
              <a:solidFill>
                <a:srgbClr val="FFFFFF"/>
              </a:solidFill>
            </a:endParaRPr>
          </a:p>
        </p:txBody>
      </p:sp>
    </p:spTree>
    <p:extLst>
      <p:ext uri="{BB962C8B-B14F-4D97-AF65-F5344CB8AC3E}">
        <p14:creationId xmlns:p14="http://schemas.microsoft.com/office/powerpoint/2010/main" val="11764850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smtClean="0">
                <a:effectLst/>
              </a:rPr>
              <a:t>The Shofar Blast</a:t>
            </a:r>
            <a:br>
              <a:rPr lang="en-US" sz="2200" dirty="0" smtClean="0">
                <a:effectLst/>
              </a:rPr>
            </a:br>
            <a:r>
              <a:rPr lang="en-US" sz="2200" dirty="0">
                <a:effectLst/>
              </a:rPr>
              <a:t/>
            </a:r>
            <a:br>
              <a:rPr lang="en-US" sz="2200" dirty="0">
                <a:effectLst/>
              </a:rPr>
            </a:br>
            <a:r>
              <a:rPr lang="en-US" sz="2200" dirty="0" smtClean="0">
                <a:effectLst/>
              </a:rPr>
              <a:t>And </a:t>
            </a:r>
            <a:r>
              <a:rPr lang="en-US" sz="2200" dirty="0">
                <a:effectLst/>
              </a:rPr>
              <a:t>he will send his angels </a:t>
            </a:r>
            <a:r>
              <a:rPr lang="en-US" sz="2200" u="sng" dirty="0">
                <a:effectLst/>
              </a:rPr>
              <a:t>with a loud trumpet call</a:t>
            </a:r>
            <a:r>
              <a:rPr lang="en-US" sz="2200" dirty="0">
                <a:effectLst/>
              </a:rPr>
              <a:t>, and they will gather his elect from the four winds, from one end of the heavens to the other</a:t>
            </a:r>
            <a:r>
              <a:rPr lang="en-US" sz="2200" dirty="0" smtClean="0">
                <a:effectLst/>
              </a:rPr>
              <a:t>. (Matt 24:31)</a:t>
            </a:r>
            <a:r>
              <a:rPr lang="en-US" sz="2200" dirty="0">
                <a:effectLst/>
              </a:rPr>
              <a:t/>
            </a:r>
            <a:br>
              <a:rPr lang="en-US" sz="2200" dirty="0">
                <a:effectLst/>
              </a:rPr>
            </a:br>
            <a:r>
              <a:rPr lang="en-US" sz="2200" dirty="0">
                <a:effectLst/>
              </a:rPr>
              <a:t/>
            </a:r>
            <a:br>
              <a:rPr lang="en-US" sz="2200" dirty="0">
                <a:effectLst/>
              </a:rPr>
            </a:br>
            <a:r>
              <a:rPr lang="en-US" sz="2200" dirty="0">
                <a:effectLst/>
              </a:rPr>
              <a:t>For the Lord himself shall descend from heaven with a shout, with the voice of the archangel, and </a:t>
            </a:r>
            <a:r>
              <a:rPr lang="en-US" sz="2200" u="sng" dirty="0">
                <a:effectLst/>
              </a:rPr>
              <a:t>with the trump of </a:t>
            </a:r>
            <a:r>
              <a:rPr lang="en-US" sz="2200" u="sng" dirty="0" smtClean="0">
                <a:effectLst/>
              </a:rPr>
              <a:t>God</a:t>
            </a:r>
            <a:r>
              <a:rPr lang="en-US" sz="2200" dirty="0" smtClean="0">
                <a:effectLst/>
              </a:rPr>
              <a:t> (1 </a:t>
            </a:r>
            <a:r>
              <a:rPr lang="en-US" sz="2200" dirty="0" err="1" smtClean="0">
                <a:effectLst/>
              </a:rPr>
              <a:t>Thess</a:t>
            </a:r>
            <a:r>
              <a:rPr lang="en-US" sz="2200" dirty="0" smtClean="0">
                <a:effectLst/>
              </a:rPr>
              <a:t> 4)</a:t>
            </a:r>
            <a:br>
              <a:rPr lang="en-US" sz="2200" dirty="0" smtClean="0">
                <a:effectLst/>
              </a:rPr>
            </a:br>
            <a:r>
              <a:rPr lang="en-US" sz="2200" dirty="0">
                <a:effectLst/>
              </a:rPr>
              <a:t/>
            </a:r>
            <a:br>
              <a:rPr lang="en-US" sz="2200" dirty="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7762155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800" dirty="0" smtClean="0">
                <a:effectLst/>
              </a:rPr>
              <a:t>The Shofar Blast</a:t>
            </a:r>
            <a:r>
              <a:rPr lang="en-US" sz="2200" dirty="0" smtClean="0">
                <a:effectLst/>
              </a:rPr>
              <a:t/>
            </a:r>
            <a:br>
              <a:rPr lang="en-US" sz="2200" dirty="0" smtClean="0">
                <a:effectLst/>
              </a:rPr>
            </a:br>
            <a:r>
              <a:rPr lang="en-US" sz="2200" dirty="0">
                <a:effectLst/>
              </a:rPr>
              <a:t/>
            </a:r>
            <a:br>
              <a:rPr lang="en-US" sz="2200" dirty="0">
                <a:effectLst/>
              </a:rPr>
            </a:br>
            <a:r>
              <a:rPr lang="en-US" sz="2400" dirty="0">
                <a:effectLst/>
              </a:rPr>
              <a:t>Listen, I tell you a mystery: We will not all sleep, but we will all be changed-</a:t>
            </a:r>
            <a:r>
              <a:rPr lang="en-US" sz="2400" dirty="0" smtClean="0">
                <a:effectLst/>
              </a:rPr>
              <a:t>- </a:t>
            </a:r>
            <a:br>
              <a:rPr lang="en-US" sz="2400" dirty="0" smtClean="0">
                <a:effectLst/>
              </a:rPr>
            </a:br>
            <a:r>
              <a:rPr lang="en-US" sz="2400" dirty="0" smtClean="0">
                <a:effectLst/>
              </a:rPr>
              <a:t>in </a:t>
            </a:r>
            <a:r>
              <a:rPr lang="en-US" sz="2400" dirty="0">
                <a:effectLst/>
              </a:rPr>
              <a:t>a flash, in the twinkling of an eye, </a:t>
            </a:r>
            <a:r>
              <a:rPr lang="en-US" sz="2400" u="sng" dirty="0">
                <a:effectLst/>
              </a:rPr>
              <a:t>at the last trumpet</a:t>
            </a:r>
            <a:r>
              <a:rPr lang="en-US" sz="2400" dirty="0">
                <a:effectLst/>
              </a:rPr>
              <a:t>. For </a:t>
            </a:r>
            <a:r>
              <a:rPr lang="en-US" sz="2400" u="sng" dirty="0">
                <a:effectLst/>
              </a:rPr>
              <a:t>the trumpet will sound</a:t>
            </a:r>
            <a:r>
              <a:rPr lang="en-US" sz="2400" dirty="0">
                <a:effectLst/>
              </a:rPr>
              <a:t>, the dead will be raised imperishable, and we will be changed</a:t>
            </a:r>
            <a:r>
              <a:rPr lang="en-US" sz="2400" dirty="0" smtClean="0">
                <a:effectLst/>
              </a:rPr>
              <a:t>. (1 </a:t>
            </a:r>
            <a:r>
              <a:rPr lang="en-US" sz="2400" dirty="0" err="1" smtClean="0">
                <a:effectLst/>
              </a:rPr>
              <a:t>Cor</a:t>
            </a:r>
            <a:r>
              <a:rPr lang="en-US" sz="2400" dirty="0" smtClean="0">
                <a:effectLst/>
              </a:rPr>
              <a:t> 15:51)</a:t>
            </a:r>
            <a:br>
              <a:rPr lang="en-US" sz="2400" dirty="0" smtClean="0">
                <a:effectLst/>
              </a:rPr>
            </a:br>
            <a:r>
              <a:rPr lang="en-US" sz="2200" dirty="0">
                <a:effectLst/>
              </a:rPr>
              <a:t/>
            </a:r>
            <a:br>
              <a:rPr lang="en-US" sz="2200" dirty="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4137179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800" dirty="0" smtClean="0">
                <a:effectLst/>
              </a:rPr>
              <a:t>What Do the Prophets Have to Say About this Trumpet Blast?</a:t>
            </a:r>
            <a:r>
              <a:rPr lang="en-US" sz="2200" dirty="0">
                <a:effectLst/>
              </a:rPr>
              <a:t/>
            </a:r>
            <a:br>
              <a:rPr lang="en-US" sz="2200" dirty="0">
                <a:effectLst/>
              </a:rPr>
            </a:br>
            <a:r>
              <a:rPr lang="en-US" sz="2200" dirty="0">
                <a:effectLst/>
              </a:rPr>
              <a:t/>
            </a:r>
            <a:br>
              <a:rPr lang="en-US" sz="2200" dirty="0">
                <a:effectLst/>
              </a:rPr>
            </a:br>
            <a:r>
              <a:rPr lang="en-US" sz="2200" dirty="0">
                <a:effectLst/>
              </a:rPr>
              <a:t>In that day the Lord will thresh from the flowing Euphrates to the </a:t>
            </a:r>
            <a:r>
              <a:rPr lang="en-US" sz="2200" dirty="0" err="1">
                <a:effectLst/>
              </a:rPr>
              <a:t>Wadi</a:t>
            </a:r>
            <a:r>
              <a:rPr lang="en-US" sz="2200" dirty="0">
                <a:effectLst/>
              </a:rPr>
              <a:t> of Egypt, and </a:t>
            </a:r>
            <a:r>
              <a:rPr lang="en-US" sz="2200" u="sng" dirty="0">
                <a:effectLst/>
              </a:rPr>
              <a:t>you, O Israelites, will be gathered up one by one</a:t>
            </a:r>
            <a:r>
              <a:rPr lang="en-US" sz="2200" dirty="0">
                <a:effectLst/>
              </a:rPr>
              <a:t>. </a:t>
            </a:r>
            <a:r>
              <a:rPr lang="en-US" sz="2200" u="sng" dirty="0">
                <a:effectLst/>
              </a:rPr>
              <a:t>At that time a great trumpet (shofar) will be blown (</a:t>
            </a:r>
            <a:r>
              <a:rPr lang="en-US" sz="2200" u="sng" dirty="0" err="1">
                <a:effectLst/>
              </a:rPr>
              <a:t>takah</a:t>
            </a:r>
            <a:r>
              <a:rPr lang="en-US" sz="2200" dirty="0">
                <a:effectLst/>
              </a:rPr>
              <a:t>), and the ones lost in the land of </a:t>
            </a:r>
            <a:r>
              <a:rPr lang="en-US" sz="2200" dirty="0" err="1">
                <a:effectLst/>
              </a:rPr>
              <a:t>Asshur</a:t>
            </a:r>
            <a:r>
              <a:rPr lang="en-US" sz="2200" dirty="0">
                <a:effectLst/>
              </a:rPr>
              <a:t> will come, as well as the refugees in the land of Egypt. They will worship </a:t>
            </a:r>
            <a:r>
              <a:rPr lang="en-US" sz="2200" dirty="0" smtClean="0">
                <a:effectLst/>
              </a:rPr>
              <a:t>Yahuwah </a:t>
            </a:r>
            <a:r>
              <a:rPr lang="en-US" sz="2200" dirty="0">
                <a:effectLst/>
              </a:rPr>
              <a:t>on the set-apart mountain in </a:t>
            </a:r>
            <a:r>
              <a:rPr lang="en-US" sz="2200" dirty="0" err="1">
                <a:effectLst/>
              </a:rPr>
              <a:t>Yerushalayim</a:t>
            </a:r>
            <a:r>
              <a:rPr lang="en-US" sz="2200" dirty="0">
                <a:effectLst/>
              </a:rPr>
              <a:t> (</a:t>
            </a:r>
            <a:r>
              <a:rPr lang="en-US" sz="2200" dirty="0" err="1">
                <a:effectLst/>
              </a:rPr>
              <a:t>Yeshayahu</a:t>
            </a:r>
            <a:r>
              <a:rPr lang="en-US" sz="2200" dirty="0">
                <a:effectLst/>
              </a:rPr>
              <a:t> </a:t>
            </a:r>
            <a:r>
              <a:rPr lang="en-US" sz="2200" dirty="0" smtClean="0">
                <a:effectLst/>
              </a:rPr>
              <a:t>27:12-13</a:t>
            </a:r>
            <a:r>
              <a:rPr lang="en-US" sz="2200" dirty="0">
                <a:effectLst/>
              </a:rPr>
              <a:t>)</a:t>
            </a:r>
            <a:br>
              <a:rPr lang="en-US" sz="2200" dirty="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3522196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800" dirty="0" smtClean="0">
                <a:effectLst/>
              </a:rPr>
              <a:t>What Do the Prophets Have to Say About this Trumpet Blast?</a:t>
            </a:r>
            <a:r>
              <a:rPr lang="en-US" sz="2200" dirty="0">
                <a:effectLst/>
              </a:rPr>
              <a:t/>
            </a:r>
            <a:br>
              <a:rPr lang="en-US" sz="2200" dirty="0">
                <a:effectLst/>
              </a:rPr>
            </a:br>
            <a:r>
              <a:rPr lang="en-US" sz="2200" dirty="0">
                <a:effectLst/>
              </a:rPr>
              <a:t/>
            </a:r>
            <a:br>
              <a:rPr lang="en-US" sz="2200" dirty="0">
                <a:effectLst/>
              </a:rPr>
            </a:br>
            <a:r>
              <a:rPr lang="en-US" sz="2200" dirty="0">
                <a:effectLst/>
              </a:rPr>
              <a:t>Then </a:t>
            </a:r>
            <a:r>
              <a:rPr lang="en-US" sz="2200" dirty="0" smtClean="0">
                <a:effectLst/>
              </a:rPr>
              <a:t>Yahuwah </a:t>
            </a:r>
            <a:r>
              <a:rPr lang="en-US" sz="2200" dirty="0">
                <a:effectLst/>
              </a:rPr>
              <a:t>will appear over them; his arrow will flash like lightning. Adonai </a:t>
            </a:r>
            <a:r>
              <a:rPr lang="en-US" sz="2200" dirty="0" smtClean="0">
                <a:effectLst/>
              </a:rPr>
              <a:t>Yahuwah </a:t>
            </a:r>
            <a:r>
              <a:rPr lang="en-US" sz="2200" dirty="0">
                <a:effectLst/>
              </a:rPr>
              <a:t>will sound the trumpet; he will march in the storms of the south, and Adonai </a:t>
            </a:r>
            <a:r>
              <a:rPr lang="en-US" sz="2200" dirty="0" smtClean="0">
                <a:effectLst/>
              </a:rPr>
              <a:t>Yahuwah </a:t>
            </a:r>
            <a:r>
              <a:rPr lang="en-US" sz="2200" dirty="0">
                <a:effectLst/>
              </a:rPr>
              <a:t>will shield them. (</a:t>
            </a:r>
            <a:r>
              <a:rPr lang="en-US" sz="2200" dirty="0" err="1">
                <a:effectLst/>
              </a:rPr>
              <a:t>Zecharyah</a:t>
            </a:r>
            <a:r>
              <a:rPr lang="en-US" sz="2200" dirty="0">
                <a:effectLst/>
              </a:rPr>
              <a:t> 9:14,15</a:t>
            </a:r>
            <a:r>
              <a:rPr lang="en-US" sz="2200" dirty="0" smtClean="0">
                <a:effectLst/>
              </a:rPr>
              <a:t>)</a:t>
            </a:r>
            <a:br>
              <a:rPr lang="en-US" sz="2200" dirty="0" smtClean="0">
                <a:effectLst/>
              </a:rPr>
            </a:br>
            <a:r>
              <a:rPr lang="en-US" sz="2200" dirty="0">
                <a:effectLst/>
              </a:rPr>
              <a:t/>
            </a:r>
            <a:br>
              <a:rPr lang="en-US" sz="2200" dirty="0">
                <a:effectLst/>
              </a:rPr>
            </a:br>
            <a:r>
              <a:rPr lang="en-US" sz="2200" dirty="0" smtClean="0">
                <a:effectLst/>
              </a:rPr>
              <a:t/>
            </a:r>
            <a:br>
              <a:rPr lang="en-US" sz="2200" dirty="0" smtClean="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6699598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smtClean="0">
                <a:effectLst/>
              </a:rPr>
              <a:t>The Clouds of the Sky</a:t>
            </a:r>
            <a:br>
              <a:rPr lang="en-US" sz="2200" dirty="0" smtClean="0">
                <a:effectLst/>
              </a:rPr>
            </a:br>
            <a:r>
              <a:rPr lang="en-US" sz="2200" dirty="0">
                <a:effectLst/>
              </a:rPr>
              <a:t/>
            </a:r>
            <a:br>
              <a:rPr lang="en-US" sz="2200" dirty="0">
                <a:effectLst/>
              </a:rPr>
            </a:br>
            <a:r>
              <a:rPr lang="en-US" sz="2200" dirty="0">
                <a:effectLst/>
              </a:rPr>
              <a:t>At that time the sign of the Son of Man </a:t>
            </a:r>
            <a:r>
              <a:rPr lang="en-US" sz="2200" u="sng" dirty="0">
                <a:effectLst/>
              </a:rPr>
              <a:t>will appear in the sky</a:t>
            </a:r>
            <a:r>
              <a:rPr lang="en-US" sz="2200" dirty="0">
                <a:effectLst/>
              </a:rPr>
              <a:t>, and all the nations of the earth will mourn. They will see the Son of Man </a:t>
            </a:r>
            <a:r>
              <a:rPr lang="en-US" sz="2200" u="sng" dirty="0">
                <a:effectLst/>
              </a:rPr>
              <a:t>coming on the clouds of the sky</a:t>
            </a:r>
            <a:r>
              <a:rPr lang="en-US" sz="2200" dirty="0">
                <a:effectLst/>
              </a:rPr>
              <a:t>, with power and great glory</a:t>
            </a:r>
            <a:r>
              <a:rPr lang="en-US" sz="2200" dirty="0" smtClean="0">
                <a:effectLst/>
              </a:rPr>
              <a:t>. (Matthew 24:30)</a:t>
            </a:r>
            <a:r>
              <a:rPr lang="en-US" sz="2200" dirty="0">
                <a:effectLst/>
              </a:rPr>
              <a:t/>
            </a:r>
            <a:br>
              <a:rPr lang="en-US" sz="2200" dirty="0">
                <a:effectLst/>
              </a:rPr>
            </a:br>
            <a:r>
              <a:rPr lang="en-US" sz="2200" dirty="0">
                <a:effectLst/>
              </a:rPr>
              <a:t/>
            </a:r>
            <a:br>
              <a:rPr lang="en-US" sz="2200" dirty="0">
                <a:effectLst/>
              </a:rPr>
            </a:br>
            <a:r>
              <a:rPr lang="en-US" sz="2200" dirty="0">
                <a:effectLst/>
              </a:rPr>
              <a:t>For the Master himself will </a:t>
            </a:r>
            <a:r>
              <a:rPr lang="en-US" sz="2200" u="sng" dirty="0">
                <a:effectLst/>
              </a:rPr>
              <a:t>come down from heaven</a:t>
            </a:r>
            <a:r>
              <a:rPr lang="en-US" sz="2200" dirty="0" smtClean="0">
                <a:effectLst/>
              </a:rPr>
              <a:t>, (1 </a:t>
            </a:r>
            <a:r>
              <a:rPr lang="en-US" sz="2200" dirty="0" err="1" smtClean="0">
                <a:effectLst/>
              </a:rPr>
              <a:t>Thess</a:t>
            </a:r>
            <a:r>
              <a:rPr lang="en-US" sz="2200" dirty="0" smtClean="0">
                <a:effectLst/>
              </a:rPr>
              <a:t> 4:16)</a:t>
            </a:r>
            <a:br>
              <a:rPr lang="en-US" sz="2200" dirty="0" smtClean="0">
                <a:effectLst/>
              </a:rPr>
            </a:br>
            <a:r>
              <a:rPr lang="en-US" sz="2200" dirty="0">
                <a:effectLst/>
              </a:rPr>
              <a:t/>
            </a:r>
            <a:br>
              <a:rPr lang="en-US" sz="2200" dirty="0">
                <a:effectLst/>
              </a:rPr>
            </a:br>
            <a:r>
              <a:rPr lang="en-US" sz="2200" dirty="0" smtClean="0">
                <a:effectLst/>
              </a:rPr>
              <a:t>After </a:t>
            </a:r>
            <a:r>
              <a:rPr lang="en-US" sz="2200" dirty="0">
                <a:effectLst/>
              </a:rPr>
              <a:t>that, we who are still alive and are left will be caught up together with them in the clouds to meet the Master in the air</a:t>
            </a:r>
            <a:r>
              <a:rPr lang="en-US" sz="2200" dirty="0" smtClean="0">
                <a:effectLst/>
              </a:rPr>
              <a:t>. (1 Thess. 4:17)</a:t>
            </a:r>
            <a:br>
              <a:rPr lang="en-US" sz="2200" dirty="0" smtClean="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dirty="0" smtClean="0">
                <a:solidFill>
                  <a:srgbClr val="FFFFFF"/>
                </a:solidFill>
              </a:rPr>
              <a:t>www.BibleTruth.cc</a:t>
            </a:r>
            <a:endParaRPr lang="en-US" dirty="0">
              <a:solidFill>
                <a:srgbClr val="FFFFFF"/>
              </a:solidFill>
            </a:endParaRPr>
          </a:p>
        </p:txBody>
      </p:sp>
    </p:spTree>
    <p:extLst>
      <p:ext uri="{BB962C8B-B14F-4D97-AF65-F5344CB8AC3E}">
        <p14:creationId xmlns:p14="http://schemas.microsoft.com/office/powerpoint/2010/main" val="8628625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smtClean="0">
                <a:effectLst/>
              </a:rPr>
              <a:t>The Angels are Assisting and Accompanying in this Event</a:t>
            </a:r>
            <a:br>
              <a:rPr lang="en-US" sz="2200" dirty="0" smtClean="0">
                <a:effectLst/>
              </a:rPr>
            </a:br>
            <a:r>
              <a:rPr lang="en-US" sz="2200" dirty="0">
                <a:effectLst/>
              </a:rPr>
              <a:t/>
            </a:r>
            <a:br>
              <a:rPr lang="en-US" sz="2200" dirty="0">
                <a:effectLst/>
              </a:rPr>
            </a:br>
            <a:r>
              <a:rPr lang="en-US" sz="2200" dirty="0">
                <a:effectLst/>
              </a:rPr>
              <a:t>And he will send his angels with a loud trumpet call, and they will gather his elect from the four winds, from one end of the heavens to the other</a:t>
            </a:r>
            <a:r>
              <a:rPr lang="en-US" sz="2200" dirty="0" smtClean="0">
                <a:effectLst/>
              </a:rPr>
              <a:t>. (Matthew 24:31)</a:t>
            </a:r>
            <a:r>
              <a:rPr lang="en-US" sz="2200" dirty="0">
                <a:effectLst/>
              </a:rPr>
              <a:t/>
            </a:r>
            <a:br>
              <a:rPr lang="en-US" sz="2200" dirty="0">
                <a:effectLst/>
              </a:rPr>
            </a:br>
            <a:r>
              <a:rPr lang="en-US" sz="2200" dirty="0">
                <a:effectLst/>
              </a:rPr>
              <a:t/>
            </a:r>
            <a:br>
              <a:rPr lang="en-US" sz="2200" dirty="0">
                <a:effectLst/>
              </a:rPr>
            </a:br>
            <a:r>
              <a:rPr lang="en-US" sz="2200" dirty="0" smtClean="0">
                <a:effectLst/>
              </a:rPr>
              <a:t>For </a:t>
            </a:r>
            <a:r>
              <a:rPr lang="en-US" sz="2200" dirty="0">
                <a:effectLst/>
              </a:rPr>
              <a:t>the Master himself will come down from heaven, with a loud command, with the voice of the </a:t>
            </a:r>
            <a:r>
              <a:rPr lang="en-US" sz="2200" dirty="0" smtClean="0">
                <a:effectLst/>
              </a:rPr>
              <a:t>archangel (1 </a:t>
            </a:r>
            <a:r>
              <a:rPr lang="en-US" sz="2200" dirty="0" err="1" smtClean="0">
                <a:effectLst/>
              </a:rPr>
              <a:t>Thess</a:t>
            </a:r>
            <a:r>
              <a:rPr lang="en-US" sz="2200" dirty="0" smtClean="0">
                <a:effectLst/>
              </a:rPr>
              <a:t> 4:16)</a:t>
            </a:r>
            <a:r>
              <a:rPr lang="en-US" sz="2200" dirty="0">
                <a:effectLst/>
              </a:rPr>
              <a:t/>
            </a:r>
            <a:br>
              <a:rPr lang="en-US" sz="2200" dirty="0">
                <a:effectLst/>
              </a:rPr>
            </a:br>
            <a:r>
              <a:rPr lang="en-US" sz="2200" dirty="0">
                <a:effectLst/>
              </a:rPr>
              <a:t>After that, we who are still alive and are left will be caught up together with them in the clouds to meet the Master in the air</a:t>
            </a:r>
            <a:r>
              <a:rPr lang="en-US" sz="2200" dirty="0" smtClean="0">
                <a:effectLst/>
              </a:rPr>
              <a:t>. </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6981240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smtClean="0">
                <a:effectLst/>
              </a:rPr>
              <a:t>The Trap or Labor Pains</a:t>
            </a:r>
            <a:br>
              <a:rPr lang="en-US" sz="2200" dirty="0" smtClean="0">
                <a:effectLst/>
              </a:rPr>
            </a:br>
            <a:r>
              <a:rPr lang="en-US" sz="2200" dirty="0">
                <a:effectLst/>
              </a:rPr>
              <a:t/>
            </a:r>
            <a:br>
              <a:rPr lang="en-US" sz="2200" dirty="0">
                <a:effectLst/>
              </a:rPr>
            </a:br>
            <a:r>
              <a:rPr lang="en-US" sz="2200" dirty="0" smtClean="0">
                <a:effectLst/>
              </a:rPr>
              <a:t>Be </a:t>
            </a:r>
            <a:r>
              <a:rPr lang="en-US" sz="2200" dirty="0">
                <a:effectLst/>
              </a:rPr>
              <a:t>careful, or your hearts will be weighed down with dissipation, drunkenness and the anxieties of life, and that day will close on you </a:t>
            </a:r>
            <a:r>
              <a:rPr lang="en-US" sz="2200" u="sng" dirty="0">
                <a:effectLst/>
              </a:rPr>
              <a:t>unexpectedly like a trap</a:t>
            </a:r>
            <a:r>
              <a:rPr lang="en-US" sz="2200" dirty="0" smtClean="0">
                <a:effectLst/>
              </a:rPr>
              <a:t>. (Luke 21:34)</a:t>
            </a:r>
            <a:br>
              <a:rPr lang="en-US" sz="2200" dirty="0" smtClean="0">
                <a:effectLst/>
              </a:rPr>
            </a:br>
            <a:r>
              <a:rPr lang="en-US" sz="2200" dirty="0">
                <a:effectLst/>
              </a:rPr>
              <a:t/>
            </a:r>
            <a:br>
              <a:rPr lang="en-US" sz="2200" dirty="0">
                <a:effectLst/>
              </a:rPr>
            </a:br>
            <a:r>
              <a:rPr lang="en-US" sz="2200" dirty="0">
                <a:effectLst/>
              </a:rPr>
              <a:t>While people are saying, "Peace and safety," destruction will come on them suddenly, </a:t>
            </a:r>
            <a:r>
              <a:rPr lang="en-US" sz="2200" u="sng" dirty="0">
                <a:effectLst/>
              </a:rPr>
              <a:t>as labor pains on a pregnant woman</a:t>
            </a:r>
            <a:r>
              <a:rPr lang="en-US" sz="2200" dirty="0">
                <a:effectLst/>
              </a:rPr>
              <a:t>, and they will not escape.</a:t>
            </a:r>
            <a:br>
              <a:rPr lang="en-US" sz="2200" dirty="0">
                <a:effectLst/>
              </a:rPr>
            </a:br>
            <a:r>
              <a:rPr lang="en-US" sz="2200" dirty="0" smtClean="0">
                <a:effectLst/>
              </a:rPr>
              <a:t>(1 </a:t>
            </a:r>
            <a:r>
              <a:rPr lang="en-US" sz="2200" dirty="0" err="1" smtClean="0">
                <a:effectLst/>
              </a:rPr>
              <a:t>Thess</a:t>
            </a:r>
            <a:r>
              <a:rPr lang="en-US" sz="2200" dirty="0" smtClean="0">
                <a:effectLst/>
              </a:rPr>
              <a:t> 5:3)</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1423766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a:effectLst/>
              </a:rPr>
              <a:t>The saying of Jesus which is echoed here has been preserved in Luke xii.39 [the thief was coming] and xxi.34 [and that day will close on you unexpectedly like a trap], but the common original seems to have been in Aramaic or Hebrew (so Prof. Marshall, Exp.ii.73 f.), since Paul's [as labor pains] and Luke's [like a trap] must reflect a phrase like [(c)</a:t>
            </a:r>
            <a:r>
              <a:rPr lang="en-US" sz="2200" dirty="0" err="1">
                <a:effectLst/>
              </a:rPr>
              <a:t>hvl</a:t>
            </a:r>
            <a:r>
              <a:rPr lang="en-US" sz="2200" dirty="0">
                <a:effectLst/>
              </a:rPr>
              <a:t>], which might be rendered either as [</a:t>
            </a:r>
            <a:r>
              <a:rPr lang="en-US" sz="2200" dirty="0" err="1">
                <a:effectLst/>
              </a:rPr>
              <a:t>hevel</a:t>
            </a:r>
            <a:r>
              <a:rPr lang="en-US" sz="2200" dirty="0">
                <a:effectLst/>
              </a:rPr>
              <a:t>] (snare) or as [</a:t>
            </a:r>
            <a:r>
              <a:rPr lang="en-US" sz="2200" dirty="0" err="1">
                <a:effectLst/>
              </a:rPr>
              <a:t>havel</a:t>
            </a:r>
            <a:r>
              <a:rPr lang="en-US" sz="2200" dirty="0">
                <a:effectLst/>
              </a:rPr>
              <a:t>] (travail), the latter echoing the well-known conception of [the beginning of birth pains]. (Moffatt, James. "The First and Second Epistles to the Thessalonians</a:t>
            </a:r>
            <a:r>
              <a:rPr lang="en-US" sz="2200" dirty="0" smtClean="0">
                <a:effectLst/>
              </a:rPr>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4370747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69421"/>
            <a:ext cx="7772400" cy="4653643"/>
          </a:xfrm>
        </p:spPr>
        <p:txBody>
          <a:bodyPr/>
          <a:lstStyle/>
          <a:p>
            <a:r>
              <a:rPr lang="en-US" sz="2200" dirty="0" smtClean="0">
                <a:effectLst/>
              </a:rPr>
              <a:t>The Thief in the Night Metaphor</a:t>
            </a:r>
            <a:br>
              <a:rPr lang="en-US" sz="2200" dirty="0" smtClean="0">
                <a:effectLst/>
              </a:rPr>
            </a:br>
            <a:r>
              <a:rPr lang="en-US" sz="2200" dirty="0" smtClean="0">
                <a:effectLst/>
              </a:rPr>
              <a:t/>
            </a:r>
            <a:br>
              <a:rPr lang="en-US" sz="2200" dirty="0" smtClean="0">
                <a:effectLst/>
              </a:rPr>
            </a:br>
            <a:r>
              <a:rPr lang="en-US" sz="2200" dirty="0" smtClean="0">
                <a:effectLst/>
              </a:rPr>
              <a:t>But </a:t>
            </a:r>
            <a:r>
              <a:rPr lang="en-US" sz="2200" dirty="0">
                <a:effectLst/>
              </a:rPr>
              <a:t>understand this: If the owner of the house had known at what time of night the thief was coming, he would have kept watch and would not have let his house be broken into.  So you also must be ready, because the Son of Man will come at an hour when you do not expect him. (Matthew 24:43-44</a:t>
            </a:r>
            <a:r>
              <a:rPr lang="en-US" sz="2200" dirty="0" smtClean="0">
                <a:effectLst/>
              </a:rPr>
              <a:t>).</a:t>
            </a:r>
            <a:br>
              <a:rPr lang="en-US" sz="2200" dirty="0" smtClean="0">
                <a:effectLst/>
              </a:rPr>
            </a:br>
            <a:r>
              <a:rPr lang="en-US" sz="2200" dirty="0">
                <a:effectLst/>
              </a:rPr>
              <a:t/>
            </a:r>
            <a:br>
              <a:rPr lang="en-US" sz="2200" dirty="0">
                <a:effectLst/>
              </a:rPr>
            </a:br>
            <a:r>
              <a:rPr lang="en-US" sz="2200" dirty="0">
                <a:effectLst/>
              </a:rPr>
              <a:t>Now, brothers, about times and dates we do not need to write to you, for you know very well that the day of </a:t>
            </a:r>
            <a:r>
              <a:rPr lang="en-US" sz="2200" dirty="0" smtClean="0">
                <a:effectLst/>
              </a:rPr>
              <a:t>Yahuwah </a:t>
            </a:r>
            <a:r>
              <a:rPr lang="en-US" sz="2200" dirty="0">
                <a:effectLst/>
              </a:rPr>
              <a:t>will come like a thief in the night</a:t>
            </a:r>
            <a:r>
              <a:rPr lang="en-US" sz="2200" dirty="0" smtClean="0">
                <a:effectLst/>
              </a:rPr>
              <a:t>. (1 Thess. 5:1-2)</a:t>
            </a:r>
            <a:br>
              <a:rPr lang="en-US" sz="2200" dirty="0" smtClean="0">
                <a:effectLst/>
              </a:rPr>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0460863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a:effectLst/>
              </a:rPr>
              <a:t>The Warning to Be Ready to Escape the Events of Those </a:t>
            </a:r>
            <a:r>
              <a:rPr lang="en-US" sz="2200" dirty="0" smtClean="0">
                <a:effectLst/>
              </a:rPr>
              <a:t>Days</a:t>
            </a:r>
            <a:br>
              <a:rPr lang="en-US" sz="2200" dirty="0" smtClean="0">
                <a:effectLst/>
              </a:rPr>
            </a:br>
            <a:r>
              <a:rPr lang="en-US" sz="2200" dirty="0">
                <a:effectLst/>
              </a:rPr>
              <a:t/>
            </a:r>
            <a:br>
              <a:rPr lang="en-US" sz="2200" dirty="0">
                <a:effectLst/>
              </a:rPr>
            </a:br>
            <a:r>
              <a:rPr lang="en-US" sz="2200" dirty="0">
                <a:effectLst/>
              </a:rPr>
              <a:t>Be always on the watch, and pray </a:t>
            </a:r>
            <a:r>
              <a:rPr lang="en-US" sz="2200" u="sng" dirty="0">
                <a:effectLst/>
              </a:rPr>
              <a:t>that you may be able to escape all that is about to happen</a:t>
            </a:r>
            <a:r>
              <a:rPr lang="en-US" sz="2200" dirty="0">
                <a:effectLst/>
              </a:rPr>
              <a:t>, and that you may be able to stand before the Son of Man</a:t>
            </a:r>
            <a:r>
              <a:rPr lang="en-US" sz="2200" dirty="0" smtClean="0">
                <a:effectLst/>
              </a:rPr>
              <a:t>.“ (Luke 21:36)</a:t>
            </a:r>
            <a:r>
              <a:rPr lang="en-US" sz="2200" dirty="0">
                <a:effectLst/>
              </a:rPr>
              <a:t/>
            </a:r>
            <a:br>
              <a:rPr lang="en-US" sz="2200" dirty="0">
                <a:effectLst/>
              </a:rPr>
            </a:br>
            <a:r>
              <a:rPr lang="en-US" sz="2200" dirty="0">
                <a:effectLst/>
              </a:rPr>
              <a:t/>
            </a:r>
            <a:br>
              <a:rPr lang="en-US" sz="2200" dirty="0">
                <a:effectLst/>
              </a:rPr>
            </a:br>
            <a:r>
              <a:rPr lang="en-US" sz="2200" dirty="0">
                <a:effectLst/>
              </a:rPr>
              <a:t>While people are saying, "Peace and safety," destruction will come on them suddenly, as labor pains on a pregnant woman, </a:t>
            </a:r>
            <a:r>
              <a:rPr lang="en-US" sz="2200" u="sng" dirty="0">
                <a:effectLst/>
              </a:rPr>
              <a:t>and they will not escape</a:t>
            </a:r>
            <a:r>
              <a:rPr lang="en-US" sz="2200" dirty="0">
                <a:effectLst/>
              </a:rPr>
              <a:t>.</a:t>
            </a:r>
            <a:br>
              <a:rPr lang="en-US" sz="2200" dirty="0">
                <a:effectLst/>
              </a:rPr>
            </a:br>
            <a:r>
              <a:rPr lang="en-US" sz="2200" dirty="0">
                <a:effectLst/>
              </a:rPr>
              <a:t> 4 But you, brothers, are not in darkness so that this day should surprise you like a thief</a:t>
            </a:r>
            <a:r>
              <a:rPr lang="en-US" sz="2200" dirty="0" smtClean="0">
                <a:effectLst/>
              </a:rPr>
              <a:t>. (1 </a:t>
            </a:r>
            <a:r>
              <a:rPr lang="en-US" sz="2200" dirty="0" err="1" smtClean="0">
                <a:effectLst/>
              </a:rPr>
              <a:t>Thess</a:t>
            </a:r>
            <a:r>
              <a:rPr lang="en-US" sz="2200" dirty="0" smtClean="0">
                <a:effectLst/>
              </a:rPr>
              <a:t> 5:3-4)</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1465561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smtClean="0"/>
              <a:t>Three More Verbal Parallels</a:t>
            </a:r>
            <a:br>
              <a:rPr lang="en-US" sz="2200" dirty="0" smtClean="0"/>
            </a:br>
            <a:r>
              <a:rPr lang="en-US" sz="2200" dirty="0"/>
              <a:t/>
            </a:r>
            <a:br>
              <a:rPr lang="en-US" sz="2200" dirty="0"/>
            </a:br>
            <a:r>
              <a:rPr lang="en-US" sz="2200" dirty="0"/>
              <a:t> "</a:t>
            </a:r>
            <a:r>
              <a:rPr lang="en-US" sz="2200" u="sng" dirty="0"/>
              <a:t>keep watch</a:t>
            </a:r>
            <a:r>
              <a:rPr lang="en-US" sz="2200" dirty="0"/>
              <a:t>,...you also must be ready (Gr., </a:t>
            </a:r>
            <a:r>
              <a:rPr lang="en-US" sz="2200" dirty="0" err="1">
                <a:latin typeface="Bwgrkn" pitchFamily="2" charset="0"/>
              </a:rPr>
              <a:t>grhgwrew</a:t>
            </a:r>
            <a:r>
              <a:rPr lang="en-US" sz="2200" dirty="0"/>
              <a:t>, </a:t>
            </a:r>
            <a:r>
              <a:rPr lang="en-US" sz="2200" dirty="0" err="1"/>
              <a:t>greegoreo</a:t>
            </a:r>
            <a:r>
              <a:rPr lang="en-US" sz="2200" dirty="0"/>
              <a:t>)" (Matthew 24:42,44). "begins to beat his fellow servants and to eat and drink with drunkards" (Matthew 24:49). (not self-controlled)</a:t>
            </a:r>
            <a:br>
              <a:rPr lang="en-US" sz="2200" dirty="0"/>
            </a:br>
            <a:r>
              <a:rPr lang="en-US" sz="2200" dirty="0"/>
              <a:t>"</a:t>
            </a:r>
            <a:r>
              <a:rPr lang="en-US" sz="2200" u="sng" dirty="0"/>
              <a:t>be alert </a:t>
            </a:r>
            <a:r>
              <a:rPr lang="en-US" sz="2200" dirty="0"/>
              <a:t>and self-controlled" (Gr. </a:t>
            </a:r>
            <a:r>
              <a:rPr lang="en-US" sz="2200" dirty="0" err="1">
                <a:latin typeface="Bwgrkn" pitchFamily="2" charset="0"/>
              </a:rPr>
              <a:t>grhgwrew</a:t>
            </a:r>
            <a:r>
              <a:rPr lang="en-US" sz="2200" dirty="0"/>
              <a:t>, </a:t>
            </a:r>
            <a:r>
              <a:rPr lang="en-US" sz="2200" dirty="0" err="1"/>
              <a:t>greegoreo</a:t>
            </a:r>
            <a:r>
              <a:rPr lang="en-US" sz="2200" dirty="0"/>
              <a:t> and </a:t>
            </a:r>
            <a:r>
              <a:rPr lang="en-US" sz="2200" dirty="0" err="1">
                <a:latin typeface="Bwgrkn" pitchFamily="2" charset="0"/>
              </a:rPr>
              <a:t>nhfw</a:t>
            </a:r>
            <a:r>
              <a:rPr lang="en-US" sz="2200" dirty="0"/>
              <a:t>, </a:t>
            </a:r>
            <a:r>
              <a:rPr lang="en-US" sz="2200" dirty="0" err="1"/>
              <a:t>neepho</a:t>
            </a:r>
            <a:r>
              <a:rPr lang="en-US" sz="2200" dirty="0"/>
              <a:t>, </a:t>
            </a:r>
            <a:r>
              <a:rPr lang="en-US" sz="2200" dirty="0" smtClean="0"/>
              <a:t>1 </a:t>
            </a:r>
            <a:r>
              <a:rPr lang="en-US" sz="2200" dirty="0" err="1" smtClean="0"/>
              <a:t>Thess</a:t>
            </a:r>
            <a:r>
              <a:rPr lang="en-US" sz="2200" dirty="0" smtClean="0"/>
              <a:t> 5:6)</a:t>
            </a:r>
            <a:br>
              <a:rPr lang="en-US" sz="2200" dirty="0" smtClean="0"/>
            </a:br>
            <a:r>
              <a:rPr lang="en-US" sz="2200" dirty="0" smtClean="0"/>
              <a:t/>
            </a:r>
            <a:br>
              <a:rPr lang="en-US" sz="2200" dirty="0" smtClean="0"/>
            </a:br>
            <a:r>
              <a:rPr lang="en-US" sz="2200" dirty="0"/>
              <a:t/>
            </a:r>
            <a:br>
              <a:rPr lang="en-US" sz="2200" dirty="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4144067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smtClean="0"/>
              <a:t>Three More Verbal Parallels</a:t>
            </a:r>
            <a:br>
              <a:rPr lang="en-US" sz="2200" dirty="0" smtClean="0"/>
            </a:br>
            <a:r>
              <a:rPr lang="en-US" sz="2200" dirty="0"/>
              <a:t/>
            </a:r>
            <a:br>
              <a:rPr lang="en-US" sz="2200" dirty="0"/>
            </a:br>
            <a:r>
              <a:rPr lang="en-US" sz="2200" dirty="0"/>
              <a:t>But suppose the servant says to himself, 'My master is taking a long time in coming,' and he then begins to beat the menservants and maidservants and to eat and drink and get drunk (Gr. </a:t>
            </a:r>
            <a:r>
              <a:rPr lang="en-US" sz="2200" dirty="0" err="1">
                <a:latin typeface="Bwgrkl" pitchFamily="2" charset="0"/>
              </a:rPr>
              <a:t>mequskw</a:t>
            </a:r>
            <a:r>
              <a:rPr lang="en-US" sz="2200" dirty="0"/>
              <a:t>, </a:t>
            </a:r>
            <a:r>
              <a:rPr lang="en-US" sz="2200" dirty="0" err="1"/>
              <a:t>methusko</a:t>
            </a:r>
            <a:r>
              <a:rPr lang="en-US" sz="2200" dirty="0"/>
              <a:t>). </a:t>
            </a:r>
            <a:r>
              <a:rPr lang="en-US" sz="2200" dirty="0" smtClean="0"/>
              <a:t>The </a:t>
            </a:r>
            <a:r>
              <a:rPr lang="en-US" sz="2200" dirty="0"/>
              <a:t>master of that servant will come on a day when he does not expect him and at an hour he is not aware of. (Luke 12:45-46)</a:t>
            </a:r>
            <a:br>
              <a:rPr lang="en-US" sz="2200" dirty="0"/>
            </a:br>
            <a:r>
              <a:rPr lang="en-US" sz="2200" dirty="0"/>
              <a:t>For those who sleep, sleep at night, and those who get drunk, get drunk at night</a:t>
            </a:r>
            <a:r>
              <a:rPr lang="en-US" sz="2200" dirty="0" smtClean="0"/>
              <a:t>. (1 </a:t>
            </a:r>
            <a:r>
              <a:rPr lang="en-US" sz="2200" dirty="0" err="1" smtClean="0"/>
              <a:t>Thess</a:t>
            </a:r>
            <a:r>
              <a:rPr lang="en-US" sz="2200" dirty="0" smtClean="0"/>
              <a:t> 5:7-8)</a:t>
            </a:r>
            <a:br>
              <a:rPr lang="en-US" sz="2200" dirty="0" smtClean="0"/>
            </a:br>
            <a:r>
              <a:rPr lang="en-US" sz="2200" dirty="0" smtClean="0"/>
              <a:t/>
            </a:r>
            <a:br>
              <a:rPr lang="en-US" sz="2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8243817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6"/>
            <a:ext cx="8229600" cy="638175"/>
          </a:xfrm>
        </p:spPr>
        <p:txBody>
          <a:bodyPr/>
          <a:lstStyle/>
          <a:p>
            <a:pPr algn="ctr"/>
            <a:r>
              <a:rPr lang="en-US" sz="2800" dirty="0"/>
              <a:t>The Verbal </a:t>
            </a:r>
            <a:r>
              <a:rPr lang="en-US" sz="2800" dirty="0" smtClean="0"/>
              <a:t>Parallels </a:t>
            </a:r>
            <a:r>
              <a:rPr lang="en-US" sz="2800" dirty="0"/>
              <a:t>Between </a:t>
            </a:r>
            <a:r>
              <a:rPr lang="en-US" sz="2800" dirty="0" err="1" smtClean="0"/>
              <a:t>Yahusha</a:t>
            </a:r>
            <a:r>
              <a:rPr lang="en-US" sz="2800" dirty="0" smtClean="0"/>
              <a:t> and Paul</a:t>
            </a:r>
            <a:endParaRPr lang="en-US" sz="2800" dirty="0"/>
          </a:p>
        </p:txBody>
      </p:sp>
      <p:sp>
        <p:nvSpPr>
          <p:cNvPr id="3" name="Subtitle 2"/>
          <p:cNvSpPr>
            <a:spLocks noGrp="1"/>
          </p:cNvSpPr>
          <p:nvPr>
            <p:ph sz="half" idx="1"/>
          </p:nvPr>
        </p:nvSpPr>
        <p:spPr>
          <a:xfrm>
            <a:off x="457200" y="857250"/>
            <a:ext cx="4038600" cy="3657600"/>
          </a:xfrm>
        </p:spPr>
        <p:txBody>
          <a:bodyPr/>
          <a:lstStyle/>
          <a:p>
            <a:pPr marL="0" indent="0" algn="ctr">
              <a:buNone/>
            </a:pPr>
            <a:r>
              <a:rPr lang="en-US" sz="2000" dirty="0" smtClean="0"/>
              <a:t>The </a:t>
            </a:r>
            <a:r>
              <a:rPr lang="en-US" sz="2000" dirty="0"/>
              <a:t>Lord's Own </a:t>
            </a:r>
            <a:r>
              <a:rPr lang="en-US" sz="2000" dirty="0" smtClean="0"/>
              <a:t>Word</a:t>
            </a:r>
            <a:endParaRPr lang="en-US" sz="2000" dirty="0"/>
          </a:p>
          <a:p>
            <a:pPr marL="0" indent="0" algn="ctr">
              <a:buNone/>
            </a:pPr>
            <a:r>
              <a:rPr lang="en-US" sz="2000" dirty="0"/>
              <a:t>(Matthew 24 and Parallels</a:t>
            </a:r>
            <a:r>
              <a:rPr lang="en-US" sz="2000" dirty="0" smtClean="0"/>
              <a:t>)</a:t>
            </a:r>
            <a:endParaRPr lang="en-US" sz="1600" dirty="0" smtClean="0"/>
          </a:p>
          <a:p>
            <a:pPr marL="0" indent="0">
              <a:buNone/>
            </a:pPr>
            <a:r>
              <a:rPr lang="en-US" sz="1800" dirty="0"/>
              <a:t>"What will be the sign of your coming (</a:t>
            </a:r>
            <a:r>
              <a:rPr lang="en-US" sz="1800" dirty="0" err="1"/>
              <a:t>parousia</a:t>
            </a:r>
            <a:r>
              <a:rPr lang="en-US" sz="1800" dirty="0"/>
              <a:t>)?" 24:3 </a:t>
            </a:r>
            <a:r>
              <a:rPr lang="en-US" sz="1800" dirty="0" smtClean="0"/>
              <a:t>“</a:t>
            </a:r>
          </a:p>
          <a:p>
            <a:pPr marL="0" indent="0">
              <a:buNone/>
            </a:pPr>
            <a:r>
              <a:rPr lang="en-US" sz="1800" dirty="0"/>
              <a:t>"... and they will gather his elect" 24:31</a:t>
            </a:r>
            <a:endParaRPr lang="en-US" sz="1800" dirty="0" smtClean="0"/>
          </a:p>
          <a:p>
            <a:pPr marL="0" indent="0">
              <a:buNone/>
            </a:pPr>
            <a:r>
              <a:rPr lang="en-US" sz="1800" dirty="0"/>
              <a:t>"at what time of night the thief was coming" </a:t>
            </a:r>
            <a:r>
              <a:rPr lang="en-US" sz="1800" dirty="0" smtClean="0"/>
              <a:t>24:43</a:t>
            </a:r>
          </a:p>
          <a:p>
            <a:pPr marL="0" indent="0">
              <a:buNone/>
            </a:pPr>
            <a:endParaRPr lang="en-US" sz="1400" dirty="0"/>
          </a:p>
          <a:p>
            <a:pPr marL="0" indent="0">
              <a:buNone/>
            </a:pPr>
            <a:r>
              <a:rPr lang="en-US" sz="1800" dirty="0"/>
              <a:t>"coming on the clouds of the sky" </a:t>
            </a:r>
            <a:r>
              <a:rPr lang="en-US" sz="1800" dirty="0" smtClean="0"/>
              <a:t>24:30</a:t>
            </a:r>
          </a:p>
          <a:p>
            <a:pPr marL="0" indent="0">
              <a:buNone/>
            </a:pPr>
            <a:r>
              <a:rPr lang="en-US" sz="1800" dirty="0"/>
              <a:t>"he will send his angels" </a:t>
            </a:r>
            <a:r>
              <a:rPr lang="en-US" sz="1800" dirty="0" smtClean="0"/>
              <a:t>24:31</a:t>
            </a:r>
          </a:p>
          <a:p>
            <a:pPr marL="0" indent="0">
              <a:buNone/>
            </a:pPr>
            <a:r>
              <a:rPr lang="en-US" sz="1800" dirty="0" smtClean="0"/>
              <a:t>"</a:t>
            </a:r>
            <a:r>
              <a:rPr lang="en-US" sz="1800" dirty="0"/>
              <a:t>with a loud trumpet call" 24:31</a:t>
            </a:r>
          </a:p>
          <a:p>
            <a:pPr marL="0" indent="0">
              <a:buNone/>
            </a:pPr>
            <a:endParaRPr lang="en-US" sz="1800" dirty="0"/>
          </a:p>
        </p:txBody>
      </p:sp>
      <p:sp>
        <p:nvSpPr>
          <p:cNvPr id="2" name="Content Placeholder 1"/>
          <p:cNvSpPr>
            <a:spLocks noGrp="1"/>
          </p:cNvSpPr>
          <p:nvPr>
            <p:ph sz="half" idx="2"/>
          </p:nvPr>
        </p:nvSpPr>
        <p:spPr>
          <a:xfrm>
            <a:off x="4648200" y="857250"/>
            <a:ext cx="4038600" cy="3657600"/>
          </a:xfrm>
        </p:spPr>
        <p:txBody>
          <a:bodyPr/>
          <a:lstStyle/>
          <a:p>
            <a:pPr marL="0" indent="0" algn="ctr">
              <a:buNone/>
            </a:pPr>
            <a:r>
              <a:rPr lang="en-US" sz="2000" dirty="0"/>
              <a:t>"According to the Lord's Own </a:t>
            </a:r>
            <a:r>
              <a:rPr lang="en-US" sz="2000" dirty="0" smtClean="0"/>
              <a:t>Word“ (</a:t>
            </a:r>
            <a:r>
              <a:rPr lang="en-US" sz="2000" dirty="0"/>
              <a:t>1 </a:t>
            </a:r>
            <a:r>
              <a:rPr lang="en-US" sz="2000" dirty="0" err="1" smtClean="0"/>
              <a:t>Thess</a:t>
            </a:r>
            <a:r>
              <a:rPr lang="en-US" sz="2000" dirty="0" smtClean="0"/>
              <a:t> </a:t>
            </a:r>
            <a:r>
              <a:rPr lang="en-US" sz="2000" dirty="0"/>
              <a:t>4:13-5:11</a:t>
            </a:r>
            <a:r>
              <a:rPr lang="en-US" sz="2000" dirty="0" smtClean="0"/>
              <a:t>)</a:t>
            </a:r>
          </a:p>
          <a:p>
            <a:pPr marL="0" indent="0">
              <a:buNone/>
            </a:pPr>
            <a:r>
              <a:rPr lang="en-US" sz="1800" dirty="0"/>
              <a:t>... till the coming (</a:t>
            </a:r>
            <a:r>
              <a:rPr lang="en-US" sz="1800" dirty="0" err="1"/>
              <a:t>parousia</a:t>
            </a:r>
            <a:r>
              <a:rPr lang="en-US" sz="1800" dirty="0"/>
              <a:t>) of the Lord" </a:t>
            </a:r>
            <a:r>
              <a:rPr lang="en-US" sz="1800" dirty="0" smtClean="0"/>
              <a:t>4:15</a:t>
            </a:r>
          </a:p>
          <a:p>
            <a:pPr marL="0" indent="0">
              <a:buNone/>
            </a:pPr>
            <a:r>
              <a:rPr lang="en-US" sz="1800" dirty="0"/>
              <a:t>"we will be caught up together with </a:t>
            </a:r>
            <a:r>
              <a:rPr lang="en-US" sz="1800" dirty="0" smtClean="0"/>
              <a:t>them“</a:t>
            </a:r>
          </a:p>
          <a:p>
            <a:pPr marL="0" indent="0">
              <a:buNone/>
            </a:pPr>
            <a:r>
              <a:rPr lang="en-US" sz="1800" dirty="0"/>
              <a:t>"we will be caught up together with them" (Greek </a:t>
            </a:r>
            <a:r>
              <a:rPr lang="en-US" sz="1800" i="1" dirty="0" err="1"/>
              <a:t>harpadzo</a:t>
            </a:r>
            <a:r>
              <a:rPr lang="en-US" sz="1800" dirty="0"/>
              <a:t>, "to seize, grab, snatch" - the actions of a thief</a:t>
            </a:r>
            <a:r>
              <a:rPr lang="en-US" sz="1800" dirty="0" smtClean="0"/>
              <a:t>!)</a:t>
            </a:r>
          </a:p>
          <a:p>
            <a:pPr marL="0" indent="0">
              <a:buNone/>
            </a:pPr>
            <a:r>
              <a:rPr lang="en-US" sz="1800" dirty="0"/>
              <a:t>"in the clouds to meet the Lord in the air" </a:t>
            </a:r>
            <a:r>
              <a:rPr lang="en-US" sz="1800" dirty="0" smtClean="0"/>
              <a:t>4:17</a:t>
            </a:r>
          </a:p>
          <a:p>
            <a:pPr marL="0" indent="0">
              <a:buNone/>
            </a:pPr>
            <a:r>
              <a:rPr lang="en-US" sz="1800" dirty="0"/>
              <a:t>"will be caught up (passive)" 4:17  </a:t>
            </a:r>
            <a:br>
              <a:rPr lang="en-US" sz="1800" dirty="0"/>
            </a:br>
            <a:r>
              <a:rPr lang="en-US" sz="1800" dirty="0"/>
              <a:t>"voice of the archangel" </a:t>
            </a:r>
            <a:r>
              <a:rPr lang="en-US" sz="1800" dirty="0" smtClean="0"/>
              <a:t>4:16</a:t>
            </a:r>
          </a:p>
          <a:p>
            <a:pPr marL="0" indent="0">
              <a:buNone/>
            </a:pPr>
            <a:r>
              <a:rPr lang="en-US" sz="1800" dirty="0"/>
              <a:t>"with the trumpet call of God" 4:16</a:t>
            </a:r>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32296607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1"/>
          </p:nvPr>
        </p:nvSpPr>
        <p:spPr>
          <a:xfrm>
            <a:off x="457200" y="359229"/>
            <a:ext cx="4038600" cy="4155621"/>
          </a:xfrm>
        </p:spPr>
        <p:txBody>
          <a:bodyPr/>
          <a:lstStyle/>
          <a:p>
            <a:pPr marL="0" indent="0" algn="ctr">
              <a:buNone/>
            </a:pPr>
            <a:r>
              <a:rPr lang="en-US" sz="2000" dirty="0" smtClean="0"/>
              <a:t>The </a:t>
            </a:r>
            <a:r>
              <a:rPr lang="en-US" sz="2000" dirty="0"/>
              <a:t>Lord's Own </a:t>
            </a:r>
            <a:r>
              <a:rPr lang="en-US" sz="2000" dirty="0" smtClean="0"/>
              <a:t>Word</a:t>
            </a:r>
            <a:endParaRPr lang="en-US" sz="2000" dirty="0"/>
          </a:p>
          <a:p>
            <a:pPr marL="0" indent="0" algn="ctr">
              <a:buNone/>
            </a:pPr>
            <a:r>
              <a:rPr lang="en-US" sz="2000" dirty="0"/>
              <a:t>(Matthew 24 and Parallels</a:t>
            </a:r>
            <a:r>
              <a:rPr lang="en-US" sz="2000" dirty="0" smtClean="0"/>
              <a:t>)</a:t>
            </a:r>
          </a:p>
          <a:p>
            <a:pPr marL="0" indent="0">
              <a:buNone/>
            </a:pPr>
            <a:endParaRPr lang="en-US" sz="1600" dirty="0" smtClean="0"/>
          </a:p>
          <a:p>
            <a:pPr marL="0" indent="0">
              <a:buNone/>
            </a:pPr>
            <a:r>
              <a:rPr lang="en-US" sz="1800" dirty="0"/>
              <a:t>"on what day your Lord will come... at what time of night the thief was coming" </a:t>
            </a:r>
            <a:r>
              <a:rPr lang="en-US" sz="1800" dirty="0" smtClean="0"/>
              <a:t>24:42,43</a:t>
            </a:r>
          </a:p>
          <a:p>
            <a:pPr marL="0" indent="0">
              <a:buNone/>
            </a:pPr>
            <a:r>
              <a:rPr lang="en-US" sz="1800" dirty="0"/>
              <a:t>"unexpectedly like a trap" Luke </a:t>
            </a:r>
            <a:r>
              <a:rPr lang="en-US" sz="1800" dirty="0" smtClean="0"/>
              <a:t>21:34</a:t>
            </a:r>
          </a:p>
          <a:p>
            <a:pPr marL="0" indent="0">
              <a:buNone/>
            </a:pPr>
            <a:r>
              <a:rPr lang="en-US" sz="1800" dirty="0"/>
              <a:t>"you may be able to escape" Luke </a:t>
            </a:r>
            <a:r>
              <a:rPr lang="en-US" sz="1800" dirty="0" smtClean="0"/>
              <a:t>21:36</a:t>
            </a:r>
          </a:p>
          <a:p>
            <a:pPr marL="0" indent="0">
              <a:buNone/>
            </a:pPr>
            <a:r>
              <a:rPr lang="en-US" sz="1800" dirty="0"/>
              <a:t>"keep watch (Gr. </a:t>
            </a:r>
            <a:r>
              <a:rPr lang="en-US" sz="1800" dirty="0" err="1">
                <a:latin typeface="Bwgrkn" panose="00000400000000000000" pitchFamily="2" charset="0"/>
              </a:rPr>
              <a:t>grhgwrew</a:t>
            </a:r>
            <a:r>
              <a:rPr lang="en-US" sz="1800" dirty="0"/>
              <a:t> </a:t>
            </a:r>
            <a:r>
              <a:rPr lang="en-US" sz="1800" dirty="0" err="1"/>
              <a:t>greegoreo</a:t>
            </a:r>
            <a:r>
              <a:rPr lang="en-US" sz="1800" dirty="0"/>
              <a:t>)" </a:t>
            </a:r>
            <a:r>
              <a:rPr lang="en-US" sz="1800" dirty="0" smtClean="0"/>
              <a:t>24:42</a:t>
            </a:r>
          </a:p>
          <a:p>
            <a:pPr marL="0" indent="0">
              <a:buNone/>
            </a:pPr>
            <a:r>
              <a:rPr lang="en-US" sz="1800" dirty="0"/>
              <a:t>(no self-control) </a:t>
            </a:r>
            <a:r>
              <a:rPr lang="en-US" sz="1800" dirty="0" smtClean="0"/>
              <a:t>24:48-51</a:t>
            </a:r>
          </a:p>
          <a:p>
            <a:pPr marL="0" indent="0">
              <a:buNone/>
            </a:pPr>
            <a:r>
              <a:rPr lang="en-US" sz="1800" dirty="0"/>
              <a:t>"drink with drunkards" 24:49  </a:t>
            </a:r>
            <a:br>
              <a:rPr lang="en-US" sz="1800" dirty="0"/>
            </a:br>
            <a:r>
              <a:rPr lang="en-US" sz="1800" dirty="0"/>
              <a:t>"and get drunk" Luke 12:45</a:t>
            </a:r>
          </a:p>
        </p:txBody>
      </p:sp>
      <p:sp>
        <p:nvSpPr>
          <p:cNvPr id="2" name="Content Placeholder 1"/>
          <p:cNvSpPr>
            <a:spLocks noGrp="1"/>
          </p:cNvSpPr>
          <p:nvPr>
            <p:ph sz="half" idx="2"/>
          </p:nvPr>
        </p:nvSpPr>
        <p:spPr>
          <a:xfrm>
            <a:off x="4648200" y="359229"/>
            <a:ext cx="4038600" cy="4155621"/>
          </a:xfrm>
        </p:spPr>
        <p:txBody>
          <a:bodyPr/>
          <a:lstStyle/>
          <a:p>
            <a:pPr marL="0" indent="0" algn="ctr">
              <a:buNone/>
            </a:pPr>
            <a:r>
              <a:rPr lang="en-US" sz="2000" dirty="0"/>
              <a:t>"According to the Lord's Own </a:t>
            </a:r>
            <a:r>
              <a:rPr lang="en-US" sz="2000" dirty="0" smtClean="0"/>
              <a:t>Word“ (</a:t>
            </a:r>
            <a:r>
              <a:rPr lang="en-US" sz="2000" dirty="0"/>
              <a:t>1 </a:t>
            </a:r>
            <a:r>
              <a:rPr lang="en-US" sz="2000" dirty="0" err="1" smtClean="0"/>
              <a:t>Thess</a:t>
            </a:r>
            <a:r>
              <a:rPr lang="en-US" sz="2000" dirty="0" smtClean="0"/>
              <a:t> </a:t>
            </a:r>
            <a:r>
              <a:rPr lang="en-US" sz="2000" dirty="0"/>
              <a:t>4:13-5:11</a:t>
            </a:r>
            <a:r>
              <a:rPr lang="en-US" sz="2000" dirty="0" smtClean="0"/>
              <a:t>)</a:t>
            </a:r>
          </a:p>
          <a:p>
            <a:pPr marL="0" indent="0">
              <a:buNone/>
            </a:pPr>
            <a:endParaRPr lang="en-US" sz="2000" dirty="0" smtClean="0"/>
          </a:p>
          <a:p>
            <a:pPr marL="0" indent="0">
              <a:buNone/>
            </a:pPr>
            <a:r>
              <a:rPr lang="en-US" sz="1800" dirty="0"/>
              <a:t>"The day of the Lord will come like a thief in the night" </a:t>
            </a:r>
            <a:r>
              <a:rPr lang="en-US" sz="1800" dirty="0" smtClean="0"/>
              <a:t>5:2</a:t>
            </a:r>
          </a:p>
          <a:p>
            <a:pPr marL="0" indent="0">
              <a:buNone/>
            </a:pPr>
            <a:endParaRPr lang="en-US" sz="1400" dirty="0" smtClean="0"/>
          </a:p>
          <a:p>
            <a:pPr marL="0" indent="0">
              <a:buNone/>
            </a:pPr>
            <a:r>
              <a:rPr lang="en-US" sz="1800" dirty="0"/>
              <a:t>"suddenly, as labor pains" </a:t>
            </a:r>
            <a:r>
              <a:rPr lang="en-US" sz="1800" dirty="0" smtClean="0"/>
              <a:t>5:3</a:t>
            </a:r>
          </a:p>
          <a:p>
            <a:pPr marL="0" indent="0">
              <a:buNone/>
            </a:pPr>
            <a:r>
              <a:rPr lang="en-US" sz="1800" dirty="0"/>
              <a:t>"they will not escape" </a:t>
            </a:r>
            <a:r>
              <a:rPr lang="en-US" sz="1800" dirty="0" smtClean="0"/>
              <a:t>5:3</a:t>
            </a:r>
          </a:p>
          <a:p>
            <a:pPr marL="0" indent="0">
              <a:buNone/>
            </a:pPr>
            <a:endParaRPr lang="en-US" sz="1800" dirty="0"/>
          </a:p>
          <a:p>
            <a:pPr marL="0" indent="0">
              <a:buNone/>
            </a:pPr>
            <a:r>
              <a:rPr lang="en-US" sz="1800" dirty="0"/>
              <a:t>"be alert (</a:t>
            </a:r>
            <a:r>
              <a:rPr lang="en-US" sz="1800" dirty="0" smtClean="0"/>
              <a:t>Gr</a:t>
            </a:r>
            <a:r>
              <a:rPr lang="en-US" sz="1800" dirty="0" smtClean="0">
                <a:latin typeface="Bwgrkn" panose="00000400000000000000" pitchFamily="2" charset="0"/>
              </a:rPr>
              <a:t> </a:t>
            </a:r>
            <a:r>
              <a:rPr lang="en-US" sz="1800" dirty="0" err="1" smtClean="0">
                <a:latin typeface="Bwgrkn" panose="00000400000000000000" pitchFamily="2" charset="0"/>
              </a:rPr>
              <a:t>grhgwrew</a:t>
            </a:r>
            <a:r>
              <a:rPr lang="en-US" sz="1800" dirty="0" smtClean="0"/>
              <a:t> </a:t>
            </a:r>
            <a:r>
              <a:rPr lang="en-US" sz="1800" dirty="0" err="1"/>
              <a:t>greegoreo</a:t>
            </a:r>
            <a:r>
              <a:rPr lang="en-US" sz="1800" dirty="0"/>
              <a:t>)" </a:t>
            </a:r>
            <a:r>
              <a:rPr lang="en-US" sz="1800" dirty="0" smtClean="0"/>
              <a:t>5:6</a:t>
            </a:r>
          </a:p>
          <a:p>
            <a:pPr marL="0" indent="0">
              <a:buNone/>
            </a:pPr>
            <a:r>
              <a:rPr lang="en-US" sz="1800" dirty="0"/>
              <a:t>"and self-controlled" </a:t>
            </a:r>
            <a:r>
              <a:rPr lang="en-US" sz="1800" dirty="0" smtClean="0"/>
              <a:t>5:6</a:t>
            </a:r>
          </a:p>
          <a:p>
            <a:pPr marL="0" indent="0">
              <a:buNone/>
            </a:pPr>
            <a:r>
              <a:rPr lang="en-US" sz="1800" dirty="0" smtClean="0"/>
              <a:t>"</a:t>
            </a:r>
            <a:r>
              <a:rPr lang="en-US" sz="1800" dirty="0"/>
              <a:t>Those who get drunk" 5:7</a:t>
            </a:r>
            <a:endParaRPr lang="en-US" sz="1800" dirty="0" smtClean="0"/>
          </a:p>
        </p:txBody>
      </p:sp>
      <p:sp>
        <p:nvSpPr>
          <p:cNvPr id="4" name="Footer Placeholder 3"/>
          <p:cNvSpPr>
            <a:spLocks noGrp="1"/>
          </p:cNvSpPr>
          <p:nvPr>
            <p:ph type="ftr" sz="quarter" idx="11"/>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0361350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5364" y="742950"/>
            <a:ext cx="8221436" cy="4114800"/>
          </a:xfrm>
        </p:spPr>
        <p:txBody>
          <a:bodyPr/>
          <a:lstStyle/>
          <a:p>
            <a:r>
              <a:rPr lang="en-US" sz="2400" dirty="0" err="1" smtClean="0"/>
              <a:t>Pretribulationism</a:t>
            </a:r>
            <a:r>
              <a:rPr lang="en-US" sz="2400" dirty="0" smtClean="0"/>
              <a:t> Argues that 1 Thessalonians 4:16-21 Does not Mention any Intervening Events Between Now and the Rapture.  Therefore, the Rapture must be Before the Great Tribulation!</a:t>
            </a:r>
            <a:br>
              <a:rPr lang="en-US" sz="2400" dirty="0" smtClean="0"/>
            </a:br>
            <a:r>
              <a:rPr lang="en-US" sz="2400" dirty="0"/>
              <a:t/>
            </a:r>
            <a:br>
              <a:rPr lang="en-US" sz="2400" dirty="0"/>
            </a:br>
            <a:r>
              <a:rPr lang="en-US" sz="2400" dirty="0" smtClean="0"/>
              <a:t>Thus, </a:t>
            </a:r>
            <a:r>
              <a:rPr lang="en-US" sz="2400" dirty="0" err="1" smtClean="0"/>
              <a:t>Pretribulation</a:t>
            </a:r>
            <a:r>
              <a:rPr lang="en-US" sz="2400" dirty="0" smtClean="0"/>
              <a:t> </a:t>
            </a:r>
            <a:r>
              <a:rPr lang="en-US" sz="2400" dirty="0" err="1" smtClean="0"/>
              <a:t>Dispensationalism</a:t>
            </a:r>
            <a:r>
              <a:rPr lang="en-US" sz="2400" dirty="0" smtClean="0"/>
              <a:t> is largely supported by the </a:t>
            </a:r>
            <a:r>
              <a:rPr lang="en-US" sz="2400" u="sng" dirty="0" smtClean="0"/>
              <a:t>Silence of the Text</a:t>
            </a:r>
            <a:r>
              <a:rPr lang="en-US" sz="2400" dirty="0" smtClean="0"/>
              <a:t>!! rather than what the text of Scripture actually does say.  Hardly a good method of interpretation.  What kind of hermeneutics is that?</a:t>
            </a:r>
            <a:br>
              <a:rPr lang="en-US" sz="2400" dirty="0" smtClean="0"/>
            </a:br>
            <a:endParaRPr lang="en-US" sz="24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9307304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5363" y="742950"/>
            <a:ext cx="8196943" cy="3935186"/>
          </a:xfrm>
        </p:spPr>
        <p:txBody>
          <a:bodyPr/>
          <a:lstStyle/>
          <a:p>
            <a:r>
              <a:rPr lang="en-US" sz="2800" dirty="0"/>
              <a:t>However, that argument from silence is meaningless if we can show from other Scriptures that there will be certain key historical events </a:t>
            </a:r>
            <a:r>
              <a:rPr lang="en-US" sz="2800" dirty="0" smtClean="0"/>
              <a:t>(“legal prerequisites”) before </a:t>
            </a:r>
            <a:r>
              <a:rPr lang="en-US" sz="2800" dirty="0"/>
              <a:t>the </a:t>
            </a:r>
            <a:r>
              <a:rPr lang="en-US" sz="2800" dirty="0" smtClean="0"/>
              <a:t>rapture can occur. </a:t>
            </a:r>
            <a:r>
              <a:rPr lang="en-US" sz="2800" dirty="0"/>
              <a:t>The purpose of Paul's writing of 1 Thessalonians 4 was not to </a:t>
            </a:r>
            <a:r>
              <a:rPr lang="en-US" sz="2800" dirty="0" smtClean="0"/>
              <a:t>lay out </a:t>
            </a:r>
            <a:r>
              <a:rPr lang="en-US" sz="2800" dirty="0"/>
              <a:t>end time events in chronological order, but to comfort the saints who were grieving over the loss of their loved ones. </a:t>
            </a: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63475802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5363" y="742950"/>
            <a:ext cx="8196943" cy="3935186"/>
          </a:xfrm>
        </p:spPr>
        <p:txBody>
          <a:bodyPr/>
          <a:lstStyle/>
          <a:p>
            <a:r>
              <a:rPr lang="en-US" sz="2800" dirty="0" smtClean="0"/>
              <a:t>Therefore</a:t>
            </a:r>
            <a:r>
              <a:rPr lang="en-US" sz="2800" dirty="0"/>
              <a:t>, there was no reason for explaining in detail all that would occur before the rapture. Paul only needed to state the fact of the coming of Messiah and the rapture of all dead and living saints. The fact of the "</a:t>
            </a:r>
            <a:r>
              <a:rPr lang="en-US" sz="2800" dirty="0" smtClean="0"/>
              <a:t>rapture“ and resurrection </a:t>
            </a:r>
            <a:r>
              <a:rPr lang="en-US" sz="2800" dirty="0"/>
              <a:t>event is the comfort Paul offers, and the purpose for his letter is served by merely reminding the Thessalonian believers of that blessed hope</a:t>
            </a:r>
            <a:r>
              <a:rPr lang="en-US" sz="2800" dirty="0" smtClean="0"/>
              <a:t>.</a:t>
            </a:r>
            <a:br>
              <a:rPr lang="en-US" sz="2800" dirty="0" smtClean="0"/>
            </a:b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6636285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89857" y="742950"/>
            <a:ext cx="8147957" cy="3829050"/>
          </a:xfrm>
        </p:spPr>
        <p:txBody>
          <a:bodyPr/>
          <a:lstStyle/>
          <a:p>
            <a:r>
              <a:rPr lang="en-US" sz="3200" dirty="0" smtClean="0"/>
              <a:t>Furthermore, </a:t>
            </a:r>
            <a:r>
              <a:rPr lang="en-US" sz="3200" dirty="0"/>
              <a:t>Paul does address this question </a:t>
            </a:r>
            <a:r>
              <a:rPr lang="en-US" sz="3200" dirty="0" smtClean="0"/>
              <a:t>about the intervening events between now and the rapture in </a:t>
            </a:r>
            <a:r>
              <a:rPr lang="en-US" sz="3200" dirty="0"/>
              <a:t>his 2nd Letter to the Thessalonians.  This should put to rest </a:t>
            </a:r>
            <a:r>
              <a:rPr lang="en-US" sz="3200" dirty="0" smtClean="0"/>
              <a:t>forever any </a:t>
            </a:r>
            <a:r>
              <a:rPr lang="en-US" sz="3200" dirty="0"/>
              <a:t>further argument in favor of Pre-</a:t>
            </a:r>
            <a:r>
              <a:rPr lang="en-US" sz="3200" dirty="0" err="1"/>
              <a:t>tribulationism</a:t>
            </a:r>
            <a:r>
              <a:rPr lang="en-US" sz="3200" dirty="0" smtClean="0"/>
              <a:t>.</a:t>
            </a:r>
            <a:br>
              <a:rPr lang="en-US" sz="3200" dirty="0" smtClean="0"/>
            </a:br>
            <a:endParaRPr lang="en-US" sz="3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4371244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75557" y="473529"/>
            <a:ext cx="8352064" cy="4310741"/>
          </a:xfrm>
        </p:spPr>
        <p:txBody>
          <a:bodyPr/>
          <a:lstStyle/>
          <a:p>
            <a:r>
              <a:rPr lang="en-US" sz="2400" dirty="0" smtClean="0"/>
              <a:t>2 Thessalonians 2</a:t>
            </a:r>
            <a:br>
              <a:rPr lang="en-US" sz="2400" dirty="0" smtClean="0"/>
            </a:br>
            <a:r>
              <a:rPr lang="en-US" sz="2400" dirty="0"/>
              <a:t/>
            </a:r>
            <a:br>
              <a:rPr lang="en-US" sz="2400" dirty="0"/>
            </a:br>
            <a:r>
              <a:rPr lang="en-US" sz="2400" dirty="0"/>
              <a:t>1 Concerning the coming of our Master </a:t>
            </a:r>
            <a:r>
              <a:rPr lang="en-US" sz="2400" dirty="0" err="1" smtClean="0"/>
              <a:t>Yahusha</a:t>
            </a:r>
            <a:r>
              <a:rPr lang="en-US" sz="2400" dirty="0" smtClean="0"/>
              <a:t> </a:t>
            </a:r>
            <a:r>
              <a:rPr lang="en-US" sz="2400" dirty="0"/>
              <a:t>Messiah and our being gathered to him, we ask you, brothers,</a:t>
            </a:r>
            <a:br>
              <a:rPr lang="en-US" sz="2400" dirty="0"/>
            </a:br>
            <a:r>
              <a:rPr lang="en-US" sz="2400" dirty="0" smtClean="0"/>
              <a:t>2 </a:t>
            </a:r>
            <a:r>
              <a:rPr lang="en-US" sz="2400" dirty="0"/>
              <a:t>not to become easily unsettled or alarmed by some prophecy, report or letter supposed to have come from us, saying that the day of </a:t>
            </a:r>
            <a:r>
              <a:rPr lang="en-US" sz="2400" dirty="0" smtClean="0"/>
              <a:t>Yahuwah </a:t>
            </a:r>
            <a:r>
              <a:rPr lang="en-US" sz="2400" dirty="0"/>
              <a:t>has already come.</a:t>
            </a:r>
            <a:br>
              <a:rPr lang="en-US" sz="2400" dirty="0"/>
            </a:br>
            <a:r>
              <a:rPr lang="en-US" sz="2400" dirty="0" smtClean="0"/>
              <a:t>3 </a:t>
            </a:r>
            <a:r>
              <a:rPr lang="en-US" sz="2400" dirty="0"/>
              <a:t>Don't let anyone deceive you in any way, for that day will not come until the rebellion occurs and the man of lawlessness is revealed, the man doomed to destruction</a:t>
            </a:r>
            <a:r>
              <a:rPr lang="en-US" sz="2400" dirty="0" smtClean="0"/>
              <a:t>.</a:t>
            </a:r>
            <a:br>
              <a:rPr lang="en-US" sz="2400" dirty="0" smtClean="0"/>
            </a:br>
            <a:endParaRPr lang="en-US" sz="24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07887948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00050" y="742950"/>
            <a:ext cx="8058150" cy="3829050"/>
          </a:xfrm>
        </p:spPr>
        <p:txBody>
          <a:bodyPr/>
          <a:lstStyle/>
          <a:p>
            <a:r>
              <a:rPr lang="en-US" sz="2800" dirty="0" smtClean="0"/>
              <a:t>4 </a:t>
            </a:r>
            <a:r>
              <a:rPr lang="en-US" sz="2800" dirty="0"/>
              <a:t>He will oppose and will exalt himself over everything that is called </a:t>
            </a:r>
            <a:r>
              <a:rPr lang="en-US" sz="2800" dirty="0" err="1"/>
              <a:t>Elohim</a:t>
            </a:r>
            <a:r>
              <a:rPr lang="en-US" sz="2800" dirty="0"/>
              <a:t> or is worshiped, so that he sets himself up in </a:t>
            </a:r>
            <a:r>
              <a:rPr lang="en-US" sz="2800" dirty="0" err="1"/>
              <a:t>Elohim's</a:t>
            </a:r>
            <a:r>
              <a:rPr lang="en-US" sz="2800" dirty="0"/>
              <a:t> temple, proclaiming himself to be </a:t>
            </a:r>
            <a:r>
              <a:rPr lang="en-US" sz="2800" dirty="0" err="1"/>
              <a:t>Elohim</a:t>
            </a:r>
            <a:r>
              <a:rPr lang="en-US" sz="2800" dirty="0"/>
              <a:t>.</a:t>
            </a:r>
            <a:br>
              <a:rPr lang="en-US" sz="2800" dirty="0"/>
            </a:br>
            <a:r>
              <a:rPr lang="en-US" sz="2800" dirty="0" smtClean="0"/>
              <a:t>5 </a:t>
            </a:r>
            <a:r>
              <a:rPr lang="en-US" sz="2800" dirty="0"/>
              <a:t>Don't you remember that when I was with you I used to tell you these things?</a:t>
            </a:r>
            <a:br>
              <a:rPr lang="en-US" sz="2800" dirty="0"/>
            </a:br>
            <a:r>
              <a:rPr lang="en-US" sz="2800" dirty="0" smtClean="0"/>
              <a:t>6 </a:t>
            </a:r>
            <a:r>
              <a:rPr lang="en-US" sz="2800" dirty="0"/>
              <a:t>And now you know what is holding him (Messiah) back, so that he may be revealed at the proper time</a:t>
            </a:r>
            <a:r>
              <a:rPr lang="en-US" sz="2800" dirty="0" smtClean="0"/>
              <a:t>. </a:t>
            </a:r>
            <a:endParaRPr lang="en-US" sz="28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29723181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a:t>7 For the secret power of lawlessness is already at work; but the one who now holds it (the day of </a:t>
            </a:r>
            <a:r>
              <a:rPr lang="en-US" sz="2200" dirty="0" smtClean="0"/>
              <a:t>Yahuwah) </a:t>
            </a:r>
            <a:r>
              <a:rPr lang="en-US" sz="2200" dirty="0"/>
              <a:t>back will continue to do so till he emerges from our midst.</a:t>
            </a:r>
            <a:br>
              <a:rPr lang="en-US" sz="2200" dirty="0"/>
            </a:br>
            <a:r>
              <a:rPr lang="en-US" sz="2200" dirty="0"/>
              <a:t> 8 And then the lawless one will be revealed, whom the Master </a:t>
            </a:r>
            <a:r>
              <a:rPr lang="en-US" sz="2200" dirty="0" err="1" smtClean="0"/>
              <a:t>Yahusha</a:t>
            </a:r>
            <a:r>
              <a:rPr lang="en-US" sz="2200" dirty="0" smtClean="0"/>
              <a:t> </a:t>
            </a:r>
            <a:r>
              <a:rPr lang="en-US" sz="2200" dirty="0"/>
              <a:t>will overthrow with the breath of his mouth and destroy by the splendor of his coming.</a:t>
            </a:r>
            <a:br>
              <a:rPr lang="en-US" sz="2200" dirty="0"/>
            </a:br>
            <a:r>
              <a:rPr lang="en-US" sz="2200" dirty="0"/>
              <a:t> 9 The coming of the lawless one will be in accordance with the work of Satan displayed in all kinds of counterfeit miracles, signs and wonders</a:t>
            </a:r>
            <a:r>
              <a:rPr lang="en-US" sz="2200" dirty="0" smtClean="0"/>
              <a:t>,</a:t>
            </a:r>
            <a:br>
              <a:rPr lang="en-US" sz="2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6761637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75557" y="620486"/>
            <a:ext cx="8082643" cy="3951514"/>
          </a:xfrm>
        </p:spPr>
        <p:txBody>
          <a:bodyPr/>
          <a:lstStyle/>
          <a:p>
            <a:r>
              <a:rPr lang="en-US" sz="2800" dirty="0" smtClean="0"/>
              <a:t>10 </a:t>
            </a:r>
            <a:r>
              <a:rPr lang="en-US" sz="2800" dirty="0"/>
              <a:t>and in every sort of evil that deceives those who are perishing. They perish because they refused to love the truth and so be saved.</a:t>
            </a:r>
            <a:br>
              <a:rPr lang="en-US" sz="2800" dirty="0"/>
            </a:br>
            <a:r>
              <a:rPr lang="en-US" sz="2800" dirty="0" smtClean="0"/>
              <a:t>11 </a:t>
            </a:r>
            <a:r>
              <a:rPr lang="en-US" sz="2800" dirty="0"/>
              <a:t>For this reason Elohim sends them a powerful delusion so that they will believe the lie</a:t>
            </a:r>
            <a:br>
              <a:rPr lang="en-US" sz="2800" dirty="0"/>
            </a:br>
            <a:r>
              <a:rPr lang="en-US" sz="2800" dirty="0" smtClean="0"/>
              <a:t>12 </a:t>
            </a:r>
            <a:r>
              <a:rPr lang="en-US" sz="2800" dirty="0"/>
              <a:t>and so that all will be condemned who have not believed the truth but have delighted in wickedness</a:t>
            </a:r>
            <a:r>
              <a:rPr lang="en-US" sz="2800" dirty="0" smtClean="0"/>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6249607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smtClean="0"/>
              <a:t>What Is Paul Talking About Here in His Second Letter?</a:t>
            </a:r>
            <a:br>
              <a:rPr lang="en-US" sz="2200" dirty="0" smtClean="0"/>
            </a:br>
            <a:r>
              <a:rPr lang="en-US" sz="2200" dirty="0"/>
              <a:t/>
            </a:r>
            <a:br>
              <a:rPr lang="en-US" sz="2200" dirty="0"/>
            </a:br>
            <a:r>
              <a:rPr lang="en-US" sz="2200" dirty="0"/>
              <a:t>Concerning the </a:t>
            </a:r>
            <a:r>
              <a:rPr lang="en-US" sz="2200" dirty="0" smtClean="0"/>
              <a:t>coming (</a:t>
            </a:r>
            <a:r>
              <a:rPr lang="en-US" sz="2200" i="1" dirty="0" err="1"/>
              <a:t>p</a:t>
            </a:r>
            <a:r>
              <a:rPr lang="en-US" sz="2200" i="1" dirty="0" err="1" smtClean="0"/>
              <a:t>arousia</a:t>
            </a:r>
            <a:r>
              <a:rPr lang="en-US" sz="2200" dirty="0" smtClean="0"/>
              <a:t>) </a:t>
            </a:r>
            <a:r>
              <a:rPr lang="en-US" sz="2200" dirty="0"/>
              <a:t>of our Master </a:t>
            </a:r>
            <a:r>
              <a:rPr lang="en-US" sz="2200" dirty="0" err="1" smtClean="0"/>
              <a:t>Yahusha</a:t>
            </a:r>
            <a:r>
              <a:rPr lang="en-US" sz="2200" dirty="0" smtClean="0"/>
              <a:t> </a:t>
            </a:r>
            <a:r>
              <a:rPr lang="en-US" sz="2200" dirty="0"/>
              <a:t>Messiah and our being gathered to </a:t>
            </a:r>
            <a:r>
              <a:rPr lang="en-US" sz="2200" dirty="0" smtClean="0"/>
              <a:t>him…(2:1)</a:t>
            </a:r>
            <a:br>
              <a:rPr lang="en-US" sz="2200" dirty="0" smtClean="0"/>
            </a:br>
            <a:r>
              <a:rPr lang="en-US" sz="2200" dirty="0"/>
              <a:t/>
            </a:r>
            <a:br>
              <a:rPr lang="en-US" sz="2200" dirty="0"/>
            </a:br>
            <a:r>
              <a:rPr lang="en-US" sz="2200" dirty="0" smtClean="0"/>
              <a:t>This coming/gathering event is the same one Paul described in his first letter to the Thessalonians – the Rapture event and this is the same event as described by </a:t>
            </a:r>
            <a:r>
              <a:rPr lang="en-US" sz="2200" dirty="0" err="1" smtClean="0"/>
              <a:t>Yahusha</a:t>
            </a:r>
            <a:r>
              <a:rPr lang="en-US" sz="2200" dirty="0" smtClean="0"/>
              <a:t> in Matthew 24.</a:t>
            </a:r>
            <a:br>
              <a:rPr lang="en-US" sz="2200" dirty="0" smtClean="0"/>
            </a:br>
            <a:r>
              <a:rPr lang="en-US" sz="2200" dirty="0"/>
              <a:t/>
            </a:r>
            <a:br>
              <a:rPr lang="en-US" sz="2200" dirty="0"/>
            </a:br>
            <a:r>
              <a:rPr lang="en-US" sz="2200" dirty="0" smtClean="0"/>
              <a:t>We have already talked about the term </a:t>
            </a:r>
            <a:r>
              <a:rPr lang="en-US" sz="2200" i="1" dirty="0" err="1"/>
              <a:t>p</a:t>
            </a:r>
            <a:r>
              <a:rPr lang="en-US" sz="2200" i="1" dirty="0" err="1" smtClean="0"/>
              <a:t>arousia</a:t>
            </a:r>
            <a:r>
              <a:rPr lang="en-US" sz="2200" dirty="0" smtClean="0"/>
              <a:t> and its meaning in Matthew 24 and in 1 and 2 Thessalonians</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0684281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smtClean="0"/>
              <a:t>The Gathering</a:t>
            </a:r>
            <a:br>
              <a:rPr lang="en-US" sz="2200" dirty="0" smtClean="0"/>
            </a:br>
            <a:r>
              <a:rPr lang="en-US" sz="2200" dirty="0"/>
              <a:t/>
            </a:r>
            <a:br>
              <a:rPr lang="en-US" sz="2200" dirty="0"/>
            </a:br>
            <a:r>
              <a:rPr lang="en-US" sz="2200" dirty="0"/>
              <a:t>Concerning the </a:t>
            </a:r>
            <a:r>
              <a:rPr lang="en-US" sz="2200" dirty="0" smtClean="0"/>
              <a:t>coming </a:t>
            </a:r>
            <a:r>
              <a:rPr lang="en-US" sz="2200" dirty="0"/>
              <a:t>of our Master </a:t>
            </a:r>
            <a:r>
              <a:rPr lang="en-US" sz="2200" dirty="0" err="1" smtClean="0"/>
              <a:t>Yahusha</a:t>
            </a:r>
            <a:r>
              <a:rPr lang="en-US" sz="2200" dirty="0" smtClean="0"/>
              <a:t> </a:t>
            </a:r>
            <a:r>
              <a:rPr lang="en-US" sz="2200" dirty="0"/>
              <a:t>Messiah and </a:t>
            </a:r>
            <a:r>
              <a:rPr lang="en-US" sz="2200" u="sng" dirty="0"/>
              <a:t>our being gathered to him</a:t>
            </a:r>
            <a:r>
              <a:rPr lang="en-US" sz="2200" dirty="0" smtClean="0"/>
              <a:t>…</a:t>
            </a:r>
            <a:br>
              <a:rPr lang="en-US" sz="2200" dirty="0" smtClean="0"/>
            </a:br>
            <a:r>
              <a:rPr lang="en-US" sz="2200" dirty="0"/>
              <a:t/>
            </a:r>
            <a:br>
              <a:rPr lang="en-US" sz="2200" dirty="0"/>
            </a:br>
            <a:r>
              <a:rPr lang="en-US" sz="2200" dirty="0"/>
              <a:t>The noun which Paul employs here, </a:t>
            </a:r>
            <a:r>
              <a:rPr lang="en-US" sz="2200" dirty="0" err="1">
                <a:latin typeface="Bwgrkn" pitchFamily="2" charset="0"/>
              </a:rPr>
              <a:t>episunagwgh</a:t>
            </a:r>
            <a:r>
              <a:rPr lang="en-US" sz="2200" dirty="0"/>
              <a:t> (</a:t>
            </a:r>
            <a:r>
              <a:rPr lang="en-US" sz="2200" i="1" dirty="0" err="1"/>
              <a:t>episunagogee</a:t>
            </a:r>
            <a:r>
              <a:rPr lang="en-US" sz="2200" dirty="0"/>
              <a:t>), which is translated "being gathered," occurs only once more in the New Testament, while the cognate verb, </a:t>
            </a:r>
            <a:r>
              <a:rPr lang="en-US" sz="2200" dirty="0" err="1">
                <a:latin typeface="Bwgrkn" pitchFamily="2" charset="0"/>
              </a:rPr>
              <a:t>episunagw</a:t>
            </a:r>
            <a:r>
              <a:rPr lang="en-US" sz="2200" dirty="0"/>
              <a:t> (</a:t>
            </a:r>
            <a:r>
              <a:rPr lang="en-US" sz="2200" i="1" dirty="0" err="1"/>
              <a:t>episunago</a:t>
            </a:r>
            <a:r>
              <a:rPr lang="en-US" sz="2200" dirty="0"/>
              <a:t>), occurs 7 times in the </a:t>
            </a:r>
            <a:r>
              <a:rPr lang="en-US" sz="2200" dirty="0" smtClean="0"/>
              <a:t>NT.</a:t>
            </a:r>
            <a:br>
              <a:rPr lang="en-US" sz="2200" dirty="0" smtClean="0"/>
            </a:br>
            <a:r>
              <a:rPr lang="en-US" sz="2200" dirty="0"/>
              <a:t/>
            </a:r>
            <a:br>
              <a:rPr lang="en-US" sz="2200" dirty="0"/>
            </a:br>
            <a:r>
              <a:rPr lang="en-US" sz="2200" dirty="0"/>
              <a:t>"How often I longed to gather your children together, as a hen </a:t>
            </a:r>
            <a:r>
              <a:rPr lang="en-US" sz="2200" u="sng" dirty="0"/>
              <a:t>gathers</a:t>
            </a:r>
            <a:r>
              <a:rPr lang="en-US" sz="2200" dirty="0"/>
              <a:t> her chicks under her wings" (Matthew 23:37; see also its parallel in Lk.13:34</a:t>
            </a:r>
            <a:r>
              <a:rPr lang="en-US" sz="2200" dirty="0" smtClean="0"/>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3728317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171950"/>
          </a:xfrm>
        </p:spPr>
        <p:txBody>
          <a:bodyPr/>
          <a:lstStyle/>
          <a:p>
            <a:r>
              <a:rPr lang="en-US" sz="2200" dirty="0"/>
              <a:t>In that day the Lord will thresh from the flowing Euphrates to the </a:t>
            </a:r>
            <a:r>
              <a:rPr lang="en-US" sz="2200" dirty="0" err="1"/>
              <a:t>Wadi</a:t>
            </a:r>
            <a:r>
              <a:rPr lang="en-US" sz="2200" dirty="0"/>
              <a:t> of Egypt, and </a:t>
            </a:r>
            <a:r>
              <a:rPr lang="en-US" sz="2200" u="sng" dirty="0"/>
              <a:t>you, O Israelites, will be gathered up one by one</a:t>
            </a:r>
            <a:r>
              <a:rPr lang="en-US" sz="2200" dirty="0"/>
              <a:t>. And </a:t>
            </a:r>
            <a:r>
              <a:rPr lang="en-US" sz="2200" u="sng" dirty="0"/>
              <a:t>in that day a great trumpet will sound</a:t>
            </a:r>
            <a:r>
              <a:rPr lang="en-US" sz="2200" dirty="0"/>
              <a:t>. Those who were perishing in Assyria and those who were exiled in Egypt will come and worship the Lord on the holy mountain in Jerusalem (Isaiah 27:12,13; see also 40:11; 56:8; Ezekiel 36:24</a:t>
            </a:r>
            <a:r>
              <a:rPr lang="en-US" sz="2200" dirty="0" smtClean="0"/>
              <a:t>).</a:t>
            </a:r>
            <a:br>
              <a:rPr lang="en-US" sz="2200" dirty="0" smtClean="0"/>
            </a:br>
            <a:r>
              <a:rPr lang="en-US" sz="2200" dirty="0"/>
              <a:t/>
            </a:r>
            <a:br>
              <a:rPr lang="en-US" sz="2200" dirty="0"/>
            </a:br>
            <a:r>
              <a:rPr lang="en-US" sz="2200" dirty="0"/>
              <a:t>"they will see the Son of Man coming on the clouds of the sky, with power and great glory. And he will send his angels </a:t>
            </a:r>
            <a:r>
              <a:rPr lang="en-US" sz="2200" u="sng" dirty="0"/>
              <a:t>with a loud trumpet call</a:t>
            </a:r>
            <a:r>
              <a:rPr lang="en-US" sz="2200" dirty="0"/>
              <a:t>, and </a:t>
            </a:r>
            <a:r>
              <a:rPr lang="en-US" sz="2200" u="sng" dirty="0"/>
              <a:t>they will gather </a:t>
            </a:r>
            <a:r>
              <a:rPr lang="en-US" sz="2200" dirty="0"/>
              <a:t>(</a:t>
            </a:r>
            <a:r>
              <a:rPr lang="en-US" sz="2200" dirty="0" err="1">
                <a:latin typeface="Bwgrkn" pitchFamily="2" charset="0"/>
              </a:rPr>
              <a:t>episunagw</a:t>
            </a:r>
            <a:r>
              <a:rPr lang="en-US" sz="2200" dirty="0"/>
              <a:t>, </a:t>
            </a:r>
            <a:r>
              <a:rPr lang="en-US" sz="2200" i="1" dirty="0" err="1"/>
              <a:t>episunago</a:t>
            </a:r>
            <a:r>
              <a:rPr lang="en-US" sz="2200" dirty="0"/>
              <a:t>) his elect from the four winds" (Matthew 24:30,31). </a:t>
            </a:r>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77712471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18407"/>
            <a:ext cx="7772400" cy="4539343"/>
          </a:xfrm>
        </p:spPr>
        <p:txBody>
          <a:bodyPr/>
          <a:lstStyle/>
          <a:p>
            <a:r>
              <a:rPr lang="en-US" sz="2200" i="1" dirty="0" err="1" smtClean="0"/>
              <a:t>Episunagogee</a:t>
            </a:r>
            <a:r>
              <a:rPr lang="en-US" sz="2200" dirty="0" smtClean="0"/>
              <a:t> occurs twice in the NT</a:t>
            </a:r>
            <a:br>
              <a:rPr lang="en-US" sz="2200" dirty="0" smtClean="0"/>
            </a:br>
            <a:r>
              <a:rPr lang="en-US" sz="2200" dirty="0"/>
              <a:t/>
            </a:r>
            <a:br>
              <a:rPr lang="en-US" sz="2200" dirty="0"/>
            </a:br>
            <a:r>
              <a:rPr lang="en-US" sz="2200" dirty="0"/>
              <a:t>Concerning the coming of our Master </a:t>
            </a:r>
            <a:r>
              <a:rPr lang="en-US" sz="2200" dirty="0" err="1" smtClean="0"/>
              <a:t>Yahusha</a:t>
            </a:r>
            <a:r>
              <a:rPr lang="en-US" sz="2200" dirty="0" smtClean="0"/>
              <a:t> </a:t>
            </a:r>
            <a:r>
              <a:rPr lang="en-US" sz="2200" dirty="0"/>
              <a:t>Messiah and </a:t>
            </a:r>
            <a:r>
              <a:rPr lang="en-US" sz="2200" u="sng" dirty="0"/>
              <a:t>our being gathered</a:t>
            </a:r>
            <a:r>
              <a:rPr lang="en-US" sz="2200" dirty="0"/>
              <a:t> to him</a:t>
            </a:r>
            <a:r>
              <a:rPr lang="en-US" sz="2200" dirty="0" smtClean="0"/>
              <a:t>… (2 Thessalonians 2:1)</a:t>
            </a:r>
            <a:br>
              <a:rPr lang="en-US" sz="2200" dirty="0" smtClean="0"/>
            </a:br>
            <a:r>
              <a:rPr lang="en-US" sz="2200" dirty="0"/>
              <a:t/>
            </a:r>
            <a:br>
              <a:rPr lang="en-US" sz="2200" dirty="0"/>
            </a:br>
            <a:r>
              <a:rPr lang="en-US" sz="2200" dirty="0" smtClean="0"/>
              <a:t>Let </a:t>
            </a:r>
            <a:r>
              <a:rPr lang="en-US" sz="2200" dirty="0"/>
              <a:t>us not </a:t>
            </a:r>
            <a:r>
              <a:rPr lang="en-US" sz="2200" dirty="0" smtClean="0"/>
              <a:t>forsake our </a:t>
            </a:r>
            <a:r>
              <a:rPr lang="en-US" sz="2200" dirty="0"/>
              <a:t>gathering together </a:t>
            </a:r>
            <a:r>
              <a:rPr lang="en-US" sz="2200" dirty="0" smtClean="0"/>
              <a:t>( </a:t>
            </a:r>
            <a:r>
              <a:rPr lang="en-US" sz="2200" dirty="0" err="1">
                <a:latin typeface="Bwgrkn" pitchFamily="2" charset="0"/>
              </a:rPr>
              <a:t>episunagwgh</a:t>
            </a:r>
            <a:r>
              <a:rPr lang="en-US" sz="2200" dirty="0"/>
              <a:t> </a:t>
            </a:r>
            <a:r>
              <a:rPr lang="en-US" sz="2200" i="1" dirty="0" err="1" smtClean="0"/>
              <a:t>episunagogee</a:t>
            </a:r>
            <a:r>
              <a:rPr lang="en-US" sz="2200" dirty="0" smtClean="0"/>
              <a:t>), </a:t>
            </a:r>
            <a:r>
              <a:rPr lang="en-US" sz="2200" dirty="0"/>
              <a:t>as some are in the habit of doing, but let us encourage one another-- and all the more as you see the Day approaching</a:t>
            </a:r>
            <a:r>
              <a:rPr lang="en-US" sz="2200" dirty="0" smtClean="0"/>
              <a:t>. (Hebrews 10:25)</a:t>
            </a:r>
            <a:br>
              <a:rPr lang="en-US" sz="2200" dirty="0" smtClean="0"/>
            </a:br>
            <a:r>
              <a:rPr lang="en-US" sz="2200" dirty="0"/>
              <a:t/>
            </a:r>
            <a:br>
              <a:rPr lang="en-US" sz="2200" dirty="0"/>
            </a:br>
            <a:r>
              <a:rPr lang="en-US" sz="2200" dirty="0" smtClean="0"/>
              <a:t>Another clear reference to the Day of Yahuwah, when Messiah will appear and gather his elect.</a:t>
            </a:r>
            <a:br>
              <a:rPr lang="en-US" sz="2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57288598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42900"/>
            <a:ext cx="7772400" cy="4514850"/>
          </a:xfrm>
        </p:spPr>
        <p:txBody>
          <a:bodyPr/>
          <a:lstStyle/>
          <a:p>
            <a:r>
              <a:rPr lang="en-US" sz="2200" dirty="0" smtClean="0"/>
              <a:t>The Intervening Events</a:t>
            </a:r>
            <a:br>
              <a:rPr lang="en-US" sz="2200" dirty="0" smtClean="0"/>
            </a:br>
            <a:r>
              <a:rPr lang="en-US" sz="2200" dirty="0"/>
              <a:t/>
            </a:r>
            <a:br>
              <a:rPr lang="en-US" sz="2200" dirty="0"/>
            </a:br>
            <a:r>
              <a:rPr lang="en-US" sz="2200" dirty="0"/>
              <a:t>Don't let anyone deceive you in any way, for that </a:t>
            </a:r>
            <a:r>
              <a:rPr lang="en-US" sz="2200" dirty="0" smtClean="0"/>
              <a:t>day (the Day of Yahuwah) </a:t>
            </a:r>
            <a:r>
              <a:rPr lang="en-US" sz="2200" dirty="0"/>
              <a:t>will not come until the rebellion occurs and the man of lawlessness is revealed, the man doomed to destruction</a:t>
            </a:r>
            <a:r>
              <a:rPr lang="en-US" sz="2200" dirty="0" smtClean="0"/>
              <a:t>.</a:t>
            </a:r>
            <a:br>
              <a:rPr lang="en-US" sz="2200" dirty="0" smtClean="0"/>
            </a:br>
            <a:r>
              <a:rPr lang="en-US" sz="2200" dirty="0"/>
              <a:t/>
            </a:r>
            <a:br>
              <a:rPr lang="en-US" sz="2200" dirty="0"/>
            </a:br>
            <a:r>
              <a:rPr lang="en-US" sz="2200" dirty="0" smtClean="0"/>
              <a:t>The Rebellion – from the Greek </a:t>
            </a:r>
            <a:r>
              <a:rPr lang="en-US" sz="2200" dirty="0" err="1" smtClean="0">
                <a:latin typeface="Bwgrkn" pitchFamily="2" charset="0"/>
              </a:rPr>
              <a:t>apostasia</a:t>
            </a:r>
            <a:r>
              <a:rPr lang="en-US" sz="2200" dirty="0" smtClean="0"/>
              <a:t> (</a:t>
            </a:r>
            <a:r>
              <a:rPr lang="en-US" sz="2200" i="1" dirty="0" err="1" smtClean="0"/>
              <a:t>apostasia</a:t>
            </a:r>
            <a:r>
              <a:rPr lang="en-US" sz="2200" dirty="0" smtClean="0"/>
              <a:t>).</a:t>
            </a:r>
            <a:r>
              <a:rPr lang="en-US" sz="2200" dirty="0"/>
              <a:t/>
            </a:r>
            <a:br>
              <a:rPr lang="en-US" sz="2200" dirty="0"/>
            </a:br>
            <a:r>
              <a:rPr lang="en-US" sz="2200" dirty="0"/>
              <a:t>The Greek word can mean any of the following: defiance of established system or authority, rebellion, abandonment, breach of faith; or (1) apostasy, rebellion; (2) defection, abandonment.  Nearly all the Greek lexicons list apostasy, rebellion, or abandonment as the meaning of this word</a:t>
            </a:r>
            <a:r>
              <a:rPr lang="en-US" sz="2200" dirty="0" smtClean="0"/>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84385095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err="1" smtClean="0"/>
              <a:t>Apostasia</a:t>
            </a:r>
            <a:r>
              <a:rPr lang="en-US" sz="2200" dirty="0" smtClean="0"/>
              <a:t> – Occurs only twice in the NT</a:t>
            </a:r>
            <a:br>
              <a:rPr lang="en-US" sz="2200" dirty="0" smtClean="0"/>
            </a:br>
            <a:r>
              <a:rPr lang="en-US" sz="2200" dirty="0"/>
              <a:t/>
            </a:r>
            <a:br>
              <a:rPr lang="en-US" sz="2200" dirty="0"/>
            </a:br>
            <a:r>
              <a:rPr lang="en-US" sz="2200" dirty="0"/>
              <a:t>You see, brother, how many thousands of Jews have believed, and all of them are zealous for the </a:t>
            </a:r>
            <a:r>
              <a:rPr lang="en-US" sz="2200" dirty="0" smtClean="0"/>
              <a:t>Torah. </a:t>
            </a:r>
            <a:r>
              <a:rPr lang="en-US" sz="2200" dirty="0"/>
              <a:t>They have been informed that you teach </a:t>
            </a:r>
            <a:r>
              <a:rPr lang="en-US" sz="2200" u="sng" dirty="0" smtClean="0"/>
              <a:t>apostasy</a:t>
            </a:r>
            <a:r>
              <a:rPr lang="en-US" sz="2200" dirty="0" smtClean="0"/>
              <a:t> from Moses to all </a:t>
            </a:r>
            <a:r>
              <a:rPr lang="en-US" sz="2200" dirty="0"/>
              <a:t>the Jews who live among the </a:t>
            </a:r>
            <a:r>
              <a:rPr lang="en-US" sz="2200" dirty="0" smtClean="0"/>
              <a:t>Gentiles, </a:t>
            </a:r>
            <a:r>
              <a:rPr lang="en-US" sz="2200" dirty="0"/>
              <a:t>telling them not to circumcise their children or live according to our customs... (Acts 21:20-21). </a:t>
            </a:r>
            <a:br>
              <a:rPr lang="en-US" sz="2200" dirty="0"/>
            </a:br>
            <a:r>
              <a:rPr lang="en-US" sz="2200" dirty="0"/>
              <a:t/>
            </a:r>
            <a:br>
              <a:rPr lang="en-US" sz="2200" dirty="0"/>
            </a:br>
            <a:r>
              <a:rPr lang="en-US" sz="2200" dirty="0"/>
              <a:t/>
            </a:r>
            <a:br>
              <a:rPr lang="en-US" sz="2200" dirty="0"/>
            </a:br>
            <a:r>
              <a:rPr lang="en-US" sz="2200" dirty="0"/>
              <a:t/>
            </a:r>
            <a:br>
              <a:rPr lang="en-US" sz="2200" dirty="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96843930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99466"/>
          </a:xfrm>
        </p:spPr>
        <p:txBody>
          <a:bodyPr/>
          <a:lstStyle/>
          <a:p>
            <a:r>
              <a:rPr lang="en-US" sz="2200" dirty="0" err="1" smtClean="0"/>
              <a:t>Apostasia</a:t>
            </a:r>
            <a:r>
              <a:rPr lang="en-US" sz="2200" dirty="0" smtClean="0"/>
              <a:t> – Occurs only twice in the NT</a:t>
            </a:r>
            <a:r>
              <a:rPr lang="en-US" sz="2200" dirty="0"/>
              <a:t/>
            </a:r>
            <a:br>
              <a:rPr lang="en-US" sz="2200" dirty="0"/>
            </a:br>
            <a:r>
              <a:rPr lang="en-US" sz="2200" dirty="0"/>
              <a:t/>
            </a:r>
            <a:br>
              <a:rPr lang="en-US" sz="2200" dirty="0"/>
            </a:br>
            <a:r>
              <a:rPr lang="en-US" sz="2200" dirty="0"/>
              <a:t>Their advise to Paul was to undergo a ritual of purification with some other men so that "everybody will know there is no truth in these reports about you, but that you yourself are living in obedience to the </a:t>
            </a:r>
            <a:r>
              <a:rPr lang="en-US" sz="2200" dirty="0" smtClean="0"/>
              <a:t>Torah" </a:t>
            </a:r>
            <a:r>
              <a:rPr lang="en-US" sz="2200" dirty="0"/>
              <a:t>(Acts 21:24). </a:t>
            </a:r>
            <a:br>
              <a:rPr lang="en-US" sz="2200" dirty="0"/>
            </a:br>
            <a:r>
              <a:rPr lang="en-US" sz="2200" dirty="0"/>
              <a:t/>
            </a:r>
            <a:br>
              <a:rPr lang="en-US" sz="2200" dirty="0"/>
            </a:br>
            <a:r>
              <a:rPr lang="en-US" sz="2200" dirty="0" smtClean="0"/>
              <a:t>Conclusion: the Apostasy Paul speaks of is the turning away from Torah which in modern times is regularly taught in many Christians circles.</a:t>
            </a:r>
            <a:br>
              <a:rPr lang="en-US" sz="2200" dirty="0" smtClean="0"/>
            </a:br>
            <a:r>
              <a:rPr lang="en-US" sz="2200" dirty="0"/>
              <a:t/>
            </a:r>
            <a:br>
              <a:rPr lang="en-US" sz="2200" dirty="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00624388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114800"/>
          </a:xfrm>
        </p:spPr>
        <p:txBody>
          <a:bodyPr/>
          <a:lstStyle/>
          <a:p>
            <a:r>
              <a:rPr lang="en-US" sz="2200" dirty="0"/>
              <a:t>Paul speaks of this end time apostasy in several other places in his writings. He used the cognate verb </a:t>
            </a:r>
            <a:r>
              <a:rPr lang="en-US" sz="2200" i="1" dirty="0"/>
              <a:t>to apostatize</a:t>
            </a:r>
            <a:r>
              <a:rPr lang="en-US" sz="2200" dirty="0"/>
              <a:t> twice</a:t>
            </a:r>
            <a:r>
              <a:rPr lang="en-US" sz="2200" dirty="0" smtClean="0"/>
              <a:t>.</a:t>
            </a:r>
            <a:br>
              <a:rPr lang="en-US" sz="2200" dirty="0" smtClean="0"/>
            </a:br>
            <a:r>
              <a:rPr lang="en-US" sz="2200" dirty="0"/>
              <a:t/>
            </a:r>
            <a:br>
              <a:rPr lang="en-US" sz="2200" dirty="0"/>
            </a:br>
            <a:r>
              <a:rPr lang="en-US" sz="2200" dirty="0" smtClean="0"/>
              <a:t>In </a:t>
            </a:r>
            <a:r>
              <a:rPr lang="en-US" sz="2200" dirty="0"/>
              <a:t>1 Timothy 4:1, Paul informs his understudy that "the Spirit clearly says that in later times some will </a:t>
            </a:r>
            <a:r>
              <a:rPr lang="en-US" sz="2200" u="sng" dirty="0"/>
              <a:t>abandon the faith </a:t>
            </a:r>
            <a:r>
              <a:rPr lang="en-US" sz="2200" dirty="0"/>
              <a:t>(Gr. </a:t>
            </a:r>
            <a:r>
              <a:rPr lang="en-US" sz="2200" dirty="0" err="1">
                <a:latin typeface="Bwgrkn" pitchFamily="2" charset="0"/>
              </a:rPr>
              <a:t>aposteesontai</a:t>
            </a:r>
            <a:r>
              <a:rPr lang="en-US" sz="2200" dirty="0"/>
              <a:t>) and follow deceiving spirits and things taught by demons</a:t>
            </a:r>
            <a:r>
              <a:rPr lang="en-US" sz="2200" dirty="0" smtClean="0"/>
              <a:t>.“</a:t>
            </a:r>
            <a:r>
              <a:rPr lang="en-US" sz="2200" dirty="0"/>
              <a:t/>
            </a:r>
            <a:br>
              <a:rPr lang="en-US" sz="2200" dirty="0"/>
            </a:br>
            <a:r>
              <a:rPr lang="en-US" sz="2200" dirty="0" smtClean="0"/>
              <a:t>And </a:t>
            </a:r>
            <a:r>
              <a:rPr lang="en-US" sz="2200" dirty="0"/>
              <a:t>in Hebrews 3:12, Paul exhorts his readers to "see to it, brothers, that none of you has a sinful, unbelieving heart that </a:t>
            </a:r>
            <a:r>
              <a:rPr lang="en-US" sz="2200" u="sng" dirty="0"/>
              <a:t>turns away</a:t>
            </a:r>
            <a:r>
              <a:rPr lang="en-US" sz="2200" dirty="0"/>
              <a:t> (Gr. </a:t>
            </a:r>
            <a:r>
              <a:rPr lang="en-US" sz="2200" dirty="0" err="1">
                <a:latin typeface="Bwgrkn" pitchFamily="2" charset="0"/>
              </a:rPr>
              <a:t>aposteenai</a:t>
            </a:r>
            <a:r>
              <a:rPr lang="en-US" sz="2200" dirty="0"/>
              <a:t>) from the living God</a:t>
            </a:r>
            <a:r>
              <a:rPr lang="en-US" sz="2200" dirty="0" smtClean="0"/>
              <a:t>."</a:t>
            </a:r>
            <a:r>
              <a:rPr lang="en-US" sz="2200" dirty="0"/>
              <a:t/>
            </a:r>
            <a:br>
              <a:rPr lang="en-US" sz="2200" dirty="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13415946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114800"/>
          </a:xfrm>
        </p:spPr>
        <p:txBody>
          <a:bodyPr/>
          <a:lstStyle/>
          <a:p>
            <a:r>
              <a:rPr lang="en-US" sz="2200" dirty="0"/>
              <a:t/>
            </a:r>
            <a:br>
              <a:rPr lang="en-US" sz="2200" dirty="0"/>
            </a:br>
            <a:r>
              <a:rPr lang="en-US" sz="2200" dirty="0" smtClean="0"/>
              <a:t>…at </a:t>
            </a:r>
            <a:r>
              <a:rPr lang="en-US" sz="2200" dirty="0"/>
              <a:t>that time many will </a:t>
            </a:r>
            <a:r>
              <a:rPr lang="en-US" sz="2200" u="sng" dirty="0"/>
              <a:t>turn away from the faith</a:t>
            </a:r>
            <a:r>
              <a:rPr lang="en-US" sz="2200" dirty="0"/>
              <a:t> </a:t>
            </a:r>
            <a:r>
              <a:rPr lang="en-US" sz="2200" dirty="0" smtClean="0"/>
              <a:t>(Gr. </a:t>
            </a:r>
            <a:r>
              <a:rPr lang="en-US" sz="2200" i="1" dirty="0" err="1"/>
              <a:t>s</a:t>
            </a:r>
            <a:r>
              <a:rPr lang="en-US" sz="2200" i="1" dirty="0" err="1" smtClean="0"/>
              <a:t>kandalizo</a:t>
            </a:r>
            <a:r>
              <a:rPr lang="en-US" sz="2200" dirty="0" smtClean="0"/>
              <a:t>) and </a:t>
            </a:r>
            <a:r>
              <a:rPr lang="en-US" sz="2200" dirty="0"/>
              <a:t>will betray and hate each other, and many false prophets will appear and deceive many people. Because of the increase of </a:t>
            </a:r>
            <a:r>
              <a:rPr lang="en-US" sz="2200" dirty="0" smtClean="0"/>
              <a:t>lawlessness (</a:t>
            </a:r>
            <a:r>
              <a:rPr lang="en-US" sz="2200" i="1" dirty="0" smtClean="0"/>
              <a:t>anomia</a:t>
            </a:r>
            <a:r>
              <a:rPr lang="en-US" sz="2200" dirty="0" smtClean="0"/>
              <a:t>), </a:t>
            </a:r>
            <a:r>
              <a:rPr lang="en-US" sz="2200" dirty="0"/>
              <a:t>the love of most will grow cold (Matthew 24:10-12</a:t>
            </a:r>
            <a:r>
              <a:rPr lang="en-US" sz="2200" dirty="0" smtClean="0"/>
              <a:t>).</a:t>
            </a:r>
            <a:br>
              <a:rPr lang="en-US" sz="2200" dirty="0" smtClean="0"/>
            </a:br>
            <a:r>
              <a:rPr lang="en-US" sz="2200" dirty="0"/>
              <a:t/>
            </a:r>
            <a:br>
              <a:rPr lang="en-US" sz="2200" dirty="0"/>
            </a:br>
            <a:r>
              <a:rPr lang="en-US" sz="2200" dirty="0" smtClean="0"/>
              <a:t/>
            </a:r>
            <a:br>
              <a:rPr lang="en-US" sz="2200" dirty="0" smtClean="0"/>
            </a:br>
            <a:r>
              <a:rPr lang="en-US" sz="2200" dirty="0"/>
              <a:t/>
            </a:r>
            <a:br>
              <a:rPr lang="en-US" sz="2200" dirty="0"/>
            </a:br>
            <a:r>
              <a:rPr lang="en-US" sz="2200" dirty="0" smtClean="0"/>
              <a:t/>
            </a:r>
            <a:br>
              <a:rPr lang="en-US" sz="2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009429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114800"/>
          </a:xfrm>
        </p:spPr>
        <p:txBody>
          <a:bodyPr/>
          <a:lstStyle/>
          <a:p>
            <a:r>
              <a:rPr lang="en-US" sz="2200" dirty="0"/>
              <a:t>The Intervening </a:t>
            </a:r>
            <a:r>
              <a:rPr lang="en-US" sz="2200" dirty="0" smtClean="0"/>
              <a:t>Events</a:t>
            </a:r>
            <a:br>
              <a:rPr lang="en-US" sz="2200" dirty="0" smtClean="0"/>
            </a:br>
            <a:r>
              <a:rPr lang="en-US" sz="2200" dirty="0"/>
              <a:t/>
            </a:r>
            <a:br>
              <a:rPr lang="en-US" sz="2200" dirty="0"/>
            </a:br>
            <a:r>
              <a:rPr lang="en-US" sz="2200" dirty="0" smtClean="0"/>
              <a:t>The Man of Lawlessness to be revealed</a:t>
            </a:r>
            <a:br>
              <a:rPr lang="en-US" sz="2200" dirty="0" smtClean="0"/>
            </a:br>
            <a:r>
              <a:rPr lang="en-US" sz="2200" dirty="0"/>
              <a:t/>
            </a:r>
            <a:br>
              <a:rPr lang="en-US" sz="2200" dirty="0"/>
            </a:br>
            <a:r>
              <a:rPr lang="en-US" sz="2200" dirty="0"/>
              <a:t>Don't let anyone deceive you in any way, for that day (the Day of </a:t>
            </a:r>
            <a:r>
              <a:rPr lang="en-US" sz="2200" dirty="0" smtClean="0"/>
              <a:t>Yahuwah) </a:t>
            </a:r>
            <a:r>
              <a:rPr lang="en-US" sz="2200" dirty="0"/>
              <a:t>will not come until the rebellion occurs and the man of lawlessness is revealed, the man doomed to destruction.</a:t>
            </a:r>
            <a:br>
              <a:rPr lang="en-US" sz="2200" dirty="0"/>
            </a:br>
            <a:r>
              <a:rPr lang="en-US" sz="2200" dirty="0" smtClean="0"/>
              <a:t/>
            </a:r>
            <a:br>
              <a:rPr lang="en-US" sz="2200" dirty="0" smtClean="0"/>
            </a:br>
            <a:r>
              <a:rPr lang="en-US" sz="2200" dirty="0" smtClean="0"/>
              <a:t>So, the return of Messiah is being held up by these two events: the great Apostasy, which we see taking place even now, and the appearance of the Man of Lawlessness</a:t>
            </a:r>
            <a:br>
              <a:rPr lang="en-US" sz="2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10388248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4229100"/>
          </a:xfrm>
        </p:spPr>
        <p:txBody>
          <a:bodyPr/>
          <a:lstStyle/>
          <a:p>
            <a:r>
              <a:rPr lang="en-US" sz="2200" dirty="0" smtClean="0"/>
              <a:t>Signs and Miracles</a:t>
            </a:r>
            <a:br>
              <a:rPr lang="en-US" sz="2200" dirty="0" smtClean="0"/>
            </a:br>
            <a:r>
              <a:rPr lang="en-US" sz="2200" dirty="0"/>
              <a:t/>
            </a:r>
            <a:br>
              <a:rPr lang="en-US" sz="2200" dirty="0"/>
            </a:br>
            <a:r>
              <a:rPr lang="en-US" sz="2200" dirty="0" err="1" smtClean="0"/>
              <a:t>Yahusha</a:t>
            </a:r>
            <a:r>
              <a:rPr lang="en-US" sz="2200" dirty="0" smtClean="0"/>
              <a:t> indicated that the </a:t>
            </a:r>
            <a:r>
              <a:rPr lang="en-US" sz="2200" dirty="0"/>
              <a:t>false Messiahs and false prophets of those days "will appear and perform great signs (Gr. </a:t>
            </a:r>
            <a:r>
              <a:rPr lang="en-US" sz="2200" dirty="0" err="1"/>
              <a:t>seemeia</a:t>
            </a:r>
            <a:r>
              <a:rPr lang="en-US" sz="2200" dirty="0"/>
              <a:t>) and miracles (Gr. </a:t>
            </a:r>
            <a:r>
              <a:rPr lang="en-US" sz="2200" dirty="0" err="1"/>
              <a:t>terata</a:t>
            </a:r>
            <a:r>
              <a:rPr lang="en-US" sz="2200" dirty="0"/>
              <a:t>)" in order "to deceive" (Matthew 24:24). </a:t>
            </a:r>
            <a:r>
              <a:rPr lang="en-US" sz="2200" dirty="0" smtClean="0"/>
              <a:t/>
            </a:r>
            <a:br>
              <a:rPr lang="en-US" sz="2200" dirty="0" smtClean="0"/>
            </a:br>
            <a:r>
              <a:rPr lang="en-US" sz="2200" dirty="0"/>
              <a:t/>
            </a:r>
            <a:br>
              <a:rPr lang="en-US" sz="2200" dirty="0"/>
            </a:br>
            <a:r>
              <a:rPr lang="en-US" sz="2200" dirty="0" smtClean="0"/>
              <a:t>Paul </a:t>
            </a:r>
            <a:r>
              <a:rPr lang="en-US" sz="2200" dirty="0"/>
              <a:t>similarly assesses the evils of the days of the lawless one whose coming is "in accordance with the work of Satan displayed in all kinds of counterfeit miracles (Gr. </a:t>
            </a:r>
            <a:r>
              <a:rPr lang="en-US" sz="2200" dirty="0" err="1"/>
              <a:t>teras</a:t>
            </a:r>
            <a:r>
              <a:rPr lang="en-US" sz="2200" dirty="0"/>
              <a:t>), signs (Gr. </a:t>
            </a:r>
            <a:r>
              <a:rPr lang="en-US" sz="2200" dirty="0" err="1"/>
              <a:t>seemeion</a:t>
            </a:r>
            <a:r>
              <a:rPr lang="en-US" sz="2200" dirty="0"/>
              <a:t>) and wonders, and in every sort of evil that deceives" (2 Thessalonians 2:9,10</a:t>
            </a:r>
            <a:r>
              <a:rPr lang="en-US" sz="2200" dirty="0" smtClean="0"/>
              <a:t>).</a:t>
            </a:r>
            <a:r>
              <a:rPr lang="en-US" sz="2200" dirty="0"/>
              <a:t/>
            </a:r>
            <a:br>
              <a:rPr lang="en-US" sz="2200" dirty="0"/>
            </a:br>
            <a:r>
              <a:rPr lang="en-US" sz="2200" dirty="0" smtClean="0"/>
              <a:t>Same two Greek words utilized in these texts!</a:t>
            </a:r>
            <a:br>
              <a:rPr lang="en-US" sz="2200" dirty="0" smtClean="0"/>
            </a:b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6423553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smtClean="0"/>
              <a:t>Warnings to the Disciples About These Days Preceding the Coming of Messiah</a:t>
            </a:r>
            <a:br>
              <a:rPr lang="en-US" sz="2200" dirty="0" smtClean="0"/>
            </a:br>
            <a:r>
              <a:rPr lang="en-US" sz="2200" dirty="0"/>
              <a:t/>
            </a:r>
            <a:br>
              <a:rPr lang="en-US" sz="2200" dirty="0"/>
            </a:br>
            <a:r>
              <a:rPr lang="en-US" sz="2200" dirty="0" err="1" smtClean="0"/>
              <a:t>Yahusha</a:t>
            </a:r>
            <a:r>
              <a:rPr lang="en-US" sz="2200" dirty="0" smtClean="0"/>
              <a:t> </a:t>
            </a:r>
            <a:r>
              <a:rPr lang="en-US" sz="2200" dirty="0"/>
              <a:t>warned, "Watch out that no one deceives you. For many will come in my name, claiming, 'I am the Messiah,' and will </a:t>
            </a:r>
            <a:r>
              <a:rPr lang="en-US" sz="2200" u="sng" dirty="0"/>
              <a:t>deceive</a:t>
            </a:r>
            <a:r>
              <a:rPr lang="en-US" sz="2200" dirty="0"/>
              <a:t> many." (24:4,5,). </a:t>
            </a:r>
            <a:br>
              <a:rPr lang="en-US" sz="2200" dirty="0"/>
            </a:br>
            <a:r>
              <a:rPr lang="en-US" sz="2200" dirty="0"/>
              <a:t>And upon informing them of the coming of wars and rumors of wars, </a:t>
            </a:r>
            <a:r>
              <a:rPr lang="en-US" sz="2200" dirty="0" err="1" smtClean="0"/>
              <a:t>Yahusha</a:t>
            </a:r>
            <a:r>
              <a:rPr lang="en-US" sz="2200" dirty="0" smtClean="0"/>
              <a:t> </a:t>
            </a:r>
            <a:r>
              <a:rPr lang="en-US" sz="2200" dirty="0"/>
              <a:t>exhorted, "see to it that you are not </a:t>
            </a:r>
            <a:r>
              <a:rPr lang="en-US" sz="2200" u="sng" dirty="0"/>
              <a:t>alarmed</a:t>
            </a:r>
            <a:r>
              <a:rPr lang="en-US" sz="2200" dirty="0"/>
              <a:t>" (v.6). Then, as he described the coming apostasy, he reiterated, "many false prophets will appear and deceive many people" (24:11</a:t>
            </a:r>
            <a:r>
              <a:rPr lang="en-US" sz="2200" dirty="0" smtClean="0"/>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24762481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42950"/>
            <a:ext cx="7772400" cy="3829050"/>
          </a:xfrm>
        </p:spPr>
        <p:txBody>
          <a:bodyPr/>
          <a:lstStyle/>
          <a:p>
            <a:r>
              <a:rPr lang="en-US" sz="2200" dirty="0" smtClean="0"/>
              <a:t>Paul’s Warnings are the Very Same Warnings</a:t>
            </a:r>
            <a:br>
              <a:rPr lang="en-US" sz="2200" dirty="0" smtClean="0"/>
            </a:br>
            <a:r>
              <a:rPr lang="en-US" sz="2200" dirty="0"/>
              <a:t/>
            </a:r>
            <a:br>
              <a:rPr lang="en-US" sz="2200" dirty="0"/>
            </a:br>
            <a:r>
              <a:rPr lang="en-US" sz="2200" dirty="0"/>
              <a:t>Paul warned, "Don't let anyone deceive you in any way!" (Gr. </a:t>
            </a:r>
            <a:r>
              <a:rPr lang="en-US" sz="2200" dirty="0" err="1">
                <a:latin typeface="Bwgrkn" pitchFamily="2" charset="0"/>
              </a:rPr>
              <a:t>mee</a:t>
            </a:r>
            <a:r>
              <a:rPr lang="en-US" sz="2200" dirty="0">
                <a:latin typeface="Bwgrkn" pitchFamily="2" charset="0"/>
              </a:rPr>
              <a:t> tis </a:t>
            </a:r>
            <a:r>
              <a:rPr lang="en-US" sz="2200" dirty="0" err="1">
                <a:latin typeface="Bwgrkn" pitchFamily="2" charset="0"/>
              </a:rPr>
              <a:t>humas</a:t>
            </a:r>
            <a:r>
              <a:rPr lang="en-US" sz="2200" dirty="0">
                <a:latin typeface="Bwgrkn" pitchFamily="2" charset="0"/>
              </a:rPr>
              <a:t> </a:t>
            </a:r>
            <a:r>
              <a:rPr lang="en-US" sz="2200" dirty="0" err="1">
                <a:latin typeface="Bwgrkn" pitchFamily="2" charset="0"/>
              </a:rPr>
              <a:t>exapateesee</a:t>
            </a:r>
            <a:r>
              <a:rPr lang="en-US" sz="2200" dirty="0"/>
              <a:t>, 2 Thessalonians 2:3). This is almost a word for word quote of Messiah who said to his disciples, "Watch out that no one deceives you" (Gr. </a:t>
            </a:r>
            <a:r>
              <a:rPr lang="en-US" sz="2200" dirty="0" err="1">
                <a:latin typeface="Bwgrkn" pitchFamily="2" charset="0"/>
              </a:rPr>
              <a:t>blepetemee</a:t>
            </a:r>
            <a:r>
              <a:rPr lang="en-US" sz="2200" dirty="0">
                <a:latin typeface="Bwgrkn" pitchFamily="2" charset="0"/>
              </a:rPr>
              <a:t> tis </a:t>
            </a:r>
            <a:r>
              <a:rPr lang="en-US" sz="2200" dirty="0" err="1">
                <a:latin typeface="Bwgrkn" pitchFamily="2" charset="0"/>
              </a:rPr>
              <a:t>humas</a:t>
            </a:r>
            <a:r>
              <a:rPr lang="en-US" sz="2200" dirty="0">
                <a:latin typeface="Bwgrkn" pitchFamily="2" charset="0"/>
              </a:rPr>
              <a:t> </a:t>
            </a:r>
            <a:r>
              <a:rPr lang="en-US" sz="2200" dirty="0" err="1">
                <a:latin typeface="Bwgrkn" pitchFamily="2" charset="0"/>
              </a:rPr>
              <a:t>planeesee</a:t>
            </a:r>
            <a:r>
              <a:rPr lang="en-US" sz="2200" dirty="0"/>
              <a:t>, Matthew 24:4</a:t>
            </a:r>
            <a:r>
              <a:rPr lang="en-US" sz="2200" dirty="0" smtClean="0"/>
              <a:t>).</a:t>
            </a:r>
            <a:br>
              <a:rPr lang="en-US" sz="2200" dirty="0" smtClean="0"/>
            </a:br>
            <a:r>
              <a:rPr lang="en-US" sz="2200" dirty="0"/>
              <a:t/>
            </a:r>
            <a:br>
              <a:rPr lang="en-US" sz="2200" dirty="0"/>
            </a:br>
            <a:r>
              <a:rPr lang="en-US" sz="2200" dirty="0"/>
              <a:t>Paul also wrote, "we ask you, brothers, not to become alarmed" (Gr. </a:t>
            </a:r>
            <a:r>
              <a:rPr lang="en-US" sz="2200" dirty="0" err="1">
                <a:latin typeface="Bwgrkn" pitchFamily="2" charset="0"/>
              </a:rPr>
              <a:t>mee</a:t>
            </a:r>
            <a:r>
              <a:rPr lang="en-US" sz="2200" dirty="0">
                <a:latin typeface="Bwgrkn" pitchFamily="2" charset="0"/>
              </a:rPr>
              <a:t> </a:t>
            </a:r>
            <a:r>
              <a:rPr lang="en-US" sz="2200" dirty="0" err="1">
                <a:latin typeface="Bwgrkn" pitchFamily="2" charset="0"/>
              </a:rPr>
              <a:t>throeisthai</a:t>
            </a:r>
            <a:r>
              <a:rPr lang="en-US" sz="2200" dirty="0"/>
              <a:t>, 2 Thessalonians 2:2), as if in imitation of Messiah's words, "but see to it that you are not alarmed" (Gr. </a:t>
            </a:r>
            <a:r>
              <a:rPr lang="en-US" sz="2200" dirty="0" err="1">
                <a:latin typeface="Bwgrkn" pitchFamily="2" charset="0"/>
              </a:rPr>
              <a:t>mee</a:t>
            </a:r>
            <a:r>
              <a:rPr lang="en-US" sz="2200" dirty="0">
                <a:latin typeface="Bwgrkn" pitchFamily="2" charset="0"/>
              </a:rPr>
              <a:t> </a:t>
            </a:r>
            <a:r>
              <a:rPr lang="en-US" sz="2200" dirty="0" err="1">
                <a:latin typeface="Bwgrkn" pitchFamily="2" charset="0"/>
              </a:rPr>
              <a:t>throeisthe</a:t>
            </a:r>
            <a:r>
              <a:rPr lang="en-US" sz="2200" dirty="0"/>
              <a:t>, Matthew 24:6</a:t>
            </a:r>
            <a:r>
              <a:rPr lang="en-US" sz="2200" dirty="0" smtClean="0"/>
              <a:t>).</a:t>
            </a:r>
            <a:endParaRPr lang="en-US" sz="2200" dirty="0"/>
          </a:p>
        </p:txBody>
      </p:sp>
      <p:sp>
        <p:nvSpPr>
          <p:cNvPr id="3" name="Subtitle 2"/>
          <p:cNvSpPr>
            <a:spLocks noGrp="1"/>
          </p:cNvSpPr>
          <p:nvPr>
            <p:ph type="subTitle" sz="quarter" idx="1"/>
          </p:nvPr>
        </p:nvSpPr>
        <p:spPr>
          <a:xfrm>
            <a:off x="8543778" y="3257550"/>
            <a:ext cx="609600" cy="1143000"/>
          </a:xfrm>
        </p:spPr>
        <p:txBody>
          <a:bodyPr/>
          <a:lstStyle/>
          <a:p>
            <a:endParaRPr lang="en-US" dirty="0" smtClean="0"/>
          </a:p>
          <a:p>
            <a:endParaRPr lang="en-US" dirty="0"/>
          </a:p>
        </p:txBody>
      </p:sp>
      <p:sp>
        <p:nvSpPr>
          <p:cNvPr id="2" name="Footer Placeholder 1"/>
          <p:cNvSpPr>
            <a:spLocks noGrp="1"/>
          </p:cNvSpPr>
          <p:nvPr>
            <p:ph type="ftr" sz="quarter" idx="3"/>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5939262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6"/>
            <a:ext cx="8229600" cy="638175"/>
          </a:xfrm>
        </p:spPr>
        <p:txBody>
          <a:bodyPr/>
          <a:lstStyle/>
          <a:p>
            <a:pPr algn="ctr"/>
            <a:r>
              <a:rPr lang="en-US" sz="2800" dirty="0" smtClean="0"/>
              <a:t>More </a:t>
            </a:r>
            <a:r>
              <a:rPr lang="en-US" sz="2800" dirty="0"/>
              <a:t>Verbal </a:t>
            </a:r>
            <a:r>
              <a:rPr lang="en-US" sz="2800" dirty="0" smtClean="0"/>
              <a:t>Affinities (Parallels)</a:t>
            </a:r>
            <a:endParaRPr lang="en-US" sz="2800" dirty="0"/>
          </a:p>
        </p:txBody>
      </p:sp>
      <p:sp>
        <p:nvSpPr>
          <p:cNvPr id="3" name="Subtitle 2"/>
          <p:cNvSpPr>
            <a:spLocks noGrp="1"/>
          </p:cNvSpPr>
          <p:nvPr>
            <p:ph sz="half" idx="1"/>
          </p:nvPr>
        </p:nvSpPr>
        <p:spPr>
          <a:xfrm>
            <a:off x="457200" y="857250"/>
            <a:ext cx="4038600" cy="3657600"/>
          </a:xfrm>
        </p:spPr>
        <p:txBody>
          <a:bodyPr/>
          <a:lstStyle/>
          <a:p>
            <a:pPr marL="0" indent="0" algn="ctr">
              <a:buNone/>
            </a:pPr>
            <a:r>
              <a:rPr lang="en-US" sz="2000" dirty="0" err="1" smtClean="0"/>
              <a:t>Yahusha</a:t>
            </a:r>
            <a:r>
              <a:rPr lang="en-US" sz="2000" dirty="0" smtClean="0"/>
              <a:t> in Matthew 24</a:t>
            </a:r>
          </a:p>
          <a:p>
            <a:pPr marL="0" indent="0">
              <a:buNone/>
            </a:pPr>
            <a:r>
              <a:rPr lang="en-US" sz="2000" dirty="0" smtClean="0"/>
              <a:t>"</a:t>
            </a:r>
            <a:r>
              <a:rPr lang="en-US" sz="2000" dirty="0"/>
              <a:t>What will be the sign of your coming...?" Matthew </a:t>
            </a:r>
            <a:r>
              <a:rPr lang="en-US" sz="2000" dirty="0" smtClean="0"/>
              <a:t>24:3</a:t>
            </a:r>
          </a:p>
          <a:p>
            <a:pPr marL="0" indent="0">
              <a:buNone/>
            </a:pPr>
            <a:r>
              <a:rPr lang="en-US" sz="2000" dirty="0"/>
              <a:t>"Watch out that no one deceives you" </a:t>
            </a:r>
            <a:r>
              <a:rPr lang="en-US" sz="2000" dirty="0" smtClean="0"/>
              <a:t>24:4</a:t>
            </a:r>
          </a:p>
          <a:p>
            <a:pPr marL="0" indent="0">
              <a:buNone/>
            </a:pPr>
            <a:r>
              <a:rPr lang="en-US" sz="2000" dirty="0"/>
              <a:t>"See to it that you are not alarmed" </a:t>
            </a:r>
            <a:r>
              <a:rPr lang="en-US" sz="2000" dirty="0" smtClean="0"/>
              <a:t>24:6</a:t>
            </a:r>
          </a:p>
          <a:p>
            <a:pPr marL="0" indent="0">
              <a:buNone/>
            </a:pPr>
            <a:r>
              <a:rPr lang="en-US" sz="2000" dirty="0"/>
              <a:t>“many will turn away from the faith" 24:10</a:t>
            </a:r>
          </a:p>
          <a:p>
            <a:pPr marL="0" indent="0">
              <a:buNone/>
            </a:pPr>
            <a:r>
              <a:rPr lang="en-US" sz="2000" dirty="0" smtClean="0"/>
              <a:t>"</a:t>
            </a:r>
            <a:r>
              <a:rPr lang="en-US" sz="2000" dirty="0"/>
              <a:t>Because of the increase of wickedness (anomia)" </a:t>
            </a:r>
            <a:r>
              <a:rPr lang="en-US" sz="2000" dirty="0" smtClean="0"/>
              <a:t>24:12l </a:t>
            </a:r>
          </a:p>
          <a:p>
            <a:pPr marL="0" indent="0">
              <a:buNone/>
            </a:pPr>
            <a:r>
              <a:rPr lang="en-US" sz="2000" dirty="0" smtClean="0"/>
              <a:t>"</a:t>
            </a:r>
            <a:r>
              <a:rPr lang="en-US" sz="2000" dirty="0"/>
              <a:t>the abomination of desolation" </a:t>
            </a:r>
            <a:r>
              <a:rPr lang="en-US" sz="2000" dirty="0" smtClean="0"/>
              <a:t>24:15</a:t>
            </a:r>
          </a:p>
          <a:p>
            <a:pPr marL="0" indent="0">
              <a:buNone/>
            </a:pPr>
            <a:endParaRPr lang="en-US" sz="1600" dirty="0" smtClean="0"/>
          </a:p>
        </p:txBody>
      </p:sp>
      <p:sp>
        <p:nvSpPr>
          <p:cNvPr id="2" name="Content Placeholder 1"/>
          <p:cNvSpPr>
            <a:spLocks noGrp="1"/>
          </p:cNvSpPr>
          <p:nvPr>
            <p:ph sz="half" idx="2"/>
          </p:nvPr>
        </p:nvSpPr>
        <p:spPr>
          <a:xfrm>
            <a:off x="4648200" y="857250"/>
            <a:ext cx="4038600" cy="3657600"/>
          </a:xfrm>
        </p:spPr>
        <p:txBody>
          <a:bodyPr/>
          <a:lstStyle/>
          <a:p>
            <a:pPr marL="0" indent="0" algn="ctr">
              <a:buNone/>
            </a:pPr>
            <a:r>
              <a:rPr lang="en-US" sz="2000" dirty="0" smtClean="0"/>
              <a:t>Paul in 2 Thessalonians 2</a:t>
            </a:r>
          </a:p>
          <a:p>
            <a:pPr marL="0" indent="0">
              <a:buNone/>
            </a:pPr>
            <a:r>
              <a:rPr lang="en-US" sz="2000" dirty="0"/>
              <a:t>"Concerning the coming of our Lord </a:t>
            </a:r>
            <a:r>
              <a:rPr lang="en-US" sz="2000" dirty="0" err="1" smtClean="0"/>
              <a:t>Yahusha</a:t>
            </a:r>
            <a:r>
              <a:rPr lang="en-US" sz="2000" dirty="0" smtClean="0"/>
              <a:t> </a:t>
            </a:r>
            <a:r>
              <a:rPr lang="en-US" sz="2000" dirty="0"/>
              <a:t>Messiah" 2 Thessalonians </a:t>
            </a:r>
            <a:r>
              <a:rPr lang="en-US" sz="2000" dirty="0" smtClean="0"/>
              <a:t>2:1</a:t>
            </a:r>
          </a:p>
          <a:p>
            <a:pPr marL="0" indent="0">
              <a:buNone/>
            </a:pPr>
            <a:r>
              <a:rPr lang="en-US" sz="2000" dirty="0"/>
              <a:t>"Let no one deceive you" </a:t>
            </a:r>
            <a:r>
              <a:rPr lang="en-US" sz="2000" dirty="0" smtClean="0"/>
              <a:t>2:3</a:t>
            </a:r>
          </a:p>
          <a:p>
            <a:pPr marL="0" indent="0">
              <a:buNone/>
            </a:pPr>
            <a:endParaRPr lang="en-US" sz="2000" dirty="0" smtClean="0"/>
          </a:p>
          <a:p>
            <a:pPr marL="0" indent="0">
              <a:buNone/>
            </a:pPr>
            <a:r>
              <a:rPr lang="en-US" sz="2000" dirty="0"/>
              <a:t>"...not to become...alarmed" </a:t>
            </a:r>
            <a:r>
              <a:rPr lang="en-US" sz="2000" dirty="0" smtClean="0"/>
              <a:t>2:2</a:t>
            </a:r>
          </a:p>
          <a:p>
            <a:pPr marL="0" indent="0">
              <a:buNone/>
            </a:pPr>
            <a:r>
              <a:rPr lang="en-US" sz="2000" dirty="0"/>
              <a:t>"...until the </a:t>
            </a:r>
            <a:r>
              <a:rPr lang="en-US" sz="2000" dirty="0" smtClean="0"/>
              <a:t>apostasy </a:t>
            </a:r>
            <a:r>
              <a:rPr lang="en-US" sz="2000" dirty="0"/>
              <a:t>occurs" </a:t>
            </a:r>
            <a:r>
              <a:rPr lang="en-US" sz="2000" dirty="0" smtClean="0"/>
              <a:t>2:3</a:t>
            </a:r>
          </a:p>
          <a:p>
            <a:pPr marL="0" indent="0">
              <a:buNone/>
            </a:pPr>
            <a:r>
              <a:rPr lang="en-US" sz="2000" dirty="0"/>
              <a:t>"the man of lawlessness (anomia)" </a:t>
            </a:r>
            <a:r>
              <a:rPr lang="en-US" sz="2000" dirty="0" smtClean="0"/>
              <a:t>2:3</a:t>
            </a:r>
          </a:p>
          <a:p>
            <a:pPr marL="0" indent="0">
              <a:buNone/>
            </a:pPr>
            <a:endParaRPr lang="en-US" sz="2000" dirty="0" smtClean="0"/>
          </a:p>
          <a:p>
            <a:pPr marL="0" indent="0">
              <a:buNone/>
            </a:pPr>
            <a:r>
              <a:rPr lang="en-US" sz="2000" dirty="0"/>
              <a:t>"the man of lawlessness" </a:t>
            </a:r>
            <a:r>
              <a:rPr lang="en-US" sz="2000" dirty="0" smtClean="0"/>
              <a:t>2:3</a:t>
            </a:r>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73385157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19076"/>
            <a:ext cx="8229600" cy="638175"/>
          </a:xfrm>
        </p:spPr>
        <p:txBody>
          <a:bodyPr/>
          <a:lstStyle/>
          <a:p>
            <a:endParaRPr lang="en-US" sz="2800" dirty="0"/>
          </a:p>
        </p:txBody>
      </p:sp>
      <p:sp>
        <p:nvSpPr>
          <p:cNvPr id="3" name="Subtitle 2"/>
          <p:cNvSpPr>
            <a:spLocks noGrp="1"/>
          </p:cNvSpPr>
          <p:nvPr>
            <p:ph sz="half" idx="1"/>
          </p:nvPr>
        </p:nvSpPr>
        <p:spPr>
          <a:xfrm>
            <a:off x="457200" y="857250"/>
            <a:ext cx="4038600" cy="3657600"/>
          </a:xfrm>
        </p:spPr>
        <p:txBody>
          <a:bodyPr/>
          <a:lstStyle/>
          <a:p>
            <a:pPr marL="0" indent="0" algn="ctr">
              <a:buNone/>
            </a:pPr>
            <a:r>
              <a:rPr lang="en-US" sz="2000" dirty="0" err="1" smtClean="0"/>
              <a:t>Yahusha</a:t>
            </a:r>
            <a:r>
              <a:rPr lang="en-US" sz="2000" dirty="0" smtClean="0"/>
              <a:t> in Matthew 24</a:t>
            </a:r>
          </a:p>
          <a:p>
            <a:pPr marL="0" indent="0">
              <a:buNone/>
            </a:pPr>
            <a:r>
              <a:rPr lang="en-US" sz="2000" dirty="0" smtClean="0"/>
              <a:t>"</a:t>
            </a:r>
            <a:r>
              <a:rPr lang="en-US" sz="2000" dirty="0"/>
              <a:t>standing in the holy place" </a:t>
            </a:r>
            <a:r>
              <a:rPr lang="en-US" sz="2000" dirty="0" smtClean="0"/>
              <a:t>24:15</a:t>
            </a:r>
          </a:p>
          <a:p>
            <a:pPr marL="0" indent="0">
              <a:buNone/>
            </a:pPr>
            <a:endParaRPr lang="en-US" sz="2000" dirty="0" smtClean="0"/>
          </a:p>
          <a:p>
            <a:pPr marL="0" indent="0">
              <a:buNone/>
            </a:pPr>
            <a:r>
              <a:rPr lang="en-US" sz="2000" dirty="0" smtClean="0"/>
              <a:t>"</a:t>
            </a:r>
            <a:r>
              <a:rPr lang="en-US" sz="2000" dirty="0"/>
              <a:t>and perform great signs" </a:t>
            </a:r>
            <a:r>
              <a:rPr lang="en-US" sz="2000" dirty="0" smtClean="0"/>
              <a:t>24:24</a:t>
            </a:r>
          </a:p>
          <a:p>
            <a:pPr marL="0" indent="0">
              <a:buNone/>
            </a:pPr>
            <a:endParaRPr lang="en-US" sz="2000" dirty="0" smtClean="0"/>
          </a:p>
          <a:p>
            <a:pPr marL="0" indent="0">
              <a:buNone/>
            </a:pPr>
            <a:r>
              <a:rPr lang="en-US" sz="2000" dirty="0" smtClean="0"/>
              <a:t>"</a:t>
            </a:r>
            <a:r>
              <a:rPr lang="en-US" sz="2000" dirty="0"/>
              <a:t>and miracles" </a:t>
            </a:r>
            <a:r>
              <a:rPr lang="en-US" sz="2000" dirty="0" smtClean="0"/>
              <a:t>24:24</a:t>
            </a:r>
          </a:p>
          <a:p>
            <a:pPr marL="0" indent="0">
              <a:buNone/>
            </a:pPr>
            <a:r>
              <a:rPr lang="en-US" sz="2000" dirty="0"/>
              <a:t>"to deceive" </a:t>
            </a:r>
            <a:r>
              <a:rPr lang="en-US" sz="2000" dirty="0" smtClean="0"/>
              <a:t>24:24</a:t>
            </a:r>
          </a:p>
          <a:p>
            <a:pPr marL="0" indent="0">
              <a:buNone/>
            </a:pPr>
            <a:r>
              <a:rPr lang="en-US" sz="2000" dirty="0"/>
              <a:t>"and will deceive many" </a:t>
            </a:r>
            <a:r>
              <a:rPr lang="en-US" sz="2000" dirty="0" smtClean="0"/>
              <a:t>24:5</a:t>
            </a:r>
          </a:p>
          <a:p>
            <a:pPr marL="0" indent="0">
              <a:buNone/>
            </a:pPr>
            <a:r>
              <a:rPr lang="en-US" sz="2000" dirty="0"/>
              <a:t>"the Son of Man coming" </a:t>
            </a:r>
            <a:r>
              <a:rPr lang="en-US" sz="2000" dirty="0" smtClean="0"/>
              <a:t>24:30</a:t>
            </a:r>
          </a:p>
          <a:p>
            <a:pPr marL="0" indent="0">
              <a:buNone/>
            </a:pPr>
            <a:r>
              <a:rPr lang="en-US" sz="2000" dirty="0"/>
              <a:t>"and they will gather his elect" 24:31</a:t>
            </a:r>
            <a:endParaRPr lang="en-US" sz="2000" dirty="0" smtClean="0"/>
          </a:p>
        </p:txBody>
      </p:sp>
      <p:sp>
        <p:nvSpPr>
          <p:cNvPr id="2" name="Content Placeholder 1"/>
          <p:cNvSpPr>
            <a:spLocks noGrp="1"/>
          </p:cNvSpPr>
          <p:nvPr>
            <p:ph sz="half" idx="2"/>
          </p:nvPr>
        </p:nvSpPr>
        <p:spPr>
          <a:xfrm>
            <a:off x="4648200" y="857250"/>
            <a:ext cx="4038600" cy="3657600"/>
          </a:xfrm>
        </p:spPr>
        <p:txBody>
          <a:bodyPr/>
          <a:lstStyle/>
          <a:p>
            <a:pPr marL="0" indent="0" algn="ctr">
              <a:buNone/>
            </a:pPr>
            <a:r>
              <a:rPr lang="en-US" sz="2000" dirty="0" smtClean="0"/>
              <a:t>Paul in 2 Thessalonians 2</a:t>
            </a:r>
          </a:p>
          <a:p>
            <a:pPr marL="0" indent="0">
              <a:buNone/>
            </a:pPr>
            <a:r>
              <a:rPr lang="en-US" sz="2000" dirty="0" smtClean="0"/>
              <a:t>"</a:t>
            </a:r>
            <a:r>
              <a:rPr lang="en-US" sz="2000" dirty="0"/>
              <a:t>he sets himself up in God's temple" </a:t>
            </a:r>
            <a:r>
              <a:rPr lang="en-US" sz="2000" dirty="0" smtClean="0"/>
              <a:t>2:4</a:t>
            </a:r>
          </a:p>
          <a:p>
            <a:pPr marL="0" indent="0">
              <a:buNone/>
            </a:pPr>
            <a:r>
              <a:rPr lang="en-US" sz="2000" dirty="0"/>
              <a:t>"displayed in all kinds of...signs" </a:t>
            </a:r>
            <a:r>
              <a:rPr lang="en-US" sz="2000" dirty="0" smtClean="0"/>
              <a:t>2:9</a:t>
            </a:r>
          </a:p>
          <a:p>
            <a:pPr marL="0" indent="0">
              <a:buNone/>
            </a:pPr>
            <a:r>
              <a:rPr lang="en-US" sz="2000" dirty="0"/>
              <a:t>"all kinds of counterfeit miracles" </a:t>
            </a:r>
            <a:r>
              <a:rPr lang="en-US" sz="2000" dirty="0" smtClean="0"/>
              <a:t>2:9</a:t>
            </a:r>
          </a:p>
          <a:p>
            <a:pPr marL="0" indent="0">
              <a:buNone/>
            </a:pPr>
            <a:r>
              <a:rPr lang="en-US" sz="2000" dirty="0"/>
              <a:t>"that deceives" </a:t>
            </a:r>
            <a:r>
              <a:rPr lang="en-US" sz="2000" dirty="0" smtClean="0"/>
              <a:t>2:10</a:t>
            </a:r>
          </a:p>
          <a:p>
            <a:pPr marL="0" indent="0">
              <a:buNone/>
            </a:pPr>
            <a:r>
              <a:rPr lang="en-US" sz="2000" dirty="0"/>
              <a:t>"a powerful delusion" </a:t>
            </a:r>
            <a:r>
              <a:rPr lang="en-US" sz="2000" dirty="0" smtClean="0"/>
              <a:t>2:11</a:t>
            </a:r>
          </a:p>
          <a:p>
            <a:pPr marL="0" indent="0">
              <a:buNone/>
            </a:pPr>
            <a:r>
              <a:rPr lang="en-US" sz="2000" dirty="0"/>
              <a:t>"Concerning the coming of our Lord" </a:t>
            </a:r>
            <a:r>
              <a:rPr lang="en-US" sz="2000" dirty="0" smtClean="0"/>
              <a:t>2:1</a:t>
            </a:r>
          </a:p>
          <a:p>
            <a:pPr marL="0" indent="0">
              <a:buNone/>
            </a:pPr>
            <a:r>
              <a:rPr lang="en-US" sz="2000" dirty="0"/>
              <a:t>"and our gathering to him" 2:1</a:t>
            </a:r>
            <a:endParaRPr lang="en-US" sz="2000" dirty="0" smtClean="0"/>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382233219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7" y="261258"/>
            <a:ext cx="8066314" cy="4735286"/>
          </a:xfrm>
        </p:spPr>
        <p:txBody>
          <a:bodyPr>
            <a:normAutofit fontScale="92500" lnSpcReduction="10000"/>
          </a:bodyPr>
          <a:lstStyle/>
          <a:p>
            <a:pPr algn="ctr">
              <a:buNone/>
            </a:pPr>
            <a:r>
              <a:rPr lang="en-US" sz="3600" dirty="0" smtClean="0">
                <a:solidFill>
                  <a:schemeClr val="bg1"/>
                </a:solidFill>
                <a:cs typeface="Times New Roman" pitchFamily="18" charset="0"/>
              </a:rPr>
              <a:t>Conclusion</a:t>
            </a:r>
          </a:p>
          <a:p>
            <a:pPr>
              <a:buNone/>
            </a:pPr>
            <a:r>
              <a:rPr lang="en-US" sz="2800" dirty="0" smtClean="0">
                <a:solidFill>
                  <a:schemeClr val="bg1"/>
                </a:solidFill>
                <a:cs typeface="Times New Roman" pitchFamily="18" charset="0"/>
              </a:rPr>
              <a:t>The proof that </a:t>
            </a:r>
            <a:r>
              <a:rPr lang="en-US" sz="2800" dirty="0" err="1" smtClean="0">
                <a:solidFill>
                  <a:schemeClr val="bg1"/>
                </a:solidFill>
                <a:cs typeface="Times New Roman" pitchFamily="18" charset="0"/>
              </a:rPr>
              <a:t>Yahusha’s</a:t>
            </a:r>
            <a:r>
              <a:rPr lang="en-US" sz="2800" dirty="0" smtClean="0">
                <a:solidFill>
                  <a:schemeClr val="bg1"/>
                </a:solidFill>
                <a:cs typeface="Times New Roman" pitchFamily="18" charset="0"/>
              </a:rPr>
              <a:t> authoritative teaching regarding his second coming in Matthew 24 is the basis for Paul’s teaching about </a:t>
            </a:r>
            <a:r>
              <a:rPr lang="en-US" sz="2800" dirty="0" err="1" smtClean="0">
                <a:solidFill>
                  <a:schemeClr val="bg1"/>
                </a:solidFill>
                <a:cs typeface="Times New Roman" pitchFamily="18" charset="0"/>
              </a:rPr>
              <a:t>Yahusha’s</a:t>
            </a:r>
            <a:r>
              <a:rPr lang="en-US" sz="2800" dirty="0" smtClean="0">
                <a:solidFill>
                  <a:schemeClr val="bg1"/>
                </a:solidFill>
                <a:cs typeface="Times New Roman" pitchFamily="18" charset="0"/>
              </a:rPr>
              <a:t> coming for his own is found in the wording of the text.</a:t>
            </a:r>
          </a:p>
          <a:p>
            <a:pPr>
              <a:buNone/>
            </a:pPr>
            <a:r>
              <a:rPr lang="en-US" sz="2800" dirty="0" smtClean="0">
                <a:solidFill>
                  <a:schemeClr val="bg1"/>
                </a:solidFill>
                <a:cs typeface="Times New Roman" pitchFamily="18" charset="0"/>
              </a:rPr>
              <a:t>Paul when speaking on the same subject uses the same words, the same warnings, </a:t>
            </a:r>
            <a:r>
              <a:rPr lang="en-US" sz="2800" dirty="0" smtClean="0">
                <a:solidFill>
                  <a:schemeClr val="bg1"/>
                </a:solidFill>
              </a:rPr>
              <a:t>the same </a:t>
            </a:r>
            <a:r>
              <a:rPr lang="en-US" sz="2800" dirty="0">
                <a:solidFill>
                  <a:schemeClr val="bg1"/>
                </a:solidFill>
              </a:rPr>
              <a:t>attending events </a:t>
            </a:r>
            <a:r>
              <a:rPr lang="en-US" sz="2800" dirty="0" smtClean="0">
                <a:solidFill>
                  <a:schemeClr val="bg1"/>
                </a:solidFill>
              </a:rPr>
              <a:t>(</a:t>
            </a:r>
            <a:r>
              <a:rPr lang="en-US" sz="2800" dirty="0">
                <a:solidFill>
                  <a:schemeClr val="bg1"/>
                </a:solidFill>
              </a:rPr>
              <a:t>the Master appearing, trumpet blasts and a gathering of the saints</a:t>
            </a:r>
            <a:r>
              <a:rPr lang="en-US" sz="2800" dirty="0" smtClean="0">
                <a:solidFill>
                  <a:schemeClr val="bg1"/>
                </a:solidFill>
              </a:rPr>
              <a:t>) and the same </a:t>
            </a:r>
            <a:r>
              <a:rPr lang="en-US" sz="2800" dirty="0" smtClean="0">
                <a:solidFill>
                  <a:schemeClr val="bg1"/>
                </a:solidFill>
                <a:cs typeface="Times New Roman" pitchFamily="18" charset="0"/>
              </a:rPr>
              <a:t>metaphors and exhortations as he writes to the assembly in </a:t>
            </a:r>
            <a:r>
              <a:rPr lang="en-US" sz="2800" dirty="0" err="1" smtClean="0">
                <a:solidFill>
                  <a:schemeClr val="bg1"/>
                </a:solidFill>
                <a:cs typeface="Times New Roman" pitchFamily="18" charset="0"/>
              </a:rPr>
              <a:t>Thessalonika</a:t>
            </a:r>
            <a:r>
              <a:rPr lang="en-US" sz="2800" dirty="0" smtClean="0">
                <a:solidFill>
                  <a:schemeClr val="bg1"/>
                </a:solidFill>
                <a:cs typeface="Times New Roman" pitchFamily="18" charset="0"/>
              </a:rPr>
              <a:t> as </a:t>
            </a:r>
            <a:r>
              <a:rPr lang="en-US" sz="2800" dirty="0" err="1" smtClean="0">
                <a:solidFill>
                  <a:schemeClr val="bg1"/>
                </a:solidFill>
                <a:cs typeface="Times New Roman" pitchFamily="18" charset="0"/>
              </a:rPr>
              <a:t>Yahusha</a:t>
            </a:r>
            <a:r>
              <a:rPr lang="en-US" sz="2800" dirty="0" smtClean="0">
                <a:solidFill>
                  <a:schemeClr val="bg1"/>
                </a:solidFill>
                <a:cs typeface="Times New Roman" pitchFamily="18" charset="0"/>
              </a:rPr>
              <a:t> did when he spoke to his disciples.</a:t>
            </a:r>
          </a:p>
          <a:p>
            <a:pPr>
              <a:buNone/>
            </a:pPr>
            <a:r>
              <a:rPr lang="en-US" sz="2800" dirty="0" smtClean="0">
                <a:solidFill>
                  <a:schemeClr val="bg1"/>
                </a:solidFill>
                <a:cs typeface="Times New Roman" pitchFamily="18" charset="0"/>
              </a:rPr>
              <a:t>Ergo, Paul’s rapture is the SAME as </a:t>
            </a:r>
            <a:r>
              <a:rPr lang="en-US" sz="2800" dirty="0" err="1" smtClean="0">
                <a:solidFill>
                  <a:schemeClr val="bg1"/>
                </a:solidFill>
                <a:cs typeface="Times New Roman" pitchFamily="18" charset="0"/>
              </a:rPr>
              <a:t>Yahusha’s</a:t>
            </a:r>
            <a:r>
              <a:rPr lang="en-US" sz="2800" dirty="0" smtClean="0">
                <a:solidFill>
                  <a:schemeClr val="bg1"/>
                </a:solidFill>
                <a:cs typeface="Times New Roman" pitchFamily="18" charset="0"/>
              </a:rPr>
              <a:t> gathering.</a:t>
            </a: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4183810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ruise vacation slide show">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40079</TotalTime>
  <Words>2972</Words>
  <Application>Microsoft Macintosh PowerPoint</Application>
  <PresentationFormat>On-screen Show (16:9)</PresentationFormat>
  <Paragraphs>350</Paragraphs>
  <Slides>81</Slides>
  <Notes>81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81</vt:i4>
      </vt:variant>
    </vt:vector>
  </HeadingPairs>
  <TitlesOfParts>
    <vt:vector size="94" baseType="lpstr">
      <vt:lpstr>Bwgrkl</vt:lpstr>
      <vt:lpstr>Bwgrkn</vt:lpstr>
      <vt:lpstr>Calibri</vt:lpstr>
      <vt:lpstr>Helvetica</vt:lpstr>
      <vt:lpstr>Tahoma</vt:lpstr>
      <vt:lpstr>Times New Roman</vt:lpstr>
      <vt:lpstr>Wingdings</vt:lpstr>
      <vt:lpstr>Arial</vt:lpstr>
      <vt:lpstr>Office Theme</vt:lpstr>
      <vt:lpstr>4_Office Theme</vt:lpstr>
      <vt:lpstr>Cruise vacation slide show</vt:lpstr>
      <vt:lpstr>2_Office Theme</vt:lpstr>
      <vt:lpstr>1_Office Theme</vt:lpstr>
      <vt:lpstr>PowerPoint Presentation</vt:lpstr>
      <vt:lpstr>PowerPoint Presentation</vt:lpstr>
      <vt:lpstr>The Rapture Texts of Paul  After that, we who are still alive and are left will be caught up together with them in the clouds to meet the Master in the air. (1 Thessalonians 4:17)  Now we beseech you, brethren, by the coming of our Lord Jesus Christ, and by our gathering together unto him (2 Thessalonians 2:1, KJV) </vt:lpstr>
      <vt:lpstr>PowerPoint Presentation</vt:lpstr>
      <vt:lpstr>The Rapture Text:  1 Thessalonians 4:13-17  13 Brothers, we do not want you to be ignorant about those who fall asleep, or to grieve like the rest of men, who have no hope. 14 We believe that Yahusha died and rose again and so we believe that Elohim will bring with Yahusha those who have fallen asleep in him.</vt:lpstr>
      <vt:lpstr>15 According to Master's own word, we tell you that we who are still alive, who are left till the coming of the Master, will certainly not precede those who have fallen asleep.  16 For the Master himself will come down from heaven, with a loud command, with the voice of the archangel and with the trumpet call of Elohim, and the dead in Messiah will rise first.</vt:lpstr>
      <vt:lpstr>17 After that, we who are still alive and are left will be caught up together with them in the clouds to meet the Master in the air. And so we will be with the Master forever.   </vt:lpstr>
      <vt:lpstr>PowerPoint Presentation</vt:lpstr>
      <vt:lpstr>PowerPoint Presentation</vt:lpstr>
      <vt:lpstr>From Where Did Paul Learn of the Rapture?  What is His Source?  1 Thessalonians 4:15 “For this we say unto you by the word of the Lord” (KJV) “According to the Lord's own word we tell you” (NIV)  Either Paul received a private revelation from Abba or from Yahusha (as Dispensationalists insist) Or Paul is reciting a public discourse of Yahusha, well known to the Thessalonians</vt:lpstr>
      <vt:lpstr>7 Reasons Why the Rapture Teaching could not have come from a Private Revelation to Paul  1 Paul surely had first hand knowledge of the sayings of Yahusha since he went up for the Chaggim. 2  Yahusha’s saying were well known. 3  As a leader of the Pharisees, he must have known Yahusha’s teachings, since he vehemently opposed him.</vt:lpstr>
      <vt:lpstr>4  Paul could not have avoided the sayings of Yahusha and still be a credible apostle. 5  Paul elsewhere credits Yahusha as the source of his teaching. 6  Yahusha would not have revealed something privately to Paul that contradicted what he told everyone else! 7  Paul uses numerous verbal and contextual references that suggest his source is Yahusha’s word.</vt:lpstr>
      <vt:lpstr>That Yahusha spoke a definitive word to the issue of divorce is clear in Mathew 5:31,32; and 19:2-12, even though he did not exhaust that subject. New Testament scholar Gordon D. Fee points out that  on the question of divorce Paul says, "not I, but the Lord" (1 Cor. 7:10), meaning Yahusha himself spoke to that question. </vt:lpstr>
      <vt:lpstr>But to the question raised in a Greek environment as to whether a believer should divorce a pagan partner, Jesus apparently had no occasion to speak. The problem simply lay outside His own Jewish culture. But Paul did have to speak to it, so he said "I, not the Lord" (v. 12).  In a similar vein, the phrase, "according to the Lord's own word," is Paul giving credit to Jesus on the subject of the rapture. And this word of Messiah is found in Matthew 24.</vt:lpstr>
      <vt:lpstr>PowerPoint Presentation</vt:lpstr>
      <vt:lpstr>   The Authoritative Word of Yahusha the Messiah  18 I will raise up for them a prophet like you from among their brothers; I will put my words in his mouth, and he will tell them everything I command him.  19 If anyone does not listen (shema) to my words that the prophet speaks in my name, I myself will call him to account. (Devarim 18)</vt:lpstr>
      <vt:lpstr>18 Then Yahusha came to them and said, "All authority in heaven and on earth has been given to me.  19 Therefore go and make disciples of all nations, baptizing them in the name of the Father and of the Son and of the Holy Spirit, 20 and teaching them to obey everything I have commanded you.” (Matthew 29:18-20) </vt:lpstr>
      <vt:lpstr>An appeal to reason: Isn’t it logical that the teachings of the early Messianic Assembly were all based on the teachings of Yahusha, its Head?   Could Paul have been a credible witness of Yahusha if he ignored Yahusha’s teachings?   Did Yahusha deceive his disciples by teaching that his coming is post-tribulational?  Unthinkable!</vt:lpstr>
      <vt:lpstr>PowerPoint Presentation</vt:lpstr>
      <vt:lpstr>PowerPoint Presentation</vt:lpstr>
      <vt:lpstr>PowerPoint Presentation</vt:lpstr>
      <vt:lpstr>if anyone tells you, 'There he is, out in the desert,' do not go out; or, 'Here he is, in the inner rooms,' do not believe it. For as lightning that comes from the east is visible even in the west, so will be the coming (parousia) of the Son of Man (Matthew 24:26,27).  Yahusha did not want his disciples in any way to think that his parousia might be a quiet event or take place in some secret place or in a private manner.  On the contrary, it would be as visible as the lightening in the sky </vt:lpstr>
      <vt:lpstr>PowerPoint Presentation</vt:lpstr>
      <vt:lpstr>PowerPoint Presentation</vt:lpstr>
      <vt:lpstr>PowerPoint Presentation</vt:lpstr>
      <vt:lpstr>The Rapture Text:  1 Thessalonians 4:13-17  13 Brothers, we do not want you to be ignorant about those who fall asleep, or to grieve like the rest of men, who have no hope. 14 We believe that Yahusha died and rose again and so we believe that Elohim will bring with Yahusha those who have fallen asleep in him.  </vt:lpstr>
      <vt:lpstr>15 According to Master's own word, we tell you that we who are still alive, who are left till the coming of the Master, will certainly not precede those who have fallen asleep.  16 For the Master himself will come down from heaven, with a loud command, with the voice of the archangel and with the trumpet call of Elohim, and the dead in Messiah will rise first. </vt:lpstr>
      <vt:lpstr>17 After that, we who are still alive and are left will be caught up together with them in the clouds to meet the Master in the air. And so we will be with the Master forever.   </vt:lpstr>
      <vt:lpstr>1 Thessalonians 5:1-11   Now, brothers, about times and dates we do not need to write to you,  2 for you know very well that the day of the Lord will come like a thief in the night.  3 While people are saying, "Peace and safety," destruction will come on them suddenly, as labor pains on a pregnant woman, and they will not escape.  4 But you, brothers, are not in darkness so that this day should surprise you like a thief.  5 You are all sons of the light and sons of the day. We do not belong to the night or to the darkness.</vt:lpstr>
      <vt:lpstr>1 Thessalonians 6 So then, let us not be like others, who are asleep, but let us be alert and self-controlled.  7 For those who sleep, sleep at night, and those who get drunk, get drunk at night.  8 But since we belong to the day, let us be self-controlled, putting on faith and love as a breastplate, and the hope of salvation as a helmet.  9 For God did not appoint us to suffer wrath but to receive salvation through our Lord Jesus Christ. </vt:lpstr>
      <vt:lpstr>1 Thessalonians 5:1-11   10 He died for us so that, whether we are awake or asleep, we may live together with him.  11 Therefore encourage one another and build each other up, just as in fact you are doing.    </vt:lpstr>
      <vt:lpstr>The Snatching Away (rapture)  The Greek word harpadzo, translated "shall be caught up" in 1 Thessalonians 4:17 means  1. to make off w. someone’s property by attacking or seizing, steal, carry off, drag away, or  2. to grab or seize suddenly so as to remove or gain control, snatch/take away (BDAG Lexicon).   These are terms which usually describe the actions of a thief!  The Latin Vulgate uses the word rapiemur from which theologians get the word “rapture”</vt:lpstr>
      <vt:lpstr>Yahusha taught the Rapture!!  Yahusha described his post-tribulational coming as like a thief in the night!  The thief in the night is not only unexpected, but a thief typically does not take a lot of time examining the goods.  He usually snatches the valuables up and makes his escape.  Thus, Yahusha was describing his coming and the gathering of his elect as a kind of “snatching away” of his people. No wonder Paul describes this event as a “snatching away”! And Paul uses that same metaphor of the thief in the night in 1 Thess 5:1-2  </vt:lpstr>
      <vt:lpstr>Yahusha spoke of the Resurrection and the Life  Yahusha said to her, "Your brother will rise again." Martha answered, "I know he will rise again in the resurrection at the last day." Yahusha said to her, "I am the resurrection and the life. He who believes in me will live, even though he dies; and whoever lives and believes in me will never die. Do you believe this?“ (4th Gospel 11:23-26)</vt:lpstr>
      <vt:lpstr>Paul refers to Yahusha’s “the resurrection and the life” in 1 Thessalonians 4:16-17: “the dead in Messiah will rise first. After that, we who are still alive and are left will be caught up together with them in the clouds to meet the Master in the air   </vt:lpstr>
      <vt:lpstr>Paul Speaks of this Detail in 1 Corinthians 15:  51 Listen, I tell you a mystery: We will not all sleep, but we will all be changed-- 52 in a flash, in the twinkling of an eye, at the last trumpet. For the trumpet will sound, the dead will be raised imperishable, and we will be changed. 53 For the perishable must clothe itself with the imperishable, and the mortal with immortality. </vt:lpstr>
      <vt:lpstr>Yahusha’s Discourse in Matthew 24 is the Primary Source of Paul’s Teaching about the Rapture in 1 Thessalonians 4 and 5  1. The Subject matter is the same in both 2. Paul uses the same vocabulary and the same warnings as Yahusha did 3. The Same attending events occur in both (the Master appearing, trumpet blasts and a gathering of the saints) 4. The metaphor of the Thief in the Night 5. The exhortations to stay awake and to watch in view of the unexpectedness of his coming</vt:lpstr>
      <vt:lpstr>PowerPoint Presentation</vt:lpstr>
      <vt:lpstr>The Subject of the Discourses  As Yahusha was sitting on the Mount of Olives, the disciples came to him privately. "Tell us," they said, "when will this happen, and what will be the sign of your coming (parousia) and of the end of the age?“ They will see the Son of Man coming (erckomenon) on the clouds of the sky, with power and great glory. (Matt. 24:3, 30) For this we say unto you by the word of the Lord, that we which are alive and remain unto the coming (parousia) of the Lord (1 Thess. 4:15) Concerning the coming (parousia) of our Master Yahusha Messiah and our being gathered to him (2 Thess. 2:1)</vt:lpstr>
      <vt:lpstr>Parousia  (1) being present, presence (2C 10.10), opposite avpousi,a (absence, being away); (2) coming, arrival (Friberg) 1. the state of being present at a place, presence  2. arrival as the first stage in presence, coming, advent (BDAG)</vt:lpstr>
      <vt:lpstr>Parousia  From the Ptolemaic period down into the 2nd century A.D. we are able to trace the word in the East as a technical expression for the arrival or the visit of the king or emperor (or other persons in authority, or troops). </vt:lpstr>
      <vt:lpstr>The parousia of the sovereign must have been something well known even to the people, as shown by the facts that special payments in kind and taxes to defray the cost of the parousia were exacted, that in Greece a new era was reckoned from the parousia of the Emperor Hadrian, that all over the world advent-coins were struck after a parousia of the emperor, and that we are even able to quote examples of advent sacrifices (Adolf Deissman, Light From the Ancient East).</vt:lpstr>
      <vt:lpstr>The Loud, Public Appearing of the Master  For the Master himself will come down from heaven, with a loud command, with the voice of the archangel and with the trumpet call of Elohim, and the dead in Messiah will rise first. (1 Thessalonians 4:16)  Dispensationalists then believe that Yahusha turns around after he collects us and goes back into heaven!!  This is not consistent with the usage of the word parousia in the Greek and Roman worlds.  And the noisiness of that event is hardly consistent with the secret pre-trib rapture theory.</vt:lpstr>
      <vt:lpstr>The Shofar Blast  And he will send his angels with a loud trumpet call, and they will gather his elect from the four winds, from one end of the heavens to the other. (Matt 24:31)  For the Lord himself shall descend from heaven with a shout, with the voice of the archangel, and with the trump of God (1 Thess 4)  </vt:lpstr>
      <vt:lpstr>The Shofar Blast  Listen, I tell you a mystery: We will not all sleep, but we will all be changed--  in a flash, in the twinkling of an eye, at the last trumpet. For the trumpet will sound, the dead will be raised imperishable, and we will be changed. (1 Cor 15:51)  </vt:lpstr>
      <vt:lpstr>What Do the Prophets Have to Say About this Trumpet Blast?  In that day the Lord will thresh from the flowing Euphrates to the Wadi of Egypt, and you, O Israelites, will be gathered up one by one. At that time a great trumpet (shofar) will be blown (takah), and the ones lost in the land of Asshur will come, as well as the refugees in the land of Egypt. They will worship Yahuwah on the set-apart mountain in Yerushalayim (Yeshayahu 27:12-13) </vt:lpstr>
      <vt:lpstr>What Do the Prophets Have to Say About this Trumpet Blast?  Then Yahuwah will appear over them; his arrow will flash like lightning. Adonai Yahuwah will sound the trumpet; he will march in the storms of the south, and Adonai Yahuwah will shield them. (Zecharyah 9:14,15)   </vt:lpstr>
      <vt:lpstr>The Clouds of the Sky  At that time the sign of the Son of Man will appear in the sky, and all the nations of the earth will mourn. They will see the Son of Man coming on the clouds of the sky, with power and great glory. (Matthew 24:30)  For the Master himself will come down from heaven, (1 Thess 4:16)  After that, we who are still alive and are left will be caught up together with them in the clouds to meet the Master in the air. (1 Thess. 4:17) </vt:lpstr>
      <vt:lpstr>The Angels are Assisting and Accompanying in this Event  And he will send his angels with a loud trumpet call, and they will gather his elect from the four winds, from one end of the heavens to the other. (Matthew 24:31)  For the Master himself will come down from heaven, with a loud command, with the voice of the archangel (1 Thess 4:16) After that, we who are still alive and are left will be caught up together with them in the clouds to meet the Master in the air. </vt:lpstr>
      <vt:lpstr>The Trap or Labor Pains  Be careful, or your hearts will be weighed down with dissipation, drunkenness and the anxieties of life, and that day will close on you unexpectedly like a trap. (Luke 21:34)  While people are saying, "Peace and safety," destruction will come on them suddenly, as labor pains on a pregnant woman, and they will not escape. (1 Thess 5:3)</vt:lpstr>
      <vt:lpstr>The saying of Jesus which is echoed here has been preserved in Luke xii.39 [the thief was coming] and xxi.34 [and that day will close on you unexpectedly like a trap], but the common original seems to have been in Aramaic or Hebrew (so Prof. Marshall, Exp.ii.73 f.), since Paul's [as labor pains] and Luke's [like a trap] must reflect a phrase like [(c)hvl], which might be rendered either as [hevel] (snare) or as [havel] (travail), the latter echoing the well-known conception of [the beginning of birth pains]. (Moffatt, James. "The First and Second Epistles to the Thessalonians")</vt:lpstr>
      <vt:lpstr>The Thief in the Night Metaphor  But understand this: If the owner of the house had known at what time of night the thief was coming, he would have kept watch and would not have let his house be broken into.  So you also must be ready, because the Son of Man will come at an hour when you do not expect him. (Matthew 24:43-44).  Now, brothers, about times and dates we do not need to write to you, for you know very well that the day of Yahuwah will come like a thief in the night. (1 Thess. 5:1-2) </vt:lpstr>
      <vt:lpstr>The Warning to Be Ready to Escape the Events of Those Days  Be always on the watch, and pray that you may be able to escape all that is about to happen, and that you may be able to stand before the Son of Man.“ (Luke 21:36)  While people are saying, "Peace and safety," destruction will come on them suddenly, as labor pains on a pregnant woman, and they will not escape.  4 But you, brothers, are not in darkness so that this day should surprise you like a thief. (1 Thess 5:3-4)</vt:lpstr>
      <vt:lpstr>Three More Verbal Parallels   "keep watch,...you also must be ready (Gr., grhgwrew, greegoreo)" (Matthew 24:42,44). "begins to beat his fellow servants and to eat and drink with drunkards" (Matthew 24:49). (not self-controlled) "be alert and self-controlled" (Gr. grhgwrew, greegoreo and nhfw, neepho, 1 Thess 5:6)   </vt:lpstr>
      <vt:lpstr>Three More Verbal Parallels  But suppose the servant says to himself, 'My master is taking a long time in coming,' and he then begins to beat the menservants and maidservants and to eat and drink and get drunk (Gr. mequskw, methusko). The master of that servant will come on a day when he does not expect him and at an hour he is not aware of. (Luke 12:45-46) For those who sleep, sleep at night, and those who get drunk, get drunk at night. (1 Thess 5:7-8)  </vt:lpstr>
      <vt:lpstr>The Verbal Parallels Between Yahusha and Paul</vt:lpstr>
      <vt:lpstr>PowerPoint Presentation</vt:lpstr>
      <vt:lpstr>Pretribulationism Argues that 1 Thessalonians 4:16-21 Does not Mention any Intervening Events Between Now and the Rapture.  Therefore, the Rapture must be Before the Great Tribulation!  Thus, Pretribulation Dispensationalism is largely supported by the Silence of the Text!! rather than what the text of Scripture actually does say.  Hardly a good method of interpretation.  What kind of hermeneutics is that? </vt:lpstr>
      <vt:lpstr>However, that argument from silence is meaningless if we can show from other Scriptures that there will be certain key historical events (“legal prerequisites”) before the rapture can occur. The purpose of Paul's writing of 1 Thessalonians 4 was not to lay out end time events in chronological order, but to comfort the saints who were grieving over the loss of their loved ones. </vt:lpstr>
      <vt:lpstr>Therefore, there was no reason for explaining in detail all that would occur before the rapture. Paul only needed to state the fact of the coming of Messiah and the rapture of all dead and living saints. The fact of the "rapture“ and resurrection event is the comfort Paul offers, and the purpose for his letter is served by merely reminding the Thessalonian believers of that blessed hope. </vt:lpstr>
      <vt:lpstr>Furthermore, Paul does address this question about the intervening events between now and the rapture in his 2nd Letter to the Thessalonians.  This should put to rest forever any further argument in favor of Pre-tribulationism. </vt:lpstr>
      <vt:lpstr>2 Thessalonians 2  1 Concerning the coming of our Master Yahusha Messiah and our being gathered to him, we ask you, brothers, 2 not to become easily unsettled or alarmed by some prophecy, report or letter supposed to have come from us, saying that the day of Yahuwah has already come. 3 Don't let anyone deceive you in any way, for that day will not come until the rebellion occurs and the man of lawlessness is revealed, the man doomed to destruction. </vt:lpstr>
      <vt:lpstr>4 He will oppose and will exalt himself over everything that is called Elohim or is worshiped, so that he sets himself up in Elohim's temple, proclaiming himself to be Elohim. 5 Don't you remember that when I was with you I used to tell you these things? 6 And now you know what is holding him (Messiah) back, so that he may be revealed at the proper time. </vt:lpstr>
      <vt:lpstr>7 For the secret power of lawlessness is already at work; but the one who now holds it (the day of Yahuwah) back will continue to do so till he emerges from our midst.  8 And then the lawless one will be revealed, whom the Master Yahusha will overthrow with the breath of his mouth and destroy by the splendor of his coming.  9 The coming of the lawless one will be in accordance with the work of Satan displayed in all kinds of counterfeit miracles, signs and wonders, </vt:lpstr>
      <vt:lpstr>10 and in every sort of evil that deceives those who are perishing. They perish because they refused to love the truth and so be saved. 11 For this reason Elohim sends them a powerful delusion so that they will believe the lie 12 and so that all will be condemned who have not believed the truth but have delighted in wickedness.</vt:lpstr>
      <vt:lpstr>What Is Paul Talking About Here in His Second Letter?  Concerning the coming (parousia) of our Master Yahusha Messiah and our being gathered to him…(2:1)  This coming/gathering event is the same one Paul described in his first letter to the Thessalonians – the Rapture event and this is the same event as described by Yahusha in Matthew 24.  We have already talked about the term parousia and its meaning in Matthew 24 and in 1 and 2 Thessalonians</vt:lpstr>
      <vt:lpstr>The Gathering  Concerning the coming of our Master Yahusha Messiah and our being gathered to him…  The noun which Paul employs here, episunagwgh (episunagogee), which is translated "being gathered," occurs only once more in the New Testament, while the cognate verb, episunagw (episunago), occurs 7 times in the NT.  "How often I longed to gather your children together, as a hen gathers her chicks under her wings" (Matthew 23:37; see also its parallel in Lk.13:34).</vt:lpstr>
      <vt:lpstr>In that day the Lord will thresh from the flowing Euphrates to the Wadi of Egypt, and you, O Israelites, will be gathered up one by one. And in that day a great trumpet will sound. Those who were perishing in Assyria and those who were exiled in Egypt will come and worship the Lord on the holy mountain in Jerusalem (Isaiah 27:12,13; see also 40:11; 56:8; Ezekiel 36:24).  "they will see the Son of Man coming on the clouds of the sky, with power and great glory. And he will send his angels with a loud trumpet call, and they will gather (episunagw, episunago) his elect from the four winds" (Matthew 24:30,31). </vt:lpstr>
      <vt:lpstr>Episunagogee occurs twice in the NT  Concerning the coming of our Master Yahusha Messiah and our being gathered to him… (2 Thessalonians 2:1)  Let us not forsake our gathering together ( episunagwgh episunagogee), as some are in the habit of doing, but let us encourage one another-- and all the more as you see the Day approaching. (Hebrews 10:25)  Another clear reference to the Day of Yahuwah, when Messiah will appear and gather his elect. </vt:lpstr>
      <vt:lpstr>The Intervening Events  Don't let anyone deceive you in any way, for that day (the Day of Yahuwah) will not come until the rebellion occurs and the man of lawlessness is revealed, the man doomed to destruction.  The Rebellion – from the Greek apostasia (apostasia). The Greek word can mean any of the following: defiance of established system or authority, rebellion, abandonment, breach of faith; or (1) apostasy, rebellion; (2) defection, abandonment.  Nearly all the Greek lexicons list apostasy, rebellion, or abandonment as the meaning of this word.</vt:lpstr>
      <vt:lpstr>Apostasia – Occurs only twice in the NT  You see, brother, how many thousands of Jews have believed, and all of them are zealous for the Torah. They have been informed that you teach apostasy from Moses to all the Jews who live among the Gentiles, telling them not to circumcise their children or live according to our customs... (Acts 21:20-21).     </vt:lpstr>
      <vt:lpstr>Apostasia – Occurs only twice in the NT  Their advise to Paul was to undergo a ritual of purification with some other men so that "everybody will know there is no truth in these reports about you, but that you yourself are living in obedience to the Torah" (Acts 21:24).   Conclusion: the Apostasy Paul speaks of is the turning away from Torah which in modern times is regularly taught in many Christians circles.  </vt:lpstr>
      <vt:lpstr>Paul speaks of this end time apostasy in several other places in his writings. He used the cognate verb to apostatize twice.  In 1 Timothy 4:1, Paul informs his understudy that "the Spirit clearly says that in later times some will abandon the faith (Gr. aposteesontai) and follow deceiving spirits and things taught by demons.“ And in Hebrews 3:12, Paul exhorts his readers to "see to it, brothers, that none of you has a sinful, unbelieving heart that turns away (Gr. aposteenai) from the living God." </vt:lpstr>
      <vt:lpstr> …at that time many will turn away from the faith (Gr. skandalizo) and will betray and hate each other, and many false prophets will appear and deceive many people. Because of the increase of lawlessness (anomia), the love of most will grow cold (Matthew 24:10-12).     </vt:lpstr>
      <vt:lpstr>The Intervening Events  The Man of Lawlessness to be revealed  Don't let anyone deceive you in any way, for that day (the Day of Yahuwah) will not come until the rebellion occurs and the man of lawlessness is revealed, the man doomed to destruction.  So, the return of Messiah is being held up by these two events: the great Apostasy, which we see taking place even now, and the appearance of the Man of Lawlessness </vt:lpstr>
      <vt:lpstr>Signs and Miracles  Yahusha indicated that the false Messiahs and false prophets of those days "will appear and perform great signs (Gr. seemeia) and miracles (Gr. terata)" in order "to deceive" (Matthew 24:24).   Paul similarly assesses the evils of the days of the lawless one whose coming is "in accordance with the work of Satan displayed in all kinds of counterfeit miracles (Gr. teras), signs (Gr. seemeion) and wonders, and in every sort of evil that deceives" (2 Thessalonians 2:9,10). Same two Greek words utilized in these texts! </vt:lpstr>
      <vt:lpstr>Warnings to the Disciples About These Days Preceding the Coming of Messiah  Yahusha warned, "Watch out that no one deceives you. For many will come in my name, claiming, 'I am the Messiah,' and will deceive many." (24:4,5,).  And upon informing them of the coming of wars and rumors of wars, Yahusha exhorted, "see to it that you are not alarmed" (v.6). Then, as he described the coming apostasy, he reiterated, "many false prophets will appear and deceive many people" (24:11).</vt:lpstr>
      <vt:lpstr>Paul’s Warnings are the Very Same Warnings  Paul warned, "Don't let anyone deceive you in any way!" (Gr. mee tis humas exapateesee, 2 Thessalonians 2:3). This is almost a word for word quote of Messiah who said to his disciples, "Watch out that no one deceives you" (Gr. blepetemee tis humas planeesee, Matthew 24:4).  Paul also wrote, "we ask you, brothers, not to become alarmed" (Gr. mee throeisthai, 2 Thessalonians 2:2), as if in imitation of Messiah's words, "but see to it that you are not alarmed" (Gr. mee throeisthe, Matthew 24:6).</vt:lpstr>
      <vt:lpstr>More Verbal Affinities (Parallels)</vt:lpstr>
      <vt:lpstr>PowerPoint Presentation</vt:lpstr>
      <vt:lpstr>PowerPoint Presentation</vt:lpstr>
    </vt:vector>
  </TitlesOfParts>
  <Manager>DRogers@scsdb.org</Manager>
  <Company>BibleTruth.cc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Rapture</dc:title>
  <dc:subject>Secret Rapture of the Church</dc:subject>
  <dc:creator>David M Rogers</dc:creator>
  <cp:lastModifiedBy>Microsoft Office User</cp:lastModifiedBy>
  <cp:revision>286</cp:revision>
  <dcterms:created xsi:type="dcterms:W3CDTF">2012-08-10T17:43:01Z</dcterms:created>
  <dcterms:modified xsi:type="dcterms:W3CDTF">2017-01-29T10:41:51Z</dcterms:modified>
</cp:coreProperties>
</file>