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3" r:id="rId2"/>
    <p:sldMasterId id="2147483917" r:id="rId3"/>
    <p:sldMasterId id="2147484829" r:id="rId4"/>
    <p:sldMasterId id="2147484841" r:id="rId5"/>
    <p:sldMasterId id="2147484853" r:id="rId6"/>
    <p:sldMasterId id="2147484865" r:id="rId7"/>
    <p:sldMasterId id="2147484877" r:id="rId8"/>
    <p:sldMasterId id="2147484889" r:id="rId9"/>
    <p:sldMasterId id="2147484901" r:id="rId10"/>
    <p:sldMasterId id="2147484913" r:id="rId11"/>
    <p:sldMasterId id="2147484925" r:id="rId12"/>
    <p:sldMasterId id="2147484937" r:id="rId13"/>
  </p:sldMasterIdLst>
  <p:notesMasterIdLst>
    <p:notesMasterId r:id="rId109"/>
  </p:notesMasterIdLst>
  <p:sldIdLst>
    <p:sldId id="825" r:id="rId14"/>
    <p:sldId id="826" r:id="rId15"/>
    <p:sldId id="670" r:id="rId16"/>
    <p:sldId id="836" r:id="rId17"/>
    <p:sldId id="847" r:id="rId18"/>
    <p:sldId id="908" r:id="rId19"/>
    <p:sldId id="923" r:id="rId20"/>
    <p:sldId id="929" r:id="rId21"/>
    <p:sldId id="909" r:id="rId22"/>
    <p:sldId id="910" r:id="rId23"/>
    <p:sldId id="930" r:id="rId24"/>
    <p:sldId id="931" r:id="rId25"/>
    <p:sldId id="936" r:id="rId26"/>
    <p:sldId id="932" r:id="rId27"/>
    <p:sldId id="935" r:id="rId28"/>
    <p:sldId id="934" r:id="rId29"/>
    <p:sldId id="937" r:id="rId30"/>
    <p:sldId id="940" r:id="rId31"/>
    <p:sldId id="939" r:id="rId32"/>
    <p:sldId id="957" r:id="rId33"/>
    <p:sldId id="958" r:id="rId34"/>
    <p:sldId id="959" r:id="rId35"/>
    <p:sldId id="960" r:id="rId36"/>
    <p:sldId id="961" r:id="rId37"/>
    <p:sldId id="953" r:id="rId38"/>
    <p:sldId id="962" r:id="rId39"/>
    <p:sldId id="963" r:id="rId40"/>
    <p:sldId id="965" r:id="rId41"/>
    <p:sldId id="997" r:id="rId42"/>
    <p:sldId id="966" r:id="rId43"/>
    <p:sldId id="998" r:id="rId44"/>
    <p:sldId id="967" r:id="rId45"/>
    <p:sldId id="999" r:id="rId46"/>
    <p:sldId id="968" r:id="rId47"/>
    <p:sldId id="1001" r:id="rId48"/>
    <p:sldId id="1000" r:id="rId49"/>
    <p:sldId id="1002" r:id="rId50"/>
    <p:sldId id="1003" r:id="rId51"/>
    <p:sldId id="1004" r:id="rId52"/>
    <p:sldId id="969" r:id="rId53"/>
    <p:sldId id="970" r:id="rId54"/>
    <p:sldId id="971" r:id="rId55"/>
    <p:sldId id="972" r:id="rId56"/>
    <p:sldId id="954" r:id="rId57"/>
    <p:sldId id="955" r:id="rId58"/>
    <p:sldId id="956" r:id="rId59"/>
    <p:sldId id="949" r:id="rId60"/>
    <p:sldId id="950" r:id="rId61"/>
    <p:sldId id="951" r:id="rId62"/>
    <p:sldId id="952" r:id="rId63"/>
    <p:sldId id="945" r:id="rId64"/>
    <p:sldId id="946" r:id="rId65"/>
    <p:sldId id="948" r:id="rId66"/>
    <p:sldId id="1010" r:id="rId67"/>
    <p:sldId id="1013" r:id="rId68"/>
    <p:sldId id="1012" r:id="rId69"/>
    <p:sldId id="1005" r:id="rId70"/>
    <p:sldId id="941" r:id="rId71"/>
    <p:sldId id="947" r:id="rId72"/>
    <p:sldId id="942" r:id="rId73"/>
    <p:sldId id="1007" r:id="rId74"/>
    <p:sldId id="943" r:id="rId75"/>
    <p:sldId id="944" r:id="rId76"/>
    <p:sldId id="973" r:id="rId77"/>
    <p:sldId id="974" r:id="rId78"/>
    <p:sldId id="975" r:id="rId79"/>
    <p:sldId id="976" r:id="rId80"/>
    <p:sldId id="1008" r:id="rId81"/>
    <p:sldId id="978" r:id="rId82"/>
    <p:sldId id="980" r:id="rId83"/>
    <p:sldId id="979" r:id="rId84"/>
    <p:sldId id="977" r:id="rId85"/>
    <p:sldId id="981" r:id="rId86"/>
    <p:sldId id="982" r:id="rId87"/>
    <p:sldId id="983" r:id="rId88"/>
    <p:sldId id="984" r:id="rId89"/>
    <p:sldId id="985" r:id="rId90"/>
    <p:sldId id="986" r:id="rId91"/>
    <p:sldId id="987" r:id="rId92"/>
    <p:sldId id="988" r:id="rId93"/>
    <p:sldId id="989" r:id="rId94"/>
    <p:sldId id="990" r:id="rId95"/>
    <p:sldId id="1009" r:id="rId96"/>
    <p:sldId id="991" r:id="rId97"/>
    <p:sldId id="992" r:id="rId98"/>
    <p:sldId id="993" r:id="rId99"/>
    <p:sldId id="824" r:id="rId100"/>
    <p:sldId id="273" r:id="rId101"/>
    <p:sldId id="274" r:id="rId102"/>
    <p:sldId id="275" r:id="rId103"/>
    <p:sldId id="276" r:id="rId104"/>
    <p:sldId id="277" r:id="rId105"/>
    <p:sldId id="278" r:id="rId106"/>
    <p:sldId id="669" r:id="rId107"/>
    <p:sldId id="688" r:id="rId10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522" y="-84"/>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1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07" Type="http://schemas.openxmlformats.org/officeDocument/2006/relationships/slide" Target="slides/slide94.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slide" Target="slides/slide66.xml"/><Relationship Id="rId87" Type="http://schemas.openxmlformats.org/officeDocument/2006/relationships/slide" Target="slides/slide74.xml"/><Relationship Id="rId102" Type="http://schemas.openxmlformats.org/officeDocument/2006/relationships/slide" Target="slides/slide89.xml"/><Relationship Id="rId110"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8.xml"/><Relationship Id="rId82" Type="http://schemas.openxmlformats.org/officeDocument/2006/relationships/slide" Target="slides/slide69.xml"/><Relationship Id="rId90" Type="http://schemas.openxmlformats.org/officeDocument/2006/relationships/slide" Target="slides/slide77.xml"/><Relationship Id="rId95" Type="http://schemas.openxmlformats.org/officeDocument/2006/relationships/slide" Target="slides/slide82.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slide" Target="slides/slide92.xml"/><Relationship Id="rId113"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103" Type="http://schemas.openxmlformats.org/officeDocument/2006/relationships/slide" Target="slides/slide90.xml"/><Relationship Id="rId108" Type="http://schemas.openxmlformats.org/officeDocument/2006/relationships/slide" Target="slides/slide95.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slide" Target="slides/slide83.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slide" Target="slides/slide93.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notesMaster" Target="notesMasters/notesMaster1.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slide" Target="slides/slide91.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8/24/2015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66</a:t>
            </a:fld>
            <a:endParaRPr lang="en-U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67</a:t>
            </a:fld>
            <a:endParaRPr lang="en-U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68</a:t>
            </a:fld>
            <a:endParaRPr lang="en-U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69</a:t>
            </a:fld>
            <a:endParaRPr lang="en-U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70</a:t>
            </a:fld>
            <a:endParaRPr lang="en-U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72</a:t>
            </a:fld>
            <a:endParaRPr lang="en-U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73</a:t>
            </a:fld>
            <a:endParaRPr lang="en-US">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74</a:t>
            </a:fld>
            <a:endParaRPr lang="en-US">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75</a:t>
            </a:fld>
            <a:endParaRPr lang="en-US">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76</a:t>
            </a:fld>
            <a:endParaRPr lang="en-US">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77</a:t>
            </a:fld>
            <a:endParaRPr lang="en-US">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78</a:t>
            </a:fld>
            <a:endParaRPr lang="en-US">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79</a:t>
            </a:fld>
            <a:endParaRPr lang="en-US">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80</a:t>
            </a:fld>
            <a:endParaRPr lang="en-US">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81</a:t>
            </a:fld>
            <a:endParaRPr lang="en-US">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82</a:t>
            </a:fld>
            <a:endParaRPr lang="en-US">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83</a:t>
            </a:fld>
            <a:endParaRPr lang="en-US">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84</a:t>
            </a:fld>
            <a:endParaRPr lang="en-US">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85</a:t>
            </a:fld>
            <a:endParaRPr lang="en-US">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86</a:t>
            </a:fld>
            <a:endParaRPr lang="en-US">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87</a:t>
            </a:fld>
            <a:endParaRPr lang="en-US">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90</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94</a:t>
            </a:fld>
            <a:endParaRPr lang="en-US">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95</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8/24/2015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8/24/2015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8/24/2015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8/24/2015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8/24/2015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8/24/2015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8/24/2015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551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41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90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38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74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5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71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0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6578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07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2312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765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61568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4420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68630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02333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72306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04375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60250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30869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38683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92943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196445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48509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0568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658076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1739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90375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5137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2328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861494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2467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92943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19644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4850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05684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658076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1739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90375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5137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23284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861494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24675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92943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19644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48509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05684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658076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1739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90375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51374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23284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861494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24675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030358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59798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386670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568868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85210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98094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412666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966790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90818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173397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9397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8/24/2015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9644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88987"/>
      </p:ext>
    </p:extLst>
  </p:cSld>
  <p:clrMap bg1="lt1" tx1="dk1" bg2="lt2" tx2="dk2" accent1="accent1" accent2="accent2" accent3="accent3" accent4="accent4" accent5="accent5" accent6="accent6" hlink="hlink" folHlink="folHlink"/>
  <p:sldLayoutIdLst>
    <p:sldLayoutId id="2147484830" r:id="rId1"/>
    <p:sldLayoutId id="2147484831" r:id="rId2"/>
    <p:sldLayoutId id="2147484832" r:id="rId3"/>
    <p:sldLayoutId id="2147484833" r:id="rId4"/>
    <p:sldLayoutId id="2147484834" r:id="rId5"/>
    <p:sldLayoutId id="2147484835" r:id="rId6"/>
    <p:sldLayoutId id="2147484836" r:id="rId7"/>
    <p:sldLayoutId id="2147484837" r:id="rId8"/>
    <p:sldLayoutId id="2147484838" r:id="rId9"/>
    <p:sldLayoutId id="2147484839" r:id="rId10"/>
    <p:sldLayoutId id="214748484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42" r:id="rId1"/>
    <p:sldLayoutId id="2147484843" r:id="rId2"/>
    <p:sldLayoutId id="2147484844" r:id="rId3"/>
    <p:sldLayoutId id="2147484845" r:id="rId4"/>
    <p:sldLayoutId id="2147484846" r:id="rId5"/>
    <p:sldLayoutId id="2147484847" r:id="rId6"/>
    <p:sldLayoutId id="2147484848" r:id="rId7"/>
    <p:sldLayoutId id="2147484849" r:id="rId8"/>
    <p:sldLayoutId id="2147484850" r:id="rId9"/>
    <p:sldLayoutId id="2147484851" r:id="rId10"/>
    <p:sldLayoutId id="21474848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6997177"/>
      </p:ext>
    </p:extLst>
  </p:cSld>
  <p:clrMap bg1="lt1" tx1="dk1" bg2="lt2" tx2="dk2" accent1="accent1" accent2="accent2" accent3="accent3" accent4="accent4" accent5="accent5" accent6="accent6" hlink="hlink" folHlink="folHlink"/>
  <p:sldLayoutIdLst>
    <p:sldLayoutId id="2147484902" r:id="rId1"/>
    <p:sldLayoutId id="2147484903" r:id="rId2"/>
    <p:sldLayoutId id="2147484904" r:id="rId3"/>
    <p:sldLayoutId id="2147484905" r:id="rId4"/>
    <p:sldLayoutId id="2147484906" r:id="rId5"/>
    <p:sldLayoutId id="2147484907" r:id="rId6"/>
    <p:sldLayoutId id="2147484908" r:id="rId7"/>
    <p:sldLayoutId id="2147484909" r:id="rId8"/>
    <p:sldLayoutId id="2147484910" r:id="rId9"/>
    <p:sldLayoutId id="2147484911" r:id="rId10"/>
    <p:sldLayoutId id="21474849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6997177"/>
      </p:ext>
    </p:extLst>
  </p:cSld>
  <p:clrMap bg1="lt1" tx1="dk1" bg2="lt2" tx2="dk2" accent1="accent1" accent2="accent2" accent3="accent3" accent4="accent4" accent5="accent5" accent6="accent6" hlink="hlink" folHlink="folHlink"/>
  <p:sldLayoutIdLst>
    <p:sldLayoutId id="2147484914" r:id="rId1"/>
    <p:sldLayoutId id="2147484915" r:id="rId2"/>
    <p:sldLayoutId id="2147484916" r:id="rId3"/>
    <p:sldLayoutId id="2147484917" r:id="rId4"/>
    <p:sldLayoutId id="2147484918" r:id="rId5"/>
    <p:sldLayoutId id="2147484919" r:id="rId6"/>
    <p:sldLayoutId id="2147484920" r:id="rId7"/>
    <p:sldLayoutId id="2147484921" r:id="rId8"/>
    <p:sldLayoutId id="2147484922" r:id="rId9"/>
    <p:sldLayoutId id="2147484923" r:id="rId10"/>
    <p:sldLayoutId id="21474849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6997177"/>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3905419"/>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90.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0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0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0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79.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79.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68.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68.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68.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68.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57.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57.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57.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57.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46.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34.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11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11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11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123.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123.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123.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5.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buNone/>
            </a:pPr>
            <a:endParaRPr lang="en-US" dirty="0" smtClean="0"/>
          </a:p>
          <a:p>
            <a:pPr algn="ctr">
              <a:buNone/>
            </a:pPr>
            <a:r>
              <a:rPr lang="en-US" dirty="0" smtClean="0">
                <a:solidFill>
                  <a:schemeClr val="bg1"/>
                </a:solidFill>
              </a:rPr>
              <a:t>   </a:t>
            </a:r>
            <a:endParaRPr lang="en-US" dirty="0"/>
          </a:p>
        </p:txBody>
      </p:sp>
      <p:pic>
        <p:nvPicPr>
          <p:cNvPr id="4" name="Picture 3" descr="HOI_ProfilePicture.jpg"/>
          <p:cNvPicPr>
            <a:picLocks noChangeAspect="1"/>
          </p:cNvPicPr>
          <p:nvPr/>
        </p:nvPicPr>
        <p:blipFill>
          <a:blip r:embed="rId3" cstate="print"/>
          <a:stretch>
            <a:fillRect/>
          </a:stretch>
        </p:blipFill>
        <p:spPr>
          <a:xfrm>
            <a:off x="1304372" y="208192"/>
            <a:ext cx="6485263" cy="4584387"/>
          </a:xfrm>
          <a:prstGeom prst="rect">
            <a:avLst/>
          </a:prstGeom>
        </p:spPr>
      </p:pic>
    </p:spTree>
    <p:extLst>
      <p:ext uri="{BB962C8B-B14F-4D97-AF65-F5344CB8AC3E}">
        <p14:creationId xmlns:p14="http://schemas.microsoft.com/office/powerpoint/2010/main" val="33703666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95993" y="657227"/>
            <a:ext cx="7659007" cy="3857625"/>
          </a:xfrm>
        </p:spPr>
        <p:txBody>
          <a:bodyPr/>
          <a:lstStyle/>
          <a:p>
            <a:endParaRPr lang="en-US" dirty="0" smtClean="0"/>
          </a:p>
          <a:p>
            <a:pPr marL="0" algn="ctr">
              <a:buNone/>
            </a:pPr>
            <a:r>
              <a:rPr lang="en-US" sz="4400" dirty="0" smtClean="0">
                <a:solidFill>
                  <a:schemeClr val="bg1"/>
                </a:solidFill>
              </a:rPr>
              <a:t>Shabbat Shalom</a:t>
            </a:r>
          </a:p>
          <a:p>
            <a:pPr marL="0" algn="ctr">
              <a:buNone/>
            </a:pP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Service</a:t>
            </a:r>
            <a:endParaRPr lang="en-US" dirty="0"/>
          </a:p>
        </p:txBody>
      </p:sp>
    </p:spTree>
    <p:extLst>
      <p:ext uri="{BB962C8B-B14F-4D97-AF65-F5344CB8AC3E}">
        <p14:creationId xmlns:p14="http://schemas.microsoft.com/office/powerpoint/2010/main" val="202968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lgn="ctr">
              <a:buNone/>
            </a:pPr>
            <a:r>
              <a:rPr lang="en-US" dirty="0" smtClean="0">
                <a:solidFill>
                  <a:schemeClr val="bg1"/>
                </a:solidFill>
                <a:cs typeface="Times New Roman" pitchFamily="18" charset="0"/>
              </a:rPr>
              <a:t>Worship in Spirit and Truth</a:t>
            </a:r>
          </a:p>
          <a:p>
            <a:pPr marL="0" indent="0">
              <a:buNone/>
            </a:pPr>
            <a:r>
              <a:rPr lang="en-US" dirty="0">
                <a:solidFill>
                  <a:schemeClr val="bg1"/>
                </a:solidFill>
              </a:rPr>
              <a:t>Yahuwah your Elohim will cut off before you the nations you are about to invade and dispossess. But when you have driven them out and settled in their land,</a:t>
            </a:r>
          </a:p>
          <a:p>
            <a:pPr marL="0" indent="0">
              <a:buNone/>
            </a:pPr>
            <a:r>
              <a:rPr lang="en-US" dirty="0" smtClean="0">
                <a:solidFill>
                  <a:schemeClr val="bg1"/>
                </a:solidFill>
              </a:rPr>
              <a:t>and </a:t>
            </a:r>
            <a:r>
              <a:rPr lang="en-US" dirty="0">
                <a:solidFill>
                  <a:schemeClr val="bg1"/>
                </a:solidFill>
              </a:rPr>
              <a:t>after they have been destroyed before you, </a:t>
            </a:r>
            <a:r>
              <a:rPr lang="en-US" u="sng" dirty="0">
                <a:solidFill>
                  <a:schemeClr val="bg1"/>
                </a:solidFill>
              </a:rPr>
              <a:t>be careful not to be ensnared by inquiring about their gods, saying, "How do these nations serve their gods? We will do the same."</a:t>
            </a:r>
          </a:p>
          <a:p>
            <a:pPr marL="0" indent="0">
              <a:buNone/>
            </a:pPr>
            <a:r>
              <a:rPr lang="en-US" u="sng" dirty="0" smtClean="0">
                <a:solidFill>
                  <a:schemeClr val="bg1"/>
                </a:solidFill>
              </a:rPr>
              <a:t>You </a:t>
            </a:r>
            <a:r>
              <a:rPr lang="en-US" u="sng" dirty="0">
                <a:solidFill>
                  <a:schemeClr val="bg1"/>
                </a:solidFill>
              </a:rPr>
              <a:t>must not worship Yahuwah your Elohim in their way</a:t>
            </a:r>
            <a:r>
              <a:rPr lang="en-US" dirty="0">
                <a:solidFill>
                  <a:schemeClr val="bg1"/>
                </a:solidFill>
              </a:rPr>
              <a:t>, because in worshiping their gods, they do all kinds of detestable things Yahuwah hates. They even burn their sons and daughters in the fire as sacrifices to their gods.</a:t>
            </a:r>
          </a:p>
          <a:p>
            <a:pPr marL="0" indent="0">
              <a:buNone/>
            </a:pPr>
            <a:r>
              <a:rPr lang="en-US" dirty="0" smtClean="0">
                <a:solidFill>
                  <a:schemeClr val="bg1"/>
                </a:solidFill>
              </a:rPr>
              <a:t>See </a:t>
            </a:r>
            <a:r>
              <a:rPr lang="en-US" dirty="0">
                <a:solidFill>
                  <a:schemeClr val="bg1"/>
                </a:solidFill>
              </a:rPr>
              <a:t>that you do all I command you; do not add to it or take away from it</a:t>
            </a:r>
            <a:r>
              <a:rPr lang="en-US" dirty="0" smtClean="0">
                <a:solidFill>
                  <a:schemeClr val="bg1"/>
                </a:solidFill>
              </a:rPr>
              <a:t>.  - </a:t>
            </a:r>
            <a:r>
              <a:rPr lang="en-US" dirty="0" err="1" smtClean="0">
                <a:solidFill>
                  <a:schemeClr val="bg1"/>
                </a:solidFill>
                <a:cs typeface="Times New Roman" pitchFamily="18" charset="0"/>
              </a:rPr>
              <a:t>Devarim</a:t>
            </a:r>
            <a:r>
              <a:rPr lang="en-US" dirty="0" smtClean="0">
                <a:solidFill>
                  <a:schemeClr val="bg1"/>
                </a:solidFill>
                <a:cs typeface="Times New Roman" pitchFamily="18" charset="0"/>
              </a:rPr>
              <a:t> 12:29-32</a:t>
            </a: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4274931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033657"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algn="ctr">
              <a:buNone/>
            </a:pPr>
            <a:r>
              <a:rPr lang="en-US" sz="4000" dirty="0" smtClean="0">
                <a:solidFill>
                  <a:schemeClr val="bg1"/>
                </a:solidFill>
                <a:latin typeface="Helvetica" pitchFamily="34" charset="0"/>
                <a:cs typeface="Helvetica" pitchFamily="34" charset="0"/>
              </a:rPr>
              <a:t>The Everlasting Gospel</a:t>
            </a:r>
          </a:p>
          <a:p>
            <a:pPr algn="ctr">
              <a:buNone/>
            </a:pPr>
            <a:endParaRPr lang="en-US" sz="2800" dirty="0" smtClean="0">
              <a:solidFill>
                <a:schemeClr val="bg1"/>
              </a:solidFill>
              <a:latin typeface="Helvetica" pitchFamily="34" charset="0"/>
              <a:cs typeface="Helvetica" pitchFamily="34" charset="0"/>
            </a:endParaRPr>
          </a:p>
          <a:p>
            <a:pPr marL="0" algn="ctr">
              <a:buNone/>
            </a:pPr>
            <a:r>
              <a:rPr lang="en-US" sz="2800" dirty="0">
                <a:solidFill>
                  <a:schemeClr val="bg1"/>
                </a:solidFill>
                <a:latin typeface="Helvetica" pitchFamily="34" charset="0"/>
                <a:cs typeface="Helvetica" pitchFamily="34" charset="0"/>
              </a:rPr>
              <a:t>Understanding the Scope of the Gospel Proclaimed Throughout the Scriptures</a:t>
            </a:r>
          </a:p>
        </p:txBody>
      </p:sp>
    </p:spTree>
    <p:extLst>
      <p:ext uri="{BB962C8B-B14F-4D97-AF65-F5344CB8AC3E}">
        <p14:creationId xmlns:p14="http://schemas.microsoft.com/office/powerpoint/2010/main" val="1952717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The </a:t>
            </a:r>
            <a:r>
              <a:rPr lang="en-US" dirty="0" smtClean="0">
                <a:solidFill>
                  <a:schemeClr val="bg1"/>
                </a:solidFill>
                <a:cs typeface="Times New Roman" pitchFamily="18" charset="0"/>
              </a:rPr>
              <a:t>Everlasting Gospel</a:t>
            </a:r>
          </a:p>
          <a:p>
            <a:pPr>
              <a:buNone/>
            </a:pPr>
            <a:r>
              <a:rPr lang="en-US" dirty="0">
                <a:solidFill>
                  <a:schemeClr val="bg1"/>
                </a:solidFill>
              </a:rPr>
              <a:t>Then I saw another angel flying directly overhead, and he had </a:t>
            </a:r>
            <a:r>
              <a:rPr lang="en-US" u="sng" dirty="0">
                <a:solidFill>
                  <a:schemeClr val="bg1"/>
                </a:solidFill>
              </a:rPr>
              <a:t>an </a:t>
            </a:r>
            <a:r>
              <a:rPr lang="en-US" u="sng" dirty="0" smtClean="0">
                <a:solidFill>
                  <a:schemeClr val="bg1"/>
                </a:solidFill>
              </a:rPr>
              <a:t>everlasting (eternal) </a:t>
            </a:r>
            <a:r>
              <a:rPr lang="en-US" u="sng" dirty="0">
                <a:solidFill>
                  <a:schemeClr val="bg1"/>
                </a:solidFill>
              </a:rPr>
              <a:t>gospel</a:t>
            </a:r>
            <a:r>
              <a:rPr lang="en-US" dirty="0">
                <a:solidFill>
                  <a:schemeClr val="bg1"/>
                </a:solidFill>
              </a:rPr>
              <a:t> to proclaim to those who live on the earth--to every nation, tribe, language, and people. He declared in a loud voice: "</a:t>
            </a:r>
            <a:r>
              <a:rPr lang="en-US" u="sng" dirty="0">
                <a:solidFill>
                  <a:schemeClr val="bg1"/>
                </a:solidFill>
              </a:rPr>
              <a:t>Fear Elohim and give him splendor</a:t>
            </a:r>
            <a:r>
              <a:rPr lang="en-US" dirty="0">
                <a:solidFill>
                  <a:schemeClr val="bg1"/>
                </a:solidFill>
              </a:rPr>
              <a:t>, because the hour of his judgment has arrived, </a:t>
            </a:r>
            <a:r>
              <a:rPr lang="en-US" u="sng" dirty="0">
                <a:solidFill>
                  <a:schemeClr val="bg1"/>
                </a:solidFill>
              </a:rPr>
              <a:t>and worship the one who made heaven and earth, the sea and the springs of </a:t>
            </a:r>
            <a:r>
              <a:rPr lang="en-US" u="sng" dirty="0" smtClean="0">
                <a:solidFill>
                  <a:schemeClr val="bg1"/>
                </a:solidFill>
              </a:rPr>
              <a:t>water</a:t>
            </a:r>
            <a:r>
              <a:rPr lang="en-US" dirty="0">
                <a:solidFill>
                  <a:schemeClr val="bg1"/>
                </a:solidFill>
              </a:rPr>
              <a:t>!" </a:t>
            </a:r>
            <a:r>
              <a:rPr lang="en-US" dirty="0" smtClean="0">
                <a:solidFill>
                  <a:schemeClr val="bg1"/>
                </a:solidFill>
              </a:rPr>
              <a:t>(Revelation 14:6-7).</a:t>
            </a:r>
          </a:p>
          <a:p>
            <a:pPr>
              <a:buNone/>
            </a:pPr>
            <a:r>
              <a:rPr lang="en-US" dirty="0" err="1" smtClean="0">
                <a:solidFill>
                  <a:schemeClr val="bg1"/>
                </a:solidFill>
                <a:latin typeface="Bwgrkn" panose="00000400000000000000" pitchFamily="2" charset="0"/>
              </a:rPr>
              <a:t>aivw,nion</a:t>
            </a:r>
            <a:r>
              <a:rPr lang="en-US" dirty="0" smtClean="0">
                <a:solidFill>
                  <a:schemeClr val="bg1"/>
                </a:solidFill>
              </a:rPr>
              <a:t> - </a:t>
            </a:r>
            <a:r>
              <a:rPr lang="en-US" dirty="0">
                <a:solidFill>
                  <a:schemeClr val="bg1"/>
                </a:solidFill>
              </a:rPr>
              <a:t> </a:t>
            </a:r>
            <a:r>
              <a:rPr lang="en-US" dirty="0" err="1" smtClean="0">
                <a:solidFill>
                  <a:schemeClr val="bg1"/>
                </a:solidFill>
              </a:rPr>
              <a:t>ai</a:t>
            </a:r>
            <a:r>
              <a:rPr lang="en-US" dirty="0" smtClean="0">
                <a:solidFill>
                  <a:schemeClr val="bg1"/>
                </a:solidFill>
              </a:rPr>
              <a:t>-o-</a:t>
            </a:r>
            <a:r>
              <a:rPr lang="en-US" dirty="0" err="1" smtClean="0">
                <a:solidFill>
                  <a:schemeClr val="bg1"/>
                </a:solidFill>
              </a:rPr>
              <a:t>ni</a:t>
            </a:r>
            <a:r>
              <a:rPr lang="en-US" dirty="0" smtClean="0">
                <a:solidFill>
                  <a:schemeClr val="bg1"/>
                </a:solidFill>
              </a:rPr>
              <a:t>-on - eternal; </a:t>
            </a:r>
            <a:r>
              <a:rPr lang="en-US" dirty="0">
                <a:solidFill>
                  <a:schemeClr val="bg1"/>
                </a:solidFill>
              </a:rPr>
              <a:t>unending, everlasting, for all time</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61799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Now all has been heard; here is the conclusion of the matter: </a:t>
            </a:r>
            <a:r>
              <a:rPr lang="en-US" u="sng" dirty="0">
                <a:solidFill>
                  <a:schemeClr val="bg1"/>
                </a:solidFill>
              </a:rPr>
              <a:t>Fear Elohim and keep his commandments, for this is the whole [duty] of man</a:t>
            </a:r>
            <a:r>
              <a:rPr lang="en-US" dirty="0">
                <a:solidFill>
                  <a:schemeClr val="bg1"/>
                </a:solidFill>
              </a:rPr>
              <a:t>.  For Elohim will bring every deed into judgment, including every hidden thing, whether it is good or evil. (Ecclesiastes 12:13-14)</a:t>
            </a: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510979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rPr>
              <a:t>Many Gospels?</a:t>
            </a:r>
          </a:p>
          <a:p>
            <a:pPr>
              <a:buNone/>
            </a:pPr>
            <a:r>
              <a:rPr lang="en-US" dirty="0" smtClean="0">
                <a:solidFill>
                  <a:schemeClr val="bg1"/>
                </a:solidFill>
              </a:rPr>
              <a:t>The gospel announced to Abraham</a:t>
            </a:r>
          </a:p>
          <a:p>
            <a:pPr>
              <a:buNone/>
            </a:pPr>
            <a:r>
              <a:rPr lang="en-US" dirty="0">
                <a:solidFill>
                  <a:schemeClr val="bg1"/>
                </a:solidFill>
              </a:rPr>
              <a:t>The </a:t>
            </a:r>
            <a:r>
              <a:rPr lang="en-US" dirty="0" smtClean="0">
                <a:solidFill>
                  <a:schemeClr val="bg1"/>
                </a:solidFill>
              </a:rPr>
              <a:t>gospel proclaimed to Israel in wilderness</a:t>
            </a:r>
          </a:p>
          <a:p>
            <a:pPr>
              <a:buNone/>
            </a:pPr>
            <a:r>
              <a:rPr lang="en-US" dirty="0">
                <a:solidFill>
                  <a:schemeClr val="bg1"/>
                </a:solidFill>
              </a:rPr>
              <a:t>The</a:t>
            </a:r>
            <a:r>
              <a:rPr lang="en-US" dirty="0" smtClean="0">
                <a:solidFill>
                  <a:schemeClr val="bg1"/>
                </a:solidFill>
              </a:rPr>
              <a:t> gospel proclaimed by the Prophets</a:t>
            </a:r>
          </a:p>
          <a:p>
            <a:pPr>
              <a:buNone/>
            </a:pPr>
            <a:r>
              <a:rPr lang="en-US" dirty="0">
                <a:solidFill>
                  <a:schemeClr val="bg1"/>
                </a:solidFill>
              </a:rPr>
              <a:t>The </a:t>
            </a:r>
            <a:r>
              <a:rPr lang="en-US" dirty="0" smtClean="0">
                <a:solidFill>
                  <a:schemeClr val="bg1"/>
                </a:solidFill>
              </a:rPr>
              <a:t>gospel of repentance from John</a:t>
            </a:r>
          </a:p>
          <a:p>
            <a:pPr>
              <a:buNone/>
            </a:pPr>
            <a:r>
              <a:rPr lang="en-US" dirty="0">
                <a:solidFill>
                  <a:schemeClr val="bg1"/>
                </a:solidFill>
              </a:rPr>
              <a:t>The</a:t>
            </a:r>
            <a:r>
              <a:rPr lang="en-US" dirty="0" smtClean="0">
                <a:solidFill>
                  <a:schemeClr val="bg1"/>
                </a:solidFill>
              </a:rPr>
              <a:t> gospel of the kingdom from Jesus (</a:t>
            </a:r>
            <a:r>
              <a:rPr lang="en-US" dirty="0" err="1" smtClean="0">
                <a:solidFill>
                  <a:schemeClr val="bg1"/>
                </a:solidFill>
              </a:rPr>
              <a:t>Yeshua</a:t>
            </a:r>
            <a:r>
              <a:rPr lang="en-US" dirty="0" smtClean="0">
                <a:solidFill>
                  <a:schemeClr val="bg1"/>
                </a:solidFill>
              </a:rPr>
              <a:t>)</a:t>
            </a:r>
          </a:p>
          <a:p>
            <a:pPr>
              <a:buNone/>
            </a:pPr>
            <a:r>
              <a:rPr lang="en-US" dirty="0">
                <a:solidFill>
                  <a:schemeClr val="bg1"/>
                </a:solidFill>
              </a:rPr>
              <a:t>The </a:t>
            </a:r>
            <a:r>
              <a:rPr lang="en-US" dirty="0" smtClean="0">
                <a:solidFill>
                  <a:schemeClr val="bg1"/>
                </a:solidFill>
              </a:rPr>
              <a:t>gospel of grace from Paul (about Jesus)</a:t>
            </a:r>
          </a:p>
          <a:p>
            <a:pPr>
              <a:buNone/>
            </a:pPr>
            <a:r>
              <a:rPr lang="en-US" dirty="0" smtClean="0">
                <a:solidFill>
                  <a:schemeClr val="bg1"/>
                </a:solidFill>
              </a:rPr>
              <a:t>The everlasting gospel proclaimed in the end</a:t>
            </a:r>
            <a:endParaRPr lang="en-US" dirty="0">
              <a:solidFill>
                <a:schemeClr val="bg1"/>
              </a:solidFill>
            </a:endParaRPr>
          </a:p>
          <a:p>
            <a:pPr>
              <a:buNone/>
            </a:pP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52149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rPr>
              <a:t>False Notions About the Gospel</a:t>
            </a:r>
          </a:p>
          <a:p>
            <a:pPr>
              <a:buNone/>
            </a:pPr>
            <a:r>
              <a:rPr lang="en-US" dirty="0">
                <a:solidFill>
                  <a:schemeClr val="bg1"/>
                </a:solidFill>
              </a:rPr>
              <a:t>Now, brothers, I want to remind you of the gospel I preached to you, which you received and on which you have taken your stand.  By this gospel you are saved, if you hold firmly to the word I preached to you. Otherwise, you have believed in vain.  For what I received I passed on to you as of first importance: that Messiah died for our sins according to the Scriptures, that he was buried, that he was raised on the third day according to the Scriptures</a:t>
            </a:r>
            <a:r>
              <a:rPr lang="en-US" dirty="0" smtClean="0">
                <a:solidFill>
                  <a:schemeClr val="bg1"/>
                </a:solidFill>
              </a:rPr>
              <a:t>.... (1 </a:t>
            </a:r>
            <a:r>
              <a:rPr lang="en-US" dirty="0" err="1" smtClean="0">
                <a:solidFill>
                  <a:schemeClr val="bg1"/>
                </a:solidFill>
              </a:rPr>
              <a:t>Cor</a:t>
            </a:r>
            <a:r>
              <a:rPr lang="en-US" dirty="0" smtClean="0">
                <a:solidFill>
                  <a:schemeClr val="bg1"/>
                </a:solidFill>
              </a:rPr>
              <a:t> 15:1-4)</a:t>
            </a:r>
            <a:endParaRPr lang="en-US" dirty="0">
              <a:solidFill>
                <a:schemeClr val="bg1"/>
              </a:solidFill>
            </a:endParaRPr>
          </a:p>
          <a:p>
            <a:pPr>
              <a:buNone/>
            </a:pP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20749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rPr>
              <a:t>Was this a Gospel belonging to Paul?  Did he formulate this Gospel?  Is it the same Gospel that </a:t>
            </a:r>
            <a:r>
              <a:rPr lang="en-US" dirty="0" err="1" smtClean="0">
                <a:solidFill>
                  <a:schemeClr val="bg1"/>
                </a:solidFill>
              </a:rPr>
              <a:t>Yeshua</a:t>
            </a:r>
            <a:r>
              <a:rPr lang="en-US" dirty="0" smtClean="0">
                <a:solidFill>
                  <a:schemeClr val="bg1"/>
                </a:solidFill>
              </a:rPr>
              <a:t> proclaimed?</a:t>
            </a:r>
          </a:p>
          <a:p>
            <a:pPr>
              <a:buNone/>
            </a:pPr>
            <a:r>
              <a:rPr lang="en-US" dirty="0" smtClean="0">
                <a:solidFill>
                  <a:schemeClr val="bg1"/>
                </a:solidFill>
              </a:rPr>
              <a:t>How does this Gospel save you?</a:t>
            </a:r>
          </a:p>
          <a:p>
            <a:pPr>
              <a:buNone/>
            </a:pPr>
            <a:r>
              <a:rPr lang="en-US" dirty="0" smtClean="0">
                <a:solidFill>
                  <a:schemeClr val="bg1"/>
                </a:solidFill>
              </a:rPr>
              <a:t>What is the message of this Gospel?</a:t>
            </a:r>
          </a:p>
          <a:p>
            <a:pPr>
              <a:buNone/>
            </a:pPr>
            <a:r>
              <a:rPr lang="en-US" dirty="0" smtClean="0">
                <a:solidFill>
                  <a:schemeClr val="bg1"/>
                </a:solidFill>
              </a:rPr>
              <a:t>Did Jesus preach that you must ask Jesus into your heart and this is what saves you?</a:t>
            </a:r>
          </a:p>
        </p:txBody>
      </p:sp>
    </p:spTree>
    <p:extLst>
      <p:ext uri="{BB962C8B-B14F-4D97-AF65-F5344CB8AC3E}">
        <p14:creationId xmlns:p14="http://schemas.microsoft.com/office/powerpoint/2010/main" val="9904929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What Did </a:t>
            </a:r>
            <a:r>
              <a:rPr lang="en-US" dirty="0" err="1" smtClean="0">
                <a:solidFill>
                  <a:schemeClr val="bg1"/>
                </a:solidFill>
                <a:cs typeface="Times New Roman" pitchFamily="18" charset="0"/>
              </a:rPr>
              <a:t>Yeshua</a:t>
            </a:r>
            <a:r>
              <a:rPr lang="en-US" dirty="0" smtClean="0">
                <a:solidFill>
                  <a:schemeClr val="bg1"/>
                </a:solidFill>
                <a:cs typeface="Times New Roman" pitchFamily="18" charset="0"/>
              </a:rPr>
              <a:t> Say About Inheriting Eternal Life?</a:t>
            </a:r>
          </a:p>
          <a:p>
            <a:pPr>
              <a:buNone/>
            </a:pPr>
            <a:r>
              <a:rPr lang="en-US" dirty="0">
                <a:solidFill>
                  <a:schemeClr val="bg1"/>
                </a:solidFill>
              </a:rPr>
              <a:t>Now a man came up to </a:t>
            </a:r>
            <a:r>
              <a:rPr lang="en-US" dirty="0" err="1">
                <a:solidFill>
                  <a:schemeClr val="bg1"/>
                </a:solidFill>
              </a:rPr>
              <a:t>Yeshua</a:t>
            </a:r>
            <a:r>
              <a:rPr lang="en-US" dirty="0">
                <a:solidFill>
                  <a:schemeClr val="bg1"/>
                </a:solidFill>
              </a:rPr>
              <a:t> and asked, "Teacher, what good thing must I do to get eternal life?“  "Why do you ask me about what is good?" </a:t>
            </a:r>
            <a:r>
              <a:rPr lang="en-US" dirty="0" err="1">
                <a:solidFill>
                  <a:schemeClr val="bg1"/>
                </a:solidFill>
              </a:rPr>
              <a:t>Yeshua</a:t>
            </a:r>
            <a:r>
              <a:rPr lang="en-US" dirty="0">
                <a:solidFill>
                  <a:schemeClr val="bg1"/>
                </a:solidFill>
              </a:rPr>
              <a:t> replied. "There is only One who is good.  </a:t>
            </a:r>
            <a:r>
              <a:rPr lang="en-US" u="sng" dirty="0">
                <a:solidFill>
                  <a:schemeClr val="bg1"/>
                </a:solidFill>
              </a:rPr>
              <a:t>If you want to enter life, obey the commandments</a:t>
            </a:r>
            <a:r>
              <a:rPr lang="en-US" dirty="0">
                <a:solidFill>
                  <a:schemeClr val="bg1"/>
                </a:solidFill>
              </a:rPr>
              <a:t>."  "Which ones?" the man inquired.  </a:t>
            </a:r>
            <a:r>
              <a:rPr lang="en-US" dirty="0" err="1">
                <a:solidFill>
                  <a:schemeClr val="bg1"/>
                </a:solidFill>
              </a:rPr>
              <a:t>Yeshua</a:t>
            </a:r>
            <a:r>
              <a:rPr lang="en-US" dirty="0">
                <a:solidFill>
                  <a:schemeClr val="bg1"/>
                </a:solidFill>
              </a:rPr>
              <a:t> replied, "'Do not murder, do not commit adultery, do not steal, do not give false testimony, honor your father and mother,' and 'love your neighbor as yourself.'“ (Matthew 19:16-19, see also Mark 10:17-19, Luke 18:18-20).</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60205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Does Believing in </a:t>
            </a:r>
            <a:r>
              <a:rPr lang="en-US" dirty="0" err="1" smtClean="0">
                <a:solidFill>
                  <a:schemeClr val="bg1"/>
                </a:solidFill>
                <a:cs typeface="Times New Roman" pitchFamily="18" charset="0"/>
              </a:rPr>
              <a:t>Yeshua</a:t>
            </a:r>
            <a:r>
              <a:rPr lang="en-US" dirty="0" smtClean="0">
                <a:solidFill>
                  <a:schemeClr val="bg1"/>
                </a:solidFill>
                <a:cs typeface="Times New Roman" pitchFamily="18" charset="0"/>
              </a:rPr>
              <a:t> Merit You Anything?</a:t>
            </a:r>
          </a:p>
          <a:p>
            <a:pPr>
              <a:buNone/>
            </a:pPr>
            <a:r>
              <a:rPr lang="en-US" dirty="0" smtClean="0">
                <a:solidFill>
                  <a:schemeClr val="bg1"/>
                </a:solidFill>
                <a:cs typeface="Times New Roman" pitchFamily="18" charset="0"/>
              </a:rPr>
              <a:t>The demons believe and tremble.</a:t>
            </a:r>
          </a:p>
          <a:p>
            <a:pPr>
              <a:buNone/>
            </a:pPr>
            <a:r>
              <a:rPr lang="en-US" dirty="0" err="1">
                <a:solidFill>
                  <a:schemeClr val="bg1"/>
                </a:solidFill>
                <a:cs typeface="Times New Roman" pitchFamily="18" charset="0"/>
              </a:rPr>
              <a:t>Yeshua</a:t>
            </a:r>
            <a:r>
              <a:rPr lang="en-US" dirty="0">
                <a:solidFill>
                  <a:schemeClr val="bg1"/>
                </a:solidFill>
                <a:cs typeface="Times New Roman" pitchFamily="18" charset="0"/>
              </a:rPr>
              <a:t> said that we must “believe in the one whom the Father sent</a:t>
            </a:r>
            <a:r>
              <a:rPr lang="en-US" dirty="0" smtClean="0">
                <a:solidFill>
                  <a:schemeClr val="bg1"/>
                </a:solidFill>
                <a:cs typeface="Times New Roman" pitchFamily="18" charset="0"/>
              </a:rPr>
              <a:t>”</a:t>
            </a:r>
            <a:endParaRPr lang="en-US" dirty="0" smtClean="0">
              <a:solidFill>
                <a:schemeClr val="bg1"/>
              </a:solidFill>
              <a:cs typeface="Times New Roman" pitchFamily="18" charset="0"/>
            </a:endParaRPr>
          </a:p>
          <a:p>
            <a:pPr>
              <a:buNone/>
            </a:pPr>
            <a:r>
              <a:rPr lang="en-US" dirty="0">
                <a:solidFill>
                  <a:schemeClr val="bg1"/>
                </a:solidFill>
              </a:rPr>
              <a:t>Biblical "believe" is not the same as "accepting Jesus into your heart" or merely "believing" that he died for you.  True, biblical "belief" means fidelity and faithfulness to the one believed in</a:t>
            </a:r>
            <a:r>
              <a:rPr lang="en-US" dirty="0" smtClean="0">
                <a:solidFill>
                  <a:schemeClr val="bg1"/>
                </a:solidFill>
              </a:rPr>
              <a:t>.</a:t>
            </a:r>
          </a:p>
        </p:txBody>
      </p:sp>
    </p:spTree>
    <p:extLst>
      <p:ext uri="{BB962C8B-B14F-4D97-AF65-F5344CB8AC3E}">
        <p14:creationId xmlns:p14="http://schemas.microsoft.com/office/powerpoint/2010/main" val="368357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buNone/>
            </a:pPr>
            <a:r>
              <a:rPr lang="en-US" dirty="0" err="1" smtClean="0">
                <a:solidFill>
                  <a:schemeClr val="bg1"/>
                </a:solidFill>
              </a:rPr>
              <a:t>Yeshua</a:t>
            </a:r>
            <a:r>
              <a:rPr lang="en-US" dirty="0" smtClean="0">
                <a:solidFill>
                  <a:schemeClr val="bg1"/>
                </a:solidFill>
              </a:rPr>
              <a:t> </a:t>
            </a:r>
            <a:r>
              <a:rPr lang="en-US" dirty="0">
                <a:solidFill>
                  <a:schemeClr val="bg1"/>
                </a:solidFill>
              </a:rPr>
              <a:t>Messiah, like </a:t>
            </a:r>
            <a:r>
              <a:rPr lang="en-US" dirty="0" err="1">
                <a:solidFill>
                  <a:schemeClr val="bg1"/>
                </a:solidFill>
              </a:rPr>
              <a:t>Yochanan</a:t>
            </a:r>
            <a:r>
              <a:rPr lang="en-US" dirty="0">
                <a:solidFill>
                  <a:schemeClr val="bg1"/>
                </a:solidFill>
              </a:rPr>
              <a:t> the </a:t>
            </a:r>
            <a:r>
              <a:rPr lang="en-US" dirty="0" err="1">
                <a:solidFill>
                  <a:schemeClr val="bg1"/>
                </a:solidFill>
              </a:rPr>
              <a:t>Immerser</a:t>
            </a:r>
            <a:r>
              <a:rPr lang="en-US" dirty="0">
                <a:solidFill>
                  <a:schemeClr val="bg1"/>
                </a:solidFill>
              </a:rPr>
              <a:t> before him, taught his disciples a message that consisted of repentance, which means turning from their sins, and to return to obedience to the Father's commandments in light of the soon coming kingdom of God.  </a:t>
            </a:r>
            <a:r>
              <a:rPr lang="en-US" dirty="0" err="1">
                <a:solidFill>
                  <a:schemeClr val="bg1"/>
                </a:solidFill>
              </a:rPr>
              <a:t>Yeshua</a:t>
            </a:r>
            <a:r>
              <a:rPr lang="en-US" dirty="0">
                <a:solidFill>
                  <a:schemeClr val="bg1"/>
                </a:solidFill>
              </a:rPr>
              <a:t> taught his followers to do what his Father has commanded.  Christians do NOT teach the Gospel of the Kingdom of God which </a:t>
            </a:r>
            <a:r>
              <a:rPr lang="en-US" dirty="0" err="1">
                <a:solidFill>
                  <a:schemeClr val="bg1"/>
                </a:solidFill>
              </a:rPr>
              <a:t>Yeshua</a:t>
            </a:r>
            <a:r>
              <a:rPr lang="en-US" dirty="0">
                <a:solidFill>
                  <a:schemeClr val="bg1"/>
                </a:solidFill>
              </a:rPr>
              <a:t> taught.  Christians teach their followers to ignore what the Father commanded and to simply "believe" in Jesus.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59514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Is the Christian</a:t>
            </a:r>
            <a:r>
              <a:rPr lang="en-US" dirty="0" smtClean="0">
                <a:solidFill>
                  <a:schemeClr val="bg1"/>
                </a:solidFill>
                <a:cs typeface="Times New Roman" pitchFamily="18" charset="0"/>
              </a:rPr>
              <a:t> Gospel “Another Gospel”?</a:t>
            </a:r>
          </a:p>
          <a:p>
            <a:pPr>
              <a:buNone/>
            </a:pPr>
            <a:r>
              <a:rPr lang="en-US" dirty="0">
                <a:solidFill>
                  <a:schemeClr val="bg1"/>
                </a:solidFill>
              </a:rPr>
              <a:t>For if someone comes to you and preaches </a:t>
            </a:r>
            <a:r>
              <a:rPr lang="en-US" u="sng" dirty="0">
                <a:solidFill>
                  <a:schemeClr val="bg1"/>
                </a:solidFill>
              </a:rPr>
              <a:t>a </a:t>
            </a:r>
            <a:r>
              <a:rPr lang="en-US" u="sng" dirty="0" err="1">
                <a:solidFill>
                  <a:schemeClr val="bg1"/>
                </a:solidFill>
              </a:rPr>
              <a:t>Yeshua</a:t>
            </a:r>
            <a:r>
              <a:rPr lang="en-US" u="sng" dirty="0">
                <a:solidFill>
                  <a:schemeClr val="bg1"/>
                </a:solidFill>
              </a:rPr>
              <a:t> other than the </a:t>
            </a:r>
            <a:r>
              <a:rPr lang="en-US" u="sng" dirty="0" err="1">
                <a:solidFill>
                  <a:schemeClr val="bg1"/>
                </a:solidFill>
              </a:rPr>
              <a:t>Yeshua</a:t>
            </a:r>
            <a:r>
              <a:rPr lang="en-US" u="sng" dirty="0">
                <a:solidFill>
                  <a:schemeClr val="bg1"/>
                </a:solidFill>
              </a:rPr>
              <a:t> we preached</a:t>
            </a:r>
            <a:r>
              <a:rPr lang="en-US" dirty="0">
                <a:solidFill>
                  <a:schemeClr val="bg1"/>
                </a:solidFill>
              </a:rPr>
              <a:t>, or if you receive a different spirit from the one you received, or </a:t>
            </a:r>
            <a:r>
              <a:rPr lang="en-US" u="sng" dirty="0">
                <a:solidFill>
                  <a:schemeClr val="bg1"/>
                </a:solidFill>
              </a:rPr>
              <a:t>a different gospel from the one you accepted</a:t>
            </a:r>
            <a:r>
              <a:rPr lang="en-US" dirty="0">
                <a:solidFill>
                  <a:schemeClr val="bg1"/>
                </a:solidFill>
              </a:rPr>
              <a:t>, you put up with it easily enough. (2 Corinthians 11:4)</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20965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True Gospel</a:t>
            </a:r>
          </a:p>
          <a:p>
            <a:pPr>
              <a:buNone/>
            </a:pPr>
            <a:r>
              <a:rPr lang="en-US" dirty="0">
                <a:solidFill>
                  <a:schemeClr val="bg1"/>
                </a:solidFill>
              </a:rPr>
              <a:t>So what is the true Gospel?  It is my intent to show in the forthcoming </a:t>
            </a:r>
            <a:r>
              <a:rPr lang="en-US" dirty="0" smtClean="0">
                <a:solidFill>
                  <a:schemeClr val="bg1"/>
                </a:solidFill>
              </a:rPr>
              <a:t>teaching </a:t>
            </a:r>
            <a:r>
              <a:rPr lang="en-US" dirty="0">
                <a:solidFill>
                  <a:schemeClr val="bg1"/>
                </a:solidFill>
              </a:rPr>
              <a:t>that there is only one Gospel and that one Gospel is taught from Genesis to Revelation.  It is the Gospel that Messiah </a:t>
            </a:r>
            <a:r>
              <a:rPr lang="en-US" dirty="0" err="1">
                <a:solidFill>
                  <a:schemeClr val="bg1"/>
                </a:solidFill>
              </a:rPr>
              <a:t>Yeshua</a:t>
            </a:r>
            <a:r>
              <a:rPr lang="en-US" dirty="0">
                <a:solidFill>
                  <a:schemeClr val="bg1"/>
                </a:solidFill>
              </a:rPr>
              <a:t> proclaimed and the one Paul proclaimed.  Paul's "Gospel of Christ" is the very same gospel message which Messiah taught to his disciples. </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26840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buNone/>
            </a:pPr>
            <a:r>
              <a:rPr lang="en-US" dirty="0"/>
              <a:t> </a:t>
            </a:r>
            <a:r>
              <a:rPr lang="en-US" dirty="0">
                <a:solidFill>
                  <a:schemeClr val="bg1"/>
                </a:solidFill>
              </a:rPr>
              <a:t>Moreover, I am convinced by the overall teaching and revelation of Scripture that the Gospel is a single message consisting of many components and which is for all generations of </a:t>
            </a:r>
            <a:r>
              <a:rPr lang="en-US" dirty="0" smtClean="0">
                <a:solidFill>
                  <a:schemeClr val="bg1"/>
                </a:solidFill>
              </a:rPr>
              <a:t>people (an eternal Gospel).</a:t>
            </a:r>
            <a:r>
              <a:rPr lang="en-US" dirty="0">
                <a:solidFill>
                  <a:schemeClr val="bg1"/>
                </a:solidFill>
              </a:rPr>
              <a:t>  The Gospel has never changed.  It is the same for all men of every generation.  The message of the Eternal Gospel is that the Creator of heaven and earth has a plan and a way to restore fellowship to a fallen people who seek relationship with the Living God.  And he is executing this plan to restore righteousness in the universe through the work of </a:t>
            </a:r>
            <a:r>
              <a:rPr lang="en-US" dirty="0" err="1">
                <a:solidFill>
                  <a:schemeClr val="bg1"/>
                </a:solidFill>
              </a:rPr>
              <a:t>Yeshua</a:t>
            </a:r>
            <a:r>
              <a:rPr lang="en-US"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01452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The Gospel is a Proclamation</a:t>
            </a:r>
          </a:p>
          <a:p>
            <a:pPr>
              <a:buNone/>
            </a:pPr>
            <a:r>
              <a:rPr lang="en-US" dirty="0">
                <a:solidFill>
                  <a:schemeClr val="bg1"/>
                </a:solidFill>
              </a:rPr>
              <a:t>The word </a:t>
            </a:r>
            <a:r>
              <a:rPr lang="en-US" i="1" dirty="0">
                <a:solidFill>
                  <a:schemeClr val="bg1"/>
                </a:solidFill>
              </a:rPr>
              <a:t>gospel</a:t>
            </a:r>
            <a:r>
              <a:rPr lang="en-US" dirty="0">
                <a:solidFill>
                  <a:schemeClr val="bg1"/>
                </a:solidFill>
              </a:rPr>
              <a:t> is a translation of the Greek word </a:t>
            </a:r>
            <a:r>
              <a:rPr lang="en-US" b="1" dirty="0" err="1">
                <a:solidFill>
                  <a:schemeClr val="bg1"/>
                </a:solidFill>
                <a:latin typeface="Bwgrkn" panose="00000400000000000000" pitchFamily="2" charset="0"/>
              </a:rPr>
              <a:t>euvagge,lion</a:t>
            </a:r>
            <a:r>
              <a:rPr lang="en-US" b="1" dirty="0">
                <a:solidFill>
                  <a:schemeClr val="bg1"/>
                </a:solidFill>
              </a:rPr>
              <a:t> </a:t>
            </a:r>
            <a:r>
              <a:rPr lang="en-US" dirty="0">
                <a:solidFill>
                  <a:schemeClr val="bg1"/>
                </a:solidFill>
              </a:rPr>
              <a:t>(pronounced "</a:t>
            </a:r>
            <a:r>
              <a:rPr lang="en-US" dirty="0" err="1">
                <a:solidFill>
                  <a:schemeClr val="bg1"/>
                </a:solidFill>
              </a:rPr>
              <a:t>eu-angelion</a:t>
            </a:r>
            <a:r>
              <a:rPr lang="en-US" dirty="0">
                <a:solidFill>
                  <a:schemeClr val="bg1"/>
                </a:solidFill>
              </a:rPr>
              <a:t>").    </a:t>
            </a:r>
            <a:r>
              <a:rPr lang="en-US" i="1" dirty="0" err="1">
                <a:solidFill>
                  <a:schemeClr val="bg1"/>
                </a:solidFill>
              </a:rPr>
              <a:t>Eu-angelion</a:t>
            </a:r>
            <a:r>
              <a:rPr lang="en-US" dirty="0">
                <a:solidFill>
                  <a:schemeClr val="bg1"/>
                </a:solidFill>
              </a:rPr>
              <a:t>, according to </a:t>
            </a:r>
            <a:r>
              <a:rPr lang="en-US" i="1" dirty="0">
                <a:solidFill>
                  <a:schemeClr val="bg1"/>
                </a:solidFill>
              </a:rPr>
              <a:t>BDAG Lexicon</a:t>
            </a:r>
            <a:r>
              <a:rPr lang="en-US" dirty="0">
                <a:solidFill>
                  <a:schemeClr val="bg1"/>
                </a:solidFill>
              </a:rPr>
              <a:t> is </a:t>
            </a:r>
            <a:r>
              <a:rPr lang="en-US" b="1" dirty="0">
                <a:solidFill>
                  <a:schemeClr val="bg1"/>
                </a:solidFill>
              </a:rPr>
              <a:t>1</a:t>
            </a:r>
            <a:r>
              <a:rPr lang="en-US" dirty="0">
                <a:solidFill>
                  <a:schemeClr val="bg1"/>
                </a:solidFill>
              </a:rPr>
              <a:t>. </a:t>
            </a:r>
            <a:r>
              <a:rPr lang="en-US" b="1" dirty="0">
                <a:solidFill>
                  <a:schemeClr val="bg1"/>
                </a:solidFill>
              </a:rPr>
              <a:t>God’s good news to humans, </a:t>
            </a:r>
            <a:r>
              <a:rPr lang="en-US" b="1" i="1" dirty="0">
                <a:solidFill>
                  <a:schemeClr val="bg1"/>
                </a:solidFill>
              </a:rPr>
              <a:t>good news </a:t>
            </a:r>
            <a:r>
              <a:rPr lang="en-US" dirty="0">
                <a:solidFill>
                  <a:schemeClr val="bg1"/>
                </a:solidFill>
              </a:rPr>
              <a:t>as </a:t>
            </a:r>
            <a:r>
              <a:rPr lang="en-US" u="sng" dirty="0">
                <a:solidFill>
                  <a:schemeClr val="bg1"/>
                </a:solidFill>
              </a:rPr>
              <a:t>proclamation</a:t>
            </a:r>
            <a:r>
              <a:rPr lang="en-US" dirty="0">
                <a:solidFill>
                  <a:schemeClr val="bg1"/>
                </a:solidFill>
              </a:rPr>
              <a:t>.  </a:t>
            </a:r>
            <a:r>
              <a:rPr lang="en-US" b="1" dirty="0">
                <a:solidFill>
                  <a:schemeClr val="bg1"/>
                </a:solidFill>
              </a:rPr>
              <a:t>2</a:t>
            </a:r>
            <a:r>
              <a:rPr lang="en-US" dirty="0">
                <a:solidFill>
                  <a:schemeClr val="bg1"/>
                </a:solidFill>
              </a:rPr>
              <a:t>. </a:t>
            </a:r>
            <a:r>
              <a:rPr lang="en-US" b="1" dirty="0">
                <a:solidFill>
                  <a:schemeClr val="bg1"/>
                </a:solidFill>
              </a:rPr>
              <a:t>details relating to the life and ministry of Jesus, </a:t>
            </a:r>
            <a:r>
              <a:rPr lang="en-US" b="1" i="1" dirty="0">
                <a:solidFill>
                  <a:schemeClr val="bg1"/>
                </a:solidFill>
              </a:rPr>
              <a:t>good news of Jesus.  </a:t>
            </a:r>
            <a:r>
              <a:rPr lang="en-US" b="1" dirty="0">
                <a:solidFill>
                  <a:schemeClr val="bg1"/>
                </a:solidFill>
              </a:rPr>
              <a:t>3</a:t>
            </a:r>
            <a:r>
              <a:rPr lang="en-US" dirty="0">
                <a:solidFill>
                  <a:schemeClr val="bg1"/>
                </a:solidFill>
              </a:rPr>
              <a:t>. </a:t>
            </a:r>
            <a:r>
              <a:rPr lang="en-US" b="1" dirty="0">
                <a:solidFill>
                  <a:schemeClr val="bg1"/>
                </a:solidFill>
              </a:rPr>
              <a:t>a book dealing with the life and teaching of Jesus, </a:t>
            </a:r>
            <a:r>
              <a:rPr lang="en-US" dirty="0">
                <a:solidFill>
                  <a:schemeClr val="bg1"/>
                </a:solidFill>
              </a:rPr>
              <a:t>a </a:t>
            </a:r>
            <a:r>
              <a:rPr lang="en-US" b="1" i="1" dirty="0">
                <a:solidFill>
                  <a:schemeClr val="bg1"/>
                </a:solidFill>
              </a:rPr>
              <a:t>gospel account.  </a:t>
            </a:r>
            <a:r>
              <a:rPr lang="en-US" i="1" dirty="0">
                <a:solidFill>
                  <a:schemeClr val="bg1"/>
                </a:solidFill>
              </a:rPr>
              <a:t>Thayer's Greek Lexicon</a:t>
            </a:r>
            <a:r>
              <a:rPr lang="en-US" dirty="0">
                <a:solidFill>
                  <a:schemeClr val="bg1"/>
                </a:solidFill>
              </a:rPr>
              <a:t> </a:t>
            </a:r>
            <a:r>
              <a:rPr lang="en-US" dirty="0" smtClean="0">
                <a:solidFill>
                  <a:schemeClr val="bg1"/>
                </a:solidFill>
              </a:rPr>
              <a:t>renders </a:t>
            </a:r>
            <a:r>
              <a:rPr lang="en-US" dirty="0">
                <a:solidFill>
                  <a:schemeClr val="bg1"/>
                </a:solidFill>
              </a:rPr>
              <a:t>this word as, </a:t>
            </a:r>
            <a:r>
              <a:rPr lang="en-US" b="1" dirty="0">
                <a:solidFill>
                  <a:schemeClr val="bg1"/>
                </a:solidFill>
              </a:rPr>
              <a:t>1. a reward for good tidings, 2. good </a:t>
            </a:r>
            <a:r>
              <a:rPr lang="en-US" b="1" dirty="0" smtClean="0">
                <a:solidFill>
                  <a:schemeClr val="bg1"/>
                </a:solidFill>
              </a:rPr>
              <a:t>tidings</a:t>
            </a:r>
            <a:r>
              <a:rPr lang="en-US" dirty="0" smtClean="0">
                <a:solidFill>
                  <a:schemeClr val="bg1"/>
                </a:solidFill>
              </a:rPr>
              <a:t>.</a:t>
            </a:r>
            <a:r>
              <a:rPr lang="en-US" dirty="0">
                <a:solidFill>
                  <a:schemeClr val="bg1"/>
                </a:solidFill>
              </a:rPr>
              <a:t>  Thus, it is usually translated as </a:t>
            </a:r>
            <a:r>
              <a:rPr lang="en-US" b="1" i="1" dirty="0">
                <a:solidFill>
                  <a:schemeClr val="bg1"/>
                </a:solidFill>
              </a:rPr>
              <a:t>good news</a:t>
            </a:r>
            <a:r>
              <a:rPr lang="en-US" dirty="0">
                <a:solidFill>
                  <a:schemeClr val="bg1"/>
                </a:solidFill>
              </a:rPr>
              <a:t> or</a:t>
            </a:r>
            <a:r>
              <a:rPr lang="en-US" b="1" i="1" dirty="0">
                <a:solidFill>
                  <a:schemeClr val="bg1"/>
                </a:solidFill>
              </a:rPr>
              <a:t> gospel</a:t>
            </a:r>
            <a:r>
              <a:rPr lang="en-US" i="1"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71781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is a Proclamation</a:t>
            </a:r>
          </a:p>
          <a:p>
            <a:pPr>
              <a:buNone/>
            </a:pPr>
            <a:r>
              <a:rPr lang="en-US" dirty="0">
                <a:solidFill>
                  <a:schemeClr val="bg1"/>
                </a:solidFill>
              </a:rPr>
              <a:t>If we break down the word </a:t>
            </a:r>
            <a:r>
              <a:rPr lang="en-US" i="1" dirty="0" err="1">
                <a:solidFill>
                  <a:schemeClr val="bg1"/>
                </a:solidFill>
              </a:rPr>
              <a:t>eu-angelion</a:t>
            </a:r>
            <a:r>
              <a:rPr lang="en-US" dirty="0">
                <a:solidFill>
                  <a:schemeClr val="bg1"/>
                </a:solidFill>
              </a:rPr>
              <a:t> even further, it is a compound word combining the Greek words, </a:t>
            </a:r>
            <a:r>
              <a:rPr lang="en-US" i="1" dirty="0" err="1">
                <a:solidFill>
                  <a:schemeClr val="bg1"/>
                </a:solidFill>
              </a:rPr>
              <a:t>eu</a:t>
            </a:r>
            <a:r>
              <a:rPr lang="en-US" dirty="0">
                <a:solidFill>
                  <a:schemeClr val="bg1"/>
                </a:solidFill>
              </a:rPr>
              <a:t> which means "good" and </a:t>
            </a:r>
            <a:r>
              <a:rPr lang="en-US" i="1" dirty="0" err="1">
                <a:solidFill>
                  <a:schemeClr val="bg1"/>
                </a:solidFill>
              </a:rPr>
              <a:t>angelion</a:t>
            </a:r>
            <a:r>
              <a:rPr lang="en-US" dirty="0">
                <a:solidFill>
                  <a:schemeClr val="bg1"/>
                </a:solidFill>
              </a:rPr>
              <a:t> which means "message."  Similarly, an </a:t>
            </a:r>
            <a:r>
              <a:rPr lang="en-US" i="1" dirty="0">
                <a:solidFill>
                  <a:schemeClr val="bg1"/>
                </a:solidFill>
              </a:rPr>
              <a:t>angel</a:t>
            </a:r>
            <a:r>
              <a:rPr lang="en-US" dirty="0">
                <a:solidFill>
                  <a:schemeClr val="bg1"/>
                </a:solidFill>
              </a:rPr>
              <a:t> is a "messenger."  A </a:t>
            </a:r>
            <a:r>
              <a:rPr lang="en-US" i="1" dirty="0" err="1">
                <a:solidFill>
                  <a:schemeClr val="bg1"/>
                </a:solidFill>
              </a:rPr>
              <a:t>eu-angelion</a:t>
            </a:r>
            <a:r>
              <a:rPr lang="en-US" dirty="0">
                <a:solidFill>
                  <a:schemeClr val="bg1"/>
                </a:solidFill>
              </a:rPr>
              <a:t> is a message of good news which is delivered by a herald (messenger).  </a:t>
            </a:r>
            <a:r>
              <a:rPr lang="en-US" u="sng" dirty="0">
                <a:solidFill>
                  <a:schemeClr val="bg1"/>
                </a:solidFill>
              </a:rPr>
              <a:t>The Gospel, then, is a delivered </a:t>
            </a:r>
            <a:r>
              <a:rPr lang="en-US" u="sng" dirty="0" smtClean="0">
                <a:solidFill>
                  <a:schemeClr val="bg1"/>
                </a:solidFill>
              </a:rPr>
              <a:t>message</a:t>
            </a:r>
            <a:r>
              <a:rPr lang="en-US" dirty="0" smtClean="0">
                <a:solidFill>
                  <a:schemeClr val="bg1"/>
                </a:solidFill>
              </a:rPr>
              <a:t>, or </a:t>
            </a:r>
            <a:r>
              <a:rPr lang="en-US" u="sng" dirty="0" smtClean="0">
                <a:solidFill>
                  <a:schemeClr val="bg1"/>
                </a:solidFill>
              </a:rPr>
              <a:t>a Proclamation</a:t>
            </a:r>
            <a:endParaRPr lang="en-US" u="sng" dirty="0" smtClean="0">
              <a:solidFill>
                <a:schemeClr val="bg1"/>
              </a:solidFill>
              <a:cs typeface="Times New Roman" pitchFamily="18" charset="0"/>
            </a:endParaRPr>
          </a:p>
        </p:txBody>
      </p:sp>
    </p:spTree>
    <p:extLst>
      <p:ext uri="{BB962C8B-B14F-4D97-AF65-F5344CB8AC3E}">
        <p14:creationId xmlns:p14="http://schemas.microsoft.com/office/powerpoint/2010/main" val="257006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A Little Hebrew</a:t>
            </a:r>
            <a:endParaRPr lang="en-US" dirty="0" smtClean="0">
              <a:solidFill>
                <a:schemeClr val="bg1"/>
              </a:solidFill>
              <a:cs typeface="Times New Roman" pitchFamily="18" charset="0"/>
            </a:endParaRPr>
          </a:p>
          <a:p>
            <a:pPr>
              <a:buNone/>
            </a:pPr>
            <a:r>
              <a:rPr lang="en-US" i="1" dirty="0">
                <a:solidFill>
                  <a:schemeClr val="bg1"/>
                </a:solidFill>
              </a:rPr>
              <a:t>Thayer's Greek Lexicon</a:t>
            </a:r>
            <a:r>
              <a:rPr lang="en-US" dirty="0">
                <a:solidFill>
                  <a:schemeClr val="bg1"/>
                </a:solidFill>
              </a:rPr>
              <a:t> also notes that the Greek </a:t>
            </a:r>
            <a:r>
              <a:rPr lang="en-US" i="1" dirty="0" err="1">
                <a:solidFill>
                  <a:schemeClr val="bg1"/>
                </a:solidFill>
              </a:rPr>
              <a:t>eu-angelion</a:t>
            </a:r>
            <a:r>
              <a:rPr lang="en-US" dirty="0">
                <a:solidFill>
                  <a:schemeClr val="bg1"/>
                </a:solidFill>
              </a:rPr>
              <a:t> corresponds to the Hebrew </a:t>
            </a:r>
            <a:r>
              <a:rPr lang="en-US" sz="3900" dirty="0" err="1">
                <a:solidFill>
                  <a:schemeClr val="bg1"/>
                </a:solidFill>
                <a:latin typeface="Bwhebb" panose="00000400000000000000" pitchFamily="2" charset="0"/>
              </a:rPr>
              <a:t>hr'AfB</a:t>
            </a:r>
            <a:r>
              <a:rPr lang="en-US" sz="3900" dirty="0">
                <a:solidFill>
                  <a:schemeClr val="bg1"/>
                </a:solidFill>
                <a:latin typeface="Bwhebb" panose="00000400000000000000" pitchFamily="2" charset="0"/>
              </a:rPr>
              <a:t>.</a:t>
            </a:r>
            <a:r>
              <a:rPr lang="en-US" dirty="0">
                <a:solidFill>
                  <a:schemeClr val="bg1"/>
                </a:solidFill>
              </a:rPr>
              <a:t> and </a:t>
            </a:r>
            <a:r>
              <a:rPr lang="en-US" sz="3900" dirty="0" err="1">
                <a:solidFill>
                  <a:schemeClr val="bg1"/>
                </a:solidFill>
                <a:latin typeface="Bwhebb" panose="00000400000000000000" pitchFamily="2" charset="0"/>
              </a:rPr>
              <a:t>hr'foB</a:t>
            </a:r>
            <a:r>
              <a:rPr lang="en-US" sz="3900" dirty="0">
                <a:solidFill>
                  <a:schemeClr val="bg1"/>
                </a:solidFill>
                <a:latin typeface="Bwhebb" panose="00000400000000000000" pitchFamily="2" charset="0"/>
              </a:rPr>
              <a:t>.</a:t>
            </a:r>
            <a:r>
              <a:rPr lang="en-US" dirty="0">
                <a:solidFill>
                  <a:schemeClr val="bg1"/>
                </a:solidFill>
              </a:rPr>
              <a:t>, (pronounced </a:t>
            </a:r>
            <a:r>
              <a:rPr lang="en-US" i="1" dirty="0">
                <a:solidFill>
                  <a:schemeClr val="bg1"/>
                </a:solidFill>
              </a:rPr>
              <a:t>be-</a:t>
            </a:r>
            <a:r>
              <a:rPr lang="en-US" i="1" dirty="0" err="1">
                <a:solidFill>
                  <a:schemeClr val="bg1"/>
                </a:solidFill>
              </a:rPr>
              <a:t>sorah</a:t>
            </a:r>
            <a:r>
              <a:rPr lang="en-US" dirty="0">
                <a:solidFill>
                  <a:schemeClr val="bg1"/>
                </a:solidFill>
              </a:rPr>
              <a:t>), which also means </a:t>
            </a:r>
            <a:r>
              <a:rPr lang="en-US" i="1" dirty="0">
                <a:solidFill>
                  <a:schemeClr val="bg1"/>
                </a:solidFill>
              </a:rPr>
              <a:t>tidings, messenger's reward</a:t>
            </a:r>
            <a:r>
              <a:rPr lang="en-US" dirty="0">
                <a:solidFill>
                  <a:schemeClr val="bg1"/>
                </a:solidFill>
              </a:rPr>
              <a:t> and refers to the message that a runner (courier) brings to a king.  So, here in the Hebrew word </a:t>
            </a:r>
            <a:r>
              <a:rPr lang="en-US" i="1" dirty="0" err="1">
                <a:solidFill>
                  <a:schemeClr val="bg1"/>
                </a:solidFill>
              </a:rPr>
              <a:t>besorah</a:t>
            </a:r>
            <a:r>
              <a:rPr lang="en-US" dirty="0">
                <a:solidFill>
                  <a:schemeClr val="bg1"/>
                </a:solidFill>
              </a:rPr>
              <a:t> we find the root source of the New Testament Greek word </a:t>
            </a:r>
            <a:r>
              <a:rPr lang="en-US" i="1" dirty="0" err="1">
                <a:solidFill>
                  <a:schemeClr val="bg1"/>
                </a:solidFill>
              </a:rPr>
              <a:t>eu-angelion</a:t>
            </a:r>
            <a:r>
              <a:rPr lang="en-US" dirty="0">
                <a:solidFill>
                  <a:schemeClr val="bg1"/>
                </a:solidFill>
              </a:rPr>
              <a:t>.  Again, the actual "gospel" is the message delivered.</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89739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buNone/>
            </a:pPr>
            <a:r>
              <a:rPr lang="en-US" u="sng" dirty="0" smtClean="0">
                <a:solidFill>
                  <a:schemeClr val="bg1"/>
                </a:solidFill>
              </a:rPr>
              <a:t>The </a:t>
            </a:r>
            <a:r>
              <a:rPr lang="en-US" u="sng" dirty="0">
                <a:solidFill>
                  <a:schemeClr val="bg1"/>
                </a:solidFill>
              </a:rPr>
              <a:t>Gospel is not merely a New Testament teaching</a:t>
            </a:r>
            <a:r>
              <a:rPr lang="en-US" dirty="0">
                <a:solidFill>
                  <a:schemeClr val="bg1"/>
                </a:solidFill>
              </a:rPr>
              <a:t>.  </a:t>
            </a:r>
            <a:r>
              <a:rPr lang="en-US" dirty="0" smtClean="0">
                <a:solidFill>
                  <a:schemeClr val="bg1"/>
                </a:solidFill>
              </a:rPr>
              <a:t>The Gospel is Everlasting.</a:t>
            </a:r>
          </a:p>
          <a:p>
            <a:pPr>
              <a:buNone/>
            </a:pPr>
            <a:r>
              <a:rPr lang="en-US" dirty="0" smtClean="0">
                <a:solidFill>
                  <a:schemeClr val="bg1"/>
                </a:solidFill>
              </a:rPr>
              <a:t>We </a:t>
            </a:r>
            <a:r>
              <a:rPr lang="en-US" dirty="0">
                <a:solidFill>
                  <a:schemeClr val="bg1"/>
                </a:solidFill>
              </a:rPr>
              <a:t>find that all of the Law and the Prophets and Writings bring us </a:t>
            </a:r>
            <a:r>
              <a:rPr lang="en-US" dirty="0" smtClean="0">
                <a:solidFill>
                  <a:schemeClr val="bg1"/>
                </a:solidFill>
              </a:rPr>
              <a:t>“Good News” </a:t>
            </a:r>
            <a:r>
              <a:rPr lang="en-US" dirty="0">
                <a:solidFill>
                  <a:schemeClr val="bg1"/>
                </a:solidFill>
              </a:rPr>
              <a:t>about Elohim's love and compassion toward fallen human beings.  He has always been working toward bringing redemption and salvation to his people.  </a:t>
            </a:r>
            <a:r>
              <a:rPr lang="en-US" u="sng" dirty="0" smtClean="0">
                <a:solidFill>
                  <a:schemeClr val="bg1"/>
                </a:solidFill>
              </a:rPr>
              <a:t>The Gospel </a:t>
            </a:r>
            <a:r>
              <a:rPr lang="en-US" u="sng" dirty="0">
                <a:solidFill>
                  <a:schemeClr val="bg1"/>
                </a:solidFill>
              </a:rPr>
              <a:t>is the story of the Bible </a:t>
            </a:r>
            <a:r>
              <a:rPr lang="en-US" dirty="0">
                <a:solidFill>
                  <a:schemeClr val="bg1"/>
                </a:solidFill>
              </a:rPr>
              <a:t>- that the human race is fallen and that the Creator has made a way for sinners to repent and to be restored to right relationship with their Creator.</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04329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sz="4400" dirty="0" smtClean="0">
                <a:solidFill>
                  <a:schemeClr val="bg1"/>
                </a:solidFill>
                <a:cs typeface="Times New Roman" pitchFamily="18" charset="0"/>
              </a:rPr>
              <a:t>The Gospel Proclaimed Through the Appointed Times of </a:t>
            </a:r>
            <a:r>
              <a:rPr lang="en-US" sz="4400" dirty="0" err="1" smtClean="0">
                <a:solidFill>
                  <a:schemeClr val="bg1"/>
                </a:solidFill>
                <a:cs typeface="Times New Roman" pitchFamily="18" charset="0"/>
              </a:rPr>
              <a:t>Yehovah</a:t>
            </a:r>
            <a:endParaRPr lang="en-US" sz="4400"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00047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The Proclamation of the Gospel</a:t>
            </a:r>
          </a:p>
          <a:p>
            <a:pPr>
              <a:buNone/>
            </a:pPr>
            <a:r>
              <a:rPr lang="en-US" dirty="0" err="1">
                <a:solidFill>
                  <a:schemeClr val="bg1"/>
                </a:solidFill>
              </a:rPr>
              <a:t>Yehovah</a:t>
            </a:r>
            <a:r>
              <a:rPr lang="en-US" dirty="0">
                <a:solidFill>
                  <a:schemeClr val="bg1"/>
                </a:solidFill>
              </a:rPr>
              <a:t> spoke to </a:t>
            </a:r>
            <a:r>
              <a:rPr lang="en-US" dirty="0" err="1">
                <a:solidFill>
                  <a:schemeClr val="bg1"/>
                </a:solidFill>
              </a:rPr>
              <a:t>Mosheh</a:t>
            </a:r>
            <a:r>
              <a:rPr lang="en-US" dirty="0">
                <a:solidFill>
                  <a:schemeClr val="bg1"/>
                </a:solidFill>
              </a:rPr>
              <a:t>:  "Speak to the sons of </a:t>
            </a:r>
            <a:r>
              <a:rPr lang="en-US" dirty="0" err="1">
                <a:solidFill>
                  <a:schemeClr val="bg1"/>
                </a:solidFill>
              </a:rPr>
              <a:t>Yisrael</a:t>
            </a:r>
            <a:r>
              <a:rPr lang="en-US" dirty="0">
                <a:solidFill>
                  <a:schemeClr val="bg1"/>
                </a:solidFill>
              </a:rPr>
              <a:t> and tell them, 'These are </a:t>
            </a:r>
            <a:r>
              <a:rPr lang="en-US" dirty="0" err="1">
                <a:solidFill>
                  <a:schemeClr val="bg1"/>
                </a:solidFill>
              </a:rPr>
              <a:t>Yehovah's</a:t>
            </a:r>
            <a:r>
              <a:rPr lang="en-US" dirty="0">
                <a:solidFill>
                  <a:schemeClr val="bg1"/>
                </a:solidFill>
              </a:rPr>
              <a:t> appointed times which you must </a:t>
            </a:r>
            <a:r>
              <a:rPr lang="en-US" i="1" u="sng" dirty="0">
                <a:solidFill>
                  <a:schemeClr val="bg1"/>
                </a:solidFill>
              </a:rPr>
              <a:t>proclaim</a:t>
            </a:r>
            <a:r>
              <a:rPr lang="en-US" dirty="0">
                <a:solidFill>
                  <a:schemeClr val="bg1"/>
                </a:solidFill>
              </a:rPr>
              <a:t> as set-apart assemblies--my appointed times:  Six days work may be done, but on the seventh day there must be a Sabbath of complete rest, a set-apart assembly. You must not do any work; it is a Sabbath to </a:t>
            </a:r>
            <a:r>
              <a:rPr lang="en-US" dirty="0" err="1">
                <a:solidFill>
                  <a:schemeClr val="bg1"/>
                </a:solidFill>
              </a:rPr>
              <a:t>Yehovah</a:t>
            </a:r>
            <a:r>
              <a:rPr lang="en-US" dirty="0">
                <a:solidFill>
                  <a:schemeClr val="bg1"/>
                </a:solidFill>
              </a:rPr>
              <a:t> in all the places where you live. These are </a:t>
            </a:r>
            <a:r>
              <a:rPr lang="en-US" dirty="0" err="1">
                <a:solidFill>
                  <a:schemeClr val="bg1"/>
                </a:solidFill>
              </a:rPr>
              <a:t>Yehovah's</a:t>
            </a:r>
            <a:r>
              <a:rPr lang="en-US" dirty="0">
                <a:solidFill>
                  <a:schemeClr val="bg1"/>
                </a:solidFill>
              </a:rPr>
              <a:t> appointed times, set-apart assemblies, </a:t>
            </a:r>
            <a:r>
              <a:rPr lang="en-US" i="1" dirty="0">
                <a:solidFill>
                  <a:schemeClr val="bg1"/>
                </a:solidFill>
              </a:rPr>
              <a:t>which you must </a:t>
            </a:r>
            <a:r>
              <a:rPr lang="en-US" i="1" u="sng" dirty="0">
                <a:solidFill>
                  <a:schemeClr val="bg1"/>
                </a:solidFill>
              </a:rPr>
              <a:t>proclaim</a:t>
            </a:r>
            <a:r>
              <a:rPr lang="en-US" i="1" dirty="0">
                <a:solidFill>
                  <a:schemeClr val="bg1"/>
                </a:solidFill>
              </a:rPr>
              <a:t> at their appointed time</a:t>
            </a:r>
            <a:r>
              <a:rPr lang="en-US" dirty="0">
                <a:solidFill>
                  <a:schemeClr val="bg1"/>
                </a:solidFill>
              </a:rPr>
              <a:t>.' " (</a:t>
            </a:r>
            <a:r>
              <a:rPr lang="en-US" dirty="0" err="1">
                <a:solidFill>
                  <a:schemeClr val="bg1"/>
                </a:solidFill>
              </a:rPr>
              <a:t>Vayiqra</a:t>
            </a:r>
            <a:r>
              <a:rPr lang="en-US" dirty="0">
                <a:solidFill>
                  <a:schemeClr val="bg1"/>
                </a:solidFill>
              </a:rPr>
              <a:t> [Leviticus] 23:1-4).</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3398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Verb </a:t>
            </a:r>
            <a:r>
              <a:rPr lang="en-US" dirty="0" err="1" smtClean="0">
                <a:solidFill>
                  <a:schemeClr val="bg1"/>
                </a:solidFill>
                <a:cs typeface="Times New Roman" pitchFamily="18" charset="0"/>
              </a:rPr>
              <a:t>Qara</a:t>
            </a:r>
            <a:endParaRPr lang="en-US" dirty="0" smtClean="0">
              <a:solidFill>
                <a:schemeClr val="bg1"/>
              </a:solidFill>
              <a:cs typeface="Times New Roman" pitchFamily="18" charset="0"/>
            </a:endParaRPr>
          </a:p>
          <a:p>
            <a:pPr>
              <a:buNone/>
            </a:pPr>
            <a:r>
              <a:rPr lang="en-US" dirty="0">
                <a:solidFill>
                  <a:schemeClr val="bg1"/>
                </a:solidFill>
              </a:rPr>
              <a:t>The Hebrew verb </a:t>
            </a:r>
            <a:r>
              <a:rPr lang="en-US" sz="4000" dirty="0" err="1">
                <a:solidFill>
                  <a:schemeClr val="bg1"/>
                </a:solidFill>
                <a:latin typeface="Bwhebb" panose="00000400000000000000" pitchFamily="2" charset="0"/>
              </a:rPr>
              <a:t>ar'q</a:t>
            </a:r>
            <a:r>
              <a:rPr lang="en-US" sz="4000" dirty="0">
                <a:solidFill>
                  <a:schemeClr val="bg1"/>
                </a:solidFill>
                <a:latin typeface="Bwhebb" panose="00000400000000000000" pitchFamily="2" charset="0"/>
              </a:rPr>
              <a:t>'</a:t>
            </a:r>
            <a:r>
              <a:rPr lang="en-US" sz="4000" dirty="0">
                <a:solidFill>
                  <a:schemeClr val="bg1"/>
                </a:solidFill>
                <a:latin typeface="Bwhebb" panose="00000400000000000000" pitchFamily="2" charset="0"/>
              </a:rPr>
              <a:t> </a:t>
            </a:r>
            <a:r>
              <a:rPr lang="en-US" dirty="0">
                <a:solidFill>
                  <a:schemeClr val="bg1"/>
                </a:solidFill>
              </a:rPr>
              <a:t>(pronounced </a:t>
            </a:r>
            <a:r>
              <a:rPr lang="en-US" i="1" dirty="0" err="1">
                <a:solidFill>
                  <a:schemeClr val="bg1"/>
                </a:solidFill>
              </a:rPr>
              <a:t>qara</a:t>
            </a:r>
            <a:r>
              <a:rPr lang="en-US" dirty="0">
                <a:solidFill>
                  <a:schemeClr val="bg1"/>
                </a:solidFill>
              </a:rPr>
              <a:t>) means </a:t>
            </a:r>
            <a:r>
              <a:rPr lang="en-US" i="1" dirty="0">
                <a:solidFill>
                  <a:schemeClr val="bg1"/>
                </a:solidFill>
              </a:rPr>
              <a:t>to read, to call, to proclaim</a:t>
            </a:r>
            <a:r>
              <a:rPr lang="en-US" dirty="0">
                <a:solidFill>
                  <a:schemeClr val="bg1"/>
                </a:solidFill>
              </a:rPr>
              <a:t>.  It is used of a message spoken from the mouth.  Here in </a:t>
            </a:r>
            <a:r>
              <a:rPr lang="en-US" dirty="0" err="1">
                <a:solidFill>
                  <a:schemeClr val="bg1"/>
                </a:solidFill>
              </a:rPr>
              <a:t>Vayiqra</a:t>
            </a:r>
            <a:r>
              <a:rPr lang="en-US" dirty="0">
                <a:solidFill>
                  <a:schemeClr val="bg1"/>
                </a:solidFill>
              </a:rPr>
              <a:t> 23 it is utilized four times</a:t>
            </a:r>
            <a:r>
              <a:rPr lang="en-US" dirty="0" smtClean="0">
                <a:solidFill>
                  <a:schemeClr val="bg1"/>
                </a:solidFill>
              </a:rPr>
              <a:t>.</a:t>
            </a:r>
          </a:p>
          <a:p>
            <a:pPr>
              <a:buNone/>
            </a:pPr>
            <a:r>
              <a:rPr lang="en-US" dirty="0" err="1" smtClean="0">
                <a:solidFill>
                  <a:schemeClr val="bg1"/>
                </a:solidFill>
                <a:cs typeface="Times New Roman" pitchFamily="18" charset="0"/>
              </a:rPr>
              <a:t>Miqra</a:t>
            </a:r>
            <a:r>
              <a:rPr lang="en-US" dirty="0" smtClean="0">
                <a:solidFill>
                  <a:schemeClr val="bg1"/>
                </a:solidFill>
                <a:cs typeface="Times New Roman" pitchFamily="18" charset="0"/>
              </a:rPr>
              <a:t> </a:t>
            </a:r>
            <a:r>
              <a:rPr lang="en-US" dirty="0" err="1" smtClean="0">
                <a:solidFill>
                  <a:schemeClr val="bg1"/>
                </a:solidFill>
                <a:cs typeface="Times New Roman" pitchFamily="18" charset="0"/>
              </a:rPr>
              <a:t>qodesh</a:t>
            </a:r>
            <a:r>
              <a:rPr lang="en-US" dirty="0" smtClean="0">
                <a:solidFill>
                  <a:schemeClr val="bg1"/>
                </a:solidFill>
                <a:cs typeface="Times New Roman" pitchFamily="18" charset="0"/>
              </a:rPr>
              <a:t> – assemblies at the appointed times for the purpose of Proclamation (a telling of the Gospel)</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9811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marL="0" indent="0">
              <a:buNone/>
            </a:pPr>
            <a:r>
              <a:rPr lang="en-US" dirty="0" smtClean="0">
                <a:solidFill>
                  <a:schemeClr val="bg1"/>
                </a:solidFill>
              </a:rPr>
              <a:t>These </a:t>
            </a:r>
            <a:r>
              <a:rPr lang="en-US" dirty="0">
                <a:solidFill>
                  <a:schemeClr val="bg1"/>
                </a:solidFill>
              </a:rPr>
              <a:t>are </a:t>
            </a:r>
            <a:r>
              <a:rPr lang="en-US" dirty="0" err="1">
                <a:solidFill>
                  <a:schemeClr val="bg1"/>
                </a:solidFill>
              </a:rPr>
              <a:t>Yehovah's</a:t>
            </a:r>
            <a:r>
              <a:rPr lang="en-US" dirty="0">
                <a:solidFill>
                  <a:schemeClr val="bg1"/>
                </a:solidFill>
              </a:rPr>
              <a:t> appointed times which you must </a:t>
            </a:r>
            <a:r>
              <a:rPr lang="en-US" i="1" dirty="0">
                <a:solidFill>
                  <a:schemeClr val="bg1"/>
                </a:solidFill>
              </a:rPr>
              <a:t>proclaim</a:t>
            </a:r>
            <a:r>
              <a:rPr lang="en-US" dirty="0">
                <a:solidFill>
                  <a:schemeClr val="bg1"/>
                </a:solidFill>
              </a:rPr>
              <a:t> as set-apart assemblies--my appointed times...(v1)</a:t>
            </a:r>
          </a:p>
          <a:p>
            <a:pPr marL="0" indent="0">
              <a:buNone/>
            </a:pPr>
            <a:r>
              <a:rPr lang="en-US" dirty="0">
                <a:solidFill>
                  <a:schemeClr val="bg1"/>
                </a:solidFill>
              </a:rPr>
              <a:t>These are </a:t>
            </a:r>
            <a:r>
              <a:rPr lang="en-US" dirty="0" err="1">
                <a:solidFill>
                  <a:schemeClr val="bg1"/>
                </a:solidFill>
              </a:rPr>
              <a:t>Yehovah's</a:t>
            </a:r>
            <a:r>
              <a:rPr lang="en-US" dirty="0">
                <a:solidFill>
                  <a:schemeClr val="bg1"/>
                </a:solidFill>
              </a:rPr>
              <a:t> appointed times, set-apart assemblies, </a:t>
            </a:r>
            <a:r>
              <a:rPr lang="en-US" i="1" dirty="0">
                <a:solidFill>
                  <a:schemeClr val="bg1"/>
                </a:solidFill>
              </a:rPr>
              <a:t>which you must proclaim at their appointed time</a:t>
            </a:r>
            <a:r>
              <a:rPr lang="en-US" dirty="0">
                <a:solidFill>
                  <a:schemeClr val="bg1"/>
                </a:solidFill>
              </a:rPr>
              <a:t> (v4)</a:t>
            </a:r>
          </a:p>
          <a:p>
            <a:pPr marL="0" indent="0">
              <a:buNone/>
            </a:pPr>
            <a:r>
              <a:rPr lang="en-US" dirty="0">
                <a:solidFill>
                  <a:schemeClr val="bg1"/>
                </a:solidFill>
              </a:rPr>
              <a:t>On that same day you are</a:t>
            </a:r>
            <a:r>
              <a:rPr lang="en-US" i="1" dirty="0">
                <a:solidFill>
                  <a:schemeClr val="bg1"/>
                </a:solidFill>
              </a:rPr>
              <a:t> to proclaim</a:t>
            </a:r>
            <a:r>
              <a:rPr lang="en-US" dirty="0">
                <a:solidFill>
                  <a:schemeClr val="bg1"/>
                </a:solidFill>
              </a:rPr>
              <a:t> a set apart assembly and do no regular work. (</a:t>
            </a:r>
            <a:r>
              <a:rPr lang="en-US" dirty="0" smtClean="0">
                <a:solidFill>
                  <a:schemeClr val="bg1"/>
                </a:solidFill>
              </a:rPr>
              <a:t>v21 - Shavuot)</a:t>
            </a:r>
            <a:endParaRPr lang="en-US" dirty="0">
              <a:solidFill>
                <a:schemeClr val="bg1"/>
              </a:solidFill>
            </a:endParaRPr>
          </a:p>
          <a:p>
            <a:pPr marL="0" indent="0">
              <a:buNone/>
            </a:pPr>
            <a:r>
              <a:rPr lang="en-US" dirty="0" smtClean="0">
                <a:solidFill>
                  <a:schemeClr val="bg1"/>
                </a:solidFill>
              </a:rPr>
              <a:t>These </a:t>
            </a:r>
            <a:r>
              <a:rPr lang="en-US" dirty="0">
                <a:solidFill>
                  <a:schemeClr val="bg1"/>
                </a:solidFill>
              </a:rPr>
              <a:t>are </a:t>
            </a:r>
            <a:r>
              <a:rPr lang="en-US" dirty="0" err="1">
                <a:solidFill>
                  <a:schemeClr val="bg1"/>
                </a:solidFill>
              </a:rPr>
              <a:t>Yehovah's</a:t>
            </a:r>
            <a:r>
              <a:rPr lang="en-US" dirty="0">
                <a:solidFill>
                  <a:schemeClr val="bg1"/>
                </a:solidFill>
              </a:rPr>
              <a:t> appointments, which you are </a:t>
            </a:r>
            <a:r>
              <a:rPr lang="en-US" i="1" dirty="0">
                <a:solidFill>
                  <a:schemeClr val="bg1"/>
                </a:solidFill>
              </a:rPr>
              <a:t>to proclaim</a:t>
            </a:r>
            <a:r>
              <a:rPr lang="en-US" dirty="0">
                <a:solidFill>
                  <a:schemeClr val="bg1"/>
                </a:solidFill>
              </a:rPr>
              <a:t> as set apart assemblies (v37)</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7641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Sabbath is a Proclamation of the Gospel!</a:t>
            </a:r>
          </a:p>
          <a:p>
            <a:pPr marL="0" indent="0">
              <a:buNone/>
            </a:pPr>
            <a:r>
              <a:rPr lang="en-US" dirty="0">
                <a:solidFill>
                  <a:schemeClr val="bg1"/>
                </a:solidFill>
              </a:rPr>
              <a:t>These are my appointments, the appointments of Yahuwah, which you are to </a:t>
            </a:r>
            <a:r>
              <a:rPr lang="en-US" u="sng" dirty="0">
                <a:solidFill>
                  <a:schemeClr val="bg1"/>
                </a:solidFill>
              </a:rPr>
              <a:t>proclaim</a:t>
            </a:r>
            <a:r>
              <a:rPr lang="en-US" dirty="0">
                <a:solidFill>
                  <a:schemeClr val="bg1"/>
                </a:solidFill>
              </a:rPr>
              <a:t> as set apart assemblies</a:t>
            </a:r>
            <a:r>
              <a:rPr lang="en-US" dirty="0" smtClean="0">
                <a:solidFill>
                  <a:schemeClr val="bg1"/>
                </a:solidFill>
              </a:rPr>
              <a:t>. There </a:t>
            </a:r>
            <a:r>
              <a:rPr lang="en-US" dirty="0">
                <a:solidFill>
                  <a:schemeClr val="bg1"/>
                </a:solidFill>
              </a:rPr>
              <a:t>are six days when you may work, but the seventh day is a Sabbath of rest, a day of set apart assembly. You are not to do any work; wherever you live, it is a Sabbath to Yahuwah</a:t>
            </a:r>
            <a:r>
              <a:rPr lang="en-US" dirty="0" smtClean="0">
                <a:solidFill>
                  <a:schemeClr val="bg1"/>
                </a:solidFill>
              </a:rPr>
              <a:t>. (</a:t>
            </a:r>
            <a:r>
              <a:rPr lang="en-US" dirty="0" err="1" smtClean="0">
                <a:solidFill>
                  <a:schemeClr val="bg1"/>
                </a:solidFill>
              </a:rPr>
              <a:t>Vayiqra</a:t>
            </a:r>
            <a:r>
              <a:rPr lang="en-US" dirty="0" smtClean="0">
                <a:solidFill>
                  <a:schemeClr val="bg1"/>
                </a:solidFill>
              </a:rPr>
              <a:t> 23:2-3)</a:t>
            </a:r>
            <a:endParaRPr lang="en-US" dirty="0">
              <a:solidFill>
                <a:schemeClr val="bg1"/>
              </a:solidFill>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34951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Pesach is a Proclaiming of the Gospel</a:t>
            </a:r>
            <a:endParaRPr lang="en-US" dirty="0" smtClean="0">
              <a:solidFill>
                <a:schemeClr val="bg1"/>
              </a:solidFill>
              <a:cs typeface="Times New Roman" pitchFamily="18" charset="0"/>
            </a:endParaRPr>
          </a:p>
          <a:p>
            <a:pPr marL="0" indent="0">
              <a:buNone/>
            </a:pPr>
            <a:r>
              <a:rPr lang="en-US" dirty="0" smtClean="0">
                <a:solidFill>
                  <a:schemeClr val="bg1"/>
                </a:solidFill>
              </a:rPr>
              <a:t>These </a:t>
            </a:r>
            <a:r>
              <a:rPr lang="en-US" dirty="0">
                <a:solidFill>
                  <a:schemeClr val="bg1"/>
                </a:solidFill>
              </a:rPr>
              <a:t>are Yahuwah's appointments, the set apart assemblies you are to proclaim at their appointed times</a:t>
            </a:r>
            <a:r>
              <a:rPr lang="en-US" dirty="0" smtClean="0">
                <a:solidFill>
                  <a:schemeClr val="bg1"/>
                </a:solidFill>
              </a:rPr>
              <a:t>:  </a:t>
            </a:r>
            <a:r>
              <a:rPr lang="en-US" dirty="0">
                <a:solidFill>
                  <a:schemeClr val="bg1"/>
                </a:solidFill>
              </a:rPr>
              <a:t>Yahuwah's Pesach begins </a:t>
            </a:r>
            <a:r>
              <a:rPr lang="en-US" dirty="0" smtClean="0">
                <a:solidFill>
                  <a:schemeClr val="bg1"/>
                </a:solidFill>
              </a:rPr>
              <a:t>between the evenings </a:t>
            </a:r>
            <a:r>
              <a:rPr lang="en-US" dirty="0">
                <a:solidFill>
                  <a:schemeClr val="bg1"/>
                </a:solidFill>
              </a:rPr>
              <a:t>on the fourteenth day of the first month</a:t>
            </a:r>
            <a:r>
              <a:rPr lang="en-US" dirty="0" smtClean="0">
                <a:solidFill>
                  <a:schemeClr val="bg1"/>
                </a:solidFill>
              </a:rPr>
              <a:t>. (</a:t>
            </a:r>
            <a:r>
              <a:rPr lang="en-US" dirty="0" err="1" smtClean="0">
                <a:solidFill>
                  <a:schemeClr val="bg1"/>
                </a:solidFill>
              </a:rPr>
              <a:t>Vayiqra</a:t>
            </a:r>
            <a:r>
              <a:rPr lang="en-US" dirty="0" smtClean="0">
                <a:solidFill>
                  <a:schemeClr val="bg1"/>
                </a:solidFill>
              </a:rPr>
              <a:t> 23:4-5)</a:t>
            </a:r>
          </a:p>
          <a:p>
            <a:pPr marL="0" indent="0">
              <a:buNone/>
            </a:pPr>
            <a:r>
              <a:rPr lang="en-US" dirty="0" smtClean="0">
                <a:solidFill>
                  <a:schemeClr val="bg1"/>
                </a:solidFill>
              </a:rPr>
              <a:t>Side Note: The killing of the Pesach, although an appointed time is not a “holy day” nor a “set-apart assembly”</a:t>
            </a:r>
            <a:endParaRPr lang="en-US" dirty="0">
              <a:solidFill>
                <a:schemeClr val="bg1"/>
              </a:solidFill>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00047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Paul Most Well Known Proclamation of the Gospel is </a:t>
            </a:r>
            <a:r>
              <a:rPr lang="en-US" dirty="0" err="1" smtClean="0">
                <a:solidFill>
                  <a:schemeClr val="bg1"/>
                </a:solidFill>
                <a:cs typeface="Times New Roman" pitchFamily="18" charset="0"/>
              </a:rPr>
              <a:t>Yeshua’s</a:t>
            </a:r>
            <a:r>
              <a:rPr lang="en-US" dirty="0" smtClean="0">
                <a:solidFill>
                  <a:schemeClr val="bg1"/>
                </a:solidFill>
                <a:cs typeface="Times New Roman" pitchFamily="18" charset="0"/>
              </a:rPr>
              <a:t> Fulfillment of Pesach</a:t>
            </a:r>
            <a:endParaRPr lang="en-US" dirty="0" smtClean="0">
              <a:solidFill>
                <a:schemeClr val="bg1"/>
              </a:solidFill>
              <a:cs typeface="Times New Roman" pitchFamily="18" charset="0"/>
            </a:endParaRPr>
          </a:p>
          <a:p>
            <a:pPr>
              <a:buNone/>
            </a:pPr>
            <a:r>
              <a:rPr lang="en-US" dirty="0">
                <a:solidFill>
                  <a:schemeClr val="bg1"/>
                </a:solidFill>
              </a:rPr>
              <a:t>Now I want to make clear for you, brothers and sisters, </a:t>
            </a:r>
            <a:r>
              <a:rPr lang="en-US" u="sng" dirty="0">
                <a:solidFill>
                  <a:schemeClr val="bg1"/>
                </a:solidFill>
              </a:rPr>
              <a:t>the gospel that I preached to </a:t>
            </a:r>
            <a:r>
              <a:rPr lang="en-US" u="sng" dirty="0" smtClean="0">
                <a:solidFill>
                  <a:schemeClr val="bg1"/>
                </a:solidFill>
              </a:rPr>
              <a:t>you</a:t>
            </a:r>
            <a:r>
              <a:rPr lang="en-US" dirty="0" smtClean="0">
                <a:solidFill>
                  <a:schemeClr val="bg1"/>
                </a:solidFill>
              </a:rPr>
              <a:t>….  For </a:t>
            </a:r>
            <a:r>
              <a:rPr lang="en-US" dirty="0">
                <a:solidFill>
                  <a:schemeClr val="bg1"/>
                </a:solidFill>
              </a:rPr>
              <a:t>I passed on to you as of first importance what I also received--that </a:t>
            </a:r>
            <a:r>
              <a:rPr lang="en-US" u="sng" dirty="0">
                <a:solidFill>
                  <a:schemeClr val="bg1"/>
                </a:solidFill>
              </a:rPr>
              <a:t>Messiah died for our sins according to the scriptures</a:t>
            </a:r>
            <a:r>
              <a:rPr lang="en-US" dirty="0">
                <a:solidFill>
                  <a:schemeClr val="bg1"/>
                </a:solidFill>
              </a:rPr>
              <a:t>, and that he was buried, and that he was raised on the third day according to the </a:t>
            </a:r>
            <a:r>
              <a:rPr lang="en-US" dirty="0" smtClean="0">
                <a:solidFill>
                  <a:schemeClr val="bg1"/>
                </a:solidFill>
              </a:rPr>
              <a:t>scriptures</a:t>
            </a:r>
          </a:p>
          <a:p>
            <a:pPr>
              <a:buNone/>
            </a:pPr>
            <a:r>
              <a:rPr lang="en-US" dirty="0" smtClean="0">
                <a:solidFill>
                  <a:schemeClr val="bg1"/>
                </a:solidFill>
                <a:cs typeface="Times New Roman" pitchFamily="18" charset="0"/>
              </a:rPr>
              <a:t>What Scriptures?  </a:t>
            </a:r>
            <a:r>
              <a:rPr lang="en-US" dirty="0" err="1" smtClean="0">
                <a:solidFill>
                  <a:schemeClr val="bg1"/>
                </a:solidFill>
                <a:cs typeface="Times New Roman" pitchFamily="18" charset="0"/>
              </a:rPr>
              <a:t>Vayiqra</a:t>
            </a:r>
            <a:r>
              <a:rPr lang="en-US" dirty="0" smtClean="0">
                <a:solidFill>
                  <a:schemeClr val="bg1"/>
                </a:solidFill>
                <a:cs typeface="Times New Roman" pitchFamily="18" charset="0"/>
              </a:rPr>
              <a:t> 23.  Isaiah 53.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215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lgn="ctr">
              <a:buNone/>
            </a:pPr>
            <a:r>
              <a:rPr lang="en-US" dirty="0" smtClean="0">
                <a:solidFill>
                  <a:schemeClr val="bg1"/>
                </a:solidFill>
                <a:cs typeface="Times New Roman" pitchFamily="18" charset="0"/>
              </a:rPr>
              <a:t>Isaiah 53:4-7</a:t>
            </a:r>
          </a:p>
          <a:p>
            <a:pPr marL="0" indent="0">
              <a:buNone/>
            </a:pPr>
            <a:r>
              <a:rPr lang="en-US" dirty="0" smtClean="0">
                <a:solidFill>
                  <a:schemeClr val="bg1"/>
                </a:solidFill>
              </a:rPr>
              <a:t>Surely </a:t>
            </a:r>
            <a:r>
              <a:rPr lang="en-US" dirty="0">
                <a:solidFill>
                  <a:schemeClr val="bg1"/>
                </a:solidFill>
              </a:rPr>
              <a:t>he took up our infirmities and carried our sorrows, yet we considered him stricken by Elohim, smitten by him, and </a:t>
            </a:r>
            <a:r>
              <a:rPr lang="en-US" dirty="0" smtClean="0">
                <a:solidFill>
                  <a:schemeClr val="bg1"/>
                </a:solidFill>
              </a:rPr>
              <a:t>afflicted.  </a:t>
            </a:r>
            <a:r>
              <a:rPr lang="en-US" dirty="0">
                <a:solidFill>
                  <a:schemeClr val="bg1"/>
                </a:solidFill>
              </a:rPr>
              <a:t>But he was pierced for our transgressions, he was crushed for our iniquities; the punishment that brought us peace was upon him, and by his wounds we are healed</a:t>
            </a:r>
            <a:r>
              <a:rPr lang="en-US" dirty="0" smtClean="0">
                <a:solidFill>
                  <a:schemeClr val="bg1"/>
                </a:solidFill>
              </a:rPr>
              <a:t>.  We </a:t>
            </a:r>
            <a:r>
              <a:rPr lang="en-US" dirty="0">
                <a:solidFill>
                  <a:schemeClr val="bg1"/>
                </a:solidFill>
              </a:rPr>
              <a:t>all, like sheep, have gone astray, each of us has turned to his own way; and Yahuwah has laid on him the iniquity of us </a:t>
            </a:r>
            <a:r>
              <a:rPr lang="en-US" dirty="0" smtClean="0">
                <a:solidFill>
                  <a:schemeClr val="bg1"/>
                </a:solidFill>
              </a:rPr>
              <a:t>all.  </a:t>
            </a:r>
            <a:r>
              <a:rPr lang="en-US" dirty="0">
                <a:solidFill>
                  <a:schemeClr val="bg1"/>
                </a:solidFill>
              </a:rPr>
              <a:t>He was oppressed and afflicted, yet he did not open his mouth; he was led like a lamb to the slaughter, and as a sheep before her shearers is silent, so he did not open his mouth</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240039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Other Proclamations</a:t>
            </a:r>
          </a:p>
          <a:p>
            <a:pPr>
              <a:buNone/>
            </a:pPr>
            <a:r>
              <a:rPr lang="en-US" dirty="0" smtClean="0">
                <a:solidFill>
                  <a:schemeClr val="bg1"/>
                </a:solidFill>
              </a:rPr>
              <a:t>Feast of Unleavened Bread</a:t>
            </a:r>
          </a:p>
          <a:p>
            <a:pPr>
              <a:buNone/>
            </a:pPr>
            <a:r>
              <a:rPr lang="en-US" dirty="0" smtClean="0">
                <a:solidFill>
                  <a:schemeClr val="bg1"/>
                </a:solidFill>
                <a:cs typeface="Times New Roman" pitchFamily="18" charset="0"/>
              </a:rPr>
              <a:t>Feast of Shavuot</a:t>
            </a:r>
          </a:p>
          <a:p>
            <a:pPr>
              <a:buNone/>
            </a:pPr>
            <a:r>
              <a:rPr lang="en-US" dirty="0" smtClean="0">
                <a:solidFill>
                  <a:schemeClr val="bg1"/>
                </a:solidFill>
                <a:cs typeface="Times New Roman" pitchFamily="18" charset="0"/>
              </a:rPr>
              <a:t>Day of Trumpets</a:t>
            </a:r>
          </a:p>
          <a:p>
            <a:pPr>
              <a:buNone/>
            </a:pPr>
            <a:r>
              <a:rPr lang="en-US" dirty="0" smtClean="0">
                <a:solidFill>
                  <a:schemeClr val="bg1"/>
                </a:solidFill>
                <a:cs typeface="Times New Roman" pitchFamily="18" charset="0"/>
              </a:rPr>
              <a:t>Day of Atonements</a:t>
            </a:r>
          </a:p>
          <a:p>
            <a:pPr>
              <a:buNone/>
            </a:pPr>
            <a:r>
              <a:rPr lang="en-US" dirty="0" smtClean="0">
                <a:solidFill>
                  <a:schemeClr val="bg1"/>
                </a:solidFill>
                <a:cs typeface="Times New Roman" pitchFamily="18" charset="0"/>
              </a:rPr>
              <a:t>Feast of Sukkot</a:t>
            </a:r>
          </a:p>
          <a:p>
            <a:pPr>
              <a:buNone/>
            </a:pPr>
            <a:r>
              <a:rPr lang="en-US" dirty="0" smtClean="0">
                <a:solidFill>
                  <a:schemeClr val="bg1"/>
                </a:solidFill>
                <a:cs typeface="Times New Roman" pitchFamily="18" charset="0"/>
              </a:rPr>
              <a:t>Their Fulfillments by </a:t>
            </a:r>
            <a:r>
              <a:rPr lang="en-US" dirty="0" err="1" smtClean="0">
                <a:solidFill>
                  <a:schemeClr val="bg1"/>
                </a:solidFill>
                <a:cs typeface="Times New Roman" pitchFamily="18" charset="0"/>
              </a:rPr>
              <a:t>Yeshua</a:t>
            </a:r>
            <a:r>
              <a:rPr lang="en-US" dirty="0" smtClean="0">
                <a:solidFill>
                  <a:schemeClr val="bg1"/>
                </a:solidFill>
                <a:cs typeface="Times New Roman" pitchFamily="18" charset="0"/>
              </a:rPr>
              <a:t> are Redemptive Acts Leading to Our Deliverance into the Messianic Kingdom</a:t>
            </a:r>
          </a:p>
        </p:txBody>
      </p:sp>
    </p:spTree>
    <p:extLst>
      <p:ext uri="{BB962C8B-B14F-4D97-AF65-F5344CB8AC3E}">
        <p14:creationId xmlns:p14="http://schemas.microsoft.com/office/powerpoint/2010/main" val="115959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sz="4400" dirty="0" smtClean="0">
                <a:solidFill>
                  <a:schemeClr val="bg1"/>
                </a:solidFill>
                <a:cs typeface="Times New Roman" pitchFamily="18" charset="0"/>
              </a:rPr>
              <a:t>Paul’s Gospel is Proclaimed By the Law and the Prophets</a:t>
            </a: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8589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In </a:t>
            </a:r>
            <a:r>
              <a:rPr lang="en-US" dirty="0" smtClean="0">
                <a:solidFill>
                  <a:schemeClr val="bg1"/>
                </a:solidFill>
                <a:cs typeface="Times New Roman" pitchFamily="18" charset="0"/>
              </a:rPr>
              <a:t>The Law</a:t>
            </a:r>
          </a:p>
          <a:p>
            <a:pPr>
              <a:buNone/>
            </a:pPr>
            <a:r>
              <a:rPr lang="en-US" dirty="0">
                <a:solidFill>
                  <a:schemeClr val="bg1"/>
                </a:solidFill>
              </a:rPr>
              <a:t>The Scripture foresaw that Elohim would justify the Gentiles by faith, and </a:t>
            </a:r>
            <a:r>
              <a:rPr lang="en-US" u="sng" dirty="0">
                <a:solidFill>
                  <a:schemeClr val="bg1"/>
                </a:solidFill>
              </a:rPr>
              <a:t>announced the gospel in advance to Avraham</a:t>
            </a:r>
            <a:r>
              <a:rPr lang="en-US" dirty="0">
                <a:solidFill>
                  <a:schemeClr val="bg1"/>
                </a:solidFill>
              </a:rPr>
              <a:t>: "All nations will be blessed through you" (Galatians 3:5</a:t>
            </a:r>
            <a:r>
              <a:rPr lang="en-US" dirty="0" smtClean="0">
                <a:solidFill>
                  <a:schemeClr val="bg1"/>
                </a:solidFill>
              </a:rPr>
              <a:t>).</a:t>
            </a:r>
          </a:p>
          <a:p>
            <a:pPr>
              <a:buNone/>
            </a:pPr>
            <a:r>
              <a:rPr lang="en-US" dirty="0">
                <a:solidFill>
                  <a:schemeClr val="bg1"/>
                </a:solidFill>
              </a:rPr>
              <a:t>to be a minister of Christ Jesus to the Gentiles with </a:t>
            </a:r>
            <a:r>
              <a:rPr lang="en-US" u="sng" dirty="0">
                <a:solidFill>
                  <a:schemeClr val="bg1"/>
                </a:solidFill>
              </a:rPr>
              <a:t>the priestly duty of proclaiming the gospel of God </a:t>
            </a:r>
            <a:r>
              <a:rPr lang="en-US" dirty="0">
                <a:solidFill>
                  <a:schemeClr val="bg1"/>
                </a:solidFill>
              </a:rPr>
              <a:t>(Romans 15:16, KJV)</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62482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In </a:t>
            </a:r>
            <a:r>
              <a:rPr lang="en-US" dirty="0" smtClean="0">
                <a:solidFill>
                  <a:schemeClr val="bg1"/>
                </a:solidFill>
                <a:cs typeface="Times New Roman" pitchFamily="18" charset="0"/>
              </a:rPr>
              <a:t>The Law</a:t>
            </a:r>
          </a:p>
          <a:p>
            <a:pPr>
              <a:buNone/>
            </a:pPr>
            <a:r>
              <a:rPr lang="en-US" dirty="0">
                <a:solidFill>
                  <a:schemeClr val="bg1"/>
                </a:solidFill>
              </a:rPr>
              <a:t>For we also have had the gospel preached to us, just as they did; but the message they heard was of no value to them, because those who heard did not combine it with faith (Hebrews 4:2)</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53802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In The Prophets</a:t>
            </a:r>
          </a:p>
          <a:p>
            <a:pPr>
              <a:buNone/>
            </a:pPr>
            <a:r>
              <a:rPr lang="en-US" dirty="0">
                <a:solidFill>
                  <a:schemeClr val="bg1"/>
                </a:solidFill>
              </a:rPr>
              <a:t>I am not ashamed of the gospel, because it is the power of Elohim for the salvation of everyone who believes: first for the Yehudi, then for the Gentile.  For in the gospel a righteousness from Elohim is revealed, </a:t>
            </a:r>
            <a:r>
              <a:rPr lang="en-US" u="sng" dirty="0">
                <a:solidFill>
                  <a:schemeClr val="bg1"/>
                </a:solidFill>
              </a:rPr>
              <a:t>a righteousness that is by faith from first to last</a:t>
            </a:r>
            <a:r>
              <a:rPr lang="en-US" dirty="0">
                <a:solidFill>
                  <a:schemeClr val="bg1"/>
                </a:solidFill>
              </a:rPr>
              <a:t>, just as it is written: "The righteous will live by faith."  (Romans 1:16-17).</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5836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In The Prophets</a:t>
            </a:r>
          </a:p>
          <a:p>
            <a:pPr>
              <a:buNone/>
            </a:pPr>
            <a:r>
              <a:rPr lang="en-US" dirty="0">
                <a:solidFill>
                  <a:schemeClr val="bg1"/>
                </a:solidFill>
              </a:rPr>
              <a:t>From Paul, a slave of Messiah </a:t>
            </a:r>
            <a:r>
              <a:rPr lang="en-US" dirty="0" err="1">
                <a:solidFill>
                  <a:schemeClr val="bg1"/>
                </a:solidFill>
              </a:rPr>
              <a:t>Yeshua</a:t>
            </a:r>
            <a:r>
              <a:rPr lang="en-US" dirty="0">
                <a:solidFill>
                  <a:schemeClr val="bg1"/>
                </a:solidFill>
              </a:rPr>
              <a:t>, called to be an apostle, set apart for the </a:t>
            </a:r>
            <a:r>
              <a:rPr lang="en-US" u="sng" dirty="0">
                <a:solidFill>
                  <a:schemeClr val="bg1"/>
                </a:solidFill>
              </a:rPr>
              <a:t>gospel</a:t>
            </a:r>
            <a:r>
              <a:rPr lang="en-US" dirty="0">
                <a:solidFill>
                  <a:schemeClr val="bg1"/>
                </a:solidFill>
              </a:rPr>
              <a:t> of Elohim.  </a:t>
            </a:r>
            <a:r>
              <a:rPr lang="en-US" u="sng" dirty="0">
                <a:solidFill>
                  <a:schemeClr val="bg1"/>
                </a:solidFill>
              </a:rPr>
              <a:t>This gospel he promised beforehand through his prophets in the set-apart scriptures</a:t>
            </a:r>
            <a:r>
              <a:rPr lang="en-US" dirty="0">
                <a:solidFill>
                  <a:schemeClr val="bg1"/>
                </a:solidFill>
              </a:rPr>
              <a:t>, concerning his Son ….  Through him we have received favor and our apostleship </a:t>
            </a:r>
            <a:r>
              <a:rPr lang="en-US" b="1" u="sng" dirty="0">
                <a:solidFill>
                  <a:schemeClr val="bg1"/>
                </a:solidFill>
              </a:rPr>
              <a:t>to bring about the obedience of faithfulness among all the Gentiles</a:t>
            </a:r>
            <a:r>
              <a:rPr lang="en-US" dirty="0">
                <a:solidFill>
                  <a:schemeClr val="bg1"/>
                </a:solidFill>
              </a:rPr>
              <a:t> on behalf of his name (Romans 1:1-3, 5).</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5839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The Gospel Calls for Repentance</a:t>
            </a:r>
            <a:endParaRPr lang="en-US" dirty="0" smtClean="0">
              <a:solidFill>
                <a:schemeClr val="bg1"/>
              </a:solidFill>
              <a:cs typeface="Times New Roman" pitchFamily="18" charset="0"/>
            </a:endParaRPr>
          </a:p>
          <a:p>
            <a:pPr marL="0" indent="0">
              <a:buNone/>
            </a:pPr>
            <a:r>
              <a:rPr lang="en-US" dirty="0" smtClean="0">
                <a:solidFill>
                  <a:schemeClr val="bg1"/>
                </a:solidFill>
              </a:rPr>
              <a:t>John’</a:t>
            </a:r>
            <a:r>
              <a:rPr lang="en-US" dirty="0" smtClean="0">
                <a:solidFill>
                  <a:schemeClr val="bg1"/>
                </a:solidFill>
              </a:rPr>
              <a:t>s Gospel:  </a:t>
            </a:r>
            <a:r>
              <a:rPr lang="en-US" dirty="0">
                <a:solidFill>
                  <a:schemeClr val="bg1"/>
                </a:solidFill>
              </a:rPr>
              <a:t> In those days </a:t>
            </a:r>
            <a:r>
              <a:rPr lang="en-US" dirty="0" err="1">
                <a:solidFill>
                  <a:schemeClr val="bg1"/>
                </a:solidFill>
              </a:rPr>
              <a:t>Yochanan</a:t>
            </a:r>
            <a:r>
              <a:rPr lang="en-US" dirty="0">
                <a:solidFill>
                  <a:schemeClr val="bg1"/>
                </a:solidFill>
              </a:rPr>
              <a:t> the Baptist came, preaching in the Desert of </a:t>
            </a:r>
            <a:r>
              <a:rPr lang="en-US" dirty="0" err="1" smtClean="0">
                <a:solidFill>
                  <a:schemeClr val="bg1"/>
                </a:solidFill>
              </a:rPr>
              <a:t>Yehudah</a:t>
            </a:r>
            <a:r>
              <a:rPr lang="en-US" dirty="0" smtClean="0">
                <a:solidFill>
                  <a:schemeClr val="bg1"/>
                </a:solidFill>
              </a:rPr>
              <a:t> </a:t>
            </a:r>
            <a:r>
              <a:rPr lang="en-US" dirty="0">
                <a:solidFill>
                  <a:schemeClr val="bg1"/>
                </a:solidFill>
              </a:rPr>
              <a:t>and saying, "Repent, for the kingdom of heaven is near</a:t>
            </a:r>
            <a:r>
              <a:rPr lang="en-US" dirty="0" smtClean="0">
                <a:solidFill>
                  <a:schemeClr val="bg1"/>
                </a:solidFill>
              </a:rPr>
              <a:t>.“ (Matt 3:1-2)</a:t>
            </a:r>
          </a:p>
          <a:p>
            <a:pPr marL="0" indent="0">
              <a:buNone/>
            </a:pPr>
            <a:r>
              <a:rPr lang="en-US" dirty="0" smtClean="0">
                <a:solidFill>
                  <a:schemeClr val="bg1"/>
                </a:solidFill>
              </a:rPr>
              <a:t>I </a:t>
            </a:r>
            <a:r>
              <a:rPr lang="en-US" dirty="0">
                <a:solidFill>
                  <a:schemeClr val="bg1"/>
                </a:solidFill>
              </a:rPr>
              <a:t>baptize you with water for repentance. But after me will come one who is more powerful than I, whose sandals I am not fit to carry. He will baptize you with the Holy Spirit and with fire</a:t>
            </a:r>
            <a:r>
              <a:rPr lang="en-US" dirty="0" smtClean="0">
                <a:solidFill>
                  <a:schemeClr val="bg1"/>
                </a:solidFill>
              </a:rPr>
              <a:t>. (Matt 3:11)</a:t>
            </a:r>
            <a:endParaRPr lang="en-US" dirty="0">
              <a:solidFill>
                <a:schemeClr val="bg1"/>
              </a:solidFill>
            </a:endParaRPr>
          </a:p>
          <a:p>
            <a:pPr>
              <a:buNone/>
            </a:pPr>
            <a:endParaRPr lang="en-US" dirty="0" smtClean="0">
              <a:solidFill>
                <a:schemeClr val="bg1"/>
              </a:solidFill>
            </a:endParaRPr>
          </a:p>
        </p:txBody>
      </p:sp>
    </p:spTree>
    <p:extLst>
      <p:ext uri="{BB962C8B-B14F-4D97-AF65-F5344CB8AC3E}">
        <p14:creationId xmlns:p14="http://schemas.microsoft.com/office/powerpoint/2010/main" val="115838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Calls for Repentance</a:t>
            </a:r>
            <a:endParaRPr lang="en-US" dirty="0" smtClean="0">
              <a:solidFill>
                <a:schemeClr val="bg1"/>
              </a:solidFill>
              <a:cs typeface="Times New Roman" pitchFamily="18" charset="0"/>
            </a:endParaRPr>
          </a:p>
          <a:p>
            <a:pPr>
              <a:buNone/>
            </a:pPr>
            <a:r>
              <a:rPr lang="en-US" dirty="0" err="1" smtClean="0">
                <a:solidFill>
                  <a:schemeClr val="bg1"/>
                </a:solidFill>
              </a:rPr>
              <a:t>Yeshua</a:t>
            </a:r>
            <a:r>
              <a:rPr lang="en-US" dirty="0" err="1" smtClean="0">
                <a:solidFill>
                  <a:schemeClr val="bg1"/>
                </a:solidFill>
              </a:rPr>
              <a:t>’s</a:t>
            </a:r>
            <a:r>
              <a:rPr lang="en-US" dirty="0" smtClean="0">
                <a:solidFill>
                  <a:schemeClr val="bg1"/>
                </a:solidFill>
              </a:rPr>
              <a:t> Gospel:</a:t>
            </a:r>
          </a:p>
          <a:p>
            <a:pPr>
              <a:buNone/>
            </a:pPr>
            <a:r>
              <a:rPr lang="en-US" dirty="0" smtClean="0">
                <a:solidFill>
                  <a:schemeClr val="bg1"/>
                </a:solidFill>
              </a:rPr>
              <a:t>After </a:t>
            </a:r>
            <a:r>
              <a:rPr lang="en-US" dirty="0" err="1" smtClean="0">
                <a:solidFill>
                  <a:schemeClr val="bg1"/>
                </a:solidFill>
              </a:rPr>
              <a:t>Yeshua’s</a:t>
            </a:r>
            <a:r>
              <a:rPr lang="en-US" dirty="0" smtClean="0">
                <a:solidFill>
                  <a:schemeClr val="bg1"/>
                </a:solidFill>
              </a:rPr>
              <a:t> temptation and journey to Galilee,</a:t>
            </a:r>
          </a:p>
          <a:p>
            <a:pPr>
              <a:buNone/>
            </a:pPr>
            <a:r>
              <a:rPr lang="en-US" dirty="0">
                <a:solidFill>
                  <a:schemeClr val="bg1"/>
                </a:solidFill>
              </a:rPr>
              <a:t>From that time on </a:t>
            </a:r>
            <a:r>
              <a:rPr lang="en-US" dirty="0" err="1">
                <a:solidFill>
                  <a:schemeClr val="bg1"/>
                </a:solidFill>
              </a:rPr>
              <a:t>Yahusha</a:t>
            </a:r>
            <a:r>
              <a:rPr lang="en-US" dirty="0">
                <a:solidFill>
                  <a:schemeClr val="bg1"/>
                </a:solidFill>
              </a:rPr>
              <a:t> began to preach, "Repent, for the kingdom of heaven is near</a:t>
            </a:r>
            <a:r>
              <a:rPr lang="en-US" dirty="0" smtClean="0">
                <a:solidFill>
                  <a:schemeClr val="bg1"/>
                </a:solidFill>
              </a:rPr>
              <a:t>.“ (Matthew 4:17)</a:t>
            </a:r>
            <a:endParaRPr lang="en-US" dirty="0">
              <a:solidFill>
                <a:schemeClr val="bg1"/>
              </a:solidFill>
            </a:endParaRPr>
          </a:p>
        </p:txBody>
      </p:sp>
    </p:spTree>
    <p:extLst>
      <p:ext uri="{BB962C8B-B14F-4D97-AF65-F5344CB8AC3E}">
        <p14:creationId xmlns:p14="http://schemas.microsoft.com/office/powerpoint/2010/main" val="45115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The Gospel Calls for Repentance</a:t>
            </a:r>
            <a:endParaRPr lang="en-US" dirty="0" smtClean="0">
              <a:solidFill>
                <a:schemeClr val="bg1"/>
              </a:solidFill>
              <a:cs typeface="Times New Roman" pitchFamily="18" charset="0"/>
            </a:endParaRPr>
          </a:p>
          <a:p>
            <a:pPr>
              <a:buNone/>
            </a:pPr>
            <a:r>
              <a:rPr lang="en-US" dirty="0" smtClean="0">
                <a:solidFill>
                  <a:schemeClr val="bg1"/>
                </a:solidFill>
              </a:rPr>
              <a:t>Peter’s Gospel:</a:t>
            </a:r>
          </a:p>
          <a:p>
            <a:pPr>
              <a:buNone/>
            </a:pPr>
            <a:r>
              <a:rPr lang="en-US" dirty="0">
                <a:solidFill>
                  <a:schemeClr val="bg1"/>
                </a:solidFill>
              </a:rPr>
              <a:t>Peter said to them, "</a:t>
            </a:r>
            <a:r>
              <a:rPr lang="en-US" u="sng" dirty="0">
                <a:solidFill>
                  <a:schemeClr val="bg1"/>
                </a:solidFill>
              </a:rPr>
              <a:t>Repent</a:t>
            </a:r>
            <a:r>
              <a:rPr lang="en-US" dirty="0">
                <a:solidFill>
                  <a:schemeClr val="bg1"/>
                </a:solidFill>
              </a:rPr>
              <a:t>, and each one of you </a:t>
            </a:r>
            <a:r>
              <a:rPr lang="en-US" u="sng" dirty="0">
                <a:solidFill>
                  <a:schemeClr val="bg1"/>
                </a:solidFill>
              </a:rPr>
              <a:t>be baptized</a:t>
            </a:r>
            <a:r>
              <a:rPr lang="en-US" dirty="0">
                <a:solidFill>
                  <a:schemeClr val="bg1"/>
                </a:solidFill>
              </a:rPr>
              <a:t> in the name of </a:t>
            </a:r>
            <a:r>
              <a:rPr lang="en-US" dirty="0" err="1">
                <a:solidFill>
                  <a:schemeClr val="bg1"/>
                </a:solidFill>
              </a:rPr>
              <a:t>Yeshua</a:t>
            </a:r>
            <a:r>
              <a:rPr lang="en-US" dirty="0">
                <a:solidFill>
                  <a:schemeClr val="bg1"/>
                </a:solidFill>
              </a:rPr>
              <a:t> Messiah </a:t>
            </a:r>
            <a:r>
              <a:rPr lang="en-US" u="sng" dirty="0">
                <a:solidFill>
                  <a:schemeClr val="bg1"/>
                </a:solidFill>
              </a:rPr>
              <a:t>for the forgiveness of your sins</a:t>
            </a:r>
            <a:r>
              <a:rPr lang="en-US" dirty="0">
                <a:solidFill>
                  <a:schemeClr val="bg1"/>
                </a:solidFill>
              </a:rPr>
              <a:t>, and you will receive the gift of the Set-apart Spirit.  For the promise is for you and your children, and for all who are far away, as many as </a:t>
            </a:r>
            <a:r>
              <a:rPr lang="en-US" dirty="0" err="1">
                <a:solidFill>
                  <a:schemeClr val="bg1"/>
                </a:solidFill>
              </a:rPr>
              <a:t>Yehovah</a:t>
            </a:r>
            <a:r>
              <a:rPr lang="en-US" dirty="0">
                <a:solidFill>
                  <a:schemeClr val="bg1"/>
                </a:solidFill>
              </a:rPr>
              <a:t> our Elohim will call to himself." (Acts 2:38,39).</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13241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The Gospel Calls for Repentance</a:t>
            </a:r>
            <a:endParaRPr lang="en-US" dirty="0" smtClean="0">
              <a:solidFill>
                <a:schemeClr val="bg1"/>
              </a:solidFill>
              <a:cs typeface="Times New Roman" pitchFamily="18" charset="0"/>
            </a:endParaRPr>
          </a:p>
          <a:p>
            <a:pPr>
              <a:buNone/>
            </a:pPr>
            <a:r>
              <a:rPr lang="en-US" dirty="0" smtClean="0">
                <a:solidFill>
                  <a:schemeClr val="bg1"/>
                </a:solidFill>
              </a:rPr>
              <a:t>Paul’s Gospel:</a:t>
            </a:r>
          </a:p>
          <a:p>
            <a:pPr>
              <a:buNone/>
            </a:pPr>
            <a:r>
              <a:rPr lang="en-US" dirty="0">
                <a:solidFill>
                  <a:schemeClr val="bg1"/>
                </a:solidFill>
              </a:rPr>
              <a:t>therefore, although Elohim has overlooked such times of ignorance, </a:t>
            </a:r>
            <a:r>
              <a:rPr lang="en-US" u="sng" dirty="0">
                <a:solidFill>
                  <a:schemeClr val="bg1"/>
                </a:solidFill>
              </a:rPr>
              <a:t>he now commands all people everywhere to repent</a:t>
            </a:r>
            <a:r>
              <a:rPr lang="en-US" dirty="0">
                <a:solidFill>
                  <a:schemeClr val="bg1"/>
                </a:solidFill>
              </a:rPr>
              <a:t>, because he has set a day on which he is going to judge the world in righteousness, by a man whom he designated, having provided proof to everyone by raising him from the dead." (Acts 17:30, 31).</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4969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Calls for Repentance</a:t>
            </a:r>
            <a:endParaRPr lang="en-US" dirty="0" smtClean="0">
              <a:solidFill>
                <a:schemeClr val="bg1"/>
              </a:solidFill>
              <a:cs typeface="Times New Roman" pitchFamily="18" charset="0"/>
            </a:endParaRPr>
          </a:p>
          <a:p>
            <a:pPr>
              <a:buNone/>
            </a:pPr>
            <a:r>
              <a:rPr lang="en-US" dirty="0" smtClean="0">
                <a:solidFill>
                  <a:schemeClr val="bg1"/>
                </a:solidFill>
              </a:rPr>
              <a:t>Paul’s Gospel:</a:t>
            </a:r>
          </a:p>
          <a:p>
            <a:pPr>
              <a:buNone/>
            </a:pPr>
            <a:r>
              <a:rPr lang="en-US" dirty="0" smtClean="0">
                <a:solidFill>
                  <a:schemeClr val="bg1"/>
                </a:solidFill>
              </a:rPr>
              <a:t>Therefore</a:t>
            </a:r>
            <a:r>
              <a:rPr lang="en-US" dirty="0">
                <a:solidFill>
                  <a:schemeClr val="bg1"/>
                </a:solidFill>
              </a:rPr>
              <a:t>, King Agrippa, I was not disobedient to the heavenly vision, but I declared to those in Damascus first, and then to those in </a:t>
            </a:r>
            <a:r>
              <a:rPr lang="en-US" dirty="0" err="1">
                <a:solidFill>
                  <a:schemeClr val="bg1"/>
                </a:solidFill>
              </a:rPr>
              <a:t>Yerushalayim</a:t>
            </a:r>
            <a:r>
              <a:rPr lang="en-US" dirty="0">
                <a:solidFill>
                  <a:schemeClr val="bg1"/>
                </a:solidFill>
              </a:rPr>
              <a:t> and in all Judea, and to the Gentiles, </a:t>
            </a:r>
            <a:r>
              <a:rPr lang="en-US" u="sng" dirty="0">
                <a:solidFill>
                  <a:schemeClr val="bg1"/>
                </a:solidFill>
              </a:rPr>
              <a:t>that they should repent and turn to Elohim</a:t>
            </a:r>
            <a:r>
              <a:rPr lang="en-US" dirty="0">
                <a:solidFill>
                  <a:schemeClr val="bg1"/>
                </a:solidFill>
              </a:rPr>
              <a:t>, </a:t>
            </a:r>
            <a:r>
              <a:rPr lang="en-US" u="sng" dirty="0">
                <a:solidFill>
                  <a:schemeClr val="bg1"/>
                </a:solidFill>
              </a:rPr>
              <a:t>performing deeds consistent with repentance</a:t>
            </a:r>
            <a:r>
              <a:rPr lang="en-US" dirty="0">
                <a:solidFill>
                  <a:schemeClr val="bg1"/>
                </a:solidFill>
              </a:rPr>
              <a:t> (Acts 26:19, 20).</a:t>
            </a:r>
            <a:endParaRPr lang="en-US" dirty="0" smtClean="0">
              <a:solidFill>
                <a:schemeClr val="bg1"/>
              </a:solidFill>
            </a:endParaRPr>
          </a:p>
        </p:txBody>
      </p:sp>
    </p:spTree>
    <p:extLst>
      <p:ext uri="{BB962C8B-B14F-4D97-AF65-F5344CB8AC3E}">
        <p14:creationId xmlns:p14="http://schemas.microsoft.com/office/powerpoint/2010/main" val="387748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Calls for Repentance</a:t>
            </a:r>
            <a:endParaRPr lang="en-US" dirty="0" smtClean="0">
              <a:solidFill>
                <a:schemeClr val="bg1"/>
              </a:solidFill>
              <a:cs typeface="Times New Roman" pitchFamily="18" charset="0"/>
            </a:endParaRPr>
          </a:p>
          <a:p>
            <a:pPr>
              <a:buNone/>
            </a:pPr>
            <a:r>
              <a:rPr lang="en-US" dirty="0" smtClean="0">
                <a:solidFill>
                  <a:schemeClr val="bg1"/>
                </a:solidFill>
              </a:rPr>
              <a:t>Paul’s Gospel:</a:t>
            </a:r>
          </a:p>
          <a:p>
            <a:pPr>
              <a:buNone/>
            </a:pPr>
            <a:r>
              <a:rPr lang="en-US" dirty="0">
                <a:solidFill>
                  <a:schemeClr val="bg1"/>
                </a:solidFill>
              </a:rPr>
              <a:t>I have declared to both </a:t>
            </a:r>
            <a:r>
              <a:rPr lang="en-US" dirty="0" err="1">
                <a:solidFill>
                  <a:schemeClr val="bg1"/>
                </a:solidFill>
              </a:rPr>
              <a:t>Yehudim</a:t>
            </a:r>
            <a:r>
              <a:rPr lang="en-US" dirty="0">
                <a:solidFill>
                  <a:schemeClr val="bg1"/>
                </a:solidFill>
              </a:rPr>
              <a:t> and Greeks that </a:t>
            </a:r>
            <a:r>
              <a:rPr lang="en-US" u="sng" dirty="0">
                <a:solidFill>
                  <a:schemeClr val="bg1"/>
                </a:solidFill>
              </a:rPr>
              <a:t>they must turn to Elohim in repentance </a:t>
            </a:r>
            <a:r>
              <a:rPr lang="en-US" dirty="0">
                <a:solidFill>
                  <a:schemeClr val="bg1"/>
                </a:solidFill>
              </a:rPr>
              <a:t>and have faith in our Master </a:t>
            </a:r>
            <a:r>
              <a:rPr lang="en-US" dirty="0" err="1">
                <a:solidFill>
                  <a:schemeClr val="bg1"/>
                </a:solidFill>
              </a:rPr>
              <a:t>Yeshua</a:t>
            </a:r>
            <a:r>
              <a:rPr lang="en-US" dirty="0">
                <a:solidFill>
                  <a:schemeClr val="bg1"/>
                </a:solidFill>
              </a:rPr>
              <a:t>. (Acts 20:21)</a:t>
            </a:r>
            <a:endParaRPr lang="en-US" dirty="0" smtClean="0">
              <a:solidFill>
                <a:schemeClr val="bg1"/>
              </a:solidFill>
            </a:endParaRPr>
          </a:p>
        </p:txBody>
      </p:sp>
    </p:spTree>
    <p:extLst>
      <p:ext uri="{BB962C8B-B14F-4D97-AF65-F5344CB8AC3E}">
        <p14:creationId xmlns:p14="http://schemas.microsoft.com/office/powerpoint/2010/main" val="173852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sz="4000" dirty="0" smtClean="0">
                <a:solidFill>
                  <a:schemeClr val="bg1"/>
                </a:solidFill>
                <a:cs typeface="Times New Roman" pitchFamily="18" charset="0"/>
              </a:rPr>
              <a:t>The Gospel Proclaimed in Advance to Abraham</a:t>
            </a:r>
            <a:endParaRPr lang="en-US" sz="4000" dirty="0" smtClean="0">
              <a:solidFill>
                <a:schemeClr val="bg1"/>
              </a:solidFill>
              <a:cs typeface="Times New Roman" pitchFamily="18" charset="0"/>
            </a:endParaRPr>
          </a:p>
        </p:txBody>
      </p:sp>
    </p:spTree>
    <p:extLst>
      <p:ext uri="{BB962C8B-B14F-4D97-AF65-F5344CB8AC3E}">
        <p14:creationId xmlns:p14="http://schemas.microsoft.com/office/powerpoint/2010/main" val="349258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buNone/>
            </a:pPr>
            <a:r>
              <a:rPr lang="en-US" dirty="0">
                <a:solidFill>
                  <a:schemeClr val="bg1"/>
                </a:solidFill>
              </a:rPr>
              <a:t>Consider Avraham: "He believed Elohim, and it was credited to him as </a:t>
            </a:r>
            <a:r>
              <a:rPr lang="en-US" dirty="0" smtClean="0">
                <a:solidFill>
                  <a:schemeClr val="bg1"/>
                </a:solidFill>
              </a:rPr>
              <a:t>righteousness.” Understand</a:t>
            </a:r>
            <a:r>
              <a:rPr lang="en-US" dirty="0">
                <a:solidFill>
                  <a:schemeClr val="bg1"/>
                </a:solidFill>
              </a:rPr>
              <a:t>, then, that those who believe are children of Avraham.  The Scripture foresaw that Elohim would justify the Gentiles by faith, and </a:t>
            </a:r>
            <a:r>
              <a:rPr lang="en-US" u="sng" dirty="0">
                <a:solidFill>
                  <a:schemeClr val="bg1"/>
                </a:solidFill>
              </a:rPr>
              <a:t>announced the gospel in advance to Avraham</a:t>
            </a:r>
            <a:r>
              <a:rPr lang="en-US" dirty="0">
                <a:solidFill>
                  <a:schemeClr val="bg1"/>
                </a:solidFill>
              </a:rPr>
              <a:t>: "All nations will be blessed through you."  So those who have faith are blessed along with Avraham, the man of faith. (Galatians 3:6-9)</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86259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Paul was Quoting Genesis 12</a:t>
            </a:r>
            <a:endParaRPr lang="en-US" dirty="0" smtClean="0">
              <a:solidFill>
                <a:schemeClr val="bg1"/>
              </a:solidFill>
              <a:cs typeface="Times New Roman" pitchFamily="18" charset="0"/>
            </a:endParaRPr>
          </a:p>
          <a:p>
            <a:pPr>
              <a:buNone/>
            </a:pPr>
            <a:r>
              <a:rPr lang="en-US" dirty="0" smtClean="0">
                <a:solidFill>
                  <a:schemeClr val="bg1"/>
                </a:solidFill>
              </a:rPr>
              <a:t>Leave </a:t>
            </a:r>
            <a:r>
              <a:rPr lang="en-US" dirty="0">
                <a:solidFill>
                  <a:schemeClr val="bg1"/>
                </a:solidFill>
              </a:rPr>
              <a:t>your country, your people and your father's household and go to the land I will show you.  </a:t>
            </a:r>
            <a:r>
              <a:rPr lang="en-US" dirty="0" smtClean="0">
                <a:solidFill>
                  <a:schemeClr val="bg1"/>
                </a:solidFill>
              </a:rPr>
              <a:t>I </a:t>
            </a:r>
            <a:r>
              <a:rPr lang="en-US" dirty="0">
                <a:solidFill>
                  <a:schemeClr val="bg1"/>
                </a:solidFill>
              </a:rPr>
              <a:t>will make you into a great nation and I will bless you; I will make your name great, and you will be a blessing.  I will bless those who bless you, and whoever curses you I will curse; </a:t>
            </a:r>
            <a:r>
              <a:rPr lang="en-US" u="sng" dirty="0">
                <a:solidFill>
                  <a:schemeClr val="bg1"/>
                </a:solidFill>
              </a:rPr>
              <a:t>and all peoples on earth will be blessed through you</a:t>
            </a:r>
            <a:r>
              <a:rPr lang="en-US" dirty="0">
                <a:solidFill>
                  <a:schemeClr val="bg1"/>
                </a:solidFill>
              </a:rPr>
              <a:t>." (Genesis 12:1-3)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58943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buNone/>
            </a:pPr>
            <a:r>
              <a:rPr lang="en-US" dirty="0" smtClean="0">
                <a:solidFill>
                  <a:schemeClr val="bg1"/>
                </a:solidFill>
              </a:rPr>
              <a:t>This </a:t>
            </a:r>
            <a:r>
              <a:rPr lang="en-US" dirty="0">
                <a:solidFill>
                  <a:schemeClr val="bg1"/>
                </a:solidFill>
              </a:rPr>
              <a:t>promise is further developed in subsequent appearances of </a:t>
            </a:r>
            <a:r>
              <a:rPr lang="en-US" dirty="0" err="1">
                <a:solidFill>
                  <a:schemeClr val="bg1"/>
                </a:solidFill>
              </a:rPr>
              <a:t>Yehovah</a:t>
            </a:r>
            <a:r>
              <a:rPr lang="en-US" dirty="0">
                <a:solidFill>
                  <a:schemeClr val="bg1"/>
                </a:solidFill>
              </a:rPr>
              <a:t> to Abraham.  One of the important promises Elohim made to Abraham was the promise to give him a "seed" as a co-inheritor of the land of Canaan: </a:t>
            </a:r>
            <a:r>
              <a:rPr lang="en-US" b="1" dirty="0">
                <a:solidFill>
                  <a:schemeClr val="bg1"/>
                </a:solidFill>
              </a:rPr>
              <a:t>"But </a:t>
            </a:r>
            <a:r>
              <a:rPr lang="en-US" b="1" dirty="0" err="1">
                <a:solidFill>
                  <a:schemeClr val="bg1"/>
                </a:solidFill>
              </a:rPr>
              <a:t>Yehovah</a:t>
            </a:r>
            <a:r>
              <a:rPr lang="en-US" b="1" dirty="0">
                <a:solidFill>
                  <a:schemeClr val="bg1"/>
                </a:solidFill>
              </a:rPr>
              <a:t> appeared to Abram and said, 'To your offspring (seed) I will give this land'"</a:t>
            </a:r>
            <a:r>
              <a:rPr lang="en-US" dirty="0">
                <a:solidFill>
                  <a:schemeClr val="bg1"/>
                </a:solidFill>
              </a:rPr>
              <a:t> (Genesis 12:7). And again, </a:t>
            </a:r>
            <a:r>
              <a:rPr lang="en-US" b="1" dirty="0">
                <a:solidFill>
                  <a:schemeClr val="bg1"/>
                </a:solidFill>
              </a:rPr>
              <a:t>"the whole land of Canaan, where you are now an alien, I will give as an everlasting possession to you and your </a:t>
            </a:r>
            <a:r>
              <a:rPr lang="en-US" b="1" dirty="0" smtClean="0">
                <a:solidFill>
                  <a:schemeClr val="bg1"/>
                </a:solidFill>
              </a:rPr>
              <a:t>seed </a:t>
            </a:r>
            <a:r>
              <a:rPr lang="en-US" b="1" dirty="0">
                <a:solidFill>
                  <a:schemeClr val="bg1"/>
                </a:solidFill>
              </a:rPr>
              <a:t>after you; and I will be their Elohim"</a:t>
            </a:r>
            <a:r>
              <a:rPr lang="en-US" dirty="0">
                <a:solidFill>
                  <a:schemeClr val="bg1"/>
                </a:solidFill>
              </a:rPr>
              <a:t> (Genesis 17:8).</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62343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buNone/>
            </a:pPr>
            <a:r>
              <a:rPr lang="en-US" dirty="0" smtClean="0">
                <a:solidFill>
                  <a:schemeClr val="bg1"/>
                </a:solidFill>
              </a:rPr>
              <a:t>Furthermore</a:t>
            </a:r>
            <a:r>
              <a:rPr lang="en-US" dirty="0">
                <a:solidFill>
                  <a:schemeClr val="bg1"/>
                </a:solidFill>
              </a:rPr>
              <a:t>, as the apostle Paul argues in his epistle to the Galatians, Elohim promised not only descendants, but a specific 'seed' who would be the recipient of the promise. This 'seed' is </a:t>
            </a:r>
            <a:r>
              <a:rPr lang="en-US" dirty="0" err="1">
                <a:solidFill>
                  <a:schemeClr val="bg1"/>
                </a:solidFill>
              </a:rPr>
              <a:t>Yeshua</a:t>
            </a:r>
            <a:r>
              <a:rPr lang="en-US" dirty="0">
                <a:solidFill>
                  <a:schemeClr val="bg1"/>
                </a:solidFill>
              </a:rPr>
              <a:t> the Messiah, who also is Abraham's descendant. Paul writes that </a:t>
            </a:r>
            <a:r>
              <a:rPr lang="en-US" b="1" dirty="0">
                <a:solidFill>
                  <a:schemeClr val="bg1"/>
                </a:solidFill>
              </a:rPr>
              <a:t>"the promises were spoken to Abraham and to his seed. The Scripture does not say 'and to seeds,' meaning many people, but 'and to your seed,' meaning one person, who is Messiah"</a:t>
            </a:r>
            <a:r>
              <a:rPr lang="en-US" dirty="0">
                <a:solidFill>
                  <a:schemeClr val="bg1"/>
                </a:solidFill>
              </a:rPr>
              <a:t> (Galatians 3:16). This promise, therefore, is fulfilled, first of all, in the person of </a:t>
            </a:r>
            <a:r>
              <a:rPr lang="en-US" dirty="0" err="1">
                <a:solidFill>
                  <a:schemeClr val="bg1"/>
                </a:solidFill>
              </a:rPr>
              <a:t>Yeshua</a:t>
            </a:r>
            <a:r>
              <a:rPr lang="en-US"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3398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How Does Elohim Bless All Peoples Through Abraham?</a:t>
            </a:r>
            <a:endParaRPr lang="en-US" dirty="0" smtClean="0">
              <a:solidFill>
                <a:schemeClr val="bg1"/>
              </a:solidFill>
              <a:cs typeface="Times New Roman" pitchFamily="18" charset="0"/>
            </a:endParaRPr>
          </a:p>
          <a:p>
            <a:pPr>
              <a:buNone/>
            </a:pPr>
            <a:r>
              <a:rPr lang="en-US" dirty="0">
                <a:solidFill>
                  <a:schemeClr val="bg1"/>
                </a:solidFill>
              </a:rPr>
              <a:t>In Galatians 3:29, Paul explains that </a:t>
            </a:r>
            <a:r>
              <a:rPr lang="en-US" b="1" dirty="0">
                <a:solidFill>
                  <a:schemeClr val="bg1"/>
                </a:solidFill>
              </a:rPr>
              <a:t>"if you belong to Messiah, then you are Abraham's seed, and heirs according to the promise."</a:t>
            </a:r>
            <a:r>
              <a:rPr lang="en-US" dirty="0">
                <a:solidFill>
                  <a:schemeClr val="bg1"/>
                </a:solidFill>
              </a:rPr>
              <a:t>  This is the very essence of the Gospel which was revealed to Abraham; that Elohim would raise up a seed </a:t>
            </a:r>
            <a:r>
              <a:rPr lang="en-US" dirty="0" smtClean="0">
                <a:solidFill>
                  <a:schemeClr val="bg1"/>
                </a:solidFill>
              </a:rPr>
              <a:t>from him </a:t>
            </a:r>
            <a:r>
              <a:rPr lang="en-US" dirty="0">
                <a:solidFill>
                  <a:schemeClr val="bg1"/>
                </a:solidFill>
              </a:rPr>
              <a:t>and that people from all nations of the earth would be blessed through him and become joint heirs on account of that Seed.</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9811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as Mystery</a:t>
            </a:r>
          </a:p>
          <a:p>
            <a:pPr>
              <a:buNone/>
            </a:pPr>
            <a:r>
              <a:rPr lang="en-US" dirty="0" smtClean="0">
                <a:solidFill>
                  <a:schemeClr val="bg1"/>
                </a:solidFill>
              </a:rPr>
              <a:t>What is meant by “mystery”?</a:t>
            </a:r>
          </a:p>
          <a:p>
            <a:pPr marL="514350" indent="-514350">
              <a:buAutoNum type="arabicPeriod"/>
            </a:pPr>
            <a:r>
              <a:rPr lang="en-US" b="1" dirty="0" smtClean="0">
                <a:solidFill>
                  <a:schemeClr val="bg1"/>
                </a:solidFill>
              </a:rPr>
              <a:t>the </a:t>
            </a:r>
            <a:r>
              <a:rPr lang="en-US" b="1" dirty="0" err="1">
                <a:solidFill>
                  <a:schemeClr val="bg1"/>
                </a:solidFill>
              </a:rPr>
              <a:t>unmanifested</a:t>
            </a:r>
            <a:r>
              <a:rPr lang="en-US" b="1" dirty="0">
                <a:solidFill>
                  <a:schemeClr val="bg1"/>
                </a:solidFill>
              </a:rPr>
              <a:t> or private counsel of God, </a:t>
            </a:r>
            <a:r>
              <a:rPr lang="en-US" b="1" i="1" dirty="0">
                <a:solidFill>
                  <a:schemeClr val="bg1"/>
                </a:solidFill>
              </a:rPr>
              <a:t>(God’s) secret, </a:t>
            </a:r>
            <a:endParaRPr lang="en-US" b="1" i="1" dirty="0" smtClean="0">
              <a:solidFill>
                <a:schemeClr val="bg1"/>
              </a:solidFill>
            </a:endParaRPr>
          </a:p>
          <a:p>
            <a:pPr marL="514350" indent="-514350">
              <a:buAutoNum type="arabicPeriod"/>
            </a:pPr>
            <a:r>
              <a:rPr lang="en-US" b="1" dirty="0">
                <a:solidFill>
                  <a:schemeClr val="bg1"/>
                </a:solidFill>
              </a:rPr>
              <a:t>that which transcends normal understanding, </a:t>
            </a:r>
            <a:r>
              <a:rPr lang="en-US" b="1" i="1" dirty="0">
                <a:solidFill>
                  <a:schemeClr val="bg1"/>
                </a:solidFill>
              </a:rPr>
              <a:t>transcendent/ultimate reality, </a:t>
            </a:r>
            <a:r>
              <a:rPr lang="en-US" b="1" i="1" dirty="0" smtClean="0">
                <a:solidFill>
                  <a:schemeClr val="bg1"/>
                </a:solidFill>
              </a:rPr>
              <a:t>secret (BDAG Lexicon)</a:t>
            </a:r>
            <a:endParaRPr lang="en-US" dirty="0" smtClean="0">
              <a:solidFill>
                <a:schemeClr val="bg1"/>
              </a:solidFill>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7641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Paul’s Mystery</a:t>
            </a:r>
            <a:endParaRPr lang="en-US" dirty="0" smtClean="0">
              <a:solidFill>
                <a:schemeClr val="bg1"/>
              </a:solidFill>
              <a:cs typeface="Times New Roman" pitchFamily="18" charset="0"/>
            </a:endParaRPr>
          </a:p>
          <a:p>
            <a:pPr>
              <a:buNone/>
            </a:pPr>
            <a:r>
              <a:rPr lang="en-US" dirty="0">
                <a:solidFill>
                  <a:schemeClr val="bg1"/>
                </a:solidFill>
              </a:rPr>
              <a:t>When reading this, you will be able to understand my insight into this secret (mystery) of Messiah.  Now this </a:t>
            </a:r>
            <a:r>
              <a:rPr lang="en-US" dirty="0" smtClean="0">
                <a:solidFill>
                  <a:schemeClr val="bg1"/>
                </a:solidFill>
              </a:rPr>
              <a:t>secret (mystery) </a:t>
            </a:r>
            <a:r>
              <a:rPr lang="en-US" dirty="0">
                <a:solidFill>
                  <a:schemeClr val="bg1"/>
                </a:solidFill>
              </a:rPr>
              <a:t>was not disclosed to people in former generations as it has </a:t>
            </a:r>
            <a:r>
              <a:rPr lang="en-US" u="sng" dirty="0">
                <a:solidFill>
                  <a:schemeClr val="bg1"/>
                </a:solidFill>
              </a:rPr>
              <a:t>now</a:t>
            </a:r>
            <a:r>
              <a:rPr lang="en-US" dirty="0">
                <a:solidFill>
                  <a:schemeClr val="bg1"/>
                </a:solidFill>
              </a:rPr>
              <a:t> been revealed to his set-apart apostles and prophets by the Spirit... (Ephesians 3:4,5).</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00047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Messiah’s Lordship is the Mystery</a:t>
            </a:r>
            <a:endParaRPr lang="en-US" dirty="0" smtClean="0">
              <a:solidFill>
                <a:schemeClr val="bg1"/>
              </a:solidFill>
              <a:cs typeface="Times New Roman" pitchFamily="18" charset="0"/>
            </a:endParaRPr>
          </a:p>
          <a:p>
            <a:pPr>
              <a:buNone/>
            </a:pPr>
            <a:r>
              <a:rPr lang="en-US" dirty="0">
                <a:solidFill>
                  <a:schemeClr val="bg1"/>
                </a:solidFill>
              </a:rPr>
              <a:t>In him </a:t>
            </a:r>
            <a:r>
              <a:rPr lang="en-US" b="1" dirty="0">
                <a:solidFill>
                  <a:schemeClr val="bg1"/>
                </a:solidFill>
              </a:rPr>
              <a:t>we have redemption</a:t>
            </a:r>
            <a:r>
              <a:rPr lang="en-US" dirty="0">
                <a:solidFill>
                  <a:schemeClr val="bg1"/>
                </a:solidFill>
              </a:rPr>
              <a:t> through his blood, the forgiveness of our trespasses, according to the riches of his grace that </a:t>
            </a:r>
            <a:r>
              <a:rPr lang="en-US" b="1" dirty="0">
                <a:solidFill>
                  <a:schemeClr val="bg1"/>
                </a:solidFill>
              </a:rPr>
              <a:t>he lavished on us</a:t>
            </a:r>
            <a:r>
              <a:rPr lang="en-US" dirty="0">
                <a:solidFill>
                  <a:schemeClr val="bg1"/>
                </a:solidFill>
              </a:rPr>
              <a:t> in all wisdom and insight.  He did this when </a:t>
            </a:r>
            <a:r>
              <a:rPr lang="en-US" b="1" dirty="0">
                <a:solidFill>
                  <a:schemeClr val="bg1"/>
                </a:solidFill>
              </a:rPr>
              <a:t>he revealed to us</a:t>
            </a:r>
            <a:r>
              <a:rPr lang="en-US" dirty="0">
                <a:solidFill>
                  <a:schemeClr val="bg1"/>
                </a:solidFill>
              </a:rPr>
              <a:t> </a:t>
            </a:r>
            <a:r>
              <a:rPr lang="en-US" u="sng" dirty="0">
                <a:solidFill>
                  <a:schemeClr val="bg1"/>
                </a:solidFill>
              </a:rPr>
              <a:t>the secret (mystery) of his will</a:t>
            </a:r>
            <a:r>
              <a:rPr lang="en-US" dirty="0">
                <a:solidFill>
                  <a:schemeClr val="bg1"/>
                </a:solidFill>
              </a:rPr>
              <a:t>, according to his good pleasure </a:t>
            </a:r>
            <a:r>
              <a:rPr lang="en-US" u="sng" dirty="0">
                <a:solidFill>
                  <a:schemeClr val="bg1"/>
                </a:solidFill>
              </a:rPr>
              <a:t>that he set forth in Messiah, toward the administration of the fullness of the times, to head up all things in Messiah--the things in heaven and the things on earth</a:t>
            </a:r>
            <a:r>
              <a:rPr lang="en-US" dirty="0">
                <a:solidFill>
                  <a:schemeClr val="bg1"/>
                </a:solidFill>
              </a:rPr>
              <a:t>. </a:t>
            </a:r>
            <a:r>
              <a:rPr lang="en-US" dirty="0" smtClean="0">
                <a:solidFill>
                  <a:schemeClr val="bg1"/>
                </a:solidFill>
              </a:rPr>
              <a:t>(Ephesians 1:7-10)</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3398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The Mystery Further Described</a:t>
            </a:r>
          </a:p>
          <a:p>
            <a:pPr>
              <a:buNone/>
            </a:pPr>
            <a:r>
              <a:rPr lang="en-US" dirty="0">
                <a:solidFill>
                  <a:schemeClr val="bg1"/>
                </a:solidFill>
              </a:rPr>
              <a:t> In Messiah </a:t>
            </a:r>
            <a:r>
              <a:rPr lang="en-US" b="1" dirty="0">
                <a:solidFill>
                  <a:schemeClr val="bg1"/>
                </a:solidFill>
              </a:rPr>
              <a:t>we too have been claimed as Elohim's own possession</a:t>
            </a:r>
            <a:r>
              <a:rPr lang="en-US" dirty="0">
                <a:solidFill>
                  <a:schemeClr val="bg1"/>
                </a:solidFill>
              </a:rPr>
              <a:t>, since we were predestined according to the one purpose of him who accomplishes all things according to the counsel of his will so that we, who were the first to set our hope on Messiah, would be to the praise of his splendor.  And when you heard </a:t>
            </a:r>
            <a:r>
              <a:rPr lang="en-US" b="1" dirty="0">
                <a:solidFill>
                  <a:schemeClr val="bg1"/>
                </a:solidFill>
              </a:rPr>
              <a:t>the </a:t>
            </a:r>
            <a:r>
              <a:rPr lang="en-US" b="1" u="sng" dirty="0">
                <a:solidFill>
                  <a:schemeClr val="bg1"/>
                </a:solidFill>
              </a:rPr>
              <a:t>word of truth (the gospel of your salvation</a:t>
            </a:r>
            <a:r>
              <a:rPr lang="en-US" u="sng" dirty="0">
                <a:solidFill>
                  <a:schemeClr val="bg1"/>
                </a:solidFill>
              </a:rPr>
              <a:t>)</a:t>
            </a:r>
            <a:r>
              <a:rPr lang="en-US" dirty="0">
                <a:solidFill>
                  <a:schemeClr val="bg1"/>
                </a:solidFill>
              </a:rPr>
              <a:t>--when you believed in Messiah--you were marked with the seal of the promised Set-apart Spirit, who is </a:t>
            </a:r>
            <a:r>
              <a:rPr lang="en-US" b="1" dirty="0">
                <a:solidFill>
                  <a:schemeClr val="bg1"/>
                </a:solidFill>
              </a:rPr>
              <a:t>the down payment of our inheritance</a:t>
            </a:r>
            <a:r>
              <a:rPr lang="en-US" dirty="0">
                <a:solidFill>
                  <a:schemeClr val="bg1"/>
                </a:solidFill>
              </a:rPr>
              <a:t>, until the redemption of Elohim's own possession (</a:t>
            </a:r>
            <a:r>
              <a:rPr lang="en-US" dirty="0" smtClean="0">
                <a:solidFill>
                  <a:schemeClr val="bg1"/>
                </a:solidFill>
              </a:rPr>
              <a:t>1:11-14</a:t>
            </a:r>
            <a:r>
              <a:rPr lang="en-US"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9811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What is Paul Talking About?</a:t>
            </a:r>
            <a:endParaRPr lang="en-US" dirty="0" smtClean="0">
              <a:solidFill>
                <a:schemeClr val="bg1"/>
              </a:solidFill>
              <a:cs typeface="Times New Roman" pitchFamily="18" charset="0"/>
            </a:endParaRPr>
          </a:p>
          <a:p>
            <a:pPr>
              <a:buNone/>
            </a:pPr>
            <a:r>
              <a:rPr lang="en-US" dirty="0" smtClean="0">
                <a:solidFill>
                  <a:schemeClr val="bg1"/>
                </a:solidFill>
              </a:rPr>
              <a:t>Paul is talking about the promises made to Abraham!  This is the mystery.</a:t>
            </a:r>
          </a:p>
          <a:p>
            <a:pPr>
              <a:buNone/>
            </a:pPr>
            <a:r>
              <a:rPr lang="en-US" dirty="0" smtClean="0">
                <a:solidFill>
                  <a:schemeClr val="bg1"/>
                </a:solidFill>
                <a:cs typeface="Times New Roman" pitchFamily="18" charset="0"/>
              </a:rPr>
              <a:t>The mystery is that Messiah is Abraham’s seed and that the Messiah is the one who will bless all the nations of the earth.</a:t>
            </a:r>
          </a:p>
          <a:p>
            <a:pPr>
              <a:buNone/>
            </a:pPr>
            <a:r>
              <a:rPr lang="en-US" dirty="0" smtClean="0">
                <a:solidFill>
                  <a:schemeClr val="bg1"/>
                </a:solidFill>
                <a:cs typeface="Times New Roman" pitchFamily="18" charset="0"/>
              </a:rPr>
              <a:t>Our inheritance is the inheritance promised to Abraham and his seed, since we are also that seed</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7641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lgn="ctr">
              <a:buNone/>
            </a:pPr>
            <a:r>
              <a:rPr lang="en-US" dirty="0" smtClean="0">
                <a:solidFill>
                  <a:schemeClr val="bg1"/>
                </a:solidFill>
                <a:cs typeface="Times New Roman" pitchFamily="18" charset="0"/>
              </a:rPr>
              <a:t>This Mystery was Spoken of Earlier Again in the Promises Made to David</a:t>
            </a:r>
          </a:p>
          <a:p>
            <a:pPr marL="0" indent="0">
              <a:buNone/>
            </a:pPr>
            <a:r>
              <a:rPr lang="en-US" dirty="0">
                <a:solidFill>
                  <a:schemeClr val="bg1"/>
                </a:solidFill>
              </a:rPr>
              <a:t>When your days are over and you rest with your fathers, I will raise up your offspring to succeed you, who will come from your own body, and I will establish his </a:t>
            </a:r>
            <a:r>
              <a:rPr lang="en-US" dirty="0" smtClean="0">
                <a:solidFill>
                  <a:schemeClr val="bg1"/>
                </a:solidFill>
              </a:rPr>
              <a:t>kingdom. </a:t>
            </a:r>
            <a:r>
              <a:rPr lang="en-US" dirty="0">
                <a:solidFill>
                  <a:schemeClr val="bg1"/>
                </a:solidFill>
              </a:rPr>
              <a:t>He is the one who will build a house for my Name, and </a:t>
            </a:r>
            <a:r>
              <a:rPr lang="en-US" u="sng" dirty="0">
                <a:solidFill>
                  <a:schemeClr val="bg1"/>
                </a:solidFill>
              </a:rPr>
              <a:t>I will establish the throne of his kingdom </a:t>
            </a:r>
            <a:r>
              <a:rPr lang="en-US" u="sng" dirty="0" smtClean="0">
                <a:solidFill>
                  <a:schemeClr val="bg1"/>
                </a:solidFill>
              </a:rPr>
              <a:t>forever. </a:t>
            </a:r>
            <a:r>
              <a:rPr lang="en-US" u="sng" dirty="0">
                <a:solidFill>
                  <a:schemeClr val="bg1"/>
                </a:solidFill>
              </a:rPr>
              <a:t>I will be his father, and he will be my son</a:t>
            </a:r>
            <a:r>
              <a:rPr lang="en-US" dirty="0">
                <a:solidFill>
                  <a:schemeClr val="bg1"/>
                </a:solidFill>
              </a:rPr>
              <a:t>. When he does wrong, I will punish him with the rod of men, with floggings inflicted by </a:t>
            </a:r>
            <a:r>
              <a:rPr lang="en-US" dirty="0" smtClean="0">
                <a:solidFill>
                  <a:schemeClr val="bg1"/>
                </a:solidFill>
              </a:rPr>
              <a:t>men. </a:t>
            </a:r>
            <a:r>
              <a:rPr lang="en-US" dirty="0">
                <a:solidFill>
                  <a:schemeClr val="bg1"/>
                </a:solidFill>
              </a:rPr>
              <a:t>But my love will never be taken away from him, as I took it away from </a:t>
            </a:r>
            <a:r>
              <a:rPr lang="en-US" dirty="0" err="1">
                <a:solidFill>
                  <a:schemeClr val="bg1"/>
                </a:solidFill>
              </a:rPr>
              <a:t>Sha'ul</a:t>
            </a:r>
            <a:r>
              <a:rPr lang="en-US" dirty="0">
                <a:solidFill>
                  <a:schemeClr val="bg1"/>
                </a:solidFill>
              </a:rPr>
              <a:t>, whom I removed from before </a:t>
            </a:r>
            <a:r>
              <a:rPr lang="en-US" dirty="0" smtClean="0">
                <a:solidFill>
                  <a:schemeClr val="bg1"/>
                </a:solidFill>
              </a:rPr>
              <a:t>you. </a:t>
            </a:r>
            <a:r>
              <a:rPr lang="en-US" u="sng" dirty="0">
                <a:solidFill>
                  <a:schemeClr val="bg1"/>
                </a:solidFill>
              </a:rPr>
              <a:t>Your house and your kingdom will endure forever before me; your throne will be established forever</a:t>
            </a:r>
            <a:r>
              <a:rPr lang="en-US" dirty="0" smtClean="0">
                <a:solidFill>
                  <a:schemeClr val="bg1"/>
                </a:solidFill>
              </a:rPr>
              <a:t>.'“</a:t>
            </a:r>
            <a:r>
              <a:rPr lang="en-US" dirty="0" smtClean="0">
                <a:solidFill>
                  <a:schemeClr val="bg1"/>
                </a:solidFill>
                <a:cs typeface="Times New Roman" pitchFamily="18" charset="0"/>
              </a:rPr>
              <a:t> (2 Samuel 7:12-16)</a:t>
            </a:r>
            <a:endParaRPr lang="en-US" dirty="0"/>
          </a:p>
        </p:txBody>
      </p:sp>
    </p:spTree>
    <p:extLst>
      <p:ext uri="{BB962C8B-B14F-4D97-AF65-F5344CB8AC3E}">
        <p14:creationId xmlns:p14="http://schemas.microsoft.com/office/powerpoint/2010/main" val="200047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The Gentiles </a:t>
            </a:r>
            <a:r>
              <a:rPr lang="en-US" dirty="0" smtClean="0">
                <a:solidFill>
                  <a:schemeClr val="bg1"/>
                </a:solidFill>
                <a:cs typeface="Times New Roman" pitchFamily="18" charset="0"/>
              </a:rPr>
              <a:t>before Messiah</a:t>
            </a:r>
            <a:endParaRPr lang="en-US" dirty="0" smtClean="0">
              <a:solidFill>
                <a:schemeClr val="bg1"/>
              </a:solidFill>
              <a:cs typeface="Times New Roman" pitchFamily="18" charset="0"/>
            </a:endParaRPr>
          </a:p>
          <a:p>
            <a:pPr>
              <a:buNone/>
            </a:pPr>
            <a:r>
              <a:rPr lang="en-US" dirty="0">
                <a:solidFill>
                  <a:schemeClr val="bg1"/>
                </a:solidFill>
              </a:rPr>
              <a:t>Therefore remember that formerly you, the Gentiles in the flesh--who are called "</a:t>
            </a:r>
            <a:r>
              <a:rPr lang="en-US" dirty="0" err="1">
                <a:solidFill>
                  <a:schemeClr val="bg1"/>
                </a:solidFill>
              </a:rPr>
              <a:t>uncircumcision</a:t>
            </a:r>
            <a:r>
              <a:rPr lang="en-US" dirty="0">
                <a:solidFill>
                  <a:schemeClr val="bg1"/>
                </a:solidFill>
              </a:rPr>
              <a:t>" by the so-called "circumcision" -- that is performed on the body by human hands -- that you were </a:t>
            </a:r>
            <a:r>
              <a:rPr lang="en-US" u="sng" dirty="0">
                <a:solidFill>
                  <a:schemeClr val="bg1"/>
                </a:solidFill>
              </a:rPr>
              <a:t>at that time</a:t>
            </a:r>
            <a:r>
              <a:rPr lang="en-US" dirty="0">
                <a:solidFill>
                  <a:schemeClr val="bg1"/>
                </a:solidFill>
              </a:rPr>
              <a:t> (1</a:t>
            </a:r>
            <a:r>
              <a:rPr lang="en-US" dirty="0" smtClean="0">
                <a:solidFill>
                  <a:schemeClr val="bg1"/>
                </a:solidFill>
              </a:rPr>
              <a:t>) </a:t>
            </a:r>
            <a:r>
              <a:rPr lang="en-US" b="1" dirty="0" smtClean="0">
                <a:solidFill>
                  <a:schemeClr val="bg1"/>
                </a:solidFill>
              </a:rPr>
              <a:t>without </a:t>
            </a:r>
            <a:r>
              <a:rPr lang="en-US" b="1" dirty="0">
                <a:solidFill>
                  <a:schemeClr val="bg1"/>
                </a:solidFill>
              </a:rPr>
              <a:t>the Messiah</a:t>
            </a:r>
            <a:r>
              <a:rPr lang="en-US" dirty="0">
                <a:solidFill>
                  <a:schemeClr val="bg1"/>
                </a:solidFill>
              </a:rPr>
              <a:t>, (2</a:t>
            </a:r>
            <a:r>
              <a:rPr lang="en-US" dirty="0" smtClean="0">
                <a:solidFill>
                  <a:schemeClr val="bg1"/>
                </a:solidFill>
              </a:rPr>
              <a:t>) </a:t>
            </a:r>
            <a:r>
              <a:rPr lang="en-US" b="1" dirty="0" smtClean="0">
                <a:solidFill>
                  <a:schemeClr val="bg1"/>
                </a:solidFill>
              </a:rPr>
              <a:t>alienated </a:t>
            </a:r>
            <a:r>
              <a:rPr lang="en-US" b="1" dirty="0">
                <a:solidFill>
                  <a:schemeClr val="bg1"/>
                </a:solidFill>
              </a:rPr>
              <a:t>from the citizenship of </a:t>
            </a:r>
            <a:r>
              <a:rPr lang="en-US" b="1" dirty="0" err="1">
                <a:solidFill>
                  <a:schemeClr val="bg1"/>
                </a:solidFill>
              </a:rPr>
              <a:t>Yisrael</a:t>
            </a:r>
            <a:r>
              <a:rPr lang="en-US" dirty="0">
                <a:solidFill>
                  <a:schemeClr val="bg1"/>
                </a:solidFill>
              </a:rPr>
              <a:t> and (3</a:t>
            </a:r>
            <a:r>
              <a:rPr lang="en-US" dirty="0" smtClean="0">
                <a:solidFill>
                  <a:schemeClr val="bg1"/>
                </a:solidFill>
              </a:rPr>
              <a:t>) </a:t>
            </a:r>
            <a:r>
              <a:rPr lang="en-US" b="1" dirty="0" smtClean="0">
                <a:solidFill>
                  <a:schemeClr val="bg1"/>
                </a:solidFill>
              </a:rPr>
              <a:t>strangers </a:t>
            </a:r>
            <a:r>
              <a:rPr lang="en-US" b="1" dirty="0">
                <a:solidFill>
                  <a:schemeClr val="bg1"/>
                </a:solidFill>
              </a:rPr>
              <a:t>to the covenants of promise</a:t>
            </a:r>
            <a:r>
              <a:rPr lang="en-US" dirty="0">
                <a:solidFill>
                  <a:schemeClr val="bg1"/>
                </a:solidFill>
              </a:rPr>
              <a:t>, having no hope and without Elohim in the world.  But now in Messiah </a:t>
            </a:r>
            <a:r>
              <a:rPr lang="en-US" dirty="0" err="1">
                <a:solidFill>
                  <a:schemeClr val="bg1"/>
                </a:solidFill>
              </a:rPr>
              <a:t>Yeshua</a:t>
            </a:r>
            <a:r>
              <a:rPr lang="en-US" dirty="0">
                <a:solidFill>
                  <a:schemeClr val="bg1"/>
                </a:solidFill>
              </a:rPr>
              <a:t> you who used to be far away have been brought near by the blood of Messiah (Ephesians 2:11-13).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3398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Wait a Minute!  Who are the Gentiles?</a:t>
            </a:r>
            <a:endParaRPr lang="en-US" dirty="0" smtClean="0">
              <a:solidFill>
                <a:schemeClr val="bg1"/>
              </a:solidFill>
              <a:cs typeface="Times New Roman" pitchFamily="18" charset="0"/>
            </a:endParaRPr>
          </a:p>
          <a:p>
            <a:pPr>
              <a:buNone/>
            </a:pPr>
            <a:r>
              <a:rPr lang="en-US" dirty="0" smtClean="0">
                <a:solidFill>
                  <a:schemeClr val="bg1"/>
                </a:solidFill>
              </a:rPr>
              <a:t>Hosea 1</a:t>
            </a:r>
          </a:p>
          <a:p>
            <a:pPr>
              <a:buNone/>
            </a:pPr>
            <a:r>
              <a:rPr lang="en-US" dirty="0" smtClean="0">
                <a:solidFill>
                  <a:schemeClr val="bg1"/>
                </a:solidFill>
              </a:rPr>
              <a:t>Hosea marries Gomer</a:t>
            </a:r>
          </a:p>
          <a:p>
            <a:pPr>
              <a:buNone/>
            </a:pPr>
            <a:r>
              <a:rPr lang="en-US" dirty="0" smtClean="0">
                <a:solidFill>
                  <a:schemeClr val="bg1"/>
                </a:solidFill>
              </a:rPr>
              <a:t>1</a:t>
            </a:r>
            <a:r>
              <a:rPr lang="en-US" baseline="30000" dirty="0" smtClean="0">
                <a:solidFill>
                  <a:schemeClr val="bg1"/>
                </a:solidFill>
              </a:rPr>
              <a:t>st</a:t>
            </a:r>
            <a:r>
              <a:rPr lang="en-US" dirty="0" smtClean="0">
                <a:solidFill>
                  <a:schemeClr val="bg1"/>
                </a:solidFill>
              </a:rPr>
              <a:t> son – </a:t>
            </a:r>
            <a:r>
              <a:rPr lang="en-US" dirty="0" err="1" smtClean="0">
                <a:solidFill>
                  <a:schemeClr val="bg1"/>
                </a:solidFill>
              </a:rPr>
              <a:t>Yezreel</a:t>
            </a:r>
            <a:r>
              <a:rPr lang="en-US" dirty="0" smtClean="0">
                <a:solidFill>
                  <a:schemeClr val="bg1"/>
                </a:solidFill>
              </a:rPr>
              <a:t> – Israel will be ended and dispersed</a:t>
            </a:r>
          </a:p>
          <a:p>
            <a:pPr>
              <a:buNone/>
            </a:pPr>
            <a:r>
              <a:rPr lang="en-US" dirty="0" smtClean="0">
                <a:solidFill>
                  <a:schemeClr val="bg1"/>
                </a:solidFill>
              </a:rPr>
              <a:t>1</a:t>
            </a:r>
            <a:r>
              <a:rPr lang="en-US" baseline="30000" dirty="0" smtClean="0">
                <a:solidFill>
                  <a:schemeClr val="bg1"/>
                </a:solidFill>
              </a:rPr>
              <a:t>st</a:t>
            </a:r>
            <a:r>
              <a:rPr lang="en-US" dirty="0" smtClean="0">
                <a:solidFill>
                  <a:schemeClr val="bg1"/>
                </a:solidFill>
              </a:rPr>
              <a:t> daughter – Lo-</a:t>
            </a:r>
            <a:r>
              <a:rPr lang="en-US" dirty="0" err="1" smtClean="0">
                <a:solidFill>
                  <a:schemeClr val="bg1"/>
                </a:solidFill>
              </a:rPr>
              <a:t>Ruhamah</a:t>
            </a:r>
            <a:r>
              <a:rPr lang="en-US" dirty="0" smtClean="0">
                <a:solidFill>
                  <a:schemeClr val="bg1"/>
                </a:solidFill>
              </a:rPr>
              <a:t> – Israel is not loved, but </a:t>
            </a:r>
            <a:r>
              <a:rPr lang="en-US" dirty="0" err="1" smtClean="0">
                <a:solidFill>
                  <a:schemeClr val="bg1"/>
                </a:solidFill>
              </a:rPr>
              <a:t>Yehudah</a:t>
            </a:r>
            <a:r>
              <a:rPr lang="en-US" dirty="0" smtClean="0">
                <a:solidFill>
                  <a:schemeClr val="bg1"/>
                </a:solidFill>
              </a:rPr>
              <a:t> is still loved</a:t>
            </a:r>
          </a:p>
          <a:p>
            <a:pPr>
              <a:buNone/>
            </a:pPr>
            <a:r>
              <a:rPr lang="en-US" dirty="0" smtClean="0">
                <a:solidFill>
                  <a:schemeClr val="bg1"/>
                </a:solidFill>
              </a:rPr>
              <a:t>2</a:t>
            </a:r>
            <a:r>
              <a:rPr lang="en-US" baseline="30000" dirty="0" smtClean="0">
                <a:solidFill>
                  <a:schemeClr val="bg1"/>
                </a:solidFill>
              </a:rPr>
              <a:t>nd</a:t>
            </a:r>
            <a:r>
              <a:rPr lang="en-US" dirty="0" smtClean="0">
                <a:solidFill>
                  <a:schemeClr val="bg1"/>
                </a:solidFill>
              </a:rPr>
              <a:t> son – Lo-</a:t>
            </a:r>
            <a:r>
              <a:rPr lang="en-US" dirty="0" err="1" smtClean="0">
                <a:solidFill>
                  <a:schemeClr val="bg1"/>
                </a:solidFill>
              </a:rPr>
              <a:t>Ammi</a:t>
            </a:r>
            <a:r>
              <a:rPr lang="en-US" dirty="0" smtClean="0">
                <a:solidFill>
                  <a:schemeClr val="bg1"/>
                </a:solidFill>
              </a:rPr>
              <a:t> – Israel is not my people</a:t>
            </a: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7641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Wait a Minute!  Who are the Gentiles?</a:t>
            </a:r>
            <a:endParaRPr lang="en-US" dirty="0" smtClean="0">
              <a:solidFill>
                <a:schemeClr val="bg1"/>
              </a:solidFill>
              <a:cs typeface="Times New Roman" pitchFamily="18" charset="0"/>
            </a:endParaRPr>
          </a:p>
          <a:p>
            <a:pPr>
              <a:buNone/>
            </a:pPr>
            <a:r>
              <a:rPr lang="en-US" dirty="0">
                <a:solidFill>
                  <a:schemeClr val="bg1"/>
                </a:solidFill>
              </a:rPr>
              <a:t>However, in the future the number of the people of </a:t>
            </a:r>
            <a:r>
              <a:rPr lang="en-US" dirty="0" err="1">
                <a:solidFill>
                  <a:schemeClr val="bg1"/>
                </a:solidFill>
              </a:rPr>
              <a:t>Yisrael</a:t>
            </a:r>
            <a:r>
              <a:rPr lang="en-US" dirty="0">
                <a:solidFill>
                  <a:schemeClr val="bg1"/>
                </a:solidFill>
              </a:rPr>
              <a:t> will be like the sand of the sea which can be neither measured nor numbered. Although it was said to them, "You are not my people," it will be said to them, "You are children of the living Elohim!"  Then the people of </a:t>
            </a:r>
            <a:r>
              <a:rPr lang="en-US" dirty="0" err="1">
                <a:solidFill>
                  <a:schemeClr val="bg1"/>
                </a:solidFill>
              </a:rPr>
              <a:t>Yehudah</a:t>
            </a:r>
            <a:r>
              <a:rPr lang="en-US" dirty="0">
                <a:solidFill>
                  <a:schemeClr val="bg1"/>
                </a:solidFill>
              </a:rPr>
              <a:t> and the people of </a:t>
            </a:r>
            <a:r>
              <a:rPr lang="en-US" dirty="0" err="1">
                <a:solidFill>
                  <a:schemeClr val="bg1"/>
                </a:solidFill>
              </a:rPr>
              <a:t>Yisrael</a:t>
            </a:r>
            <a:r>
              <a:rPr lang="en-US" dirty="0">
                <a:solidFill>
                  <a:schemeClr val="bg1"/>
                </a:solidFill>
              </a:rPr>
              <a:t> will be gathered together. They will appoint for themselves one leader, and will flourish in the land. Certainly, the day of </a:t>
            </a:r>
            <a:r>
              <a:rPr lang="en-US" dirty="0" err="1">
                <a:solidFill>
                  <a:schemeClr val="bg1"/>
                </a:solidFill>
              </a:rPr>
              <a:t>Yezreel</a:t>
            </a:r>
            <a:r>
              <a:rPr lang="en-US" dirty="0">
                <a:solidFill>
                  <a:schemeClr val="bg1"/>
                </a:solidFill>
              </a:rPr>
              <a:t> will be great! </a:t>
            </a:r>
            <a:r>
              <a:rPr lang="en-US" dirty="0" smtClean="0">
                <a:solidFill>
                  <a:schemeClr val="bg1"/>
                </a:solidFill>
              </a:rPr>
              <a:t>(Hosea 1:10-11</a:t>
            </a:r>
            <a:r>
              <a:rPr lang="en-US"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9398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Paul Quotes Hosea</a:t>
            </a:r>
            <a:endParaRPr lang="en-US" dirty="0" smtClean="0">
              <a:solidFill>
                <a:schemeClr val="bg1"/>
              </a:solidFill>
              <a:cs typeface="Times New Roman" pitchFamily="18" charset="0"/>
            </a:endParaRPr>
          </a:p>
          <a:p>
            <a:pPr>
              <a:buNone/>
            </a:pPr>
            <a:r>
              <a:rPr lang="en-US" dirty="0">
                <a:solidFill>
                  <a:schemeClr val="bg1"/>
                </a:solidFill>
              </a:rPr>
              <a:t>And what if he is willing to make known the wealth of his splendor on the objects of mercy that he has prepared beforehand for splendor-- even us, whom he has called, not only from the </a:t>
            </a:r>
            <a:r>
              <a:rPr lang="en-US" dirty="0" err="1">
                <a:solidFill>
                  <a:schemeClr val="bg1"/>
                </a:solidFill>
              </a:rPr>
              <a:t>Yehudim</a:t>
            </a:r>
            <a:r>
              <a:rPr lang="en-US" dirty="0">
                <a:solidFill>
                  <a:schemeClr val="bg1"/>
                </a:solidFill>
              </a:rPr>
              <a:t> but also from the Gentiles?  As he also says in </a:t>
            </a:r>
            <a:r>
              <a:rPr lang="en-US" dirty="0" err="1">
                <a:solidFill>
                  <a:schemeClr val="bg1"/>
                </a:solidFill>
              </a:rPr>
              <a:t>Hoshea</a:t>
            </a:r>
            <a:r>
              <a:rPr lang="en-US" dirty="0">
                <a:solidFill>
                  <a:schemeClr val="bg1"/>
                </a:solidFill>
              </a:rPr>
              <a:t>: "I will call those who were not my people, 'My people,' and I will call her who was unloved, 'My beloved.'"  And in the very place where it was said to them, 'You are not my people,' there they will be called 'sons of the living Elohim.' (Romans 9:23-26).</a:t>
            </a:r>
            <a:endParaRPr lang="en-US" dirty="0" smtClean="0">
              <a:solidFill>
                <a:schemeClr val="bg1"/>
              </a:solidFill>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17102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buNone/>
            </a:pPr>
            <a:r>
              <a:rPr lang="en-US" dirty="0" smtClean="0">
                <a:solidFill>
                  <a:schemeClr val="bg1"/>
                </a:solidFill>
              </a:rPr>
              <a:t>In </a:t>
            </a:r>
            <a:r>
              <a:rPr lang="en-US" dirty="0">
                <a:solidFill>
                  <a:schemeClr val="bg1"/>
                </a:solidFill>
              </a:rPr>
              <a:t>Paul's explanation of the Gospel, he notes that Elohim is calling the </a:t>
            </a:r>
            <a:r>
              <a:rPr lang="en-US" dirty="0" err="1">
                <a:solidFill>
                  <a:schemeClr val="bg1"/>
                </a:solidFill>
              </a:rPr>
              <a:t>Yehudim</a:t>
            </a:r>
            <a:r>
              <a:rPr lang="en-US" dirty="0">
                <a:solidFill>
                  <a:schemeClr val="bg1"/>
                </a:solidFill>
              </a:rPr>
              <a:t> ("Jews") and the Gentiles.  And he cites </a:t>
            </a:r>
            <a:r>
              <a:rPr lang="en-US" dirty="0" err="1">
                <a:solidFill>
                  <a:schemeClr val="bg1"/>
                </a:solidFill>
              </a:rPr>
              <a:t>Hoshea</a:t>
            </a:r>
            <a:r>
              <a:rPr lang="en-US" dirty="0">
                <a:solidFill>
                  <a:schemeClr val="bg1"/>
                </a:solidFill>
              </a:rPr>
              <a:t> as evidence that we should have expected Elohim to call the Gentiles!  </a:t>
            </a:r>
            <a:r>
              <a:rPr lang="en-US" b="1" u="sng" dirty="0">
                <a:solidFill>
                  <a:schemeClr val="bg1"/>
                </a:solidFill>
              </a:rPr>
              <a:t>But he is quoting that passage which we have looked at above, where the prophet </a:t>
            </a:r>
            <a:r>
              <a:rPr lang="en-US" b="1" u="sng" dirty="0" err="1">
                <a:solidFill>
                  <a:schemeClr val="bg1"/>
                </a:solidFill>
              </a:rPr>
              <a:t>Hoshea</a:t>
            </a:r>
            <a:r>
              <a:rPr lang="en-US" b="1" u="sng" dirty="0">
                <a:solidFill>
                  <a:schemeClr val="bg1"/>
                </a:solidFill>
              </a:rPr>
              <a:t> is clearly speaking of the northern House of Israel, the scattered descendants of the northern kingdom!  It is these that he is referring to as "Gentiles</a:t>
            </a:r>
            <a:r>
              <a:rPr lang="en-US" b="1" dirty="0">
                <a:solidFill>
                  <a:schemeClr val="bg1"/>
                </a:solidFill>
              </a:rPr>
              <a:t>."</a:t>
            </a:r>
            <a:r>
              <a:rPr lang="en-US" dirty="0">
                <a:solidFill>
                  <a:schemeClr val="bg1"/>
                </a:solidFill>
              </a:rPr>
              <a:t>  And that does make sense.  The northern kingdom of Israel was scattered among the nations ("Gentiles") and intermingled and intermarried with the nations.  So it is accurate to refer to the descendants of the house of Israel as Gentiles!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8229834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These Gentiles (Northern Kingdom Scattered Among the Nations) are Described with 5 Characteristics</a:t>
            </a:r>
            <a:endParaRPr lang="en-US" dirty="0" smtClean="0">
              <a:solidFill>
                <a:schemeClr val="bg1"/>
              </a:solidFill>
              <a:cs typeface="Times New Roman" pitchFamily="18" charset="0"/>
            </a:endParaRPr>
          </a:p>
          <a:p>
            <a:pPr marL="514350" indent="-514350">
              <a:buAutoNum type="arabicParenBoth"/>
            </a:pPr>
            <a:r>
              <a:rPr lang="en-US" b="1" dirty="0" smtClean="0">
                <a:solidFill>
                  <a:schemeClr val="bg1"/>
                </a:solidFill>
              </a:rPr>
              <a:t>without </a:t>
            </a:r>
            <a:r>
              <a:rPr lang="en-US" b="1" dirty="0">
                <a:solidFill>
                  <a:schemeClr val="bg1"/>
                </a:solidFill>
              </a:rPr>
              <a:t>the Messiah</a:t>
            </a:r>
            <a:r>
              <a:rPr lang="en-US" dirty="0">
                <a:solidFill>
                  <a:schemeClr val="bg1"/>
                </a:solidFill>
              </a:rPr>
              <a:t>, </a:t>
            </a:r>
            <a:endParaRPr lang="en-US" dirty="0" smtClean="0">
              <a:solidFill>
                <a:schemeClr val="bg1"/>
              </a:solidFill>
            </a:endParaRPr>
          </a:p>
          <a:p>
            <a:pPr marL="514350" indent="-514350">
              <a:buAutoNum type="arabicParenBoth"/>
            </a:pPr>
            <a:r>
              <a:rPr lang="en-US" b="1" dirty="0" smtClean="0">
                <a:solidFill>
                  <a:schemeClr val="bg1"/>
                </a:solidFill>
              </a:rPr>
              <a:t>alienated </a:t>
            </a:r>
            <a:r>
              <a:rPr lang="en-US" b="1" dirty="0">
                <a:solidFill>
                  <a:schemeClr val="bg1"/>
                </a:solidFill>
              </a:rPr>
              <a:t>from the citizenship of </a:t>
            </a:r>
            <a:r>
              <a:rPr lang="en-US" b="1" dirty="0" err="1">
                <a:solidFill>
                  <a:schemeClr val="bg1"/>
                </a:solidFill>
              </a:rPr>
              <a:t>Yisrael</a:t>
            </a:r>
            <a:r>
              <a:rPr lang="en-US" dirty="0">
                <a:solidFill>
                  <a:schemeClr val="bg1"/>
                </a:solidFill>
              </a:rPr>
              <a:t> </a:t>
            </a:r>
            <a:endParaRPr lang="en-US" dirty="0" smtClean="0">
              <a:solidFill>
                <a:schemeClr val="bg1"/>
              </a:solidFill>
            </a:endParaRPr>
          </a:p>
          <a:p>
            <a:pPr marL="514350" indent="-514350">
              <a:buAutoNum type="arabicParenBoth"/>
            </a:pPr>
            <a:r>
              <a:rPr lang="en-US" b="1" dirty="0" smtClean="0">
                <a:solidFill>
                  <a:schemeClr val="bg1"/>
                </a:solidFill>
              </a:rPr>
              <a:t>strangers </a:t>
            </a:r>
            <a:r>
              <a:rPr lang="en-US" b="1" dirty="0">
                <a:solidFill>
                  <a:schemeClr val="bg1"/>
                </a:solidFill>
              </a:rPr>
              <a:t>to the covenants of promise</a:t>
            </a:r>
            <a:r>
              <a:rPr lang="en-US" dirty="0">
                <a:solidFill>
                  <a:schemeClr val="bg1"/>
                </a:solidFill>
              </a:rPr>
              <a:t>, </a:t>
            </a:r>
            <a:endParaRPr lang="en-US" dirty="0" smtClean="0">
              <a:solidFill>
                <a:schemeClr val="bg1"/>
              </a:solidFill>
            </a:endParaRPr>
          </a:p>
          <a:p>
            <a:pPr marL="514350" indent="-514350">
              <a:buAutoNum type="arabicParenBoth"/>
            </a:pPr>
            <a:r>
              <a:rPr lang="en-US" dirty="0" smtClean="0">
                <a:solidFill>
                  <a:schemeClr val="bg1"/>
                </a:solidFill>
              </a:rPr>
              <a:t>having </a:t>
            </a:r>
            <a:r>
              <a:rPr lang="en-US" dirty="0">
                <a:solidFill>
                  <a:schemeClr val="bg1"/>
                </a:solidFill>
              </a:rPr>
              <a:t>no hope and </a:t>
            </a:r>
            <a:endParaRPr lang="en-US" dirty="0" smtClean="0">
              <a:solidFill>
                <a:schemeClr val="bg1"/>
              </a:solidFill>
            </a:endParaRPr>
          </a:p>
          <a:p>
            <a:pPr marL="514350" indent="-514350">
              <a:buAutoNum type="arabicParenBoth"/>
            </a:pPr>
            <a:r>
              <a:rPr lang="en-US" dirty="0" smtClean="0">
                <a:solidFill>
                  <a:schemeClr val="bg1"/>
                </a:solidFill>
              </a:rPr>
              <a:t>without </a:t>
            </a:r>
            <a:r>
              <a:rPr lang="en-US" dirty="0">
                <a:solidFill>
                  <a:schemeClr val="bg1"/>
                </a:solidFill>
              </a:rPr>
              <a:t>Elohim in the world</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6125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0000" lnSpcReduction="20000"/>
          </a:bodyPr>
          <a:lstStyle/>
          <a:p>
            <a:pPr algn="ctr">
              <a:buNone/>
            </a:pPr>
            <a:r>
              <a:rPr lang="en-US" dirty="0" smtClean="0">
                <a:solidFill>
                  <a:schemeClr val="bg1"/>
                </a:solidFill>
                <a:cs typeface="Times New Roman" pitchFamily="18" charset="0"/>
              </a:rPr>
              <a:t>Far Away</a:t>
            </a:r>
            <a:endParaRPr lang="en-US" dirty="0" smtClean="0">
              <a:solidFill>
                <a:schemeClr val="bg1"/>
              </a:solidFill>
              <a:cs typeface="Times New Roman" pitchFamily="18" charset="0"/>
            </a:endParaRPr>
          </a:p>
          <a:p>
            <a:pPr>
              <a:buNone/>
            </a:pPr>
            <a:r>
              <a:rPr lang="en-US" dirty="0">
                <a:solidFill>
                  <a:schemeClr val="bg1"/>
                </a:solidFill>
              </a:rPr>
              <a:t>"Son of man, your brothers, your relatives, your fellow exiles, and </a:t>
            </a:r>
            <a:r>
              <a:rPr lang="en-US" u="sng" dirty="0">
                <a:solidFill>
                  <a:schemeClr val="bg1"/>
                </a:solidFill>
              </a:rPr>
              <a:t>the whole house of </a:t>
            </a:r>
            <a:r>
              <a:rPr lang="en-US" u="sng" dirty="0" err="1">
                <a:solidFill>
                  <a:schemeClr val="bg1"/>
                </a:solidFill>
              </a:rPr>
              <a:t>Yisrael</a:t>
            </a:r>
            <a:r>
              <a:rPr lang="en-US" dirty="0">
                <a:solidFill>
                  <a:schemeClr val="bg1"/>
                </a:solidFill>
              </a:rPr>
              <a:t> are those to whom the inhabitants of </a:t>
            </a:r>
            <a:r>
              <a:rPr lang="en-US" dirty="0" err="1">
                <a:solidFill>
                  <a:schemeClr val="bg1"/>
                </a:solidFill>
              </a:rPr>
              <a:t>Yerushalayim</a:t>
            </a:r>
            <a:r>
              <a:rPr lang="en-US" dirty="0">
                <a:solidFill>
                  <a:schemeClr val="bg1"/>
                </a:solidFill>
              </a:rPr>
              <a:t> have said, 'They have gone far away from </a:t>
            </a:r>
            <a:r>
              <a:rPr lang="en-US" dirty="0" err="1">
                <a:solidFill>
                  <a:schemeClr val="bg1"/>
                </a:solidFill>
              </a:rPr>
              <a:t>Yehovah</a:t>
            </a:r>
            <a:r>
              <a:rPr lang="en-US" dirty="0">
                <a:solidFill>
                  <a:schemeClr val="bg1"/>
                </a:solidFill>
              </a:rPr>
              <a:t>; to us this land has been given as a possession.'  "Therefore say: 'This is what Adonai </a:t>
            </a:r>
            <a:r>
              <a:rPr lang="en-US" dirty="0" err="1">
                <a:solidFill>
                  <a:schemeClr val="bg1"/>
                </a:solidFill>
              </a:rPr>
              <a:t>Yehovah</a:t>
            </a:r>
            <a:r>
              <a:rPr lang="en-US" dirty="0">
                <a:solidFill>
                  <a:schemeClr val="bg1"/>
                </a:solidFill>
              </a:rPr>
              <a:t> says: </a:t>
            </a:r>
            <a:r>
              <a:rPr lang="en-US" u="sng" dirty="0">
                <a:solidFill>
                  <a:schemeClr val="bg1"/>
                </a:solidFill>
              </a:rPr>
              <a:t>Although I have removed them far away among the nations and have scattered them through foreign lands</a:t>
            </a:r>
            <a:r>
              <a:rPr lang="en-US" dirty="0">
                <a:solidFill>
                  <a:schemeClr val="bg1"/>
                </a:solidFill>
              </a:rPr>
              <a:t>, I have been a sanctuary for them for a short while among the lands where they have gone.'  "Therefore say: 'This is what Adonai </a:t>
            </a:r>
            <a:r>
              <a:rPr lang="en-US" dirty="0" err="1">
                <a:solidFill>
                  <a:schemeClr val="bg1"/>
                </a:solidFill>
              </a:rPr>
              <a:t>Yehovah</a:t>
            </a:r>
            <a:r>
              <a:rPr lang="en-US" dirty="0">
                <a:solidFill>
                  <a:schemeClr val="bg1"/>
                </a:solidFill>
              </a:rPr>
              <a:t> says: </a:t>
            </a:r>
            <a:r>
              <a:rPr lang="en-US" u="sng" dirty="0">
                <a:solidFill>
                  <a:schemeClr val="bg1"/>
                </a:solidFill>
              </a:rPr>
              <a:t>I will </a:t>
            </a:r>
            <a:r>
              <a:rPr lang="en-US" u="sng" dirty="0" err="1">
                <a:solidFill>
                  <a:schemeClr val="bg1"/>
                </a:solidFill>
              </a:rPr>
              <a:t>regather</a:t>
            </a:r>
            <a:r>
              <a:rPr lang="en-US" u="sng" dirty="0">
                <a:solidFill>
                  <a:schemeClr val="bg1"/>
                </a:solidFill>
              </a:rPr>
              <a:t> you from the peoples and will assemble you from the lands where you have been scattered</a:t>
            </a:r>
            <a:r>
              <a:rPr lang="en-US" dirty="0">
                <a:solidFill>
                  <a:schemeClr val="bg1"/>
                </a:solidFill>
              </a:rPr>
              <a:t>, and I will give you back the land of </a:t>
            </a:r>
            <a:r>
              <a:rPr lang="en-US" dirty="0" err="1">
                <a:solidFill>
                  <a:schemeClr val="bg1"/>
                </a:solidFill>
              </a:rPr>
              <a:t>Yisrael</a:t>
            </a:r>
            <a:r>
              <a:rPr lang="en-US" dirty="0">
                <a:solidFill>
                  <a:schemeClr val="bg1"/>
                </a:solidFill>
              </a:rPr>
              <a:t>.' (</a:t>
            </a:r>
            <a:r>
              <a:rPr lang="en-US" dirty="0" err="1">
                <a:solidFill>
                  <a:schemeClr val="bg1"/>
                </a:solidFill>
              </a:rPr>
              <a:t>Yechezqel</a:t>
            </a:r>
            <a:r>
              <a:rPr lang="en-US" dirty="0">
                <a:solidFill>
                  <a:schemeClr val="bg1"/>
                </a:solidFill>
              </a:rPr>
              <a:t> 11:15-17).</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00047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The Gentiles Who Receive Messiah</a:t>
            </a:r>
          </a:p>
          <a:p>
            <a:pPr>
              <a:buNone/>
            </a:pPr>
            <a:r>
              <a:rPr lang="en-US" dirty="0">
                <a:solidFill>
                  <a:schemeClr val="bg1"/>
                </a:solidFill>
              </a:rPr>
              <a:t>When reading this, you will be able to understand my insight into this secret (mystery) of Messiah.  Now this secret was not disclosed to people in former generations as it has </a:t>
            </a:r>
            <a:r>
              <a:rPr lang="en-US" u="sng" dirty="0">
                <a:solidFill>
                  <a:schemeClr val="bg1"/>
                </a:solidFill>
              </a:rPr>
              <a:t>now</a:t>
            </a:r>
            <a:r>
              <a:rPr lang="en-US" dirty="0">
                <a:solidFill>
                  <a:schemeClr val="bg1"/>
                </a:solidFill>
              </a:rPr>
              <a:t> been revealed to his set-apart apostles and prophets by the Spirit, namely, that </a:t>
            </a:r>
            <a:r>
              <a:rPr lang="en-US" b="1" u="sng" dirty="0">
                <a:solidFill>
                  <a:schemeClr val="bg1"/>
                </a:solidFill>
              </a:rPr>
              <a:t>through the gospel</a:t>
            </a:r>
            <a:r>
              <a:rPr lang="en-US" dirty="0">
                <a:solidFill>
                  <a:schemeClr val="bg1"/>
                </a:solidFill>
              </a:rPr>
              <a:t> the Gentiles are (1</a:t>
            </a:r>
            <a:r>
              <a:rPr lang="en-US" dirty="0" smtClean="0">
                <a:solidFill>
                  <a:schemeClr val="bg1"/>
                </a:solidFill>
              </a:rPr>
              <a:t>) </a:t>
            </a:r>
            <a:r>
              <a:rPr lang="en-US" b="1" dirty="0" smtClean="0">
                <a:solidFill>
                  <a:schemeClr val="bg1"/>
                </a:solidFill>
              </a:rPr>
              <a:t>fellow </a:t>
            </a:r>
            <a:r>
              <a:rPr lang="en-US" b="1" dirty="0">
                <a:solidFill>
                  <a:schemeClr val="bg1"/>
                </a:solidFill>
              </a:rPr>
              <a:t>heirs, (2</a:t>
            </a:r>
            <a:r>
              <a:rPr lang="en-US" b="1" dirty="0" smtClean="0">
                <a:solidFill>
                  <a:schemeClr val="bg1"/>
                </a:solidFill>
              </a:rPr>
              <a:t>) fellow </a:t>
            </a:r>
            <a:r>
              <a:rPr lang="en-US" b="1" dirty="0">
                <a:solidFill>
                  <a:schemeClr val="bg1"/>
                </a:solidFill>
              </a:rPr>
              <a:t>members of the body, and (3</a:t>
            </a:r>
            <a:r>
              <a:rPr lang="en-US" b="1" dirty="0" smtClean="0">
                <a:solidFill>
                  <a:schemeClr val="bg1"/>
                </a:solidFill>
              </a:rPr>
              <a:t>) fellow </a:t>
            </a:r>
            <a:r>
              <a:rPr lang="en-US" b="1" dirty="0">
                <a:solidFill>
                  <a:schemeClr val="bg1"/>
                </a:solidFill>
              </a:rPr>
              <a:t>partakers of the promise</a:t>
            </a:r>
            <a:r>
              <a:rPr lang="en-US" dirty="0">
                <a:solidFill>
                  <a:schemeClr val="bg1"/>
                </a:solidFill>
              </a:rPr>
              <a:t> in Messiah </a:t>
            </a:r>
            <a:r>
              <a:rPr lang="en-US" dirty="0" err="1">
                <a:solidFill>
                  <a:schemeClr val="bg1"/>
                </a:solidFill>
              </a:rPr>
              <a:t>Yeshua</a:t>
            </a:r>
            <a:r>
              <a:rPr lang="en-US" dirty="0">
                <a:solidFill>
                  <a:schemeClr val="bg1"/>
                </a:solidFill>
              </a:rPr>
              <a:t> (Ephesians 3:4-6).</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9811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sz="4000" dirty="0" smtClean="0">
                <a:solidFill>
                  <a:schemeClr val="bg1"/>
                </a:solidFill>
                <a:cs typeface="Times New Roman" pitchFamily="18" charset="0"/>
              </a:rPr>
              <a:t>The Gospel of Righteousness By Faith</a:t>
            </a:r>
          </a:p>
        </p:txBody>
      </p:sp>
    </p:spTree>
    <p:extLst>
      <p:ext uri="{BB962C8B-B14F-4D97-AF65-F5344CB8AC3E}">
        <p14:creationId xmlns:p14="http://schemas.microsoft.com/office/powerpoint/2010/main" val="263398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buNone/>
            </a:pPr>
            <a:r>
              <a:rPr lang="en-US" dirty="0">
                <a:solidFill>
                  <a:schemeClr val="bg1"/>
                </a:solidFill>
              </a:rPr>
              <a:t>Consider Avraham: "</a:t>
            </a:r>
            <a:r>
              <a:rPr lang="en-US" u="sng" dirty="0">
                <a:solidFill>
                  <a:schemeClr val="bg1"/>
                </a:solidFill>
              </a:rPr>
              <a:t>He believed Elohim, and it was credited to him as </a:t>
            </a:r>
            <a:r>
              <a:rPr lang="en-US" u="sng" dirty="0" smtClean="0">
                <a:solidFill>
                  <a:schemeClr val="bg1"/>
                </a:solidFill>
              </a:rPr>
              <a:t>righteousness</a:t>
            </a:r>
            <a:r>
              <a:rPr lang="en-US" dirty="0" smtClean="0">
                <a:solidFill>
                  <a:schemeClr val="bg1"/>
                </a:solidFill>
              </a:rPr>
              <a:t>.” Understand</a:t>
            </a:r>
            <a:r>
              <a:rPr lang="en-US" dirty="0">
                <a:solidFill>
                  <a:schemeClr val="bg1"/>
                </a:solidFill>
              </a:rPr>
              <a:t>, then, that those who believe are children of Avraham.  The Scripture foresaw that Elohim would justify the Gentiles by faith, and </a:t>
            </a:r>
            <a:r>
              <a:rPr lang="en-US" u="sng" dirty="0">
                <a:solidFill>
                  <a:schemeClr val="bg1"/>
                </a:solidFill>
              </a:rPr>
              <a:t>announced the gospel in advance to Avraham</a:t>
            </a:r>
            <a:r>
              <a:rPr lang="en-US" dirty="0">
                <a:solidFill>
                  <a:schemeClr val="bg1"/>
                </a:solidFill>
              </a:rPr>
              <a:t>: "All nations will be blessed through you."  So those who have faith are blessed along with Avraham, the man of faith. (Galatians 3:6-9)</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44011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endParaRPr lang="en-US" dirty="0" smtClean="0">
              <a:solidFill>
                <a:schemeClr val="bg1"/>
              </a:solidFill>
              <a:cs typeface="Times New Roman" pitchFamily="18" charset="0"/>
            </a:endParaRPr>
          </a:p>
          <a:p>
            <a:pPr>
              <a:buNone/>
            </a:pPr>
            <a:r>
              <a:rPr lang="en-US" dirty="0" smtClean="0">
                <a:solidFill>
                  <a:schemeClr val="bg1"/>
                </a:solidFill>
              </a:rPr>
              <a:t>But </a:t>
            </a:r>
            <a:r>
              <a:rPr lang="en-US" dirty="0">
                <a:solidFill>
                  <a:schemeClr val="bg1"/>
                </a:solidFill>
              </a:rPr>
              <a:t>look, the word of </a:t>
            </a:r>
            <a:r>
              <a:rPr lang="en-US" dirty="0" err="1">
                <a:solidFill>
                  <a:schemeClr val="bg1"/>
                </a:solidFill>
              </a:rPr>
              <a:t>Yehovah</a:t>
            </a:r>
            <a:r>
              <a:rPr lang="en-US" dirty="0">
                <a:solidFill>
                  <a:schemeClr val="bg1"/>
                </a:solidFill>
              </a:rPr>
              <a:t> came to him: "This man will not be your heir, but instead a son who comes from your own body will be your heir."  He took him outside and said, "Peer into the sky and count the stars--if you are able to count them!" Then he said to him, "So will your descendants be."  </a:t>
            </a:r>
            <a:r>
              <a:rPr lang="en-US" u="sng" dirty="0" err="1">
                <a:solidFill>
                  <a:schemeClr val="bg1"/>
                </a:solidFill>
              </a:rPr>
              <a:t>Avram</a:t>
            </a:r>
            <a:r>
              <a:rPr lang="en-US" u="sng" dirty="0">
                <a:solidFill>
                  <a:schemeClr val="bg1"/>
                </a:solidFill>
              </a:rPr>
              <a:t> believed </a:t>
            </a:r>
            <a:r>
              <a:rPr lang="en-US" u="sng" dirty="0" err="1">
                <a:solidFill>
                  <a:schemeClr val="bg1"/>
                </a:solidFill>
              </a:rPr>
              <a:t>Yehovah</a:t>
            </a:r>
            <a:r>
              <a:rPr lang="en-US" u="sng" dirty="0">
                <a:solidFill>
                  <a:schemeClr val="bg1"/>
                </a:solidFill>
              </a:rPr>
              <a:t>, and He counted it for righteousness</a:t>
            </a:r>
            <a:r>
              <a:rPr lang="en-US" dirty="0">
                <a:solidFill>
                  <a:schemeClr val="bg1"/>
                </a:solidFill>
              </a:rPr>
              <a:t> (</a:t>
            </a:r>
            <a:r>
              <a:rPr lang="en-US" dirty="0" err="1">
                <a:solidFill>
                  <a:schemeClr val="bg1"/>
                </a:solidFill>
              </a:rPr>
              <a:t>Bereshith</a:t>
            </a:r>
            <a:r>
              <a:rPr lang="en-US" dirty="0">
                <a:solidFill>
                  <a:schemeClr val="bg1"/>
                </a:solidFill>
              </a:rPr>
              <a:t> [Genesis] 15:4-6).</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9811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buNone/>
            </a:pPr>
            <a:r>
              <a:rPr lang="en-US" dirty="0" smtClean="0">
                <a:solidFill>
                  <a:schemeClr val="bg1"/>
                </a:solidFill>
              </a:rPr>
              <a:t>The </a:t>
            </a:r>
            <a:r>
              <a:rPr lang="en-US" dirty="0">
                <a:solidFill>
                  <a:schemeClr val="bg1"/>
                </a:solidFill>
              </a:rPr>
              <a:t>statement, "</a:t>
            </a:r>
            <a:r>
              <a:rPr lang="en-US" b="1" dirty="0" err="1">
                <a:solidFill>
                  <a:schemeClr val="bg1"/>
                </a:solidFill>
              </a:rPr>
              <a:t>Avram</a:t>
            </a:r>
            <a:r>
              <a:rPr lang="en-US" b="1" dirty="0">
                <a:solidFill>
                  <a:schemeClr val="bg1"/>
                </a:solidFill>
              </a:rPr>
              <a:t> believed </a:t>
            </a:r>
            <a:r>
              <a:rPr lang="en-US" b="1" dirty="0" err="1">
                <a:solidFill>
                  <a:schemeClr val="bg1"/>
                </a:solidFill>
              </a:rPr>
              <a:t>Yehovah</a:t>
            </a:r>
            <a:r>
              <a:rPr lang="en-US" b="1" dirty="0">
                <a:solidFill>
                  <a:schemeClr val="bg1"/>
                </a:solidFill>
              </a:rPr>
              <a:t> and he counted it for righteousness</a:t>
            </a:r>
            <a:r>
              <a:rPr lang="en-US" dirty="0">
                <a:solidFill>
                  <a:schemeClr val="bg1"/>
                </a:solidFill>
              </a:rPr>
              <a:t>" is cited by Paul several times in his letters.  This is the </a:t>
            </a:r>
            <a:r>
              <a:rPr lang="en-US" dirty="0" smtClean="0">
                <a:solidFill>
                  <a:schemeClr val="bg1"/>
                </a:solidFill>
              </a:rPr>
              <a:t>text </a:t>
            </a:r>
            <a:r>
              <a:rPr lang="en-US" dirty="0">
                <a:solidFill>
                  <a:schemeClr val="bg1"/>
                </a:solidFill>
              </a:rPr>
              <a:t>which Christian theologians use as "proof" that one only has to "believe" and that one never has to "do" anything to merit a standing of righteousness in Elohim's sight.  Christians insist that "just believing on Jesus" will merit you righteousness and salvation.  But is that really what the testimony of Scripture is saying about Abraham?</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7641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endParaRPr lang="en-US" dirty="0" smtClean="0">
              <a:solidFill>
                <a:schemeClr val="bg1"/>
              </a:solidFill>
              <a:cs typeface="Times New Roman" pitchFamily="18" charset="0"/>
            </a:endParaRPr>
          </a:p>
          <a:p>
            <a:pPr>
              <a:buNone/>
            </a:pPr>
            <a:r>
              <a:rPr lang="en-US" dirty="0" smtClean="0">
                <a:solidFill>
                  <a:schemeClr val="bg1"/>
                </a:solidFill>
              </a:rPr>
              <a:t>Abraham never believed in or even knew about Jesus.</a:t>
            </a:r>
          </a:p>
          <a:p>
            <a:pPr>
              <a:buNone/>
            </a:pPr>
            <a:r>
              <a:rPr lang="en-US" dirty="0" smtClean="0">
                <a:solidFill>
                  <a:schemeClr val="bg1"/>
                </a:solidFill>
                <a:cs typeface="Times New Roman" pitchFamily="18" charset="0"/>
              </a:rPr>
              <a:t>Abraham never asked Jesus into his heart.</a:t>
            </a:r>
          </a:p>
          <a:p>
            <a:pPr>
              <a:buNone/>
            </a:pPr>
            <a:r>
              <a:rPr lang="en-US" dirty="0" smtClean="0">
                <a:solidFill>
                  <a:schemeClr val="bg1"/>
                </a:solidFill>
                <a:cs typeface="Times New Roman" pitchFamily="18" charset="0"/>
              </a:rPr>
              <a:t>So how could Abraham be saved and counted as righteous?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34951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buNone/>
            </a:pPr>
            <a:r>
              <a:rPr lang="en-US" dirty="0" smtClean="0">
                <a:solidFill>
                  <a:schemeClr val="bg1"/>
                </a:solidFill>
              </a:rPr>
              <a:t>The </a:t>
            </a:r>
            <a:r>
              <a:rPr lang="en-US" dirty="0">
                <a:solidFill>
                  <a:schemeClr val="bg1"/>
                </a:solidFill>
              </a:rPr>
              <a:t>problem with the Christian doctrine which is derived from this statement about Abraham is that the English word </a:t>
            </a:r>
            <a:r>
              <a:rPr lang="en-US" i="1" dirty="0">
                <a:solidFill>
                  <a:schemeClr val="bg1"/>
                </a:solidFill>
              </a:rPr>
              <a:t>faith</a:t>
            </a:r>
            <a:r>
              <a:rPr lang="en-US" dirty="0">
                <a:solidFill>
                  <a:schemeClr val="bg1"/>
                </a:solidFill>
              </a:rPr>
              <a:t> does not mean the same thing as the corresponding Hebrew word really conveys.  The Hebrew word here translated "believed" is from the root word </a:t>
            </a:r>
            <a:r>
              <a:rPr lang="en-US" sz="4100" dirty="0">
                <a:solidFill>
                  <a:schemeClr val="bg1"/>
                </a:solidFill>
                <a:latin typeface="Bwhebb" panose="00000400000000000000" pitchFamily="2" charset="0"/>
              </a:rPr>
              <a:t>!</a:t>
            </a:r>
            <a:r>
              <a:rPr lang="en-US" sz="4100" dirty="0" err="1">
                <a:solidFill>
                  <a:schemeClr val="bg1"/>
                </a:solidFill>
                <a:latin typeface="Bwhebb" panose="00000400000000000000" pitchFamily="2" charset="0"/>
              </a:rPr>
              <a:t>m;a</a:t>
            </a:r>
            <a:r>
              <a:rPr lang="en-US" sz="4100" dirty="0">
                <a:solidFill>
                  <a:schemeClr val="bg1"/>
                </a:solidFill>
                <a:latin typeface="Bwhebb" panose="00000400000000000000" pitchFamily="2" charset="0"/>
              </a:rPr>
              <a:t>'</a:t>
            </a:r>
            <a:r>
              <a:rPr lang="en-US" sz="4100" dirty="0">
                <a:solidFill>
                  <a:schemeClr val="bg1"/>
                </a:solidFill>
                <a:latin typeface="Bwhebb" panose="00000400000000000000" pitchFamily="2" charset="0"/>
              </a:rPr>
              <a:t> </a:t>
            </a:r>
            <a:r>
              <a:rPr lang="en-US" dirty="0">
                <a:solidFill>
                  <a:schemeClr val="bg1"/>
                </a:solidFill>
              </a:rPr>
              <a:t>(</a:t>
            </a:r>
            <a:r>
              <a:rPr lang="en-US" dirty="0" err="1">
                <a:solidFill>
                  <a:schemeClr val="bg1"/>
                </a:solidFill>
              </a:rPr>
              <a:t>aman</a:t>
            </a:r>
            <a:r>
              <a:rPr lang="en-US" dirty="0">
                <a:solidFill>
                  <a:schemeClr val="bg1"/>
                </a:solidFill>
              </a:rPr>
              <a:t>).  </a:t>
            </a:r>
            <a:r>
              <a:rPr lang="en-US" i="1" dirty="0">
                <a:solidFill>
                  <a:schemeClr val="bg1"/>
                </a:solidFill>
              </a:rPr>
              <a:t>The Theological Wordbook of the Old Testament</a:t>
            </a:r>
            <a:r>
              <a:rPr lang="en-US" dirty="0">
                <a:solidFill>
                  <a:schemeClr val="bg1"/>
                </a:solidFill>
              </a:rPr>
              <a:t> defines this word as "to </a:t>
            </a:r>
            <a:r>
              <a:rPr lang="en-US" u="sng" dirty="0">
                <a:solidFill>
                  <a:schemeClr val="bg1"/>
                </a:solidFill>
              </a:rPr>
              <a:t>confirm, support, uphold </a:t>
            </a:r>
            <a:r>
              <a:rPr lang="en-US" dirty="0">
                <a:solidFill>
                  <a:schemeClr val="bg1"/>
                </a:solidFill>
              </a:rPr>
              <a:t>(</a:t>
            </a:r>
            <a:r>
              <a:rPr lang="en-US" dirty="0" err="1">
                <a:solidFill>
                  <a:schemeClr val="bg1"/>
                </a:solidFill>
              </a:rPr>
              <a:t>Qal</a:t>
            </a:r>
            <a:r>
              <a:rPr lang="en-US" dirty="0">
                <a:solidFill>
                  <a:schemeClr val="bg1"/>
                </a:solidFill>
              </a:rPr>
              <a:t>); </a:t>
            </a:r>
            <a:r>
              <a:rPr lang="en-US" u="sng" dirty="0">
                <a:solidFill>
                  <a:schemeClr val="bg1"/>
                </a:solidFill>
              </a:rPr>
              <a:t>to be established</a:t>
            </a:r>
            <a:r>
              <a:rPr lang="en-US" dirty="0">
                <a:solidFill>
                  <a:schemeClr val="bg1"/>
                </a:solidFill>
              </a:rPr>
              <a:t>, </a:t>
            </a:r>
            <a:r>
              <a:rPr lang="en-US" u="sng" dirty="0">
                <a:solidFill>
                  <a:schemeClr val="bg1"/>
                </a:solidFill>
              </a:rPr>
              <a:t>be faithful </a:t>
            </a:r>
            <a:r>
              <a:rPr lang="en-US" dirty="0">
                <a:solidFill>
                  <a:schemeClr val="bg1"/>
                </a:solidFill>
              </a:rPr>
              <a:t>(</a:t>
            </a:r>
            <a:r>
              <a:rPr lang="en-US" dirty="0" err="1">
                <a:solidFill>
                  <a:schemeClr val="bg1"/>
                </a:solidFill>
              </a:rPr>
              <a:t>Niphal</a:t>
            </a:r>
            <a:r>
              <a:rPr lang="en-US" dirty="0">
                <a:solidFill>
                  <a:schemeClr val="bg1"/>
                </a:solidFill>
              </a:rPr>
              <a:t>); to be certain.  </a:t>
            </a:r>
            <a:r>
              <a:rPr lang="en-US" i="1" dirty="0">
                <a:solidFill>
                  <a:schemeClr val="bg1"/>
                </a:solidFill>
              </a:rPr>
              <a:t>The BDB Hebrew Lexicon</a:t>
            </a:r>
            <a:r>
              <a:rPr lang="en-US" dirty="0">
                <a:solidFill>
                  <a:schemeClr val="bg1"/>
                </a:solidFill>
              </a:rPr>
              <a:t> defines it as "confirm, support, made firm, sure, lasting, established."  And the </a:t>
            </a:r>
            <a:r>
              <a:rPr lang="en-US" i="1" dirty="0">
                <a:solidFill>
                  <a:schemeClr val="bg1"/>
                </a:solidFill>
              </a:rPr>
              <a:t>Hebrew and Aramaic Lexicon of the Old Testament</a:t>
            </a:r>
            <a:r>
              <a:rPr lang="en-US" dirty="0">
                <a:solidFill>
                  <a:schemeClr val="bg1"/>
                </a:solidFill>
              </a:rPr>
              <a:t> defines </a:t>
            </a:r>
            <a:r>
              <a:rPr lang="en-US" i="1" dirty="0" err="1">
                <a:solidFill>
                  <a:schemeClr val="bg1"/>
                </a:solidFill>
              </a:rPr>
              <a:t>aman</a:t>
            </a:r>
            <a:r>
              <a:rPr lang="en-US" dirty="0">
                <a:solidFill>
                  <a:schemeClr val="bg1"/>
                </a:solidFill>
              </a:rPr>
              <a:t> as "to be firm, trustworthy, safe; to occupy oneself constantly with; to prove to be firm, reliable, faithful" as well as "to think, to believe."</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215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endParaRPr lang="en-US" dirty="0" smtClean="0">
              <a:solidFill>
                <a:schemeClr val="bg1"/>
              </a:solidFill>
              <a:cs typeface="Times New Roman" pitchFamily="18" charset="0"/>
            </a:endParaRPr>
          </a:p>
          <a:p>
            <a:pPr>
              <a:buNone/>
            </a:pPr>
            <a:r>
              <a:rPr lang="en-US" dirty="0">
                <a:solidFill>
                  <a:schemeClr val="bg1"/>
                </a:solidFill>
              </a:rPr>
              <a:t>The Bible is telling us that when Abraham received this promise from Elohim, he made a </a:t>
            </a:r>
            <a:r>
              <a:rPr lang="en-US" u="sng" dirty="0">
                <a:solidFill>
                  <a:schemeClr val="bg1"/>
                </a:solidFill>
              </a:rPr>
              <a:t>firm commitment</a:t>
            </a:r>
            <a:r>
              <a:rPr lang="en-US" dirty="0">
                <a:solidFill>
                  <a:schemeClr val="bg1"/>
                </a:solidFill>
              </a:rPr>
              <a:t> in his heart to live out this promise.  His heart and mind were </a:t>
            </a:r>
            <a:r>
              <a:rPr lang="en-US" u="sng" dirty="0">
                <a:solidFill>
                  <a:schemeClr val="bg1"/>
                </a:solidFill>
              </a:rPr>
              <a:t>firmly committed to faithfulness</a:t>
            </a:r>
            <a:r>
              <a:rPr lang="en-US" dirty="0">
                <a:solidFill>
                  <a:schemeClr val="bg1"/>
                </a:solidFill>
              </a:rPr>
              <a:t> to this revelation from </a:t>
            </a:r>
            <a:r>
              <a:rPr lang="en-US" dirty="0" err="1">
                <a:solidFill>
                  <a:schemeClr val="bg1"/>
                </a:solidFill>
              </a:rPr>
              <a:t>Yehovah</a:t>
            </a:r>
            <a:r>
              <a:rPr lang="en-US" dirty="0">
                <a:solidFill>
                  <a:schemeClr val="bg1"/>
                </a:solidFill>
              </a:rPr>
              <a:t>.  He would follow and obey the instructions which Elohim would give him.  Thus, Abraham believed Elohim and the Almighty saw the integrity and sincere intention of Abraham's heart and counted this for righteousness.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0039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After the Offer of Isaac on the Alter</a:t>
            </a:r>
            <a:endParaRPr lang="en-US" dirty="0" smtClean="0">
              <a:solidFill>
                <a:schemeClr val="bg1"/>
              </a:solidFill>
              <a:cs typeface="Times New Roman" pitchFamily="18" charset="0"/>
            </a:endParaRPr>
          </a:p>
          <a:p>
            <a:pPr>
              <a:buNone/>
            </a:pPr>
            <a:r>
              <a:rPr lang="en-US" dirty="0">
                <a:solidFill>
                  <a:schemeClr val="bg1"/>
                </a:solidFill>
              </a:rPr>
              <a:t>The angel of </a:t>
            </a:r>
            <a:r>
              <a:rPr lang="en-US" dirty="0" err="1">
                <a:solidFill>
                  <a:schemeClr val="bg1"/>
                </a:solidFill>
              </a:rPr>
              <a:t>Yehovah</a:t>
            </a:r>
            <a:r>
              <a:rPr lang="en-US" dirty="0">
                <a:solidFill>
                  <a:schemeClr val="bg1"/>
                </a:solidFill>
              </a:rPr>
              <a:t> called to Avraham from heaven a second time and said, "I swear by myself, declares </a:t>
            </a:r>
            <a:r>
              <a:rPr lang="en-US" dirty="0" err="1">
                <a:solidFill>
                  <a:schemeClr val="bg1"/>
                </a:solidFill>
              </a:rPr>
              <a:t>Yehovah</a:t>
            </a:r>
            <a:r>
              <a:rPr lang="en-US" dirty="0">
                <a:solidFill>
                  <a:schemeClr val="bg1"/>
                </a:solidFill>
              </a:rPr>
              <a:t>, that because you have done this and have not withheld your son, your only son, I will surely bless you and make your descendants as numerous as the stars in the sky and as the sand on the seashore. Your descendants will take possession of the cities of their enemies, and </a:t>
            </a:r>
            <a:r>
              <a:rPr lang="en-US" u="sng" dirty="0">
                <a:solidFill>
                  <a:schemeClr val="bg1"/>
                </a:solidFill>
              </a:rPr>
              <a:t>through your offspring all nations on earth will be blessed</a:t>
            </a:r>
            <a:r>
              <a:rPr lang="en-US" dirty="0">
                <a:solidFill>
                  <a:schemeClr val="bg1"/>
                </a:solidFill>
              </a:rPr>
              <a:t>, </a:t>
            </a:r>
            <a:r>
              <a:rPr lang="en-US" u="sng" dirty="0">
                <a:solidFill>
                  <a:schemeClr val="bg1"/>
                </a:solidFill>
              </a:rPr>
              <a:t>because you have obeyed me</a:t>
            </a:r>
            <a:r>
              <a:rPr lang="en-US" dirty="0">
                <a:solidFill>
                  <a:schemeClr val="bg1"/>
                </a:solidFill>
              </a:rPr>
              <a:t>." (Genesis 22:15-18)</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8076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Because you have obeyed me!?</a:t>
            </a:r>
            <a:endParaRPr lang="en-US" dirty="0" smtClean="0">
              <a:solidFill>
                <a:schemeClr val="bg1"/>
              </a:solidFill>
              <a:cs typeface="Times New Roman" pitchFamily="18" charset="0"/>
            </a:endParaRPr>
          </a:p>
          <a:p>
            <a:pPr>
              <a:buNone/>
            </a:pPr>
            <a:r>
              <a:rPr lang="en-US" dirty="0">
                <a:solidFill>
                  <a:schemeClr val="bg1"/>
                </a:solidFill>
              </a:rPr>
              <a:t>and </a:t>
            </a:r>
            <a:r>
              <a:rPr lang="en-US" u="sng" dirty="0">
                <a:solidFill>
                  <a:schemeClr val="bg1"/>
                </a:solidFill>
              </a:rPr>
              <a:t>through your offspring all nations on earth will be blessed</a:t>
            </a:r>
            <a:r>
              <a:rPr lang="en-US" dirty="0">
                <a:solidFill>
                  <a:schemeClr val="bg1"/>
                </a:solidFill>
              </a:rPr>
              <a:t>, </a:t>
            </a:r>
            <a:r>
              <a:rPr lang="en-US" u="sng" dirty="0">
                <a:solidFill>
                  <a:schemeClr val="bg1"/>
                </a:solidFill>
              </a:rPr>
              <a:t>because you have obeyed me</a:t>
            </a:r>
            <a:r>
              <a:rPr lang="en-US" dirty="0">
                <a:solidFill>
                  <a:schemeClr val="bg1"/>
                </a:solidFill>
              </a:rPr>
              <a:t>." (Genesis 22:15-18</a:t>
            </a:r>
            <a:r>
              <a:rPr lang="en-US" dirty="0" smtClean="0">
                <a:solidFill>
                  <a:schemeClr val="bg1"/>
                </a:solidFill>
              </a:rPr>
              <a:t>)</a:t>
            </a:r>
          </a:p>
          <a:p>
            <a:pPr>
              <a:buNone/>
            </a:pPr>
            <a:r>
              <a:rPr lang="en-US" dirty="0" smtClean="0">
                <a:solidFill>
                  <a:schemeClr val="bg1"/>
                </a:solidFill>
              </a:rPr>
              <a:t>Do we have to go back to Genesis 12 and re-interpret?</a:t>
            </a:r>
          </a:p>
          <a:p>
            <a:pPr>
              <a:buNone/>
            </a:pPr>
            <a:r>
              <a:rPr lang="en-US" dirty="0" smtClean="0">
                <a:solidFill>
                  <a:schemeClr val="bg1"/>
                </a:solidFill>
                <a:cs typeface="Times New Roman" pitchFamily="18" charset="0"/>
              </a:rPr>
              <a:t>The promises made in Genesis 12 do not have a context.  Genesis 22 places a context to this promise!</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25845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Fulfilled?</a:t>
            </a:r>
            <a:endParaRPr lang="en-US" dirty="0" smtClean="0">
              <a:solidFill>
                <a:schemeClr val="bg1"/>
              </a:solidFill>
              <a:cs typeface="Times New Roman" pitchFamily="18" charset="0"/>
            </a:endParaRPr>
          </a:p>
          <a:p>
            <a:pPr>
              <a:buNone/>
            </a:pPr>
            <a:r>
              <a:rPr lang="en-US" dirty="0" smtClean="0">
                <a:solidFill>
                  <a:schemeClr val="bg1"/>
                </a:solidFill>
              </a:rPr>
              <a:t>Was this a prophecy that was later fulfilled?</a:t>
            </a:r>
          </a:p>
          <a:p>
            <a:pPr>
              <a:buNone/>
            </a:pPr>
            <a:r>
              <a:rPr lang="en-US" dirty="0" smtClean="0">
                <a:solidFill>
                  <a:schemeClr val="bg1"/>
                </a:solidFill>
              </a:rPr>
              <a:t>Does this mean that the Gospel that was announced in advance to Abraham has an element of obedience to it, and not just by faith alone?</a:t>
            </a:r>
            <a:endParaRPr lang="en-US" dirty="0" smtClean="0">
              <a:solidFill>
                <a:schemeClr val="bg1"/>
              </a:solidFill>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62482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The Same Promise Discussed</a:t>
            </a:r>
          </a:p>
          <a:p>
            <a:pPr>
              <a:buNone/>
            </a:pPr>
            <a:r>
              <a:rPr lang="en-US" dirty="0">
                <a:solidFill>
                  <a:schemeClr val="bg1"/>
                </a:solidFill>
              </a:rPr>
              <a:t>When the men got up to leave, they looked out over Sodom. (Now Avraham was walking with them to see them on their way.)  Then </a:t>
            </a:r>
            <a:r>
              <a:rPr lang="en-US" dirty="0" err="1">
                <a:solidFill>
                  <a:schemeClr val="bg1"/>
                </a:solidFill>
              </a:rPr>
              <a:t>Yehovah</a:t>
            </a:r>
            <a:r>
              <a:rPr lang="en-US" dirty="0">
                <a:solidFill>
                  <a:schemeClr val="bg1"/>
                </a:solidFill>
              </a:rPr>
              <a:t> said, "Should I hide from Avraham what I am about to do?  After all, Avraham will surely become a great and powerful nation, and </a:t>
            </a:r>
            <a:r>
              <a:rPr lang="en-US" u="sng" dirty="0">
                <a:solidFill>
                  <a:schemeClr val="bg1"/>
                </a:solidFill>
              </a:rPr>
              <a:t>all the nations on the earth will be blessed through him</a:t>
            </a:r>
            <a:r>
              <a:rPr lang="en-US" dirty="0">
                <a:solidFill>
                  <a:schemeClr val="bg1"/>
                </a:solidFill>
              </a:rPr>
              <a:t>.  </a:t>
            </a:r>
            <a:r>
              <a:rPr lang="en-US" u="sng" dirty="0">
                <a:solidFill>
                  <a:schemeClr val="bg1"/>
                </a:solidFill>
              </a:rPr>
              <a:t>I have chosen him so that he may command his children and his household after him to keep the way of </a:t>
            </a:r>
            <a:r>
              <a:rPr lang="en-US" u="sng" dirty="0" err="1">
                <a:solidFill>
                  <a:schemeClr val="bg1"/>
                </a:solidFill>
              </a:rPr>
              <a:t>Yehovah</a:t>
            </a:r>
            <a:r>
              <a:rPr lang="en-US" u="sng" dirty="0">
                <a:solidFill>
                  <a:schemeClr val="bg1"/>
                </a:solidFill>
              </a:rPr>
              <a:t> by doing what is right and just. Then </a:t>
            </a:r>
            <a:r>
              <a:rPr lang="en-US" u="sng" dirty="0" err="1">
                <a:solidFill>
                  <a:schemeClr val="bg1"/>
                </a:solidFill>
              </a:rPr>
              <a:t>Yehovah</a:t>
            </a:r>
            <a:r>
              <a:rPr lang="en-US" u="sng" dirty="0">
                <a:solidFill>
                  <a:schemeClr val="bg1"/>
                </a:solidFill>
              </a:rPr>
              <a:t> will give to Avraham what he promised him.</a:t>
            </a:r>
            <a:r>
              <a:rPr lang="en-US" dirty="0">
                <a:solidFill>
                  <a:schemeClr val="bg1"/>
                </a:solidFill>
              </a:rPr>
              <a:t>"  (</a:t>
            </a:r>
            <a:r>
              <a:rPr lang="en-US" dirty="0" err="1">
                <a:solidFill>
                  <a:schemeClr val="bg1"/>
                </a:solidFill>
              </a:rPr>
              <a:t>Bereshith</a:t>
            </a:r>
            <a:r>
              <a:rPr lang="en-US" dirty="0">
                <a:solidFill>
                  <a:schemeClr val="bg1"/>
                </a:solidFill>
              </a:rPr>
              <a:t> 18:16-19)</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5838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lgn="ctr">
              <a:buNone/>
            </a:pPr>
            <a:r>
              <a:rPr lang="en-US" dirty="0" smtClean="0">
                <a:solidFill>
                  <a:schemeClr val="bg1"/>
                </a:solidFill>
                <a:cs typeface="Times New Roman" pitchFamily="18" charset="0"/>
              </a:rPr>
              <a:t>Another retelling of the same Promise</a:t>
            </a:r>
            <a:endParaRPr lang="en-US" dirty="0" smtClean="0">
              <a:solidFill>
                <a:schemeClr val="bg1"/>
              </a:solidFill>
              <a:cs typeface="Times New Roman" pitchFamily="18" charset="0"/>
            </a:endParaRPr>
          </a:p>
          <a:p>
            <a:pPr>
              <a:buNone/>
            </a:pPr>
            <a:r>
              <a:rPr lang="en-US" dirty="0" err="1">
                <a:solidFill>
                  <a:schemeClr val="bg1"/>
                </a:solidFill>
              </a:rPr>
              <a:t>Yehovah</a:t>
            </a:r>
            <a:r>
              <a:rPr lang="en-US" dirty="0">
                <a:solidFill>
                  <a:schemeClr val="bg1"/>
                </a:solidFill>
              </a:rPr>
              <a:t> appeared to Yitzchak and said, "Do not go down to Egypt; settle down in the land that I will point out to you.  Stay in this land. Then I will be with you and will bless you, for I will give all these lands to you and to your descendants, and I will fulfill the solemn promise I made to your father Avraham.  I will multiply your descendants so they will be as numerous as the stars in the sky, and I will give them all these lands and </a:t>
            </a:r>
            <a:r>
              <a:rPr lang="en-US" u="sng" dirty="0">
                <a:solidFill>
                  <a:schemeClr val="bg1"/>
                </a:solidFill>
              </a:rPr>
              <a:t>through your offspring all nations on earth will be </a:t>
            </a:r>
            <a:r>
              <a:rPr lang="en-US" u="sng" dirty="0" smtClean="0">
                <a:solidFill>
                  <a:schemeClr val="bg1"/>
                </a:solidFill>
              </a:rPr>
              <a:t>blessed.</a:t>
            </a:r>
            <a:r>
              <a:rPr lang="en-US" dirty="0">
                <a:solidFill>
                  <a:schemeClr val="bg1"/>
                </a:solidFill>
              </a:rPr>
              <a:t>  </a:t>
            </a:r>
            <a:r>
              <a:rPr lang="en-US" u="sng" dirty="0">
                <a:solidFill>
                  <a:schemeClr val="bg1"/>
                </a:solidFill>
              </a:rPr>
              <a:t>All this will come to pass because Avraham obeyed me and kept my charge, my commandments, my rules, and my Instructions</a:t>
            </a:r>
            <a:r>
              <a:rPr lang="en-US" dirty="0" smtClean="0">
                <a:solidFill>
                  <a:schemeClr val="bg1"/>
                </a:solidFill>
              </a:rPr>
              <a:t>." </a:t>
            </a:r>
            <a:r>
              <a:rPr lang="en-US" dirty="0">
                <a:solidFill>
                  <a:schemeClr val="bg1"/>
                </a:solidFill>
              </a:rPr>
              <a:t>(</a:t>
            </a:r>
            <a:r>
              <a:rPr lang="en-US" dirty="0" err="1">
                <a:solidFill>
                  <a:schemeClr val="bg1"/>
                </a:solidFill>
              </a:rPr>
              <a:t>Bereshith</a:t>
            </a:r>
            <a:r>
              <a:rPr lang="en-US" dirty="0">
                <a:solidFill>
                  <a:schemeClr val="bg1"/>
                </a:solidFill>
              </a:rPr>
              <a:t> 26:2-5</a:t>
            </a:r>
            <a:r>
              <a:rPr lang="en-US" dirty="0" smtClean="0">
                <a:solidFill>
                  <a:schemeClr val="bg1"/>
                </a:solidFill>
              </a:rPr>
              <a:t>)</a:t>
            </a:r>
          </a:p>
          <a:p>
            <a:pPr>
              <a:buNone/>
            </a:pPr>
            <a:r>
              <a:rPr lang="en-US" dirty="0" smtClean="0">
                <a:solidFill>
                  <a:schemeClr val="bg1"/>
                </a:solidFill>
                <a:cs typeface="Times New Roman" pitchFamily="18" charset="0"/>
              </a:rPr>
              <a:t>Remember: this is what Paul said was the Gospel!</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5836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lgn="ctr">
              <a:buNone/>
            </a:pPr>
            <a:r>
              <a:rPr lang="en-US" dirty="0" smtClean="0">
                <a:solidFill>
                  <a:schemeClr val="bg1"/>
                </a:solidFill>
                <a:cs typeface="Times New Roman" pitchFamily="18" charset="0"/>
              </a:rPr>
              <a:t>Faith and Works Together</a:t>
            </a:r>
            <a:endParaRPr lang="en-US" dirty="0" smtClean="0">
              <a:solidFill>
                <a:schemeClr val="bg1"/>
              </a:solidFill>
              <a:cs typeface="Times New Roman" pitchFamily="18" charset="0"/>
            </a:endParaRPr>
          </a:p>
          <a:p>
            <a:pPr marL="0" indent="0">
              <a:buNone/>
            </a:pPr>
            <a:r>
              <a:rPr lang="en-US" dirty="0" smtClean="0">
                <a:solidFill>
                  <a:schemeClr val="bg1"/>
                </a:solidFill>
              </a:rPr>
              <a:t>Was </a:t>
            </a:r>
            <a:r>
              <a:rPr lang="en-US" dirty="0">
                <a:solidFill>
                  <a:schemeClr val="bg1"/>
                </a:solidFill>
              </a:rPr>
              <a:t>not our ancestor Avraham considered righteous for what he did when he offered his son Yitzchak on the altar?</a:t>
            </a:r>
          </a:p>
          <a:p>
            <a:pPr marL="0" indent="0">
              <a:buNone/>
            </a:pPr>
            <a:r>
              <a:rPr lang="en-US" dirty="0" smtClean="0">
                <a:solidFill>
                  <a:schemeClr val="bg1"/>
                </a:solidFill>
              </a:rPr>
              <a:t>You </a:t>
            </a:r>
            <a:r>
              <a:rPr lang="en-US" dirty="0">
                <a:solidFill>
                  <a:schemeClr val="bg1"/>
                </a:solidFill>
              </a:rPr>
              <a:t>see that his faith and his actions were working together, and his faith was made complete by what he did.</a:t>
            </a:r>
          </a:p>
          <a:p>
            <a:pPr marL="0" indent="0">
              <a:buNone/>
            </a:pPr>
            <a:r>
              <a:rPr lang="en-US" dirty="0" smtClean="0">
                <a:solidFill>
                  <a:schemeClr val="bg1"/>
                </a:solidFill>
              </a:rPr>
              <a:t>And </a:t>
            </a:r>
            <a:r>
              <a:rPr lang="en-US" dirty="0">
                <a:solidFill>
                  <a:schemeClr val="bg1"/>
                </a:solidFill>
              </a:rPr>
              <a:t>the scripture </a:t>
            </a:r>
            <a:r>
              <a:rPr lang="en-US" u="sng" dirty="0">
                <a:solidFill>
                  <a:schemeClr val="bg1"/>
                </a:solidFill>
              </a:rPr>
              <a:t>was </a:t>
            </a:r>
            <a:r>
              <a:rPr lang="en-US" u="sng" dirty="0" smtClean="0">
                <a:solidFill>
                  <a:schemeClr val="bg1"/>
                </a:solidFill>
              </a:rPr>
              <a:t>fulfilled</a:t>
            </a:r>
            <a:r>
              <a:rPr lang="en-US" dirty="0" smtClean="0">
                <a:solidFill>
                  <a:schemeClr val="bg1"/>
                </a:solidFill>
              </a:rPr>
              <a:t> that </a:t>
            </a:r>
            <a:r>
              <a:rPr lang="en-US" dirty="0">
                <a:solidFill>
                  <a:schemeClr val="bg1"/>
                </a:solidFill>
              </a:rPr>
              <a:t>says, "Avraham believed Elohim, and it was credited to him as righteousness," and he was called Elohim's friend.</a:t>
            </a:r>
          </a:p>
          <a:p>
            <a:pPr marL="0" indent="0">
              <a:buNone/>
            </a:pPr>
            <a:r>
              <a:rPr lang="en-US" dirty="0" smtClean="0">
                <a:solidFill>
                  <a:schemeClr val="bg1"/>
                </a:solidFill>
              </a:rPr>
              <a:t>You </a:t>
            </a:r>
            <a:r>
              <a:rPr lang="en-US" dirty="0">
                <a:solidFill>
                  <a:schemeClr val="bg1"/>
                </a:solidFill>
              </a:rPr>
              <a:t>see that a person is justified by what he does and not by faith alone</a:t>
            </a:r>
            <a:r>
              <a:rPr lang="en-US" dirty="0" smtClean="0">
                <a:solidFill>
                  <a:schemeClr val="bg1"/>
                </a:solidFill>
              </a:rPr>
              <a:t>. (James 2:21-24)</a:t>
            </a:r>
            <a:endParaRPr lang="en-US" dirty="0">
              <a:solidFill>
                <a:schemeClr val="bg1"/>
              </a:solidFill>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5959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buNone/>
            </a:pPr>
            <a:r>
              <a:rPr lang="en-US" dirty="0" smtClean="0">
                <a:solidFill>
                  <a:schemeClr val="bg1"/>
                </a:solidFill>
              </a:rPr>
              <a:t>Just </a:t>
            </a:r>
            <a:r>
              <a:rPr lang="en-US" dirty="0">
                <a:solidFill>
                  <a:schemeClr val="bg1"/>
                </a:solidFill>
              </a:rPr>
              <a:t>as the promises were given to </a:t>
            </a:r>
            <a:r>
              <a:rPr lang="en-US" dirty="0" err="1">
                <a:solidFill>
                  <a:schemeClr val="bg1"/>
                </a:solidFill>
              </a:rPr>
              <a:t>Avram</a:t>
            </a:r>
            <a:r>
              <a:rPr lang="en-US" dirty="0">
                <a:solidFill>
                  <a:schemeClr val="bg1"/>
                </a:solidFill>
              </a:rPr>
              <a:t> on account of his fidelity to </a:t>
            </a:r>
            <a:r>
              <a:rPr lang="en-US" dirty="0" err="1">
                <a:solidFill>
                  <a:schemeClr val="bg1"/>
                </a:solidFill>
              </a:rPr>
              <a:t>Yehovah</a:t>
            </a:r>
            <a:r>
              <a:rPr lang="en-US" dirty="0">
                <a:solidFill>
                  <a:schemeClr val="bg1"/>
                </a:solidFill>
              </a:rPr>
              <a:t>, these same promises are passed on to his son Yitzchak because of Abraham's faithfulness.  It says that he "obeyed me," literally in the Hebrew, "he </a:t>
            </a:r>
            <a:r>
              <a:rPr lang="en-US" i="1" dirty="0" err="1">
                <a:solidFill>
                  <a:schemeClr val="bg1"/>
                </a:solidFill>
              </a:rPr>
              <a:t>shema'</a:t>
            </a:r>
            <a:r>
              <a:rPr lang="en-US" dirty="0" err="1">
                <a:solidFill>
                  <a:schemeClr val="bg1"/>
                </a:solidFill>
              </a:rPr>
              <a:t>ed</a:t>
            </a:r>
            <a:r>
              <a:rPr lang="en-US" dirty="0">
                <a:solidFill>
                  <a:schemeClr val="bg1"/>
                </a:solidFill>
              </a:rPr>
              <a:t> my voice" (heard or obeyed my voice).  And he "kept my charge" which literally means "he guarded my guardians" (here the commandments of </a:t>
            </a:r>
            <a:r>
              <a:rPr lang="en-US" dirty="0" err="1">
                <a:solidFill>
                  <a:schemeClr val="bg1"/>
                </a:solidFill>
              </a:rPr>
              <a:t>Yehovah</a:t>
            </a:r>
            <a:r>
              <a:rPr lang="en-US" dirty="0">
                <a:solidFill>
                  <a:schemeClr val="bg1"/>
                </a:solidFill>
              </a:rPr>
              <a:t> are described as "guardians" because they act like a protective fence keeping guard around those who obey them).  And Abraham obeyed the </a:t>
            </a:r>
            <a:r>
              <a:rPr lang="en-US" i="1" dirty="0" err="1">
                <a:solidFill>
                  <a:schemeClr val="bg1"/>
                </a:solidFill>
              </a:rPr>
              <a:t>chukim</a:t>
            </a:r>
            <a:r>
              <a:rPr lang="en-US" dirty="0">
                <a:solidFill>
                  <a:schemeClr val="bg1"/>
                </a:solidFill>
              </a:rPr>
              <a:t> and the </a:t>
            </a:r>
            <a:r>
              <a:rPr lang="en-US" i="1" dirty="0" err="1">
                <a:solidFill>
                  <a:schemeClr val="bg1"/>
                </a:solidFill>
              </a:rPr>
              <a:t>torot</a:t>
            </a:r>
            <a:r>
              <a:rPr lang="en-US" dirty="0">
                <a:solidFill>
                  <a:schemeClr val="bg1"/>
                </a:solidFill>
              </a:rPr>
              <a:t> (the rules and instructions) of </a:t>
            </a:r>
            <a:r>
              <a:rPr lang="en-US" dirty="0" err="1">
                <a:solidFill>
                  <a:schemeClr val="bg1"/>
                </a:solidFill>
              </a:rPr>
              <a:t>Yehovah</a:t>
            </a:r>
            <a:r>
              <a:rPr lang="en-US"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49258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buNone/>
            </a:pPr>
            <a:r>
              <a:rPr lang="en-US" dirty="0" smtClean="0">
                <a:solidFill>
                  <a:schemeClr val="bg1"/>
                </a:solidFill>
              </a:rPr>
              <a:t>Thus</a:t>
            </a:r>
            <a:r>
              <a:rPr lang="en-US" dirty="0">
                <a:solidFill>
                  <a:schemeClr val="bg1"/>
                </a:solidFill>
              </a:rPr>
              <a:t>, the Gospel that was proclaimed in advance to Abraham is the message that says that those who are faithful to Elohim in their hearts, deeds and actions will be considered righteous in his sight.  And so, Abraham believed </a:t>
            </a:r>
            <a:r>
              <a:rPr lang="en-US" dirty="0" err="1">
                <a:solidFill>
                  <a:schemeClr val="bg1"/>
                </a:solidFill>
              </a:rPr>
              <a:t>Yehovah's</a:t>
            </a:r>
            <a:r>
              <a:rPr lang="en-US" dirty="0">
                <a:solidFill>
                  <a:schemeClr val="bg1"/>
                </a:solidFill>
              </a:rPr>
              <a:t> promise and demonstrated his "belief" by obeying all the will of Elohim, and Elohim </a:t>
            </a:r>
            <a:r>
              <a:rPr lang="en-US" dirty="0" smtClean="0">
                <a:solidFill>
                  <a:schemeClr val="bg1"/>
                </a:solidFill>
              </a:rPr>
              <a:t>credits </a:t>
            </a:r>
            <a:r>
              <a:rPr lang="en-US" dirty="0">
                <a:solidFill>
                  <a:schemeClr val="bg1"/>
                </a:solidFill>
              </a:rPr>
              <a:t>this combined </a:t>
            </a:r>
            <a:r>
              <a:rPr lang="en-US" dirty="0" smtClean="0">
                <a:solidFill>
                  <a:schemeClr val="bg1"/>
                </a:solidFill>
              </a:rPr>
              <a:t>believe </a:t>
            </a:r>
            <a:r>
              <a:rPr lang="en-US" dirty="0">
                <a:solidFill>
                  <a:schemeClr val="bg1"/>
                </a:solidFill>
              </a:rPr>
              <a:t>and obedience for righteousness</a:t>
            </a:r>
            <a:r>
              <a:rPr lang="en-US" dirty="0" smtClean="0">
                <a:solidFill>
                  <a:schemeClr val="bg1"/>
                </a:solidFill>
              </a:rPr>
              <a:t>. </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86259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Paul’s Use of “Works and Faith”</a:t>
            </a:r>
            <a:endParaRPr lang="en-US" dirty="0" smtClean="0">
              <a:solidFill>
                <a:schemeClr val="bg1"/>
              </a:solidFill>
              <a:cs typeface="Times New Roman" pitchFamily="18" charset="0"/>
            </a:endParaRPr>
          </a:p>
          <a:p>
            <a:pPr>
              <a:buNone/>
            </a:pPr>
            <a:r>
              <a:rPr lang="en-US" dirty="0" smtClean="0">
                <a:solidFill>
                  <a:schemeClr val="bg1"/>
                </a:solidFill>
              </a:rPr>
              <a:t>Another important hint of interpretation of Paul is to note that when he contrasts “faith and works” he is referring to the “works” of obedience to man made doctrines and traditions, while “faith” means faithful obedience to </a:t>
            </a:r>
            <a:r>
              <a:rPr lang="en-US" dirty="0" err="1" smtClean="0">
                <a:solidFill>
                  <a:schemeClr val="bg1"/>
                </a:solidFill>
              </a:rPr>
              <a:t>Yehovah’s</a:t>
            </a:r>
            <a:r>
              <a:rPr lang="en-US" dirty="0" smtClean="0">
                <a:solidFill>
                  <a:schemeClr val="bg1"/>
                </a:solidFill>
              </a:rPr>
              <a:t> commandments.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58943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Paul’s Righteousness By Faith Message</a:t>
            </a:r>
            <a:endParaRPr lang="en-US" dirty="0" smtClean="0">
              <a:solidFill>
                <a:schemeClr val="bg1"/>
              </a:solidFill>
              <a:cs typeface="Times New Roman" pitchFamily="18" charset="0"/>
            </a:endParaRPr>
          </a:p>
          <a:p>
            <a:pPr>
              <a:buNone/>
            </a:pPr>
            <a:r>
              <a:rPr lang="en-US" dirty="0">
                <a:solidFill>
                  <a:schemeClr val="bg1"/>
                </a:solidFill>
              </a:rPr>
              <a:t>For I am not ashamed of </a:t>
            </a:r>
            <a:r>
              <a:rPr lang="en-US" u="sng" dirty="0">
                <a:solidFill>
                  <a:schemeClr val="bg1"/>
                </a:solidFill>
              </a:rPr>
              <a:t>the gospel</a:t>
            </a:r>
            <a:r>
              <a:rPr lang="en-US" dirty="0">
                <a:solidFill>
                  <a:schemeClr val="bg1"/>
                </a:solidFill>
              </a:rPr>
              <a:t>, for it is Elohim's power for salvation to everyone who believes, to the Yehudi first and also to the Greek.  For </a:t>
            </a:r>
            <a:r>
              <a:rPr lang="en-US" u="sng" dirty="0">
                <a:solidFill>
                  <a:schemeClr val="bg1"/>
                </a:solidFill>
              </a:rPr>
              <a:t>the righteousness of Elohim is revealed in the Gospel</a:t>
            </a:r>
            <a:r>
              <a:rPr lang="en-US" dirty="0">
                <a:solidFill>
                  <a:schemeClr val="bg1"/>
                </a:solidFill>
              </a:rPr>
              <a:t> from faith to faith, just as it is written, "The righteous will live by </a:t>
            </a:r>
            <a:r>
              <a:rPr lang="en-US" dirty="0" smtClean="0">
                <a:solidFill>
                  <a:schemeClr val="bg1"/>
                </a:solidFill>
              </a:rPr>
              <a:t>faithfulness" </a:t>
            </a:r>
            <a:r>
              <a:rPr lang="en-US" dirty="0">
                <a:solidFill>
                  <a:schemeClr val="bg1"/>
                </a:solidFill>
              </a:rPr>
              <a:t>(vs. 16-17).</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62343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Imputed Righteousness</a:t>
            </a:r>
            <a:endParaRPr lang="en-US" dirty="0" smtClean="0">
              <a:solidFill>
                <a:schemeClr val="bg1"/>
              </a:solidFill>
              <a:cs typeface="Times New Roman" pitchFamily="18" charset="0"/>
            </a:endParaRPr>
          </a:p>
          <a:p>
            <a:pPr>
              <a:buNone/>
            </a:pPr>
            <a:r>
              <a:rPr lang="en-US" dirty="0" smtClean="0">
                <a:solidFill>
                  <a:schemeClr val="bg1"/>
                </a:solidFill>
              </a:rPr>
              <a:t>Does God impute righteousness to those who believe in Jesus?</a:t>
            </a:r>
          </a:p>
          <a:p>
            <a:pPr>
              <a:buNone/>
            </a:pPr>
            <a:r>
              <a:rPr lang="en-US" dirty="0" smtClean="0">
                <a:solidFill>
                  <a:schemeClr val="bg1"/>
                </a:solidFill>
                <a:cs typeface="Times New Roman" pitchFamily="18" charset="0"/>
              </a:rPr>
              <a:t>Does God see through “Jesus Filtering Glasses” when he looks at us.</a:t>
            </a:r>
          </a:p>
          <a:p>
            <a:pPr>
              <a:buNone/>
            </a:pPr>
            <a:r>
              <a:rPr lang="en-US" dirty="0" smtClean="0">
                <a:solidFill>
                  <a:schemeClr val="bg1"/>
                </a:solidFill>
                <a:cs typeface="Times New Roman" pitchFamily="18" charset="0"/>
              </a:rPr>
              <a:t>Because he looks through Jesus blood, he sees you in Jesus as though you were righteous like Jesus is righteous. – True or Not?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34951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Let’s Get Real About Righteousness</a:t>
            </a:r>
            <a:endParaRPr lang="en-US" dirty="0" smtClean="0">
              <a:solidFill>
                <a:schemeClr val="bg1"/>
              </a:solidFill>
              <a:cs typeface="Times New Roman" pitchFamily="18" charset="0"/>
            </a:endParaRPr>
          </a:p>
          <a:p>
            <a:pPr>
              <a:buNone/>
            </a:pPr>
            <a:r>
              <a:rPr lang="en-US" dirty="0">
                <a:solidFill>
                  <a:schemeClr val="bg1"/>
                </a:solidFill>
              </a:rPr>
              <a:t>Little children, let no one deceive you: The one who practices righteousness is righteous, just as he (Messiah) is righteous (1 John 3:7).</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215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buNone/>
            </a:pPr>
            <a:r>
              <a:rPr lang="en-US" dirty="0" smtClean="0">
                <a:solidFill>
                  <a:schemeClr val="bg1"/>
                </a:solidFill>
              </a:rPr>
              <a:t>In </a:t>
            </a:r>
            <a:r>
              <a:rPr lang="en-US" dirty="0">
                <a:solidFill>
                  <a:schemeClr val="bg1"/>
                </a:solidFill>
              </a:rPr>
              <a:t>Paul's statement above, he explains how the Gospel reveals the righteousness of Elohim.  He quoted Habakkuk 2:4, "</a:t>
            </a:r>
            <a:r>
              <a:rPr lang="en-US" b="1" dirty="0">
                <a:solidFill>
                  <a:schemeClr val="bg1"/>
                </a:solidFill>
              </a:rPr>
              <a:t>the righteous will live by faithfulness</a:t>
            </a:r>
            <a:r>
              <a:rPr lang="en-US" dirty="0">
                <a:solidFill>
                  <a:schemeClr val="bg1"/>
                </a:solidFill>
              </a:rPr>
              <a:t>."  The righteousness of Elohim is obtained by "living by faithfulness."  "</a:t>
            </a:r>
            <a:r>
              <a:rPr lang="en-US" b="1" dirty="0">
                <a:solidFill>
                  <a:schemeClr val="bg1"/>
                </a:solidFill>
              </a:rPr>
              <a:t>Live by faith</a:t>
            </a:r>
            <a:r>
              <a:rPr lang="en-US" dirty="0">
                <a:solidFill>
                  <a:schemeClr val="bg1"/>
                </a:solidFill>
              </a:rPr>
              <a:t>" should more properly be translated as "</a:t>
            </a:r>
            <a:r>
              <a:rPr lang="en-US" b="1" dirty="0">
                <a:solidFill>
                  <a:schemeClr val="bg1"/>
                </a:solidFill>
              </a:rPr>
              <a:t>live by faithfulness (i.e. 'fidelity')</a:t>
            </a:r>
            <a:r>
              <a:rPr lang="en-US" dirty="0">
                <a:solidFill>
                  <a:schemeClr val="bg1"/>
                </a:solidFill>
              </a:rPr>
              <a:t>."  This principle of "living by faithfulness" is a reference to remaining loyal to Elohim.  Using the analogy of marriage, we remain faithful through fidelity, which means "not fooling around with someone else</a:t>
            </a:r>
            <a:r>
              <a:rPr lang="en-US" dirty="0" smtClean="0">
                <a:solidFill>
                  <a:schemeClr val="bg1"/>
                </a:solidFill>
              </a:rPr>
              <a:t>." </a:t>
            </a:r>
            <a:r>
              <a:rPr lang="en-US" dirty="0">
                <a:solidFill>
                  <a:schemeClr val="bg1"/>
                </a:solidFill>
              </a:rPr>
              <a:t>Faithfulness to Elohim means walking in obedience to the commandments and worshipping only him.  So if the Gospel reveals the righteousness of Elohim, then </a:t>
            </a:r>
            <a:r>
              <a:rPr lang="en-US" u="sng" dirty="0">
                <a:solidFill>
                  <a:schemeClr val="bg1"/>
                </a:solidFill>
              </a:rPr>
              <a:t>the Gospel must </a:t>
            </a:r>
            <a:r>
              <a:rPr lang="en-US" u="sng" dirty="0" smtClean="0">
                <a:solidFill>
                  <a:schemeClr val="bg1"/>
                </a:solidFill>
              </a:rPr>
              <a:t>include </a:t>
            </a:r>
            <a:r>
              <a:rPr lang="en-US" u="sng" dirty="0">
                <a:solidFill>
                  <a:schemeClr val="bg1"/>
                </a:solidFill>
              </a:rPr>
              <a:t>the message of Scripture which tells us to obey the commandments of the Almighty!</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0039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What Else Does Paul Say About Righteousness?</a:t>
            </a:r>
            <a:endParaRPr lang="en-US" dirty="0" smtClean="0">
              <a:solidFill>
                <a:schemeClr val="bg1"/>
              </a:solidFill>
              <a:cs typeface="Times New Roman" pitchFamily="18" charset="0"/>
            </a:endParaRPr>
          </a:p>
          <a:p>
            <a:pPr>
              <a:buNone/>
            </a:pPr>
            <a:r>
              <a:rPr lang="en-US" dirty="0">
                <a:solidFill>
                  <a:schemeClr val="bg1"/>
                </a:solidFill>
              </a:rPr>
              <a:t>For </a:t>
            </a:r>
            <a:r>
              <a:rPr lang="en-US" dirty="0" err="1">
                <a:solidFill>
                  <a:schemeClr val="bg1"/>
                </a:solidFill>
              </a:rPr>
              <a:t>Mosheh</a:t>
            </a:r>
            <a:r>
              <a:rPr lang="en-US" dirty="0">
                <a:solidFill>
                  <a:schemeClr val="bg1"/>
                </a:solidFill>
              </a:rPr>
              <a:t> writes about the righteousness that is by the Torah (law): "The one who does these things will live by them." Moreover, the righteousness that is by faith says: "Do not say in your heart, 'Who will ascend into heaven?'" (that is, to bring Messiah down)  or "Who will descend into the abyss?" (that is, to bring Messiah up from the dead).  But what does it say? "The word is near you, in your mouth and in your heart" (that is, the word of faith that we preach)- (Romans 10:5-8, quoting </a:t>
            </a:r>
            <a:r>
              <a:rPr lang="en-US" dirty="0" err="1">
                <a:solidFill>
                  <a:schemeClr val="bg1"/>
                </a:solidFill>
              </a:rPr>
              <a:t>Devarim</a:t>
            </a:r>
            <a:r>
              <a:rPr lang="en-US" dirty="0">
                <a:solidFill>
                  <a:schemeClr val="bg1"/>
                </a:solidFill>
              </a:rPr>
              <a:t> 30:11-13).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8076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latin typeface="Bwgrkn" panose="00000400000000000000" pitchFamily="2" charset="0"/>
              </a:rPr>
              <a:t>de</a:t>
            </a:r>
            <a:r>
              <a:rPr lang="en-US" dirty="0">
                <a:solidFill>
                  <a:schemeClr val="bg1"/>
                </a:solidFill>
                <a:latin typeface="Bwgrkn" panose="00000400000000000000" pitchFamily="2" charset="0"/>
              </a:rPr>
              <a:t>.</a:t>
            </a:r>
            <a:r>
              <a:rPr lang="en-US" dirty="0" smtClean="0">
                <a:solidFill>
                  <a:schemeClr val="bg1"/>
                </a:solidFill>
                <a:cs typeface="Times New Roman" pitchFamily="18" charset="0"/>
              </a:rPr>
              <a:t> - de</a:t>
            </a:r>
            <a:endParaRPr lang="en-US" dirty="0" smtClean="0">
              <a:solidFill>
                <a:schemeClr val="bg1"/>
              </a:solidFill>
              <a:cs typeface="Times New Roman" pitchFamily="18" charset="0"/>
            </a:endParaRPr>
          </a:p>
          <a:p>
            <a:pPr>
              <a:buNone/>
            </a:pPr>
            <a:r>
              <a:rPr lang="en-US" dirty="0"/>
              <a:t> </a:t>
            </a:r>
            <a:r>
              <a:rPr lang="en-US" i="1" dirty="0">
                <a:solidFill>
                  <a:schemeClr val="bg1"/>
                </a:solidFill>
              </a:rPr>
              <a:t>Thayer's Greek Lexicon </a:t>
            </a:r>
            <a:r>
              <a:rPr lang="en-US" dirty="0">
                <a:solidFill>
                  <a:schemeClr val="bg1"/>
                </a:solidFill>
              </a:rPr>
              <a:t>explains another usage of the particle </a:t>
            </a:r>
            <a:r>
              <a:rPr lang="en-US" i="1" dirty="0">
                <a:solidFill>
                  <a:schemeClr val="bg1"/>
                </a:solidFill>
              </a:rPr>
              <a:t>de</a:t>
            </a:r>
            <a:r>
              <a:rPr lang="en-US" dirty="0" smtClean="0">
                <a:solidFill>
                  <a:schemeClr val="bg1"/>
                </a:solidFill>
              </a:rPr>
              <a:t>: it </a:t>
            </a:r>
            <a:r>
              <a:rPr lang="en-US" dirty="0">
                <a:solidFill>
                  <a:schemeClr val="bg1"/>
                </a:solidFill>
              </a:rPr>
              <a:t>is joined to terms which are repeated with a certain emphasis, and with such additions as tend to explain and establish them more exactly; in this use of the particle we may supply a suppressed negative clause and give its force in English by inserting </a:t>
            </a:r>
            <a:r>
              <a:rPr lang="en-US" i="1" dirty="0">
                <a:solidFill>
                  <a:schemeClr val="bg1"/>
                </a:solidFill>
              </a:rPr>
              <a:t>I say, and that, so then, </a:t>
            </a:r>
            <a:r>
              <a:rPr lang="en-US" dirty="0">
                <a:solidFill>
                  <a:schemeClr val="bg1"/>
                </a:solidFill>
              </a:rPr>
              <a:t>etc. </a:t>
            </a: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5959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buNone/>
            </a:pPr>
            <a:r>
              <a:rPr lang="en-US" dirty="0" smtClean="0">
                <a:solidFill>
                  <a:schemeClr val="bg1"/>
                </a:solidFill>
              </a:rPr>
              <a:t>T</a:t>
            </a:r>
            <a:r>
              <a:rPr lang="en-US" b="1" dirty="0" smtClean="0">
                <a:solidFill>
                  <a:schemeClr val="bg1"/>
                </a:solidFill>
              </a:rPr>
              <a:t>his </a:t>
            </a:r>
            <a:r>
              <a:rPr lang="en-US" b="1" dirty="0">
                <a:solidFill>
                  <a:schemeClr val="bg1"/>
                </a:solidFill>
              </a:rPr>
              <a:t>commandment (Covenant) I am giving you today is not too difficult for you, nor is it too remote.  </a:t>
            </a:r>
            <a:r>
              <a:rPr lang="en-US" dirty="0">
                <a:solidFill>
                  <a:schemeClr val="bg1"/>
                </a:solidFill>
              </a:rPr>
              <a:t>It is not in heaven, as though one must say, "Who will go up to heaven to get it for us and proclaim it to us so we may obey it?"  And it is not across the sea, as though one must say, "Who will cross over to the other side of the sea and get it for us and proclaim it to us so we may obey it?"  </a:t>
            </a:r>
            <a:r>
              <a:rPr lang="en-US" b="1" u="sng" dirty="0">
                <a:solidFill>
                  <a:schemeClr val="bg1"/>
                </a:solidFill>
              </a:rPr>
              <a:t>For the thing is very near you--it is in your mouth and mind so that you can do it.</a:t>
            </a:r>
            <a:r>
              <a:rPr lang="en-US" b="1" dirty="0">
                <a:solidFill>
                  <a:schemeClr val="bg1"/>
                </a:solidFill>
              </a:rPr>
              <a:t>  </a:t>
            </a:r>
            <a:r>
              <a:rPr lang="en-US" dirty="0" smtClean="0">
                <a:solidFill>
                  <a:schemeClr val="bg1"/>
                </a:solidFill>
              </a:rPr>
              <a:t>(</a:t>
            </a:r>
            <a:r>
              <a:rPr lang="en-US" dirty="0" err="1">
                <a:solidFill>
                  <a:schemeClr val="bg1"/>
                </a:solidFill>
              </a:rPr>
              <a:t>Devarim</a:t>
            </a:r>
            <a:r>
              <a:rPr lang="en-US" dirty="0">
                <a:solidFill>
                  <a:schemeClr val="bg1"/>
                </a:solidFill>
              </a:rPr>
              <a:t> </a:t>
            </a:r>
            <a:r>
              <a:rPr lang="en-US" dirty="0" smtClean="0">
                <a:solidFill>
                  <a:schemeClr val="bg1"/>
                </a:solidFill>
              </a:rPr>
              <a:t>30:11-13).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62482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buNone/>
            </a:pPr>
            <a:r>
              <a:rPr lang="en-US" dirty="0" smtClean="0">
                <a:solidFill>
                  <a:schemeClr val="bg1"/>
                </a:solidFill>
              </a:rPr>
              <a:t>Look</a:t>
            </a:r>
            <a:r>
              <a:rPr lang="en-US" dirty="0">
                <a:solidFill>
                  <a:schemeClr val="bg1"/>
                </a:solidFill>
              </a:rPr>
              <a:t>! I have set before you today life and prosperity on the one hand, and death and disaster on the other.  </a:t>
            </a:r>
            <a:r>
              <a:rPr lang="en-US" b="1" u="sng" dirty="0">
                <a:solidFill>
                  <a:schemeClr val="bg1"/>
                </a:solidFill>
              </a:rPr>
              <a:t>What I am commanding you today is to love </a:t>
            </a:r>
            <a:r>
              <a:rPr lang="en-US" b="1" u="sng" dirty="0" err="1">
                <a:solidFill>
                  <a:schemeClr val="bg1"/>
                </a:solidFill>
              </a:rPr>
              <a:t>Yehovah</a:t>
            </a:r>
            <a:r>
              <a:rPr lang="en-US" b="1" u="sng" dirty="0">
                <a:solidFill>
                  <a:schemeClr val="bg1"/>
                </a:solidFill>
              </a:rPr>
              <a:t> your Elohim, to walk in his ways, and to obey his commandments, his rules, and his right-rulings.</a:t>
            </a:r>
            <a:r>
              <a:rPr lang="en-US" dirty="0">
                <a:solidFill>
                  <a:schemeClr val="bg1"/>
                </a:solidFill>
              </a:rPr>
              <a:t> Then you will live and become numerous and </a:t>
            </a:r>
            <a:r>
              <a:rPr lang="en-US" dirty="0" err="1">
                <a:solidFill>
                  <a:schemeClr val="bg1"/>
                </a:solidFill>
              </a:rPr>
              <a:t>Yehovah</a:t>
            </a:r>
            <a:r>
              <a:rPr lang="en-US" dirty="0">
                <a:solidFill>
                  <a:schemeClr val="bg1"/>
                </a:solidFill>
              </a:rPr>
              <a:t> your Elohim will bless you in the land which you are about to possess (</a:t>
            </a:r>
            <a:r>
              <a:rPr lang="en-US" dirty="0" err="1">
                <a:solidFill>
                  <a:schemeClr val="bg1"/>
                </a:solidFill>
              </a:rPr>
              <a:t>Devarim</a:t>
            </a:r>
            <a:r>
              <a:rPr lang="en-US" dirty="0">
                <a:solidFill>
                  <a:schemeClr val="bg1"/>
                </a:solidFill>
              </a:rPr>
              <a:t> </a:t>
            </a:r>
            <a:r>
              <a:rPr lang="en-US" dirty="0" smtClean="0">
                <a:solidFill>
                  <a:schemeClr val="bg1"/>
                </a:solidFill>
              </a:rPr>
              <a:t>30:14-16</a:t>
            </a:r>
            <a:r>
              <a:rPr lang="en-US"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12534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The Torah Teaches About Life</a:t>
            </a:r>
          </a:p>
          <a:p>
            <a:pPr>
              <a:buNone/>
            </a:pPr>
            <a:r>
              <a:rPr lang="en-US" dirty="0">
                <a:solidFill>
                  <a:schemeClr val="bg1"/>
                </a:solidFill>
              </a:rPr>
              <a:t>"Look! I have set before you today </a:t>
            </a:r>
            <a:r>
              <a:rPr lang="en-US" u="sng" dirty="0">
                <a:solidFill>
                  <a:schemeClr val="bg1"/>
                </a:solidFill>
              </a:rPr>
              <a:t>life</a:t>
            </a:r>
            <a:r>
              <a:rPr lang="en-US" dirty="0">
                <a:solidFill>
                  <a:schemeClr val="bg1"/>
                </a:solidFill>
              </a:rPr>
              <a:t> and prosperity on the one hand, and death and disaster on the other.  What I am commanding you today is to </a:t>
            </a:r>
            <a:r>
              <a:rPr lang="en-US" u="sng" dirty="0">
                <a:solidFill>
                  <a:schemeClr val="bg1"/>
                </a:solidFill>
              </a:rPr>
              <a:t>love </a:t>
            </a:r>
            <a:r>
              <a:rPr lang="en-US" u="sng" dirty="0" err="1">
                <a:solidFill>
                  <a:schemeClr val="bg1"/>
                </a:solidFill>
              </a:rPr>
              <a:t>Yehovah</a:t>
            </a:r>
            <a:r>
              <a:rPr lang="en-US" u="sng" dirty="0">
                <a:solidFill>
                  <a:schemeClr val="bg1"/>
                </a:solidFill>
              </a:rPr>
              <a:t> your Elohim, to walk in his ways, and to obey his commandments, his rules, and his right-rulings</a:t>
            </a:r>
            <a:r>
              <a:rPr lang="en-US" dirty="0">
                <a:solidFill>
                  <a:schemeClr val="bg1"/>
                </a:solidFill>
              </a:rPr>
              <a:t>. </a:t>
            </a:r>
            <a:r>
              <a:rPr lang="en-US" u="sng" dirty="0">
                <a:solidFill>
                  <a:schemeClr val="bg1"/>
                </a:solidFill>
              </a:rPr>
              <a:t>Then you will live</a:t>
            </a:r>
            <a:r>
              <a:rPr lang="en-US" dirty="0">
                <a:solidFill>
                  <a:schemeClr val="bg1"/>
                </a:solidFill>
              </a:rPr>
              <a:t> and become numerous and </a:t>
            </a:r>
            <a:r>
              <a:rPr lang="en-US" dirty="0" err="1">
                <a:solidFill>
                  <a:schemeClr val="bg1"/>
                </a:solidFill>
              </a:rPr>
              <a:t>Yehovah</a:t>
            </a:r>
            <a:r>
              <a:rPr lang="en-US" dirty="0">
                <a:solidFill>
                  <a:schemeClr val="bg1"/>
                </a:solidFill>
              </a:rPr>
              <a:t> your Elohim will bless you in the land which you are about to possess (</a:t>
            </a:r>
            <a:r>
              <a:rPr lang="en-US" dirty="0" err="1">
                <a:solidFill>
                  <a:schemeClr val="bg1"/>
                </a:solidFill>
              </a:rPr>
              <a:t>Devarim</a:t>
            </a:r>
            <a:r>
              <a:rPr lang="en-US" dirty="0">
                <a:solidFill>
                  <a:schemeClr val="bg1"/>
                </a:solidFill>
              </a:rPr>
              <a:t> 30:15, 16).</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5836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buNone/>
            </a:pPr>
            <a:r>
              <a:rPr lang="en-US" dirty="0" smtClean="0">
                <a:solidFill>
                  <a:schemeClr val="bg1"/>
                </a:solidFill>
              </a:rPr>
              <a:t>However</a:t>
            </a:r>
            <a:r>
              <a:rPr lang="en-US" dirty="0">
                <a:solidFill>
                  <a:schemeClr val="bg1"/>
                </a:solidFill>
              </a:rPr>
              <a:t>, if you turn aside and do not obey, but are lured away to worship and serve other </a:t>
            </a:r>
            <a:r>
              <a:rPr lang="en-US" dirty="0" err="1">
                <a:solidFill>
                  <a:schemeClr val="bg1"/>
                </a:solidFill>
              </a:rPr>
              <a:t>elohim</a:t>
            </a:r>
            <a:r>
              <a:rPr lang="en-US" dirty="0">
                <a:solidFill>
                  <a:schemeClr val="bg1"/>
                </a:solidFill>
              </a:rPr>
              <a:t>,  I declare to you this very day that you will certainly perish! You will not extend your time in the land you are crossing the </a:t>
            </a:r>
            <a:r>
              <a:rPr lang="en-US" dirty="0" err="1">
                <a:solidFill>
                  <a:schemeClr val="bg1"/>
                </a:solidFill>
              </a:rPr>
              <a:t>Yardan</a:t>
            </a:r>
            <a:r>
              <a:rPr lang="en-US" dirty="0">
                <a:solidFill>
                  <a:schemeClr val="bg1"/>
                </a:solidFill>
              </a:rPr>
              <a:t> to possess.  Today I invoke heaven and earth as a witness against you that I have set life and death, blessing and curse, before you. Therefore </a:t>
            </a:r>
            <a:r>
              <a:rPr lang="en-US" u="sng" dirty="0">
                <a:solidFill>
                  <a:schemeClr val="bg1"/>
                </a:solidFill>
              </a:rPr>
              <a:t>choose life so that you and your descendants may live</a:t>
            </a:r>
            <a:r>
              <a:rPr lang="en-US" dirty="0">
                <a:solidFill>
                  <a:schemeClr val="bg1"/>
                </a:solidFill>
              </a:rPr>
              <a:t>!  I also call on you to </a:t>
            </a:r>
            <a:r>
              <a:rPr lang="en-US" u="sng" dirty="0">
                <a:solidFill>
                  <a:schemeClr val="bg1"/>
                </a:solidFill>
              </a:rPr>
              <a:t>love </a:t>
            </a:r>
            <a:r>
              <a:rPr lang="en-US" u="sng" dirty="0" err="1">
                <a:solidFill>
                  <a:schemeClr val="bg1"/>
                </a:solidFill>
              </a:rPr>
              <a:t>Yehovah</a:t>
            </a:r>
            <a:r>
              <a:rPr lang="en-US" u="sng" dirty="0">
                <a:solidFill>
                  <a:schemeClr val="bg1"/>
                </a:solidFill>
              </a:rPr>
              <a:t> your Elohim, to obey him and be loyal to him, for he gives you life and enables you to live continually</a:t>
            </a:r>
            <a:r>
              <a:rPr lang="en-US" dirty="0">
                <a:solidFill>
                  <a:schemeClr val="bg1"/>
                </a:solidFill>
              </a:rPr>
              <a:t> in the land </a:t>
            </a:r>
            <a:r>
              <a:rPr lang="en-US" dirty="0" err="1">
                <a:solidFill>
                  <a:schemeClr val="bg1"/>
                </a:solidFill>
              </a:rPr>
              <a:t>Yehovah</a:t>
            </a:r>
            <a:r>
              <a:rPr lang="en-US" dirty="0">
                <a:solidFill>
                  <a:schemeClr val="bg1"/>
                </a:solidFill>
              </a:rPr>
              <a:t> promised to give to your ancestors Avraham, Yitzchak, and </a:t>
            </a:r>
            <a:r>
              <a:rPr lang="en-US" dirty="0" err="1">
                <a:solidFill>
                  <a:schemeClr val="bg1"/>
                </a:solidFill>
              </a:rPr>
              <a:t>Ya'acov</a:t>
            </a:r>
            <a:r>
              <a:rPr lang="en-US" dirty="0">
                <a:solidFill>
                  <a:schemeClr val="bg1"/>
                </a:solidFill>
              </a:rPr>
              <a:t>" (</a:t>
            </a:r>
            <a:r>
              <a:rPr lang="en-US" dirty="0" err="1">
                <a:solidFill>
                  <a:schemeClr val="bg1"/>
                </a:solidFill>
              </a:rPr>
              <a:t>Devarim</a:t>
            </a:r>
            <a:r>
              <a:rPr lang="en-US" dirty="0">
                <a:solidFill>
                  <a:schemeClr val="bg1"/>
                </a:solidFill>
              </a:rPr>
              <a:t> 30:17-20).</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5838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 A Summary</a:t>
            </a:r>
          </a:p>
          <a:p>
            <a:pPr>
              <a:buNone/>
            </a:pPr>
            <a:r>
              <a:rPr lang="en-US" b="1" u="sng" dirty="0">
                <a:solidFill>
                  <a:schemeClr val="bg1"/>
                </a:solidFill>
              </a:rPr>
              <a:t>Thus, Paul's gospel of "righteousness by faith" is the same gospel that was proclaimed to Abraham in advance.  It is the eternal, unchanging message that "the revealed righteousness of Elohim" is realized through steadfast "faithfulness" to his Covenant and expresses itself through obedience to his commandments.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49258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10000"/>
          </a:bodyPr>
          <a:lstStyle/>
          <a:p>
            <a:pPr algn="ctr">
              <a:buNone/>
            </a:pPr>
            <a:r>
              <a:rPr lang="en-US" sz="4000" dirty="0" smtClean="0">
                <a:solidFill>
                  <a:schemeClr val="bg1"/>
                </a:solidFill>
                <a:latin typeface="Helvetica" pitchFamily="34" charset="0"/>
                <a:cs typeface="Helvetica" pitchFamily="34" charset="0"/>
              </a:rPr>
              <a:t>Thank you for supporting this ministry with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Tithes and Offerings</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make your donation on our website at any time during our broadcast and at any time during the week</a:t>
            </a:r>
            <a:endParaRPr lang="en-US" sz="4000" dirty="0">
              <a:solidFill>
                <a:schemeClr val="bg1"/>
              </a:solidFill>
            </a:endParaRPr>
          </a:p>
        </p:txBody>
      </p:sp>
    </p:spTree>
    <p:extLst>
      <p:ext uri="{BB962C8B-B14F-4D97-AF65-F5344CB8AC3E}">
        <p14:creationId xmlns:p14="http://schemas.microsoft.com/office/powerpoint/2010/main" val="182021891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Autofit/>
          </a:bodyPr>
          <a:lstStyle/>
          <a:p>
            <a:pPr algn="ctr">
              <a:buNone/>
            </a:pPr>
            <a:r>
              <a:rPr lang="en-US" sz="4000" dirty="0" smtClean="0">
                <a:solidFill>
                  <a:schemeClr val="bg1"/>
                </a:solidFill>
                <a:latin typeface="Helvetica" pitchFamily="34" charset="0"/>
                <a:cs typeface="Helvetica" pitchFamily="34" charset="0"/>
              </a:rPr>
              <a:t>on our website</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ArthurBaileyMinistries.com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just  click the</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rgbClr val="FFFF00"/>
                </a:solidFill>
                <a:latin typeface="Helvetica" pitchFamily="34" charset="0"/>
                <a:cs typeface="Helvetica" pitchFamily="34" charset="0"/>
              </a:rPr>
              <a:t>TITHE &amp; OFFERING</a:t>
            </a:r>
            <a:br>
              <a:rPr lang="en-US" sz="4000" dirty="0" smtClean="0">
                <a:solidFill>
                  <a:srgbClr val="FFFF00"/>
                </a:solidFill>
                <a:latin typeface="Helvetica" pitchFamily="34" charset="0"/>
                <a:cs typeface="Helvetica" pitchFamily="34" charset="0"/>
              </a:rPr>
            </a:br>
            <a:endParaRPr lang="en-US" sz="4000" dirty="0">
              <a:solidFill>
                <a:schemeClr val="bg1"/>
              </a:solidFill>
            </a:endParaRPr>
          </a:p>
        </p:txBody>
      </p:sp>
    </p:spTree>
    <p:extLst>
      <p:ext uri="{BB962C8B-B14F-4D97-AF65-F5344CB8AC3E}">
        <p14:creationId xmlns:p14="http://schemas.microsoft.com/office/powerpoint/2010/main" val="44173621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latin typeface="Helvetica" pitchFamily="34" charset="0"/>
                <a:cs typeface="Helvetica" pitchFamily="34" charset="0"/>
              </a:rPr>
              <a:t>You can mail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 and Offerings to;</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House of Israel</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P O Box 49744</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Charlotte, NC 28277</a:t>
            </a:r>
            <a:endParaRPr lang="en-US" sz="4000" dirty="0">
              <a:solidFill>
                <a:schemeClr val="bg1"/>
              </a:solidFill>
            </a:endParaRPr>
          </a:p>
        </p:txBody>
      </p:sp>
    </p:spTree>
    <p:extLst>
      <p:ext uri="{BB962C8B-B14F-4D97-AF65-F5344CB8AC3E}">
        <p14:creationId xmlns:p14="http://schemas.microsoft.com/office/powerpoint/2010/main" val="131094151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You can call your tithe and offerings in to 704-469-3345.</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setup automatic payments thru </a:t>
            </a:r>
            <a:r>
              <a:rPr lang="en-US" sz="4000" dirty="0" err="1" smtClean="0">
                <a:solidFill>
                  <a:schemeClr val="bg1"/>
                </a:solidFill>
                <a:latin typeface="Helvetica" pitchFamily="34" charset="0"/>
                <a:cs typeface="Helvetica" pitchFamily="34" charset="0"/>
              </a:rPr>
              <a:t>paypal</a:t>
            </a:r>
            <a:endParaRPr lang="en-US" sz="4000" dirty="0">
              <a:solidFill>
                <a:schemeClr val="bg1"/>
              </a:solidFill>
            </a:endParaRPr>
          </a:p>
        </p:txBody>
      </p:sp>
    </p:spTree>
    <p:extLst>
      <p:ext uri="{BB962C8B-B14F-4D97-AF65-F5344CB8AC3E}">
        <p14:creationId xmlns:p14="http://schemas.microsoft.com/office/powerpoint/2010/main" val="17586416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10000"/>
          </a:bodyPr>
          <a:lstStyle/>
          <a:p>
            <a:pPr algn="ctr">
              <a:buNone/>
            </a:pPr>
            <a:r>
              <a:rPr lang="en-US" sz="4000" dirty="0" smtClean="0">
                <a:solidFill>
                  <a:schemeClr val="bg1"/>
                </a:solidFill>
                <a:latin typeface="Helvetica" pitchFamily="34" charset="0"/>
                <a:cs typeface="Helvetica" pitchFamily="34" charset="0"/>
              </a:rPr>
              <a:t>Another option is using Bill Pay through your bank or Credit Union where you can set up automatic payments to be sent weekly,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bi-weekly or monthly to our mailing address</a:t>
            </a:r>
            <a:endParaRPr lang="en-US" sz="4000" dirty="0">
              <a:solidFill>
                <a:schemeClr val="bg1"/>
              </a:solidFill>
            </a:endParaRPr>
          </a:p>
        </p:txBody>
      </p:sp>
    </p:spTree>
    <p:extLst>
      <p:ext uri="{BB962C8B-B14F-4D97-AF65-F5344CB8AC3E}">
        <p14:creationId xmlns:p14="http://schemas.microsoft.com/office/powerpoint/2010/main" val="182021891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marL="0" algn="ctr">
              <a:buNone/>
            </a:pPr>
            <a:r>
              <a:rPr lang="en-US" sz="4000" dirty="0" smtClean="0">
                <a:solidFill>
                  <a:schemeClr val="bg1"/>
                </a:solidFill>
                <a:latin typeface="Helvetica" pitchFamily="34" charset="0"/>
                <a:cs typeface="Helvetica" pitchFamily="34" charset="0"/>
              </a:rPr>
              <a:t>Counsel or Prayer</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can be provided by Email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t>
            </a:r>
            <a:r>
              <a:rPr lang="en-US" sz="4000" u="sng" dirty="0" smtClean="0">
                <a:solidFill>
                  <a:schemeClr val="bg1"/>
                </a:solidFill>
                <a:latin typeface="Helvetica" pitchFamily="34" charset="0"/>
                <a:cs typeface="Helvetica" pitchFamily="34" charset="0"/>
              </a:rPr>
              <a:t>apostlea@gmail.com</a:t>
            </a:r>
            <a:r>
              <a:rPr lang="en-US" sz="4000" dirty="0" smtClean="0">
                <a:solidFill>
                  <a:schemeClr val="bg1"/>
                </a:solidFill>
                <a:latin typeface="Helvetica" pitchFamily="34" charset="0"/>
                <a:cs typeface="Helvetica" pitchFamily="34" charset="0"/>
              </a:rPr>
              <a:t>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or by Phone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704-469-3345</a:t>
            </a:r>
            <a:endParaRPr lang="en-US" sz="4000" dirty="0">
              <a:solidFill>
                <a:schemeClr val="bg1"/>
              </a:solidFill>
            </a:endParaRPr>
          </a:p>
        </p:txBody>
      </p:sp>
    </p:spTree>
    <p:extLst>
      <p:ext uri="{BB962C8B-B14F-4D97-AF65-F5344CB8AC3E}">
        <p14:creationId xmlns:p14="http://schemas.microsoft.com/office/powerpoint/2010/main" val="44173621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19501</TotalTime>
  <Words>3896</Words>
  <Application>Microsoft Office PowerPoint</Application>
  <PresentationFormat>On-screen Show (16:9)</PresentationFormat>
  <Paragraphs>321</Paragraphs>
  <Slides>95</Slides>
  <Notes>95</Notes>
  <HiddenSlides>0</HiddenSlides>
  <MMClips>0</MMClips>
  <ScaleCrop>false</ScaleCrop>
  <HeadingPairs>
    <vt:vector size="4" baseType="variant">
      <vt:variant>
        <vt:lpstr>Theme</vt:lpstr>
      </vt:variant>
      <vt:variant>
        <vt:i4>13</vt:i4>
      </vt:variant>
      <vt:variant>
        <vt:lpstr>Slide Titles</vt:lpstr>
      </vt:variant>
      <vt:variant>
        <vt:i4>95</vt:i4>
      </vt:variant>
    </vt:vector>
  </HeadingPairs>
  <TitlesOfParts>
    <vt:vector size="108" baseType="lpstr">
      <vt:lpstr>Office Theme</vt:lpstr>
      <vt:lpstr>4_Office Theme</vt:lpstr>
      <vt:lpstr>10_Office Theme</vt:lpstr>
      <vt:lpstr>6_Office Theme</vt:lpstr>
      <vt:lpstr>1_Office Theme</vt:lpstr>
      <vt:lpstr>2_Office Theme</vt:lpstr>
      <vt:lpstr>3_Office Theme</vt:lpstr>
      <vt:lpstr>5_Office Theme</vt:lpstr>
      <vt:lpstr>7_Office Theme</vt:lpstr>
      <vt:lpstr>8_Office Theme</vt:lpstr>
      <vt:lpstr>9_Office Theme</vt:lpstr>
      <vt:lpstr>11_Office Theme</vt:lpstr>
      <vt:lpstr>12_Office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323</cp:revision>
  <dcterms:created xsi:type="dcterms:W3CDTF">2012-08-10T17:43:01Z</dcterms:created>
  <dcterms:modified xsi:type="dcterms:W3CDTF">2015-08-29T10:56:13Z</dcterms:modified>
</cp:coreProperties>
</file>