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853" r:id="rId4"/>
    <p:sldMasterId id="2147484865" r:id="rId5"/>
    <p:sldMasterId id="2147484877" r:id="rId6"/>
    <p:sldMasterId id="2147484889" r:id="rId7"/>
    <p:sldMasterId id="2147484949" r:id="rId8"/>
    <p:sldMasterId id="2147484961" r:id="rId9"/>
    <p:sldMasterId id="2147484973" r:id="rId10"/>
    <p:sldMasterId id="2147484985" r:id="rId11"/>
    <p:sldMasterId id="2147484997" r:id="rId12"/>
    <p:sldMasterId id="2147485009" r:id="rId13"/>
  </p:sldMasterIdLst>
  <p:notesMasterIdLst>
    <p:notesMasterId r:id="rId91"/>
  </p:notesMasterIdLst>
  <p:sldIdLst>
    <p:sldId id="825" r:id="rId14"/>
    <p:sldId id="826" r:id="rId15"/>
    <p:sldId id="670" r:id="rId16"/>
    <p:sldId id="836" r:id="rId17"/>
    <p:sldId id="847" r:id="rId18"/>
    <p:sldId id="908" r:id="rId19"/>
    <p:sldId id="939" r:id="rId20"/>
    <p:sldId id="957" r:id="rId21"/>
    <p:sldId id="955" r:id="rId22"/>
    <p:sldId id="1058" r:id="rId23"/>
    <p:sldId id="950" r:id="rId24"/>
    <p:sldId id="946" r:id="rId25"/>
    <p:sldId id="947" r:id="rId26"/>
    <p:sldId id="976" r:id="rId27"/>
    <p:sldId id="980" r:id="rId28"/>
    <p:sldId id="979" r:id="rId29"/>
    <p:sldId id="993" r:id="rId30"/>
    <p:sldId id="1015" r:id="rId31"/>
    <p:sldId id="1018" r:id="rId32"/>
    <p:sldId id="1077" r:id="rId33"/>
    <p:sldId id="1019" r:id="rId34"/>
    <p:sldId id="1024" r:id="rId35"/>
    <p:sldId id="1029" r:id="rId36"/>
    <p:sldId id="1051" r:id="rId37"/>
    <p:sldId id="1044" r:id="rId38"/>
    <p:sldId id="1052" r:id="rId39"/>
    <p:sldId id="1050" r:id="rId40"/>
    <p:sldId id="1049" r:id="rId41"/>
    <p:sldId id="1046" r:id="rId42"/>
    <p:sldId id="1047" r:id="rId43"/>
    <p:sldId id="1048" r:id="rId44"/>
    <p:sldId id="1039" r:id="rId45"/>
    <p:sldId id="1040" r:id="rId46"/>
    <p:sldId id="1041" r:id="rId47"/>
    <p:sldId id="1042" r:id="rId48"/>
    <p:sldId id="1043" r:id="rId49"/>
    <p:sldId id="1034" r:id="rId50"/>
    <p:sldId id="1059" r:id="rId51"/>
    <p:sldId id="1060" r:id="rId52"/>
    <p:sldId id="1035" r:id="rId53"/>
    <p:sldId id="1036" r:id="rId54"/>
    <p:sldId id="1037" r:id="rId55"/>
    <p:sldId id="1032" r:id="rId56"/>
    <p:sldId id="1055" r:id="rId57"/>
    <p:sldId id="1054" r:id="rId58"/>
    <p:sldId id="1056" r:id="rId59"/>
    <p:sldId id="1033" r:id="rId60"/>
    <p:sldId id="1031" r:id="rId61"/>
    <p:sldId id="1025" r:id="rId62"/>
    <p:sldId id="1026" r:id="rId63"/>
    <p:sldId id="1057" r:id="rId64"/>
    <p:sldId id="1027" r:id="rId65"/>
    <p:sldId id="1028" r:id="rId66"/>
    <p:sldId id="1022" r:id="rId67"/>
    <p:sldId id="1020" r:id="rId68"/>
    <p:sldId id="1021" r:id="rId69"/>
    <p:sldId id="1069" r:id="rId70"/>
    <p:sldId id="1070" r:id="rId71"/>
    <p:sldId id="1071" r:id="rId72"/>
    <p:sldId id="1072" r:id="rId73"/>
    <p:sldId id="1073" r:id="rId74"/>
    <p:sldId id="1016" r:id="rId75"/>
    <p:sldId id="1074" r:id="rId76"/>
    <p:sldId id="1061" r:id="rId77"/>
    <p:sldId id="1075" r:id="rId78"/>
    <p:sldId id="1065" r:id="rId79"/>
    <p:sldId id="1066" r:id="rId80"/>
    <p:sldId id="1067" r:id="rId81"/>
    <p:sldId id="1068" r:id="rId82"/>
    <p:sldId id="1063" r:id="rId83"/>
    <p:sldId id="1062" r:id="rId84"/>
    <p:sldId id="1076" r:id="rId85"/>
    <p:sldId id="824" r:id="rId86"/>
    <p:sldId id="273" r:id="rId87"/>
    <p:sldId id="278" r:id="rId88"/>
    <p:sldId id="669" r:id="rId89"/>
    <p:sldId id="688" r:id="rId9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522" y="-84"/>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slide" Target="slides/slide63.xml"/><Relationship Id="rId84" Type="http://schemas.openxmlformats.org/officeDocument/2006/relationships/slide" Target="slides/slide71.xml"/><Relationship Id="rId89" Type="http://schemas.openxmlformats.org/officeDocument/2006/relationships/slide" Target="slides/slide76.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tableStyles" Target="tableStyle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8/31/2015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67</a:t>
            </a:fld>
            <a:endParaRPr 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68</a:t>
            </a:fld>
            <a:endParaRPr lang="en-U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69</a:t>
            </a:fld>
            <a:endParaRPr lang="en-U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70</a:t>
            </a:fld>
            <a:endParaRPr 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72</a:t>
            </a:fld>
            <a:endParaRPr lang="en-U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73</a:t>
            </a:fld>
            <a:endParaRPr lang="en-U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76</a:t>
            </a:fld>
            <a:endParaRPr lang="en-U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77</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8/31/2015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8/31/2015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8/31/2015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8/31/2015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8/31/2015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8/31/2015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8/31/2015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8/31/2015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4451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595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1987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198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728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5364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2812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44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5841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6028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0529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44500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81103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822872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92269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28631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05521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81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7450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2661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45656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74866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1494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72776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6102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970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862549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86138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55194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324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28897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38764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26727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72605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67013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54306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8513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486351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148307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39684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61196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482047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81375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75890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146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81096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12177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19414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300893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329380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8584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04661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57442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07636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38189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62567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490431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29636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262554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56281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925683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004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39507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2165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97257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6282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981029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105391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718657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83324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21722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887165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63691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02224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396251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9083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1212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8/31/2015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732216"/>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2035368"/>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972062"/>
      </p:ext>
    </p:extLst>
  </p:cSld>
  <p:clrMap bg1="lt1" tx1="dk1" bg2="lt2" tx2="dk2" accent1="accent1" accent2="accent2" accent3="accent3" accent4="accent4" accent5="accent5" accent6="accent6" hlink="hlink" folHlink="folHlink"/>
  <p:sldLayoutIdLst>
    <p:sldLayoutId id="2147484962" r:id="rId1"/>
    <p:sldLayoutId id="2147484963" r:id="rId2"/>
    <p:sldLayoutId id="2147484964" r:id="rId3"/>
    <p:sldLayoutId id="2147484965" r:id="rId4"/>
    <p:sldLayoutId id="2147484966" r:id="rId5"/>
    <p:sldLayoutId id="2147484967" r:id="rId6"/>
    <p:sldLayoutId id="2147484968" r:id="rId7"/>
    <p:sldLayoutId id="2147484969" r:id="rId8"/>
    <p:sldLayoutId id="2147484970" r:id="rId9"/>
    <p:sldLayoutId id="2147484971" r:id="rId10"/>
    <p:sldLayoutId id="21474849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3044783"/>
      </p:ext>
    </p:extLst>
  </p:cSld>
  <p:clrMap bg1="lt1" tx1="dk1" bg2="lt2" tx2="dk2" accent1="accent1" accent2="accent2" accent3="accent3" accent4="accent4" accent5="accent5" accent6="accent6" hlink="hlink" folHlink="folHlink"/>
  <p:sldLayoutIdLst>
    <p:sldLayoutId id="2147484974" r:id="rId1"/>
    <p:sldLayoutId id="2147484975" r:id="rId2"/>
    <p:sldLayoutId id="2147484976" r:id="rId3"/>
    <p:sldLayoutId id="2147484977" r:id="rId4"/>
    <p:sldLayoutId id="2147484978" r:id="rId5"/>
    <p:sldLayoutId id="2147484979" r:id="rId6"/>
    <p:sldLayoutId id="2147484980" r:id="rId7"/>
    <p:sldLayoutId id="2147484981" r:id="rId8"/>
    <p:sldLayoutId id="2147484982" r:id="rId9"/>
    <p:sldLayoutId id="2147484983" r:id="rId10"/>
    <p:sldLayoutId id="2147484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688434"/>
      </p:ext>
    </p:extLst>
  </p:cSld>
  <p:clrMap bg1="lt1" tx1="dk1" bg2="lt2" tx2="dk2" accent1="accent1" accent2="accent2" accent3="accent3" accent4="accent4" accent5="accent5" accent6="accent6" hlink="hlink" folHlink="folHlink"/>
  <p:sldLayoutIdLst>
    <p:sldLayoutId id="2147484986" r:id="rId1"/>
    <p:sldLayoutId id="2147484987" r:id="rId2"/>
    <p:sldLayoutId id="2147484988" r:id="rId3"/>
    <p:sldLayoutId id="2147484989" r:id="rId4"/>
    <p:sldLayoutId id="2147484990" r:id="rId5"/>
    <p:sldLayoutId id="2147484991" r:id="rId6"/>
    <p:sldLayoutId id="2147484992" r:id="rId7"/>
    <p:sldLayoutId id="2147484993" r:id="rId8"/>
    <p:sldLayoutId id="2147484994" r:id="rId9"/>
    <p:sldLayoutId id="2147484995" r:id="rId10"/>
    <p:sldLayoutId id="21474849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9/3/2015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840381"/>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8/31/2015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7979550"/>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0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1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1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9.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79.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79.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23.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23.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23.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23.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23.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90.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90.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90.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90.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90.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34.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lstStyle/>
          <a:p>
            <a:endParaRPr lang="en-US" dirty="0" smtClean="0"/>
          </a:p>
          <a:p>
            <a:pPr>
              <a:buNone/>
            </a:pPr>
            <a:endParaRPr lang="en-US" dirty="0" smtClean="0"/>
          </a:p>
          <a:p>
            <a:pPr algn="ctr">
              <a:buNone/>
            </a:pPr>
            <a:r>
              <a:rPr lang="en-US" dirty="0" smtClean="0">
                <a:solidFill>
                  <a:schemeClr val="bg1"/>
                </a:solidFill>
              </a:rPr>
              <a:t>   </a:t>
            </a:r>
            <a:endParaRPr lang="en-US" dirty="0"/>
          </a:p>
        </p:txBody>
      </p:sp>
      <p:pic>
        <p:nvPicPr>
          <p:cNvPr id="4" name="Picture 3" descr="HOI_ProfilePicture.jpg"/>
          <p:cNvPicPr>
            <a:picLocks noChangeAspect="1"/>
          </p:cNvPicPr>
          <p:nvPr/>
        </p:nvPicPr>
        <p:blipFill>
          <a:blip r:embed="rId3" cstate="print"/>
          <a:stretch>
            <a:fillRect/>
          </a:stretch>
        </p:blipFill>
        <p:spPr>
          <a:xfrm>
            <a:off x="1304372" y="208192"/>
            <a:ext cx="6485263" cy="4584387"/>
          </a:xfrm>
          <a:prstGeom prst="rect">
            <a:avLst/>
          </a:prstGeom>
        </p:spPr>
      </p:pic>
    </p:spTree>
    <p:extLst>
      <p:ext uri="{BB962C8B-B14F-4D97-AF65-F5344CB8AC3E}">
        <p14:creationId xmlns:p14="http://schemas.microsoft.com/office/powerpoint/2010/main" val="3370366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993" y="657227"/>
            <a:ext cx="7659007" cy="3857625"/>
          </a:xfrm>
        </p:spPr>
        <p:txBody>
          <a:bodyPr/>
          <a:lstStyle/>
          <a:p>
            <a:endParaRPr lang="en-US" dirty="0" smtClean="0"/>
          </a:p>
          <a:p>
            <a:pPr marL="0" algn="ctr">
              <a:buNone/>
            </a:pPr>
            <a:r>
              <a:rPr lang="en-US" sz="4400" dirty="0" smtClean="0">
                <a:solidFill>
                  <a:schemeClr val="bg1"/>
                </a:solidFill>
              </a:rPr>
              <a:t>Shabbat Shalom</a:t>
            </a:r>
          </a:p>
          <a:p>
            <a:pPr marL="0" algn="ctr">
              <a:buNone/>
            </a:pPr>
            <a:r>
              <a:rPr lang="en-US" sz="4400" dirty="0" smtClean="0">
                <a:solidFill>
                  <a:schemeClr val="bg1"/>
                </a:solidFill>
              </a:rPr>
              <a:t>Welcome to House of Israel’s</a:t>
            </a:r>
            <a:br>
              <a:rPr lang="en-US" sz="4400" dirty="0" smtClean="0">
                <a:solidFill>
                  <a:schemeClr val="bg1"/>
                </a:solidFill>
              </a:rPr>
            </a:br>
            <a:r>
              <a:rPr lang="en-US" sz="4400" dirty="0" smtClean="0">
                <a:solidFill>
                  <a:schemeClr val="bg1"/>
                </a:solidFill>
              </a:rPr>
              <a:t>Shabbat Service</a:t>
            </a:r>
            <a:endParaRPr lang="en-US" dirty="0"/>
          </a:p>
        </p:txBody>
      </p:sp>
    </p:spTree>
    <p:extLst>
      <p:ext uri="{BB962C8B-B14F-4D97-AF65-F5344CB8AC3E}">
        <p14:creationId xmlns:p14="http://schemas.microsoft.com/office/powerpoint/2010/main" val="202968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Greatness of Our Elohim </a:t>
            </a:r>
            <a:r>
              <a:rPr lang="en-US" dirty="0" err="1" smtClean="0">
                <a:solidFill>
                  <a:schemeClr val="bg1"/>
                </a:solidFill>
                <a:cs typeface="Times New Roman" pitchFamily="18" charset="0"/>
              </a:rPr>
              <a:t>Yehovah</a:t>
            </a:r>
            <a:endParaRPr lang="en-US" dirty="0" smtClean="0">
              <a:solidFill>
                <a:schemeClr val="bg1"/>
              </a:solidFill>
              <a:cs typeface="Times New Roman" pitchFamily="18" charset="0"/>
            </a:endParaRPr>
          </a:p>
          <a:p>
            <a:pPr marL="0" indent="0">
              <a:buNone/>
            </a:pPr>
            <a:r>
              <a:rPr lang="en-US" dirty="0" err="1" smtClean="0">
                <a:solidFill>
                  <a:schemeClr val="bg1"/>
                </a:solidFill>
              </a:rPr>
              <a:t>Shemot</a:t>
            </a:r>
            <a:r>
              <a:rPr lang="en-US" dirty="0" smtClean="0">
                <a:solidFill>
                  <a:schemeClr val="bg1"/>
                </a:solidFill>
              </a:rPr>
              <a:t> 20:4-6  </a:t>
            </a:r>
            <a:r>
              <a:rPr lang="en-US" dirty="0" smtClean="0">
                <a:solidFill>
                  <a:schemeClr val="bg1"/>
                </a:solidFill>
                <a:cs typeface="Times New Roman" pitchFamily="18" charset="0"/>
              </a:rPr>
              <a:t>(</a:t>
            </a:r>
            <a:r>
              <a:rPr lang="en-US" dirty="0" err="1" smtClean="0">
                <a:solidFill>
                  <a:schemeClr val="bg1"/>
                </a:solidFill>
                <a:cs typeface="Times New Roman" pitchFamily="18" charset="0"/>
              </a:rPr>
              <a:t>Devarim</a:t>
            </a:r>
            <a:r>
              <a:rPr lang="en-US" dirty="0" smtClean="0">
                <a:solidFill>
                  <a:schemeClr val="bg1"/>
                </a:solidFill>
                <a:cs typeface="Times New Roman" pitchFamily="18" charset="0"/>
              </a:rPr>
              <a:t> 5)</a:t>
            </a:r>
          </a:p>
          <a:p>
            <a:pPr marL="0" indent="0">
              <a:buNone/>
            </a:pPr>
            <a:r>
              <a:rPr lang="en-US" dirty="0" err="1" smtClean="0">
                <a:solidFill>
                  <a:schemeClr val="bg1"/>
                </a:solidFill>
                <a:cs typeface="Times New Roman" pitchFamily="18" charset="0"/>
              </a:rPr>
              <a:t>Shemot</a:t>
            </a:r>
            <a:r>
              <a:rPr lang="en-US" dirty="0" smtClean="0">
                <a:solidFill>
                  <a:schemeClr val="bg1"/>
                </a:solidFill>
                <a:cs typeface="Times New Roman" pitchFamily="18" charset="0"/>
              </a:rPr>
              <a:t> 34</a:t>
            </a: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a:p>
            <a:pPr>
              <a:buNone/>
            </a:pPr>
            <a:endParaRPr lang="en-US" sz="4000" dirty="0">
              <a:solidFill>
                <a:schemeClr val="bg1"/>
              </a:solidFill>
              <a:cs typeface="Times New Roman" pitchFamily="18" charset="0"/>
            </a:endParaRPr>
          </a:p>
        </p:txBody>
      </p:sp>
    </p:spTree>
    <p:extLst>
      <p:ext uri="{BB962C8B-B14F-4D97-AF65-F5344CB8AC3E}">
        <p14:creationId xmlns:p14="http://schemas.microsoft.com/office/powerpoint/2010/main" val="4274931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033657"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algn="ctr">
              <a:buNone/>
            </a:pPr>
            <a:r>
              <a:rPr lang="en-US" sz="4000" dirty="0" smtClean="0">
                <a:solidFill>
                  <a:schemeClr val="bg1"/>
                </a:solidFill>
                <a:latin typeface="Helvetica" pitchFamily="34" charset="0"/>
                <a:cs typeface="Helvetica" pitchFamily="34" charset="0"/>
              </a:rPr>
              <a:t>The Everlasting </a:t>
            </a:r>
            <a:r>
              <a:rPr lang="en-US" sz="4000" dirty="0" smtClean="0">
                <a:solidFill>
                  <a:schemeClr val="bg1"/>
                </a:solidFill>
                <a:latin typeface="Helvetica" pitchFamily="34" charset="0"/>
                <a:cs typeface="Helvetica" pitchFamily="34" charset="0"/>
              </a:rPr>
              <a:t>Gospel, Pt 2</a:t>
            </a:r>
            <a:endParaRPr lang="en-US" sz="4000" dirty="0" smtClean="0">
              <a:solidFill>
                <a:schemeClr val="bg1"/>
              </a:solidFill>
              <a:latin typeface="Helvetica" pitchFamily="34" charset="0"/>
              <a:cs typeface="Helvetica" pitchFamily="34" charset="0"/>
            </a:endParaRPr>
          </a:p>
          <a:p>
            <a:pPr algn="ctr">
              <a:buNone/>
            </a:pPr>
            <a:endParaRPr lang="en-US" sz="2800" dirty="0" smtClean="0">
              <a:solidFill>
                <a:schemeClr val="bg1"/>
              </a:solidFill>
              <a:latin typeface="Helvetica" pitchFamily="34" charset="0"/>
              <a:cs typeface="Helvetica" pitchFamily="34" charset="0"/>
            </a:endParaRPr>
          </a:p>
          <a:p>
            <a:pPr marL="0" algn="ctr">
              <a:buNone/>
            </a:pPr>
            <a:r>
              <a:rPr lang="en-US" sz="2800" dirty="0">
                <a:solidFill>
                  <a:schemeClr val="bg1"/>
                </a:solidFill>
                <a:latin typeface="Helvetica" pitchFamily="34" charset="0"/>
                <a:cs typeface="Helvetica" pitchFamily="34" charset="0"/>
              </a:rPr>
              <a:t>Understanding the Scope of the Gospel Proclaimed Throughout the Scriptures</a:t>
            </a:r>
          </a:p>
        </p:txBody>
      </p:sp>
    </p:spTree>
    <p:extLst>
      <p:ext uri="{BB962C8B-B14F-4D97-AF65-F5344CB8AC3E}">
        <p14:creationId xmlns:p14="http://schemas.microsoft.com/office/powerpoint/2010/main" val="1952717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The Everlasting Gospel</a:t>
            </a:r>
          </a:p>
          <a:p>
            <a:pPr>
              <a:buNone/>
            </a:pPr>
            <a:r>
              <a:rPr lang="en-US" dirty="0">
                <a:solidFill>
                  <a:schemeClr val="bg1"/>
                </a:solidFill>
              </a:rPr>
              <a:t>Then I saw another angel flying directly overhead, and he had </a:t>
            </a:r>
            <a:r>
              <a:rPr lang="en-US" u="sng" dirty="0">
                <a:solidFill>
                  <a:schemeClr val="bg1"/>
                </a:solidFill>
              </a:rPr>
              <a:t>an </a:t>
            </a:r>
            <a:r>
              <a:rPr lang="en-US" u="sng" dirty="0" smtClean="0">
                <a:solidFill>
                  <a:schemeClr val="bg1"/>
                </a:solidFill>
              </a:rPr>
              <a:t>everlasting </a:t>
            </a:r>
            <a:r>
              <a:rPr lang="en-US" u="sng" dirty="0" smtClean="0">
                <a:solidFill>
                  <a:schemeClr val="bg1"/>
                </a:solidFill>
              </a:rPr>
              <a:t>gospel</a:t>
            </a:r>
            <a:r>
              <a:rPr lang="en-US" dirty="0" smtClean="0">
                <a:solidFill>
                  <a:schemeClr val="bg1"/>
                </a:solidFill>
              </a:rPr>
              <a:t> </a:t>
            </a:r>
            <a:r>
              <a:rPr lang="en-US" dirty="0">
                <a:solidFill>
                  <a:schemeClr val="bg1"/>
                </a:solidFill>
              </a:rPr>
              <a:t>to proclaim to those who live on the earth--to every nation, tribe, language, and people. He declared in a loud voice: "</a:t>
            </a:r>
            <a:r>
              <a:rPr lang="en-US" u="sng" dirty="0">
                <a:solidFill>
                  <a:schemeClr val="bg1"/>
                </a:solidFill>
              </a:rPr>
              <a:t>Fear Elohim and give him splendor</a:t>
            </a:r>
            <a:r>
              <a:rPr lang="en-US" dirty="0">
                <a:solidFill>
                  <a:schemeClr val="bg1"/>
                </a:solidFill>
              </a:rPr>
              <a:t>, because the hour of his judgment has arrived, </a:t>
            </a:r>
            <a:r>
              <a:rPr lang="en-US" u="sng" dirty="0">
                <a:solidFill>
                  <a:schemeClr val="bg1"/>
                </a:solidFill>
              </a:rPr>
              <a:t>and worship the one who made heaven and earth, the sea and the springs of </a:t>
            </a:r>
            <a:r>
              <a:rPr lang="en-US" u="sng" dirty="0" smtClean="0">
                <a:solidFill>
                  <a:schemeClr val="bg1"/>
                </a:solidFill>
              </a:rPr>
              <a:t>water</a:t>
            </a:r>
            <a:r>
              <a:rPr lang="en-US" dirty="0">
                <a:solidFill>
                  <a:schemeClr val="bg1"/>
                </a:solidFill>
              </a:rPr>
              <a:t>!" </a:t>
            </a:r>
            <a:r>
              <a:rPr lang="en-US" dirty="0" smtClean="0">
                <a:solidFill>
                  <a:schemeClr val="bg1"/>
                </a:solidFill>
              </a:rPr>
              <a:t>(Revelation 14:6-7</a:t>
            </a:r>
            <a:r>
              <a:rPr lang="en-US" dirty="0" smtClean="0">
                <a:solidFill>
                  <a:schemeClr val="bg1"/>
                </a:solidFill>
              </a:rPr>
              <a:t>).</a:t>
            </a:r>
            <a:endParaRPr lang="en-US" dirty="0" smtClean="0">
              <a:solidFill>
                <a:schemeClr val="bg1"/>
              </a:solidFill>
            </a:endParaRPr>
          </a:p>
        </p:txBody>
      </p:sp>
    </p:spTree>
    <p:extLst>
      <p:ext uri="{BB962C8B-B14F-4D97-AF65-F5344CB8AC3E}">
        <p14:creationId xmlns:p14="http://schemas.microsoft.com/office/powerpoint/2010/main" val="61799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Now all has been heard; here is the conclusion of the matter: </a:t>
            </a:r>
            <a:r>
              <a:rPr lang="en-US" u="sng" dirty="0">
                <a:solidFill>
                  <a:schemeClr val="bg1"/>
                </a:solidFill>
              </a:rPr>
              <a:t>Fear Elohim and keep his commandments, for this is the whole [duty] of man</a:t>
            </a:r>
            <a:r>
              <a:rPr lang="en-US" dirty="0">
                <a:solidFill>
                  <a:schemeClr val="bg1"/>
                </a:solidFill>
              </a:rPr>
              <a:t>.  For Elohim will bring every deed into judgment, including every hidden thing, whether it is good or evil. (Ecclesiastes 12:13-14)</a:t>
            </a: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510979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buNone/>
            </a:pPr>
            <a:r>
              <a:rPr lang="en-US" u="sng" dirty="0" smtClean="0">
                <a:solidFill>
                  <a:schemeClr val="bg1"/>
                </a:solidFill>
              </a:rPr>
              <a:t>The </a:t>
            </a:r>
            <a:r>
              <a:rPr lang="en-US" u="sng" dirty="0">
                <a:solidFill>
                  <a:schemeClr val="bg1"/>
                </a:solidFill>
              </a:rPr>
              <a:t>Gospel is not merely a New Testament teaching</a:t>
            </a:r>
            <a:r>
              <a:rPr lang="en-US" dirty="0">
                <a:solidFill>
                  <a:schemeClr val="bg1"/>
                </a:solidFill>
              </a:rPr>
              <a:t>.  </a:t>
            </a:r>
            <a:r>
              <a:rPr lang="en-US" dirty="0" smtClean="0">
                <a:solidFill>
                  <a:schemeClr val="bg1"/>
                </a:solidFill>
              </a:rPr>
              <a:t>The Gospel is </a:t>
            </a:r>
            <a:r>
              <a:rPr lang="en-US" dirty="0" smtClean="0">
                <a:solidFill>
                  <a:schemeClr val="bg1"/>
                </a:solidFill>
              </a:rPr>
              <a:t>Everlasting, “for all time.”</a:t>
            </a:r>
            <a:endParaRPr lang="en-US" dirty="0" smtClean="0">
              <a:solidFill>
                <a:schemeClr val="bg1"/>
              </a:solidFill>
            </a:endParaRPr>
          </a:p>
          <a:p>
            <a:pPr>
              <a:buNone/>
            </a:pPr>
            <a:r>
              <a:rPr lang="en-US" u="sng" dirty="0">
                <a:solidFill>
                  <a:schemeClr val="bg1"/>
                </a:solidFill>
              </a:rPr>
              <a:t>The Gospel is the story of the Bible </a:t>
            </a:r>
            <a:r>
              <a:rPr lang="en-US" dirty="0">
                <a:solidFill>
                  <a:schemeClr val="bg1"/>
                </a:solidFill>
              </a:rPr>
              <a:t>- that the human race is fallen and that the Creator has made a way for sinners to repent and to be restored to right relationship with their Creator</a:t>
            </a:r>
            <a:r>
              <a:rPr lang="en-US" dirty="0" smtClean="0">
                <a:solidFill>
                  <a:schemeClr val="bg1"/>
                </a:solidFill>
              </a:rPr>
              <a:t>.</a:t>
            </a:r>
            <a:endParaRPr lang="en-US" dirty="0" smtClean="0">
              <a:solidFill>
                <a:schemeClr val="bg1"/>
              </a:solidFill>
            </a:endParaRPr>
          </a:p>
          <a:p>
            <a:pPr>
              <a:buNone/>
            </a:pPr>
            <a:r>
              <a:rPr lang="en-US" dirty="0" smtClean="0">
                <a:solidFill>
                  <a:schemeClr val="bg1"/>
                </a:solidFill>
              </a:rPr>
              <a:t>We </a:t>
            </a:r>
            <a:r>
              <a:rPr lang="en-US" dirty="0">
                <a:solidFill>
                  <a:schemeClr val="bg1"/>
                </a:solidFill>
              </a:rPr>
              <a:t>find that all of the Law and the Prophets and Writings bring us </a:t>
            </a:r>
            <a:r>
              <a:rPr lang="en-US" dirty="0" smtClean="0">
                <a:solidFill>
                  <a:schemeClr val="bg1"/>
                </a:solidFill>
              </a:rPr>
              <a:t>“Good News” </a:t>
            </a:r>
            <a:r>
              <a:rPr lang="en-US" dirty="0">
                <a:solidFill>
                  <a:schemeClr val="bg1"/>
                </a:solidFill>
              </a:rPr>
              <a:t>about Elohim's love and compassion toward fallen human beings.  He has always been working toward bringing redemption and salvation to his people.  </a:t>
            </a:r>
            <a:endParaRPr lang="en-US" dirty="0" smtClean="0">
              <a:solidFill>
                <a:schemeClr val="bg1"/>
              </a:solidFill>
            </a:endParaRPr>
          </a:p>
        </p:txBody>
      </p:sp>
    </p:spTree>
    <p:extLst>
      <p:ext uri="{BB962C8B-B14F-4D97-AF65-F5344CB8AC3E}">
        <p14:creationId xmlns:p14="http://schemas.microsoft.com/office/powerpoint/2010/main" val="404329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smtClean="0">
                <a:solidFill>
                  <a:schemeClr val="bg1"/>
                </a:solidFill>
                <a:cs typeface="Times New Roman" pitchFamily="18" charset="0"/>
              </a:rPr>
              <a:t>The </a:t>
            </a:r>
            <a:r>
              <a:rPr lang="en-US" dirty="0" smtClean="0">
                <a:solidFill>
                  <a:schemeClr val="bg1"/>
                </a:solidFill>
                <a:cs typeface="Times New Roman" pitchFamily="18" charset="0"/>
              </a:rPr>
              <a:t>Everlasting Gospel Was Proclaimed Through </a:t>
            </a:r>
            <a:r>
              <a:rPr lang="en-US" dirty="0" smtClean="0">
                <a:solidFill>
                  <a:schemeClr val="bg1"/>
                </a:solidFill>
                <a:cs typeface="Times New Roman" pitchFamily="18" charset="0"/>
              </a:rPr>
              <a:t>the Appointed Times of </a:t>
            </a:r>
            <a:r>
              <a:rPr lang="en-US" dirty="0" err="1" smtClean="0">
                <a:solidFill>
                  <a:schemeClr val="bg1"/>
                </a:solidFill>
                <a:cs typeface="Times New Roman" pitchFamily="18" charset="0"/>
              </a:rPr>
              <a:t>Yehovah</a:t>
            </a: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The Gospel Was Proclaimed in Advance to Abraham: “Abraham believed and it was counted to him for righteousness.”  “Through your seed shall all nations be blessed.”</a:t>
            </a:r>
          </a:p>
          <a:p>
            <a:pPr>
              <a:buNone/>
            </a:pPr>
            <a:r>
              <a:rPr lang="en-US" dirty="0" smtClean="0">
                <a:solidFill>
                  <a:schemeClr val="bg1"/>
                </a:solidFill>
                <a:cs typeface="Times New Roman" pitchFamily="18" charset="0"/>
              </a:rPr>
              <a:t>The Gospel as Mystery: Who is the Seed?</a:t>
            </a: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004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Messiah is the Seed (singular)</a:t>
            </a:r>
            <a:endParaRPr lang="en-US" dirty="0" smtClean="0">
              <a:solidFill>
                <a:schemeClr val="bg1"/>
              </a:solidFill>
              <a:cs typeface="Times New Roman" pitchFamily="18" charset="0"/>
            </a:endParaRPr>
          </a:p>
          <a:p>
            <a:pPr>
              <a:buNone/>
            </a:pPr>
            <a:r>
              <a:rPr lang="en-US" dirty="0">
                <a:solidFill>
                  <a:schemeClr val="bg1"/>
                </a:solidFill>
              </a:rPr>
              <a:t>"the promises were spoken to Abraham and to his seed. The Scripture does not say 'and to seeds,' meaning many people, but 'and to your seed,' meaning one person, who is Messiah" (Galatians 3:16</a:t>
            </a:r>
            <a:r>
              <a:rPr lang="en-US" dirty="0" smtClean="0">
                <a:solidFill>
                  <a:schemeClr val="bg1"/>
                </a:solidFill>
              </a:rPr>
              <a:t>)</a:t>
            </a:r>
            <a:endParaRPr lang="en-US" dirty="0" smtClean="0">
              <a:solidFill>
                <a:schemeClr val="bg1"/>
              </a:solidFill>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How Does Elohim Bless All Peoples Through Abraham?</a:t>
            </a:r>
          </a:p>
          <a:p>
            <a:pPr>
              <a:buNone/>
            </a:pPr>
            <a:r>
              <a:rPr lang="en-US" dirty="0">
                <a:solidFill>
                  <a:schemeClr val="bg1"/>
                </a:solidFill>
              </a:rPr>
              <a:t>In Galatians 3:29, Paul explains that </a:t>
            </a:r>
            <a:r>
              <a:rPr lang="en-US" b="1" dirty="0">
                <a:solidFill>
                  <a:schemeClr val="bg1"/>
                </a:solidFill>
              </a:rPr>
              <a:t>"if you belong to Messiah, then </a:t>
            </a:r>
            <a:r>
              <a:rPr lang="en-US" b="1" u="sng" dirty="0">
                <a:solidFill>
                  <a:schemeClr val="bg1"/>
                </a:solidFill>
              </a:rPr>
              <a:t>you are Abraham's seed</a:t>
            </a:r>
            <a:r>
              <a:rPr lang="en-US" b="1" dirty="0">
                <a:solidFill>
                  <a:schemeClr val="bg1"/>
                </a:solidFill>
              </a:rPr>
              <a:t>, and heirs according to the promise."</a:t>
            </a:r>
            <a:r>
              <a:rPr lang="en-US" dirty="0">
                <a:solidFill>
                  <a:schemeClr val="bg1"/>
                </a:solidFill>
              </a:rPr>
              <a:t>  </a:t>
            </a:r>
            <a:endParaRPr lang="en-US" dirty="0" smtClean="0">
              <a:solidFill>
                <a:schemeClr val="bg1"/>
              </a:solidFill>
            </a:endParaRPr>
          </a:p>
          <a:p>
            <a:pPr>
              <a:buNone/>
            </a:pPr>
            <a:r>
              <a:rPr lang="en-US" dirty="0" smtClean="0">
                <a:solidFill>
                  <a:schemeClr val="bg1"/>
                </a:solidFill>
              </a:rPr>
              <a:t>This </a:t>
            </a:r>
            <a:r>
              <a:rPr lang="en-US" dirty="0">
                <a:solidFill>
                  <a:schemeClr val="bg1"/>
                </a:solidFill>
              </a:rPr>
              <a:t>is the very essence of the Gospel which was revealed to Abraham; that Elohim would raise up a seed </a:t>
            </a:r>
            <a:r>
              <a:rPr lang="en-US" dirty="0" smtClean="0">
                <a:solidFill>
                  <a:schemeClr val="bg1"/>
                </a:solidFill>
              </a:rPr>
              <a:t>from him </a:t>
            </a:r>
            <a:r>
              <a:rPr lang="en-US" dirty="0">
                <a:solidFill>
                  <a:schemeClr val="bg1"/>
                </a:solidFill>
              </a:rPr>
              <a:t>and that people from all nations of the earth would be blessed through him and become joint heirs on account of that Seed.</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6620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Messiah’s Lordship is the Mystery</a:t>
            </a:r>
          </a:p>
          <a:p>
            <a:pPr>
              <a:buNone/>
            </a:pPr>
            <a:r>
              <a:rPr lang="en-US" dirty="0">
                <a:solidFill>
                  <a:schemeClr val="bg1"/>
                </a:solidFill>
              </a:rPr>
              <a:t>In him </a:t>
            </a:r>
            <a:r>
              <a:rPr lang="en-US" b="1" dirty="0">
                <a:solidFill>
                  <a:schemeClr val="bg1"/>
                </a:solidFill>
              </a:rPr>
              <a:t>we have redemption</a:t>
            </a:r>
            <a:r>
              <a:rPr lang="en-US" dirty="0">
                <a:solidFill>
                  <a:schemeClr val="bg1"/>
                </a:solidFill>
              </a:rPr>
              <a:t> through his blood, the forgiveness of our trespasses, according to the riches of his grace that </a:t>
            </a:r>
            <a:r>
              <a:rPr lang="en-US" b="1" dirty="0">
                <a:solidFill>
                  <a:schemeClr val="bg1"/>
                </a:solidFill>
              </a:rPr>
              <a:t>he lavished on us</a:t>
            </a:r>
            <a:r>
              <a:rPr lang="en-US" dirty="0">
                <a:solidFill>
                  <a:schemeClr val="bg1"/>
                </a:solidFill>
              </a:rPr>
              <a:t> in all wisdom and insight.  He did this when </a:t>
            </a:r>
            <a:r>
              <a:rPr lang="en-US" b="1" dirty="0">
                <a:solidFill>
                  <a:schemeClr val="bg1"/>
                </a:solidFill>
              </a:rPr>
              <a:t>he revealed to us</a:t>
            </a:r>
            <a:r>
              <a:rPr lang="en-US" dirty="0">
                <a:solidFill>
                  <a:schemeClr val="bg1"/>
                </a:solidFill>
              </a:rPr>
              <a:t> </a:t>
            </a:r>
            <a:r>
              <a:rPr lang="en-US" u="sng" dirty="0">
                <a:solidFill>
                  <a:schemeClr val="bg1"/>
                </a:solidFill>
              </a:rPr>
              <a:t>the secret (mystery) of his will</a:t>
            </a:r>
            <a:r>
              <a:rPr lang="en-US" dirty="0">
                <a:solidFill>
                  <a:schemeClr val="bg1"/>
                </a:solidFill>
              </a:rPr>
              <a:t>, according to his good pleasure </a:t>
            </a:r>
            <a:r>
              <a:rPr lang="en-US" u="sng" dirty="0">
                <a:solidFill>
                  <a:schemeClr val="bg1"/>
                </a:solidFill>
              </a:rPr>
              <a:t>that he set forth in Messiah, toward the administration of the fullness of the times, to head up all things in Messiah--the things in heaven and the things on earth</a:t>
            </a:r>
            <a:r>
              <a:rPr lang="en-US" dirty="0">
                <a:solidFill>
                  <a:schemeClr val="bg1"/>
                </a:solidFill>
              </a:rPr>
              <a:t>. </a:t>
            </a:r>
            <a:r>
              <a:rPr lang="en-US" dirty="0" smtClean="0">
                <a:solidFill>
                  <a:schemeClr val="bg1"/>
                </a:solidFill>
              </a:rPr>
              <a:t>(Ephesians 1:7-10)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The Gentiles before Messiah</a:t>
            </a:r>
          </a:p>
          <a:p>
            <a:pPr>
              <a:buNone/>
            </a:pPr>
            <a:r>
              <a:rPr lang="en-US" dirty="0">
                <a:solidFill>
                  <a:schemeClr val="bg1"/>
                </a:solidFill>
              </a:rPr>
              <a:t>Therefore remember that formerly you, the Gentiles in the flesh--who are called "</a:t>
            </a:r>
            <a:r>
              <a:rPr lang="en-US" dirty="0" err="1">
                <a:solidFill>
                  <a:schemeClr val="bg1"/>
                </a:solidFill>
              </a:rPr>
              <a:t>uncircumcision</a:t>
            </a:r>
            <a:r>
              <a:rPr lang="en-US" dirty="0">
                <a:solidFill>
                  <a:schemeClr val="bg1"/>
                </a:solidFill>
              </a:rPr>
              <a:t>" by the so-called "circumcision" -- that is performed on the body by human hands -- that you were </a:t>
            </a:r>
            <a:r>
              <a:rPr lang="en-US" u="sng" dirty="0">
                <a:solidFill>
                  <a:schemeClr val="bg1"/>
                </a:solidFill>
              </a:rPr>
              <a:t>at that time</a:t>
            </a:r>
            <a:r>
              <a:rPr lang="en-US" dirty="0">
                <a:solidFill>
                  <a:schemeClr val="bg1"/>
                </a:solidFill>
              </a:rPr>
              <a:t> (1</a:t>
            </a:r>
            <a:r>
              <a:rPr lang="en-US" dirty="0" smtClean="0">
                <a:solidFill>
                  <a:schemeClr val="bg1"/>
                </a:solidFill>
              </a:rPr>
              <a:t>) </a:t>
            </a:r>
            <a:r>
              <a:rPr lang="en-US" b="1" dirty="0" smtClean="0">
                <a:solidFill>
                  <a:schemeClr val="bg1"/>
                </a:solidFill>
              </a:rPr>
              <a:t>without </a:t>
            </a:r>
            <a:r>
              <a:rPr lang="en-US" b="1" dirty="0">
                <a:solidFill>
                  <a:schemeClr val="bg1"/>
                </a:solidFill>
              </a:rPr>
              <a:t>the Messiah</a:t>
            </a:r>
            <a:r>
              <a:rPr lang="en-US" dirty="0">
                <a:solidFill>
                  <a:schemeClr val="bg1"/>
                </a:solidFill>
              </a:rPr>
              <a:t>, (2</a:t>
            </a:r>
            <a:r>
              <a:rPr lang="en-US" dirty="0" smtClean="0">
                <a:solidFill>
                  <a:schemeClr val="bg1"/>
                </a:solidFill>
              </a:rPr>
              <a:t>) </a:t>
            </a:r>
            <a:r>
              <a:rPr lang="en-US" b="1" dirty="0" smtClean="0">
                <a:solidFill>
                  <a:schemeClr val="bg1"/>
                </a:solidFill>
              </a:rPr>
              <a:t>alienated </a:t>
            </a:r>
            <a:r>
              <a:rPr lang="en-US" b="1" dirty="0">
                <a:solidFill>
                  <a:schemeClr val="bg1"/>
                </a:solidFill>
              </a:rPr>
              <a:t>from the citizenship of </a:t>
            </a:r>
            <a:r>
              <a:rPr lang="en-US" b="1" dirty="0" err="1">
                <a:solidFill>
                  <a:schemeClr val="bg1"/>
                </a:solidFill>
              </a:rPr>
              <a:t>Yisrael</a:t>
            </a:r>
            <a:r>
              <a:rPr lang="en-US" dirty="0">
                <a:solidFill>
                  <a:schemeClr val="bg1"/>
                </a:solidFill>
              </a:rPr>
              <a:t> and (3</a:t>
            </a:r>
            <a:r>
              <a:rPr lang="en-US" dirty="0" smtClean="0">
                <a:solidFill>
                  <a:schemeClr val="bg1"/>
                </a:solidFill>
              </a:rPr>
              <a:t>) </a:t>
            </a:r>
            <a:r>
              <a:rPr lang="en-US" b="1" dirty="0" smtClean="0">
                <a:solidFill>
                  <a:schemeClr val="bg1"/>
                </a:solidFill>
              </a:rPr>
              <a:t>strangers </a:t>
            </a:r>
            <a:r>
              <a:rPr lang="en-US" b="1" dirty="0">
                <a:solidFill>
                  <a:schemeClr val="bg1"/>
                </a:solidFill>
              </a:rPr>
              <a:t>to the covenants of promise</a:t>
            </a:r>
            <a:r>
              <a:rPr lang="en-US" dirty="0">
                <a:solidFill>
                  <a:schemeClr val="bg1"/>
                </a:solidFill>
              </a:rPr>
              <a:t>, having no hope and without Elohim in the world.  But now in Messiah </a:t>
            </a:r>
            <a:r>
              <a:rPr lang="en-US" dirty="0" err="1">
                <a:solidFill>
                  <a:schemeClr val="bg1"/>
                </a:solidFill>
              </a:rPr>
              <a:t>Yeshua</a:t>
            </a:r>
            <a:r>
              <a:rPr lang="en-US" dirty="0">
                <a:solidFill>
                  <a:schemeClr val="bg1"/>
                </a:solidFill>
              </a:rPr>
              <a:t> you who used to be far away have been brought near by the blood of Messiah (Ephesians 2:11-13).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3398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The Gentiles Who Receive Messiah</a:t>
            </a:r>
          </a:p>
          <a:p>
            <a:pPr>
              <a:buNone/>
            </a:pPr>
            <a:r>
              <a:rPr lang="en-US" dirty="0">
                <a:solidFill>
                  <a:schemeClr val="bg1"/>
                </a:solidFill>
              </a:rPr>
              <a:t>When reading this, you will be able to understand my insight into this secret (mystery) of Messiah.  Now this secret was not disclosed to people in former generations as it has </a:t>
            </a:r>
            <a:r>
              <a:rPr lang="en-US" u="sng" dirty="0">
                <a:solidFill>
                  <a:schemeClr val="bg1"/>
                </a:solidFill>
              </a:rPr>
              <a:t>now</a:t>
            </a:r>
            <a:r>
              <a:rPr lang="en-US" dirty="0">
                <a:solidFill>
                  <a:schemeClr val="bg1"/>
                </a:solidFill>
              </a:rPr>
              <a:t> been revealed to his set-apart apostles and prophets by the Spirit, namely, that </a:t>
            </a:r>
            <a:r>
              <a:rPr lang="en-US" b="1" u="sng" dirty="0">
                <a:solidFill>
                  <a:schemeClr val="bg1"/>
                </a:solidFill>
              </a:rPr>
              <a:t>through the gospel</a:t>
            </a:r>
            <a:r>
              <a:rPr lang="en-US" dirty="0">
                <a:solidFill>
                  <a:schemeClr val="bg1"/>
                </a:solidFill>
              </a:rPr>
              <a:t> the Gentiles are (1</a:t>
            </a:r>
            <a:r>
              <a:rPr lang="en-US" dirty="0" smtClean="0">
                <a:solidFill>
                  <a:schemeClr val="bg1"/>
                </a:solidFill>
              </a:rPr>
              <a:t>) </a:t>
            </a:r>
            <a:r>
              <a:rPr lang="en-US" b="1" dirty="0" smtClean="0">
                <a:solidFill>
                  <a:schemeClr val="bg1"/>
                </a:solidFill>
              </a:rPr>
              <a:t>fellow </a:t>
            </a:r>
            <a:r>
              <a:rPr lang="en-US" b="1" dirty="0">
                <a:solidFill>
                  <a:schemeClr val="bg1"/>
                </a:solidFill>
              </a:rPr>
              <a:t>heirs, (2</a:t>
            </a:r>
            <a:r>
              <a:rPr lang="en-US" b="1" dirty="0" smtClean="0">
                <a:solidFill>
                  <a:schemeClr val="bg1"/>
                </a:solidFill>
              </a:rPr>
              <a:t>) fellow </a:t>
            </a:r>
            <a:r>
              <a:rPr lang="en-US" b="1" dirty="0">
                <a:solidFill>
                  <a:schemeClr val="bg1"/>
                </a:solidFill>
              </a:rPr>
              <a:t>members of the body, and (3</a:t>
            </a:r>
            <a:r>
              <a:rPr lang="en-US" b="1" dirty="0" smtClean="0">
                <a:solidFill>
                  <a:schemeClr val="bg1"/>
                </a:solidFill>
              </a:rPr>
              <a:t>) fellow </a:t>
            </a:r>
            <a:r>
              <a:rPr lang="en-US" b="1" dirty="0">
                <a:solidFill>
                  <a:schemeClr val="bg1"/>
                </a:solidFill>
              </a:rPr>
              <a:t>partakers of the promise</a:t>
            </a:r>
            <a:r>
              <a:rPr lang="en-US" dirty="0">
                <a:solidFill>
                  <a:schemeClr val="bg1"/>
                </a:solidFill>
              </a:rPr>
              <a:t> in Messiah </a:t>
            </a:r>
            <a:r>
              <a:rPr lang="en-US" dirty="0" err="1">
                <a:solidFill>
                  <a:schemeClr val="bg1"/>
                </a:solidFill>
              </a:rPr>
              <a:t>Yeshua</a:t>
            </a:r>
            <a:r>
              <a:rPr lang="en-US" dirty="0">
                <a:solidFill>
                  <a:schemeClr val="bg1"/>
                </a:solidFill>
              </a:rPr>
              <a:t> (Ephesians 3:4-6).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81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Why Was Abraham Chosen for these Promises?</a:t>
            </a:r>
            <a:endParaRPr lang="en-US" dirty="0" smtClean="0">
              <a:solidFill>
                <a:schemeClr val="bg1"/>
              </a:solidFill>
              <a:cs typeface="Times New Roman" pitchFamily="18" charset="0"/>
            </a:endParaRPr>
          </a:p>
          <a:p>
            <a:pPr>
              <a:buNone/>
            </a:pPr>
            <a:r>
              <a:rPr lang="en-US" dirty="0">
                <a:solidFill>
                  <a:schemeClr val="bg1"/>
                </a:solidFill>
              </a:rPr>
              <a:t>The angel of </a:t>
            </a:r>
            <a:r>
              <a:rPr lang="en-US" dirty="0" err="1">
                <a:solidFill>
                  <a:schemeClr val="bg1"/>
                </a:solidFill>
              </a:rPr>
              <a:t>Yehovah</a:t>
            </a:r>
            <a:r>
              <a:rPr lang="en-US" dirty="0">
                <a:solidFill>
                  <a:schemeClr val="bg1"/>
                </a:solidFill>
              </a:rPr>
              <a:t> called to Avraham from heaven a second time and said, "I swear by myself, declares </a:t>
            </a:r>
            <a:r>
              <a:rPr lang="en-US" dirty="0" err="1">
                <a:solidFill>
                  <a:schemeClr val="bg1"/>
                </a:solidFill>
              </a:rPr>
              <a:t>Yehovah</a:t>
            </a:r>
            <a:r>
              <a:rPr lang="en-US" dirty="0">
                <a:solidFill>
                  <a:schemeClr val="bg1"/>
                </a:solidFill>
              </a:rPr>
              <a:t>, that because you have done this and have not withheld your son, your only son, I will surely bless you and make your descendants as numerous as the stars in the sky and as the sand on the seashore. Your descendants will take possession of the cities of their enemies, and </a:t>
            </a:r>
            <a:r>
              <a:rPr lang="en-US" u="sng" dirty="0">
                <a:solidFill>
                  <a:schemeClr val="bg1"/>
                </a:solidFill>
              </a:rPr>
              <a:t>through your offspring all nations on earth will be blessed</a:t>
            </a:r>
            <a:r>
              <a:rPr lang="en-US" dirty="0">
                <a:solidFill>
                  <a:schemeClr val="bg1"/>
                </a:solidFill>
              </a:rPr>
              <a:t>, </a:t>
            </a:r>
            <a:r>
              <a:rPr lang="en-US" u="sng" dirty="0">
                <a:solidFill>
                  <a:schemeClr val="bg1"/>
                </a:solidFill>
              </a:rPr>
              <a:t>because you have obeyed me</a:t>
            </a:r>
            <a:r>
              <a:rPr lang="en-US" dirty="0">
                <a:solidFill>
                  <a:schemeClr val="bg1"/>
                </a:solidFill>
              </a:rPr>
              <a:t>." (Genesis 22:15-18)</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8076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Same Promise Discussed</a:t>
            </a:r>
          </a:p>
          <a:p>
            <a:pPr>
              <a:buNone/>
            </a:pPr>
            <a:r>
              <a:rPr lang="en-US" dirty="0">
                <a:solidFill>
                  <a:schemeClr val="bg1"/>
                </a:solidFill>
              </a:rPr>
              <a:t>When the men got up to leave, they looked out over Sodom. (Now Avraham was walking with them to see them on their way.)  Then </a:t>
            </a:r>
            <a:r>
              <a:rPr lang="en-US" dirty="0" err="1">
                <a:solidFill>
                  <a:schemeClr val="bg1"/>
                </a:solidFill>
              </a:rPr>
              <a:t>Yehovah</a:t>
            </a:r>
            <a:r>
              <a:rPr lang="en-US" dirty="0">
                <a:solidFill>
                  <a:schemeClr val="bg1"/>
                </a:solidFill>
              </a:rPr>
              <a:t> said, "Should I hide from Avraham what I am about to do?  After all, Avraham will surely become a great and powerful nation, and </a:t>
            </a:r>
            <a:r>
              <a:rPr lang="en-US" u="sng" dirty="0">
                <a:solidFill>
                  <a:schemeClr val="bg1"/>
                </a:solidFill>
              </a:rPr>
              <a:t>all the nations on the earth will be blessed through him</a:t>
            </a:r>
            <a:r>
              <a:rPr lang="en-US" dirty="0">
                <a:solidFill>
                  <a:schemeClr val="bg1"/>
                </a:solidFill>
              </a:rPr>
              <a:t>.  </a:t>
            </a:r>
            <a:r>
              <a:rPr lang="en-US" u="sng" dirty="0">
                <a:solidFill>
                  <a:schemeClr val="bg1"/>
                </a:solidFill>
              </a:rPr>
              <a:t>I have chosen him so that he may command his children and his household after him to keep the way of </a:t>
            </a:r>
            <a:r>
              <a:rPr lang="en-US" u="sng" dirty="0" err="1">
                <a:solidFill>
                  <a:schemeClr val="bg1"/>
                </a:solidFill>
              </a:rPr>
              <a:t>Yehovah</a:t>
            </a:r>
            <a:r>
              <a:rPr lang="en-US" u="sng" dirty="0">
                <a:solidFill>
                  <a:schemeClr val="bg1"/>
                </a:solidFill>
              </a:rPr>
              <a:t> by doing what is right and just. Then </a:t>
            </a:r>
            <a:r>
              <a:rPr lang="en-US" u="sng" dirty="0" err="1">
                <a:solidFill>
                  <a:schemeClr val="bg1"/>
                </a:solidFill>
              </a:rPr>
              <a:t>Yehovah</a:t>
            </a:r>
            <a:r>
              <a:rPr lang="en-US" u="sng" dirty="0">
                <a:solidFill>
                  <a:schemeClr val="bg1"/>
                </a:solidFill>
              </a:rPr>
              <a:t> will give to Avraham what he promised him.</a:t>
            </a:r>
            <a:r>
              <a:rPr lang="en-US" dirty="0">
                <a:solidFill>
                  <a:schemeClr val="bg1"/>
                </a:solidFill>
              </a:rPr>
              <a:t>"  (</a:t>
            </a:r>
            <a:r>
              <a:rPr lang="en-US" dirty="0" err="1">
                <a:solidFill>
                  <a:schemeClr val="bg1"/>
                </a:solidFill>
              </a:rPr>
              <a:t>Bereshith</a:t>
            </a:r>
            <a:r>
              <a:rPr lang="en-US" dirty="0">
                <a:solidFill>
                  <a:schemeClr val="bg1"/>
                </a:solidFill>
              </a:rPr>
              <a:t> 18:16-19)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5838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dirty="0" smtClean="0">
                <a:solidFill>
                  <a:schemeClr val="bg1"/>
                </a:solidFill>
                <a:cs typeface="Times New Roman" pitchFamily="18" charset="0"/>
              </a:rPr>
              <a:t>Another retelling of the same Promise</a:t>
            </a:r>
          </a:p>
          <a:p>
            <a:pPr>
              <a:buNone/>
            </a:pPr>
            <a:r>
              <a:rPr lang="en-US" dirty="0" err="1">
                <a:solidFill>
                  <a:schemeClr val="bg1"/>
                </a:solidFill>
              </a:rPr>
              <a:t>Yehovah</a:t>
            </a:r>
            <a:r>
              <a:rPr lang="en-US" dirty="0">
                <a:solidFill>
                  <a:schemeClr val="bg1"/>
                </a:solidFill>
              </a:rPr>
              <a:t> appeared to Yitzchak and said, "Do not go down to Egypt; settle down in the land that I will point out to you.  Stay in this land. Then I will be with you and will bless you, for I will give all these lands to you and to your descendants, and I will fulfill the solemn promise I made to your father Avraham.  I will multiply your descendants so they will be as numerous as the stars in the sky, and I will give them all these lands and </a:t>
            </a:r>
            <a:r>
              <a:rPr lang="en-US" u="sng" dirty="0">
                <a:solidFill>
                  <a:schemeClr val="bg1"/>
                </a:solidFill>
              </a:rPr>
              <a:t>through your offspring all nations on earth will be </a:t>
            </a:r>
            <a:r>
              <a:rPr lang="en-US" u="sng" dirty="0" smtClean="0">
                <a:solidFill>
                  <a:schemeClr val="bg1"/>
                </a:solidFill>
              </a:rPr>
              <a:t>blessed.</a:t>
            </a:r>
            <a:r>
              <a:rPr lang="en-US" dirty="0">
                <a:solidFill>
                  <a:schemeClr val="bg1"/>
                </a:solidFill>
              </a:rPr>
              <a:t>  </a:t>
            </a:r>
            <a:r>
              <a:rPr lang="en-US" u="sng" dirty="0">
                <a:solidFill>
                  <a:schemeClr val="bg1"/>
                </a:solidFill>
              </a:rPr>
              <a:t>All this will come to pass because Avraham obeyed me and kept my charge, my commandments, my rules, and my Instructions</a:t>
            </a:r>
            <a:r>
              <a:rPr lang="en-US" dirty="0" smtClean="0">
                <a:solidFill>
                  <a:schemeClr val="bg1"/>
                </a:solidFill>
              </a:rPr>
              <a:t>." </a:t>
            </a:r>
            <a:r>
              <a:rPr lang="en-US" dirty="0">
                <a:solidFill>
                  <a:schemeClr val="bg1"/>
                </a:solidFill>
              </a:rPr>
              <a:t>(</a:t>
            </a:r>
            <a:r>
              <a:rPr lang="en-US" dirty="0" err="1">
                <a:solidFill>
                  <a:schemeClr val="bg1"/>
                </a:solidFill>
              </a:rPr>
              <a:t>Bereshith</a:t>
            </a:r>
            <a:r>
              <a:rPr lang="en-US" dirty="0">
                <a:solidFill>
                  <a:schemeClr val="bg1"/>
                </a:solidFill>
              </a:rPr>
              <a:t> 26:2-5</a:t>
            </a:r>
            <a:r>
              <a:rPr lang="en-US" dirty="0" smtClean="0">
                <a:solidFill>
                  <a:schemeClr val="bg1"/>
                </a:solidFill>
              </a:rPr>
              <a:t>)</a:t>
            </a:r>
          </a:p>
          <a:p>
            <a:pPr>
              <a:buNone/>
            </a:pPr>
            <a:r>
              <a:rPr lang="en-US" dirty="0" smtClean="0">
                <a:solidFill>
                  <a:schemeClr val="bg1"/>
                </a:solidFill>
                <a:cs typeface="Times New Roman" pitchFamily="18" charset="0"/>
              </a:rPr>
              <a:t>Remember: this is what Paul said was the Gospel!</a:t>
            </a:r>
          </a:p>
        </p:txBody>
      </p:sp>
    </p:spTree>
    <p:extLst>
      <p:ext uri="{BB962C8B-B14F-4D97-AF65-F5344CB8AC3E}">
        <p14:creationId xmlns:p14="http://schemas.microsoft.com/office/powerpoint/2010/main" val="245836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a:solidFill>
                  <a:schemeClr val="bg1"/>
                </a:solidFill>
                <a:cs typeface="Times New Roman" pitchFamily="18" charset="0"/>
              </a:rPr>
              <a:t>The Gospel Was Proclaimed </a:t>
            </a: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…To Israel in the Wilderness</a:t>
            </a:r>
          </a:p>
          <a:p>
            <a:pPr>
              <a:buNone/>
            </a:pPr>
            <a:r>
              <a:rPr lang="en-US" dirty="0" smtClean="0">
                <a:solidFill>
                  <a:schemeClr val="bg1"/>
                </a:solidFill>
                <a:cs typeface="Times New Roman" pitchFamily="18" charset="0"/>
              </a:rPr>
              <a:t>…By the Priests</a:t>
            </a:r>
          </a:p>
          <a:p>
            <a:pPr>
              <a:buNone/>
            </a:pPr>
            <a:r>
              <a:rPr lang="en-US" dirty="0" smtClean="0">
                <a:solidFill>
                  <a:schemeClr val="bg1"/>
                </a:solidFill>
                <a:cs typeface="Times New Roman" pitchFamily="18" charset="0"/>
              </a:rPr>
              <a:t>…In the Blessings and the Curses</a:t>
            </a:r>
          </a:p>
          <a:p>
            <a:pPr>
              <a:buNone/>
            </a:pPr>
            <a:r>
              <a:rPr lang="en-US" dirty="0" smtClean="0">
                <a:solidFill>
                  <a:schemeClr val="bg1"/>
                </a:solidFill>
                <a:cs typeface="Times New Roman" pitchFamily="18" charset="0"/>
              </a:rPr>
              <a:t>…By the Prophets</a:t>
            </a:r>
          </a:p>
          <a:p>
            <a:pPr>
              <a:buNone/>
            </a:pPr>
            <a:r>
              <a:rPr lang="en-US" dirty="0" smtClean="0">
                <a:solidFill>
                  <a:schemeClr val="bg1"/>
                </a:solidFill>
                <a:cs typeface="Times New Roman" pitchFamily="18" charset="0"/>
              </a:rPr>
              <a:t>…By </a:t>
            </a:r>
            <a:r>
              <a:rPr lang="en-US" dirty="0" err="1" smtClean="0">
                <a:solidFill>
                  <a:schemeClr val="bg1"/>
                </a:solidFill>
                <a:cs typeface="Times New Roman" pitchFamily="18" charset="0"/>
              </a:rPr>
              <a:t>Yeshua</a:t>
            </a:r>
            <a:endParaRPr lang="en-US" dirty="0" smtClean="0">
              <a:solidFill>
                <a:schemeClr val="bg1"/>
              </a:solidFill>
              <a:cs typeface="Times New Roman" pitchFamily="18" charset="0"/>
            </a:endParaRPr>
          </a:p>
          <a:p>
            <a:pPr>
              <a:buNone/>
            </a:pPr>
            <a:r>
              <a:rPr lang="en-US" dirty="0" smtClean="0">
                <a:solidFill>
                  <a:schemeClr val="bg1"/>
                </a:solidFill>
                <a:cs typeface="Times New Roman" pitchFamily="18" charset="0"/>
              </a:rPr>
              <a:t>The Gospel of the Kingdom</a:t>
            </a:r>
          </a:p>
          <a:p>
            <a:pPr>
              <a:buNone/>
            </a:pPr>
            <a:r>
              <a:rPr lang="en-US" dirty="0" smtClean="0">
                <a:solidFill>
                  <a:schemeClr val="bg1"/>
                </a:solidFill>
                <a:cs typeface="Times New Roman" pitchFamily="18" charset="0"/>
              </a:rPr>
              <a:t>The Everlasting Gospel</a:t>
            </a:r>
          </a:p>
          <a:p>
            <a:pPr>
              <a:buNone/>
            </a:pP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49258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Was Proclaimed in the Wilderness</a:t>
            </a:r>
            <a:endParaRPr lang="en-US" dirty="0" smtClean="0">
              <a:solidFill>
                <a:schemeClr val="bg1"/>
              </a:solidFill>
              <a:cs typeface="Times New Roman" pitchFamily="18" charset="0"/>
            </a:endParaRPr>
          </a:p>
          <a:p>
            <a:pPr>
              <a:buNone/>
            </a:pPr>
            <a:r>
              <a:rPr lang="en-US" dirty="0">
                <a:solidFill>
                  <a:schemeClr val="bg1"/>
                </a:solidFill>
              </a:rPr>
              <a:t>Therefore, since the promise of entering his rest still stands, let us be careful that none of you </a:t>
            </a:r>
            <a:r>
              <a:rPr lang="en-US" u="sng" dirty="0" smtClean="0">
                <a:solidFill>
                  <a:schemeClr val="bg1"/>
                </a:solidFill>
              </a:rPr>
              <a:t>be found to have fallen short of it</a:t>
            </a:r>
            <a:r>
              <a:rPr lang="en-US" dirty="0" smtClean="0">
                <a:solidFill>
                  <a:schemeClr val="bg1"/>
                </a:solidFill>
              </a:rPr>
              <a:t>.</a:t>
            </a:r>
            <a:endParaRPr lang="en-US" dirty="0">
              <a:solidFill>
                <a:schemeClr val="bg1"/>
              </a:solidFill>
            </a:endParaRPr>
          </a:p>
          <a:p>
            <a:pPr>
              <a:buNone/>
            </a:pPr>
            <a:r>
              <a:rPr lang="en-US" dirty="0" smtClean="0">
                <a:solidFill>
                  <a:schemeClr val="bg1"/>
                </a:solidFill>
              </a:rPr>
              <a:t>For </a:t>
            </a:r>
            <a:r>
              <a:rPr lang="en-US" dirty="0">
                <a:solidFill>
                  <a:schemeClr val="bg1"/>
                </a:solidFill>
              </a:rPr>
              <a:t>we also have had the gospel preached to us, just as they did; but </a:t>
            </a:r>
            <a:r>
              <a:rPr lang="en-US" u="sng" dirty="0">
                <a:solidFill>
                  <a:schemeClr val="bg1"/>
                </a:solidFill>
              </a:rPr>
              <a:t>the message they heard was of no value to them</a:t>
            </a:r>
            <a:r>
              <a:rPr lang="en-US" dirty="0">
                <a:solidFill>
                  <a:schemeClr val="bg1"/>
                </a:solidFill>
              </a:rPr>
              <a:t>, because those who heard </a:t>
            </a:r>
            <a:r>
              <a:rPr lang="en-US" u="sng" dirty="0">
                <a:solidFill>
                  <a:schemeClr val="bg1"/>
                </a:solidFill>
              </a:rPr>
              <a:t>did not combine it with faith</a:t>
            </a:r>
            <a:r>
              <a:rPr lang="en-US" dirty="0">
                <a:solidFill>
                  <a:schemeClr val="bg1"/>
                </a:solidFill>
              </a:rPr>
              <a:t> (Hebrews </a:t>
            </a:r>
            <a:r>
              <a:rPr lang="en-US" dirty="0" smtClean="0">
                <a:solidFill>
                  <a:schemeClr val="bg1"/>
                </a:solidFill>
              </a:rPr>
              <a:t>4:1-2</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62511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They Did Not Combine It With Faith(</a:t>
            </a:r>
            <a:r>
              <a:rPr lang="en-US" dirty="0" err="1" smtClean="0">
                <a:solidFill>
                  <a:schemeClr val="bg1"/>
                </a:solidFill>
                <a:cs typeface="Times New Roman" pitchFamily="18" charset="0"/>
              </a:rPr>
              <a:t>fulness</a:t>
            </a:r>
            <a:r>
              <a:rPr lang="en-US" dirty="0" smtClean="0">
                <a:solidFill>
                  <a:schemeClr val="bg1"/>
                </a:solidFill>
                <a:cs typeface="Times New Roman" pitchFamily="18" charset="0"/>
              </a:rPr>
              <a:t>)</a:t>
            </a:r>
            <a:endParaRPr lang="en-US" dirty="0" smtClean="0">
              <a:solidFill>
                <a:schemeClr val="bg1"/>
              </a:solidFill>
              <a:cs typeface="Times New Roman" pitchFamily="18" charset="0"/>
            </a:endParaRPr>
          </a:p>
          <a:p>
            <a:pPr marL="0" indent="0">
              <a:buNone/>
            </a:pPr>
            <a:r>
              <a:rPr lang="en-US" dirty="0">
                <a:solidFill>
                  <a:schemeClr val="bg1"/>
                </a:solidFill>
              </a:rPr>
              <a:t>Who were they who </a:t>
            </a:r>
            <a:r>
              <a:rPr lang="en-US" u="sng" dirty="0">
                <a:solidFill>
                  <a:schemeClr val="bg1"/>
                </a:solidFill>
              </a:rPr>
              <a:t>heard and rebelled</a:t>
            </a:r>
            <a:r>
              <a:rPr lang="en-US" dirty="0">
                <a:solidFill>
                  <a:schemeClr val="bg1"/>
                </a:solidFill>
              </a:rPr>
              <a:t>? Were they not all those </a:t>
            </a:r>
            <a:r>
              <a:rPr lang="en-US" dirty="0" err="1">
                <a:solidFill>
                  <a:schemeClr val="bg1"/>
                </a:solidFill>
              </a:rPr>
              <a:t>Mosheh</a:t>
            </a:r>
            <a:r>
              <a:rPr lang="en-US" dirty="0">
                <a:solidFill>
                  <a:schemeClr val="bg1"/>
                </a:solidFill>
              </a:rPr>
              <a:t> led out of </a:t>
            </a:r>
            <a:r>
              <a:rPr lang="en-US" dirty="0" err="1">
                <a:solidFill>
                  <a:schemeClr val="bg1"/>
                </a:solidFill>
              </a:rPr>
              <a:t>Mitzrayim</a:t>
            </a:r>
            <a:r>
              <a:rPr lang="en-US" dirty="0">
                <a:solidFill>
                  <a:schemeClr val="bg1"/>
                </a:solidFill>
              </a:rPr>
              <a:t>?</a:t>
            </a:r>
          </a:p>
          <a:p>
            <a:pPr marL="0" indent="0">
              <a:buNone/>
            </a:pPr>
            <a:r>
              <a:rPr lang="en-US" dirty="0" smtClean="0">
                <a:solidFill>
                  <a:schemeClr val="bg1"/>
                </a:solidFill>
              </a:rPr>
              <a:t>And </a:t>
            </a:r>
            <a:r>
              <a:rPr lang="en-US" dirty="0">
                <a:solidFill>
                  <a:schemeClr val="bg1"/>
                </a:solidFill>
              </a:rPr>
              <a:t>with whom was he angry for forty years? Was it not with those </a:t>
            </a:r>
            <a:r>
              <a:rPr lang="en-US" u="sng" dirty="0">
                <a:solidFill>
                  <a:schemeClr val="bg1"/>
                </a:solidFill>
              </a:rPr>
              <a:t>who sinned</a:t>
            </a:r>
            <a:r>
              <a:rPr lang="en-US" dirty="0">
                <a:solidFill>
                  <a:schemeClr val="bg1"/>
                </a:solidFill>
              </a:rPr>
              <a:t>, whose bodies fell in the desert?</a:t>
            </a:r>
          </a:p>
          <a:p>
            <a:pPr marL="0" indent="0">
              <a:buNone/>
            </a:pPr>
            <a:r>
              <a:rPr lang="en-US" dirty="0" smtClean="0">
                <a:solidFill>
                  <a:schemeClr val="bg1"/>
                </a:solidFill>
              </a:rPr>
              <a:t>And </a:t>
            </a:r>
            <a:r>
              <a:rPr lang="en-US" dirty="0">
                <a:solidFill>
                  <a:schemeClr val="bg1"/>
                </a:solidFill>
              </a:rPr>
              <a:t>to whom did Elohim swear that they would never enter his rest if not to those who </a:t>
            </a:r>
            <a:r>
              <a:rPr lang="en-US" u="sng" dirty="0">
                <a:solidFill>
                  <a:schemeClr val="bg1"/>
                </a:solidFill>
              </a:rPr>
              <a:t>disobeyed</a:t>
            </a:r>
            <a:r>
              <a:rPr lang="en-US" dirty="0">
                <a:solidFill>
                  <a:schemeClr val="bg1"/>
                </a:solidFill>
              </a:rPr>
              <a:t>?</a:t>
            </a:r>
          </a:p>
          <a:p>
            <a:pPr marL="0" indent="0">
              <a:buNone/>
            </a:pPr>
            <a:r>
              <a:rPr lang="en-US" dirty="0" smtClean="0">
                <a:solidFill>
                  <a:schemeClr val="bg1"/>
                </a:solidFill>
              </a:rPr>
              <a:t>So </a:t>
            </a:r>
            <a:r>
              <a:rPr lang="en-US" dirty="0">
                <a:solidFill>
                  <a:schemeClr val="bg1"/>
                </a:solidFill>
              </a:rPr>
              <a:t>we see that they were not able to enter, because of their </a:t>
            </a:r>
            <a:r>
              <a:rPr lang="en-US" u="sng" dirty="0">
                <a:solidFill>
                  <a:schemeClr val="bg1"/>
                </a:solidFill>
              </a:rPr>
              <a:t>unbelief</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(Hebrews 3:16-19)</a:t>
            </a:r>
            <a:endParaRPr lang="en-US" dirty="0"/>
          </a:p>
        </p:txBody>
      </p:sp>
    </p:spTree>
    <p:extLst>
      <p:ext uri="{BB962C8B-B14F-4D97-AF65-F5344CB8AC3E}">
        <p14:creationId xmlns:p14="http://schemas.microsoft.com/office/powerpoint/2010/main" val="239727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Believe=Obey, Unbelief=Disobey</a:t>
            </a:r>
            <a:endParaRPr lang="en-US" dirty="0" smtClean="0">
              <a:solidFill>
                <a:schemeClr val="bg1"/>
              </a:solidFill>
              <a:cs typeface="Times New Roman" pitchFamily="18" charset="0"/>
            </a:endParaRPr>
          </a:p>
          <a:p>
            <a:pPr marL="0" indent="0">
              <a:buNone/>
            </a:pPr>
            <a:r>
              <a:rPr lang="en-US" dirty="0" smtClean="0">
                <a:solidFill>
                  <a:schemeClr val="bg1"/>
                </a:solidFill>
              </a:rPr>
              <a:t>Who</a:t>
            </a:r>
            <a:endParaRPr lang="en-US" dirty="0"/>
          </a:p>
        </p:txBody>
      </p:sp>
    </p:spTree>
    <p:extLst>
      <p:ext uri="{BB962C8B-B14F-4D97-AF65-F5344CB8AC3E}">
        <p14:creationId xmlns:p14="http://schemas.microsoft.com/office/powerpoint/2010/main" val="2722854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What Was The Gospel Proclaimed Then?</a:t>
            </a:r>
            <a:endParaRPr lang="en-US" dirty="0" smtClean="0">
              <a:solidFill>
                <a:schemeClr val="bg1"/>
              </a:solidFill>
              <a:cs typeface="Times New Roman" pitchFamily="18" charset="0"/>
            </a:endParaRPr>
          </a:p>
          <a:p>
            <a:pPr>
              <a:buNone/>
            </a:pPr>
            <a:r>
              <a:rPr lang="en-US" dirty="0" smtClean="0">
                <a:solidFill>
                  <a:schemeClr val="bg1"/>
                </a:solidFill>
              </a:rPr>
              <a:t>Exodus 12: Deliverance Through Lamb’s Blood</a:t>
            </a:r>
          </a:p>
          <a:p>
            <a:pPr>
              <a:buNone/>
            </a:pPr>
            <a:r>
              <a:rPr lang="en-US" dirty="0" smtClean="0">
                <a:solidFill>
                  <a:schemeClr val="bg1"/>
                </a:solidFill>
                <a:cs typeface="Times New Roman" pitchFamily="18" charset="0"/>
              </a:rPr>
              <a:t>Exodus 14: Baptism in the Sea of Reeds</a:t>
            </a:r>
          </a:p>
          <a:p>
            <a:pPr>
              <a:buNone/>
            </a:pPr>
            <a:r>
              <a:rPr lang="en-US" dirty="0" smtClean="0">
                <a:solidFill>
                  <a:schemeClr val="bg1"/>
                </a:solidFill>
                <a:cs typeface="Times New Roman" pitchFamily="18" charset="0"/>
              </a:rPr>
              <a:t>Exodus 16: Eating The Spiritual Food. Testing of Your Faith</a:t>
            </a:r>
          </a:p>
          <a:p>
            <a:pPr>
              <a:buNone/>
            </a:pPr>
            <a:r>
              <a:rPr lang="en-US" dirty="0" smtClean="0">
                <a:solidFill>
                  <a:schemeClr val="bg1"/>
                </a:solidFill>
                <a:cs typeface="Times New Roman" pitchFamily="18" charset="0"/>
              </a:rPr>
              <a:t>Exodus 19: Appearing Before Your Elohim</a:t>
            </a:r>
          </a:p>
          <a:p>
            <a:pPr>
              <a:buNone/>
            </a:pPr>
            <a:r>
              <a:rPr lang="en-US" dirty="0" smtClean="0">
                <a:solidFill>
                  <a:schemeClr val="bg1"/>
                </a:solidFill>
                <a:cs typeface="Times New Roman" pitchFamily="18" charset="0"/>
              </a:rPr>
              <a:t>Exodus 20-23: Sanctification: Walking Out Your Faith</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2117763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0000" lnSpcReduction="20000"/>
          </a:bodyPr>
          <a:lstStyle/>
          <a:p>
            <a:pPr algn="ctr">
              <a:buNone/>
            </a:pPr>
            <a:r>
              <a:rPr lang="en-US" sz="4000" dirty="0" smtClean="0">
                <a:solidFill>
                  <a:schemeClr val="bg1"/>
                </a:solidFill>
              </a:rPr>
              <a:t>Deliverance Through Lamb’s Blood</a:t>
            </a:r>
          </a:p>
          <a:p>
            <a:pPr>
              <a:buNone/>
            </a:pPr>
            <a:r>
              <a:rPr lang="en-US" dirty="0" smtClean="0">
                <a:solidFill>
                  <a:schemeClr val="bg1"/>
                </a:solidFill>
              </a:rPr>
              <a:t>Tell </a:t>
            </a:r>
            <a:r>
              <a:rPr lang="en-US" dirty="0">
                <a:solidFill>
                  <a:schemeClr val="bg1"/>
                </a:solidFill>
              </a:rPr>
              <a:t>the whole community of Israel that on the tenth day of this month each man is to take a lamb for his family, one for each household.  If any household is too small for a whole lamb, they must share one with their nearest neighbor, having taken into account the number of people there are. You are to determine the amount of lamb needed in accordance with what each person will eat.  The animals you choose must be year-old males without defect, and you may take them from the sheep or the goats.  </a:t>
            </a:r>
            <a:r>
              <a:rPr lang="en-US" u="sng" dirty="0">
                <a:solidFill>
                  <a:schemeClr val="bg1"/>
                </a:solidFill>
              </a:rPr>
              <a:t>Take care of them until the fourteenth day of the month, when all the people of the community of Israel must slaughter them at twilight.  Then they are to take some of the blood and put it on the sides and tops of the doorframes of the houses where they eat the lambs</a:t>
            </a:r>
            <a:r>
              <a:rPr lang="en-US" dirty="0">
                <a:solidFill>
                  <a:schemeClr val="bg1"/>
                </a:solidFill>
              </a:rPr>
              <a:t> (Exodus 12:3-7).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833518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Baptism</a:t>
            </a:r>
            <a:endParaRPr lang="en-US" dirty="0" smtClean="0">
              <a:solidFill>
                <a:schemeClr val="bg1"/>
              </a:solidFill>
              <a:cs typeface="Times New Roman" pitchFamily="18" charset="0"/>
            </a:endParaRPr>
          </a:p>
          <a:p>
            <a:pPr marL="0" indent="0">
              <a:buNone/>
            </a:pPr>
            <a:r>
              <a:rPr lang="en-US" dirty="0" smtClean="0">
                <a:solidFill>
                  <a:schemeClr val="bg1"/>
                </a:solidFill>
              </a:rPr>
              <a:t>For </a:t>
            </a:r>
            <a:r>
              <a:rPr lang="en-US" dirty="0">
                <a:solidFill>
                  <a:schemeClr val="bg1"/>
                </a:solidFill>
              </a:rPr>
              <a:t>I do not want you to be ignorant of the fact, brothers, that our forefathers were all under the cloud and that they all passed through the sea.</a:t>
            </a:r>
          </a:p>
          <a:p>
            <a:pPr marL="0" indent="0">
              <a:buNone/>
            </a:pPr>
            <a:r>
              <a:rPr lang="en-US" u="sng" dirty="0" smtClean="0">
                <a:solidFill>
                  <a:schemeClr val="bg1"/>
                </a:solidFill>
              </a:rPr>
              <a:t>They </a:t>
            </a:r>
            <a:r>
              <a:rPr lang="en-US" u="sng" dirty="0">
                <a:solidFill>
                  <a:schemeClr val="bg1"/>
                </a:solidFill>
              </a:rPr>
              <a:t>were all baptized into </a:t>
            </a:r>
            <a:r>
              <a:rPr lang="en-US" u="sng" dirty="0" err="1">
                <a:solidFill>
                  <a:schemeClr val="bg1"/>
                </a:solidFill>
              </a:rPr>
              <a:t>Mosheh</a:t>
            </a:r>
            <a:r>
              <a:rPr lang="en-US" u="sng" dirty="0">
                <a:solidFill>
                  <a:schemeClr val="bg1"/>
                </a:solidFill>
              </a:rPr>
              <a:t> in the cloud and in the sea</a:t>
            </a:r>
            <a:r>
              <a:rPr lang="en-US" dirty="0">
                <a:solidFill>
                  <a:schemeClr val="bg1"/>
                </a:solidFill>
              </a:rPr>
              <a:t>.</a:t>
            </a:r>
          </a:p>
          <a:p>
            <a:pPr marL="0" indent="0">
              <a:buNone/>
            </a:pPr>
            <a:r>
              <a:rPr lang="en-US" dirty="0" smtClean="0">
                <a:solidFill>
                  <a:schemeClr val="bg1"/>
                </a:solidFill>
                <a:cs typeface="Times New Roman" pitchFamily="18" charset="0"/>
              </a:rPr>
              <a:t>(1 Corinthians 10:1-2)</a:t>
            </a:r>
            <a:endParaRPr lang="en-US" dirty="0"/>
          </a:p>
        </p:txBody>
      </p:sp>
    </p:spTree>
    <p:extLst>
      <p:ext uri="{BB962C8B-B14F-4D97-AF65-F5344CB8AC3E}">
        <p14:creationId xmlns:p14="http://schemas.microsoft.com/office/powerpoint/2010/main" val="3283351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Eating The Spiritual Food</a:t>
            </a:r>
            <a:endParaRPr lang="en-US" dirty="0" smtClean="0">
              <a:solidFill>
                <a:schemeClr val="bg1"/>
              </a:solidFill>
              <a:cs typeface="Times New Roman" pitchFamily="18" charset="0"/>
            </a:endParaRPr>
          </a:p>
          <a:p>
            <a:pPr marL="0" indent="0">
              <a:buNone/>
            </a:pPr>
            <a:r>
              <a:rPr lang="en-US" dirty="0" smtClean="0">
                <a:solidFill>
                  <a:schemeClr val="bg1"/>
                </a:solidFill>
              </a:rPr>
              <a:t>They </a:t>
            </a:r>
            <a:r>
              <a:rPr lang="en-US" dirty="0">
                <a:solidFill>
                  <a:schemeClr val="bg1"/>
                </a:solidFill>
              </a:rPr>
              <a:t>all ate the same spiritual food</a:t>
            </a:r>
          </a:p>
          <a:p>
            <a:pPr marL="0" indent="0">
              <a:buNone/>
            </a:pPr>
            <a:r>
              <a:rPr lang="en-US" dirty="0" smtClean="0">
                <a:solidFill>
                  <a:schemeClr val="bg1"/>
                </a:solidFill>
              </a:rPr>
              <a:t>and </a:t>
            </a:r>
            <a:r>
              <a:rPr lang="en-US" dirty="0">
                <a:solidFill>
                  <a:schemeClr val="bg1"/>
                </a:solidFill>
              </a:rPr>
              <a:t>drank the same spiritual drink; for they drank from the spiritual rock that accompanied them, and that rock was Messiah</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(1 Corinthians 10:3-4)</a:t>
            </a:r>
            <a:endParaRPr lang="en-US" dirty="0"/>
          </a:p>
        </p:txBody>
      </p:sp>
    </p:spTree>
    <p:extLst>
      <p:ext uri="{BB962C8B-B14F-4D97-AF65-F5344CB8AC3E}">
        <p14:creationId xmlns:p14="http://schemas.microsoft.com/office/powerpoint/2010/main" val="26845252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Keeping the Appointments</a:t>
            </a:r>
            <a:endParaRPr lang="en-US" dirty="0" smtClean="0">
              <a:solidFill>
                <a:schemeClr val="bg1"/>
              </a:solidFill>
              <a:cs typeface="Times New Roman" pitchFamily="18" charset="0"/>
            </a:endParaRPr>
          </a:p>
          <a:p>
            <a:pPr>
              <a:buNone/>
            </a:pPr>
            <a:r>
              <a:rPr lang="en-US" dirty="0" smtClean="0">
                <a:solidFill>
                  <a:schemeClr val="bg1"/>
                </a:solidFill>
              </a:rPr>
              <a:t>Meeting with your Elohim at the appointed times (Mt Sinai)</a:t>
            </a:r>
          </a:p>
          <a:p>
            <a:pPr>
              <a:buNone/>
            </a:pP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gives Instructions for your Walk</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833518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Sanctification</a:t>
            </a:r>
            <a:endParaRPr lang="en-US" dirty="0" smtClean="0">
              <a:solidFill>
                <a:schemeClr val="bg1"/>
              </a:solidFill>
              <a:cs typeface="Times New Roman" pitchFamily="18" charset="0"/>
            </a:endParaRPr>
          </a:p>
          <a:p>
            <a:pPr>
              <a:buNone/>
            </a:pPr>
            <a:r>
              <a:rPr lang="en-US" dirty="0" smtClean="0">
                <a:solidFill>
                  <a:schemeClr val="bg1"/>
                </a:solidFill>
              </a:rPr>
              <a:t>Walking out your faith by keeping the commandments</a:t>
            </a:r>
          </a:p>
          <a:p>
            <a:pPr>
              <a:buNone/>
            </a:pPr>
            <a:r>
              <a:rPr lang="en-US" dirty="0" smtClean="0">
                <a:solidFill>
                  <a:schemeClr val="bg1"/>
                </a:solidFill>
                <a:cs typeface="Times New Roman" pitchFamily="18" charset="0"/>
              </a:rPr>
              <a:t>Commandments Given:  The Laws and Right-Rulings of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 (Exodus 20-23)</a:t>
            </a:r>
          </a:p>
          <a:p>
            <a:pPr>
              <a:buNone/>
            </a:pPr>
            <a:r>
              <a:rPr lang="en-US" dirty="0">
                <a:solidFill>
                  <a:schemeClr val="bg1"/>
                </a:solidFill>
              </a:rPr>
              <a:t>And </a:t>
            </a:r>
            <a:r>
              <a:rPr lang="en-US" dirty="0" smtClean="0">
                <a:solidFill>
                  <a:schemeClr val="bg1"/>
                </a:solidFill>
              </a:rPr>
              <a:t>it will be righteousness for us when we guard to do </a:t>
            </a:r>
            <a:r>
              <a:rPr lang="en-US" dirty="0">
                <a:solidFill>
                  <a:schemeClr val="bg1"/>
                </a:solidFill>
              </a:rPr>
              <a:t>all this </a:t>
            </a:r>
            <a:r>
              <a:rPr lang="en-US" dirty="0" smtClean="0">
                <a:solidFill>
                  <a:schemeClr val="bg1"/>
                </a:solidFill>
              </a:rPr>
              <a:t>commandment (covenant) </a:t>
            </a:r>
            <a:r>
              <a:rPr lang="en-US" dirty="0">
                <a:solidFill>
                  <a:schemeClr val="bg1"/>
                </a:solidFill>
              </a:rPr>
              <a:t>before Yahuwah our Elohim, as he has commanded </a:t>
            </a:r>
            <a:r>
              <a:rPr lang="en-US" dirty="0" smtClean="0">
                <a:solidFill>
                  <a:schemeClr val="bg1"/>
                </a:solidFill>
              </a:rPr>
              <a:t>us.“ (</a:t>
            </a:r>
            <a:r>
              <a:rPr lang="en-US" dirty="0" err="1" smtClean="0">
                <a:solidFill>
                  <a:schemeClr val="bg1"/>
                </a:solidFill>
              </a:rPr>
              <a:t>Devarim</a:t>
            </a:r>
            <a:r>
              <a:rPr lang="en-US" dirty="0" smtClean="0">
                <a:solidFill>
                  <a:schemeClr val="bg1"/>
                </a:solidFill>
              </a:rPr>
              <a:t> 6:25)</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7643927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Was Proclaimed By the Priests</a:t>
            </a:r>
            <a:endParaRPr lang="en-US" dirty="0" smtClean="0">
              <a:solidFill>
                <a:schemeClr val="bg1"/>
              </a:solidFill>
              <a:cs typeface="Times New Roman" pitchFamily="18" charset="0"/>
            </a:endParaRPr>
          </a:p>
          <a:p>
            <a:pPr marL="0" indent="0">
              <a:buNone/>
            </a:pPr>
            <a:r>
              <a:rPr lang="en-US" dirty="0" smtClean="0">
                <a:solidFill>
                  <a:schemeClr val="bg1"/>
                </a:solidFill>
              </a:rPr>
              <a:t>I </a:t>
            </a:r>
            <a:r>
              <a:rPr lang="en-US" dirty="0">
                <a:solidFill>
                  <a:schemeClr val="bg1"/>
                </a:solidFill>
              </a:rPr>
              <a:t>have written you quite boldly on some points, as if to remind you of them again, because of the grace Elohim gave </a:t>
            </a:r>
            <a:r>
              <a:rPr lang="en-US" dirty="0" smtClean="0">
                <a:solidFill>
                  <a:schemeClr val="bg1"/>
                </a:solidFill>
              </a:rPr>
              <a:t>me </a:t>
            </a:r>
            <a:r>
              <a:rPr lang="en-US" dirty="0">
                <a:solidFill>
                  <a:schemeClr val="bg1"/>
                </a:solidFill>
              </a:rPr>
              <a:t>to be a minister of Messiah </a:t>
            </a:r>
            <a:r>
              <a:rPr lang="en-US" dirty="0" err="1">
                <a:solidFill>
                  <a:schemeClr val="bg1"/>
                </a:solidFill>
              </a:rPr>
              <a:t>Yahusha</a:t>
            </a:r>
            <a:r>
              <a:rPr lang="en-US" dirty="0">
                <a:solidFill>
                  <a:schemeClr val="bg1"/>
                </a:solidFill>
              </a:rPr>
              <a:t> to the Gentiles with </a:t>
            </a:r>
            <a:r>
              <a:rPr lang="en-US" u="sng" dirty="0">
                <a:solidFill>
                  <a:schemeClr val="bg1"/>
                </a:solidFill>
              </a:rPr>
              <a:t>the priestly duty of proclaiming the gospel of Elohim</a:t>
            </a:r>
            <a:r>
              <a:rPr lang="en-US" dirty="0">
                <a:solidFill>
                  <a:schemeClr val="bg1"/>
                </a:solidFill>
              </a:rPr>
              <a:t>, so that the Gentiles might become </a:t>
            </a:r>
            <a:r>
              <a:rPr lang="en-US" u="sng" dirty="0">
                <a:solidFill>
                  <a:schemeClr val="bg1"/>
                </a:solidFill>
              </a:rPr>
              <a:t>an offering acceptable to Elohim</a:t>
            </a:r>
            <a:r>
              <a:rPr lang="en-US" dirty="0">
                <a:solidFill>
                  <a:schemeClr val="bg1"/>
                </a:solidFill>
              </a:rPr>
              <a:t>, sanctified by the Holy Spirit</a:t>
            </a:r>
            <a:r>
              <a:rPr lang="en-US" dirty="0" smtClean="0">
                <a:solidFill>
                  <a:schemeClr val="bg1"/>
                </a:solidFill>
              </a:rPr>
              <a:t>.  </a:t>
            </a:r>
            <a:r>
              <a:rPr lang="en-US" dirty="0" smtClean="0">
                <a:solidFill>
                  <a:schemeClr val="bg1"/>
                </a:solidFill>
              </a:rPr>
              <a:t>(</a:t>
            </a:r>
            <a:r>
              <a:rPr lang="en-US" dirty="0">
                <a:solidFill>
                  <a:schemeClr val="bg1"/>
                </a:solidFill>
              </a:rPr>
              <a:t>Romans </a:t>
            </a:r>
            <a:r>
              <a:rPr lang="en-US" dirty="0" smtClean="0">
                <a:solidFill>
                  <a:schemeClr val="bg1"/>
                </a:solidFill>
              </a:rPr>
              <a:t>15:15-16)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61093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Duty of the Priests</a:t>
            </a:r>
            <a:endParaRPr lang="en-US" dirty="0" smtClean="0">
              <a:solidFill>
                <a:schemeClr val="bg1"/>
              </a:solidFill>
              <a:cs typeface="Times New Roman" pitchFamily="18" charset="0"/>
            </a:endParaRPr>
          </a:p>
          <a:p>
            <a:pPr>
              <a:buNone/>
            </a:pPr>
            <a:r>
              <a:rPr lang="en-US" dirty="0" smtClean="0">
                <a:solidFill>
                  <a:schemeClr val="bg1"/>
                </a:solidFill>
              </a:rPr>
              <a:t>Sin and Guilt offerings</a:t>
            </a:r>
          </a:p>
          <a:p>
            <a:pPr>
              <a:buNone/>
            </a:pPr>
            <a:r>
              <a:rPr lang="en-US" dirty="0" err="1" smtClean="0">
                <a:solidFill>
                  <a:schemeClr val="bg1"/>
                </a:solidFill>
                <a:cs typeface="Times New Roman" pitchFamily="18" charset="0"/>
              </a:rPr>
              <a:t>Shelamim</a:t>
            </a:r>
            <a:r>
              <a:rPr lang="en-US" dirty="0" smtClean="0">
                <a:solidFill>
                  <a:schemeClr val="bg1"/>
                </a:solidFill>
                <a:cs typeface="Times New Roman" pitchFamily="18" charset="0"/>
              </a:rPr>
              <a:t> – Peace offerings</a:t>
            </a:r>
          </a:p>
          <a:p>
            <a:pPr>
              <a:buNone/>
            </a:pPr>
            <a:r>
              <a:rPr lang="en-US" dirty="0" smtClean="0">
                <a:solidFill>
                  <a:schemeClr val="bg1"/>
                </a:solidFill>
                <a:cs typeface="Times New Roman" pitchFamily="18" charset="0"/>
              </a:rPr>
              <a:t>Daily offerings</a:t>
            </a:r>
          </a:p>
          <a:p>
            <a:pPr>
              <a:buNone/>
            </a:pPr>
            <a:r>
              <a:rPr lang="en-US" dirty="0" smtClean="0">
                <a:solidFill>
                  <a:schemeClr val="bg1"/>
                </a:solidFill>
                <a:cs typeface="Times New Roman" pitchFamily="18" charset="0"/>
              </a:rPr>
              <a:t>Offerings for the festivals and appointed days</a:t>
            </a:r>
          </a:p>
          <a:p>
            <a:pPr>
              <a:buNone/>
            </a:pPr>
            <a:r>
              <a:rPr lang="en-US" dirty="0" smtClean="0">
                <a:solidFill>
                  <a:schemeClr val="bg1"/>
                </a:solidFill>
                <a:cs typeface="Times New Roman" pitchFamily="18" charset="0"/>
              </a:rPr>
              <a:t>Animal and grain offerings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9115289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sz="3800" dirty="0" smtClean="0">
                <a:solidFill>
                  <a:schemeClr val="bg1"/>
                </a:solidFill>
                <a:cs typeface="Times New Roman" pitchFamily="18" charset="0"/>
              </a:rPr>
              <a:t>The Gospel Proclaimed Through the Blessings and the Curses</a:t>
            </a:r>
            <a:endParaRPr lang="en-US" sz="3800" dirty="0" smtClean="0">
              <a:solidFill>
                <a:schemeClr val="bg1"/>
              </a:solidFill>
              <a:cs typeface="Times New Roman" pitchFamily="18" charset="0"/>
            </a:endParaRPr>
          </a:p>
          <a:p>
            <a:pPr>
              <a:buNone/>
            </a:pPr>
            <a:r>
              <a:rPr lang="en-US" dirty="0">
                <a:solidFill>
                  <a:schemeClr val="bg1"/>
                </a:solidFill>
              </a:rPr>
              <a:t>If you indeed obey </a:t>
            </a:r>
            <a:r>
              <a:rPr lang="en-US" dirty="0" err="1">
                <a:solidFill>
                  <a:schemeClr val="bg1"/>
                </a:solidFill>
              </a:rPr>
              <a:t>Yehovah</a:t>
            </a:r>
            <a:r>
              <a:rPr lang="en-US" dirty="0">
                <a:solidFill>
                  <a:schemeClr val="bg1"/>
                </a:solidFill>
              </a:rPr>
              <a:t> your Elohim and </a:t>
            </a:r>
            <a:r>
              <a:rPr lang="en-US" u="sng" dirty="0">
                <a:solidFill>
                  <a:schemeClr val="bg1"/>
                </a:solidFill>
              </a:rPr>
              <a:t>are careful to observe all his commandments</a:t>
            </a:r>
            <a:r>
              <a:rPr lang="en-US" dirty="0">
                <a:solidFill>
                  <a:schemeClr val="bg1"/>
                </a:solidFill>
              </a:rPr>
              <a:t> I am giving you today, </a:t>
            </a:r>
            <a:r>
              <a:rPr lang="en-US" dirty="0" err="1">
                <a:solidFill>
                  <a:schemeClr val="bg1"/>
                </a:solidFill>
              </a:rPr>
              <a:t>Yehovah</a:t>
            </a:r>
            <a:r>
              <a:rPr lang="en-US" dirty="0">
                <a:solidFill>
                  <a:schemeClr val="bg1"/>
                </a:solidFill>
              </a:rPr>
              <a:t> your Elohim will elevate you above all the nations of the earth.  </a:t>
            </a:r>
            <a:r>
              <a:rPr lang="en-US" u="sng" dirty="0">
                <a:solidFill>
                  <a:schemeClr val="bg1"/>
                </a:solidFill>
              </a:rPr>
              <a:t>All these blessings will come to you in abundance if you obey </a:t>
            </a:r>
            <a:r>
              <a:rPr lang="en-US" u="sng" dirty="0" err="1">
                <a:solidFill>
                  <a:schemeClr val="bg1"/>
                </a:solidFill>
              </a:rPr>
              <a:t>Yehovah</a:t>
            </a:r>
            <a:r>
              <a:rPr lang="en-US" u="sng" dirty="0">
                <a:solidFill>
                  <a:schemeClr val="bg1"/>
                </a:solidFill>
              </a:rPr>
              <a:t> your Elohim</a:t>
            </a:r>
            <a:r>
              <a:rPr lang="en-US" dirty="0">
                <a:solidFill>
                  <a:schemeClr val="bg1"/>
                </a:solidFill>
              </a:rPr>
              <a:t>: You will be blessed in the city and blessed in the field.  Your children will be blessed, as well as the produce of your soil, the offspring of your livestock, the calves of your herds, and the lambs of your flocks.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2866615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Blessings of the Gospel</a:t>
            </a:r>
            <a:endParaRPr lang="en-US" dirty="0" smtClean="0">
              <a:solidFill>
                <a:schemeClr val="bg1"/>
              </a:solidFill>
              <a:cs typeface="Times New Roman" pitchFamily="18" charset="0"/>
            </a:endParaRPr>
          </a:p>
          <a:p>
            <a:pPr>
              <a:buNone/>
            </a:pPr>
            <a:r>
              <a:rPr lang="en-US" dirty="0">
                <a:solidFill>
                  <a:schemeClr val="bg1"/>
                </a:solidFill>
              </a:rPr>
              <a:t> Your basket and your mixing bowl will be blessed.  You will be blessed when you come in and blessed when you go out.  </a:t>
            </a:r>
            <a:r>
              <a:rPr lang="en-US" dirty="0" err="1">
                <a:solidFill>
                  <a:schemeClr val="bg1"/>
                </a:solidFill>
              </a:rPr>
              <a:t>Yehovah</a:t>
            </a:r>
            <a:r>
              <a:rPr lang="en-US" dirty="0">
                <a:solidFill>
                  <a:schemeClr val="bg1"/>
                </a:solidFill>
              </a:rPr>
              <a:t> will cause your enemies who attack you to be struck down before you; they will attack you from one direction but flee from you in seven different directions.  </a:t>
            </a:r>
            <a:r>
              <a:rPr lang="en-US" dirty="0" err="1">
                <a:solidFill>
                  <a:schemeClr val="bg1"/>
                </a:solidFill>
              </a:rPr>
              <a:t>Yehovah</a:t>
            </a:r>
            <a:r>
              <a:rPr lang="en-US" dirty="0">
                <a:solidFill>
                  <a:schemeClr val="bg1"/>
                </a:solidFill>
              </a:rPr>
              <a:t> will decree blessing for you with respect to your barns and in everything you do; yes, he will bless you in the land he is giving you.  </a:t>
            </a:r>
            <a:r>
              <a:rPr lang="en-US" dirty="0" err="1">
                <a:solidFill>
                  <a:schemeClr val="bg1"/>
                </a:solidFill>
              </a:rPr>
              <a:t>Yehovah</a:t>
            </a:r>
            <a:r>
              <a:rPr lang="en-US" dirty="0">
                <a:solidFill>
                  <a:schemeClr val="bg1"/>
                </a:solidFill>
              </a:rPr>
              <a:t> will designate you as his set-apart people just as he promised you, </a:t>
            </a:r>
            <a:r>
              <a:rPr lang="en-US" u="sng" dirty="0">
                <a:solidFill>
                  <a:schemeClr val="bg1"/>
                </a:solidFill>
              </a:rPr>
              <a:t>if you keep his commandments and obey him</a:t>
            </a:r>
            <a:r>
              <a:rPr lang="en-US" dirty="0">
                <a:solidFill>
                  <a:schemeClr val="bg1"/>
                </a:solidFill>
              </a:rPr>
              <a:t>. </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768685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buNone/>
            </a:pPr>
            <a:r>
              <a:rPr lang="en-US" dirty="0" smtClean="0">
                <a:solidFill>
                  <a:schemeClr val="bg1"/>
                </a:solidFill>
              </a:rPr>
              <a:t>Then </a:t>
            </a:r>
            <a:r>
              <a:rPr lang="en-US" dirty="0">
                <a:solidFill>
                  <a:schemeClr val="bg1"/>
                </a:solidFill>
              </a:rPr>
              <a:t>all the peoples of the earth will see that you belong to </a:t>
            </a:r>
            <a:r>
              <a:rPr lang="en-US" dirty="0" err="1">
                <a:solidFill>
                  <a:schemeClr val="bg1"/>
                </a:solidFill>
              </a:rPr>
              <a:t>Yehovah</a:t>
            </a:r>
            <a:r>
              <a:rPr lang="en-US" dirty="0">
                <a:solidFill>
                  <a:schemeClr val="bg1"/>
                </a:solidFill>
              </a:rPr>
              <a:t>, and they will respect you.  </a:t>
            </a:r>
            <a:r>
              <a:rPr lang="en-US" dirty="0" err="1">
                <a:solidFill>
                  <a:schemeClr val="bg1"/>
                </a:solidFill>
              </a:rPr>
              <a:t>Yehovah</a:t>
            </a:r>
            <a:r>
              <a:rPr lang="en-US" dirty="0">
                <a:solidFill>
                  <a:schemeClr val="bg1"/>
                </a:solidFill>
              </a:rPr>
              <a:t> will greatly multiply your children, the offspring of your livestock, and the produce of your soil in the land which he promised your ancestors he would give you.  </a:t>
            </a:r>
            <a:r>
              <a:rPr lang="en-US" dirty="0" err="1">
                <a:solidFill>
                  <a:schemeClr val="bg1"/>
                </a:solidFill>
              </a:rPr>
              <a:t>Yehovah</a:t>
            </a:r>
            <a:r>
              <a:rPr lang="en-US" dirty="0">
                <a:solidFill>
                  <a:schemeClr val="bg1"/>
                </a:solidFill>
              </a:rPr>
              <a:t> will open for you his good treasure house, the heavens, to give you rain for the land in its season and to bless all you do; you will lend to many nations but you will not borrow from any.  </a:t>
            </a:r>
            <a:r>
              <a:rPr lang="en-US" dirty="0" err="1">
                <a:solidFill>
                  <a:schemeClr val="bg1"/>
                </a:solidFill>
              </a:rPr>
              <a:t>Yehovah</a:t>
            </a:r>
            <a:r>
              <a:rPr lang="en-US" dirty="0">
                <a:solidFill>
                  <a:schemeClr val="bg1"/>
                </a:solidFill>
              </a:rPr>
              <a:t> will make you the head and not the tail, and you will always end up at the top and not at the bottom, </a:t>
            </a:r>
            <a:r>
              <a:rPr lang="en-US" u="sng" dirty="0">
                <a:solidFill>
                  <a:schemeClr val="bg1"/>
                </a:solidFill>
              </a:rPr>
              <a:t>if you obey his commandments which I am urging you today to be careful to do</a:t>
            </a:r>
            <a:r>
              <a:rPr lang="en-US" dirty="0">
                <a:solidFill>
                  <a:schemeClr val="bg1"/>
                </a:solidFill>
              </a:rPr>
              <a:t> (</a:t>
            </a:r>
            <a:r>
              <a:rPr lang="en-US" dirty="0" err="1">
                <a:solidFill>
                  <a:schemeClr val="bg1"/>
                </a:solidFill>
              </a:rPr>
              <a:t>Devarim</a:t>
            </a:r>
            <a:r>
              <a:rPr lang="en-US" dirty="0">
                <a:solidFill>
                  <a:schemeClr val="bg1"/>
                </a:solidFill>
              </a:rPr>
              <a:t> 28:1-13).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4382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Rehearsing the Commands Every Day</a:t>
            </a:r>
            <a:endParaRPr lang="en-US" dirty="0" smtClean="0">
              <a:solidFill>
                <a:schemeClr val="bg1"/>
              </a:solidFill>
              <a:cs typeface="Times New Roman" pitchFamily="18" charset="0"/>
            </a:endParaRPr>
          </a:p>
          <a:p>
            <a:pPr>
              <a:buNone/>
            </a:pPr>
            <a:r>
              <a:rPr lang="en-US" dirty="0">
                <a:solidFill>
                  <a:schemeClr val="bg1"/>
                </a:solidFill>
              </a:rPr>
              <a:t>These commandments that I give you today are to be upon your minds.  Impress them on your children. Talk about them when you sit at home and when you walk along the road, when you lie down and when you get up.  Tie them as symbols on your hands and bind them on your foreheads.  Write them on the doorframes of your houses and on your gates. (Deuteronomy 6:6-9)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833518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The Curses of the Torah</a:t>
            </a:r>
            <a:endParaRPr lang="en-US" dirty="0" smtClean="0">
              <a:solidFill>
                <a:schemeClr val="bg1"/>
              </a:solidFill>
              <a:cs typeface="Times New Roman" pitchFamily="18" charset="0"/>
            </a:endParaRPr>
          </a:p>
          <a:p>
            <a:pPr>
              <a:buNone/>
            </a:pPr>
            <a:r>
              <a:rPr lang="en-US" u="sng" dirty="0">
                <a:solidFill>
                  <a:schemeClr val="bg1"/>
                </a:solidFill>
              </a:rPr>
              <a:t>But if you ignore </a:t>
            </a:r>
            <a:r>
              <a:rPr lang="en-US" u="sng" dirty="0" err="1">
                <a:solidFill>
                  <a:schemeClr val="bg1"/>
                </a:solidFill>
              </a:rPr>
              <a:t>Yehovah</a:t>
            </a:r>
            <a:r>
              <a:rPr lang="en-US" u="sng" dirty="0">
                <a:solidFill>
                  <a:schemeClr val="bg1"/>
                </a:solidFill>
              </a:rPr>
              <a:t> your Elohim and are not careful to keep all his commandments and rules I am giving you today, then all these curses will come upon you in full force</a:t>
            </a:r>
            <a:r>
              <a:rPr lang="en-US" dirty="0">
                <a:solidFill>
                  <a:schemeClr val="bg1"/>
                </a:solidFill>
              </a:rPr>
              <a:t>: You will be cursed in the city and cursed in the field.  Your basket and your mixing bowl will be cursed.  Your children will be cursed, as well as the produce of your soil, the calves of your herds, and the lambs of your flocks.  You will be cursed when you come in and cursed when you go out.  </a:t>
            </a:r>
            <a:r>
              <a:rPr lang="en-US" u="sng" dirty="0" err="1">
                <a:solidFill>
                  <a:schemeClr val="bg1"/>
                </a:solidFill>
              </a:rPr>
              <a:t>Yehovah</a:t>
            </a:r>
            <a:r>
              <a:rPr lang="en-US" u="sng" dirty="0">
                <a:solidFill>
                  <a:schemeClr val="bg1"/>
                </a:solidFill>
              </a:rPr>
              <a:t> will send on you a </a:t>
            </a:r>
            <a:r>
              <a:rPr lang="en-US" u="sng" dirty="0" smtClean="0">
                <a:solidFill>
                  <a:schemeClr val="bg1"/>
                </a:solidFill>
              </a:rPr>
              <a:t>curse…</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207786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buNone/>
            </a:pPr>
            <a:r>
              <a:rPr lang="en-US" dirty="0" smtClean="0">
                <a:solidFill>
                  <a:schemeClr val="bg1"/>
                </a:solidFill>
              </a:rPr>
              <a:t>This </a:t>
            </a:r>
            <a:r>
              <a:rPr lang="en-US" dirty="0">
                <a:solidFill>
                  <a:schemeClr val="bg1"/>
                </a:solidFill>
              </a:rPr>
              <a:t>is what will happen: </a:t>
            </a:r>
            <a:r>
              <a:rPr lang="en-US" u="sng" dirty="0">
                <a:solidFill>
                  <a:schemeClr val="bg1"/>
                </a:solidFill>
              </a:rPr>
              <a:t>Just as </a:t>
            </a:r>
            <a:r>
              <a:rPr lang="en-US" u="sng" dirty="0" err="1">
                <a:solidFill>
                  <a:schemeClr val="bg1"/>
                </a:solidFill>
              </a:rPr>
              <a:t>Yehovah</a:t>
            </a:r>
            <a:r>
              <a:rPr lang="en-US" u="sng" dirty="0">
                <a:solidFill>
                  <a:schemeClr val="bg1"/>
                </a:solidFill>
              </a:rPr>
              <a:t> delighted to do good for you and make you numerous, he will take delight in destroying and decimating you</a:t>
            </a:r>
            <a:r>
              <a:rPr lang="en-US" dirty="0">
                <a:solidFill>
                  <a:schemeClr val="bg1"/>
                </a:solidFill>
              </a:rPr>
              <a:t>. </a:t>
            </a:r>
            <a:r>
              <a:rPr lang="en-US" u="sng" dirty="0">
                <a:solidFill>
                  <a:schemeClr val="bg1"/>
                </a:solidFill>
              </a:rPr>
              <a:t>You will be uprooted from the land that you are about to possess.  </a:t>
            </a:r>
            <a:r>
              <a:rPr lang="en-US" u="sng" dirty="0" err="1">
                <a:solidFill>
                  <a:schemeClr val="bg1"/>
                </a:solidFill>
              </a:rPr>
              <a:t>Yehovah</a:t>
            </a:r>
            <a:r>
              <a:rPr lang="en-US" u="sng" dirty="0">
                <a:solidFill>
                  <a:schemeClr val="bg1"/>
                </a:solidFill>
              </a:rPr>
              <a:t> will scatter you among all nations, from one end of the earth to the other</a:t>
            </a:r>
            <a:r>
              <a:rPr lang="en-US" dirty="0">
                <a:solidFill>
                  <a:schemeClr val="bg1"/>
                </a:solidFill>
              </a:rPr>
              <a:t>. There you will worship other </a:t>
            </a:r>
            <a:r>
              <a:rPr lang="en-US" dirty="0" err="1">
                <a:solidFill>
                  <a:schemeClr val="bg1"/>
                </a:solidFill>
              </a:rPr>
              <a:t>elohim</a:t>
            </a:r>
            <a:r>
              <a:rPr lang="en-US" dirty="0">
                <a:solidFill>
                  <a:schemeClr val="bg1"/>
                </a:solidFill>
              </a:rPr>
              <a:t> that neither you nor your ancestors have known, </a:t>
            </a:r>
            <a:r>
              <a:rPr lang="en-US" dirty="0" err="1">
                <a:solidFill>
                  <a:schemeClr val="bg1"/>
                </a:solidFill>
              </a:rPr>
              <a:t>elohim</a:t>
            </a:r>
            <a:r>
              <a:rPr lang="en-US" dirty="0">
                <a:solidFill>
                  <a:schemeClr val="bg1"/>
                </a:solidFill>
              </a:rPr>
              <a:t> of wood and stone.  Among those nations you will have </a:t>
            </a:r>
            <a:r>
              <a:rPr lang="en-US" u="sng" dirty="0">
                <a:solidFill>
                  <a:schemeClr val="bg1"/>
                </a:solidFill>
              </a:rPr>
              <a:t>no rest</a:t>
            </a:r>
            <a:r>
              <a:rPr lang="en-US" dirty="0">
                <a:solidFill>
                  <a:schemeClr val="bg1"/>
                </a:solidFill>
              </a:rPr>
              <a:t> nor will there be a place of peaceful rest for the soles of your feet, for there </a:t>
            </a:r>
            <a:r>
              <a:rPr lang="en-US" dirty="0" err="1">
                <a:solidFill>
                  <a:schemeClr val="bg1"/>
                </a:solidFill>
              </a:rPr>
              <a:t>Yehovah</a:t>
            </a:r>
            <a:r>
              <a:rPr lang="en-US" dirty="0">
                <a:solidFill>
                  <a:schemeClr val="bg1"/>
                </a:solidFill>
              </a:rPr>
              <a:t> will give you an anxious heart, failing eyesight, and a spirit of despair.  Your life will hang in doubt before you; you will be terrified by night and day and will have no certainty of surviving from one day to the next (</a:t>
            </a:r>
            <a:r>
              <a:rPr lang="en-US" dirty="0" err="1">
                <a:solidFill>
                  <a:schemeClr val="bg1"/>
                </a:solidFill>
              </a:rPr>
              <a:t>Devarim</a:t>
            </a:r>
            <a:r>
              <a:rPr lang="en-US" dirty="0">
                <a:solidFill>
                  <a:schemeClr val="bg1"/>
                </a:solidFill>
              </a:rPr>
              <a:t> 28:63-66).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2866615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lgn="ctr">
              <a:buNone/>
            </a:pPr>
            <a:r>
              <a:rPr lang="en-US" dirty="0" smtClean="0">
                <a:solidFill>
                  <a:schemeClr val="bg1"/>
                </a:solidFill>
                <a:cs typeface="Times New Roman" pitchFamily="18" charset="0"/>
              </a:rPr>
              <a:t>The Gospel – When You Repent</a:t>
            </a:r>
            <a:endParaRPr lang="en-US" dirty="0" smtClean="0">
              <a:solidFill>
                <a:schemeClr val="bg1"/>
              </a:solidFill>
              <a:cs typeface="Times New Roman" pitchFamily="18" charset="0"/>
            </a:endParaRPr>
          </a:p>
          <a:p>
            <a:pPr>
              <a:buNone/>
            </a:pPr>
            <a:r>
              <a:rPr lang="en-US" dirty="0">
                <a:solidFill>
                  <a:schemeClr val="bg1"/>
                </a:solidFill>
              </a:rPr>
              <a:t>When you have experienced all these things, both the blessings and the curses I have set before you, you will reflect upon them in all the nations where </a:t>
            </a:r>
            <a:r>
              <a:rPr lang="en-US" dirty="0" err="1">
                <a:solidFill>
                  <a:schemeClr val="bg1"/>
                </a:solidFill>
              </a:rPr>
              <a:t>Yehovah</a:t>
            </a:r>
            <a:r>
              <a:rPr lang="en-US" dirty="0">
                <a:solidFill>
                  <a:schemeClr val="bg1"/>
                </a:solidFill>
              </a:rPr>
              <a:t> your Elohim has banished you.  </a:t>
            </a:r>
            <a:r>
              <a:rPr lang="en-US" u="sng" dirty="0">
                <a:solidFill>
                  <a:schemeClr val="bg1"/>
                </a:solidFill>
              </a:rPr>
              <a:t>Then if you and your descendants turn to </a:t>
            </a:r>
            <a:r>
              <a:rPr lang="en-US" u="sng" dirty="0" err="1">
                <a:solidFill>
                  <a:schemeClr val="bg1"/>
                </a:solidFill>
              </a:rPr>
              <a:t>Yehovah</a:t>
            </a:r>
            <a:r>
              <a:rPr lang="en-US" u="sng" dirty="0">
                <a:solidFill>
                  <a:schemeClr val="bg1"/>
                </a:solidFill>
              </a:rPr>
              <a:t> your Elohim and obey him with your whole mind and being just as I am commanding you today, </a:t>
            </a:r>
            <a:r>
              <a:rPr lang="en-US" u="sng" dirty="0" err="1">
                <a:solidFill>
                  <a:schemeClr val="bg1"/>
                </a:solidFill>
              </a:rPr>
              <a:t>Yehovah</a:t>
            </a:r>
            <a:r>
              <a:rPr lang="en-US" u="sng" dirty="0">
                <a:solidFill>
                  <a:schemeClr val="bg1"/>
                </a:solidFill>
              </a:rPr>
              <a:t> your Elohim will reverse your captivity and have pity on you</a:t>
            </a:r>
            <a:r>
              <a:rPr lang="en-US" dirty="0">
                <a:solidFill>
                  <a:schemeClr val="bg1"/>
                </a:solidFill>
              </a:rPr>
              <a:t>. He will turn and gather you from all the peoples among whom he has scattered you.  Even if your exiles are in the most distant land, from there </a:t>
            </a:r>
            <a:r>
              <a:rPr lang="en-US" dirty="0" err="1">
                <a:solidFill>
                  <a:schemeClr val="bg1"/>
                </a:solidFill>
              </a:rPr>
              <a:t>Yehovah</a:t>
            </a:r>
            <a:r>
              <a:rPr lang="en-US" dirty="0">
                <a:solidFill>
                  <a:schemeClr val="bg1"/>
                </a:solidFill>
              </a:rPr>
              <a:t> your Elohim will gather you and bring you back.  </a:t>
            </a:r>
            <a:r>
              <a:rPr lang="en-US" dirty="0" smtClean="0">
                <a:solidFill>
                  <a:schemeClr val="bg1"/>
                </a:solidFill>
              </a:rPr>
              <a:t>(Dev 30)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76868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The Gospel</a:t>
            </a:r>
            <a:endParaRPr lang="en-US" dirty="0" smtClean="0">
              <a:solidFill>
                <a:schemeClr val="bg1"/>
              </a:solidFill>
              <a:cs typeface="Times New Roman" pitchFamily="18" charset="0"/>
            </a:endParaRPr>
          </a:p>
          <a:p>
            <a:pPr>
              <a:buNone/>
            </a:pPr>
            <a:r>
              <a:rPr lang="en-US" dirty="0">
                <a:solidFill>
                  <a:schemeClr val="bg1"/>
                </a:solidFill>
              </a:rPr>
              <a:t>Then he will bring you to the land your ancestors possessed and you also will possess it; he will do better for you and multiply you more than he did your ancestors.  </a:t>
            </a:r>
            <a:r>
              <a:rPr lang="en-US" u="sng" dirty="0" err="1">
                <a:solidFill>
                  <a:schemeClr val="bg1"/>
                </a:solidFill>
              </a:rPr>
              <a:t>Yehovah</a:t>
            </a:r>
            <a:r>
              <a:rPr lang="en-US" u="sng" dirty="0">
                <a:solidFill>
                  <a:schemeClr val="bg1"/>
                </a:solidFill>
              </a:rPr>
              <a:t> your Elohim will also cleanse your heart and the hearts of your descendants so that you may love him with all your heart and soul and so that you may live</a:t>
            </a:r>
            <a:r>
              <a:rPr lang="en-US" dirty="0">
                <a:solidFill>
                  <a:schemeClr val="bg1"/>
                </a:solidFill>
              </a:rPr>
              <a:t>.  Then </a:t>
            </a:r>
            <a:r>
              <a:rPr lang="en-US" dirty="0" err="1">
                <a:solidFill>
                  <a:schemeClr val="bg1"/>
                </a:solidFill>
              </a:rPr>
              <a:t>Yehovah</a:t>
            </a:r>
            <a:r>
              <a:rPr lang="en-US" dirty="0">
                <a:solidFill>
                  <a:schemeClr val="bg1"/>
                </a:solidFill>
              </a:rPr>
              <a:t> your Elohim will put all these curses on your enemies, on those who hate you and persecute you</a:t>
            </a:r>
            <a:r>
              <a:rPr lang="en-US" dirty="0" smtClean="0">
                <a:solidFill>
                  <a:schemeClr val="bg1"/>
                </a:solidFill>
              </a:rPr>
              <a:t>. (Dev 30)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4382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Returning to </a:t>
            </a:r>
            <a:r>
              <a:rPr lang="en-US" dirty="0" err="1" smtClean="0">
                <a:solidFill>
                  <a:schemeClr val="bg1"/>
                </a:solidFill>
                <a:cs typeface="Times New Roman" pitchFamily="18" charset="0"/>
              </a:rPr>
              <a:t>Yehovah</a:t>
            </a:r>
            <a:endParaRPr lang="en-US" dirty="0" smtClean="0">
              <a:solidFill>
                <a:schemeClr val="bg1"/>
              </a:solidFill>
              <a:cs typeface="Times New Roman" pitchFamily="18" charset="0"/>
            </a:endParaRPr>
          </a:p>
          <a:p>
            <a:pPr>
              <a:buNone/>
            </a:pPr>
            <a:r>
              <a:rPr lang="en-US" u="sng" dirty="0">
                <a:solidFill>
                  <a:schemeClr val="bg1"/>
                </a:solidFill>
              </a:rPr>
              <a:t>You will return and obey </a:t>
            </a:r>
            <a:r>
              <a:rPr lang="en-US" u="sng" dirty="0" err="1">
                <a:solidFill>
                  <a:schemeClr val="bg1"/>
                </a:solidFill>
              </a:rPr>
              <a:t>Yehovah</a:t>
            </a:r>
            <a:r>
              <a:rPr lang="en-US" u="sng" dirty="0">
                <a:solidFill>
                  <a:schemeClr val="bg1"/>
                </a:solidFill>
              </a:rPr>
              <a:t>, keeping all his commandments I am giving you today</a:t>
            </a:r>
            <a:r>
              <a:rPr lang="en-US" dirty="0">
                <a:solidFill>
                  <a:schemeClr val="bg1"/>
                </a:solidFill>
              </a:rPr>
              <a:t>.  </a:t>
            </a:r>
            <a:r>
              <a:rPr lang="en-US" dirty="0" err="1">
                <a:solidFill>
                  <a:schemeClr val="bg1"/>
                </a:solidFill>
              </a:rPr>
              <a:t>Yehovah</a:t>
            </a:r>
            <a:r>
              <a:rPr lang="en-US" dirty="0">
                <a:solidFill>
                  <a:schemeClr val="bg1"/>
                </a:solidFill>
              </a:rPr>
              <a:t> your Elohim will make the labor of your hands abundantly successful and multiply your children, the offspring of your cattle, and the produce of your soil. For </a:t>
            </a:r>
            <a:r>
              <a:rPr lang="en-US" dirty="0" err="1">
                <a:solidFill>
                  <a:schemeClr val="bg1"/>
                </a:solidFill>
              </a:rPr>
              <a:t>Yehovah</a:t>
            </a:r>
            <a:r>
              <a:rPr lang="en-US" dirty="0">
                <a:solidFill>
                  <a:schemeClr val="bg1"/>
                </a:solidFill>
              </a:rPr>
              <a:t> your Elohim will once more rejoice over you just as he rejoiced over your ancestors, </a:t>
            </a:r>
            <a:r>
              <a:rPr lang="en-US" u="sng" dirty="0">
                <a:solidFill>
                  <a:schemeClr val="bg1"/>
                </a:solidFill>
              </a:rPr>
              <a:t>if you obey </a:t>
            </a:r>
            <a:r>
              <a:rPr lang="en-US" u="sng" dirty="0" err="1">
                <a:solidFill>
                  <a:schemeClr val="bg1"/>
                </a:solidFill>
              </a:rPr>
              <a:t>Yehovah</a:t>
            </a:r>
            <a:r>
              <a:rPr lang="en-US" u="sng" dirty="0">
                <a:solidFill>
                  <a:schemeClr val="bg1"/>
                </a:solidFill>
              </a:rPr>
              <a:t> your Elohim and keep his commandments and rules that are written in this scroll of the instruction. But you must turn to him with your whole mind and being</a:t>
            </a:r>
            <a:r>
              <a:rPr lang="en-US" dirty="0">
                <a:solidFill>
                  <a:schemeClr val="bg1"/>
                </a:solidFill>
              </a:rPr>
              <a:t> (</a:t>
            </a:r>
            <a:r>
              <a:rPr lang="en-US" dirty="0" err="1">
                <a:solidFill>
                  <a:schemeClr val="bg1"/>
                </a:solidFill>
              </a:rPr>
              <a:t>Devarim</a:t>
            </a:r>
            <a:r>
              <a:rPr lang="en-US" dirty="0">
                <a:solidFill>
                  <a:schemeClr val="bg1"/>
                </a:solidFill>
              </a:rPr>
              <a:t> 30:1-10).</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833518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lgn="ctr">
              <a:buNone/>
            </a:pPr>
            <a:r>
              <a:rPr lang="en-US" dirty="0" smtClean="0">
                <a:solidFill>
                  <a:schemeClr val="bg1"/>
                </a:solidFill>
                <a:cs typeface="Times New Roman" pitchFamily="18" charset="0"/>
              </a:rPr>
              <a:t>The Gospel in the Torah</a:t>
            </a:r>
            <a:endParaRPr lang="en-US" dirty="0" smtClean="0">
              <a:solidFill>
                <a:schemeClr val="bg1"/>
              </a:solidFill>
              <a:cs typeface="Times New Roman" pitchFamily="18" charset="0"/>
            </a:endParaRPr>
          </a:p>
          <a:p>
            <a:pPr>
              <a:buNone/>
            </a:pPr>
            <a:r>
              <a:rPr lang="en-US" dirty="0">
                <a:solidFill>
                  <a:schemeClr val="bg1"/>
                </a:solidFill>
              </a:rPr>
              <a:t>After you have produced children and grandchildren and have been in the land a long time, if you become corrupt and make an image of any kind and do other evil things before </a:t>
            </a:r>
            <a:r>
              <a:rPr lang="en-US" dirty="0" err="1">
                <a:solidFill>
                  <a:schemeClr val="bg1"/>
                </a:solidFill>
              </a:rPr>
              <a:t>Yehovah</a:t>
            </a:r>
            <a:r>
              <a:rPr lang="en-US" dirty="0">
                <a:solidFill>
                  <a:schemeClr val="bg1"/>
                </a:solidFill>
              </a:rPr>
              <a:t> your Elohim that enrage him, I invoke heaven and earth as witnesses against you today that you will surely and swiftly be removed from the very land you are about to cross the </a:t>
            </a:r>
            <a:r>
              <a:rPr lang="en-US" dirty="0" err="1">
                <a:solidFill>
                  <a:schemeClr val="bg1"/>
                </a:solidFill>
              </a:rPr>
              <a:t>Yardan</a:t>
            </a:r>
            <a:r>
              <a:rPr lang="en-US" dirty="0">
                <a:solidFill>
                  <a:schemeClr val="bg1"/>
                </a:solidFill>
              </a:rPr>
              <a:t> to possess. You will not last long there because you will surely be annihilated. </a:t>
            </a:r>
            <a:r>
              <a:rPr lang="en-US" u="sng" dirty="0">
                <a:solidFill>
                  <a:schemeClr val="bg1"/>
                </a:solidFill>
              </a:rPr>
              <a:t>Then </a:t>
            </a:r>
            <a:r>
              <a:rPr lang="en-US" u="sng" dirty="0" err="1">
                <a:solidFill>
                  <a:schemeClr val="bg1"/>
                </a:solidFill>
              </a:rPr>
              <a:t>Yehovah</a:t>
            </a:r>
            <a:r>
              <a:rPr lang="en-US" u="sng" dirty="0">
                <a:solidFill>
                  <a:schemeClr val="bg1"/>
                </a:solidFill>
              </a:rPr>
              <a:t> will scatter you among the peoples and there will be very few of you among the nations where </a:t>
            </a:r>
            <a:r>
              <a:rPr lang="en-US" u="sng" dirty="0" err="1">
                <a:solidFill>
                  <a:schemeClr val="bg1"/>
                </a:solidFill>
              </a:rPr>
              <a:t>Yehovah</a:t>
            </a:r>
            <a:r>
              <a:rPr lang="en-US" u="sng" dirty="0">
                <a:solidFill>
                  <a:schemeClr val="bg1"/>
                </a:solidFill>
              </a:rPr>
              <a:t> will drive you</a:t>
            </a:r>
            <a:r>
              <a:rPr lang="en-US" dirty="0">
                <a:solidFill>
                  <a:schemeClr val="bg1"/>
                </a:solidFill>
              </a:rPr>
              <a:t>.  </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0988428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Gospel of Reconciliation</a:t>
            </a:r>
            <a:endParaRPr lang="en-US" dirty="0" smtClean="0">
              <a:solidFill>
                <a:schemeClr val="bg1"/>
              </a:solidFill>
              <a:cs typeface="Times New Roman" pitchFamily="18" charset="0"/>
            </a:endParaRPr>
          </a:p>
          <a:p>
            <a:pPr>
              <a:buNone/>
            </a:pPr>
            <a:r>
              <a:rPr lang="en-US" dirty="0">
                <a:solidFill>
                  <a:schemeClr val="bg1"/>
                </a:solidFill>
              </a:rPr>
              <a:t>There you will worship </a:t>
            </a:r>
            <a:r>
              <a:rPr lang="en-US" dirty="0" err="1">
                <a:solidFill>
                  <a:schemeClr val="bg1"/>
                </a:solidFill>
              </a:rPr>
              <a:t>elohim</a:t>
            </a:r>
            <a:r>
              <a:rPr lang="en-US" dirty="0">
                <a:solidFill>
                  <a:schemeClr val="bg1"/>
                </a:solidFill>
              </a:rPr>
              <a:t> made by human hands--wood and stone that can neither see, hear, eat, nor smell.  </a:t>
            </a:r>
            <a:r>
              <a:rPr lang="en-US" u="sng" dirty="0">
                <a:solidFill>
                  <a:schemeClr val="bg1"/>
                </a:solidFill>
              </a:rPr>
              <a:t>But if you seek </a:t>
            </a:r>
            <a:r>
              <a:rPr lang="en-US" u="sng" dirty="0" err="1">
                <a:solidFill>
                  <a:schemeClr val="bg1"/>
                </a:solidFill>
              </a:rPr>
              <a:t>Yehovah</a:t>
            </a:r>
            <a:r>
              <a:rPr lang="en-US" u="sng" dirty="0">
                <a:solidFill>
                  <a:schemeClr val="bg1"/>
                </a:solidFill>
              </a:rPr>
              <a:t> your Elohim from there, you will find him, if, indeed, you seek him with all your heart and soul.  In your distress when all these things happen to you in the latter days, if you return to </a:t>
            </a:r>
            <a:r>
              <a:rPr lang="en-US" u="sng" dirty="0" err="1">
                <a:solidFill>
                  <a:schemeClr val="bg1"/>
                </a:solidFill>
              </a:rPr>
              <a:t>Yehovah</a:t>
            </a:r>
            <a:r>
              <a:rPr lang="en-US" u="sng" dirty="0">
                <a:solidFill>
                  <a:schemeClr val="bg1"/>
                </a:solidFill>
              </a:rPr>
              <a:t> your Elohim and obey him (for he is a merciful Elohim), he will not let you down or destroy you, for he cannot forget the covenant with your ancestors that he confirmed by oath to them </a:t>
            </a:r>
            <a:r>
              <a:rPr lang="en-US" dirty="0">
                <a:solidFill>
                  <a:schemeClr val="bg1"/>
                </a:solidFill>
              </a:rPr>
              <a:t>(</a:t>
            </a:r>
            <a:r>
              <a:rPr lang="en-US" dirty="0" err="1">
                <a:solidFill>
                  <a:schemeClr val="bg1"/>
                </a:solidFill>
              </a:rPr>
              <a:t>Devarim</a:t>
            </a:r>
            <a:r>
              <a:rPr lang="en-US" dirty="0">
                <a:solidFill>
                  <a:schemeClr val="bg1"/>
                </a:solidFill>
              </a:rPr>
              <a:t> 4:25-31).</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2227181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Proclaimed By the Prophets</a:t>
            </a:r>
            <a:endParaRPr lang="en-US" dirty="0" smtClean="0">
              <a:solidFill>
                <a:schemeClr val="bg1"/>
              </a:solidFill>
              <a:cs typeface="Times New Roman" pitchFamily="18" charset="0"/>
            </a:endParaRPr>
          </a:p>
          <a:p>
            <a:pPr>
              <a:buNone/>
            </a:pPr>
            <a:r>
              <a:rPr lang="en-US" dirty="0">
                <a:solidFill>
                  <a:schemeClr val="bg1"/>
                </a:solidFill>
              </a:rPr>
              <a:t>From Paul, a slave of Messiah </a:t>
            </a:r>
            <a:r>
              <a:rPr lang="en-US" dirty="0" err="1">
                <a:solidFill>
                  <a:schemeClr val="bg1"/>
                </a:solidFill>
              </a:rPr>
              <a:t>Yeshua</a:t>
            </a:r>
            <a:r>
              <a:rPr lang="en-US" dirty="0">
                <a:solidFill>
                  <a:schemeClr val="bg1"/>
                </a:solidFill>
              </a:rPr>
              <a:t>, called to be an apostle, set apart for the </a:t>
            </a:r>
            <a:r>
              <a:rPr lang="en-US" u="sng" dirty="0">
                <a:solidFill>
                  <a:schemeClr val="bg1"/>
                </a:solidFill>
              </a:rPr>
              <a:t>gospel</a:t>
            </a:r>
            <a:r>
              <a:rPr lang="en-US" dirty="0">
                <a:solidFill>
                  <a:schemeClr val="bg1"/>
                </a:solidFill>
              </a:rPr>
              <a:t> of Elohim.  </a:t>
            </a:r>
            <a:r>
              <a:rPr lang="en-US" u="sng" dirty="0">
                <a:solidFill>
                  <a:schemeClr val="bg1"/>
                </a:solidFill>
              </a:rPr>
              <a:t>This gospel he promised beforehand through his prophets in the set-apart scriptures</a:t>
            </a:r>
            <a:r>
              <a:rPr lang="en-US" dirty="0">
                <a:solidFill>
                  <a:schemeClr val="bg1"/>
                </a:solidFill>
              </a:rPr>
              <a:t>, concerning his Son ….  (Romans 1:1-3, 5).</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207786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Gospel in Ezekiel</a:t>
            </a:r>
            <a:endParaRPr lang="en-US" dirty="0" smtClean="0">
              <a:solidFill>
                <a:schemeClr val="bg1"/>
              </a:solidFill>
              <a:cs typeface="Times New Roman" pitchFamily="18" charset="0"/>
            </a:endParaRPr>
          </a:p>
          <a:p>
            <a:pPr marL="0" indent="0">
              <a:buNone/>
            </a:pPr>
            <a:r>
              <a:rPr lang="en-US" dirty="0">
                <a:solidFill>
                  <a:schemeClr val="bg1"/>
                </a:solidFill>
              </a:rPr>
              <a:t>I am </a:t>
            </a:r>
            <a:r>
              <a:rPr lang="en-US" dirty="0" err="1">
                <a:solidFill>
                  <a:schemeClr val="bg1"/>
                </a:solidFill>
              </a:rPr>
              <a:t>Yehovah</a:t>
            </a:r>
            <a:r>
              <a:rPr lang="en-US" dirty="0">
                <a:solidFill>
                  <a:schemeClr val="bg1"/>
                </a:solidFill>
              </a:rPr>
              <a:t> your Elohim; </a:t>
            </a:r>
            <a:r>
              <a:rPr lang="en-US" u="sng" dirty="0">
                <a:solidFill>
                  <a:schemeClr val="bg1"/>
                </a:solidFill>
              </a:rPr>
              <a:t>follow my rules, observe my laws, and obey them</a:t>
            </a:r>
            <a:r>
              <a:rPr lang="en-US" dirty="0">
                <a:solidFill>
                  <a:schemeClr val="bg1"/>
                </a:solidFill>
              </a:rPr>
              <a:t>.  Treat my Sabbaths as set-apart and they will be a reminder of our relationship, and then you will know that I am </a:t>
            </a:r>
            <a:r>
              <a:rPr lang="en-US" dirty="0" err="1">
                <a:solidFill>
                  <a:schemeClr val="bg1"/>
                </a:solidFill>
              </a:rPr>
              <a:t>Yehovah</a:t>
            </a:r>
            <a:r>
              <a:rPr lang="en-US" dirty="0">
                <a:solidFill>
                  <a:schemeClr val="bg1"/>
                </a:solidFill>
              </a:rPr>
              <a:t> your Elohim."</a:t>
            </a:r>
          </a:p>
          <a:p>
            <a:pPr marL="0" indent="0">
              <a:buNone/>
            </a:pPr>
            <a:r>
              <a:rPr lang="en-US" dirty="0">
                <a:solidFill>
                  <a:schemeClr val="bg1"/>
                </a:solidFill>
              </a:rPr>
              <a:t>But </a:t>
            </a:r>
            <a:r>
              <a:rPr lang="en-US" u="sng" dirty="0">
                <a:solidFill>
                  <a:schemeClr val="bg1"/>
                </a:solidFill>
              </a:rPr>
              <a:t>the children rebelled against me, did not follow my rules, did not observe my laws by obeying them (the one who obeys them will live by them), and desecrated my Sabbaths</a:t>
            </a:r>
            <a:r>
              <a:rPr lang="en-US" dirty="0">
                <a:solidFill>
                  <a:schemeClr val="bg1"/>
                </a:solidFill>
              </a:rPr>
              <a:t>. I announced that I would pour out my rage on them and fully vent my anger against them in the wilderness.</a:t>
            </a:r>
            <a:r>
              <a:rPr lang="en-US" b="1" dirty="0">
                <a:solidFill>
                  <a:schemeClr val="bg1"/>
                </a:solidFill>
              </a:rPr>
              <a:t> </a:t>
            </a:r>
            <a:r>
              <a:rPr lang="en-US" b="1" dirty="0"/>
              <a:t> </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2866615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smtClean="0">
                <a:solidFill>
                  <a:schemeClr val="bg1"/>
                </a:solidFill>
                <a:cs typeface="Times New Roman" pitchFamily="18" charset="0"/>
              </a:rPr>
              <a:t>The Gospel in Ezekiel</a:t>
            </a:r>
            <a:endParaRPr lang="en-US" dirty="0" smtClean="0">
              <a:solidFill>
                <a:schemeClr val="bg1"/>
              </a:solidFill>
              <a:cs typeface="Times New Roman" pitchFamily="18" charset="0"/>
            </a:endParaRPr>
          </a:p>
          <a:p>
            <a:pPr>
              <a:buNone/>
            </a:pPr>
            <a:r>
              <a:rPr lang="en-US" dirty="0">
                <a:solidFill>
                  <a:schemeClr val="bg1"/>
                </a:solidFill>
              </a:rPr>
              <a:t>But I refrained from doing so, and acted instead for the sake of my reputation, so that I would not be profaned before the nations in whose sight I had brought them out.  </a:t>
            </a:r>
            <a:r>
              <a:rPr lang="en-US" u="sng" dirty="0">
                <a:solidFill>
                  <a:schemeClr val="bg1"/>
                </a:solidFill>
              </a:rPr>
              <a:t>I also solemnly vowed to them in the wilderness that I would scatter them among the nations and disperse them throughout the lands.  I did this because they disobeyed my laws, rejected my rules, desecrated my Sabbaths, and looked longingly at their fathers' idols</a:t>
            </a:r>
            <a:r>
              <a:rPr lang="en-US" dirty="0">
                <a:solidFill>
                  <a:schemeClr val="bg1"/>
                </a:solidFill>
              </a:rPr>
              <a:t>.  I also gave them decrees </a:t>
            </a:r>
            <a:r>
              <a:rPr lang="en-US" dirty="0" smtClean="0">
                <a:solidFill>
                  <a:schemeClr val="bg1"/>
                </a:solidFill>
              </a:rPr>
              <a:t>(</a:t>
            </a:r>
            <a:r>
              <a:rPr lang="en-US" dirty="0" err="1" smtClean="0">
                <a:solidFill>
                  <a:schemeClr val="bg1"/>
                </a:solidFill>
              </a:rPr>
              <a:t>chukim</a:t>
            </a:r>
            <a:r>
              <a:rPr lang="en-US" dirty="0" smtClean="0">
                <a:solidFill>
                  <a:schemeClr val="bg1"/>
                </a:solidFill>
              </a:rPr>
              <a:t>) which </a:t>
            </a:r>
            <a:r>
              <a:rPr lang="en-US" dirty="0">
                <a:solidFill>
                  <a:schemeClr val="bg1"/>
                </a:solidFill>
              </a:rPr>
              <a:t>were not good and laws </a:t>
            </a:r>
            <a:r>
              <a:rPr lang="en-US" dirty="0" smtClean="0">
                <a:solidFill>
                  <a:schemeClr val="bg1"/>
                </a:solidFill>
              </a:rPr>
              <a:t>(</a:t>
            </a:r>
            <a:r>
              <a:rPr lang="en-US" dirty="0" err="1" smtClean="0">
                <a:solidFill>
                  <a:schemeClr val="bg1"/>
                </a:solidFill>
              </a:rPr>
              <a:t>mishpatim</a:t>
            </a:r>
            <a:r>
              <a:rPr lang="en-US" dirty="0" smtClean="0">
                <a:solidFill>
                  <a:schemeClr val="bg1"/>
                </a:solidFill>
              </a:rPr>
              <a:t>) by </a:t>
            </a:r>
            <a:r>
              <a:rPr lang="en-US" dirty="0">
                <a:solidFill>
                  <a:schemeClr val="bg1"/>
                </a:solidFill>
              </a:rPr>
              <a:t>which they could not live. (</a:t>
            </a:r>
            <a:r>
              <a:rPr lang="en-US" dirty="0" err="1">
                <a:solidFill>
                  <a:schemeClr val="bg1"/>
                </a:solidFill>
              </a:rPr>
              <a:t>Yechezqel</a:t>
            </a:r>
            <a:r>
              <a:rPr lang="en-US" dirty="0">
                <a:solidFill>
                  <a:schemeClr val="bg1"/>
                </a:solidFill>
              </a:rPr>
              <a:t> 20:19-25).</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768685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77500" lnSpcReduction="20000"/>
          </a:bodyPr>
          <a:lstStyle/>
          <a:p>
            <a:pPr algn="ctr">
              <a:buNone/>
            </a:pPr>
            <a:r>
              <a:rPr lang="en-US" dirty="0" smtClean="0">
                <a:solidFill>
                  <a:schemeClr val="bg1"/>
                </a:solidFill>
                <a:cs typeface="Times New Roman" pitchFamily="18" charset="0"/>
              </a:rPr>
              <a:t>The Gospel in the 2 Stick Prophecy (Zeke 37)</a:t>
            </a:r>
            <a:endParaRPr lang="en-US" dirty="0" smtClean="0">
              <a:solidFill>
                <a:schemeClr val="bg1"/>
              </a:solidFill>
              <a:cs typeface="Times New Roman" pitchFamily="18" charset="0"/>
            </a:endParaRPr>
          </a:p>
          <a:p>
            <a:pPr>
              <a:buNone/>
            </a:pPr>
            <a:r>
              <a:rPr lang="en-US" dirty="0">
                <a:solidFill>
                  <a:schemeClr val="bg1"/>
                </a:solidFill>
              </a:rPr>
              <a:t>The word of </a:t>
            </a:r>
            <a:r>
              <a:rPr lang="en-US" dirty="0" err="1">
                <a:solidFill>
                  <a:schemeClr val="bg1"/>
                </a:solidFill>
              </a:rPr>
              <a:t>Yehovah</a:t>
            </a:r>
            <a:r>
              <a:rPr lang="en-US" dirty="0">
                <a:solidFill>
                  <a:schemeClr val="bg1"/>
                </a:solidFill>
              </a:rPr>
              <a:t> came to me: "As for you, son of man, take one branch, and write on it, '</a:t>
            </a:r>
            <a:r>
              <a:rPr lang="en-US" u="sng" dirty="0">
                <a:solidFill>
                  <a:schemeClr val="bg1"/>
                </a:solidFill>
              </a:rPr>
              <a:t>For </a:t>
            </a:r>
            <a:r>
              <a:rPr lang="en-US" u="sng" dirty="0" err="1">
                <a:solidFill>
                  <a:schemeClr val="bg1"/>
                </a:solidFill>
              </a:rPr>
              <a:t>Yehudah</a:t>
            </a:r>
            <a:r>
              <a:rPr lang="en-US" u="sng" dirty="0">
                <a:solidFill>
                  <a:schemeClr val="bg1"/>
                </a:solidFill>
              </a:rPr>
              <a:t>, and for the sons of </a:t>
            </a:r>
            <a:r>
              <a:rPr lang="en-US" u="sng" dirty="0" err="1">
                <a:solidFill>
                  <a:schemeClr val="bg1"/>
                </a:solidFill>
              </a:rPr>
              <a:t>Yisrael</a:t>
            </a:r>
            <a:r>
              <a:rPr lang="en-US" u="sng" dirty="0">
                <a:solidFill>
                  <a:schemeClr val="bg1"/>
                </a:solidFill>
              </a:rPr>
              <a:t> associated with him</a:t>
            </a:r>
            <a:r>
              <a:rPr lang="en-US" dirty="0">
                <a:solidFill>
                  <a:schemeClr val="bg1"/>
                </a:solidFill>
              </a:rPr>
              <a:t>.' Then take another branch and write on it, '</a:t>
            </a:r>
            <a:r>
              <a:rPr lang="en-US" u="sng" dirty="0">
                <a:solidFill>
                  <a:schemeClr val="bg1"/>
                </a:solidFill>
              </a:rPr>
              <a:t>For </a:t>
            </a:r>
            <a:r>
              <a:rPr lang="en-US" u="sng" dirty="0" err="1">
                <a:solidFill>
                  <a:schemeClr val="bg1"/>
                </a:solidFill>
              </a:rPr>
              <a:t>Yoseph</a:t>
            </a:r>
            <a:r>
              <a:rPr lang="en-US" u="sng" dirty="0">
                <a:solidFill>
                  <a:schemeClr val="bg1"/>
                </a:solidFill>
              </a:rPr>
              <a:t>, the branch of Ephraim and all the house of </a:t>
            </a:r>
            <a:r>
              <a:rPr lang="en-US" u="sng" dirty="0" err="1">
                <a:solidFill>
                  <a:schemeClr val="bg1"/>
                </a:solidFill>
              </a:rPr>
              <a:t>Yisrael</a:t>
            </a:r>
            <a:r>
              <a:rPr lang="en-US" u="sng" dirty="0">
                <a:solidFill>
                  <a:schemeClr val="bg1"/>
                </a:solidFill>
              </a:rPr>
              <a:t> associated with him</a:t>
            </a:r>
            <a:r>
              <a:rPr lang="en-US" dirty="0">
                <a:solidFill>
                  <a:schemeClr val="bg1"/>
                </a:solidFill>
              </a:rPr>
              <a:t>.'  Join them as one stick; they will be as one in your hand.  When your people say to you,, 'Will you not tell us what these things mean?' tell them, 'This is what Adonai </a:t>
            </a:r>
            <a:r>
              <a:rPr lang="en-US" dirty="0" err="1">
                <a:solidFill>
                  <a:schemeClr val="bg1"/>
                </a:solidFill>
              </a:rPr>
              <a:t>Yehovah</a:t>
            </a:r>
            <a:r>
              <a:rPr lang="en-US" dirty="0">
                <a:solidFill>
                  <a:schemeClr val="bg1"/>
                </a:solidFill>
              </a:rPr>
              <a:t> says: Look, I am taking the branch of </a:t>
            </a:r>
            <a:r>
              <a:rPr lang="en-US" dirty="0" err="1">
                <a:solidFill>
                  <a:schemeClr val="bg1"/>
                </a:solidFill>
              </a:rPr>
              <a:t>Yoseph</a:t>
            </a:r>
            <a:r>
              <a:rPr lang="en-US" dirty="0">
                <a:solidFill>
                  <a:schemeClr val="bg1"/>
                </a:solidFill>
              </a:rPr>
              <a:t> which is in the hand of Ephraim and the tribes of </a:t>
            </a:r>
            <a:r>
              <a:rPr lang="en-US" dirty="0" err="1">
                <a:solidFill>
                  <a:schemeClr val="bg1"/>
                </a:solidFill>
              </a:rPr>
              <a:t>Yisrael</a:t>
            </a:r>
            <a:r>
              <a:rPr lang="en-US" dirty="0">
                <a:solidFill>
                  <a:schemeClr val="bg1"/>
                </a:solidFill>
              </a:rPr>
              <a:t> and his associates, and I will place the stick of </a:t>
            </a:r>
            <a:r>
              <a:rPr lang="en-US" dirty="0" err="1">
                <a:solidFill>
                  <a:schemeClr val="bg1"/>
                </a:solidFill>
              </a:rPr>
              <a:t>Yehudah</a:t>
            </a:r>
            <a:r>
              <a:rPr lang="en-US" dirty="0">
                <a:solidFill>
                  <a:schemeClr val="bg1"/>
                </a:solidFill>
              </a:rPr>
              <a:t> on it and make them into one stick, they will be one in my hand.'  </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768685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10000"/>
          </a:bodyPr>
          <a:lstStyle/>
          <a:p>
            <a:pPr algn="ctr">
              <a:buNone/>
            </a:pPr>
            <a:r>
              <a:rPr lang="en-US" dirty="0">
                <a:solidFill>
                  <a:schemeClr val="bg1"/>
                </a:solidFill>
                <a:cs typeface="Times New Roman" pitchFamily="18" charset="0"/>
              </a:rPr>
              <a:t>The Gospel in the 2 Stick </a:t>
            </a:r>
            <a:r>
              <a:rPr lang="en-US" dirty="0" smtClean="0">
                <a:solidFill>
                  <a:schemeClr val="bg1"/>
                </a:solidFill>
                <a:cs typeface="Times New Roman" pitchFamily="18" charset="0"/>
              </a:rPr>
              <a:t>Prophecy </a:t>
            </a:r>
            <a:r>
              <a:rPr lang="en-US" dirty="0">
                <a:solidFill>
                  <a:schemeClr val="bg1"/>
                </a:solidFill>
                <a:cs typeface="Times New Roman" pitchFamily="18" charset="0"/>
              </a:rPr>
              <a:t>(Zeke 37</a:t>
            </a:r>
            <a:r>
              <a:rPr lang="en-US" dirty="0" smtClean="0">
                <a:solidFill>
                  <a:schemeClr val="bg1"/>
                </a:solidFill>
                <a:cs typeface="Times New Roman" pitchFamily="18" charset="0"/>
              </a:rPr>
              <a:t>)</a:t>
            </a:r>
            <a:endParaRPr lang="en-US" dirty="0">
              <a:solidFill>
                <a:schemeClr val="bg1"/>
              </a:solidFill>
              <a:cs typeface="Times New Roman" pitchFamily="18" charset="0"/>
            </a:endParaRPr>
          </a:p>
          <a:p>
            <a:pPr>
              <a:buNone/>
            </a:pPr>
            <a:r>
              <a:rPr lang="en-US" dirty="0" smtClean="0">
                <a:solidFill>
                  <a:schemeClr val="bg1"/>
                </a:solidFill>
              </a:rPr>
              <a:t>The </a:t>
            </a:r>
            <a:r>
              <a:rPr lang="en-US" dirty="0">
                <a:solidFill>
                  <a:schemeClr val="bg1"/>
                </a:solidFill>
              </a:rPr>
              <a:t>sticks you write on will be in your hand in front of them.  Then tell them, 'This is what Adonai </a:t>
            </a:r>
            <a:r>
              <a:rPr lang="en-US" dirty="0" err="1">
                <a:solidFill>
                  <a:schemeClr val="bg1"/>
                </a:solidFill>
              </a:rPr>
              <a:t>Yehovah</a:t>
            </a:r>
            <a:r>
              <a:rPr lang="en-US" dirty="0">
                <a:solidFill>
                  <a:schemeClr val="bg1"/>
                </a:solidFill>
              </a:rPr>
              <a:t> says: </a:t>
            </a:r>
            <a:r>
              <a:rPr lang="en-US" u="sng" dirty="0">
                <a:solidFill>
                  <a:schemeClr val="bg1"/>
                </a:solidFill>
              </a:rPr>
              <a:t>Look, I am taking the sons of </a:t>
            </a:r>
            <a:r>
              <a:rPr lang="en-US" u="sng" dirty="0" err="1">
                <a:solidFill>
                  <a:schemeClr val="bg1"/>
                </a:solidFill>
              </a:rPr>
              <a:t>Yisrael</a:t>
            </a:r>
            <a:r>
              <a:rPr lang="en-US" u="sng" dirty="0">
                <a:solidFill>
                  <a:schemeClr val="bg1"/>
                </a:solidFill>
              </a:rPr>
              <a:t> from among the nations where they have gone. I will gather them from round about and bring them to their land</a:t>
            </a:r>
            <a:r>
              <a:rPr lang="en-US" dirty="0">
                <a:solidFill>
                  <a:schemeClr val="bg1"/>
                </a:solidFill>
              </a:rPr>
              <a:t>.  I will make them one nation in the land, on the mountains of </a:t>
            </a:r>
            <a:r>
              <a:rPr lang="en-US" dirty="0" err="1">
                <a:solidFill>
                  <a:schemeClr val="bg1"/>
                </a:solidFill>
              </a:rPr>
              <a:t>Yisrael</a:t>
            </a:r>
            <a:r>
              <a:rPr lang="en-US" dirty="0">
                <a:solidFill>
                  <a:schemeClr val="bg1"/>
                </a:solidFill>
              </a:rPr>
              <a:t>, and one king will rule over them all. They will never again be two nations and never again be divided into two kingdoms.  They will not defile themselves with their idols, their detestable things, and all their rebellious deeds.</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668147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a:solidFill>
                  <a:schemeClr val="bg1"/>
                </a:solidFill>
                <a:cs typeface="Times New Roman" pitchFamily="18" charset="0"/>
              </a:rPr>
              <a:t>The Gospel in the 2 Stick </a:t>
            </a:r>
            <a:r>
              <a:rPr lang="en-US" dirty="0" smtClean="0">
                <a:solidFill>
                  <a:schemeClr val="bg1"/>
                </a:solidFill>
                <a:cs typeface="Times New Roman" pitchFamily="18" charset="0"/>
              </a:rPr>
              <a:t>Prophecy </a:t>
            </a:r>
            <a:r>
              <a:rPr lang="en-US" dirty="0">
                <a:solidFill>
                  <a:schemeClr val="bg1"/>
                </a:solidFill>
                <a:cs typeface="Times New Roman" pitchFamily="18" charset="0"/>
              </a:rPr>
              <a:t>(Zeke 37</a:t>
            </a:r>
            <a:r>
              <a:rPr lang="en-US" dirty="0" smtClean="0">
                <a:solidFill>
                  <a:schemeClr val="bg1"/>
                </a:solidFill>
                <a:cs typeface="Times New Roman" pitchFamily="18" charset="0"/>
              </a:rPr>
              <a:t>)</a:t>
            </a:r>
            <a:endParaRPr lang="en-US" dirty="0">
              <a:solidFill>
                <a:schemeClr val="bg1"/>
              </a:solidFill>
              <a:cs typeface="Times New Roman" pitchFamily="18" charset="0"/>
            </a:endParaRPr>
          </a:p>
          <a:p>
            <a:pPr>
              <a:buNone/>
            </a:pPr>
            <a:r>
              <a:rPr lang="en-US" dirty="0" smtClean="0">
                <a:solidFill>
                  <a:schemeClr val="bg1"/>
                </a:solidFill>
              </a:rPr>
              <a:t>I </a:t>
            </a:r>
            <a:r>
              <a:rPr lang="en-US" dirty="0">
                <a:solidFill>
                  <a:schemeClr val="bg1"/>
                </a:solidFill>
              </a:rPr>
              <a:t>will save them from all their unfaithfulness by which they sinned. I will purify them; they will become my people and I will become their Elohim.  '</a:t>
            </a:r>
            <a:r>
              <a:rPr lang="en-US" u="sng" dirty="0">
                <a:solidFill>
                  <a:schemeClr val="bg1"/>
                </a:solidFill>
              </a:rPr>
              <a:t>My servant David will be king over them; there will be one shepherd for all of them.</a:t>
            </a:r>
            <a:r>
              <a:rPr lang="en-US" dirty="0">
                <a:solidFill>
                  <a:schemeClr val="bg1"/>
                </a:solidFill>
              </a:rPr>
              <a:t> </a:t>
            </a:r>
            <a:r>
              <a:rPr lang="en-US" u="sng" dirty="0">
                <a:solidFill>
                  <a:schemeClr val="bg1"/>
                </a:solidFill>
              </a:rPr>
              <a:t>In my right-rulings (</a:t>
            </a:r>
            <a:r>
              <a:rPr lang="en-US" u="sng" dirty="0" err="1">
                <a:solidFill>
                  <a:schemeClr val="bg1"/>
                </a:solidFill>
              </a:rPr>
              <a:t>mishpatim</a:t>
            </a:r>
            <a:r>
              <a:rPr lang="en-US" u="sng" dirty="0">
                <a:solidFill>
                  <a:schemeClr val="bg1"/>
                </a:solidFill>
              </a:rPr>
              <a:t>) they will walk and </a:t>
            </a:r>
            <a:r>
              <a:rPr lang="en-US" u="sng" dirty="0" err="1">
                <a:solidFill>
                  <a:schemeClr val="bg1"/>
                </a:solidFill>
              </a:rPr>
              <a:t>and</a:t>
            </a:r>
            <a:r>
              <a:rPr lang="en-US" u="sng" dirty="0">
                <a:solidFill>
                  <a:schemeClr val="bg1"/>
                </a:solidFill>
              </a:rPr>
              <a:t> my rules (</a:t>
            </a:r>
            <a:r>
              <a:rPr lang="en-US" u="sng" dirty="0" err="1">
                <a:solidFill>
                  <a:schemeClr val="bg1"/>
                </a:solidFill>
              </a:rPr>
              <a:t>chukot</a:t>
            </a:r>
            <a:r>
              <a:rPr lang="en-US" u="sng" dirty="0">
                <a:solidFill>
                  <a:schemeClr val="bg1"/>
                </a:solidFill>
              </a:rPr>
              <a:t>) they will keep and they will do them.</a:t>
            </a:r>
            <a:r>
              <a:rPr lang="en-US" dirty="0">
                <a:solidFill>
                  <a:schemeClr val="bg1"/>
                </a:solidFill>
              </a:rPr>
              <a:t>  They will live in the land I gave to my servant </a:t>
            </a:r>
            <a:r>
              <a:rPr lang="en-US" dirty="0" err="1">
                <a:solidFill>
                  <a:schemeClr val="bg1"/>
                </a:solidFill>
              </a:rPr>
              <a:t>Ya'acov</a:t>
            </a:r>
            <a:r>
              <a:rPr lang="en-US" dirty="0">
                <a:solidFill>
                  <a:schemeClr val="bg1"/>
                </a:solidFill>
              </a:rPr>
              <a:t>, in which your fathers lived; they will live in it, they and their sons and their grandsons forever. </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3619985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a:solidFill>
                  <a:schemeClr val="bg1"/>
                </a:solidFill>
                <a:cs typeface="Times New Roman" pitchFamily="18" charset="0"/>
              </a:rPr>
              <a:t>The Gospel in the 2 Stick Prophecy</a:t>
            </a:r>
          </a:p>
          <a:p>
            <a:pPr>
              <a:buNone/>
            </a:pPr>
            <a:r>
              <a:rPr lang="en-US" dirty="0" smtClean="0">
                <a:solidFill>
                  <a:schemeClr val="bg1"/>
                </a:solidFill>
              </a:rPr>
              <a:t>David </a:t>
            </a:r>
            <a:r>
              <a:rPr lang="en-US" dirty="0">
                <a:solidFill>
                  <a:schemeClr val="bg1"/>
                </a:solidFill>
              </a:rPr>
              <a:t>my servant will be prince over them forever.  I will make a covenant of peace with them; it will be a perpetual covenant with them. I will establish them, increase their numbers, and place my sanctuary among them forever.  My dwelling place will be with them; I will be their Elohim, and they will be my people.  Then, when my sanctuary is among them forever, the nations will know that I, </a:t>
            </a:r>
            <a:r>
              <a:rPr lang="en-US" dirty="0" err="1">
                <a:solidFill>
                  <a:schemeClr val="bg1"/>
                </a:solidFill>
              </a:rPr>
              <a:t>Yehovah</a:t>
            </a:r>
            <a:r>
              <a:rPr lang="en-US" dirty="0">
                <a:solidFill>
                  <a:schemeClr val="bg1"/>
                </a:solidFill>
              </a:rPr>
              <a:t>, set-apart </a:t>
            </a:r>
            <a:r>
              <a:rPr lang="en-US" dirty="0" err="1">
                <a:solidFill>
                  <a:schemeClr val="bg1"/>
                </a:solidFill>
              </a:rPr>
              <a:t>Yisrael</a:t>
            </a:r>
            <a:r>
              <a:rPr lang="en-US" dirty="0">
                <a:solidFill>
                  <a:schemeClr val="bg1"/>
                </a:solidFill>
              </a:rPr>
              <a:t>.'" (</a:t>
            </a:r>
            <a:r>
              <a:rPr lang="en-US" dirty="0" err="1">
                <a:solidFill>
                  <a:schemeClr val="bg1"/>
                </a:solidFill>
              </a:rPr>
              <a:t>Yechezqel</a:t>
            </a:r>
            <a:r>
              <a:rPr lang="en-US" dirty="0">
                <a:solidFill>
                  <a:schemeClr val="bg1"/>
                </a:solidFill>
              </a:rPr>
              <a:t> 37:15-28).</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8918538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85000" lnSpcReduction="20000"/>
          </a:bodyPr>
          <a:lstStyle/>
          <a:p>
            <a:pPr algn="ctr">
              <a:buNone/>
            </a:pPr>
            <a:r>
              <a:rPr lang="en-US" dirty="0" smtClean="0">
                <a:solidFill>
                  <a:schemeClr val="bg1"/>
                </a:solidFill>
                <a:cs typeface="Times New Roman" pitchFamily="18" charset="0"/>
              </a:rPr>
              <a:t>The Gospel in Jeremiah</a:t>
            </a:r>
            <a:endParaRPr lang="en-US" dirty="0" smtClean="0">
              <a:solidFill>
                <a:schemeClr val="bg1"/>
              </a:solidFill>
              <a:cs typeface="Times New Roman" pitchFamily="18" charset="0"/>
            </a:endParaRPr>
          </a:p>
          <a:p>
            <a:pPr>
              <a:buNone/>
            </a:pPr>
            <a:r>
              <a:rPr lang="en-US" dirty="0">
                <a:solidFill>
                  <a:schemeClr val="bg1"/>
                </a:solidFill>
              </a:rPr>
              <a:t>'For I know what I have planned for you,' says </a:t>
            </a:r>
            <a:r>
              <a:rPr lang="en-US" dirty="0" err="1">
                <a:solidFill>
                  <a:schemeClr val="bg1"/>
                </a:solidFill>
              </a:rPr>
              <a:t>Yehovah</a:t>
            </a:r>
            <a:r>
              <a:rPr lang="en-US" dirty="0">
                <a:solidFill>
                  <a:schemeClr val="bg1"/>
                </a:solidFill>
              </a:rPr>
              <a:t>. 'I have plans to prosper you, not to harm you. I have plans to give you a future filled with hope.  </a:t>
            </a:r>
            <a:r>
              <a:rPr lang="en-US" u="sng" dirty="0">
                <a:solidFill>
                  <a:schemeClr val="bg1"/>
                </a:solidFill>
              </a:rPr>
              <a:t>When you call out to me and come to me in prayer, I will hear your prayers.  When you seek me in prayer and worship, you will find me available to you. If you seek me with all your heart and soul, I will make myself available to you</a:t>
            </a:r>
            <a:r>
              <a:rPr lang="en-US" dirty="0">
                <a:solidFill>
                  <a:schemeClr val="bg1"/>
                </a:solidFill>
              </a:rPr>
              <a:t>,' says </a:t>
            </a:r>
            <a:r>
              <a:rPr lang="en-US" dirty="0" err="1">
                <a:solidFill>
                  <a:schemeClr val="bg1"/>
                </a:solidFill>
              </a:rPr>
              <a:t>Yehovah</a:t>
            </a:r>
            <a:r>
              <a:rPr lang="en-US" dirty="0">
                <a:solidFill>
                  <a:schemeClr val="bg1"/>
                </a:solidFill>
              </a:rPr>
              <a:t>. 'Then I will reverse your fortunes and will </a:t>
            </a:r>
            <a:r>
              <a:rPr lang="en-US" u="sng" dirty="0" err="1">
                <a:solidFill>
                  <a:schemeClr val="bg1"/>
                </a:solidFill>
              </a:rPr>
              <a:t>regather</a:t>
            </a:r>
            <a:r>
              <a:rPr lang="en-US" u="sng" dirty="0">
                <a:solidFill>
                  <a:schemeClr val="bg1"/>
                </a:solidFill>
              </a:rPr>
              <a:t> you from all the nations and all the places where I have exiled you</a:t>
            </a:r>
            <a:r>
              <a:rPr lang="en-US" dirty="0">
                <a:solidFill>
                  <a:schemeClr val="bg1"/>
                </a:solidFill>
              </a:rPr>
              <a:t>,' says </a:t>
            </a:r>
            <a:r>
              <a:rPr lang="en-US" dirty="0" err="1">
                <a:solidFill>
                  <a:schemeClr val="bg1"/>
                </a:solidFill>
              </a:rPr>
              <a:t>Yehovah</a:t>
            </a:r>
            <a:r>
              <a:rPr lang="en-US" dirty="0">
                <a:solidFill>
                  <a:schemeClr val="bg1"/>
                </a:solidFill>
              </a:rPr>
              <a:t>. 'I will bring you back to the place from which I exiled you.' (</a:t>
            </a:r>
            <a:r>
              <a:rPr lang="en-US" dirty="0" err="1">
                <a:solidFill>
                  <a:schemeClr val="bg1"/>
                </a:solidFill>
              </a:rPr>
              <a:t>Yirmyahu</a:t>
            </a:r>
            <a:r>
              <a:rPr lang="en-US" dirty="0">
                <a:solidFill>
                  <a:schemeClr val="bg1"/>
                </a:solidFill>
              </a:rPr>
              <a:t> 29:11-14).</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44382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The Gospel in Isaiah</a:t>
            </a:r>
            <a:endParaRPr lang="en-US" dirty="0" smtClean="0">
              <a:solidFill>
                <a:schemeClr val="bg1"/>
              </a:solidFill>
              <a:cs typeface="Times New Roman" pitchFamily="18" charset="0"/>
            </a:endParaRPr>
          </a:p>
          <a:p>
            <a:pPr>
              <a:buNone/>
            </a:pPr>
            <a:r>
              <a:rPr lang="en-US" dirty="0">
                <a:solidFill>
                  <a:schemeClr val="bg1"/>
                </a:solidFill>
              </a:rPr>
              <a:t>For to us a child is born, to us a son is given, and the government will be on his shoulders. And he will be called Wonderful Counselor, Mighty Elohim, Everlasting Father, Prince of Peace. Of the increase of his government and peace there will be no end. He will reign on David's throne and over his kingdom, establishing and upholding it with justice and righteousness from that time on and forever. The zeal of Yahuwah Almighty will accomplish this. (Isaiah 9:6-7)</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2866615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err="1" smtClean="0">
                <a:solidFill>
                  <a:schemeClr val="bg1"/>
                </a:solidFill>
                <a:cs typeface="Times New Roman" pitchFamily="18" charset="0"/>
              </a:rPr>
              <a:t>Yeshua’s</a:t>
            </a:r>
            <a:r>
              <a:rPr lang="en-US" dirty="0" smtClean="0">
                <a:solidFill>
                  <a:schemeClr val="bg1"/>
                </a:solidFill>
                <a:cs typeface="Times New Roman" pitchFamily="18" charset="0"/>
              </a:rPr>
              <a:t> Gospel of Reuniting the 2 Nations</a:t>
            </a:r>
            <a:endParaRPr lang="en-US" dirty="0" smtClean="0">
              <a:solidFill>
                <a:schemeClr val="bg1"/>
              </a:solidFill>
              <a:cs typeface="Times New Roman" pitchFamily="18" charset="0"/>
            </a:endParaRPr>
          </a:p>
          <a:p>
            <a:pPr>
              <a:buNone/>
            </a:pPr>
            <a:r>
              <a:rPr lang="en-US" dirty="0">
                <a:solidFill>
                  <a:schemeClr val="bg1"/>
                </a:solidFill>
              </a:rPr>
              <a:t> "I was sent only to </a:t>
            </a:r>
            <a:r>
              <a:rPr lang="en-US" u="sng" dirty="0">
                <a:solidFill>
                  <a:schemeClr val="bg1"/>
                </a:solidFill>
              </a:rPr>
              <a:t>the lost sheep of </a:t>
            </a:r>
            <a:r>
              <a:rPr lang="en-US" u="sng" dirty="0" err="1">
                <a:solidFill>
                  <a:schemeClr val="bg1"/>
                </a:solidFill>
              </a:rPr>
              <a:t>Yisrael</a:t>
            </a:r>
            <a:r>
              <a:rPr lang="en-US" dirty="0">
                <a:solidFill>
                  <a:schemeClr val="bg1"/>
                </a:solidFill>
              </a:rPr>
              <a:t>." (Matthew 15:24</a:t>
            </a:r>
            <a:r>
              <a:rPr lang="en-US" dirty="0" smtClean="0">
                <a:solidFill>
                  <a:schemeClr val="bg1"/>
                </a:solidFill>
              </a:rPr>
              <a:t>)</a:t>
            </a:r>
          </a:p>
          <a:p>
            <a:pPr>
              <a:buNone/>
            </a:pPr>
            <a:r>
              <a:rPr lang="en-US" u="sng" dirty="0">
                <a:solidFill>
                  <a:schemeClr val="bg1"/>
                </a:solidFill>
              </a:rPr>
              <a:t>My people have been lost sheep</a:t>
            </a:r>
            <a:r>
              <a:rPr lang="en-US" dirty="0">
                <a:solidFill>
                  <a:schemeClr val="bg1"/>
                </a:solidFill>
              </a:rPr>
              <a:t>; their shepherds have led them astray and caused them to roam on the mountains. They wandered over mountain and hill and forgot their own resting place. (</a:t>
            </a:r>
            <a:r>
              <a:rPr lang="en-US" dirty="0" err="1">
                <a:solidFill>
                  <a:schemeClr val="bg1"/>
                </a:solidFill>
              </a:rPr>
              <a:t>Yirmeyahu</a:t>
            </a:r>
            <a:r>
              <a:rPr lang="en-US" dirty="0">
                <a:solidFill>
                  <a:schemeClr val="bg1"/>
                </a:solidFill>
              </a:rPr>
              <a:t> 50:6)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5207786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dirty="0" smtClean="0">
                <a:solidFill>
                  <a:schemeClr val="bg1"/>
                </a:solidFill>
                <a:cs typeface="Times New Roman" pitchFamily="18" charset="0"/>
              </a:rPr>
              <a:t>Israel as Lost Sheep</a:t>
            </a:r>
            <a:endParaRPr lang="en-US" dirty="0" smtClean="0">
              <a:solidFill>
                <a:schemeClr val="bg1"/>
              </a:solidFill>
              <a:cs typeface="Times New Roman" pitchFamily="18" charset="0"/>
            </a:endParaRPr>
          </a:p>
          <a:p>
            <a:pPr>
              <a:buNone/>
            </a:pPr>
            <a:r>
              <a:rPr lang="en-US" dirty="0">
                <a:solidFill>
                  <a:schemeClr val="bg1"/>
                </a:solidFill>
              </a:rPr>
              <a:t>The word of </a:t>
            </a:r>
            <a:r>
              <a:rPr lang="en-US" dirty="0" err="1">
                <a:solidFill>
                  <a:schemeClr val="bg1"/>
                </a:solidFill>
              </a:rPr>
              <a:t>Yehovah</a:t>
            </a:r>
            <a:r>
              <a:rPr lang="en-US" dirty="0">
                <a:solidFill>
                  <a:schemeClr val="bg1"/>
                </a:solidFill>
              </a:rPr>
              <a:t> came to me:  "Son of man, prophesy against the shepherds of </a:t>
            </a:r>
            <a:r>
              <a:rPr lang="en-US" dirty="0" err="1">
                <a:solidFill>
                  <a:schemeClr val="bg1"/>
                </a:solidFill>
              </a:rPr>
              <a:t>Yisrael</a:t>
            </a:r>
            <a:r>
              <a:rPr lang="en-US" dirty="0">
                <a:solidFill>
                  <a:schemeClr val="bg1"/>
                </a:solidFill>
              </a:rPr>
              <a:t>; prophesy and say to them: 'This is what Adonai </a:t>
            </a:r>
            <a:r>
              <a:rPr lang="en-US" dirty="0" err="1">
                <a:solidFill>
                  <a:schemeClr val="bg1"/>
                </a:solidFill>
              </a:rPr>
              <a:t>Yehovah</a:t>
            </a:r>
            <a:r>
              <a:rPr lang="en-US" dirty="0">
                <a:solidFill>
                  <a:schemeClr val="bg1"/>
                </a:solidFill>
              </a:rPr>
              <a:t> says: Woe to the shepherds of </a:t>
            </a:r>
            <a:r>
              <a:rPr lang="en-US" dirty="0" err="1">
                <a:solidFill>
                  <a:schemeClr val="bg1"/>
                </a:solidFill>
              </a:rPr>
              <a:t>Yisrael</a:t>
            </a:r>
            <a:r>
              <a:rPr lang="en-US" dirty="0">
                <a:solidFill>
                  <a:schemeClr val="bg1"/>
                </a:solidFill>
              </a:rPr>
              <a:t> who only take care of themselves! </a:t>
            </a:r>
            <a:r>
              <a:rPr lang="en-US" u="sng" dirty="0">
                <a:solidFill>
                  <a:schemeClr val="bg1"/>
                </a:solidFill>
              </a:rPr>
              <a:t>Should not shepherds take care of the flock?</a:t>
            </a:r>
            <a:r>
              <a:rPr lang="en-US" dirty="0">
                <a:solidFill>
                  <a:schemeClr val="bg1"/>
                </a:solidFill>
              </a:rPr>
              <a:t>  You eat the curds, clothe yourselves with the wool and slaughter the choice animals, but you do not take care of the flock. </a:t>
            </a:r>
            <a:r>
              <a:rPr lang="en-US" dirty="0" smtClean="0">
                <a:solidFill>
                  <a:schemeClr val="bg1"/>
                </a:solidFill>
              </a:rPr>
              <a:t> </a:t>
            </a:r>
            <a:r>
              <a:rPr lang="en-US" dirty="0">
                <a:solidFill>
                  <a:schemeClr val="bg1"/>
                </a:solidFill>
              </a:rPr>
              <a:t>(</a:t>
            </a:r>
            <a:r>
              <a:rPr lang="en-US" dirty="0" err="1">
                <a:solidFill>
                  <a:schemeClr val="bg1"/>
                </a:solidFill>
              </a:rPr>
              <a:t>Yechezqel</a:t>
            </a:r>
            <a:r>
              <a:rPr lang="en-US" dirty="0">
                <a:solidFill>
                  <a:schemeClr val="bg1"/>
                </a:solidFill>
              </a:rPr>
              <a:t> </a:t>
            </a:r>
            <a:r>
              <a:rPr lang="en-US" dirty="0" smtClean="0">
                <a:solidFill>
                  <a:schemeClr val="bg1"/>
                </a:solidFill>
              </a:rPr>
              <a:t>34:1-3)</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2866615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a:solidFill>
                  <a:schemeClr val="bg1"/>
                </a:solidFill>
                <a:cs typeface="Times New Roman" pitchFamily="18" charset="0"/>
              </a:rPr>
              <a:t>Israel as Lost Sheep</a:t>
            </a:r>
          </a:p>
          <a:p>
            <a:pPr>
              <a:buNone/>
            </a:pPr>
            <a:r>
              <a:rPr lang="en-US" dirty="0">
                <a:solidFill>
                  <a:schemeClr val="bg1"/>
                </a:solidFill>
              </a:rPr>
              <a:t>  You have not strengthened the weak or healed the sick or bound up the injured. </a:t>
            </a:r>
            <a:r>
              <a:rPr lang="en-US" u="sng" dirty="0">
                <a:solidFill>
                  <a:schemeClr val="bg1"/>
                </a:solidFill>
              </a:rPr>
              <a:t>You have not brought back the strays or searched for the lost</a:t>
            </a:r>
            <a:r>
              <a:rPr lang="en-US" dirty="0">
                <a:solidFill>
                  <a:schemeClr val="bg1"/>
                </a:solidFill>
              </a:rPr>
              <a:t>. You have ruled them harshly and brutally.  So they were scattered because there was no shepherd, and when they were scattered they became food for all the wild animals.  </a:t>
            </a:r>
            <a:r>
              <a:rPr lang="en-US" u="sng" dirty="0">
                <a:solidFill>
                  <a:schemeClr val="bg1"/>
                </a:solidFill>
              </a:rPr>
              <a:t>My sheep wandered</a:t>
            </a:r>
            <a:r>
              <a:rPr lang="en-US" dirty="0">
                <a:solidFill>
                  <a:schemeClr val="bg1"/>
                </a:solidFill>
              </a:rPr>
              <a:t> over all the mountains and on every high hill. </a:t>
            </a:r>
            <a:r>
              <a:rPr lang="en-US" u="sng" dirty="0">
                <a:solidFill>
                  <a:schemeClr val="bg1"/>
                </a:solidFill>
              </a:rPr>
              <a:t>They were scattered over the whole earth</a:t>
            </a:r>
            <a:r>
              <a:rPr lang="en-US" dirty="0">
                <a:solidFill>
                  <a:schemeClr val="bg1"/>
                </a:solidFill>
              </a:rPr>
              <a:t>, and no one searched or looked for them. (</a:t>
            </a:r>
            <a:r>
              <a:rPr lang="en-US" dirty="0" err="1">
                <a:solidFill>
                  <a:schemeClr val="bg1"/>
                </a:solidFill>
              </a:rPr>
              <a:t>Yechezqel</a:t>
            </a:r>
            <a:r>
              <a:rPr lang="en-US" dirty="0">
                <a:solidFill>
                  <a:schemeClr val="bg1"/>
                </a:solidFill>
              </a:rPr>
              <a:t> </a:t>
            </a:r>
            <a:r>
              <a:rPr lang="en-US" dirty="0" smtClean="0">
                <a:solidFill>
                  <a:schemeClr val="bg1"/>
                </a:solidFill>
              </a:rPr>
              <a:t>34:4-6</a:t>
            </a:r>
            <a:r>
              <a:rPr lang="en-US" dirty="0">
                <a:solidFill>
                  <a:schemeClr val="bg1"/>
                </a:solidFill>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6374795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Bring Back the Lost Sheep</a:t>
            </a:r>
            <a:endParaRPr lang="en-US" dirty="0" smtClean="0">
              <a:solidFill>
                <a:schemeClr val="bg1"/>
              </a:solidFill>
              <a:cs typeface="Times New Roman" pitchFamily="18" charset="0"/>
            </a:endParaRPr>
          </a:p>
          <a:p>
            <a:pPr>
              <a:buNone/>
            </a:pPr>
            <a:r>
              <a:rPr lang="en-US" u="sng" dirty="0">
                <a:solidFill>
                  <a:schemeClr val="bg1"/>
                </a:solidFill>
              </a:rPr>
              <a:t>I will search for the lost and bring back the strays</a:t>
            </a:r>
            <a:r>
              <a:rPr lang="en-US" dirty="0">
                <a:solidFill>
                  <a:schemeClr val="bg1"/>
                </a:solidFill>
              </a:rPr>
              <a:t>. I will bind up the injured and strengthen the weak, but the sleek and the strong I will destroy. I will shepherd the flock with justice. (</a:t>
            </a:r>
            <a:r>
              <a:rPr lang="en-US" dirty="0" err="1">
                <a:solidFill>
                  <a:schemeClr val="bg1"/>
                </a:solidFill>
              </a:rPr>
              <a:t>Yechezqel</a:t>
            </a:r>
            <a:r>
              <a:rPr lang="en-US" dirty="0">
                <a:solidFill>
                  <a:schemeClr val="bg1"/>
                </a:solidFill>
              </a:rPr>
              <a:t> 34:16)</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4768685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Fulfills this Prophetic Utterance</a:t>
            </a:r>
            <a:endParaRPr lang="en-US" dirty="0" smtClean="0">
              <a:solidFill>
                <a:schemeClr val="bg1"/>
              </a:solidFill>
              <a:cs typeface="Times New Roman" pitchFamily="18" charset="0"/>
            </a:endParaRPr>
          </a:p>
          <a:p>
            <a:pPr>
              <a:buNone/>
            </a:pPr>
            <a:r>
              <a:rPr lang="en-US" dirty="0">
                <a:solidFill>
                  <a:schemeClr val="bg1"/>
                </a:solidFill>
              </a:rPr>
              <a:t>I have other sheep that are not of this sheep pen. I must bring them also. They too will listen to my voice, and there shall be </a:t>
            </a:r>
            <a:r>
              <a:rPr lang="en-US" u="sng" dirty="0">
                <a:solidFill>
                  <a:schemeClr val="bg1"/>
                </a:solidFill>
              </a:rPr>
              <a:t>one flock</a:t>
            </a:r>
            <a:r>
              <a:rPr lang="en-US" dirty="0">
                <a:solidFill>
                  <a:schemeClr val="bg1"/>
                </a:solidFill>
              </a:rPr>
              <a:t> and </a:t>
            </a:r>
            <a:r>
              <a:rPr lang="en-US" u="sng" dirty="0">
                <a:solidFill>
                  <a:schemeClr val="bg1"/>
                </a:solidFill>
              </a:rPr>
              <a:t>one shepherd</a:t>
            </a:r>
            <a:r>
              <a:rPr lang="en-US" dirty="0" smtClean="0">
                <a:solidFill>
                  <a:schemeClr val="bg1"/>
                </a:solidFill>
              </a:rPr>
              <a:t>. (4</a:t>
            </a:r>
            <a:r>
              <a:rPr lang="en-US" baseline="30000" dirty="0" smtClean="0">
                <a:solidFill>
                  <a:schemeClr val="bg1"/>
                </a:solidFill>
              </a:rPr>
              <a:t>th</a:t>
            </a:r>
            <a:r>
              <a:rPr lang="en-US" dirty="0" smtClean="0">
                <a:solidFill>
                  <a:schemeClr val="bg1"/>
                </a:solidFill>
              </a:rPr>
              <a:t> Gospel 10:16)</a:t>
            </a:r>
          </a:p>
          <a:p>
            <a:pPr>
              <a:buNone/>
            </a:pPr>
            <a:r>
              <a:rPr lang="en-US" dirty="0" smtClean="0">
                <a:solidFill>
                  <a:schemeClr val="bg1"/>
                </a:solidFill>
                <a:cs typeface="Times New Roman" pitchFamily="18" charset="0"/>
              </a:rPr>
              <a:t>Echoing Ezekiel 34:22-23 - </a:t>
            </a:r>
            <a:r>
              <a:rPr lang="en-US" dirty="0" smtClean="0">
                <a:solidFill>
                  <a:schemeClr val="bg1"/>
                </a:solidFill>
              </a:rPr>
              <a:t>I </a:t>
            </a:r>
            <a:r>
              <a:rPr lang="en-US" dirty="0">
                <a:solidFill>
                  <a:schemeClr val="bg1"/>
                </a:solidFill>
              </a:rPr>
              <a:t>will save </a:t>
            </a:r>
            <a:r>
              <a:rPr lang="en-US" u="sng" dirty="0">
                <a:solidFill>
                  <a:schemeClr val="bg1"/>
                </a:solidFill>
              </a:rPr>
              <a:t>my flock</a:t>
            </a:r>
            <a:r>
              <a:rPr lang="en-US" dirty="0">
                <a:solidFill>
                  <a:schemeClr val="bg1"/>
                </a:solidFill>
              </a:rPr>
              <a:t>, and they will no longer be plundered. I will judge between one sheep and another</a:t>
            </a:r>
            <a:r>
              <a:rPr lang="en-US" dirty="0" smtClean="0">
                <a:solidFill>
                  <a:schemeClr val="bg1"/>
                </a:solidFill>
              </a:rPr>
              <a:t>.  </a:t>
            </a:r>
            <a:r>
              <a:rPr lang="en-US" dirty="0">
                <a:solidFill>
                  <a:schemeClr val="bg1"/>
                </a:solidFill>
              </a:rPr>
              <a:t>I will place over them </a:t>
            </a:r>
            <a:r>
              <a:rPr lang="en-US" u="sng" dirty="0">
                <a:solidFill>
                  <a:schemeClr val="bg1"/>
                </a:solidFill>
              </a:rPr>
              <a:t>one shepherd</a:t>
            </a:r>
            <a:r>
              <a:rPr lang="en-US" dirty="0">
                <a:solidFill>
                  <a:schemeClr val="bg1"/>
                </a:solidFill>
              </a:rPr>
              <a:t>, my servant David, and he will tend them; he will tend them and be their shepherd</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44382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a:t>
            </a:r>
            <a:endParaRPr lang="en-US" dirty="0" smtClean="0">
              <a:solidFill>
                <a:schemeClr val="bg1"/>
              </a:solidFill>
              <a:cs typeface="Times New Roman" pitchFamily="18" charset="0"/>
            </a:endParaRPr>
          </a:p>
          <a:p>
            <a:pPr>
              <a:buNone/>
            </a:pPr>
            <a:r>
              <a:rPr lang="en-US" dirty="0" smtClean="0">
                <a:solidFill>
                  <a:schemeClr val="bg1"/>
                </a:solidFill>
              </a:rPr>
              <a:t>Promises Blessing for the Obedient Ones</a:t>
            </a:r>
          </a:p>
          <a:p>
            <a:pPr>
              <a:buNone/>
            </a:pPr>
            <a:r>
              <a:rPr lang="en-US" dirty="0" smtClean="0">
                <a:solidFill>
                  <a:schemeClr val="bg1"/>
                </a:solidFill>
                <a:cs typeface="Times New Roman" pitchFamily="18" charset="0"/>
              </a:rPr>
              <a:t>Calls for Repentance for the Transgressors</a:t>
            </a:r>
          </a:p>
          <a:p>
            <a:pPr>
              <a:buNone/>
            </a:pPr>
            <a:r>
              <a:rPr lang="en-US" dirty="0" smtClean="0">
                <a:solidFill>
                  <a:schemeClr val="bg1"/>
                </a:solidFill>
                <a:cs typeface="Times New Roman" pitchFamily="18" charset="0"/>
              </a:rPr>
              <a:t>Results in Obedience to </a:t>
            </a:r>
            <a:r>
              <a:rPr lang="en-US" dirty="0" err="1" smtClean="0">
                <a:solidFill>
                  <a:schemeClr val="bg1"/>
                </a:solidFill>
                <a:cs typeface="Times New Roman" pitchFamily="18" charset="0"/>
              </a:rPr>
              <a:t>Yehovah’s</a:t>
            </a:r>
            <a:r>
              <a:rPr lang="en-US" dirty="0" smtClean="0">
                <a:solidFill>
                  <a:schemeClr val="bg1"/>
                </a:solidFill>
                <a:cs typeface="Times New Roman" pitchFamily="18" charset="0"/>
              </a:rPr>
              <a:t> laws and right-rulings</a:t>
            </a:r>
          </a:p>
          <a:p>
            <a:pPr>
              <a:buNone/>
            </a:pPr>
            <a:r>
              <a:rPr lang="en-US" dirty="0" smtClean="0">
                <a:solidFill>
                  <a:schemeClr val="bg1"/>
                </a:solidFill>
                <a:cs typeface="Times New Roman" pitchFamily="18" charset="0"/>
              </a:rPr>
              <a:t>Finds </a:t>
            </a: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the Messiah as King over a united nation of Israel</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6937792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What is The Gospel of the Kingdom?</a:t>
            </a:r>
            <a:endParaRPr lang="en-US" dirty="0" smtClean="0">
              <a:solidFill>
                <a:schemeClr val="bg1"/>
              </a:solidFill>
              <a:cs typeface="Times New Roman" pitchFamily="18" charset="0"/>
            </a:endParaRPr>
          </a:p>
          <a:p>
            <a:pPr>
              <a:buNone/>
            </a:pPr>
            <a:r>
              <a:rPr lang="en-US" dirty="0" smtClean="0">
                <a:solidFill>
                  <a:schemeClr val="bg1"/>
                </a:solidFill>
              </a:rPr>
              <a:t>The Gospel in all its forms points to the Messianic Age where Messiah, the seed of Abraham and offspring of David will reign and teach the nations the laws and right-rulings of </a:t>
            </a:r>
            <a:r>
              <a:rPr lang="en-US" dirty="0" err="1" smtClean="0">
                <a:solidFill>
                  <a:schemeClr val="bg1"/>
                </a:solidFill>
              </a:rPr>
              <a:t>Yehovah</a:t>
            </a:r>
            <a:r>
              <a:rPr lang="en-US" dirty="0" smtClean="0">
                <a:solidFill>
                  <a:schemeClr val="bg1"/>
                </a:solidFill>
              </a:rPr>
              <a:t> as the proper way to worship Elohim.</a:t>
            </a:r>
          </a:p>
          <a:p>
            <a:pPr>
              <a:buNone/>
            </a:pPr>
            <a:r>
              <a:rPr lang="en-US" dirty="0" smtClean="0">
                <a:solidFill>
                  <a:schemeClr val="bg1"/>
                </a:solidFill>
                <a:cs typeface="Times New Roman" pitchFamily="18" charset="0"/>
              </a:rPr>
              <a:t>Thus, its called “the Gospel of the Kingdom” because </a:t>
            </a:r>
            <a:r>
              <a:rPr lang="en-US" dirty="0" smtClean="0">
                <a:solidFill>
                  <a:schemeClr val="bg1"/>
                </a:solidFill>
                <a:cs typeface="Times New Roman" pitchFamily="18" charset="0"/>
              </a:rPr>
              <a:t>the fulfillment of the biblical Gospel is that Kingdom.</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82047498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of the Kingdom</a:t>
            </a:r>
            <a:endParaRPr lang="en-US" dirty="0" smtClean="0">
              <a:solidFill>
                <a:schemeClr val="bg1"/>
              </a:solidFill>
              <a:cs typeface="Times New Roman" pitchFamily="18" charset="0"/>
            </a:endParaRPr>
          </a:p>
          <a:p>
            <a:pPr>
              <a:buNone/>
            </a:pPr>
            <a:r>
              <a:rPr lang="en-US" dirty="0" smtClean="0">
                <a:solidFill>
                  <a:schemeClr val="bg1"/>
                </a:solidFill>
              </a:rPr>
              <a:t>First of all calls for repentance in view of the coming judgment of Elohim.</a:t>
            </a:r>
          </a:p>
          <a:p>
            <a:pPr>
              <a:buNone/>
            </a:pPr>
            <a:r>
              <a:rPr lang="en-US" dirty="0" smtClean="0">
                <a:solidFill>
                  <a:schemeClr val="bg1"/>
                </a:solidFill>
                <a:cs typeface="Times New Roman" pitchFamily="18" charset="0"/>
              </a:rPr>
              <a:t>John, </a:t>
            </a: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Peter and Paul each preach this repentance as the first step in returning to </a:t>
            </a:r>
            <a:r>
              <a:rPr lang="en-US" dirty="0" err="1" smtClean="0">
                <a:solidFill>
                  <a:schemeClr val="bg1"/>
                </a:solidFill>
                <a:cs typeface="Times New Roman" pitchFamily="18" charset="0"/>
              </a:rPr>
              <a:t>Yehovah</a:t>
            </a:r>
            <a:r>
              <a:rPr lang="en-US" dirty="0" smtClean="0">
                <a:solidFill>
                  <a:schemeClr val="bg1"/>
                </a:solidFill>
                <a:cs typeface="Times New Roman" pitchFamily="18" charset="0"/>
              </a:rPr>
              <a:t>.</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82869127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Calls for Repentance</a:t>
            </a:r>
          </a:p>
          <a:p>
            <a:pPr marL="0" indent="0">
              <a:buNone/>
            </a:pPr>
            <a:r>
              <a:rPr lang="en-US" dirty="0" smtClean="0">
                <a:solidFill>
                  <a:schemeClr val="bg1"/>
                </a:solidFill>
              </a:rPr>
              <a:t>John’s Gospel:  </a:t>
            </a:r>
            <a:r>
              <a:rPr lang="en-US" dirty="0">
                <a:solidFill>
                  <a:schemeClr val="bg1"/>
                </a:solidFill>
              </a:rPr>
              <a:t> In those days </a:t>
            </a:r>
            <a:r>
              <a:rPr lang="en-US" dirty="0" err="1">
                <a:solidFill>
                  <a:schemeClr val="bg1"/>
                </a:solidFill>
              </a:rPr>
              <a:t>Yochanan</a:t>
            </a:r>
            <a:r>
              <a:rPr lang="en-US" dirty="0">
                <a:solidFill>
                  <a:schemeClr val="bg1"/>
                </a:solidFill>
              </a:rPr>
              <a:t> the Baptist came, preaching in the Desert of </a:t>
            </a:r>
            <a:r>
              <a:rPr lang="en-US" dirty="0" err="1" smtClean="0">
                <a:solidFill>
                  <a:schemeClr val="bg1"/>
                </a:solidFill>
              </a:rPr>
              <a:t>Yehudah</a:t>
            </a:r>
            <a:r>
              <a:rPr lang="en-US" dirty="0" smtClean="0">
                <a:solidFill>
                  <a:schemeClr val="bg1"/>
                </a:solidFill>
              </a:rPr>
              <a:t> </a:t>
            </a:r>
            <a:r>
              <a:rPr lang="en-US" dirty="0">
                <a:solidFill>
                  <a:schemeClr val="bg1"/>
                </a:solidFill>
              </a:rPr>
              <a:t>and saying, "Repent, for the kingdom of heaven is near</a:t>
            </a:r>
            <a:r>
              <a:rPr lang="en-US" dirty="0" smtClean="0">
                <a:solidFill>
                  <a:schemeClr val="bg1"/>
                </a:solidFill>
              </a:rPr>
              <a:t>.“ (Matt 3:1-2)</a:t>
            </a:r>
          </a:p>
          <a:p>
            <a:pPr marL="0" indent="0">
              <a:buNone/>
            </a:pPr>
            <a:r>
              <a:rPr lang="en-US" dirty="0" smtClean="0">
                <a:solidFill>
                  <a:schemeClr val="bg1"/>
                </a:solidFill>
              </a:rPr>
              <a:t>I </a:t>
            </a:r>
            <a:r>
              <a:rPr lang="en-US" dirty="0">
                <a:solidFill>
                  <a:schemeClr val="bg1"/>
                </a:solidFill>
              </a:rPr>
              <a:t>baptize you with water for repentance. But after me will come one who is more powerful than I, whose sandals I am not fit to carry. He will baptize you with the Holy Spirit and with fire</a:t>
            </a:r>
            <a:r>
              <a:rPr lang="en-US" dirty="0" smtClean="0">
                <a:solidFill>
                  <a:schemeClr val="bg1"/>
                </a:solidFill>
              </a:rPr>
              <a:t>. (Matt 3:11)</a:t>
            </a:r>
            <a:endParaRPr lang="en-US" dirty="0">
              <a:solidFill>
                <a:schemeClr val="bg1"/>
              </a:solidFill>
            </a:endParaRPr>
          </a:p>
          <a:p>
            <a:pPr>
              <a:buNone/>
            </a:pPr>
            <a:endParaRPr lang="en-US" dirty="0" smtClean="0">
              <a:solidFill>
                <a:schemeClr val="bg1"/>
              </a:solidFill>
            </a:endParaRPr>
          </a:p>
        </p:txBody>
      </p:sp>
    </p:spTree>
    <p:extLst>
      <p:ext uri="{BB962C8B-B14F-4D97-AF65-F5344CB8AC3E}">
        <p14:creationId xmlns:p14="http://schemas.microsoft.com/office/powerpoint/2010/main" val="262225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10000"/>
          </a:bodyPr>
          <a:lstStyle/>
          <a:p>
            <a:pPr algn="ctr">
              <a:buNone/>
            </a:pPr>
            <a:r>
              <a:rPr lang="en-US" sz="3500" dirty="0" smtClean="0">
                <a:solidFill>
                  <a:schemeClr val="bg1"/>
                </a:solidFill>
                <a:cs typeface="Times New Roman" pitchFamily="18" charset="0"/>
              </a:rPr>
              <a:t>The Gospel Calls for Repentance</a:t>
            </a:r>
          </a:p>
          <a:p>
            <a:pPr>
              <a:buNone/>
            </a:pPr>
            <a:r>
              <a:rPr lang="en-US" dirty="0" err="1" smtClean="0">
                <a:solidFill>
                  <a:schemeClr val="bg1"/>
                </a:solidFill>
              </a:rPr>
              <a:t>Yeshua’s</a:t>
            </a:r>
            <a:r>
              <a:rPr lang="en-US" dirty="0" smtClean="0">
                <a:solidFill>
                  <a:schemeClr val="bg1"/>
                </a:solidFill>
              </a:rPr>
              <a:t> Gospel:</a:t>
            </a:r>
          </a:p>
          <a:p>
            <a:pPr>
              <a:buNone/>
            </a:pPr>
            <a:r>
              <a:rPr lang="en-US" dirty="0" smtClean="0">
                <a:solidFill>
                  <a:schemeClr val="bg1"/>
                </a:solidFill>
              </a:rPr>
              <a:t>From </a:t>
            </a:r>
            <a:r>
              <a:rPr lang="en-US" dirty="0">
                <a:solidFill>
                  <a:schemeClr val="bg1"/>
                </a:solidFill>
              </a:rPr>
              <a:t>that time on </a:t>
            </a:r>
            <a:r>
              <a:rPr lang="en-US" dirty="0" err="1">
                <a:solidFill>
                  <a:schemeClr val="bg1"/>
                </a:solidFill>
              </a:rPr>
              <a:t>Yahusha</a:t>
            </a:r>
            <a:r>
              <a:rPr lang="en-US" dirty="0">
                <a:solidFill>
                  <a:schemeClr val="bg1"/>
                </a:solidFill>
              </a:rPr>
              <a:t> began to preach, "Repent, for the kingdom of heaven is near</a:t>
            </a:r>
            <a:r>
              <a:rPr lang="en-US" dirty="0" smtClean="0">
                <a:solidFill>
                  <a:schemeClr val="bg1"/>
                </a:solidFill>
              </a:rPr>
              <a:t>.“ (Matthew 4:17</a:t>
            </a:r>
            <a:r>
              <a:rPr lang="en-US" dirty="0" smtClean="0">
                <a:solidFill>
                  <a:schemeClr val="bg1"/>
                </a:solidFill>
              </a:rPr>
              <a:t>)</a:t>
            </a:r>
          </a:p>
          <a:p>
            <a:pPr marL="0" indent="0">
              <a:buNone/>
            </a:pPr>
            <a:r>
              <a:rPr lang="en-US" dirty="0">
                <a:solidFill>
                  <a:schemeClr val="bg1"/>
                </a:solidFill>
              </a:rPr>
              <a:t>After </a:t>
            </a:r>
            <a:r>
              <a:rPr lang="en-US" dirty="0" err="1">
                <a:solidFill>
                  <a:schemeClr val="bg1"/>
                </a:solidFill>
              </a:rPr>
              <a:t>Yochanan</a:t>
            </a:r>
            <a:r>
              <a:rPr lang="en-US" dirty="0">
                <a:solidFill>
                  <a:schemeClr val="bg1"/>
                </a:solidFill>
              </a:rPr>
              <a:t> was put in prison, </a:t>
            </a:r>
            <a:r>
              <a:rPr lang="en-US" dirty="0" err="1">
                <a:solidFill>
                  <a:schemeClr val="bg1"/>
                </a:solidFill>
              </a:rPr>
              <a:t>Yahusha</a:t>
            </a:r>
            <a:r>
              <a:rPr lang="en-US" dirty="0">
                <a:solidFill>
                  <a:schemeClr val="bg1"/>
                </a:solidFill>
              </a:rPr>
              <a:t> went into Galilee, proclaiming the good news of Elohim</a:t>
            </a:r>
            <a:r>
              <a:rPr lang="en-US" dirty="0" smtClean="0">
                <a:solidFill>
                  <a:schemeClr val="bg1"/>
                </a:solidFill>
              </a:rPr>
              <a:t>.  </a:t>
            </a:r>
            <a:r>
              <a:rPr lang="en-US" dirty="0">
                <a:solidFill>
                  <a:schemeClr val="bg1"/>
                </a:solidFill>
              </a:rPr>
              <a:t>"The time has come," he said. "The kingdom of Elohim is near. Repent and believe the good news</a:t>
            </a:r>
            <a:r>
              <a:rPr lang="en-US" dirty="0" smtClean="0">
                <a:solidFill>
                  <a:schemeClr val="bg1"/>
                </a:solidFill>
              </a:rPr>
              <a:t>!“ (Mark 1:14-15)</a:t>
            </a:r>
            <a:endParaRPr lang="en-US" dirty="0" smtClean="0">
              <a:solidFill>
                <a:schemeClr val="bg1"/>
              </a:solidFill>
            </a:endParaRPr>
          </a:p>
          <a:p>
            <a:pPr>
              <a:buNone/>
            </a:pPr>
            <a:endParaRPr lang="en-US" dirty="0">
              <a:solidFill>
                <a:schemeClr val="bg1"/>
              </a:solidFill>
            </a:endParaRPr>
          </a:p>
        </p:txBody>
      </p:sp>
    </p:spTree>
    <p:extLst>
      <p:ext uri="{BB962C8B-B14F-4D97-AF65-F5344CB8AC3E}">
        <p14:creationId xmlns:p14="http://schemas.microsoft.com/office/powerpoint/2010/main" val="236909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Calls for Repentance</a:t>
            </a:r>
          </a:p>
          <a:p>
            <a:pPr>
              <a:buNone/>
            </a:pPr>
            <a:r>
              <a:rPr lang="en-US" dirty="0" smtClean="0">
                <a:solidFill>
                  <a:schemeClr val="bg1"/>
                </a:solidFill>
              </a:rPr>
              <a:t>Peter’s Gospel:</a:t>
            </a:r>
          </a:p>
          <a:p>
            <a:pPr>
              <a:buNone/>
            </a:pPr>
            <a:r>
              <a:rPr lang="en-US" dirty="0">
                <a:solidFill>
                  <a:schemeClr val="bg1"/>
                </a:solidFill>
              </a:rPr>
              <a:t>Peter said to them, "</a:t>
            </a:r>
            <a:r>
              <a:rPr lang="en-US" u="sng" dirty="0">
                <a:solidFill>
                  <a:schemeClr val="bg1"/>
                </a:solidFill>
              </a:rPr>
              <a:t>Repent</a:t>
            </a:r>
            <a:r>
              <a:rPr lang="en-US" dirty="0">
                <a:solidFill>
                  <a:schemeClr val="bg1"/>
                </a:solidFill>
              </a:rPr>
              <a:t>, and each one of you </a:t>
            </a:r>
            <a:r>
              <a:rPr lang="en-US" u="sng" dirty="0">
                <a:solidFill>
                  <a:schemeClr val="bg1"/>
                </a:solidFill>
              </a:rPr>
              <a:t>be baptized</a:t>
            </a:r>
            <a:r>
              <a:rPr lang="en-US" dirty="0">
                <a:solidFill>
                  <a:schemeClr val="bg1"/>
                </a:solidFill>
              </a:rPr>
              <a:t> in the name of </a:t>
            </a:r>
            <a:r>
              <a:rPr lang="en-US" dirty="0" err="1">
                <a:solidFill>
                  <a:schemeClr val="bg1"/>
                </a:solidFill>
              </a:rPr>
              <a:t>Yeshua</a:t>
            </a:r>
            <a:r>
              <a:rPr lang="en-US" dirty="0">
                <a:solidFill>
                  <a:schemeClr val="bg1"/>
                </a:solidFill>
              </a:rPr>
              <a:t> Messiah </a:t>
            </a:r>
            <a:r>
              <a:rPr lang="en-US" u="sng" dirty="0">
                <a:solidFill>
                  <a:schemeClr val="bg1"/>
                </a:solidFill>
              </a:rPr>
              <a:t>for the forgiveness of your sins</a:t>
            </a:r>
            <a:r>
              <a:rPr lang="en-US" dirty="0">
                <a:solidFill>
                  <a:schemeClr val="bg1"/>
                </a:solidFill>
              </a:rPr>
              <a:t>, and you will receive the gift of the Set-apart Spirit.  For the promise is for you and your children, and for all who are far away, as many as </a:t>
            </a:r>
            <a:r>
              <a:rPr lang="en-US" dirty="0" err="1">
                <a:solidFill>
                  <a:schemeClr val="bg1"/>
                </a:solidFill>
              </a:rPr>
              <a:t>Yehovah</a:t>
            </a:r>
            <a:r>
              <a:rPr lang="en-US" dirty="0">
                <a:solidFill>
                  <a:schemeClr val="bg1"/>
                </a:solidFill>
              </a:rPr>
              <a:t> our Elohim will call to himself." (Acts 2:38,39).</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24364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Calls for Repentance</a:t>
            </a:r>
          </a:p>
          <a:p>
            <a:pPr>
              <a:buNone/>
            </a:pPr>
            <a:r>
              <a:rPr lang="en-US" dirty="0" smtClean="0">
                <a:solidFill>
                  <a:schemeClr val="bg1"/>
                </a:solidFill>
              </a:rPr>
              <a:t>Paul’s Gospel:</a:t>
            </a:r>
          </a:p>
          <a:p>
            <a:pPr>
              <a:buNone/>
            </a:pPr>
            <a:r>
              <a:rPr lang="en-US" dirty="0">
                <a:solidFill>
                  <a:schemeClr val="bg1"/>
                </a:solidFill>
              </a:rPr>
              <a:t>therefore, although Elohim has overlooked such times of ignorance, </a:t>
            </a:r>
            <a:r>
              <a:rPr lang="en-US" u="sng" dirty="0">
                <a:solidFill>
                  <a:schemeClr val="bg1"/>
                </a:solidFill>
              </a:rPr>
              <a:t>he now commands all people everywhere to repent</a:t>
            </a:r>
            <a:r>
              <a:rPr lang="en-US" dirty="0">
                <a:solidFill>
                  <a:schemeClr val="bg1"/>
                </a:solidFill>
              </a:rPr>
              <a:t>, because he has </a:t>
            </a:r>
            <a:r>
              <a:rPr lang="en-US" u="sng" dirty="0">
                <a:solidFill>
                  <a:schemeClr val="bg1"/>
                </a:solidFill>
              </a:rPr>
              <a:t>set a day</a:t>
            </a:r>
            <a:r>
              <a:rPr lang="en-US" dirty="0">
                <a:solidFill>
                  <a:schemeClr val="bg1"/>
                </a:solidFill>
              </a:rPr>
              <a:t> on which </a:t>
            </a:r>
            <a:r>
              <a:rPr lang="en-US" u="sng" dirty="0">
                <a:solidFill>
                  <a:schemeClr val="bg1"/>
                </a:solidFill>
              </a:rPr>
              <a:t>he is going to judge</a:t>
            </a:r>
            <a:r>
              <a:rPr lang="en-US" dirty="0">
                <a:solidFill>
                  <a:schemeClr val="bg1"/>
                </a:solidFill>
              </a:rPr>
              <a:t> the world in righteousness, by a man whom he designated, having provided proof to everyone by raising him from the dead." (Acts 17:30, 31).</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1866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Calls for Repentance</a:t>
            </a:r>
          </a:p>
          <a:p>
            <a:pPr>
              <a:buNone/>
            </a:pPr>
            <a:r>
              <a:rPr lang="en-US" dirty="0" smtClean="0">
                <a:solidFill>
                  <a:schemeClr val="bg1"/>
                </a:solidFill>
              </a:rPr>
              <a:t>Paul’s Gospel:</a:t>
            </a:r>
          </a:p>
          <a:p>
            <a:pPr>
              <a:buNone/>
            </a:pPr>
            <a:r>
              <a:rPr lang="en-US" dirty="0" smtClean="0">
                <a:solidFill>
                  <a:schemeClr val="bg1"/>
                </a:solidFill>
              </a:rPr>
              <a:t>Therefore</a:t>
            </a:r>
            <a:r>
              <a:rPr lang="en-US" dirty="0">
                <a:solidFill>
                  <a:schemeClr val="bg1"/>
                </a:solidFill>
              </a:rPr>
              <a:t>, King Agrippa, I was not disobedient to the heavenly vision, but I declared to those in Damascus first, and then to those in </a:t>
            </a:r>
            <a:r>
              <a:rPr lang="en-US" dirty="0" err="1">
                <a:solidFill>
                  <a:schemeClr val="bg1"/>
                </a:solidFill>
              </a:rPr>
              <a:t>Yerushalayim</a:t>
            </a:r>
            <a:r>
              <a:rPr lang="en-US" dirty="0">
                <a:solidFill>
                  <a:schemeClr val="bg1"/>
                </a:solidFill>
              </a:rPr>
              <a:t> and in all Judea, and to the Gentiles, </a:t>
            </a:r>
            <a:r>
              <a:rPr lang="en-US" u="sng" dirty="0">
                <a:solidFill>
                  <a:schemeClr val="bg1"/>
                </a:solidFill>
              </a:rPr>
              <a:t>that they should repent and turn to Elohim</a:t>
            </a:r>
            <a:r>
              <a:rPr lang="en-US" dirty="0">
                <a:solidFill>
                  <a:schemeClr val="bg1"/>
                </a:solidFill>
              </a:rPr>
              <a:t>, </a:t>
            </a:r>
            <a:r>
              <a:rPr lang="en-US" u="sng" dirty="0">
                <a:solidFill>
                  <a:schemeClr val="bg1"/>
                </a:solidFill>
              </a:rPr>
              <a:t>performing deeds consistent with repentance</a:t>
            </a:r>
            <a:r>
              <a:rPr lang="en-US" dirty="0">
                <a:solidFill>
                  <a:schemeClr val="bg1"/>
                </a:solidFill>
              </a:rPr>
              <a:t> (Acts 26:19, 20).</a:t>
            </a:r>
            <a:endParaRPr lang="en-US" dirty="0" smtClean="0">
              <a:solidFill>
                <a:schemeClr val="bg1"/>
              </a:solidFill>
            </a:endParaRPr>
          </a:p>
        </p:txBody>
      </p:sp>
    </p:spTree>
    <p:extLst>
      <p:ext uri="{BB962C8B-B14F-4D97-AF65-F5344CB8AC3E}">
        <p14:creationId xmlns:p14="http://schemas.microsoft.com/office/powerpoint/2010/main" val="248471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of the Kingdom</a:t>
            </a:r>
          </a:p>
          <a:p>
            <a:pPr>
              <a:buNone/>
            </a:pPr>
            <a:r>
              <a:rPr lang="en-US" dirty="0" smtClean="0">
                <a:solidFill>
                  <a:schemeClr val="bg1"/>
                </a:solidFill>
                <a:cs typeface="Times New Roman" pitchFamily="18" charset="0"/>
              </a:rPr>
              <a:t>The kingdom of heaven (Matthew) and the Kingdom of God (Mark and Luke) are the same.</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112287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That Brings About Obedience</a:t>
            </a:r>
            <a:endParaRPr lang="en-US" dirty="0" smtClean="0">
              <a:solidFill>
                <a:schemeClr val="bg1"/>
              </a:solidFill>
              <a:cs typeface="Times New Roman" pitchFamily="18" charset="0"/>
            </a:endParaRPr>
          </a:p>
          <a:p>
            <a:pPr>
              <a:buNone/>
            </a:pPr>
            <a:r>
              <a:rPr lang="en-US" dirty="0">
                <a:solidFill>
                  <a:schemeClr val="bg1"/>
                </a:solidFill>
              </a:rPr>
              <a:t>From Paul, a slave of Messiah </a:t>
            </a:r>
            <a:r>
              <a:rPr lang="en-US" dirty="0" err="1">
                <a:solidFill>
                  <a:schemeClr val="bg1"/>
                </a:solidFill>
              </a:rPr>
              <a:t>Yeshua</a:t>
            </a:r>
            <a:r>
              <a:rPr lang="en-US" dirty="0">
                <a:solidFill>
                  <a:schemeClr val="bg1"/>
                </a:solidFill>
              </a:rPr>
              <a:t>, called to be an apostle, set apart for the </a:t>
            </a:r>
            <a:r>
              <a:rPr lang="en-US" u="sng" dirty="0">
                <a:solidFill>
                  <a:schemeClr val="bg1"/>
                </a:solidFill>
              </a:rPr>
              <a:t>gospel</a:t>
            </a:r>
            <a:r>
              <a:rPr lang="en-US" dirty="0">
                <a:solidFill>
                  <a:schemeClr val="bg1"/>
                </a:solidFill>
              </a:rPr>
              <a:t> of Elohim.  </a:t>
            </a:r>
            <a:r>
              <a:rPr lang="en-US" u="sng" dirty="0">
                <a:solidFill>
                  <a:schemeClr val="bg1"/>
                </a:solidFill>
              </a:rPr>
              <a:t>This gospel he promised beforehand through his prophets in the set-apart scriptures</a:t>
            </a:r>
            <a:r>
              <a:rPr lang="en-US" dirty="0">
                <a:solidFill>
                  <a:schemeClr val="bg1"/>
                </a:solidFill>
              </a:rPr>
              <a:t>, concerning his Son ….  Through him we have received favor and our apostleship </a:t>
            </a:r>
            <a:r>
              <a:rPr lang="en-US" b="1" u="sng" dirty="0">
                <a:solidFill>
                  <a:schemeClr val="bg1"/>
                </a:solidFill>
              </a:rPr>
              <a:t>to bring about the obedience of faithfulness among all the Gentiles</a:t>
            </a:r>
            <a:r>
              <a:rPr lang="en-US" dirty="0">
                <a:solidFill>
                  <a:schemeClr val="bg1"/>
                </a:solidFill>
              </a:rPr>
              <a:t> on behalf of his name (Romans 1:1-3, 5</a:t>
            </a:r>
            <a:r>
              <a:rPr lang="en-US" dirty="0" smtClean="0">
                <a:solidFill>
                  <a:schemeClr val="bg1"/>
                </a:solidFill>
              </a:rPr>
              <a:t>).</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9122589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lnSpcReduction="10000"/>
          </a:bodyPr>
          <a:lstStyle/>
          <a:p>
            <a:pPr algn="ctr">
              <a:buNone/>
            </a:pPr>
            <a:r>
              <a:rPr lang="en-US" dirty="0" smtClean="0">
                <a:solidFill>
                  <a:schemeClr val="bg1"/>
                </a:solidFill>
                <a:cs typeface="Times New Roman" pitchFamily="18" charset="0"/>
              </a:rPr>
              <a:t>The Gospel of the Kingdom and Obedience</a:t>
            </a:r>
          </a:p>
          <a:p>
            <a:pPr>
              <a:buNone/>
            </a:pPr>
            <a:r>
              <a:rPr lang="en-US" dirty="0" smtClean="0">
                <a:solidFill>
                  <a:schemeClr val="bg1"/>
                </a:solidFill>
                <a:cs typeface="Times New Roman" pitchFamily="18" charset="0"/>
              </a:rPr>
              <a:t>John: </a:t>
            </a:r>
            <a:r>
              <a:rPr lang="en-US" dirty="0">
                <a:solidFill>
                  <a:schemeClr val="bg1"/>
                </a:solidFill>
              </a:rPr>
              <a:t>Produce fruit in keeping with </a:t>
            </a:r>
            <a:r>
              <a:rPr lang="en-US" dirty="0" smtClean="0">
                <a:solidFill>
                  <a:schemeClr val="bg1"/>
                </a:solidFill>
              </a:rPr>
              <a:t>repentance.</a:t>
            </a:r>
            <a:r>
              <a:rPr lang="en-US" dirty="0" smtClean="0"/>
              <a:t> </a:t>
            </a:r>
            <a:r>
              <a:rPr lang="en-US" dirty="0" smtClean="0">
                <a:solidFill>
                  <a:schemeClr val="bg1"/>
                </a:solidFill>
                <a:cs typeface="Times New Roman" pitchFamily="18" charset="0"/>
              </a:rPr>
              <a:t>Matthew 3:8</a:t>
            </a:r>
          </a:p>
          <a:p>
            <a:pPr>
              <a:buNone/>
            </a:pPr>
            <a:r>
              <a:rPr lang="en-US" dirty="0" err="1" smtClean="0">
                <a:solidFill>
                  <a:schemeClr val="bg1"/>
                </a:solidFill>
                <a:cs typeface="Times New Roman" pitchFamily="18" charset="0"/>
              </a:rPr>
              <a:t>Yeshua</a:t>
            </a:r>
            <a:r>
              <a:rPr lang="en-US" dirty="0" smtClean="0">
                <a:solidFill>
                  <a:schemeClr val="bg1"/>
                </a:solidFill>
                <a:cs typeface="Times New Roman" pitchFamily="18" charset="0"/>
              </a:rPr>
              <a:t>: </a:t>
            </a:r>
            <a:r>
              <a:rPr lang="en-US" dirty="0">
                <a:solidFill>
                  <a:schemeClr val="bg1"/>
                </a:solidFill>
              </a:rPr>
              <a:t>Go now and leave your life of sin</a:t>
            </a:r>
            <a:r>
              <a:rPr lang="en-US" dirty="0" smtClean="0">
                <a:solidFill>
                  <a:schemeClr val="bg1"/>
                </a:solidFill>
              </a:rPr>
              <a:t>. (4</a:t>
            </a:r>
            <a:r>
              <a:rPr lang="en-US" baseline="30000" dirty="0" smtClean="0">
                <a:solidFill>
                  <a:schemeClr val="bg1"/>
                </a:solidFill>
              </a:rPr>
              <a:t>th</a:t>
            </a:r>
            <a:r>
              <a:rPr lang="en-US" dirty="0" smtClean="0">
                <a:solidFill>
                  <a:schemeClr val="bg1"/>
                </a:solidFill>
              </a:rPr>
              <a:t> Gospel 8:11</a:t>
            </a:r>
          </a:p>
          <a:p>
            <a:pPr marL="0" indent="0">
              <a:buNone/>
            </a:pPr>
            <a:r>
              <a:rPr lang="en-US" dirty="0" smtClean="0">
                <a:solidFill>
                  <a:schemeClr val="bg1"/>
                </a:solidFill>
              </a:rPr>
              <a:t>Although </a:t>
            </a:r>
            <a:r>
              <a:rPr lang="en-US" dirty="0">
                <a:solidFill>
                  <a:schemeClr val="bg1"/>
                </a:solidFill>
              </a:rPr>
              <a:t>he was a son, he learned obedience from what he </a:t>
            </a:r>
            <a:r>
              <a:rPr lang="en-US" dirty="0" smtClean="0">
                <a:solidFill>
                  <a:schemeClr val="bg1"/>
                </a:solidFill>
              </a:rPr>
              <a:t>suffered and</a:t>
            </a:r>
            <a:r>
              <a:rPr lang="en-US" dirty="0">
                <a:solidFill>
                  <a:schemeClr val="bg1"/>
                </a:solidFill>
              </a:rPr>
              <a:t>, once made perfect, he became the source of eternal salvation for all who obey </a:t>
            </a:r>
            <a:r>
              <a:rPr lang="en-US" dirty="0" smtClean="0">
                <a:solidFill>
                  <a:schemeClr val="bg1"/>
                </a:solidFill>
              </a:rPr>
              <a:t>him</a:t>
            </a:r>
            <a:r>
              <a:rPr lang="en-US" dirty="0">
                <a:solidFill>
                  <a:schemeClr val="bg1"/>
                </a:solidFill>
              </a:rPr>
              <a:t> </a:t>
            </a:r>
            <a:r>
              <a:rPr lang="en-US" dirty="0" smtClean="0">
                <a:solidFill>
                  <a:schemeClr val="bg1"/>
                </a:solidFill>
              </a:rPr>
              <a:t>(Hebrews 5:8-9)</a:t>
            </a:r>
            <a:endParaRPr lang="en-US" dirty="0"/>
          </a:p>
        </p:txBody>
      </p:sp>
    </p:spTree>
    <p:extLst>
      <p:ext uri="{BB962C8B-B14F-4D97-AF65-F5344CB8AC3E}">
        <p14:creationId xmlns:p14="http://schemas.microsoft.com/office/powerpoint/2010/main" val="31715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of the Kingdom and Obedience</a:t>
            </a:r>
          </a:p>
          <a:p>
            <a:pPr>
              <a:buNone/>
            </a:pPr>
            <a:r>
              <a:rPr lang="en-US" dirty="0">
                <a:solidFill>
                  <a:schemeClr val="bg1"/>
                </a:solidFill>
              </a:rPr>
              <a:t>But not all have </a:t>
            </a:r>
            <a:r>
              <a:rPr lang="en-US" u="sng" dirty="0">
                <a:solidFill>
                  <a:schemeClr val="bg1"/>
                </a:solidFill>
              </a:rPr>
              <a:t>obeyed</a:t>
            </a:r>
            <a:r>
              <a:rPr lang="en-US" dirty="0">
                <a:solidFill>
                  <a:schemeClr val="bg1"/>
                </a:solidFill>
              </a:rPr>
              <a:t> the good news, for </a:t>
            </a:r>
            <a:r>
              <a:rPr lang="en-US" dirty="0" err="1">
                <a:solidFill>
                  <a:schemeClr val="bg1"/>
                </a:solidFill>
              </a:rPr>
              <a:t>Yesha'yahu</a:t>
            </a:r>
            <a:r>
              <a:rPr lang="en-US" dirty="0">
                <a:solidFill>
                  <a:schemeClr val="bg1"/>
                </a:solidFill>
              </a:rPr>
              <a:t> says, "Who has </a:t>
            </a:r>
            <a:r>
              <a:rPr lang="en-US" u="sng" dirty="0">
                <a:solidFill>
                  <a:schemeClr val="bg1"/>
                </a:solidFill>
              </a:rPr>
              <a:t>believed</a:t>
            </a:r>
            <a:r>
              <a:rPr lang="en-US" dirty="0">
                <a:solidFill>
                  <a:schemeClr val="bg1"/>
                </a:solidFill>
              </a:rPr>
              <a:t> our report?"  Consequently faith comes from what is </a:t>
            </a:r>
            <a:r>
              <a:rPr lang="en-US" u="sng" dirty="0">
                <a:solidFill>
                  <a:schemeClr val="bg1"/>
                </a:solidFill>
              </a:rPr>
              <a:t>heard</a:t>
            </a:r>
            <a:r>
              <a:rPr lang="en-US" dirty="0">
                <a:solidFill>
                  <a:schemeClr val="bg1"/>
                </a:solidFill>
              </a:rPr>
              <a:t>, and what is heard comes through the preached word of Messiah </a:t>
            </a:r>
            <a:r>
              <a:rPr lang="en-US" dirty="0" smtClean="0">
                <a:solidFill>
                  <a:schemeClr val="bg1"/>
                </a:solidFill>
              </a:rPr>
              <a:t>(Romans 10:16-17</a:t>
            </a:r>
            <a:r>
              <a:rPr lang="en-US" dirty="0">
                <a:solidFill>
                  <a:schemeClr val="bg1"/>
                </a:solidFill>
              </a:rPr>
              <a:t>).</a:t>
            </a:r>
            <a:endParaRPr lang="en-US" b="1" dirty="0">
              <a:solidFill>
                <a:schemeClr val="bg1"/>
              </a:solidFill>
            </a:endParaRPr>
          </a:p>
        </p:txBody>
      </p:sp>
    </p:spTree>
    <p:extLst>
      <p:ext uri="{BB962C8B-B14F-4D97-AF65-F5344CB8AC3E}">
        <p14:creationId xmlns:p14="http://schemas.microsoft.com/office/powerpoint/2010/main" val="122337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What About Those Who Don’t Obey </a:t>
            </a:r>
            <a:r>
              <a:rPr lang="en-US" dirty="0" smtClean="0">
                <a:solidFill>
                  <a:schemeClr val="bg1"/>
                </a:solidFill>
                <a:cs typeface="Times New Roman" pitchFamily="18" charset="0"/>
              </a:rPr>
              <a:t>Gospel?</a:t>
            </a:r>
          </a:p>
          <a:p>
            <a:pPr marL="0" indent="0">
              <a:buNone/>
            </a:pPr>
            <a:r>
              <a:rPr lang="en-US" dirty="0" smtClean="0">
                <a:solidFill>
                  <a:schemeClr val="bg1"/>
                </a:solidFill>
              </a:rPr>
              <a:t>For </a:t>
            </a:r>
            <a:r>
              <a:rPr lang="en-US" dirty="0">
                <a:solidFill>
                  <a:schemeClr val="bg1"/>
                </a:solidFill>
              </a:rPr>
              <a:t>it is time for judgment to begin with the family of Elohim; and if it begins with us, what will the outcome be for those who do not obey the gospel of Elohim?</a:t>
            </a:r>
          </a:p>
          <a:p>
            <a:pPr marL="0" indent="0">
              <a:buNone/>
            </a:pPr>
            <a:r>
              <a:rPr lang="en-US" dirty="0" smtClean="0">
                <a:solidFill>
                  <a:schemeClr val="bg1"/>
                </a:solidFill>
              </a:rPr>
              <a:t>And</a:t>
            </a:r>
            <a:r>
              <a:rPr lang="en-US" dirty="0">
                <a:solidFill>
                  <a:schemeClr val="bg1"/>
                </a:solidFill>
              </a:rPr>
              <a:t>, "If it is hard for the righteous to be saved, what will become of the ungodly and the sinner</a:t>
            </a:r>
            <a:r>
              <a:rPr lang="en-US" dirty="0" smtClean="0">
                <a:solidFill>
                  <a:schemeClr val="bg1"/>
                </a:solidFill>
              </a:rPr>
              <a:t>?“</a:t>
            </a:r>
            <a:r>
              <a:rPr lang="en-US" dirty="0" smtClean="0">
                <a:solidFill>
                  <a:schemeClr val="bg1"/>
                </a:solidFill>
                <a:cs typeface="Times New Roman" pitchFamily="18" charset="0"/>
              </a:rPr>
              <a:t> (1 Peter 4:17-18)</a:t>
            </a:r>
            <a:endParaRPr lang="en-US" dirty="0"/>
          </a:p>
        </p:txBody>
      </p:sp>
    </p:spTree>
    <p:extLst>
      <p:ext uri="{BB962C8B-B14F-4D97-AF65-F5344CB8AC3E}">
        <p14:creationId xmlns:p14="http://schemas.microsoft.com/office/powerpoint/2010/main" val="63942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Outcome of the Disobedient</a:t>
            </a:r>
          </a:p>
          <a:p>
            <a:pPr marL="0" indent="0">
              <a:buNone/>
            </a:pPr>
            <a:r>
              <a:rPr lang="en-US" dirty="0" smtClean="0">
                <a:solidFill>
                  <a:schemeClr val="bg1"/>
                </a:solidFill>
              </a:rPr>
              <a:t>He </a:t>
            </a:r>
            <a:r>
              <a:rPr lang="en-US" dirty="0">
                <a:solidFill>
                  <a:schemeClr val="bg1"/>
                </a:solidFill>
              </a:rPr>
              <a:t>will punish those who do not know Elohim and </a:t>
            </a:r>
            <a:r>
              <a:rPr lang="en-US" u="sng" dirty="0">
                <a:solidFill>
                  <a:schemeClr val="bg1"/>
                </a:solidFill>
              </a:rPr>
              <a:t>do not obey the gospel </a:t>
            </a:r>
            <a:r>
              <a:rPr lang="en-US" dirty="0">
                <a:solidFill>
                  <a:schemeClr val="bg1"/>
                </a:solidFill>
              </a:rPr>
              <a:t>of our Master </a:t>
            </a:r>
            <a:r>
              <a:rPr lang="en-US" dirty="0" err="1" smtClean="0">
                <a:solidFill>
                  <a:schemeClr val="bg1"/>
                </a:solidFill>
              </a:rPr>
              <a:t>Yahusha</a:t>
            </a:r>
            <a:r>
              <a:rPr lang="en-US" dirty="0" smtClean="0">
                <a:solidFill>
                  <a:schemeClr val="bg1"/>
                </a:solidFill>
              </a:rPr>
              <a:t>.  </a:t>
            </a:r>
            <a:r>
              <a:rPr lang="en-US" u="sng" dirty="0">
                <a:solidFill>
                  <a:schemeClr val="bg1"/>
                </a:solidFill>
              </a:rPr>
              <a:t>They will be punished with everlasting destruction </a:t>
            </a:r>
            <a:r>
              <a:rPr lang="en-US" dirty="0">
                <a:solidFill>
                  <a:schemeClr val="bg1"/>
                </a:solidFill>
              </a:rPr>
              <a:t>and shut out from the presence of Yahuwah and from the majesty of his </a:t>
            </a:r>
            <a:r>
              <a:rPr lang="en-US" dirty="0" smtClean="0">
                <a:solidFill>
                  <a:schemeClr val="bg1"/>
                </a:solidFill>
              </a:rPr>
              <a:t>power</a:t>
            </a:r>
            <a:r>
              <a:rPr lang="en-US" dirty="0">
                <a:solidFill>
                  <a:schemeClr val="bg1"/>
                </a:solidFill>
                <a:cs typeface="Times New Roman" pitchFamily="18" charset="0"/>
              </a:rPr>
              <a:t> </a:t>
            </a:r>
            <a:r>
              <a:rPr lang="en-US" dirty="0" smtClean="0">
                <a:solidFill>
                  <a:schemeClr val="bg1"/>
                </a:solidFill>
                <a:cs typeface="Times New Roman" pitchFamily="18" charset="0"/>
              </a:rPr>
              <a:t>(2 Thessalonians 1:8-9)</a:t>
            </a:r>
            <a:endParaRPr lang="en-US" dirty="0"/>
          </a:p>
        </p:txBody>
      </p:sp>
    </p:spTree>
    <p:extLst>
      <p:ext uri="{BB962C8B-B14F-4D97-AF65-F5344CB8AC3E}">
        <p14:creationId xmlns:p14="http://schemas.microsoft.com/office/powerpoint/2010/main" val="190109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of the Kingdom</a:t>
            </a:r>
          </a:p>
          <a:p>
            <a:pPr>
              <a:buNone/>
            </a:pPr>
            <a:r>
              <a:rPr lang="en-US" dirty="0" err="1">
                <a:solidFill>
                  <a:schemeClr val="bg1"/>
                </a:solidFill>
              </a:rPr>
              <a:t>Yahusha</a:t>
            </a:r>
            <a:r>
              <a:rPr lang="en-US" dirty="0">
                <a:solidFill>
                  <a:schemeClr val="bg1"/>
                </a:solidFill>
              </a:rPr>
              <a:t> went through all the towns and villages, teaching in their synagogues, preaching the good news of the kingdom and healing every disease and sickness</a:t>
            </a:r>
            <a:r>
              <a:rPr lang="en-US" dirty="0" smtClean="0">
                <a:solidFill>
                  <a:schemeClr val="bg1"/>
                </a:solidFill>
              </a:rPr>
              <a:t>.</a:t>
            </a:r>
          </a:p>
          <a:p>
            <a:pPr>
              <a:buNone/>
            </a:pPr>
            <a:r>
              <a:rPr lang="en-US" dirty="0" smtClean="0">
                <a:solidFill>
                  <a:schemeClr val="bg1"/>
                </a:solidFill>
              </a:rPr>
              <a:t>And </a:t>
            </a:r>
            <a:r>
              <a:rPr lang="en-US" dirty="0">
                <a:solidFill>
                  <a:schemeClr val="bg1"/>
                </a:solidFill>
              </a:rPr>
              <a:t>this gospel of the kingdom shall be preached in all the world for a witness unto all nations; and then shall the end come</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(Matthew 24:14)</a:t>
            </a:r>
            <a:endParaRPr lang="en-US" dirty="0"/>
          </a:p>
        </p:txBody>
      </p:sp>
    </p:spTree>
    <p:extLst>
      <p:ext uri="{BB962C8B-B14F-4D97-AF65-F5344CB8AC3E}">
        <p14:creationId xmlns:p14="http://schemas.microsoft.com/office/powerpoint/2010/main" val="73427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Gospel of the Kingdom</a:t>
            </a:r>
          </a:p>
          <a:p>
            <a:pPr marL="0" indent="0">
              <a:buNone/>
            </a:pPr>
            <a:r>
              <a:rPr lang="en-US" dirty="0">
                <a:solidFill>
                  <a:schemeClr val="bg1"/>
                </a:solidFill>
              </a:rPr>
              <a:t>"The Law and the Prophets were proclaimed until </a:t>
            </a:r>
            <a:r>
              <a:rPr lang="en-US" dirty="0" err="1">
                <a:solidFill>
                  <a:schemeClr val="bg1"/>
                </a:solidFill>
              </a:rPr>
              <a:t>Yochanan</a:t>
            </a:r>
            <a:r>
              <a:rPr lang="en-US" dirty="0">
                <a:solidFill>
                  <a:schemeClr val="bg1"/>
                </a:solidFill>
              </a:rPr>
              <a:t>. Since that time, the good news of the kingdom of Elohim is being preached, and </a:t>
            </a:r>
            <a:r>
              <a:rPr lang="en-US" dirty="0" smtClean="0">
                <a:solidFill>
                  <a:schemeClr val="bg1"/>
                </a:solidFill>
              </a:rPr>
              <a:t>all are aggressively pursuing it. </a:t>
            </a:r>
            <a:r>
              <a:rPr lang="en-US" dirty="0">
                <a:solidFill>
                  <a:schemeClr val="bg1"/>
                </a:solidFill>
              </a:rPr>
              <a:t>It is easier for heaven and earth to disappear than for the least stroke of a pen to drop out of the Law</a:t>
            </a:r>
            <a:r>
              <a:rPr lang="en-US" dirty="0" smtClean="0">
                <a:solidFill>
                  <a:schemeClr val="bg1"/>
                </a:solidFill>
              </a:rPr>
              <a:t>.</a:t>
            </a:r>
            <a:r>
              <a:rPr lang="en-US" dirty="0">
                <a:solidFill>
                  <a:schemeClr val="bg1"/>
                </a:solidFill>
                <a:cs typeface="Times New Roman" pitchFamily="18" charset="0"/>
              </a:rPr>
              <a:t> </a:t>
            </a:r>
            <a:r>
              <a:rPr lang="en-US" dirty="0" smtClean="0">
                <a:solidFill>
                  <a:schemeClr val="bg1"/>
                </a:solidFill>
                <a:cs typeface="Times New Roman" pitchFamily="18" charset="0"/>
              </a:rPr>
              <a:t>(Luke 16:16-17)</a:t>
            </a:r>
            <a:endParaRPr lang="en-US" dirty="0"/>
          </a:p>
        </p:txBody>
      </p:sp>
    </p:spTree>
    <p:extLst>
      <p:ext uri="{BB962C8B-B14F-4D97-AF65-F5344CB8AC3E}">
        <p14:creationId xmlns:p14="http://schemas.microsoft.com/office/powerpoint/2010/main" val="275669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fontScale="92500" lnSpcReduction="20000"/>
          </a:bodyPr>
          <a:lstStyle/>
          <a:p>
            <a:pPr algn="ctr">
              <a:buNone/>
            </a:pPr>
            <a:r>
              <a:rPr lang="en-US" dirty="0" smtClean="0">
                <a:solidFill>
                  <a:schemeClr val="bg1"/>
                </a:solidFill>
                <a:cs typeface="Times New Roman" pitchFamily="18" charset="0"/>
              </a:rPr>
              <a:t>Paul’s</a:t>
            </a:r>
            <a:r>
              <a:rPr lang="en-US" dirty="0" smtClean="0">
                <a:solidFill>
                  <a:schemeClr val="bg1"/>
                </a:solidFill>
                <a:cs typeface="Times New Roman" pitchFamily="18" charset="0"/>
              </a:rPr>
              <a:t> Gospel Summarized</a:t>
            </a:r>
          </a:p>
          <a:p>
            <a:pPr>
              <a:buNone/>
            </a:pPr>
            <a:r>
              <a:rPr lang="en-US" dirty="0">
                <a:solidFill>
                  <a:schemeClr val="bg1"/>
                </a:solidFill>
              </a:rPr>
              <a:t>Now to him who is able to strengthen you according to </a:t>
            </a:r>
            <a:r>
              <a:rPr lang="en-US" u="sng" dirty="0">
                <a:solidFill>
                  <a:schemeClr val="bg1"/>
                </a:solidFill>
              </a:rPr>
              <a:t>my gospel</a:t>
            </a:r>
            <a:r>
              <a:rPr lang="en-US" dirty="0">
                <a:solidFill>
                  <a:schemeClr val="bg1"/>
                </a:solidFill>
              </a:rPr>
              <a:t> and the proclamation of </a:t>
            </a:r>
            <a:r>
              <a:rPr lang="en-US" dirty="0" err="1">
                <a:solidFill>
                  <a:schemeClr val="bg1"/>
                </a:solidFill>
              </a:rPr>
              <a:t>Yeshua</a:t>
            </a:r>
            <a:r>
              <a:rPr lang="en-US" dirty="0">
                <a:solidFill>
                  <a:schemeClr val="bg1"/>
                </a:solidFill>
              </a:rPr>
              <a:t> Messiah, according to the revelation of the mystery that had been kept secret for long ages, but now is disclosed, and </a:t>
            </a:r>
            <a:r>
              <a:rPr lang="en-US" u="sng" dirty="0">
                <a:solidFill>
                  <a:schemeClr val="bg1"/>
                </a:solidFill>
              </a:rPr>
              <a:t>through the prophetic scriptures</a:t>
            </a:r>
            <a:r>
              <a:rPr lang="en-US" dirty="0">
                <a:solidFill>
                  <a:schemeClr val="bg1"/>
                </a:solidFill>
              </a:rPr>
              <a:t> has been made known to all the nations, </a:t>
            </a:r>
            <a:r>
              <a:rPr lang="en-US" u="sng" dirty="0">
                <a:solidFill>
                  <a:schemeClr val="bg1"/>
                </a:solidFill>
              </a:rPr>
              <a:t>according to the command of the eternal Elohim</a:t>
            </a:r>
            <a:r>
              <a:rPr lang="en-US" dirty="0">
                <a:solidFill>
                  <a:schemeClr val="bg1"/>
                </a:solidFill>
              </a:rPr>
              <a:t>, </a:t>
            </a:r>
            <a:r>
              <a:rPr lang="en-US" u="sng" dirty="0">
                <a:solidFill>
                  <a:schemeClr val="bg1"/>
                </a:solidFill>
              </a:rPr>
              <a:t>to bring about the obedience of faith</a:t>
            </a:r>
            <a:r>
              <a:rPr lang="en-US" dirty="0">
                <a:solidFill>
                  <a:schemeClr val="bg1"/>
                </a:solidFill>
              </a:rPr>
              <a:t>-- to the only wise Elohim, through </a:t>
            </a:r>
            <a:r>
              <a:rPr lang="en-US" dirty="0" err="1">
                <a:solidFill>
                  <a:schemeClr val="bg1"/>
                </a:solidFill>
              </a:rPr>
              <a:t>Yeshua</a:t>
            </a:r>
            <a:r>
              <a:rPr lang="en-US" dirty="0">
                <a:solidFill>
                  <a:schemeClr val="bg1"/>
                </a:solidFill>
              </a:rPr>
              <a:t> Messiah, be splendor forever! Amen. (Romans 16:25-27).</a:t>
            </a:r>
          </a:p>
          <a:p>
            <a:pPr algn="ct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99056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lgn="ctr">
              <a:buNone/>
            </a:pPr>
            <a:r>
              <a:rPr lang="en-US" dirty="0" smtClean="0">
                <a:solidFill>
                  <a:schemeClr val="bg1"/>
                </a:solidFill>
                <a:cs typeface="Times New Roman" pitchFamily="18" charset="0"/>
              </a:rPr>
              <a:t>The Everlasting Gospel Summarized</a:t>
            </a:r>
          </a:p>
          <a:p>
            <a:pPr algn="ctr">
              <a:buNone/>
            </a:pPr>
            <a:r>
              <a:rPr lang="en-US" dirty="0" smtClean="0">
                <a:solidFill>
                  <a:schemeClr val="bg1"/>
                </a:solidFill>
                <a:cs typeface="Times New Roman" pitchFamily="18" charset="0"/>
              </a:rPr>
              <a:t>The Gospel tells the story of redemption</a:t>
            </a:r>
          </a:p>
          <a:p>
            <a:pPr algn="ctr">
              <a:buNone/>
            </a:pPr>
            <a:r>
              <a:rPr lang="en-US" dirty="0" smtClean="0">
                <a:solidFill>
                  <a:schemeClr val="bg1"/>
                </a:solidFill>
                <a:cs typeface="Times New Roman" pitchFamily="18" charset="0"/>
              </a:rPr>
              <a:t>The Gospel calls for repentance</a:t>
            </a:r>
          </a:p>
          <a:p>
            <a:pPr algn="ctr">
              <a:buNone/>
            </a:pPr>
            <a:r>
              <a:rPr lang="en-US" dirty="0" smtClean="0">
                <a:solidFill>
                  <a:schemeClr val="bg1"/>
                </a:solidFill>
                <a:cs typeface="Times New Roman" pitchFamily="18" charset="0"/>
              </a:rPr>
              <a:t>The Gospel calls us to obey the Eternal One</a:t>
            </a:r>
          </a:p>
          <a:p>
            <a:pPr algn="ctr">
              <a:buNone/>
            </a:pPr>
            <a:r>
              <a:rPr lang="en-US" dirty="0" smtClean="0">
                <a:solidFill>
                  <a:schemeClr val="bg1"/>
                </a:solidFill>
                <a:cs typeface="Times New Roman" pitchFamily="18" charset="0"/>
              </a:rPr>
              <a:t>The Gospel results in Righteousness in the Earth and Disobedience Disposed</a:t>
            </a: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37204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171" y="261258"/>
            <a:ext cx="8009165" cy="4735286"/>
          </a:xfrm>
        </p:spPr>
        <p:txBody>
          <a:bodyPr>
            <a:normAutofit/>
          </a:bodyPr>
          <a:lstStyle/>
          <a:p>
            <a:pPr>
              <a:buNone/>
            </a:pPr>
            <a:r>
              <a:rPr lang="en-US" dirty="0">
                <a:solidFill>
                  <a:schemeClr val="bg1"/>
                </a:solidFill>
              </a:rPr>
              <a:t>Now all has been heard; here is the conclusion of the matter: </a:t>
            </a:r>
            <a:r>
              <a:rPr lang="en-US" u="sng" dirty="0">
                <a:solidFill>
                  <a:schemeClr val="bg1"/>
                </a:solidFill>
              </a:rPr>
              <a:t>Fear Elohim and keep his commandments, for this is the whole [duty] of man</a:t>
            </a:r>
            <a:r>
              <a:rPr lang="en-US" dirty="0">
                <a:solidFill>
                  <a:schemeClr val="bg1"/>
                </a:solidFill>
              </a:rPr>
              <a:t>.  For Elohim will bring every deed into judgment, including every hidden thing, whether it is good or evil. (Ecclesiastes 12:13-14)</a:t>
            </a:r>
            <a:endParaRPr lang="en-US" dirty="0" smtClean="0">
              <a:solidFill>
                <a:schemeClr val="bg1"/>
              </a:solidFill>
              <a:cs typeface="Times New Roman" pitchFamily="18" charset="0"/>
            </a:endParaRP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20982494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Worship in Prayer</a:t>
            </a:r>
            <a:endParaRPr lang="en-US" sz="4000" dirty="0">
              <a:solidFill>
                <a:schemeClr val="bg1"/>
              </a:solidFill>
            </a:endParaRPr>
          </a:p>
        </p:txBody>
      </p:sp>
    </p:spTree>
    <p:extLst>
      <p:ext uri="{BB962C8B-B14F-4D97-AF65-F5344CB8AC3E}">
        <p14:creationId xmlns:p14="http://schemas.microsoft.com/office/powerpoint/2010/main" val="4512311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fontScale="92500" lnSpcReduction="10000"/>
          </a:bodyPr>
          <a:lstStyle/>
          <a:p>
            <a:pPr algn="ctr">
              <a:buNone/>
            </a:pPr>
            <a:r>
              <a:rPr lang="en-US" sz="4000" dirty="0" smtClean="0">
                <a:solidFill>
                  <a:schemeClr val="bg1"/>
                </a:solidFill>
                <a:latin typeface="Helvetica" pitchFamily="34" charset="0"/>
                <a:cs typeface="Helvetica" pitchFamily="34" charset="0"/>
              </a:rPr>
              <a:t>Thank you for supporting this ministry with your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Tithes and Offerings</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You can make your donation on our website at any time during our broadcast and at any time during the week</a:t>
            </a:r>
            <a:endParaRPr lang="en-US" sz="4000" dirty="0">
              <a:solidFill>
                <a:schemeClr val="bg1"/>
              </a:solidFill>
            </a:endParaRPr>
          </a:p>
        </p:txBody>
      </p:sp>
    </p:spTree>
    <p:extLst>
      <p:ext uri="{BB962C8B-B14F-4D97-AF65-F5344CB8AC3E}">
        <p14:creationId xmlns:p14="http://schemas.microsoft.com/office/powerpoint/2010/main" val="182021891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marL="0" algn="ctr">
              <a:buNone/>
            </a:pPr>
            <a:r>
              <a:rPr lang="en-US" sz="4000" dirty="0" smtClean="0">
                <a:solidFill>
                  <a:schemeClr val="bg1"/>
                </a:solidFill>
                <a:latin typeface="Helvetica" pitchFamily="34" charset="0"/>
                <a:cs typeface="Helvetica" pitchFamily="34" charset="0"/>
              </a:rPr>
              <a:t>Counsel or Prayer</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can be provided by Email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t>
            </a:r>
            <a:r>
              <a:rPr lang="en-US" sz="4000" u="sng" dirty="0" smtClean="0">
                <a:solidFill>
                  <a:schemeClr val="bg1"/>
                </a:solidFill>
                <a:latin typeface="Helvetica" pitchFamily="34" charset="0"/>
                <a:cs typeface="Helvetica" pitchFamily="34" charset="0"/>
              </a:rPr>
              <a:t>apostlea@gmail.com</a:t>
            </a:r>
            <a:r>
              <a:rPr lang="en-US" sz="4000" dirty="0" smtClean="0">
                <a:solidFill>
                  <a:schemeClr val="bg1"/>
                </a:solidFill>
                <a:latin typeface="Helvetica" pitchFamily="34" charset="0"/>
                <a:cs typeface="Helvetica" pitchFamily="34" charset="0"/>
              </a:rPr>
              <a:t>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or by Phone </a:t>
            </a:r>
            <a:br>
              <a:rPr lang="en-US" sz="4000" dirty="0" smtClean="0">
                <a:solidFill>
                  <a:schemeClr val="bg1"/>
                </a:solidFill>
                <a:latin typeface="Helvetica" pitchFamily="34" charset="0"/>
                <a:cs typeface="Helvetica" pitchFamily="34" charset="0"/>
              </a:rPr>
            </a:br>
            <a:r>
              <a:rPr lang="en-US" sz="4000" dirty="0" smtClean="0">
                <a:solidFill>
                  <a:schemeClr val="bg1"/>
                </a:solidFill>
                <a:latin typeface="Helvetica" pitchFamily="34" charset="0"/>
                <a:cs typeface="Helvetica" pitchFamily="34" charset="0"/>
              </a:rPr>
              <a:t>@ 704-469-3345</a:t>
            </a:r>
            <a:endParaRPr lang="en-US" sz="4000" dirty="0">
              <a:solidFill>
                <a:schemeClr val="bg1"/>
              </a:solidFill>
            </a:endParaRPr>
          </a:p>
        </p:txBody>
      </p:sp>
    </p:spTree>
    <p:extLst>
      <p:ext uri="{BB962C8B-B14F-4D97-AF65-F5344CB8AC3E}">
        <p14:creationId xmlns:p14="http://schemas.microsoft.com/office/powerpoint/2010/main" val="44173621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0750" y="657227"/>
            <a:ext cx="7334250" cy="3857625"/>
          </a:xfrm>
        </p:spPr>
        <p:txBody>
          <a:bodyPr>
            <a:normAutofit/>
          </a:bodyPr>
          <a:lstStyle/>
          <a:p>
            <a:pPr algn="ctr">
              <a:buNone/>
            </a:pPr>
            <a:endParaRPr lang="en-US" sz="4000" dirty="0" smtClean="0">
              <a:solidFill>
                <a:schemeClr val="bg1"/>
              </a:solidFill>
              <a:latin typeface="Helvetica" pitchFamily="34" charset="0"/>
              <a:cs typeface="Helvetica" pitchFamily="34" charset="0"/>
            </a:endParaRPr>
          </a:p>
          <a:p>
            <a:pPr algn="ctr">
              <a:buNone/>
            </a:pPr>
            <a:r>
              <a:rPr lang="en-US" sz="4000" dirty="0" smtClean="0">
                <a:solidFill>
                  <a:schemeClr val="bg1"/>
                </a:solidFill>
                <a:latin typeface="Helvetica" pitchFamily="34" charset="0"/>
                <a:cs typeface="Helvetica" pitchFamily="34" charset="0"/>
              </a:rPr>
              <a:t>The </a:t>
            </a:r>
            <a:r>
              <a:rPr lang="en-US" sz="4000" dirty="0" smtClean="0">
                <a:solidFill>
                  <a:schemeClr val="bg1"/>
                </a:solidFill>
                <a:latin typeface="Helvetica" pitchFamily="34" charset="0"/>
                <a:cs typeface="Helvetica" pitchFamily="34" charset="0"/>
              </a:rPr>
              <a:t>Aaronic Blessing</a:t>
            </a:r>
            <a:endParaRPr lang="en-US" sz="4000" dirty="0">
              <a:solidFill>
                <a:schemeClr val="bg1"/>
              </a:solidFill>
            </a:endParaRPr>
          </a:p>
        </p:txBody>
      </p:sp>
    </p:spTree>
    <p:extLst>
      <p:ext uri="{BB962C8B-B14F-4D97-AF65-F5344CB8AC3E}">
        <p14:creationId xmlns:p14="http://schemas.microsoft.com/office/powerpoint/2010/main" val="24522893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26206</TotalTime>
  <Words>3345</Words>
  <Application>Microsoft Office PowerPoint</Application>
  <PresentationFormat>On-screen Show (16:9)</PresentationFormat>
  <Paragraphs>278</Paragraphs>
  <Slides>77</Slides>
  <Notes>77</Notes>
  <HiddenSlides>0</HiddenSlides>
  <MMClips>0</MMClips>
  <ScaleCrop>false</ScaleCrop>
  <HeadingPairs>
    <vt:vector size="4" baseType="variant">
      <vt:variant>
        <vt:lpstr>Theme</vt:lpstr>
      </vt:variant>
      <vt:variant>
        <vt:i4>13</vt:i4>
      </vt:variant>
      <vt:variant>
        <vt:lpstr>Slide Titles</vt:lpstr>
      </vt:variant>
      <vt:variant>
        <vt:i4>77</vt:i4>
      </vt:variant>
    </vt:vector>
  </HeadingPairs>
  <TitlesOfParts>
    <vt:vector size="90" baseType="lpstr">
      <vt:lpstr>Office Theme</vt:lpstr>
      <vt:lpstr>4_Office Theme</vt:lpstr>
      <vt:lpstr>10_Office Theme</vt:lpstr>
      <vt:lpstr>2_Office Theme</vt:lpstr>
      <vt:lpstr>3_Office Theme</vt:lpstr>
      <vt:lpstr>5_Office Theme</vt:lpstr>
      <vt:lpstr>7_Office Theme</vt:lpstr>
      <vt:lpstr>6_Office Theme</vt:lpstr>
      <vt:lpstr>9_Office Theme</vt:lpstr>
      <vt:lpstr>13_Office Theme</vt:lpstr>
      <vt:lpstr>1_Office Theme</vt:lpstr>
      <vt:lpstr>8_Office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374</cp:revision>
  <dcterms:created xsi:type="dcterms:W3CDTF">2012-08-10T17:43:01Z</dcterms:created>
  <dcterms:modified xsi:type="dcterms:W3CDTF">2015-09-05T11:53:12Z</dcterms:modified>
</cp:coreProperties>
</file>