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22.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3.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24.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25.xml" ContentType="application/vnd.openxmlformats-officedocument.theme+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26.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theme/theme27.xml" ContentType="application/vnd.openxmlformats-officedocument.theme+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theme/theme28.xml" ContentType="application/vnd.openxmlformats-officedocument.theme+xml"/>
  <Override PartName="/ppt/theme/theme2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917" r:id="rId2"/>
    <p:sldMasterId id="2147483941" r:id="rId3"/>
    <p:sldMasterId id="2147483965" r:id="rId4"/>
    <p:sldMasterId id="2147483977" r:id="rId5"/>
    <p:sldMasterId id="2147483989" r:id="rId6"/>
    <p:sldMasterId id="2147484001" r:id="rId7"/>
    <p:sldMasterId id="2147484013" r:id="rId8"/>
    <p:sldMasterId id="2147484037" r:id="rId9"/>
    <p:sldMasterId id="2147484049" r:id="rId10"/>
    <p:sldMasterId id="2147484073" r:id="rId11"/>
    <p:sldMasterId id="2147484085" r:id="rId12"/>
    <p:sldMasterId id="2147484169" r:id="rId13"/>
    <p:sldMasterId id="2147484181" r:id="rId14"/>
    <p:sldMasterId id="2147484193" r:id="rId15"/>
    <p:sldMasterId id="2147484229" r:id="rId16"/>
    <p:sldMasterId id="2147484661" r:id="rId17"/>
    <p:sldMasterId id="2147484673" r:id="rId18"/>
    <p:sldMasterId id="2147484685" r:id="rId19"/>
    <p:sldMasterId id="2147484697" r:id="rId20"/>
    <p:sldMasterId id="2147484721" r:id="rId21"/>
    <p:sldMasterId id="2147484757" r:id="rId22"/>
    <p:sldMasterId id="2147484781" r:id="rId23"/>
    <p:sldMasterId id="2147484805" r:id="rId24"/>
    <p:sldMasterId id="2147484937" r:id="rId25"/>
    <p:sldMasterId id="2147484949" r:id="rId26"/>
    <p:sldMasterId id="2147484961" r:id="rId27"/>
    <p:sldMasterId id="2147484973" r:id="rId28"/>
  </p:sldMasterIdLst>
  <p:notesMasterIdLst>
    <p:notesMasterId r:id="rId90"/>
  </p:notesMasterIdLst>
  <p:sldIdLst>
    <p:sldId id="847" r:id="rId29"/>
    <p:sldId id="873" r:id="rId30"/>
    <p:sldId id="890" r:id="rId31"/>
    <p:sldId id="761" r:id="rId32"/>
    <p:sldId id="891" r:id="rId33"/>
    <p:sldId id="827" r:id="rId34"/>
    <p:sldId id="750" r:id="rId35"/>
    <p:sldId id="886" r:id="rId36"/>
    <p:sldId id="753" r:id="rId37"/>
    <p:sldId id="752" r:id="rId38"/>
    <p:sldId id="883" r:id="rId39"/>
    <p:sldId id="884" r:id="rId40"/>
    <p:sldId id="881" r:id="rId41"/>
    <p:sldId id="848" r:id="rId42"/>
    <p:sldId id="754" r:id="rId43"/>
    <p:sldId id="869" r:id="rId44"/>
    <p:sldId id="755" r:id="rId45"/>
    <p:sldId id="756" r:id="rId46"/>
    <p:sldId id="810" r:id="rId47"/>
    <p:sldId id="829" r:id="rId48"/>
    <p:sldId id="758" r:id="rId49"/>
    <p:sldId id="759" r:id="rId50"/>
    <p:sldId id="882" r:id="rId51"/>
    <p:sldId id="762" r:id="rId52"/>
    <p:sldId id="856" r:id="rId53"/>
    <p:sldId id="855" r:id="rId54"/>
    <p:sldId id="857" r:id="rId55"/>
    <p:sldId id="870" r:id="rId56"/>
    <p:sldId id="889" r:id="rId57"/>
    <p:sldId id="831" r:id="rId58"/>
    <p:sldId id="849" r:id="rId59"/>
    <p:sldId id="859" r:id="rId60"/>
    <p:sldId id="851" r:id="rId61"/>
    <p:sldId id="860" r:id="rId62"/>
    <p:sldId id="861" r:id="rId63"/>
    <p:sldId id="852" r:id="rId64"/>
    <p:sldId id="853" r:id="rId65"/>
    <p:sldId id="858" r:id="rId66"/>
    <p:sldId id="871" r:id="rId67"/>
    <p:sldId id="862" r:id="rId68"/>
    <p:sldId id="863" r:id="rId69"/>
    <p:sldId id="888" r:id="rId70"/>
    <p:sldId id="769" r:id="rId71"/>
    <p:sldId id="865" r:id="rId72"/>
    <p:sldId id="866" r:id="rId73"/>
    <p:sldId id="770" r:id="rId74"/>
    <p:sldId id="864" r:id="rId75"/>
    <p:sldId id="771" r:id="rId76"/>
    <p:sldId id="811" r:id="rId77"/>
    <p:sldId id="887" r:id="rId78"/>
    <p:sldId id="833" r:id="rId79"/>
    <p:sldId id="868" r:id="rId80"/>
    <p:sldId id="867" r:id="rId81"/>
    <p:sldId id="812" r:id="rId82"/>
    <p:sldId id="813" r:id="rId83"/>
    <p:sldId id="817" r:id="rId84"/>
    <p:sldId id="815" r:id="rId85"/>
    <p:sldId id="774" r:id="rId86"/>
    <p:sldId id="872" r:id="rId87"/>
    <p:sldId id="893" r:id="rId88"/>
    <p:sldId id="688" r:id="rId8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62" autoAdjust="0"/>
    <p:restoredTop sz="94660" autoAdjust="0"/>
  </p:normalViewPr>
  <p:slideViewPr>
    <p:cSldViewPr snapToGrid="0" snapToObjects="1">
      <p:cViewPr>
        <p:scale>
          <a:sx n="117" d="100"/>
          <a:sy n="117" d="100"/>
        </p:scale>
        <p:origin x="-402" y="72"/>
      </p:cViewPr>
      <p:guideLst>
        <p:guide orient="horz" pos="1620"/>
        <p:guide pos="2880"/>
      </p:guideLst>
    </p:cSldViewPr>
  </p:slideViewPr>
  <p:outlineViewPr>
    <p:cViewPr>
      <p:scale>
        <a:sx n="33" d="100"/>
        <a:sy n="33" d="100"/>
      </p:scale>
      <p:origin x="48" y="1919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Master" Target="slideMasters/slideMaster26.xml"/><Relationship Id="rId39" Type="http://schemas.openxmlformats.org/officeDocument/2006/relationships/slide" Target="slides/slide11.xml"/><Relationship Id="rId21" Type="http://schemas.openxmlformats.org/officeDocument/2006/relationships/slideMaster" Target="slideMasters/slideMaster21.xml"/><Relationship Id="rId34" Type="http://schemas.openxmlformats.org/officeDocument/2006/relationships/slide" Target="slides/slide6.xml"/><Relationship Id="rId42" Type="http://schemas.openxmlformats.org/officeDocument/2006/relationships/slide" Target="slides/slide14.xml"/><Relationship Id="rId47" Type="http://schemas.openxmlformats.org/officeDocument/2006/relationships/slide" Target="slides/slide19.xml"/><Relationship Id="rId50" Type="http://schemas.openxmlformats.org/officeDocument/2006/relationships/slide" Target="slides/slide22.xml"/><Relationship Id="rId55" Type="http://schemas.openxmlformats.org/officeDocument/2006/relationships/slide" Target="slides/slide27.xml"/><Relationship Id="rId63" Type="http://schemas.openxmlformats.org/officeDocument/2006/relationships/slide" Target="slides/slide35.xml"/><Relationship Id="rId68" Type="http://schemas.openxmlformats.org/officeDocument/2006/relationships/slide" Target="slides/slide40.xml"/><Relationship Id="rId76" Type="http://schemas.openxmlformats.org/officeDocument/2006/relationships/slide" Target="slides/slide48.xml"/><Relationship Id="rId84" Type="http://schemas.openxmlformats.org/officeDocument/2006/relationships/slide" Target="slides/slide56.xml"/><Relationship Id="rId89" Type="http://schemas.openxmlformats.org/officeDocument/2006/relationships/slide" Target="slides/slide61.xml"/><Relationship Id="rId7" Type="http://schemas.openxmlformats.org/officeDocument/2006/relationships/slideMaster" Target="slideMasters/slideMaster7.xml"/><Relationship Id="rId71" Type="http://schemas.openxmlformats.org/officeDocument/2006/relationships/slide" Target="slides/slide43.xml"/><Relationship Id="rId92"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 Target="slides/slide4.xml"/><Relationship Id="rId37" Type="http://schemas.openxmlformats.org/officeDocument/2006/relationships/slide" Target="slides/slide9.xml"/><Relationship Id="rId40" Type="http://schemas.openxmlformats.org/officeDocument/2006/relationships/slide" Target="slides/slide12.xml"/><Relationship Id="rId45" Type="http://schemas.openxmlformats.org/officeDocument/2006/relationships/slide" Target="slides/slide17.xml"/><Relationship Id="rId53" Type="http://schemas.openxmlformats.org/officeDocument/2006/relationships/slide" Target="slides/slide25.xml"/><Relationship Id="rId58" Type="http://schemas.openxmlformats.org/officeDocument/2006/relationships/slide" Target="slides/slide30.xml"/><Relationship Id="rId66" Type="http://schemas.openxmlformats.org/officeDocument/2006/relationships/slide" Target="slides/slide38.xml"/><Relationship Id="rId74" Type="http://schemas.openxmlformats.org/officeDocument/2006/relationships/slide" Target="slides/slide46.xml"/><Relationship Id="rId79" Type="http://schemas.openxmlformats.org/officeDocument/2006/relationships/slide" Target="slides/slide51.xml"/><Relationship Id="rId87" Type="http://schemas.openxmlformats.org/officeDocument/2006/relationships/slide" Target="slides/slide59.xml"/><Relationship Id="rId5" Type="http://schemas.openxmlformats.org/officeDocument/2006/relationships/slideMaster" Target="slideMasters/slideMaster5.xml"/><Relationship Id="rId61" Type="http://schemas.openxmlformats.org/officeDocument/2006/relationships/slide" Target="slides/slide33.xml"/><Relationship Id="rId82" Type="http://schemas.openxmlformats.org/officeDocument/2006/relationships/slide" Target="slides/slide54.xml"/><Relationship Id="rId90" Type="http://schemas.openxmlformats.org/officeDocument/2006/relationships/notesMaster" Target="notesMasters/notesMaster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 Target="slides/slide2.xml"/><Relationship Id="rId35" Type="http://schemas.openxmlformats.org/officeDocument/2006/relationships/slide" Target="slides/slide7.xml"/><Relationship Id="rId43" Type="http://schemas.openxmlformats.org/officeDocument/2006/relationships/slide" Target="slides/slide15.xml"/><Relationship Id="rId48" Type="http://schemas.openxmlformats.org/officeDocument/2006/relationships/slide" Target="slides/slide20.xml"/><Relationship Id="rId56" Type="http://schemas.openxmlformats.org/officeDocument/2006/relationships/slide" Target="slides/slide28.xml"/><Relationship Id="rId64" Type="http://schemas.openxmlformats.org/officeDocument/2006/relationships/slide" Target="slides/slide36.xml"/><Relationship Id="rId69" Type="http://schemas.openxmlformats.org/officeDocument/2006/relationships/slide" Target="slides/slide41.xml"/><Relationship Id="rId77" Type="http://schemas.openxmlformats.org/officeDocument/2006/relationships/slide" Target="slides/slide49.xml"/><Relationship Id="rId8" Type="http://schemas.openxmlformats.org/officeDocument/2006/relationships/slideMaster" Target="slideMasters/slideMaster8.xml"/><Relationship Id="rId51" Type="http://schemas.openxmlformats.org/officeDocument/2006/relationships/slide" Target="slides/slide23.xml"/><Relationship Id="rId72" Type="http://schemas.openxmlformats.org/officeDocument/2006/relationships/slide" Target="slides/slide44.xml"/><Relationship Id="rId80" Type="http://schemas.openxmlformats.org/officeDocument/2006/relationships/slide" Target="slides/slide52.xml"/><Relationship Id="rId85" Type="http://schemas.openxmlformats.org/officeDocument/2006/relationships/slide" Target="slides/slide57.xml"/><Relationship Id="rId93"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 Target="slides/slide5.xml"/><Relationship Id="rId38" Type="http://schemas.openxmlformats.org/officeDocument/2006/relationships/slide" Target="slides/slide10.xml"/><Relationship Id="rId46" Type="http://schemas.openxmlformats.org/officeDocument/2006/relationships/slide" Target="slides/slide18.xml"/><Relationship Id="rId59" Type="http://schemas.openxmlformats.org/officeDocument/2006/relationships/slide" Target="slides/slide31.xml"/><Relationship Id="rId67" Type="http://schemas.openxmlformats.org/officeDocument/2006/relationships/slide" Target="slides/slide39.xml"/><Relationship Id="rId20" Type="http://schemas.openxmlformats.org/officeDocument/2006/relationships/slideMaster" Target="slideMasters/slideMaster20.xml"/><Relationship Id="rId41" Type="http://schemas.openxmlformats.org/officeDocument/2006/relationships/slide" Target="slides/slide13.xml"/><Relationship Id="rId54" Type="http://schemas.openxmlformats.org/officeDocument/2006/relationships/slide" Target="slides/slide26.xml"/><Relationship Id="rId62" Type="http://schemas.openxmlformats.org/officeDocument/2006/relationships/slide" Target="slides/slide34.xml"/><Relationship Id="rId70" Type="http://schemas.openxmlformats.org/officeDocument/2006/relationships/slide" Target="slides/slide42.xml"/><Relationship Id="rId75" Type="http://schemas.openxmlformats.org/officeDocument/2006/relationships/slide" Target="slides/slide47.xml"/><Relationship Id="rId83" Type="http://schemas.openxmlformats.org/officeDocument/2006/relationships/slide" Target="slides/slide55.xml"/><Relationship Id="rId88" Type="http://schemas.openxmlformats.org/officeDocument/2006/relationships/slide" Target="slides/slide60.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 Target="slides/slide8.xml"/><Relationship Id="rId49" Type="http://schemas.openxmlformats.org/officeDocument/2006/relationships/slide" Target="slides/slide21.xml"/><Relationship Id="rId57" Type="http://schemas.openxmlformats.org/officeDocument/2006/relationships/slide" Target="slides/slide29.xml"/><Relationship Id="rId10" Type="http://schemas.openxmlformats.org/officeDocument/2006/relationships/slideMaster" Target="slideMasters/slideMaster10.xml"/><Relationship Id="rId31" Type="http://schemas.openxmlformats.org/officeDocument/2006/relationships/slide" Target="slides/slide3.xml"/><Relationship Id="rId44" Type="http://schemas.openxmlformats.org/officeDocument/2006/relationships/slide" Target="slides/slide16.xml"/><Relationship Id="rId52" Type="http://schemas.openxmlformats.org/officeDocument/2006/relationships/slide" Target="slides/slide24.xml"/><Relationship Id="rId60" Type="http://schemas.openxmlformats.org/officeDocument/2006/relationships/slide" Target="slides/slide32.xml"/><Relationship Id="rId65" Type="http://schemas.openxmlformats.org/officeDocument/2006/relationships/slide" Target="slides/slide37.xml"/><Relationship Id="rId73" Type="http://schemas.openxmlformats.org/officeDocument/2006/relationships/slide" Target="slides/slide45.xml"/><Relationship Id="rId78" Type="http://schemas.openxmlformats.org/officeDocument/2006/relationships/slide" Target="slides/slide50.xml"/><Relationship Id="rId81" Type="http://schemas.openxmlformats.org/officeDocument/2006/relationships/slide" Target="slides/slide53.xml"/><Relationship Id="rId86" Type="http://schemas.openxmlformats.org/officeDocument/2006/relationships/slide" Target="slides/slide58.xml"/><Relationship Id="rId9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9/23/2013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E03013-8287-D549-A06B-B0A86AFD7633}" type="slidenum">
              <a:rPr lang="en-US" smtClean="0"/>
              <a:pPr/>
              <a:t>‹#›</a:t>
            </a:fld>
            <a:endParaRPr lang="en-US"/>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47</a:t>
            </a:fld>
            <a:endParaRPr lang="en-US">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48</a:t>
            </a:fld>
            <a:endParaRPr lang="en-US">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49</a:t>
            </a:fld>
            <a:endParaRPr lang="en-US">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50</a:t>
            </a:fld>
            <a:endParaRPr lang="en-US">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51</a:t>
            </a:fld>
            <a:endParaRPr lang="en-US">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52</a:t>
            </a:fld>
            <a:endParaRPr lang="en-US">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53</a:t>
            </a:fld>
            <a:endParaRPr lang="en-US">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54</a:t>
            </a:fld>
            <a:endParaRPr lang="en-US">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55</a:t>
            </a:fld>
            <a:endParaRPr lang="en-US">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56</a:t>
            </a:fld>
            <a:endParaRPr lang="en-US">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57</a:t>
            </a:fld>
            <a:endParaRPr lang="en-US">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58</a:t>
            </a:fld>
            <a:endParaRPr lang="en-US">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59</a:t>
            </a:fld>
            <a:endParaRPr lang="en-US">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60</a:t>
            </a:fld>
            <a:endParaRPr lang="en-US">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61</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9/23/2013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621784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9/23/2013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86046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pPr/>
              <a:t>9/23/2013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995735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pPr/>
              <a:t>9/23/2013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214575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pPr/>
              <a:t>9/23/2013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449814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pPr/>
              <a:t>9/23/2013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874203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pPr/>
              <a:t>9/23/2013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652068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9/23/2013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05529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9/23/2013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291479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9/23/2013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378775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9/23/2013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91451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24705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97554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12949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99199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8317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97987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08923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29706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60719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82069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85372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6790797"/>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133139"/>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2059712"/>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38477"/>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908736"/>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0483"/>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65427"/>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2116"/>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656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940992"/>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676834"/>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876493"/>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1149602"/>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7601739"/>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2945671"/>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48425"/>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0008965"/>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2559743"/>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382940"/>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218826"/>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8119075"/>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3281128"/>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448305"/>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8408164"/>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2576551"/>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0897477"/>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7629589"/>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2537804"/>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8809199"/>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8650623"/>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3062334"/>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0430514"/>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41908468"/>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683544"/>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5346044"/>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5948707"/>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3505898"/>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4715230"/>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8767055"/>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9983825"/>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9122421"/>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4745235"/>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4816884"/>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5263710"/>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6072707"/>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4329342"/>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431672"/>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2903758"/>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1948376"/>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3224679"/>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1852033"/>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2458879"/>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7158824"/>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0046357"/>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9223743"/>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6527577"/>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566986"/>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5967925"/>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2500272"/>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972027"/>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9813422"/>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6011781"/>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4335052"/>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3076530"/>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9001131"/>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9550132"/>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5019488"/>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6548881"/>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2927760"/>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0666545"/>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5172210"/>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0104910"/>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8302408"/>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3695413"/>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2213229"/>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139666"/>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4239586"/>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7138556"/>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6934595"/>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1450106"/>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7941413"/>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6681706"/>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5523447"/>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4751880"/>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6573558"/>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0271478"/>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3176686"/>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7287997"/>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8890989"/>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04739019"/>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6059005"/>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28726515"/>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5834417"/>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9660476"/>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3384501"/>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9702015"/>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7004790"/>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5425199"/>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3307303"/>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3178365"/>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3540532"/>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8199312"/>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8649498"/>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5926500"/>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8656048"/>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5536590"/>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4034650"/>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56307499"/>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2587136"/>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4025378"/>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26228603"/>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2296760"/>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9464008"/>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073625"/>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1122869"/>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1243"/>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9213936"/>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21089490"/>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7518148"/>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781641"/>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0781539"/>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5495157"/>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55463657"/>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8328705"/>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8043236"/>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7001839"/>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0142328"/>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9501830"/>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67919505"/>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77741606"/>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3117564"/>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5382751"/>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7998974"/>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59672892"/>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1633744"/>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4796596"/>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5259147"/>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9647681"/>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6583713"/>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6836239"/>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0959130"/>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3710486"/>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7148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6.xml"/><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theme" Target="../theme/theme19.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7.xml"/><Relationship Id="rId3" Type="http://schemas.openxmlformats.org/officeDocument/2006/relationships/slideLayout" Target="../slideLayouts/slideLayout212.xml"/><Relationship Id="rId7" Type="http://schemas.openxmlformats.org/officeDocument/2006/relationships/slideLayout" Target="../slideLayouts/slideLayout216.xml"/><Relationship Id="rId12" Type="http://schemas.openxmlformats.org/officeDocument/2006/relationships/theme" Target="../theme/theme20.xml"/><Relationship Id="rId2" Type="http://schemas.openxmlformats.org/officeDocument/2006/relationships/slideLayout" Target="../slideLayouts/slideLayout211.xml"/><Relationship Id="rId1" Type="http://schemas.openxmlformats.org/officeDocument/2006/relationships/slideLayout" Target="../slideLayouts/slideLayout210.xml"/><Relationship Id="rId6" Type="http://schemas.openxmlformats.org/officeDocument/2006/relationships/slideLayout" Target="../slideLayouts/slideLayout215.xml"/><Relationship Id="rId11" Type="http://schemas.openxmlformats.org/officeDocument/2006/relationships/slideLayout" Target="../slideLayouts/slideLayout220.xml"/><Relationship Id="rId5" Type="http://schemas.openxmlformats.org/officeDocument/2006/relationships/slideLayout" Target="../slideLayouts/slideLayout214.xml"/><Relationship Id="rId10" Type="http://schemas.openxmlformats.org/officeDocument/2006/relationships/slideLayout" Target="../slideLayouts/slideLayout219.xml"/><Relationship Id="rId4" Type="http://schemas.openxmlformats.org/officeDocument/2006/relationships/slideLayout" Target="../slideLayouts/slideLayout213.xml"/><Relationship Id="rId9" Type="http://schemas.openxmlformats.org/officeDocument/2006/relationships/slideLayout" Target="../slideLayouts/slideLayout218.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8.xml"/><Relationship Id="rId3" Type="http://schemas.openxmlformats.org/officeDocument/2006/relationships/slideLayout" Target="../slideLayouts/slideLayout223.xml"/><Relationship Id="rId7" Type="http://schemas.openxmlformats.org/officeDocument/2006/relationships/slideLayout" Target="../slideLayouts/slideLayout227.xml"/><Relationship Id="rId12" Type="http://schemas.openxmlformats.org/officeDocument/2006/relationships/theme" Target="../theme/theme21.xml"/><Relationship Id="rId2" Type="http://schemas.openxmlformats.org/officeDocument/2006/relationships/slideLayout" Target="../slideLayouts/slideLayout222.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5" Type="http://schemas.openxmlformats.org/officeDocument/2006/relationships/slideLayout" Target="../slideLayouts/slideLayout225.xml"/><Relationship Id="rId10" Type="http://schemas.openxmlformats.org/officeDocument/2006/relationships/slideLayout" Target="../slideLayouts/slideLayout230.xml"/><Relationship Id="rId4" Type="http://schemas.openxmlformats.org/officeDocument/2006/relationships/slideLayout" Target="../slideLayouts/slideLayout224.xml"/><Relationship Id="rId9" Type="http://schemas.openxmlformats.org/officeDocument/2006/relationships/slideLayout" Target="../slideLayouts/slideLayout229.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9.xml"/><Relationship Id="rId3" Type="http://schemas.openxmlformats.org/officeDocument/2006/relationships/slideLayout" Target="../slideLayouts/slideLayout234.xml"/><Relationship Id="rId7" Type="http://schemas.openxmlformats.org/officeDocument/2006/relationships/slideLayout" Target="../slideLayouts/slideLayout238.xml"/><Relationship Id="rId12" Type="http://schemas.openxmlformats.org/officeDocument/2006/relationships/theme" Target="../theme/theme22.xml"/><Relationship Id="rId2" Type="http://schemas.openxmlformats.org/officeDocument/2006/relationships/slideLayout" Target="../slideLayouts/slideLayout233.xml"/><Relationship Id="rId1" Type="http://schemas.openxmlformats.org/officeDocument/2006/relationships/slideLayout" Target="../slideLayouts/slideLayout232.xml"/><Relationship Id="rId6" Type="http://schemas.openxmlformats.org/officeDocument/2006/relationships/slideLayout" Target="../slideLayouts/slideLayout237.xml"/><Relationship Id="rId11" Type="http://schemas.openxmlformats.org/officeDocument/2006/relationships/slideLayout" Target="../slideLayouts/slideLayout242.xml"/><Relationship Id="rId5" Type="http://schemas.openxmlformats.org/officeDocument/2006/relationships/slideLayout" Target="../slideLayouts/slideLayout236.xml"/><Relationship Id="rId10" Type="http://schemas.openxmlformats.org/officeDocument/2006/relationships/slideLayout" Target="../slideLayouts/slideLayout241.xml"/><Relationship Id="rId4" Type="http://schemas.openxmlformats.org/officeDocument/2006/relationships/slideLayout" Target="../slideLayouts/slideLayout235.xml"/><Relationship Id="rId9" Type="http://schemas.openxmlformats.org/officeDocument/2006/relationships/slideLayout" Target="../slideLayouts/slideLayout240.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50.xml"/><Relationship Id="rId3" Type="http://schemas.openxmlformats.org/officeDocument/2006/relationships/slideLayout" Target="../slideLayouts/slideLayout245.xml"/><Relationship Id="rId7" Type="http://schemas.openxmlformats.org/officeDocument/2006/relationships/slideLayout" Target="../slideLayouts/slideLayout249.xml"/><Relationship Id="rId12" Type="http://schemas.openxmlformats.org/officeDocument/2006/relationships/theme" Target="../theme/theme23.xml"/><Relationship Id="rId2" Type="http://schemas.openxmlformats.org/officeDocument/2006/relationships/slideLayout" Target="../slideLayouts/slideLayout244.xml"/><Relationship Id="rId1" Type="http://schemas.openxmlformats.org/officeDocument/2006/relationships/slideLayout" Target="../slideLayouts/slideLayout243.xml"/><Relationship Id="rId6" Type="http://schemas.openxmlformats.org/officeDocument/2006/relationships/slideLayout" Target="../slideLayouts/slideLayout248.xml"/><Relationship Id="rId11" Type="http://schemas.openxmlformats.org/officeDocument/2006/relationships/slideLayout" Target="../slideLayouts/slideLayout253.xml"/><Relationship Id="rId5" Type="http://schemas.openxmlformats.org/officeDocument/2006/relationships/slideLayout" Target="../slideLayouts/slideLayout247.xml"/><Relationship Id="rId10" Type="http://schemas.openxmlformats.org/officeDocument/2006/relationships/slideLayout" Target="../slideLayouts/slideLayout252.xml"/><Relationship Id="rId4" Type="http://schemas.openxmlformats.org/officeDocument/2006/relationships/slideLayout" Target="../slideLayouts/slideLayout246.xml"/><Relationship Id="rId9" Type="http://schemas.openxmlformats.org/officeDocument/2006/relationships/slideLayout" Target="../slideLayouts/slideLayout251.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61.xml"/><Relationship Id="rId3" Type="http://schemas.openxmlformats.org/officeDocument/2006/relationships/slideLayout" Target="../slideLayouts/slideLayout256.xml"/><Relationship Id="rId7" Type="http://schemas.openxmlformats.org/officeDocument/2006/relationships/slideLayout" Target="../slideLayouts/slideLayout260.xml"/><Relationship Id="rId12" Type="http://schemas.openxmlformats.org/officeDocument/2006/relationships/theme" Target="../theme/theme24.xml"/><Relationship Id="rId2" Type="http://schemas.openxmlformats.org/officeDocument/2006/relationships/slideLayout" Target="../slideLayouts/slideLayout255.xml"/><Relationship Id="rId1" Type="http://schemas.openxmlformats.org/officeDocument/2006/relationships/slideLayout" Target="../slideLayouts/slideLayout254.xml"/><Relationship Id="rId6" Type="http://schemas.openxmlformats.org/officeDocument/2006/relationships/slideLayout" Target="../slideLayouts/slideLayout259.xml"/><Relationship Id="rId11" Type="http://schemas.openxmlformats.org/officeDocument/2006/relationships/slideLayout" Target="../slideLayouts/slideLayout264.xml"/><Relationship Id="rId5" Type="http://schemas.openxmlformats.org/officeDocument/2006/relationships/slideLayout" Target="../slideLayouts/slideLayout258.xml"/><Relationship Id="rId10" Type="http://schemas.openxmlformats.org/officeDocument/2006/relationships/slideLayout" Target="../slideLayouts/slideLayout263.xml"/><Relationship Id="rId4" Type="http://schemas.openxmlformats.org/officeDocument/2006/relationships/slideLayout" Target="../slideLayouts/slideLayout257.xml"/><Relationship Id="rId9" Type="http://schemas.openxmlformats.org/officeDocument/2006/relationships/slideLayout" Target="../slideLayouts/slideLayout262.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72.xml"/><Relationship Id="rId3" Type="http://schemas.openxmlformats.org/officeDocument/2006/relationships/slideLayout" Target="../slideLayouts/slideLayout267.xml"/><Relationship Id="rId7" Type="http://schemas.openxmlformats.org/officeDocument/2006/relationships/slideLayout" Target="../slideLayouts/slideLayout271.xml"/><Relationship Id="rId12" Type="http://schemas.openxmlformats.org/officeDocument/2006/relationships/theme" Target="../theme/theme25.xml"/><Relationship Id="rId2" Type="http://schemas.openxmlformats.org/officeDocument/2006/relationships/slideLayout" Target="../slideLayouts/slideLayout266.xml"/><Relationship Id="rId1" Type="http://schemas.openxmlformats.org/officeDocument/2006/relationships/slideLayout" Target="../slideLayouts/slideLayout265.xml"/><Relationship Id="rId6" Type="http://schemas.openxmlformats.org/officeDocument/2006/relationships/slideLayout" Target="../slideLayouts/slideLayout270.xml"/><Relationship Id="rId11" Type="http://schemas.openxmlformats.org/officeDocument/2006/relationships/slideLayout" Target="../slideLayouts/slideLayout275.xml"/><Relationship Id="rId5" Type="http://schemas.openxmlformats.org/officeDocument/2006/relationships/slideLayout" Target="../slideLayouts/slideLayout269.xml"/><Relationship Id="rId10" Type="http://schemas.openxmlformats.org/officeDocument/2006/relationships/slideLayout" Target="../slideLayouts/slideLayout274.xml"/><Relationship Id="rId4" Type="http://schemas.openxmlformats.org/officeDocument/2006/relationships/slideLayout" Target="../slideLayouts/slideLayout268.xml"/><Relationship Id="rId9" Type="http://schemas.openxmlformats.org/officeDocument/2006/relationships/slideLayout" Target="../slideLayouts/slideLayout273.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83.xml"/><Relationship Id="rId3" Type="http://schemas.openxmlformats.org/officeDocument/2006/relationships/slideLayout" Target="../slideLayouts/slideLayout278.xml"/><Relationship Id="rId7" Type="http://schemas.openxmlformats.org/officeDocument/2006/relationships/slideLayout" Target="../slideLayouts/slideLayout282.xml"/><Relationship Id="rId12" Type="http://schemas.openxmlformats.org/officeDocument/2006/relationships/theme" Target="../theme/theme26.xml"/><Relationship Id="rId2" Type="http://schemas.openxmlformats.org/officeDocument/2006/relationships/slideLayout" Target="../slideLayouts/slideLayout277.xml"/><Relationship Id="rId1" Type="http://schemas.openxmlformats.org/officeDocument/2006/relationships/slideLayout" Target="../slideLayouts/slideLayout276.xml"/><Relationship Id="rId6" Type="http://schemas.openxmlformats.org/officeDocument/2006/relationships/slideLayout" Target="../slideLayouts/slideLayout281.xml"/><Relationship Id="rId11" Type="http://schemas.openxmlformats.org/officeDocument/2006/relationships/slideLayout" Target="../slideLayouts/slideLayout286.xml"/><Relationship Id="rId5" Type="http://schemas.openxmlformats.org/officeDocument/2006/relationships/slideLayout" Target="../slideLayouts/slideLayout280.xml"/><Relationship Id="rId10" Type="http://schemas.openxmlformats.org/officeDocument/2006/relationships/slideLayout" Target="../slideLayouts/slideLayout285.xml"/><Relationship Id="rId4" Type="http://schemas.openxmlformats.org/officeDocument/2006/relationships/slideLayout" Target="../slideLayouts/slideLayout279.xml"/><Relationship Id="rId9" Type="http://schemas.openxmlformats.org/officeDocument/2006/relationships/slideLayout" Target="../slideLayouts/slideLayout28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94.xml"/><Relationship Id="rId3" Type="http://schemas.openxmlformats.org/officeDocument/2006/relationships/slideLayout" Target="../slideLayouts/slideLayout289.xml"/><Relationship Id="rId7" Type="http://schemas.openxmlformats.org/officeDocument/2006/relationships/slideLayout" Target="../slideLayouts/slideLayout293.xml"/><Relationship Id="rId12" Type="http://schemas.openxmlformats.org/officeDocument/2006/relationships/theme" Target="../theme/theme27.xml"/><Relationship Id="rId2" Type="http://schemas.openxmlformats.org/officeDocument/2006/relationships/slideLayout" Target="../slideLayouts/slideLayout288.xml"/><Relationship Id="rId1" Type="http://schemas.openxmlformats.org/officeDocument/2006/relationships/slideLayout" Target="../slideLayouts/slideLayout287.xml"/><Relationship Id="rId6" Type="http://schemas.openxmlformats.org/officeDocument/2006/relationships/slideLayout" Target="../slideLayouts/slideLayout292.xml"/><Relationship Id="rId11" Type="http://schemas.openxmlformats.org/officeDocument/2006/relationships/slideLayout" Target="../slideLayouts/slideLayout297.xml"/><Relationship Id="rId5" Type="http://schemas.openxmlformats.org/officeDocument/2006/relationships/slideLayout" Target="../slideLayouts/slideLayout291.xml"/><Relationship Id="rId10" Type="http://schemas.openxmlformats.org/officeDocument/2006/relationships/slideLayout" Target="../slideLayouts/slideLayout296.xml"/><Relationship Id="rId4" Type="http://schemas.openxmlformats.org/officeDocument/2006/relationships/slideLayout" Target="../slideLayouts/slideLayout290.xml"/><Relationship Id="rId9" Type="http://schemas.openxmlformats.org/officeDocument/2006/relationships/slideLayout" Target="../slideLayouts/slideLayout29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305.xml"/><Relationship Id="rId3" Type="http://schemas.openxmlformats.org/officeDocument/2006/relationships/slideLayout" Target="../slideLayouts/slideLayout300.xml"/><Relationship Id="rId7" Type="http://schemas.openxmlformats.org/officeDocument/2006/relationships/slideLayout" Target="../slideLayouts/slideLayout304.xml"/><Relationship Id="rId12" Type="http://schemas.openxmlformats.org/officeDocument/2006/relationships/theme" Target="../theme/theme28.xml"/><Relationship Id="rId2" Type="http://schemas.openxmlformats.org/officeDocument/2006/relationships/slideLayout" Target="../slideLayouts/slideLayout299.xml"/><Relationship Id="rId1" Type="http://schemas.openxmlformats.org/officeDocument/2006/relationships/slideLayout" Target="../slideLayouts/slideLayout298.xml"/><Relationship Id="rId6" Type="http://schemas.openxmlformats.org/officeDocument/2006/relationships/slideLayout" Target="../slideLayouts/slideLayout303.xml"/><Relationship Id="rId11" Type="http://schemas.openxmlformats.org/officeDocument/2006/relationships/slideLayout" Target="../slideLayouts/slideLayout308.xml"/><Relationship Id="rId5" Type="http://schemas.openxmlformats.org/officeDocument/2006/relationships/slideLayout" Target="../slideLayouts/slideLayout302.xml"/><Relationship Id="rId10" Type="http://schemas.openxmlformats.org/officeDocument/2006/relationships/slideLayout" Target="../slideLayouts/slideLayout307.xml"/><Relationship Id="rId4" Type="http://schemas.openxmlformats.org/officeDocument/2006/relationships/slideLayout" Target="../slideLayouts/slideLayout301.xml"/><Relationship Id="rId9" Type="http://schemas.openxmlformats.org/officeDocument/2006/relationships/slideLayout" Target="../slideLayouts/slideLayout30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pPr/>
              <a:t>9/23/2013</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pPr/>
              <a:t>‹#›</a:t>
            </a:fld>
            <a:endParaRPr lang="en-US"/>
          </a:p>
        </p:txBody>
      </p:sp>
    </p:spTree>
    <p:extLst>
      <p:ext uri="{BB962C8B-B14F-4D97-AF65-F5344CB8AC3E}">
        <p14:creationId xmlns:p14="http://schemas.microsoft.com/office/powerpoint/2010/main" val="957485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5844062"/>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 id="2147483950" r:id="rId9"/>
    <p:sldLayoutId id="2147483951" r:id="rId10"/>
    <p:sldLayoutId id="214748395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 id="2147483971" r:id="rId6"/>
    <p:sldLayoutId id="2147483972" r:id="rId7"/>
    <p:sldLayoutId id="2147483973" r:id="rId8"/>
    <p:sldLayoutId id="2147483974" r:id="rId9"/>
    <p:sldLayoutId id="2147483975" r:id="rId10"/>
    <p:sldLayoutId id="214748397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3990" r:id="rId1"/>
    <p:sldLayoutId id="2147483991" r:id="rId2"/>
    <p:sldLayoutId id="2147483992" r:id="rId3"/>
    <p:sldLayoutId id="2147483993" r:id="rId4"/>
    <p:sldLayoutId id="2147483994" r:id="rId5"/>
    <p:sldLayoutId id="2147483995" r:id="rId6"/>
    <p:sldLayoutId id="2147483996" r:id="rId7"/>
    <p:sldLayoutId id="2147483997" r:id="rId8"/>
    <p:sldLayoutId id="2147483998" r:id="rId9"/>
    <p:sldLayoutId id="2147483999" r:id="rId10"/>
    <p:sldLayoutId id="214748400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14" r:id="rId1"/>
    <p:sldLayoutId id="2147484015" r:id="rId2"/>
    <p:sldLayoutId id="2147484016" r:id="rId3"/>
    <p:sldLayoutId id="2147484017" r:id="rId4"/>
    <p:sldLayoutId id="2147484018" r:id="rId5"/>
    <p:sldLayoutId id="2147484019" r:id="rId6"/>
    <p:sldLayoutId id="2147484020" r:id="rId7"/>
    <p:sldLayoutId id="2147484021" r:id="rId8"/>
    <p:sldLayoutId id="2147484022" r:id="rId9"/>
    <p:sldLayoutId id="2147484023" r:id="rId10"/>
    <p:sldLayoutId id="214748402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50" r:id="rId1"/>
    <p:sldLayoutId id="2147484051" r:id="rId2"/>
    <p:sldLayoutId id="2147484052" r:id="rId3"/>
    <p:sldLayoutId id="2147484053" r:id="rId4"/>
    <p:sldLayoutId id="2147484054" r:id="rId5"/>
    <p:sldLayoutId id="2147484055" r:id="rId6"/>
    <p:sldLayoutId id="2147484056" r:id="rId7"/>
    <p:sldLayoutId id="2147484057" r:id="rId8"/>
    <p:sldLayoutId id="2147484058" r:id="rId9"/>
    <p:sldLayoutId id="2147484059" r:id="rId10"/>
    <p:sldLayoutId id="214748406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74" r:id="rId1"/>
    <p:sldLayoutId id="2147484075" r:id="rId2"/>
    <p:sldLayoutId id="2147484076" r:id="rId3"/>
    <p:sldLayoutId id="2147484077" r:id="rId4"/>
    <p:sldLayoutId id="2147484078" r:id="rId5"/>
    <p:sldLayoutId id="2147484079" r:id="rId6"/>
    <p:sldLayoutId id="2147484080" r:id="rId7"/>
    <p:sldLayoutId id="2147484081" r:id="rId8"/>
    <p:sldLayoutId id="2147484082" r:id="rId9"/>
    <p:sldLayoutId id="2147484083" r:id="rId10"/>
    <p:sldLayoutId id="214748408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086" r:id="rId1"/>
    <p:sldLayoutId id="2147484087" r:id="rId2"/>
    <p:sldLayoutId id="2147484088" r:id="rId3"/>
    <p:sldLayoutId id="2147484089" r:id="rId4"/>
    <p:sldLayoutId id="2147484090" r:id="rId5"/>
    <p:sldLayoutId id="2147484091" r:id="rId6"/>
    <p:sldLayoutId id="2147484092" r:id="rId7"/>
    <p:sldLayoutId id="2147484093" r:id="rId8"/>
    <p:sldLayoutId id="2147484094" r:id="rId9"/>
    <p:sldLayoutId id="2147484095" r:id="rId10"/>
    <p:sldLayoutId id="214748409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170" r:id="rId1"/>
    <p:sldLayoutId id="2147484171" r:id="rId2"/>
    <p:sldLayoutId id="2147484172" r:id="rId3"/>
    <p:sldLayoutId id="2147484173" r:id="rId4"/>
    <p:sldLayoutId id="2147484174" r:id="rId5"/>
    <p:sldLayoutId id="2147484175" r:id="rId6"/>
    <p:sldLayoutId id="2147484176" r:id="rId7"/>
    <p:sldLayoutId id="2147484177" r:id="rId8"/>
    <p:sldLayoutId id="2147484178" r:id="rId9"/>
    <p:sldLayoutId id="2147484179" r:id="rId10"/>
    <p:sldLayoutId id="214748418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182" r:id="rId1"/>
    <p:sldLayoutId id="2147484183" r:id="rId2"/>
    <p:sldLayoutId id="2147484184" r:id="rId3"/>
    <p:sldLayoutId id="2147484185" r:id="rId4"/>
    <p:sldLayoutId id="2147484186" r:id="rId5"/>
    <p:sldLayoutId id="2147484187" r:id="rId6"/>
    <p:sldLayoutId id="2147484188" r:id="rId7"/>
    <p:sldLayoutId id="2147484189" r:id="rId8"/>
    <p:sldLayoutId id="2147484190" r:id="rId9"/>
    <p:sldLayoutId id="2147484191" r:id="rId10"/>
    <p:sldLayoutId id="214748419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194" r:id="rId1"/>
    <p:sldLayoutId id="2147484195" r:id="rId2"/>
    <p:sldLayoutId id="2147484196" r:id="rId3"/>
    <p:sldLayoutId id="2147484197" r:id="rId4"/>
    <p:sldLayoutId id="2147484198" r:id="rId5"/>
    <p:sldLayoutId id="2147484199" r:id="rId6"/>
    <p:sldLayoutId id="2147484200" r:id="rId7"/>
    <p:sldLayoutId id="2147484201" r:id="rId8"/>
    <p:sldLayoutId id="2147484202" r:id="rId9"/>
    <p:sldLayoutId id="2147484203" r:id="rId10"/>
    <p:sldLayoutId id="214748420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147435"/>
      </p:ext>
    </p:extLst>
  </p:cSld>
  <p:clrMap bg1="lt1" tx1="dk1" bg2="lt2" tx2="dk2" accent1="accent1" accent2="accent2" accent3="accent3" accent4="accent4" accent5="accent5" accent6="accent6" hlink="hlink" folHlink="folHlink"/>
  <p:sldLayoutIdLst>
    <p:sldLayoutId id="2147484230" r:id="rId1"/>
    <p:sldLayoutId id="2147484231" r:id="rId2"/>
    <p:sldLayoutId id="2147484232" r:id="rId3"/>
    <p:sldLayoutId id="2147484233" r:id="rId4"/>
    <p:sldLayoutId id="2147484234" r:id="rId5"/>
    <p:sldLayoutId id="2147484235" r:id="rId6"/>
    <p:sldLayoutId id="2147484236" r:id="rId7"/>
    <p:sldLayoutId id="2147484237" r:id="rId8"/>
    <p:sldLayoutId id="2147484238" r:id="rId9"/>
    <p:sldLayoutId id="2147484239" r:id="rId10"/>
    <p:sldLayoutId id="214748424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3572078"/>
      </p:ext>
    </p:extLst>
  </p:cSld>
  <p:clrMap bg1="lt1" tx1="dk1" bg2="lt2" tx2="dk2" accent1="accent1" accent2="accent2" accent3="accent3" accent4="accent4" accent5="accent5" accent6="accent6" hlink="hlink" folHlink="folHlink"/>
  <p:sldLayoutIdLst>
    <p:sldLayoutId id="2147484662" r:id="rId1"/>
    <p:sldLayoutId id="2147484663" r:id="rId2"/>
    <p:sldLayoutId id="2147484664" r:id="rId3"/>
    <p:sldLayoutId id="2147484665" r:id="rId4"/>
    <p:sldLayoutId id="2147484666" r:id="rId5"/>
    <p:sldLayoutId id="2147484667" r:id="rId6"/>
    <p:sldLayoutId id="2147484668" r:id="rId7"/>
    <p:sldLayoutId id="2147484669" r:id="rId8"/>
    <p:sldLayoutId id="2147484670" r:id="rId9"/>
    <p:sldLayoutId id="2147484671" r:id="rId10"/>
    <p:sldLayoutId id="214748467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8845888"/>
      </p:ext>
    </p:extLst>
  </p:cSld>
  <p:clrMap bg1="lt1" tx1="dk1" bg2="lt2" tx2="dk2" accent1="accent1" accent2="accent2" accent3="accent3" accent4="accent4" accent5="accent5" accent6="accent6" hlink="hlink" folHlink="folHlink"/>
  <p:sldLayoutIdLst>
    <p:sldLayoutId id="2147484674" r:id="rId1"/>
    <p:sldLayoutId id="2147484675" r:id="rId2"/>
    <p:sldLayoutId id="2147484676" r:id="rId3"/>
    <p:sldLayoutId id="2147484677" r:id="rId4"/>
    <p:sldLayoutId id="2147484678" r:id="rId5"/>
    <p:sldLayoutId id="2147484679" r:id="rId6"/>
    <p:sldLayoutId id="2147484680" r:id="rId7"/>
    <p:sldLayoutId id="2147484681" r:id="rId8"/>
    <p:sldLayoutId id="2147484682" r:id="rId9"/>
    <p:sldLayoutId id="2147484683" r:id="rId10"/>
    <p:sldLayoutId id="214748468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6753698"/>
      </p:ext>
    </p:extLst>
  </p:cSld>
  <p:clrMap bg1="lt1" tx1="dk1" bg2="lt2" tx2="dk2" accent1="accent1" accent2="accent2" accent3="accent3" accent4="accent4" accent5="accent5" accent6="accent6" hlink="hlink" folHlink="folHlink"/>
  <p:sldLayoutIdLst>
    <p:sldLayoutId id="2147484686" r:id="rId1"/>
    <p:sldLayoutId id="2147484687" r:id="rId2"/>
    <p:sldLayoutId id="2147484688" r:id="rId3"/>
    <p:sldLayoutId id="2147484689" r:id="rId4"/>
    <p:sldLayoutId id="2147484690" r:id="rId5"/>
    <p:sldLayoutId id="2147484691" r:id="rId6"/>
    <p:sldLayoutId id="2147484692" r:id="rId7"/>
    <p:sldLayoutId id="2147484693" r:id="rId8"/>
    <p:sldLayoutId id="2147484694" r:id="rId9"/>
    <p:sldLayoutId id="2147484695" r:id="rId10"/>
    <p:sldLayoutId id="214748469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3799542"/>
      </p:ext>
    </p:extLst>
  </p:cSld>
  <p:clrMap bg1="lt1" tx1="dk1" bg2="lt2" tx2="dk2" accent1="accent1" accent2="accent2" accent3="accent3" accent4="accent4" accent5="accent5" accent6="accent6" hlink="hlink" folHlink="folHlink"/>
  <p:sldLayoutIdLst>
    <p:sldLayoutId id="2147484698" r:id="rId1"/>
    <p:sldLayoutId id="2147484699" r:id="rId2"/>
    <p:sldLayoutId id="2147484700" r:id="rId3"/>
    <p:sldLayoutId id="2147484701" r:id="rId4"/>
    <p:sldLayoutId id="2147484702" r:id="rId5"/>
    <p:sldLayoutId id="2147484703" r:id="rId6"/>
    <p:sldLayoutId id="2147484704" r:id="rId7"/>
    <p:sldLayoutId id="2147484705" r:id="rId8"/>
    <p:sldLayoutId id="2147484706" r:id="rId9"/>
    <p:sldLayoutId id="2147484707" r:id="rId10"/>
    <p:sldLayoutId id="214748470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8789325"/>
      </p:ext>
    </p:extLst>
  </p:cSld>
  <p:clrMap bg1="lt1" tx1="dk1" bg2="lt2" tx2="dk2" accent1="accent1" accent2="accent2" accent3="accent3" accent4="accent4" accent5="accent5" accent6="accent6" hlink="hlink" folHlink="folHlink"/>
  <p:sldLayoutIdLst>
    <p:sldLayoutId id="2147484722" r:id="rId1"/>
    <p:sldLayoutId id="2147484723" r:id="rId2"/>
    <p:sldLayoutId id="2147484724" r:id="rId3"/>
    <p:sldLayoutId id="2147484725" r:id="rId4"/>
    <p:sldLayoutId id="2147484726" r:id="rId5"/>
    <p:sldLayoutId id="2147484727" r:id="rId6"/>
    <p:sldLayoutId id="2147484728" r:id="rId7"/>
    <p:sldLayoutId id="2147484729" r:id="rId8"/>
    <p:sldLayoutId id="2147484730" r:id="rId9"/>
    <p:sldLayoutId id="2147484731" r:id="rId10"/>
    <p:sldLayoutId id="214748473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3591932"/>
      </p:ext>
    </p:extLst>
  </p:cSld>
  <p:clrMap bg1="lt1" tx1="dk1" bg2="lt2" tx2="dk2" accent1="accent1" accent2="accent2" accent3="accent3" accent4="accent4" accent5="accent5" accent6="accent6" hlink="hlink" folHlink="folHlink"/>
  <p:sldLayoutIdLst>
    <p:sldLayoutId id="2147484758" r:id="rId1"/>
    <p:sldLayoutId id="2147484759" r:id="rId2"/>
    <p:sldLayoutId id="2147484760" r:id="rId3"/>
    <p:sldLayoutId id="2147484761" r:id="rId4"/>
    <p:sldLayoutId id="2147484762" r:id="rId5"/>
    <p:sldLayoutId id="2147484763" r:id="rId6"/>
    <p:sldLayoutId id="2147484764" r:id="rId7"/>
    <p:sldLayoutId id="2147484765" r:id="rId8"/>
    <p:sldLayoutId id="2147484766" r:id="rId9"/>
    <p:sldLayoutId id="2147484767" r:id="rId10"/>
    <p:sldLayoutId id="214748476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411766"/>
      </p:ext>
    </p:extLst>
  </p:cSld>
  <p:clrMap bg1="lt1" tx1="dk1" bg2="lt2" tx2="dk2" accent1="accent1" accent2="accent2" accent3="accent3" accent4="accent4" accent5="accent5" accent6="accent6" hlink="hlink" folHlink="folHlink"/>
  <p:sldLayoutIdLst>
    <p:sldLayoutId id="2147484782" r:id="rId1"/>
    <p:sldLayoutId id="2147484783" r:id="rId2"/>
    <p:sldLayoutId id="2147484784" r:id="rId3"/>
    <p:sldLayoutId id="2147484785" r:id="rId4"/>
    <p:sldLayoutId id="2147484786" r:id="rId5"/>
    <p:sldLayoutId id="2147484787" r:id="rId6"/>
    <p:sldLayoutId id="2147484788" r:id="rId7"/>
    <p:sldLayoutId id="2147484789" r:id="rId8"/>
    <p:sldLayoutId id="2147484790" r:id="rId9"/>
    <p:sldLayoutId id="2147484791" r:id="rId10"/>
    <p:sldLayoutId id="214748479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7292705"/>
      </p:ext>
    </p:extLst>
  </p:cSld>
  <p:clrMap bg1="lt1" tx1="dk1" bg2="lt2" tx2="dk2" accent1="accent1" accent2="accent2" accent3="accent3" accent4="accent4" accent5="accent5" accent6="accent6" hlink="hlink" folHlink="folHlink"/>
  <p:sldLayoutIdLst>
    <p:sldLayoutId id="2147484806" r:id="rId1"/>
    <p:sldLayoutId id="2147484807" r:id="rId2"/>
    <p:sldLayoutId id="2147484808" r:id="rId3"/>
    <p:sldLayoutId id="2147484809" r:id="rId4"/>
    <p:sldLayoutId id="2147484810" r:id="rId5"/>
    <p:sldLayoutId id="2147484811" r:id="rId6"/>
    <p:sldLayoutId id="2147484812" r:id="rId7"/>
    <p:sldLayoutId id="2147484813" r:id="rId8"/>
    <p:sldLayoutId id="2147484814" r:id="rId9"/>
    <p:sldLayoutId id="2147484815" r:id="rId10"/>
    <p:sldLayoutId id="214748481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362231"/>
      </p:ext>
    </p:extLst>
  </p:cSld>
  <p:clrMap bg1="lt1" tx1="dk1" bg2="lt2" tx2="dk2" accent1="accent1" accent2="accent2" accent3="accent3" accent4="accent4" accent5="accent5" accent6="accent6" hlink="hlink" folHlink="folHlink"/>
  <p:sldLayoutIdLst>
    <p:sldLayoutId id="2147484938" r:id="rId1"/>
    <p:sldLayoutId id="2147484939" r:id="rId2"/>
    <p:sldLayoutId id="2147484940" r:id="rId3"/>
    <p:sldLayoutId id="2147484941" r:id="rId4"/>
    <p:sldLayoutId id="2147484942" r:id="rId5"/>
    <p:sldLayoutId id="2147484943" r:id="rId6"/>
    <p:sldLayoutId id="2147484944" r:id="rId7"/>
    <p:sldLayoutId id="2147484945" r:id="rId8"/>
    <p:sldLayoutId id="2147484946" r:id="rId9"/>
    <p:sldLayoutId id="2147484947" r:id="rId10"/>
    <p:sldLayoutId id="214748494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2687409"/>
      </p:ext>
    </p:extLst>
  </p:cSld>
  <p:clrMap bg1="lt1" tx1="dk1" bg2="lt2" tx2="dk2" accent1="accent1" accent2="accent2" accent3="accent3" accent4="accent4" accent5="accent5" accent6="accent6" hlink="hlink" folHlink="folHlink"/>
  <p:sldLayoutIdLst>
    <p:sldLayoutId id="2147484950" r:id="rId1"/>
    <p:sldLayoutId id="2147484951" r:id="rId2"/>
    <p:sldLayoutId id="2147484952" r:id="rId3"/>
    <p:sldLayoutId id="2147484953" r:id="rId4"/>
    <p:sldLayoutId id="2147484954" r:id="rId5"/>
    <p:sldLayoutId id="2147484955" r:id="rId6"/>
    <p:sldLayoutId id="2147484956" r:id="rId7"/>
    <p:sldLayoutId id="2147484957" r:id="rId8"/>
    <p:sldLayoutId id="2147484958" r:id="rId9"/>
    <p:sldLayoutId id="2147484959" r:id="rId10"/>
    <p:sldLayoutId id="214748496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9487439"/>
      </p:ext>
    </p:extLst>
  </p:cSld>
  <p:clrMap bg1="lt1" tx1="dk1" bg2="lt2" tx2="dk2" accent1="accent1" accent2="accent2" accent3="accent3" accent4="accent4" accent5="accent5" accent6="accent6" hlink="hlink" folHlink="folHlink"/>
  <p:sldLayoutIdLst>
    <p:sldLayoutId id="2147484962" r:id="rId1"/>
    <p:sldLayoutId id="2147484963" r:id="rId2"/>
    <p:sldLayoutId id="2147484964" r:id="rId3"/>
    <p:sldLayoutId id="2147484965" r:id="rId4"/>
    <p:sldLayoutId id="2147484966" r:id="rId5"/>
    <p:sldLayoutId id="2147484967" r:id="rId6"/>
    <p:sldLayoutId id="2147484968" r:id="rId7"/>
    <p:sldLayoutId id="2147484969" r:id="rId8"/>
    <p:sldLayoutId id="2147484970" r:id="rId9"/>
    <p:sldLayoutId id="2147484971" r:id="rId10"/>
    <p:sldLayoutId id="214748497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9/23/2013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4794089"/>
      </p:ext>
    </p:extLst>
  </p:cSld>
  <p:clrMap bg1="lt1" tx1="dk1" bg2="lt2" tx2="dk2" accent1="accent1" accent2="accent2" accent3="accent3" accent4="accent4" accent5="accent5" accent6="accent6" hlink="hlink" folHlink="folHlink"/>
  <p:sldLayoutIdLst>
    <p:sldLayoutId id="2147484974" r:id="rId1"/>
    <p:sldLayoutId id="2147484975" r:id="rId2"/>
    <p:sldLayoutId id="2147484976" r:id="rId3"/>
    <p:sldLayoutId id="2147484977" r:id="rId4"/>
    <p:sldLayoutId id="2147484978" r:id="rId5"/>
    <p:sldLayoutId id="2147484979" r:id="rId6"/>
    <p:sldLayoutId id="2147484980" r:id="rId7"/>
    <p:sldLayoutId id="2147484981" r:id="rId8"/>
    <p:sldLayoutId id="2147484982" r:id="rId9"/>
    <p:sldLayoutId id="2147484983" r:id="rId10"/>
    <p:sldLayoutId id="214748498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66.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1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1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1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1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3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5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5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68.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9.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78.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90.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0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23.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88.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44.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44.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77.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77.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134.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134.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134.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145.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145.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156.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255.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255.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299.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189.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200.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222.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211.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167.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167.xm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167.xml"/></Relationships>
</file>

<file path=ppt/slides/_rels/slide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lstStyle/>
          <a:p>
            <a:endParaRPr lang="en-US" dirty="0" smtClean="0"/>
          </a:p>
          <a:p>
            <a:pPr>
              <a:buNone/>
            </a:pPr>
            <a:endParaRPr lang="en-US" dirty="0" smtClean="0"/>
          </a:p>
          <a:p>
            <a:pPr algn="ctr">
              <a:buNone/>
            </a:pPr>
            <a:r>
              <a:rPr lang="en-US" dirty="0" smtClean="0">
                <a:solidFill>
                  <a:schemeClr val="bg1"/>
                </a:solidFill>
              </a:rPr>
              <a:t>   </a:t>
            </a:r>
            <a:r>
              <a:rPr lang="en-US" sz="4400" dirty="0" smtClean="0">
                <a:solidFill>
                  <a:schemeClr val="bg1"/>
                </a:solidFill>
              </a:rPr>
              <a:t>Welcome to House of Israel’s</a:t>
            </a:r>
            <a:br>
              <a:rPr lang="en-US" sz="4400" dirty="0" smtClean="0">
                <a:solidFill>
                  <a:schemeClr val="bg1"/>
                </a:solidFill>
              </a:rPr>
            </a:br>
            <a:r>
              <a:rPr lang="en-US" sz="4400" dirty="0" smtClean="0">
                <a:solidFill>
                  <a:schemeClr val="bg1"/>
                </a:solidFill>
              </a:rPr>
              <a:t>Sukkoth Service</a:t>
            </a:r>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Thank you for joining us.</a:t>
            </a:r>
            <a:endParaRPr lang="en-US" dirty="0"/>
          </a:p>
        </p:txBody>
      </p:sp>
      <p:pic>
        <p:nvPicPr>
          <p:cNvPr id="4" name="Picture 3" descr="HOI_ProfilePicture.jpg"/>
          <p:cNvPicPr>
            <a:picLocks noChangeAspect="1"/>
          </p:cNvPicPr>
          <p:nvPr/>
        </p:nvPicPr>
        <p:blipFill>
          <a:blip r:embed="rId4" cstate="print"/>
          <a:stretch>
            <a:fillRect/>
          </a:stretch>
        </p:blipFill>
        <p:spPr>
          <a:xfrm>
            <a:off x="3190324" y="22579"/>
            <a:ext cx="2590801" cy="1831419"/>
          </a:xfrm>
          <a:prstGeom prst="rect">
            <a:avLst/>
          </a:prstGeom>
        </p:spPr>
      </p:pic>
    </p:spTree>
    <p:extLst>
      <p:ext uri="{BB962C8B-B14F-4D97-AF65-F5344CB8AC3E}">
        <p14:creationId xmlns:p14="http://schemas.microsoft.com/office/powerpoint/2010/main" val="40893976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73529" y="657227"/>
            <a:ext cx="8278585" cy="4257673"/>
          </a:xfrm>
        </p:spPr>
        <p:txBody>
          <a:bodyPr>
            <a:normAutofit fontScale="92500" lnSpcReduction="10000"/>
          </a:bodyPr>
          <a:lstStyle/>
          <a:p>
            <a:pPr>
              <a:buNone/>
            </a:pPr>
            <a:r>
              <a:rPr lang="en-US" sz="3600" i="1" dirty="0">
                <a:solidFill>
                  <a:schemeClr val="bg1"/>
                </a:solidFill>
              </a:rPr>
              <a:t>A Word about the Annual </a:t>
            </a:r>
            <a:r>
              <a:rPr lang="en-US" sz="3600" i="1" dirty="0" err="1">
                <a:solidFill>
                  <a:schemeClr val="bg1"/>
                </a:solidFill>
              </a:rPr>
              <a:t>Moadim</a:t>
            </a:r>
            <a:r>
              <a:rPr lang="en-US" sz="3600" i="1" dirty="0">
                <a:solidFill>
                  <a:schemeClr val="bg1"/>
                </a:solidFill>
              </a:rPr>
              <a:t/>
            </a:r>
            <a:br>
              <a:rPr lang="en-US" sz="3600" i="1" dirty="0">
                <a:solidFill>
                  <a:schemeClr val="bg1"/>
                </a:solidFill>
              </a:rPr>
            </a:br>
            <a:r>
              <a:rPr lang="en-US" sz="3600" i="1" dirty="0">
                <a:solidFill>
                  <a:schemeClr val="bg1"/>
                </a:solidFill>
              </a:rPr>
              <a:t/>
            </a:r>
            <a:br>
              <a:rPr lang="en-US" sz="3600" i="1" dirty="0">
                <a:solidFill>
                  <a:schemeClr val="bg1"/>
                </a:solidFill>
              </a:rPr>
            </a:br>
            <a:r>
              <a:rPr lang="en-US" sz="3600" i="1" dirty="0">
                <a:solidFill>
                  <a:schemeClr val="bg1"/>
                </a:solidFill>
              </a:rPr>
              <a:t>The Difference between a </a:t>
            </a:r>
            <a:r>
              <a:rPr lang="en-US" sz="3600" i="1" dirty="0" err="1">
                <a:solidFill>
                  <a:schemeClr val="bg1"/>
                </a:solidFill>
              </a:rPr>
              <a:t>Moed</a:t>
            </a:r>
            <a:r>
              <a:rPr lang="en-US" sz="3600" i="1" dirty="0">
                <a:solidFill>
                  <a:schemeClr val="bg1"/>
                </a:solidFill>
              </a:rPr>
              <a:t> and a </a:t>
            </a:r>
            <a:r>
              <a:rPr lang="en-US" sz="3600" i="1" dirty="0" err="1">
                <a:solidFill>
                  <a:schemeClr val="bg1"/>
                </a:solidFill>
              </a:rPr>
              <a:t>Chag</a:t>
            </a:r>
            <a:r>
              <a:rPr lang="en-US" sz="3600" i="1" dirty="0">
                <a:solidFill>
                  <a:schemeClr val="bg1"/>
                </a:solidFill>
              </a:rPr>
              <a:t/>
            </a:r>
            <a:br>
              <a:rPr lang="en-US" sz="3600" i="1" dirty="0">
                <a:solidFill>
                  <a:schemeClr val="bg1"/>
                </a:solidFill>
              </a:rPr>
            </a:br>
            <a:r>
              <a:rPr lang="en-US" sz="3600" i="1" dirty="0">
                <a:solidFill>
                  <a:schemeClr val="bg1"/>
                </a:solidFill>
              </a:rPr>
              <a:t>	</a:t>
            </a:r>
            <a:r>
              <a:rPr lang="en-US" sz="3600" i="1" dirty="0" err="1">
                <a:solidFill>
                  <a:schemeClr val="bg1"/>
                </a:solidFill>
              </a:rPr>
              <a:t>Moed</a:t>
            </a:r>
            <a:r>
              <a:rPr lang="en-US" sz="3600" i="1" dirty="0">
                <a:solidFill>
                  <a:schemeClr val="bg1"/>
                </a:solidFill>
              </a:rPr>
              <a:t> = Appointed Time, appointment</a:t>
            </a:r>
            <a:br>
              <a:rPr lang="en-US" sz="3600" i="1" dirty="0">
                <a:solidFill>
                  <a:schemeClr val="bg1"/>
                </a:solidFill>
              </a:rPr>
            </a:br>
            <a:r>
              <a:rPr lang="en-US" sz="3600" i="1" dirty="0">
                <a:solidFill>
                  <a:schemeClr val="bg1"/>
                </a:solidFill>
              </a:rPr>
              <a:t>	</a:t>
            </a:r>
            <a:r>
              <a:rPr lang="en-US" sz="3600" i="1" dirty="0" err="1">
                <a:solidFill>
                  <a:schemeClr val="bg1"/>
                </a:solidFill>
              </a:rPr>
              <a:t>Chag</a:t>
            </a:r>
            <a:r>
              <a:rPr lang="en-US" sz="3600" i="1" dirty="0">
                <a:solidFill>
                  <a:schemeClr val="bg1"/>
                </a:solidFill>
              </a:rPr>
              <a:t> = Pilgrimage (Festival), to dance, celebrate</a:t>
            </a:r>
            <a:br>
              <a:rPr lang="en-US" sz="3600" i="1" dirty="0">
                <a:solidFill>
                  <a:schemeClr val="bg1"/>
                </a:solidFill>
              </a:rPr>
            </a:br>
            <a:r>
              <a:rPr lang="en-US" sz="3600" i="1" dirty="0">
                <a:solidFill>
                  <a:schemeClr val="bg1"/>
                </a:solidFill>
              </a:rPr>
              <a:t>	</a:t>
            </a:r>
            <a:br>
              <a:rPr lang="en-US" sz="3600" i="1" dirty="0">
                <a:solidFill>
                  <a:schemeClr val="bg1"/>
                </a:solidFill>
              </a:rPr>
            </a:br>
            <a:r>
              <a:rPr lang="en-US" sz="3600" i="1" dirty="0">
                <a:solidFill>
                  <a:schemeClr val="bg1"/>
                </a:solidFill>
              </a:rPr>
              <a:t>	There are 3 annual </a:t>
            </a:r>
            <a:r>
              <a:rPr lang="en-US" sz="3600" i="1" dirty="0" err="1">
                <a:solidFill>
                  <a:schemeClr val="bg1"/>
                </a:solidFill>
              </a:rPr>
              <a:t>Chaggim</a:t>
            </a:r>
            <a:r>
              <a:rPr lang="en-US" sz="3600" i="1" dirty="0">
                <a:solidFill>
                  <a:schemeClr val="bg1"/>
                </a:solidFill>
              </a:rPr>
              <a:t>, </a:t>
            </a:r>
            <a:br>
              <a:rPr lang="en-US" sz="3600" i="1" dirty="0">
                <a:solidFill>
                  <a:schemeClr val="bg1"/>
                </a:solidFill>
              </a:rPr>
            </a:br>
            <a:r>
              <a:rPr lang="en-US" sz="3600" i="1" dirty="0">
                <a:solidFill>
                  <a:schemeClr val="bg1"/>
                </a:solidFill>
              </a:rPr>
              <a:t>	but 7 </a:t>
            </a:r>
            <a:r>
              <a:rPr lang="en-US" sz="3600" i="1" dirty="0" smtClean="0">
                <a:solidFill>
                  <a:schemeClr val="bg1"/>
                </a:solidFill>
              </a:rPr>
              <a:t>annual </a:t>
            </a:r>
            <a:r>
              <a:rPr lang="en-US" sz="3600" i="1" dirty="0" err="1" smtClean="0">
                <a:solidFill>
                  <a:schemeClr val="bg1"/>
                </a:solidFill>
              </a:rPr>
              <a:t>Moadim</a:t>
            </a:r>
            <a:endParaRPr lang="en-US" sz="4000" dirty="0">
              <a:solidFill>
                <a:schemeClr val="bg1"/>
              </a:solidFill>
            </a:endParaRPr>
          </a:p>
        </p:txBody>
      </p:sp>
    </p:spTree>
    <p:extLst>
      <p:ext uri="{BB962C8B-B14F-4D97-AF65-F5344CB8AC3E}">
        <p14:creationId xmlns:p14="http://schemas.microsoft.com/office/powerpoint/2010/main" val="30615602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73529" y="657227"/>
            <a:ext cx="7781471" cy="4257673"/>
          </a:xfrm>
        </p:spPr>
        <p:txBody>
          <a:bodyPr>
            <a:normAutofit fontScale="85000" lnSpcReduction="20000"/>
          </a:bodyPr>
          <a:lstStyle/>
          <a:p>
            <a:pPr algn="ctr">
              <a:buNone/>
            </a:pPr>
            <a:r>
              <a:rPr lang="en-US" sz="3600" dirty="0" smtClean="0">
                <a:solidFill>
                  <a:schemeClr val="bg1"/>
                </a:solidFill>
              </a:rPr>
              <a:t>The So-Called "Seven </a:t>
            </a:r>
            <a:r>
              <a:rPr lang="en-US" sz="3600" dirty="0">
                <a:solidFill>
                  <a:schemeClr val="bg1"/>
                </a:solidFill>
              </a:rPr>
              <a:t>Festivals of Messiah." </a:t>
            </a:r>
            <a:endParaRPr lang="en-US" sz="3600" dirty="0" smtClean="0">
              <a:solidFill>
                <a:schemeClr val="bg1"/>
              </a:solidFill>
            </a:endParaRPr>
          </a:p>
          <a:p>
            <a:pPr>
              <a:buNone/>
            </a:pPr>
            <a:r>
              <a:rPr lang="en-US" sz="3600" dirty="0" err="1">
                <a:solidFill>
                  <a:schemeClr val="bg1"/>
                </a:solidFill>
              </a:rPr>
              <a:t>Pesak</a:t>
            </a:r>
            <a:r>
              <a:rPr lang="en-US" sz="3600" dirty="0">
                <a:solidFill>
                  <a:schemeClr val="bg1"/>
                </a:solidFill>
              </a:rPr>
              <a:t> (Passover</a:t>
            </a:r>
            <a:r>
              <a:rPr lang="en-US" sz="3600" dirty="0" smtClean="0">
                <a:solidFill>
                  <a:schemeClr val="bg1"/>
                </a:solidFill>
              </a:rPr>
              <a:t>)</a:t>
            </a:r>
          </a:p>
          <a:p>
            <a:pPr>
              <a:buNone/>
            </a:pPr>
            <a:r>
              <a:rPr lang="en-US" sz="3600" dirty="0" err="1" smtClean="0">
                <a:solidFill>
                  <a:schemeClr val="bg1"/>
                </a:solidFill>
              </a:rPr>
              <a:t>Chag</a:t>
            </a:r>
            <a:r>
              <a:rPr lang="en-US" sz="3600" dirty="0" smtClean="0">
                <a:solidFill>
                  <a:schemeClr val="bg1"/>
                </a:solidFill>
              </a:rPr>
              <a:t> </a:t>
            </a:r>
            <a:r>
              <a:rPr lang="en-US" sz="3600" dirty="0" err="1" smtClean="0">
                <a:solidFill>
                  <a:schemeClr val="bg1"/>
                </a:solidFill>
              </a:rPr>
              <a:t>HaMatzah</a:t>
            </a:r>
            <a:r>
              <a:rPr lang="en-US" sz="3600" dirty="0" smtClean="0">
                <a:solidFill>
                  <a:schemeClr val="bg1"/>
                </a:solidFill>
              </a:rPr>
              <a:t> (</a:t>
            </a:r>
            <a:r>
              <a:rPr lang="en-US" sz="3600" dirty="0" err="1" smtClean="0">
                <a:solidFill>
                  <a:schemeClr val="bg1"/>
                </a:solidFill>
              </a:rPr>
              <a:t>Unleavend</a:t>
            </a:r>
            <a:r>
              <a:rPr lang="en-US" sz="3600" dirty="0" smtClean="0">
                <a:solidFill>
                  <a:schemeClr val="bg1"/>
                </a:solidFill>
              </a:rPr>
              <a:t> Bread)</a:t>
            </a:r>
          </a:p>
          <a:p>
            <a:pPr>
              <a:buNone/>
            </a:pPr>
            <a:r>
              <a:rPr lang="en-US" sz="3600" dirty="0" err="1" smtClean="0">
                <a:solidFill>
                  <a:schemeClr val="bg1"/>
                </a:solidFill>
              </a:rPr>
              <a:t>Bikkurim</a:t>
            </a:r>
            <a:r>
              <a:rPr lang="en-US" sz="3600" dirty="0" smtClean="0">
                <a:solidFill>
                  <a:schemeClr val="bg1"/>
                </a:solidFill>
              </a:rPr>
              <a:t> (First Fruits)</a:t>
            </a:r>
          </a:p>
          <a:p>
            <a:pPr>
              <a:buNone/>
            </a:pPr>
            <a:r>
              <a:rPr lang="en-US" sz="3600" dirty="0" err="1" smtClean="0">
                <a:solidFill>
                  <a:schemeClr val="bg1"/>
                </a:solidFill>
              </a:rPr>
              <a:t>Chag</a:t>
            </a:r>
            <a:r>
              <a:rPr lang="en-US" sz="3600" dirty="0" smtClean="0">
                <a:solidFill>
                  <a:schemeClr val="bg1"/>
                </a:solidFill>
              </a:rPr>
              <a:t> Shavuot (Feast of Pentecost)</a:t>
            </a:r>
          </a:p>
          <a:p>
            <a:pPr>
              <a:buNone/>
            </a:pPr>
            <a:r>
              <a:rPr lang="en-US" sz="3600" dirty="0" smtClean="0">
                <a:solidFill>
                  <a:schemeClr val="bg1"/>
                </a:solidFill>
              </a:rPr>
              <a:t>Yom </a:t>
            </a:r>
            <a:r>
              <a:rPr lang="en-US" sz="3600" dirty="0" err="1" smtClean="0">
                <a:solidFill>
                  <a:schemeClr val="bg1"/>
                </a:solidFill>
              </a:rPr>
              <a:t>Teruah</a:t>
            </a:r>
            <a:r>
              <a:rPr lang="en-US" sz="3600" dirty="0" smtClean="0">
                <a:solidFill>
                  <a:schemeClr val="bg1"/>
                </a:solidFill>
              </a:rPr>
              <a:t> (Feast of Trumpets)</a:t>
            </a:r>
          </a:p>
          <a:p>
            <a:pPr>
              <a:buNone/>
            </a:pPr>
            <a:r>
              <a:rPr lang="en-US" sz="3600" dirty="0" smtClean="0">
                <a:solidFill>
                  <a:schemeClr val="bg1"/>
                </a:solidFill>
              </a:rPr>
              <a:t>Yom Kippur (Day of Atonement)</a:t>
            </a:r>
          </a:p>
          <a:p>
            <a:pPr>
              <a:buNone/>
            </a:pPr>
            <a:r>
              <a:rPr lang="en-US" sz="3600" dirty="0" err="1" smtClean="0">
                <a:solidFill>
                  <a:schemeClr val="bg1"/>
                </a:solidFill>
              </a:rPr>
              <a:t>Chag</a:t>
            </a:r>
            <a:r>
              <a:rPr lang="en-US" sz="3600" dirty="0" smtClean="0">
                <a:solidFill>
                  <a:schemeClr val="bg1"/>
                </a:solidFill>
              </a:rPr>
              <a:t> </a:t>
            </a:r>
            <a:r>
              <a:rPr lang="en-US" sz="3600" dirty="0" err="1" smtClean="0">
                <a:solidFill>
                  <a:schemeClr val="bg1"/>
                </a:solidFill>
              </a:rPr>
              <a:t>HaSukkot</a:t>
            </a:r>
            <a:r>
              <a:rPr lang="en-US" sz="3600" dirty="0" smtClean="0">
                <a:solidFill>
                  <a:schemeClr val="bg1"/>
                </a:solidFill>
              </a:rPr>
              <a:t> (Feast of Tabernacles)</a:t>
            </a:r>
            <a:endParaRPr lang="en-US" sz="3600" dirty="0">
              <a:solidFill>
                <a:schemeClr val="bg1"/>
              </a:solidFill>
            </a:endParaRPr>
          </a:p>
          <a:p>
            <a:pPr>
              <a:buNone/>
            </a:pPr>
            <a:r>
              <a:rPr lang="en-US" sz="3600" dirty="0" smtClean="0">
                <a:solidFill>
                  <a:schemeClr val="bg1"/>
                </a:solidFill>
              </a:rPr>
              <a:t> </a:t>
            </a:r>
          </a:p>
          <a:p>
            <a:pPr>
              <a:buNone/>
            </a:pPr>
            <a:endParaRPr lang="en-US" sz="3600" dirty="0" smtClean="0">
              <a:solidFill>
                <a:schemeClr val="bg1"/>
              </a:solidFill>
            </a:endParaRPr>
          </a:p>
        </p:txBody>
      </p:sp>
    </p:spTree>
    <p:extLst>
      <p:ext uri="{BB962C8B-B14F-4D97-AF65-F5344CB8AC3E}">
        <p14:creationId xmlns:p14="http://schemas.microsoft.com/office/powerpoint/2010/main" val="17949823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73529" y="657227"/>
            <a:ext cx="7781471" cy="4257673"/>
          </a:xfrm>
        </p:spPr>
        <p:txBody>
          <a:bodyPr>
            <a:normAutofit fontScale="85000" lnSpcReduction="10000"/>
          </a:bodyPr>
          <a:lstStyle/>
          <a:p>
            <a:pPr>
              <a:buNone/>
            </a:pPr>
            <a:r>
              <a:rPr lang="en-US" sz="3600" dirty="0" smtClean="0">
                <a:solidFill>
                  <a:schemeClr val="bg1"/>
                </a:solidFill>
              </a:rPr>
              <a:t>The </a:t>
            </a:r>
            <a:r>
              <a:rPr lang="en-US" sz="3600" dirty="0">
                <a:solidFill>
                  <a:schemeClr val="bg1"/>
                </a:solidFill>
              </a:rPr>
              <a:t>"Seven Festivals of Messiah."  </a:t>
            </a:r>
            <a:endParaRPr lang="en-US" sz="3600" dirty="0" smtClean="0">
              <a:solidFill>
                <a:schemeClr val="bg1"/>
              </a:solidFill>
            </a:endParaRPr>
          </a:p>
          <a:p>
            <a:pPr>
              <a:buNone/>
            </a:pPr>
            <a:r>
              <a:rPr lang="en-US" sz="3600" dirty="0" smtClean="0">
                <a:solidFill>
                  <a:schemeClr val="bg1"/>
                </a:solidFill>
              </a:rPr>
              <a:t>This </a:t>
            </a:r>
            <a:r>
              <a:rPr lang="en-US" sz="3600" dirty="0">
                <a:solidFill>
                  <a:schemeClr val="bg1"/>
                </a:solidFill>
              </a:rPr>
              <a:t>is a misnomer based on a misunderstanding of the Hebrew term </a:t>
            </a:r>
            <a:r>
              <a:rPr lang="en-US" sz="3600" i="1" dirty="0" err="1">
                <a:solidFill>
                  <a:schemeClr val="bg1"/>
                </a:solidFill>
              </a:rPr>
              <a:t>chag</a:t>
            </a:r>
            <a:r>
              <a:rPr lang="en-US" sz="3600" dirty="0">
                <a:solidFill>
                  <a:schemeClr val="bg1"/>
                </a:solidFill>
              </a:rPr>
              <a:t>.  </a:t>
            </a:r>
            <a:endParaRPr lang="en-US" sz="3600" dirty="0" smtClean="0">
              <a:solidFill>
                <a:schemeClr val="bg1"/>
              </a:solidFill>
            </a:endParaRPr>
          </a:p>
          <a:p>
            <a:pPr>
              <a:buNone/>
            </a:pPr>
            <a:r>
              <a:rPr lang="en-US" sz="3600" dirty="0" smtClean="0">
                <a:solidFill>
                  <a:schemeClr val="bg1"/>
                </a:solidFill>
              </a:rPr>
              <a:t>Actually</a:t>
            </a:r>
            <a:r>
              <a:rPr lang="en-US" sz="3600" dirty="0">
                <a:solidFill>
                  <a:schemeClr val="bg1"/>
                </a:solidFill>
              </a:rPr>
              <a:t>, as anyone can see by reading through </a:t>
            </a:r>
            <a:r>
              <a:rPr lang="en-US" sz="3600" dirty="0" err="1">
                <a:solidFill>
                  <a:schemeClr val="bg1"/>
                </a:solidFill>
              </a:rPr>
              <a:t>Vayiqra</a:t>
            </a:r>
            <a:r>
              <a:rPr lang="en-US" sz="3600" dirty="0">
                <a:solidFill>
                  <a:schemeClr val="bg1"/>
                </a:solidFill>
              </a:rPr>
              <a:t> 23 and its parallel in </a:t>
            </a:r>
            <a:r>
              <a:rPr lang="en-US" sz="3600" dirty="0" err="1">
                <a:solidFill>
                  <a:schemeClr val="bg1"/>
                </a:solidFill>
              </a:rPr>
              <a:t>Devarim</a:t>
            </a:r>
            <a:r>
              <a:rPr lang="en-US" sz="3600" dirty="0">
                <a:solidFill>
                  <a:schemeClr val="bg1"/>
                </a:solidFill>
              </a:rPr>
              <a:t> 16, there are only three annual </a:t>
            </a:r>
            <a:r>
              <a:rPr lang="en-US" sz="3600" i="1" dirty="0" err="1">
                <a:solidFill>
                  <a:schemeClr val="bg1"/>
                </a:solidFill>
              </a:rPr>
              <a:t>chag</a:t>
            </a:r>
            <a:r>
              <a:rPr lang="en-US" sz="3600" dirty="0" err="1">
                <a:solidFill>
                  <a:schemeClr val="bg1"/>
                </a:solidFill>
              </a:rPr>
              <a:t>s</a:t>
            </a:r>
            <a:r>
              <a:rPr lang="en-US" sz="3600" dirty="0">
                <a:solidFill>
                  <a:schemeClr val="bg1"/>
                </a:solidFill>
              </a:rPr>
              <a:t> (pilgrim feasts) while there are seven annual set apart appointment days of worship.</a:t>
            </a:r>
            <a:endParaRPr lang="en-US" sz="4000" dirty="0">
              <a:solidFill>
                <a:schemeClr val="bg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73529" y="657227"/>
            <a:ext cx="7781471" cy="4257673"/>
          </a:xfrm>
        </p:spPr>
        <p:txBody>
          <a:bodyPr>
            <a:normAutofit fontScale="92500" lnSpcReduction="10000"/>
          </a:bodyPr>
          <a:lstStyle/>
          <a:p>
            <a:pPr algn="ctr">
              <a:buNone/>
            </a:pPr>
            <a:r>
              <a:rPr lang="en-US" sz="3600" dirty="0" smtClean="0">
                <a:solidFill>
                  <a:schemeClr val="bg1"/>
                </a:solidFill>
              </a:rPr>
              <a:t>The Three Biblical Feasts</a:t>
            </a:r>
          </a:p>
          <a:p>
            <a:pPr>
              <a:buNone/>
            </a:pPr>
            <a:r>
              <a:rPr lang="en-US" sz="3600" dirty="0" smtClean="0">
                <a:solidFill>
                  <a:schemeClr val="bg1"/>
                </a:solidFill>
              </a:rPr>
              <a:t>Feast of Unleavened Bread</a:t>
            </a:r>
          </a:p>
          <a:p>
            <a:pPr>
              <a:buNone/>
            </a:pPr>
            <a:r>
              <a:rPr lang="en-US" sz="3600" dirty="0" smtClean="0">
                <a:solidFill>
                  <a:schemeClr val="bg1"/>
                </a:solidFill>
              </a:rPr>
              <a:t>Feast of Pentecost</a:t>
            </a:r>
          </a:p>
          <a:p>
            <a:pPr>
              <a:buNone/>
            </a:pPr>
            <a:r>
              <a:rPr lang="en-US" sz="3600" dirty="0" smtClean="0">
                <a:solidFill>
                  <a:schemeClr val="bg1"/>
                </a:solidFill>
              </a:rPr>
              <a:t>Feast of Tabernacles</a:t>
            </a:r>
          </a:p>
          <a:p>
            <a:pPr algn="ctr">
              <a:buNone/>
            </a:pPr>
            <a:r>
              <a:rPr lang="en-US" sz="3600" dirty="0" smtClean="0">
                <a:solidFill>
                  <a:schemeClr val="bg1"/>
                </a:solidFill>
              </a:rPr>
              <a:t>The Seven Annual Holy Days</a:t>
            </a:r>
          </a:p>
          <a:p>
            <a:pPr algn="ctr">
              <a:buNone/>
            </a:pPr>
            <a:r>
              <a:rPr lang="en-US" sz="3600" dirty="0" smtClean="0">
                <a:solidFill>
                  <a:schemeClr val="bg1"/>
                </a:solidFill>
              </a:rPr>
              <a:t>1</a:t>
            </a:r>
            <a:r>
              <a:rPr lang="en-US" sz="3600" baseline="30000" dirty="0" smtClean="0">
                <a:solidFill>
                  <a:schemeClr val="bg1"/>
                </a:solidFill>
              </a:rPr>
              <a:t>st</a:t>
            </a:r>
            <a:r>
              <a:rPr lang="en-US" sz="3600" dirty="0" smtClean="0">
                <a:solidFill>
                  <a:schemeClr val="bg1"/>
                </a:solidFill>
              </a:rPr>
              <a:t>, 7</a:t>
            </a:r>
            <a:r>
              <a:rPr lang="en-US" sz="3600" baseline="30000" dirty="0" smtClean="0">
                <a:solidFill>
                  <a:schemeClr val="bg1"/>
                </a:solidFill>
              </a:rPr>
              <a:t>th</a:t>
            </a:r>
            <a:r>
              <a:rPr lang="en-US" sz="3600" dirty="0" smtClean="0">
                <a:solidFill>
                  <a:schemeClr val="bg1"/>
                </a:solidFill>
              </a:rPr>
              <a:t> day of 1</a:t>
            </a:r>
            <a:r>
              <a:rPr lang="en-US" sz="3600" baseline="30000" dirty="0" smtClean="0">
                <a:solidFill>
                  <a:schemeClr val="bg1"/>
                </a:solidFill>
              </a:rPr>
              <a:t>st</a:t>
            </a:r>
            <a:r>
              <a:rPr lang="en-US" sz="3600" dirty="0" smtClean="0">
                <a:solidFill>
                  <a:schemeClr val="bg1"/>
                </a:solidFill>
              </a:rPr>
              <a:t> month, 50</a:t>
            </a:r>
            <a:r>
              <a:rPr lang="en-US" sz="3600" baseline="30000" dirty="0" smtClean="0">
                <a:solidFill>
                  <a:schemeClr val="bg1"/>
                </a:solidFill>
              </a:rPr>
              <a:t>th</a:t>
            </a:r>
            <a:r>
              <a:rPr lang="en-US" sz="3600" dirty="0" smtClean="0">
                <a:solidFill>
                  <a:schemeClr val="bg1"/>
                </a:solidFill>
              </a:rPr>
              <a:t> day of counting, 1</a:t>
            </a:r>
            <a:r>
              <a:rPr lang="en-US" sz="3600" baseline="30000" dirty="0" smtClean="0">
                <a:solidFill>
                  <a:schemeClr val="bg1"/>
                </a:solidFill>
              </a:rPr>
              <a:t>st</a:t>
            </a:r>
            <a:r>
              <a:rPr lang="en-US" sz="3600" dirty="0" smtClean="0">
                <a:solidFill>
                  <a:schemeClr val="bg1"/>
                </a:solidFill>
              </a:rPr>
              <a:t>, 10</a:t>
            </a:r>
            <a:r>
              <a:rPr lang="en-US" sz="3600" baseline="30000" dirty="0" smtClean="0">
                <a:solidFill>
                  <a:schemeClr val="bg1"/>
                </a:solidFill>
              </a:rPr>
              <a:t>th</a:t>
            </a:r>
            <a:r>
              <a:rPr lang="en-US" sz="3600" dirty="0" smtClean="0">
                <a:solidFill>
                  <a:schemeClr val="bg1"/>
                </a:solidFill>
              </a:rPr>
              <a:t>, 15</a:t>
            </a:r>
            <a:r>
              <a:rPr lang="en-US" sz="3600" baseline="30000" dirty="0" smtClean="0">
                <a:solidFill>
                  <a:schemeClr val="bg1"/>
                </a:solidFill>
              </a:rPr>
              <a:t>th</a:t>
            </a:r>
            <a:r>
              <a:rPr lang="en-US" sz="3600" dirty="0" smtClean="0">
                <a:solidFill>
                  <a:schemeClr val="bg1"/>
                </a:solidFill>
              </a:rPr>
              <a:t>, 22</a:t>
            </a:r>
            <a:r>
              <a:rPr lang="en-US" sz="3600" baseline="30000" dirty="0" smtClean="0">
                <a:solidFill>
                  <a:schemeClr val="bg1"/>
                </a:solidFill>
              </a:rPr>
              <a:t>nd</a:t>
            </a:r>
            <a:r>
              <a:rPr lang="en-US" sz="3600" dirty="0" smtClean="0">
                <a:solidFill>
                  <a:schemeClr val="bg1"/>
                </a:solidFill>
              </a:rPr>
              <a:t> day of 7</a:t>
            </a:r>
            <a:r>
              <a:rPr lang="en-US" sz="3600" baseline="30000" dirty="0" smtClean="0">
                <a:solidFill>
                  <a:schemeClr val="bg1"/>
                </a:solidFill>
              </a:rPr>
              <a:t>th</a:t>
            </a:r>
            <a:r>
              <a:rPr lang="en-US" sz="3600" dirty="0" smtClean="0">
                <a:solidFill>
                  <a:schemeClr val="bg1"/>
                </a:solidFill>
              </a:rPr>
              <a:t> month</a:t>
            </a:r>
            <a:endParaRPr lang="en-US" sz="4000" dirty="0">
              <a:solidFill>
                <a:schemeClr val="bg1"/>
              </a:solidFill>
            </a:endParaRPr>
          </a:p>
        </p:txBody>
      </p:sp>
    </p:spTree>
    <p:extLst>
      <p:ext uri="{BB962C8B-B14F-4D97-AF65-F5344CB8AC3E}">
        <p14:creationId xmlns:p14="http://schemas.microsoft.com/office/powerpoint/2010/main" val="41141046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7854950"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algn="ctr">
              <a:buNone/>
            </a:pPr>
            <a:r>
              <a:rPr lang="en-US" sz="4000" dirty="0" err="1" smtClean="0">
                <a:solidFill>
                  <a:schemeClr val="bg1"/>
                </a:solidFill>
                <a:latin typeface="Helvetica" pitchFamily="34" charset="0"/>
                <a:cs typeface="Helvetica" pitchFamily="34" charset="0"/>
              </a:rPr>
              <a:t>Chag</a:t>
            </a:r>
            <a:r>
              <a:rPr lang="en-US" sz="4000" dirty="0" smtClean="0">
                <a:solidFill>
                  <a:schemeClr val="bg1"/>
                </a:solidFill>
                <a:latin typeface="Helvetica" pitchFamily="34" charset="0"/>
                <a:cs typeface="Helvetica" pitchFamily="34" charset="0"/>
              </a:rPr>
              <a:t> </a:t>
            </a:r>
            <a:r>
              <a:rPr lang="en-US" sz="4000" dirty="0" err="1" smtClean="0">
                <a:solidFill>
                  <a:schemeClr val="bg1"/>
                </a:solidFill>
                <a:latin typeface="Helvetica" pitchFamily="34" charset="0"/>
                <a:cs typeface="Helvetica" pitchFamily="34" charset="0"/>
              </a:rPr>
              <a:t>HaSukkot</a:t>
            </a: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The Feast of Tabernacles</a:t>
            </a:r>
          </a:p>
          <a:p>
            <a:pPr algn="ctr">
              <a:buNone/>
            </a:pPr>
            <a:r>
              <a:rPr lang="en-US" dirty="0" smtClean="0">
                <a:solidFill>
                  <a:schemeClr val="bg1"/>
                </a:solidFill>
                <a:latin typeface="Helvetica" pitchFamily="34" charset="0"/>
                <a:cs typeface="Helvetica" pitchFamily="34" charset="0"/>
              </a:rPr>
              <a:t>The Time of Our Joy</a:t>
            </a:r>
          </a:p>
        </p:txBody>
      </p:sp>
    </p:spTree>
    <p:extLst>
      <p:ext uri="{BB962C8B-B14F-4D97-AF65-F5344CB8AC3E}">
        <p14:creationId xmlns:p14="http://schemas.microsoft.com/office/powerpoint/2010/main" val="42803032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67393" y="424543"/>
            <a:ext cx="8262257" cy="4506686"/>
          </a:xfrm>
        </p:spPr>
        <p:txBody>
          <a:bodyPr>
            <a:normAutofit fontScale="77500" lnSpcReduction="20000"/>
          </a:bodyPr>
          <a:lstStyle/>
          <a:p>
            <a:pPr marL="0" indent="0">
              <a:buNone/>
            </a:pPr>
            <a:r>
              <a:rPr lang="en-US" sz="3600" dirty="0" smtClean="0">
                <a:solidFill>
                  <a:schemeClr val="bg1"/>
                </a:solidFill>
              </a:rPr>
              <a:t>*Introduction to </a:t>
            </a:r>
            <a:r>
              <a:rPr lang="en-US" sz="3600" dirty="0">
                <a:solidFill>
                  <a:schemeClr val="bg1"/>
                </a:solidFill>
              </a:rPr>
              <a:t>the Feast of </a:t>
            </a:r>
            <a:r>
              <a:rPr lang="en-US" sz="3600" dirty="0" smtClean="0">
                <a:solidFill>
                  <a:schemeClr val="bg1"/>
                </a:solidFill>
              </a:rPr>
              <a:t>Tabernacles</a:t>
            </a:r>
            <a:endParaRPr lang="en-US" sz="3600" dirty="0">
              <a:solidFill>
                <a:schemeClr val="bg1"/>
              </a:solidFill>
            </a:endParaRPr>
          </a:p>
          <a:p>
            <a:pPr marL="0" indent="0">
              <a:buNone/>
            </a:pPr>
            <a:r>
              <a:rPr lang="en-US" sz="3600" dirty="0" smtClean="0">
                <a:solidFill>
                  <a:schemeClr val="bg1"/>
                </a:solidFill>
              </a:rPr>
              <a:t>*Do </a:t>
            </a:r>
            <a:r>
              <a:rPr lang="en-US" sz="3600" dirty="0">
                <a:solidFill>
                  <a:schemeClr val="bg1"/>
                </a:solidFill>
              </a:rPr>
              <a:t>Only Native Born Israelites Need to Live in </a:t>
            </a:r>
            <a:r>
              <a:rPr lang="en-US" sz="3600" dirty="0" smtClean="0">
                <a:solidFill>
                  <a:schemeClr val="bg1"/>
                </a:solidFill>
              </a:rPr>
              <a:t>Booths?</a:t>
            </a:r>
          </a:p>
          <a:p>
            <a:pPr marL="0" indent="0">
              <a:buNone/>
            </a:pPr>
            <a:r>
              <a:rPr lang="en-US" sz="3600" dirty="0">
                <a:solidFill>
                  <a:schemeClr val="bg1"/>
                </a:solidFill>
              </a:rPr>
              <a:t>*Why Dwell in Booths</a:t>
            </a:r>
            <a:r>
              <a:rPr lang="en-US" sz="3600" dirty="0" smtClean="0">
                <a:solidFill>
                  <a:schemeClr val="bg1"/>
                </a:solidFill>
              </a:rPr>
              <a:t>?</a:t>
            </a:r>
          </a:p>
          <a:p>
            <a:pPr marL="0" indent="0">
              <a:buNone/>
            </a:pPr>
            <a:r>
              <a:rPr lang="en-US" sz="3600" dirty="0" smtClean="0">
                <a:solidFill>
                  <a:schemeClr val="bg1"/>
                </a:solidFill>
              </a:rPr>
              <a:t>*What Do We Bring to the Feast?</a:t>
            </a:r>
          </a:p>
          <a:p>
            <a:pPr marL="0" indent="0">
              <a:buNone/>
            </a:pPr>
            <a:r>
              <a:rPr lang="en-US" sz="3600" dirty="0" smtClean="0">
                <a:solidFill>
                  <a:schemeClr val="bg1"/>
                </a:solidFill>
              </a:rPr>
              <a:t>*What are the Four Items Mentioned?</a:t>
            </a:r>
          </a:p>
          <a:p>
            <a:pPr marL="0" indent="0">
              <a:buNone/>
            </a:pPr>
            <a:r>
              <a:rPr lang="en-US" sz="3600" dirty="0" smtClean="0">
                <a:solidFill>
                  <a:schemeClr val="bg1"/>
                </a:solidFill>
              </a:rPr>
              <a:t>*What Is the Atmosphere For This Feast?</a:t>
            </a:r>
          </a:p>
          <a:p>
            <a:pPr marL="0" indent="0">
              <a:buNone/>
            </a:pPr>
            <a:r>
              <a:rPr lang="en-US" sz="3600" dirty="0" smtClean="0">
                <a:solidFill>
                  <a:schemeClr val="bg1"/>
                </a:solidFill>
              </a:rPr>
              <a:t>*Has There Been a “Fulfillment” of Sukkot?</a:t>
            </a:r>
          </a:p>
          <a:p>
            <a:pPr marL="0" indent="0">
              <a:buNone/>
            </a:pPr>
            <a:r>
              <a:rPr lang="en-US" sz="3600" dirty="0" smtClean="0">
                <a:solidFill>
                  <a:schemeClr val="bg1"/>
                </a:solidFill>
              </a:rPr>
              <a:t>*What Does the Feast of Sukkot Foreshadow About Our Future?</a:t>
            </a:r>
          </a:p>
          <a:p>
            <a:pPr marL="0" indent="0">
              <a:buNone/>
            </a:pPr>
            <a:endParaRPr lang="en-US" sz="3600" dirty="0" smtClean="0">
              <a:solidFill>
                <a:schemeClr val="bg1"/>
              </a:solidFill>
            </a:endParaRPr>
          </a:p>
          <a:p>
            <a:pPr marL="0" indent="0">
              <a:buNone/>
            </a:pPr>
            <a:endParaRPr lang="en-US" sz="3600" dirty="0">
              <a:solidFill>
                <a:schemeClr val="bg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229" y="408214"/>
            <a:ext cx="8278585" cy="4482193"/>
          </a:xfrm>
        </p:spPr>
        <p:txBody>
          <a:bodyPr>
            <a:normAutofit/>
          </a:bodyPr>
          <a:lstStyle/>
          <a:p>
            <a:pPr marL="0" indent="0" algn="ctr">
              <a:buNone/>
            </a:pPr>
            <a:r>
              <a:rPr lang="en-US" sz="3600" dirty="0">
                <a:solidFill>
                  <a:schemeClr val="bg1"/>
                </a:solidFill>
              </a:rPr>
              <a:t>Introduction to the Feast of </a:t>
            </a:r>
            <a:r>
              <a:rPr lang="en-US" sz="3600" dirty="0" smtClean="0">
                <a:solidFill>
                  <a:schemeClr val="bg1"/>
                </a:solidFill>
              </a:rPr>
              <a:t>Tabernacles</a:t>
            </a:r>
            <a:r>
              <a:rPr lang="en-US" sz="3600" dirty="0"/>
              <a:t> </a:t>
            </a:r>
            <a:endParaRPr lang="en-US" sz="4000" b="1" i="1" dirty="0" smtClean="0"/>
          </a:p>
        </p:txBody>
      </p:sp>
    </p:spTree>
    <p:extLst>
      <p:ext uri="{BB962C8B-B14F-4D97-AF65-F5344CB8AC3E}">
        <p14:creationId xmlns:p14="http://schemas.microsoft.com/office/powerpoint/2010/main" val="7079247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6" y="310243"/>
            <a:ext cx="8123464" cy="4555671"/>
          </a:xfrm>
        </p:spPr>
        <p:txBody>
          <a:bodyPr>
            <a:normAutofit fontScale="77500" lnSpcReduction="20000"/>
          </a:bodyPr>
          <a:lstStyle/>
          <a:p>
            <a:pPr algn="ctr">
              <a:buNone/>
            </a:pP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said to </a:t>
            </a:r>
            <a:r>
              <a:rPr lang="en-US" sz="4000" dirty="0" err="1">
                <a:solidFill>
                  <a:schemeClr val="bg1"/>
                </a:solidFill>
              </a:rPr>
              <a:t>Mosheh</a:t>
            </a:r>
            <a:r>
              <a:rPr lang="en-US" sz="4000" dirty="0">
                <a:solidFill>
                  <a:schemeClr val="bg1"/>
                </a:solidFill>
              </a:rPr>
              <a:t>, "Say to the sons of </a:t>
            </a:r>
            <a:r>
              <a:rPr lang="en-US" sz="4000" dirty="0" err="1">
                <a:solidFill>
                  <a:schemeClr val="bg1"/>
                </a:solidFill>
              </a:rPr>
              <a:t>Yisrael</a:t>
            </a:r>
            <a:r>
              <a:rPr lang="en-US" sz="4000" dirty="0">
                <a:solidFill>
                  <a:schemeClr val="bg1"/>
                </a:solidFill>
              </a:rPr>
              <a:t>: 'On the fifteenth day of the seventh month </a:t>
            </a:r>
            <a:r>
              <a:rPr lang="en-US" sz="4000" dirty="0" err="1" smtClean="0">
                <a:solidFill>
                  <a:schemeClr val="bg1"/>
                </a:solidFill>
              </a:rPr>
              <a:t>Yehovah's</a:t>
            </a:r>
            <a:r>
              <a:rPr lang="en-US" sz="4000" dirty="0" smtClean="0">
                <a:solidFill>
                  <a:schemeClr val="bg1"/>
                </a:solidFill>
              </a:rPr>
              <a:t> </a:t>
            </a:r>
            <a:r>
              <a:rPr lang="en-US" sz="4000" dirty="0">
                <a:solidFill>
                  <a:schemeClr val="bg1"/>
                </a:solidFill>
              </a:rPr>
              <a:t>Feast of Tabernacles begins, and it lasts for seven days.  The first day is a set apart </a:t>
            </a:r>
            <a:r>
              <a:rPr lang="en-US" sz="4000" dirty="0" smtClean="0">
                <a:solidFill>
                  <a:schemeClr val="bg1"/>
                </a:solidFill>
              </a:rPr>
              <a:t>proclamation (</a:t>
            </a:r>
            <a:r>
              <a:rPr lang="en-US" sz="4000" i="1" dirty="0" err="1" smtClean="0">
                <a:solidFill>
                  <a:schemeClr val="bg1"/>
                </a:solidFill>
              </a:rPr>
              <a:t>miqra</a:t>
            </a:r>
            <a:r>
              <a:rPr lang="en-US" sz="4000" i="1" dirty="0" smtClean="0">
                <a:solidFill>
                  <a:schemeClr val="bg1"/>
                </a:solidFill>
              </a:rPr>
              <a:t> </a:t>
            </a:r>
            <a:r>
              <a:rPr lang="en-US" sz="4000" i="1" dirty="0" err="1" smtClean="0">
                <a:solidFill>
                  <a:schemeClr val="bg1"/>
                </a:solidFill>
              </a:rPr>
              <a:t>qodesh</a:t>
            </a:r>
            <a:r>
              <a:rPr lang="en-US" sz="4000" dirty="0" smtClean="0">
                <a:solidFill>
                  <a:schemeClr val="bg1"/>
                </a:solidFill>
              </a:rPr>
              <a:t>); </a:t>
            </a:r>
            <a:r>
              <a:rPr lang="en-US" sz="4000" dirty="0">
                <a:solidFill>
                  <a:schemeClr val="bg1"/>
                </a:solidFill>
              </a:rPr>
              <a:t>do no regular </a:t>
            </a:r>
            <a:r>
              <a:rPr lang="en-US" sz="4000" dirty="0" smtClean="0">
                <a:solidFill>
                  <a:schemeClr val="bg1"/>
                </a:solidFill>
              </a:rPr>
              <a:t>work (</a:t>
            </a:r>
            <a:r>
              <a:rPr lang="en-US" sz="4000" i="1" dirty="0" err="1" smtClean="0">
                <a:solidFill>
                  <a:schemeClr val="bg1"/>
                </a:solidFill>
              </a:rPr>
              <a:t>melachah</a:t>
            </a:r>
            <a:r>
              <a:rPr lang="en-US" sz="4000" dirty="0" smtClean="0">
                <a:solidFill>
                  <a:schemeClr val="bg1"/>
                </a:solidFill>
              </a:rPr>
              <a:t>).</a:t>
            </a:r>
            <a:r>
              <a:rPr lang="en-US" sz="4000" dirty="0">
                <a:solidFill>
                  <a:schemeClr val="bg1"/>
                </a:solidFill>
              </a:rPr>
              <a:t>  For seven days present offerings made to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by fire, and on the eighth day hold a set apart proclamation and present an offering made to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by fire. It is the closing proclamation; do no regular work</a:t>
            </a:r>
            <a:r>
              <a:rPr lang="en-US" sz="4000" dirty="0" smtClean="0">
                <a:solidFill>
                  <a:schemeClr val="bg1"/>
                </a:solidFill>
              </a:rPr>
              <a:t>. (Leviticus 23:33-36)</a:t>
            </a:r>
            <a:endParaRPr lang="en-US" sz="6600" b="1" i="1" dirty="0">
              <a:solidFill>
                <a:schemeClr val="bg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379" y="302079"/>
            <a:ext cx="8229600" cy="4645478"/>
          </a:xfrm>
        </p:spPr>
        <p:txBody>
          <a:bodyPr>
            <a:normAutofit fontScale="77500" lnSpcReduction="20000"/>
          </a:bodyPr>
          <a:lstStyle/>
          <a:p>
            <a:pPr>
              <a:buNone/>
            </a:pPr>
            <a:r>
              <a:rPr lang="en-US" sz="4000" dirty="0">
                <a:solidFill>
                  <a:schemeClr val="bg1"/>
                </a:solidFill>
              </a:rPr>
              <a:t>So beginning with the fifteenth day of the seventh month, after you have gathered the crops of the land, celebrate the pilgrim feast of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for seven days; the first day is a day of </a:t>
            </a:r>
            <a:r>
              <a:rPr lang="en-US" sz="4000" dirty="0" smtClean="0">
                <a:solidFill>
                  <a:schemeClr val="bg1"/>
                </a:solidFill>
              </a:rPr>
              <a:t>rest (</a:t>
            </a:r>
            <a:r>
              <a:rPr lang="en-US" sz="4000" i="1" dirty="0" err="1" smtClean="0">
                <a:solidFill>
                  <a:schemeClr val="bg1"/>
                </a:solidFill>
              </a:rPr>
              <a:t>shabbaton</a:t>
            </a:r>
            <a:r>
              <a:rPr lang="en-US" sz="4000" dirty="0" smtClean="0">
                <a:solidFill>
                  <a:schemeClr val="bg1"/>
                </a:solidFill>
              </a:rPr>
              <a:t>), </a:t>
            </a:r>
            <a:r>
              <a:rPr lang="en-US" sz="4000" dirty="0">
                <a:solidFill>
                  <a:schemeClr val="bg1"/>
                </a:solidFill>
              </a:rPr>
              <a:t>and the eighth day also is a day of </a:t>
            </a:r>
            <a:r>
              <a:rPr lang="en-US" sz="4000" dirty="0" smtClean="0">
                <a:solidFill>
                  <a:schemeClr val="bg1"/>
                </a:solidFill>
              </a:rPr>
              <a:t>rest (</a:t>
            </a:r>
            <a:r>
              <a:rPr lang="en-US" sz="4000" i="1" dirty="0" err="1" smtClean="0">
                <a:solidFill>
                  <a:schemeClr val="bg1"/>
                </a:solidFill>
              </a:rPr>
              <a:t>shabbaton</a:t>
            </a:r>
            <a:r>
              <a:rPr lang="en-US" sz="4000" dirty="0" smtClean="0">
                <a:solidFill>
                  <a:schemeClr val="bg1"/>
                </a:solidFill>
              </a:rPr>
              <a:t>).</a:t>
            </a:r>
            <a:r>
              <a:rPr lang="en-US" sz="4000" dirty="0">
                <a:solidFill>
                  <a:schemeClr val="bg1"/>
                </a:solidFill>
              </a:rPr>
              <a:t>  On the first day you are to take choice fruit from the trees, and palm fronds, leafy branches and poplars, and rejoice before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your </a:t>
            </a:r>
            <a:r>
              <a:rPr lang="en-US" sz="4000" dirty="0" err="1">
                <a:solidFill>
                  <a:schemeClr val="bg1"/>
                </a:solidFill>
              </a:rPr>
              <a:t>Elohim</a:t>
            </a:r>
            <a:r>
              <a:rPr lang="en-US" sz="4000" dirty="0">
                <a:solidFill>
                  <a:schemeClr val="bg1"/>
                </a:solidFill>
              </a:rPr>
              <a:t> for seven days.  </a:t>
            </a:r>
            <a:r>
              <a:rPr lang="en-US" sz="4000" dirty="0" smtClean="0">
                <a:solidFill>
                  <a:schemeClr val="bg1"/>
                </a:solidFill>
              </a:rPr>
              <a:t>(</a:t>
            </a:r>
            <a:r>
              <a:rPr lang="en-US" sz="4000" dirty="0" err="1" smtClean="0">
                <a:solidFill>
                  <a:schemeClr val="bg1"/>
                </a:solidFill>
              </a:rPr>
              <a:t>Vayiqra</a:t>
            </a:r>
            <a:r>
              <a:rPr lang="en-US" sz="4000" dirty="0" smtClean="0">
                <a:solidFill>
                  <a:schemeClr val="bg1"/>
                </a:solidFill>
              </a:rPr>
              <a:t> [Leviticus] 23:39-43)</a:t>
            </a:r>
            <a:endParaRPr lang="en-US" sz="4000" dirty="0">
              <a:solidFill>
                <a:schemeClr val="bg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500" y="359229"/>
            <a:ext cx="7683500" cy="4539342"/>
          </a:xfrm>
        </p:spPr>
        <p:txBody>
          <a:bodyPr>
            <a:normAutofit/>
          </a:bodyPr>
          <a:lstStyle/>
          <a:p>
            <a:pPr algn="ctr">
              <a:buNone/>
            </a:pPr>
            <a:r>
              <a:rPr lang="en-US" sz="3600" dirty="0" smtClean="0">
                <a:solidFill>
                  <a:schemeClr val="bg1"/>
                </a:solidFill>
              </a:rPr>
              <a:t>Do Only </a:t>
            </a:r>
            <a:r>
              <a:rPr lang="en-US" sz="3600" dirty="0">
                <a:solidFill>
                  <a:schemeClr val="bg1"/>
                </a:solidFill>
              </a:rPr>
              <a:t>Native Born Israelites Need to Live in Booths During the Festival of Succoth</a:t>
            </a:r>
            <a:r>
              <a:rPr lang="en-US" sz="3600" dirty="0" smtClean="0">
                <a:solidFill>
                  <a:schemeClr val="bg1"/>
                </a:solidFill>
              </a:rPr>
              <a:t>?</a:t>
            </a:r>
          </a:p>
        </p:txBody>
      </p:sp>
    </p:spTree>
    <p:extLst>
      <p:ext uri="{BB962C8B-B14F-4D97-AF65-F5344CB8AC3E}">
        <p14:creationId xmlns:p14="http://schemas.microsoft.com/office/powerpoint/2010/main" val="1438055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500" y="359229"/>
            <a:ext cx="7683500" cy="4539342"/>
          </a:xfrm>
        </p:spPr>
        <p:txBody>
          <a:bodyPr>
            <a:noAutofit/>
          </a:bodyPr>
          <a:lstStyle/>
          <a:p>
            <a:pPr algn="ctr">
              <a:buNone/>
            </a:pPr>
            <a:r>
              <a:rPr lang="en-US" sz="2800" baseline="30000" dirty="0" smtClean="0">
                <a:solidFill>
                  <a:schemeClr val="bg1"/>
                </a:solidFill>
              </a:rPr>
              <a:t>42</a:t>
            </a:r>
            <a:r>
              <a:rPr lang="en-US" sz="2800" dirty="0" smtClean="0">
                <a:solidFill>
                  <a:schemeClr val="bg1"/>
                </a:solidFill>
              </a:rPr>
              <a:t> </a:t>
            </a:r>
            <a:r>
              <a:rPr lang="en-US" sz="2800" dirty="0">
                <a:solidFill>
                  <a:schemeClr val="bg1"/>
                </a:solidFill>
              </a:rPr>
              <a:t>Live in booths for seven days: All native-born sons of </a:t>
            </a:r>
            <a:r>
              <a:rPr lang="en-US" sz="2800" dirty="0" err="1">
                <a:solidFill>
                  <a:schemeClr val="bg1"/>
                </a:solidFill>
              </a:rPr>
              <a:t>Yisrael</a:t>
            </a:r>
            <a:r>
              <a:rPr lang="en-US" sz="2800" dirty="0">
                <a:solidFill>
                  <a:schemeClr val="bg1"/>
                </a:solidFill>
              </a:rPr>
              <a:t> are to live in </a:t>
            </a:r>
            <a:r>
              <a:rPr lang="en-US" sz="2800" dirty="0" smtClean="0">
                <a:solidFill>
                  <a:schemeClr val="bg1"/>
                </a:solidFill>
              </a:rPr>
              <a:t>booths </a:t>
            </a:r>
            <a:r>
              <a:rPr lang="en-US" sz="2800" dirty="0">
                <a:solidFill>
                  <a:schemeClr val="bg1"/>
                </a:solidFill>
              </a:rPr>
              <a:t>(</a:t>
            </a:r>
            <a:r>
              <a:rPr lang="en-US" sz="2800" dirty="0" err="1">
                <a:solidFill>
                  <a:schemeClr val="bg1"/>
                </a:solidFill>
              </a:rPr>
              <a:t>Vayikra</a:t>
            </a:r>
            <a:r>
              <a:rPr lang="en-US" sz="2800" dirty="0">
                <a:solidFill>
                  <a:schemeClr val="bg1"/>
                </a:solidFill>
              </a:rPr>
              <a:t> [Leviticus] 23</a:t>
            </a:r>
            <a:r>
              <a:rPr lang="en-US" sz="2800" dirty="0" smtClean="0">
                <a:solidFill>
                  <a:schemeClr val="bg1"/>
                </a:solidFill>
              </a:rPr>
              <a:t>)</a:t>
            </a:r>
          </a:p>
          <a:p>
            <a:pPr>
              <a:buNone/>
            </a:pPr>
            <a:r>
              <a:rPr lang="en-US" sz="2800" dirty="0" smtClean="0">
                <a:solidFill>
                  <a:schemeClr val="bg1"/>
                </a:solidFill>
              </a:rPr>
              <a:t>Read </a:t>
            </a:r>
            <a:r>
              <a:rPr lang="en-US" sz="2800" dirty="0">
                <a:solidFill>
                  <a:schemeClr val="bg1"/>
                </a:solidFill>
              </a:rPr>
              <a:t>inclusively, not </a:t>
            </a:r>
            <a:r>
              <a:rPr lang="en-US" sz="2800" dirty="0" smtClean="0">
                <a:solidFill>
                  <a:schemeClr val="bg1"/>
                </a:solidFill>
              </a:rPr>
              <a:t>exclusively</a:t>
            </a:r>
          </a:p>
          <a:p>
            <a:pPr>
              <a:buNone/>
            </a:pPr>
            <a:r>
              <a:rPr lang="en-US" sz="2800" dirty="0" smtClean="0">
                <a:solidFill>
                  <a:schemeClr val="bg1"/>
                </a:solidFill>
              </a:rPr>
              <a:t>Were </a:t>
            </a:r>
            <a:r>
              <a:rPr lang="en-US" sz="2800" dirty="0">
                <a:solidFill>
                  <a:schemeClr val="bg1"/>
                </a:solidFill>
              </a:rPr>
              <a:t>all those who lived in booths in the wilderness native-born Israelites?  What about the mixed throng?  The Egyptians who joined them</a:t>
            </a:r>
            <a:r>
              <a:rPr lang="en-US" sz="2800" dirty="0" smtClean="0">
                <a:solidFill>
                  <a:schemeClr val="bg1"/>
                </a:solidFill>
              </a:rPr>
              <a:t>?</a:t>
            </a:r>
          </a:p>
          <a:p>
            <a:pPr>
              <a:buNone/>
            </a:pPr>
            <a:r>
              <a:rPr lang="en-US" sz="2800" b="1" i="1" dirty="0" smtClean="0">
                <a:solidFill>
                  <a:schemeClr val="bg1"/>
                </a:solidFill>
              </a:rPr>
              <a:t>There </a:t>
            </a:r>
            <a:r>
              <a:rPr lang="en-US" sz="2800" b="1" i="1" dirty="0">
                <a:solidFill>
                  <a:schemeClr val="bg1"/>
                </a:solidFill>
              </a:rPr>
              <a:t>is one Torah for the native born and for the alien.</a:t>
            </a:r>
            <a:endParaRPr lang="en-US" sz="2800" dirty="0">
              <a:solidFill>
                <a:schemeClr val="bg1"/>
              </a:solidFill>
            </a:endParaRPr>
          </a:p>
        </p:txBody>
      </p:sp>
    </p:spTree>
    <p:extLst>
      <p:ext uri="{BB962C8B-B14F-4D97-AF65-F5344CB8AC3E}">
        <p14:creationId xmlns:p14="http://schemas.microsoft.com/office/powerpoint/2010/main" val="184923054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229" y="408214"/>
            <a:ext cx="8278585" cy="4482193"/>
          </a:xfrm>
        </p:spPr>
        <p:txBody>
          <a:bodyPr>
            <a:normAutofit/>
          </a:bodyPr>
          <a:lstStyle/>
          <a:p>
            <a:pPr marL="0" indent="0" algn="ctr">
              <a:buNone/>
            </a:pPr>
            <a:r>
              <a:rPr lang="en-US" sz="3600" dirty="0">
                <a:solidFill>
                  <a:schemeClr val="bg1"/>
                </a:solidFill>
              </a:rPr>
              <a:t>Why Dwell in Booths</a:t>
            </a:r>
            <a:r>
              <a:rPr lang="en-US" sz="3600" dirty="0" smtClean="0">
                <a:solidFill>
                  <a:schemeClr val="bg1"/>
                </a:solidFill>
              </a:rPr>
              <a:t>?</a:t>
            </a:r>
            <a:r>
              <a:rPr lang="en-US" sz="3600" dirty="0"/>
              <a:t> </a:t>
            </a:r>
            <a:endParaRPr lang="en-US" sz="4000" b="1" i="1" dirty="0" smtClean="0"/>
          </a:p>
        </p:txBody>
      </p:sp>
    </p:spTree>
    <p:extLst>
      <p:ext uri="{BB962C8B-B14F-4D97-AF65-F5344CB8AC3E}">
        <p14:creationId xmlns:p14="http://schemas.microsoft.com/office/powerpoint/2010/main" val="6188432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379" y="302079"/>
            <a:ext cx="8229600" cy="4645478"/>
          </a:xfrm>
        </p:spPr>
        <p:txBody>
          <a:bodyPr>
            <a:normAutofit fontScale="77500" lnSpcReduction="20000"/>
          </a:bodyPr>
          <a:lstStyle/>
          <a:p>
            <a:pPr>
              <a:buNone/>
            </a:pPr>
            <a:r>
              <a:rPr lang="en-US" sz="4000" dirty="0" smtClean="0">
                <a:solidFill>
                  <a:schemeClr val="bg1"/>
                </a:solidFill>
              </a:rPr>
              <a:t>Celebrate </a:t>
            </a:r>
            <a:r>
              <a:rPr lang="en-US" sz="4000" dirty="0">
                <a:solidFill>
                  <a:schemeClr val="bg1"/>
                </a:solidFill>
              </a:rPr>
              <a:t>this as a pilgrim festival to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for seven days each year. This is to be a lasting ordinance for the generations to come; celebrate it in the seventh month.  Live in booths for seven days: All native-born sons of </a:t>
            </a:r>
            <a:r>
              <a:rPr lang="en-US" sz="4000" dirty="0" err="1">
                <a:solidFill>
                  <a:schemeClr val="bg1"/>
                </a:solidFill>
              </a:rPr>
              <a:t>Yisrael</a:t>
            </a:r>
            <a:r>
              <a:rPr lang="en-US" sz="4000" dirty="0">
                <a:solidFill>
                  <a:schemeClr val="bg1"/>
                </a:solidFill>
              </a:rPr>
              <a:t> are to live in booths so your descendants will know that I had the sons of </a:t>
            </a:r>
            <a:r>
              <a:rPr lang="en-US" sz="4000" dirty="0" err="1">
                <a:solidFill>
                  <a:schemeClr val="bg1"/>
                </a:solidFill>
              </a:rPr>
              <a:t>Yisrael</a:t>
            </a:r>
            <a:r>
              <a:rPr lang="en-US" sz="4000" dirty="0">
                <a:solidFill>
                  <a:schemeClr val="bg1"/>
                </a:solidFill>
              </a:rPr>
              <a:t> live in booths when I brought them out of </a:t>
            </a:r>
            <a:r>
              <a:rPr lang="en-US" sz="4000" dirty="0" err="1">
                <a:solidFill>
                  <a:schemeClr val="bg1"/>
                </a:solidFill>
              </a:rPr>
              <a:t>Mitzrayim</a:t>
            </a:r>
            <a:r>
              <a:rPr lang="en-US" sz="4000" dirty="0">
                <a:solidFill>
                  <a:schemeClr val="bg1"/>
                </a:solidFill>
              </a:rPr>
              <a:t>. I am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your </a:t>
            </a:r>
            <a:r>
              <a:rPr lang="en-US" sz="4000" dirty="0" err="1">
                <a:solidFill>
                  <a:schemeClr val="bg1"/>
                </a:solidFill>
              </a:rPr>
              <a:t>Elohim</a:t>
            </a:r>
            <a:r>
              <a:rPr lang="en-US" sz="4000" dirty="0" smtClean="0">
                <a:solidFill>
                  <a:schemeClr val="bg1"/>
                </a:solidFill>
              </a:rPr>
              <a:t>. (</a:t>
            </a:r>
            <a:r>
              <a:rPr lang="en-US" sz="4000" dirty="0" err="1" smtClean="0">
                <a:solidFill>
                  <a:schemeClr val="bg1"/>
                </a:solidFill>
              </a:rPr>
              <a:t>Vayiqra</a:t>
            </a:r>
            <a:r>
              <a:rPr lang="en-US" sz="4000" dirty="0" smtClean="0">
                <a:solidFill>
                  <a:schemeClr val="bg1"/>
                </a:solidFill>
              </a:rPr>
              <a:t> [Leviticus] 23:39-43)</a:t>
            </a:r>
            <a:endParaRPr lang="en-US" sz="4000" dirty="0">
              <a:solidFill>
                <a:schemeClr val="bg1"/>
              </a:solidFill>
            </a:endParaRPr>
          </a:p>
        </p:txBody>
      </p:sp>
    </p:spTree>
    <p:extLst>
      <p:ext uri="{BB962C8B-B14F-4D97-AF65-F5344CB8AC3E}">
        <p14:creationId xmlns:p14="http://schemas.microsoft.com/office/powerpoint/2010/main" val="24887930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51064" y="334736"/>
            <a:ext cx="8278586" cy="4718957"/>
          </a:xfrm>
        </p:spPr>
        <p:txBody>
          <a:bodyPr>
            <a:normAutofit fontScale="77500" lnSpcReduction="20000"/>
          </a:bodyPr>
          <a:lstStyle/>
          <a:p>
            <a:pPr algn="ctr">
              <a:buNone/>
            </a:pPr>
            <a:r>
              <a:rPr lang="en-US" sz="3600" dirty="0" smtClean="0">
                <a:solidFill>
                  <a:schemeClr val="bg1"/>
                </a:solidFill>
                <a:latin typeface="Times New Roman" pitchFamily="18" charset="0"/>
                <a:cs typeface="Times New Roman" pitchFamily="18" charset="0"/>
              </a:rPr>
              <a:t>The Exodus</a:t>
            </a:r>
          </a:p>
          <a:p>
            <a:pPr>
              <a:buNone/>
            </a:pPr>
            <a:r>
              <a:rPr lang="en-US" sz="3600" dirty="0">
                <a:solidFill>
                  <a:schemeClr val="bg1"/>
                </a:solidFill>
              </a:rPr>
              <a:t>During the night Pharaoh summoned </a:t>
            </a:r>
            <a:r>
              <a:rPr lang="en-US" sz="3600" dirty="0" err="1">
                <a:solidFill>
                  <a:schemeClr val="bg1"/>
                </a:solidFill>
              </a:rPr>
              <a:t>Mosheh</a:t>
            </a:r>
            <a:r>
              <a:rPr lang="en-US" sz="3600" dirty="0">
                <a:solidFill>
                  <a:schemeClr val="bg1"/>
                </a:solidFill>
              </a:rPr>
              <a:t> and </a:t>
            </a:r>
            <a:r>
              <a:rPr lang="en-US" sz="3600" dirty="0" err="1">
                <a:solidFill>
                  <a:schemeClr val="bg1"/>
                </a:solidFill>
              </a:rPr>
              <a:t>Aharon</a:t>
            </a:r>
            <a:r>
              <a:rPr lang="en-US" sz="3600" dirty="0">
                <a:solidFill>
                  <a:schemeClr val="bg1"/>
                </a:solidFill>
              </a:rPr>
              <a:t> and said, "Up! Leave my people, you and the sons of </a:t>
            </a:r>
            <a:r>
              <a:rPr lang="en-US" sz="3600" dirty="0" err="1">
                <a:solidFill>
                  <a:schemeClr val="bg1"/>
                </a:solidFill>
              </a:rPr>
              <a:t>Yisrael</a:t>
            </a:r>
            <a:r>
              <a:rPr lang="en-US" sz="3600" dirty="0">
                <a:solidFill>
                  <a:schemeClr val="bg1"/>
                </a:solidFill>
              </a:rPr>
              <a:t>! Go, worship </a:t>
            </a:r>
            <a:r>
              <a:rPr lang="en-US" sz="3600" dirty="0" err="1" smtClean="0">
                <a:solidFill>
                  <a:schemeClr val="bg1"/>
                </a:solidFill>
              </a:rPr>
              <a:t>Yehovah</a:t>
            </a:r>
            <a:r>
              <a:rPr lang="en-US" sz="3600" dirty="0" smtClean="0">
                <a:solidFill>
                  <a:schemeClr val="bg1"/>
                </a:solidFill>
              </a:rPr>
              <a:t> </a:t>
            </a:r>
            <a:r>
              <a:rPr lang="en-US" sz="3600" dirty="0">
                <a:solidFill>
                  <a:schemeClr val="bg1"/>
                </a:solidFill>
              </a:rPr>
              <a:t>as you have requested.  Take your flocks and herds, as you have said, and go. And also bless me."  The </a:t>
            </a:r>
            <a:r>
              <a:rPr lang="en-US" sz="3600" dirty="0" err="1">
                <a:solidFill>
                  <a:schemeClr val="bg1"/>
                </a:solidFill>
              </a:rPr>
              <a:t>Mitzrites</a:t>
            </a:r>
            <a:r>
              <a:rPr lang="en-US" sz="3600" dirty="0">
                <a:solidFill>
                  <a:schemeClr val="bg1"/>
                </a:solidFill>
              </a:rPr>
              <a:t> urged the people to hurry and leave the country. "For otherwise," they said, "we will all die!"  So the people took their dough before the yeast was added, and carried it on their shoulders in kneading troughs wrapped in clothing.  </a:t>
            </a:r>
            <a:r>
              <a:rPr lang="en-US" sz="3600" dirty="0" smtClean="0">
                <a:solidFill>
                  <a:schemeClr val="bg1"/>
                </a:solidFill>
              </a:rPr>
              <a:t>(</a:t>
            </a:r>
            <a:r>
              <a:rPr lang="en-US" sz="3600" dirty="0" err="1">
                <a:solidFill>
                  <a:schemeClr val="bg1"/>
                </a:solidFill>
              </a:rPr>
              <a:t>Shemot</a:t>
            </a:r>
            <a:r>
              <a:rPr lang="en-US" sz="3600" dirty="0">
                <a:solidFill>
                  <a:schemeClr val="bg1"/>
                </a:solidFill>
              </a:rPr>
              <a:t> 12:31-37)</a:t>
            </a: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51064" y="334736"/>
            <a:ext cx="8278586" cy="4718957"/>
          </a:xfrm>
        </p:spPr>
        <p:txBody>
          <a:bodyPr>
            <a:normAutofit fontScale="92500" lnSpcReduction="20000"/>
          </a:bodyPr>
          <a:lstStyle/>
          <a:p>
            <a:pPr algn="ctr">
              <a:buNone/>
            </a:pPr>
            <a:r>
              <a:rPr lang="en-US" sz="3600" dirty="0" smtClean="0">
                <a:solidFill>
                  <a:schemeClr val="bg1"/>
                </a:solidFill>
                <a:latin typeface="Times New Roman" pitchFamily="18" charset="0"/>
                <a:cs typeface="Times New Roman" pitchFamily="18" charset="0"/>
              </a:rPr>
              <a:t>The Exodus</a:t>
            </a:r>
          </a:p>
          <a:p>
            <a:pPr>
              <a:buNone/>
            </a:pPr>
            <a:r>
              <a:rPr lang="en-US" sz="3600" dirty="0">
                <a:solidFill>
                  <a:schemeClr val="bg1"/>
                </a:solidFill>
              </a:rPr>
              <a:t>  </a:t>
            </a:r>
            <a:r>
              <a:rPr lang="en-US" sz="3500" dirty="0">
                <a:solidFill>
                  <a:schemeClr val="bg1"/>
                </a:solidFill>
              </a:rPr>
              <a:t>The sons of </a:t>
            </a:r>
            <a:r>
              <a:rPr lang="en-US" sz="3500" dirty="0" err="1">
                <a:solidFill>
                  <a:schemeClr val="bg1"/>
                </a:solidFill>
              </a:rPr>
              <a:t>Yisrael</a:t>
            </a:r>
            <a:r>
              <a:rPr lang="en-US" sz="3500" dirty="0">
                <a:solidFill>
                  <a:schemeClr val="bg1"/>
                </a:solidFill>
              </a:rPr>
              <a:t> did as </a:t>
            </a:r>
            <a:r>
              <a:rPr lang="en-US" sz="3500" dirty="0" err="1">
                <a:solidFill>
                  <a:schemeClr val="bg1"/>
                </a:solidFill>
              </a:rPr>
              <a:t>Mosheh</a:t>
            </a:r>
            <a:r>
              <a:rPr lang="en-US" sz="3500" dirty="0">
                <a:solidFill>
                  <a:schemeClr val="bg1"/>
                </a:solidFill>
              </a:rPr>
              <a:t> instructed and asked the </a:t>
            </a:r>
            <a:r>
              <a:rPr lang="en-US" sz="3500" dirty="0" err="1">
                <a:solidFill>
                  <a:schemeClr val="bg1"/>
                </a:solidFill>
              </a:rPr>
              <a:t>Mitzrites</a:t>
            </a:r>
            <a:r>
              <a:rPr lang="en-US" sz="3500" dirty="0">
                <a:solidFill>
                  <a:schemeClr val="bg1"/>
                </a:solidFill>
              </a:rPr>
              <a:t> for articles of silver and gold and for clothing.  </a:t>
            </a:r>
            <a:r>
              <a:rPr lang="en-US" sz="3500" dirty="0" err="1" smtClean="0">
                <a:solidFill>
                  <a:schemeClr val="bg1"/>
                </a:solidFill>
              </a:rPr>
              <a:t>Yehovah</a:t>
            </a:r>
            <a:r>
              <a:rPr lang="en-US" sz="3500" dirty="0" smtClean="0">
                <a:solidFill>
                  <a:schemeClr val="bg1"/>
                </a:solidFill>
              </a:rPr>
              <a:t> </a:t>
            </a:r>
            <a:r>
              <a:rPr lang="en-US" sz="3500" dirty="0">
                <a:solidFill>
                  <a:schemeClr val="bg1"/>
                </a:solidFill>
              </a:rPr>
              <a:t>had made the </a:t>
            </a:r>
            <a:r>
              <a:rPr lang="en-US" sz="3500" dirty="0" err="1">
                <a:solidFill>
                  <a:schemeClr val="bg1"/>
                </a:solidFill>
              </a:rPr>
              <a:t>Mitzrites</a:t>
            </a:r>
            <a:r>
              <a:rPr lang="en-US" sz="3500" dirty="0">
                <a:solidFill>
                  <a:schemeClr val="bg1"/>
                </a:solidFill>
              </a:rPr>
              <a:t> favorably disposed toward the people, and they gave them what they asked for; so they plundered the </a:t>
            </a:r>
            <a:r>
              <a:rPr lang="en-US" sz="3500" dirty="0" err="1">
                <a:solidFill>
                  <a:schemeClr val="bg1"/>
                </a:solidFill>
              </a:rPr>
              <a:t>Mitzrites</a:t>
            </a:r>
            <a:r>
              <a:rPr lang="en-US" sz="3500" dirty="0">
                <a:solidFill>
                  <a:schemeClr val="bg1"/>
                </a:solidFill>
              </a:rPr>
              <a:t>.  </a:t>
            </a:r>
            <a:r>
              <a:rPr lang="en-US" sz="3500" u="sng" dirty="0">
                <a:solidFill>
                  <a:schemeClr val="bg1"/>
                </a:solidFill>
              </a:rPr>
              <a:t>The sons of </a:t>
            </a:r>
            <a:r>
              <a:rPr lang="en-US" sz="3500" u="sng" dirty="0" err="1">
                <a:solidFill>
                  <a:schemeClr val="bg1"/>
                </a:solidFill>
              </a:rPr>
              <a:t>Yisrael</a:t>
            </a:r>
            <a:r>
              <a:rPr lang="en-US" sz="3500" u="sng" dirty="0">
                <a:solidFill>
                  <a:schemeClr val="bg1"/>
                </a:solidFill>
              </a:rPr>
              <a:t> journeyed from </a:t>
            </a:r>
            <a:r>
              <a:rPr lang="en-US" sz="3500" u="sng" dirty="0" err="1">
                <a:solidFill>
                  <a:schemeClr val="bg1"/>
                </a:solidFill>
              </a:rPr>
              <a:t>Rameses</a:t>
            </a:r>
            <a:r>
              <a:rPr lang="en-US" sz="3500" u="sng" dirty="0">
                <a:solidFill>
                  <a:schemeClr val="bg1"/>
                </a:solidFill>
              </a:rPr>
              <a:t> to Sukkoth. There were about six hundred thousand men on foot, besides women and children</a:t>
            </a:r>
            <a:r>
              <a:rPr lang="en-US" sz="3500" dirty="0">
                <a:solidFill>
                  <a:schemeClr val="bg1"/>
                </a:solidFill>
              </a:rPr>
              <a:t>. (</a:t>
            </a:r>
            <a:r>
              <a:rPr lang="en-US" sz="3500" dirty="0" err="1">
                <a:solidFill>
                  <a:schemeClr val="bg1"/>
                </a:solidFill>
              </a:rPr>
              <a:t>Shemot</a:t>
            </a:r>
            <a:r>
              <a:rPr lang="en-US" sz="3500" dirty="0">
                <a:solidFill>
                  <a:schemeClr val="bg1"/>
                </a:solidFill>
              </a:rPr>
              <a:t> 12:31-37)</a:t>
            </a:r>
          </a:p>
        </p:txBody>
      </p:sp>
    </p:spTree>
    <p:extLst>
      <p:ext uri="{BB962C8B-B14F-4D97-AF65-F5344CB8AC3E}">
        <p14:creationId xmlns:p14="http://schemas.microsoft.com/office/powerpoint/2010/main" val="10387914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657227"/>
            <a:ext cx="7765143" cy="4282166"/>
          </a:xfrm>
        </p:spPr>
        <p:txBody>
          <a:bodyPr>
            <a:normAutofit/>
          </a:bodyPr>
          <a:lstStyle/>
          <a:p>
            <a:pPr>
              <a:buNone/>
            </a:pPr>
            <a:r>
              <a:rPr lang="en-US" dirty="0">
                <a:solidFill>
                  <a:schemeClr val="bg1"/>
                </a:solidFill>
              </a:rPr>
              <a:t>The Hebrew word </a:t>
            </a:r>
            <a:r>
              <a:rPr lang="en-US" i="1" dirty="0">
                <a:solidFill>
                  <a:schemeClr val="bg1"/>
                </a:solidFill>
              </a:rPr>
              <a:t>sukkot</a:t>
            </a:r>
            <a:r>
              <a:rPr lang="en-US" dirty="0">
                <a:solidFill>
                  <a:schemeClr val="bg1"/>
                </a:solidFill>
              </a:rPr>
              <a:t> is the plural form of the word </a:t>
            </a:r>
            <a:r>
              <a:rPr lang="en-US" i="1" dirty="0">
                <a:solidFill>
                  <a:schemeClr val="bg1"/>
                </a:solidFill>
              </a:rPr>
              <a:t>sukkah</a:t>
            </a:r>
            <a:r>
              <a:rPr lang="en-US" dirty="0">
                <a:solidFill>
                  <a:schemeClr val="bg1"/>
                </a:solidFill>
              </a:rPr>
              <a:t>, (Hebrew, </a:t>
            </a:r>
            <a:r>
              <a:rPr lang="en-US" dirty="0" err="1">
                <a:solidFill>
                  <a:schemeClr val="bg1"/>
                </a:solidFill>
                <a:latin typeface="Bwhebb" panose="00000400000000000000" pitchFamily="2" charset="0"/>
              </a:rPr>
              <a:t>hK'su</a:t>
            </a:r>
            <a:r>
              <a:rPr lang="en-US" dirty="0">
                <a:solidFill>
                  <a:schemeClr val="bg1"/>
                </a:solidFill>
              </a:rPr>
              <a:t> ) which means </a:t>
            </a:r>
            <a:r>
              <a:rPr lang="en-US" i="1" dirty="0">
                <a:solidFill>
                  <a:schemeClr val="bg1"/>
                </a:solidFill>
              </a:rPr>
              <a:t>a thicket, a booth made of inter-woven boughs</a:t>
            </a:r>
            <a:r>
              <a:rPr lang="en-US" dirty="0">
                <a:solidFill>
                  <a:schemeClr val="bg1"/>
                </a:solidFill>
              </a:rPr>
              <a:t>.  This booth could be a shelter in the field for cattle, a shelter for workers in the field at harvest time, or for men in battle, or a shelter from the sun.</a:t>
            </a:r>
            <a:r>
              <a:rPr lang="en-US" dirty="0" smtClean="0">
                <a:solidFill>
                  <a:schemeClr val="bg1"/>
                </a:solidFill>
              </a:rPr>
              <a:t> </a:t>
            </a:r>
            <a:endParaRPr lang="en-US"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500" y="359229"/>
            <a:ext cx="7683500" cy="4539342"/>
          </a:xfrm>
        </p:spPr>
        <p:txBody>
          <a:bodyPr>
            <a:normAutofit/>
          </a:bodyPr>
          <a:lstStyle/>
          <a:p>
            <a:pPr>
              <a:buNone/>
            </a:pPr>
            <a:r>
              <a:rPr lang="en-US" dirty="0">
                <a:solidFill>
                  <a:schemeClr val="bg1"/>
                </a:solidFill>
              </a:rPr>
              <a:t>Live in booths (Heb. </a:t>
            </a:r>
            <a:r>
              <a:rPr lang="en-US" dirty="0" err="1">
                <a:solidFill>
                  <a:schemeClr val="bg1"/>
                </a:solidFill>
                <a:latin typeface="Bwhebb" panose="00000400000000000000" pitchFamily="2" charset="0"/>
              </a:rPr>
              <a:t>tKoïSu</a:t>
            </a:r>
            <a:r>
              <a:rPr lang="en-US" dirty="0">
                <a:solidFill>
                  <a:schemeClr val="bg1"/>
                </a:solidFill>
              </a:rPr>
              <a:t> or "sukkot") for seven days: All native-born sons of </a:t>
            </a:r>
            <a:r>
              <a:rPr lang="en-US" dirty="0" err="1">
                <a:solidFill>
                  <a:schemeClr val="bg1"/>
                </a:solidFill>
              </a:rPr>
              <a:t>Yisrael</a:t>
            </a:r>
            <a:r>
              <a:rPr lang="en-US" dirty="0">
                <a:solidFill>
                  <a:schemeClr val="bg1"/>
                </a:solidFill>
              </a:rPr>
              <a:t> are to live in booths so your descendants will know that I had the sons of </a:t>
            </a:r>
            <a:r>
              <a:rPr lang="en-US" dirty="0" err="1">
                <a:solidFill>
                  <a:schemeClr val="bg1"/>
                </a:solidFill>
              </a:rPr>
              <a:t>Yisrael</a:t>
            </a:r>
            <a:r>
              <a:rPr lang="en-US" dirty="0">
                <a:solidFill>
                  <a:schemeClr val="bg1"/>
                </a:solidFill>
              </a:rPr>
              <a:t> live in booths when I brought them out of </a:t>
            </a:r>
            <a:r>
              <a:rPr lang="en-US" dirty="0" err="1">
                <a:solidFill>
                  <a:schemeClr val="bg1"/>
                </a:solidFill>
              </a:rPr>
              <a:t>Mitzrayim</a:t>
            </a:r>
            <a:r>
              <a:rPr lang="en-US" dirty="0">
                <a:solidFill>
                  <a:schemeClr val="bg1"/>
                </a:solidFill>
              </a:rPr>
              <a:t>. I am </a:t>
            </a:r>
            <a:r>
              <a:rPr lang="en-US" dirty="0" err="1" smtClean="0">
                <a:solidFill>
                  <a:schemeClr val="bg1"/>
                </a:solidFill>
              </a:rPr>
              <a:t>Yehovah</a:t>
            </a:r>
            <a:r>
              <a:rPr lang="en-US" dirty="0" smtClean="0">
                <a:solidFill>
                  <a:schemeClr val="bg1"/>
                </a:solidFill>
              </a:rPr>
              <a:t> </a:t>
            </a:r>
            <a:r>
              <a:rPr lang="en-US" dirty="0">
                <a:solidFill>
                  <a:schemeClr val="bg1"/>
                </a:solidFill>
              </a:rPr>
              <a:t>your </a:t>
            </a:r>
            <a:r>
              <a:rPr lang="en-US" dirty="0" err="1">
                <a:solidFill>
                  <a:schemeClr val="bg1"/>
                </a:solidFill>
              </a:rPr>
              <a:t>Elohim</a:t>
            </a:r>
            <a:r>
              <a:rPr lang="en-US" dirty="0">
                <a:solidFill>
                  <a:schemeClr val="bg1"/>
                </a:solidFill>
              </a:rPr>
              <a:t>.'" (</a:t>
            </a:r>
            <a:r>
              <a:rPr lang="en-US" dirty="0" err="1">
                <a:solidFill>
                  <a:schemeClr val="bg1"/>
                </a:solidFill>
              </a:rPr>
              <a:t>Vayiqra</a:t>
            </a:r>
            <a:r>
              <a:rPr lang="en-US" dirty="0">
                <a:solidFill>
                  <a:schemeClr val="bg1"/>
                </a:solidFill>
              </a:rPr>
              <a:t> 23:42-43) </a:t>
            </a: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3721" y="444955"/>
            <a:ext cx="7871279" cy="4355644"/>
          </a:xfrm>
        </p:spPr>
        <p:txBody>
          <a:bodyPr>
            <a:normAutofit/>
          </a:bodyPr>
          <a:lstStyle/>
          <a:p>
            <a:pPr>
              <a:buNone/>
            </a:pPr>
            <a:r>
              <a:rPr lang="en-US" dirty="0">
                <a:solidFill>
                  <a:schemeClr val="bg1"/>
                </a:solidFill>
              </a:rPr>
              <a:t>By day </a:t>
            </a:r>
            <a:r>
              <a:rPr lang="en-US" dirty="0" err="1" smtClean="0">
                <a:solidFill>
                  <a:schemeClr val="bg1"/>
                </a:solidFill>
              </a:rPr>
              <a:t>Yehovah</a:t>
            </a:r>
            <a:r>
              <a:rPr lang="en-US" dirty="0" smtClean="0">
                <a:solidFill>
                  <a:schemeClr val="bg1"/>
                </a:solidFill>
              </a:rPr>
              <a:t> </a:t>
            </a:r>
            <a:r>
              <a:rPr lang="en-US" dirty="0">
                <a:solidFill>
                  <a:schemeClr val="bg1"/>
                </a:solidFill>
              </a:rPr>
              <a:t>went ahead of them in a pillar of cloud to guide them on their way and by night in a pillar of fire to give them light, so that they could travel by day or </a:t>
            </a:r>
            <a:r>
              <a:rPr lang="en-US" dirty="0" smtClean="0">
                <a:solidFill>
                  <a:schemeClr val="bg1"/>
                </a:solidFill>
              </a:rPr>
              <a:t>night</a:t>
            </a:r>
            <a:r>
              <a:rPr lang="en-US" dirty="0">
                <a:solidFill>
                  <a:schemeClr val="bg1"/>
                </a:solidFill>
              </a:rPr>
              <a:t>. </a:t>
            </a:r>
            <a:r>
              <a:rPr lang="en-US" dirty="0" smtClean="0">
                <a:solidFill>
                  <a:schemeClr val="bg1"/>
                </a:solidFill>
              </a:rPr>
              <a:t>Neither </a:t>
            </a:r>
            <a:r>
              <a:rPr lang="en-US" dirty="0">
                <a:solidFill>
                  <a:schemeClr val="bg1"/>
                </a:solidFill>
              </a:rPr>
              <a:t>the pillar of cloud by day nor the pillar of fire by night left its place in front of the people. (</a:t>
            </a:r>
            <a:r>
              <a:rPr lang="en-US" dirty="0" err="1">
                <a:solidFill>
                  <a:schemeClr val="bg1"/>
                </a:solidFill>
              </a:rPr>
              <a:t>Shemot</a:t>
            </a:r>
            <a:r>
              <a:rPr lang="en-US" dirty="0">
                <a:solidFill>
                  <a:schemeClr val="bg1"/>
                </a:solidFill>
              </a:rPr>
              <a:t> 13:21-22)</a:t>
            </a:r>
            <a:endParaRPr lang="en-US" dirty="0" smtClean="0">
              <a:solidFill>
                <a:schemeClr val="bg1"/>
              </a:solidFill>
            </a:endParaRPr>
          </a:p>
        </p:txBody>
      </p:sp>
    </p:spTree>
    <p:extLst>
      <p:ext uri="{BB962C8B-B14F-4D97-AF65-F5344CB8AC3E}">
        <p14:creationId xmlns:p14="http://schemas.microsoft.com/office/powerpoint/2010/main" val="5275608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3721" y="657227"/>
            <a:ext cx="7871279" cy="4355644"/>
          </a:xfrm>
        </p:spPr>
        <p:txBody>
          <a:bodyPr>
            <a:noAutofit/>
          </a:bodyPr>
          <a:lstStyle/>
          <a:p>
            <a:pPr>
              <a:buNone/>
            </a:pPr>
            <a:r>
              <a:rPr lang="en-US" dirty="0">
                <a:solidFill>
                  <a:schemeClr val="bg1"/>
                </a:solidFill>
              </a:rPr>
              <a:t>In all the travels of the sons of </a:t>
            </a:r>
            <a:r>
              <a:rPr lang="en-US" dirty="0" err="1">
                <a:solidFill>
                  <a:schemeClr val="bg1"/>
                </a:solidFill>
              </a:rPr>
              <a:t>Yisrael</a:t>
            </a:r>
            <a:r>
              <a:rPr lang="en-US" dirty="0">
                <a:solidFill>
                  <a:schemeClr val="bg1"/>
                </a:solidFill>
              </a:rPr>
              <a:t>, whenever the cloud lifted from above the tabernacle, they would set out; but if the cloud did not lift, they did not set out-- until the day it lifted.  So the cloud of </a:t>
            </a:r>
            <a:r>
              <a:rPr lang="en-US" dirty="0" err="1" smtClean="0">
                <a:solidFill>
                  <a:schemeClr val="bg1"/>
                </a:solidFill>
              </a:rPr>
              <a:t>Yehovah</a:t>
            </a:r>
            <a:r>
              <a:rPr lang="en-US" dirty="0" smtClean="0">
                <a:solidFill>
                  <a:schemeClr val="bg1"/>
                </a:solidFill>
              </a:rPr>
              <a:t> </a:t>
            </a:r>
            <a:r>
              <a:rPr lang="en-US" dirty="0">
                <a:solidFill>
                  <a:schemeClr val="bg1"/>
                </a:solidFill>
              </a:rPr>
              <a:t>was over the tabernacle by day, and fire was in the cloud by night, in the sight of all the house of </a:t>
            </a:r>
            <a:r>
              <a:rPr lang="en-US" dirty="0" err="1">
                <a:solidFill>
                  <a:schemeClr val="bg1"/>
                </a:solidFill>
              </a:rPr>
              <a:t>Yisrael</a:t>
            </a:r>
            <a:r>
              <a:rPr lang="en-US" dirty="0">
                <a:solidFill>
                  <a:schemeClr val="bg1"/>
                </a:solidFill>
              </a:rPr>
              <a:t> during all their travels. (</a:t>
            </a:r>
            <a:r>
              <a:rPr lang="en-US" dirty="0" err="1">
                <a:solidFill>
                  <a:schemeClr val="bg1"/>
                </a:solidFill>
              </a:rPr>
              <a:t>Shemot</a:t>
            </a:r>
            <a:r>
              <a:rPr lang="en-US" dirty="0">
                <a:solidFill>
                  <a:schemeClr val="bg1"/>
                </a:solidFill>
              </a:rPr>
              <a:t> 40:36-38)</a:t>
            </a:r>
          </a:p>
        </p:txBody>
      </p:sp>
    </p:spTree>
    <p:extLst>
      <p:ext uri="{BB962C8B-B14F-4D97-AF65-F5344CB8AC3E}">
        <p14:creationId xmlns:p14="http://schemas.microsoft.com/office/powerpoint/2010/main" val="7161086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r>
              <a:rPr lang="en-US" sz="4000" dirty="0" smtClean="0">
                <a:solidFill>
                  <a:schemeClr val="bg1"/>
                </a:solidFill>
              </a:rPr>
              <a:t>Take up your stake and follow me</a:t>
            </a:r>
          </a:p>
          <a:p>
            <a:pPr algn="ctr">
              <a:buNone/>
            </a:pPr>
            <a:r>
              <a:rPr lang="en-US" sz="4000" dirty="0" smtClean="0">
                <a:solidFill>
                  <a:schemeClr val="bg1"/>
                </a:solidFill>
              </a:rPr>
              <a:t>Greek </a:t>
            </a:r>
            <a:r>
              <a:rPr lang="en-US" sz="4000" i="1" dirty="0" err="1" smtClean="0">
                <a:solidFill>
                  <a:schemeClr val="bg1"/>
                </a:solidFill>
              </a:rPr>
              <a:t>stauros</a:t>
            </a:r>
            <a:r>
              <a:rPr lang="en-US" sz="4000" dirty="0" smtClean="0">
                <a:solidFill>
                  <a:schemeClr val="bg1"/>
                </a:solidFill>
              </a:rPr>
              <a:t>, stake, pole “cross”</a:t>
            </a:r>
          </a:p>
          <a:p>
            <a:pPr algn="ctr">
              <a:buNone/>
            </a:pPr>
            <a:endParaRPr lang="en-US" sz="4000" dirty="0">
              <a:solidFill>
                <a:schemeClr val="bg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12321" y="375556"/>
            <a:ext cx="7642679" cy="4767943"/>
          </a:xfrm>
        </p:spPr>
        <p:txBody>
          <a:bodyPr>
            <a:normAutofit fontScale="70000" lnSpcReduction="20000"/>
          </a:bodyPr>
          <a:lstStyle/>
          <a:p>
            <a:pPr>
              <a:buNone/>
            </a:pPr>
            <a:r>
              <a:rPr lang="en-US" sz="4000" dirty="0" err="1">
                <a:solidFill>
                  <a:schemeClr val="bg1"/>
                </a:solidFill>
              </a:rPr>
              <a:t>Chag</a:t>
            </a:r>
            <a:r>
              <a:rPr lang="en-US" sz="4000" dirty="0">
                <a:solidFill>
                  <a:schemeClr val="bg1"/>
                </a:solidFill>
              </a:rPr>
              <a:t> </a:t>
            </a:r>
            <a:r>
              <a:rPr lang="en-US" sz="4000" dirty="0" err="1">
                <a:solidFill>
                  <a:schemeClr val="bg1"/>
                </a:solidFill>
              </a:rPr>
              <a:t>HaSukkot</a:t>
            </a:r>
            <a:r>
              <a:rPr lang="en-US" sz="4000" dirty="0">
                <a:solidFill>
                  <a:schemeClr val="bg1"/>
                </a:solidFill>
              </a:rPr>
              <a:t> lasts for seven days.  But an additional day following the feast is another set-apart day.  This last day is an </a:t>
            </a:r>
            <a:r>
              <a:rPr lang="en-US" sz="4000" dirty="0" err="1">
                <a:solidFill>
                  <a:schemeClr val="bg1"/>
                </a:solidFill>
                <a:latin typeface="Bwhebb" panose="00000400000000000000" pitchFamily="2" charset="0"/>
              </a:rPr>
              <a:t>tr</a:t>
            </a:r>
            <a:r>
              <a:rPr lang="en-US" sz="4000" dirty="0">
                <a:solidFill>
                  <a:schemeClr val="bg1"/>
                </a:solidFill>
                <a:latin typeface="Bwhebb" panose="00000400000000000000" pitchFamily="2" charset="0"/>
              </a:rPr>
              <a:t>&lt;</a:t>
            </a:r>
            <a:r>
              <a:rPr lang="en-US" sz="4000" dirty="0" err="1">
                <a:solidFill>
                  <a:schemeClr val="bg1"/>
                </a:solidFill>
                <a:latin typeface="Bwhebb" panose="00000400000000000000" pitchFamily="2" charset="0"/>
              </a:rPr>
              <a:t>c,ä</a:t>
            </a:r>
            <a:r>
              <a:rPr lang="en-US" sz="4000" dirty="0" smtClean="0">
                <a:solidFill>
                  <a:schemeClr val="bg1"/>
                </a:solidFill>
                <a:latin typeface="Bwhebb" panose="00000400000000000000" pitchFamily="2" charset="0"/>
              </a:rPr>
              <a:t>[] </a:t>
            </a:r>
            <a:r>
              <a:rPr lang="en-US" sz="4000" dirty="0" smtClean="0">
                <a:solidFill>
                  <a:schemeClr val="bg1"/>
                </a:solidFill>
              </a:rPr>
              <a:t>(pronounced </a:t>
            </a:r>
            <a:r>
              <a:rPr lang="en-US" sz="4000" i="1" dirty="0" err="1" smtClean="0">
                <a:solidFill>
                  <a:schemeClr val="bg1"/>
                </a:solidFill>
              </a:rPr>
              <a:t>atzeret</a:t>
            </a:r>
            <a:r>
              <a:rPr lang="en-US" sz="4000" i="1" dirty="0" smtClean="0">
                <a:solidFill>
                  <a:schemeClr val="bg1"/>
                </a:solidFill>
              </a:rPr>
              <a:t>)</a:t>
            </a:r>
            <a:r>
              <a:rPr lang="en-US" sz="4000" dirty="0" smtClean="0">
                <a:solidFill>
                  <a:schemeClr val="bg1"/>
                </a:solidFill>
              </a:rPr>
              <a:t>, </a:t>
            </a:r>
            <a:r>
              <a:rPr lang="en-US" sz="4000" dirty="0">
                <a:solidFill>
                  <a:schemeClr val="bg1"/>
                </a:solidFill>
              </a:rPr>
              <a:t>which is usually translated as </a:t>
            </a:r>
            <a:r>
              <a:rPr lang="en-US" sz="4000" i="1" dirty="0">
                <a:solidFill>
                  <a:schemeClr val="bg1"/>
                </a:solidFill>
              </a:rPr>
              <a:t>assembly</a:t>
            </a:r>
            <a:r>
              <a:rPr lang="en-US" sz="4000" dirty="0">
                <a:solidFill>
                  <a:schemeClr val="bg1"/>
                </a:solidFill>
              </a:rPr>
              <a:t>.  But this word comes from the root word </a:t>
            </a:r>
            <a:r>
              <a:rPr lang="en-US" sz="4000" dirty="0" err="1">
                <a:solidFill>
                  <a:schemeClr val="bg1"/>
                </a:solidFill>
                <a:latin typeface="Bwhebb" panose="00000400000000000000" pitchFamily="2" charset="0"/>
              </a:rPr>
              <a:t>rc</a:t>
            </a:r>
            <a:r>
              <a:rPr lang="en-US" sz="4000" dirty="0">
                <a:solidFill>
                  <a:schemeClr val="bg1"/>
                </a:solidFill>
                <a:latin typeface="Bwhebb" panose="00000400000000000000" pitchFamily="2" charset="0"/>
              </a:rPr>
              <a:t>[; </a:t>
            </a:r>
            <a:r>
              <a:rPr lang="en-US" sz="4000" dirty="0">
                <a:solidFill>
                  <a:schemeClr val="bg1"/>
                </a:solidFill>
              </a:rPr>
              <a:t>which means </a:t>
            </a:r>
            <a:r>
              <a:rPr lang="en-US" sz="4000" i="1" dirty="0">
                <a:solidFill>
                  <a:schemeClr val="bg1"/>
                </a:solidFill>
              </a:rPr>
              <a:t>to restrain, to detain, to retain</a:t>
            </a:r>
            <a:r>
              <a:rPr lang="en-US" sz="4000" dirty="0">
                <a:solidFill>
                  <a:schemeClr val="bg1"/>
                </a:solidFill>
              </a:rPr>
              <a:t>.  </a:t>
            </a:r>
            <a:endParaRPr lang="en-US" sz="4000" dirty="0" smtClean="0">
              <a:solidFill>
                <a:schemeClr val="bg1"/>
              </a:solidFill>
            </a:endParaRPr>
          </a:p>
          <a:p>
            <a:pPr>
              <a:buNone/>
            </a:pPr>
            <a:r>
              <a:rPr lang="en-US" sz="4000" dirty="0" smtClean="0">
                <a:solidFill>
                  <a:schemeClr val="bg1"/>
                </a:solidFill>
              </a:rPr>
              <a:t>While </a:t>
            </a:r>
            <a:r>
              <a:rPr lang="en-US" sz="4000" dirty="0">
                <a:solidFill>
                  <a:schemeClr val="bg1"/>
                </a:solidFill>
              </a:rPr>
              <a:t>this day does include an assembly for the purpose of </a:t>
            </a:r>
            <a:r>
              <a:rPr lang="en-US" sz="4000" i="1" dirty="0" err="1">
                <a:solidFill>
                  <a:schemeClr val="bg1"/>
                </a:solidFill>
              </a:rPr>
              <a:t>miqra</a:t>
            </a:r>
            <a:r>
              <a:rPr lang="en-US" sz="4000" dirty="0">
                <a:solidFill>
                  <a:schemeClr val="bg1"/>
                </a:solidFill>
              </a:rPr>
              <a:t> (proclamation), the word </a:t>
            </a:r>
            <a:r>
              <a:rPr lang="en-US" sz="4000" i="1" dirty="0" err="1">
                <a:solidFill>
                  <a:schemeClr val="bg1"/>
                </a:solidFill>
              </a:rPr>
              <a:t>atzeret</a:t>
            </a:r>
            <a:r>
              <a:rPr lang="en-US" sz="4000" dirty="0">
                <a:solidFill>
                  <a:schemeClr val="bg1"/>
                </a:solidFill>
              </a:rPr>
              <a:t> is referring to the need to be detained for yet one more day of worshipping </a:t>
            </a:r>
            <a:r>
              <a:rPr lang="en-US" sz="4000" dirty="0" err="1">
                <a:solidFill>
                  <a:schemeClr val="bg1"/>
                </a:solidFill>
              </a:rPr>
              <a:t>Elohim</a:t>
            </a:r>
            <a:r>
              <a:rPr lang="en-US" sz="4000" dirty="0">
                <a:solidFill>
                  <a:schemeClr val="bg1"/>
                </a:solidFill>
              </a:rPr>
              <a:t>.  It is like a bookend, marking the end of the festival season.</a:t>
            </a: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229" y="408214"/>
            <a:ext cx="8278585" cy="4482193"/>
          </a:xfrm>
        </p:spPr>
        <p:txBody>
          <a:bodyPr>
            <a:normAutofit/>
          </a:bodyPr>
          <a:lstStyle/>
          <a:p>
            <a:pPr marL="0" indent="0" algn="ctr">
              <a:buNone/>
            </a:pPr>
            <a:r>
              <a:rPr lang="en-US" sz="3600" dirty="0">
                <a:solidFill>
                  <a:schemeClr val="bg1"/>
                </a:solidFill>
              </a:rPr>
              <a:t>What Do We Bring to the Feast?</a:t>
            </a:r>
          </a:p>
        </p:txBody>
      </p:sp>
    </p:spTree>
    <p:extLst>
      <p:ext uri="{BB962C8B-B14F-4D97-AF65-F5344CB8AC3E}">
        <p14:creationId xmlns:p14="http://schemas.microsoft.com/office/powerpoint/2010/main" val="18997480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657227"/>
            <a:ext cx="8123464" cy="3857625"/>
          </a:xfrm>
        </p:spPr>
        <p:txBody>
          <a:bodyPr>
            <a:normAutofit/>
          </a:bodyPr>
          <a:lstStyle/>
          <a:p>
            <a:pPr>
              <a:buNone/>
            </a:pPr>
            <a:r>
              <a:rPr lang="en-US" dirty="0">
                <a:solidFill>
                  <a:schemeClr val="bg1"/>
                </a:solidFill>
              </a:rPr>
              <a:t>So beginning with the fifteenth day of the seventh month, after you have gathered the crops of the land, celebrate the pilgrim feast of </a:t>
            </a:r>
            <a:r>
              <a:rPr lang="en-US" dirty="0" err="1" smtClean="0">
                <a:solidFill>
                  <a:schemeClr val="bg1"/>
                </a:solidFill>
              </a:rPr>
              <a:t>Yehovah</a:t>
            </a:r>
            <a:r>
              <a:rPr lang="en-US" dirty="0" smtClean="0">
                <a:solidFill>
                  <a:schemeClr val="bg1"/>
                </a:solidFill>
              </a:rPr>
              <a:t> </a:t>
            </a:r>
            <a:r>
              <a:rPr lang="en-US" dirty="0">
                <a:solidFill>
                  <a:schemeClr val="bg1"/>
                </a:solidFill>
              </a:rPr>
              <a:t>for seven </a:t>
            </a:r>
            <a:r>
              <a:rPr lang="en-US" dirty="0" smtClean="0">
                <a:solidFill>
                  <a:schemeClr val="bg1"/>
                </a:solidFill>
              </a:rPr>
              <a:t>days… (Leviticus 23:39)</a:t>
            </a:r>
            <a:endParaRPr lang="en-US" dirty="0">
              <a:solidFill>
                <a:schemeClr val="bg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2079" y="657227"/>
            <a:ext cx="8221435" cy="4257673"/>
          </a:xfrm>
        </p:spPr>
        <p:txBody>
          <a:bodyPr>
            <a:normAutofit/>
          </a:bodyPr>
          <a:lstStyle/>
          <a:p>
            <a:pPr>
              <a:buNone/>
            </a:pPr>
            <a:r>
              <a:rPr lang="en-US" dirty="0" smtClean="0">
                <a:solidFill>
                  <a:schemeClr val="bg1"/>
                </a:solidFill>
              </a:rPr>
              <a:t>Three </a:t>
            </a:r>
            <a:r>
              <a:rPr lang="en-US" dirty="0">
                <a:solidFill>
                  <a:schemeClr val="bg1"/>
                </a:solidFill>
              </a:rPr>
              <a:t>times a year </a:t>
            </a:r>
            <a:r>
              <a:rPr lang="en-US" u="sng" dirty="0">
                <a:solidFill>
                  <a:schemeClr val="bg1"/>
                </a:solidFill>
              </a:rPr>
              <a:t>all your men </a:t>
            </a:r>
            <a:r>
              <a:rPr lang="en-US" dirty="0">
                <a:solidFill>
                  <a:schemeClr val="bg1"/>
                </a:solidFill>
              </a:rPr>
              <a:t>must appear before </a:t>
            </a:r>
            <a:r>
              <a:rPr lang="en-US" dirty="0" err="1" smtClean="0">
                <a:solidFill>
                  <a:schemeClr val="bg1"/>
                </a:solidFill>
              </a:rPr>
              <a:t>Yehovah</a:t>
            </a:r>
            <a:r>
              <a:rPr lang="en-US" dirty="0" smtClean="0">
                <a:solidFill>
                  <a:schemeClr val="bg1"/>
                </a:solidFill>
              </a:rPr>
              <a:t> </a:t>
            </a:r>
            <a:r>
              <a:rPr lang="en-US" dirty="0">
                <a:solidFill>
                  <a:schemeClr val="bg1"/>
                </a:solidFill>
              </a:rPr>
              <a:t>your </a:t>
            </a:r>
            <a:r>
              <a:rPr lang="en-US" dirty="0" err="1">
                <a:solidFill>
                  <a:schemeClr val="bg1"/>
                </a:solidFill>
              </a:rPr>
              <a:t>Elohim</a:t>
            </a:r>
            <a:r>
              <a:rPr lang="en-US" dirty="0">
                <a:solidFill>
                  <a:schemeClr val="bg1"/>
                </a:solidFill>
              </a:rPr>
              <a:t> at the place he will choose: at the Feast of Unleavened Bread, the Feast of Weeks and the Feast of Tabernacles. No man should appear before </a:t>
            </a:r>
            <a:r>
              <a:rPr lang="en-US" dirty="0" err="1" smtClean="0">
                <a:solidFill>
                  <a:schemeClr val="bg1"/>
                </a:solidFill>
              </a:rPr>
              <a:t>Yehovah</a:t>
            </a:r>
            <a:r>
              <a:rPr lang="en-US" dirty="0" smtClean="0">
                <a:solidFill>
                  <a:schemeClr val="bg1"/>
                </a:solidFill>
              </a:rPr>
              <a:t> </a:t>
            </a:r>
            <a:r>
              <a:rPr lang="en-US" dirty="0">
                <a:solidFill>
                  <a:schemeClr val="bg1"/>
                </a:solidFill>
              </a:rPr>
              <a:t>empty-handed: Each of you must bring a gift in proportion to the way </a:t>
            </a:r>
            <a:r>
              <a:rPr lang="en-US" dirty="0" err="1" smtClean="0">
                <a:solidFill>
                  <a:schemeClr val="bg1"/>
                </a:solidFill>
              </a:rPr>
              <a:t>Yehovah</a:t>
            </a:r>
            <a:r>
              <a:rPr lang="en-US" dirty="0" smtClean="0">
                <a:solidFill>
                  <a:schemeClr val="bg1"/>
                </a:solidFill>
              </a:rPr>
              <a:t> </a:t>
            </a:r>
            <a:r>
              <a:rPr lang="en-US" dirty="0">
                <a:solidFill>
                  <a:schemeClr val="bg1"/>
                </a:solidFill>
              </a:rPr>
              <a:t>your </a:t>
            </a:r>
            <a:r>
              <a:rPr lang="en-US" dirty="0" err="1">
                <a:solidFill>
                  <a:schemeClr val="bg1"/>
                </a:solidFill>
              </a:rPr>
              <a:t>Elohim</a:t>
            </a:r>
            <a:r>
              <a:rPr lang="en-US" dirty="0">
                <a:solidFill>
                  <a:schemeClr val="bg1"/>
                </a:solidFill>
              </a:rPr>
              <a:t> has blessed you</a:t>
            </a:r>
            <a:r>
              <a:rPr lang="en-US" dirty="0" smtClean="0">
                <a:solidFill>
                  <a:schemeClr val="bg1"/>
                </a:solidFill>
              </a:rPr>
              <a:t>.(</a:t>
            </a:r>
            <a:r>
              <a:rPr lang="en-US" dirty="0" err="1" smtClean="0">
                <a:solidFill>
                  <a:schemeClr val="bg1"/>
                </a:solidFill>
              </a:rPr>
              <a:t>Deut</a:t>
            </a:r>
            <a:r>
              <a:rPr lang="en-US" dirty="0" smtClean="0">
                <a:solidFill>
                  <a:schemeClr val="bg1"/>
                </a:solidFill>
              </a:rPr>
              <a:t> 16:16-17)</a:t>
            </a:r>
            <a:endParaRPr lang="en-US" dirty="0">
              <a:solidFill>
                <a:schemeClr val="bg1"/>
              </a:solidFill>
            </a:endParaRPr>
          </a:p>
        </p:txBody>
      </p:sp>
    </p:spTree>
    <p:extLst>
      <p:ext uri="{BB962C8B-B14F-4D97-AF65-F5344CB8AC3E}">
        <p14:creationId xmlns:p14="http://schemas.microsoft.com/office/powerpoint/2010/main" val="22481108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3721" y="440871"/>
            <a:ext cx="8409215" cy="4572000"/>
          </a:xfrm>
        </p:spPr>
        <p:txBody>
          <a:bodyPr>
            <a:normAutofit/>
          </a:bodyPr>
          <a:lstStyle/>
          <a:p>
            <a:pPr>
              <a:buNone/>
            </a:pPr>
            <a:r>
              <a:rPr lang="en-US" dirty="0">
                <a:solidFill>
                  <a:schemeClr val="bg1"/>
                </a:solidFill>
              </a:rPr>
              <a:t>Be sure to set aside a tenth of all that your fields produce each year.  Eat the tithe of your grain, new wine and oil, and the firstborn of your herds and flocks in the presence of </a:t>
            </a:r>
            <a:r>
              <a:rPr lang="en-US" dirty="0" err="1" smtClean="0">
                <a:solidFill>
                  <a:schemeClr val="bg1"/>
                </a:solidFill>
              </a:rPr>
              <a:t>Yehovah</a:t>
            </a:r>
            <a:r>
              <a:rPr lang="en-US" dirty="0" smtClean="0">
                <a:solidFill>
                  <a:schemeClr val="bg1"/>
                </a:solidFill>
              </a:rPr>
              <a:t> </a:t>
            </a:r>
            <a:r>
              <a:rPr lang="en-US" dirty="0">
                <a:solidFill>
                  <a:schemeClr val="bg1"/>
                </a:solidFill>
              </a:rPr>
              <a:t>your </a:t>
            </a:r>
            <a:r>
              <a:rPr lang="en-US" dirty="0" err="1">
                <a:solidFill>
                  <a:schemeClr val="bg1"/>
                </a:solidFill>
              </a:rPr>
              <a:t>Elohim</a:t>
            </a:r>
            <a:r>
              <a:rPr lang="en-US" dirty="0">
                <a:solidFill>
                  <a:schemeClr val="bg1"/>
                </a:solidFill>
              </a:rPr>
              <a:t> at the place he will choose as a dwelling for his Name, so that you may learn to revere </a:t>
            </a:r>
            <a:r>
              <a:rPr lang="en-US" dirty="0" err="1" smtClean="0">
                <a:solidFill>
                  <a:schemeClr val="bg1"/>
                </a:solidFill>
              </a:rPr>
              <a:t>Yehovah</a:t>
            </a:r>
            <a:r>
              <a:rPr lang="en-US" dirty="0" smtClean="0">
                <a:solidFill>
                  <a:schemeClr val="bg1"/>
                </a:solidFill>
              </a:rPr>
              <a:t> </a:t>
            </a:r>
            <a:r>
              <a:rPr lang="en-US" dirty="0">
                <a:solidFill>
                  <a:schemeClr val="bg1"/>
                </a:solidFill>
              </a:rPr>
              <a:t>your </a:t>
            </a:r>
            <a:r>
              <a:rPr lang="en-US" dirty="0" err="1">
                <a:solidFill>
                  <a:schemeClr val="bg1"/>
                </a:solidFill>
              </a:rPr>
              <a:t>Elohim</a:t>
            </a:r>
            <a:r>
              <a:rPr lang="en-US" dirty="0">
                <a:solidFill>
                  <a:schemeClr val="bg1"/>
                </a:solidFill>
              </a:rPr>
              <a:t> always.  </a:t>
            </a:r>
            <a:endParaRPr lang="en-US" dirty="0" smtClean="0">
              <a:solidFill>
                <a:schemeClr val="bg1"/>
              </a:solidFill>
            </a:endParaRPr>
          </a:p>
          <a:p>
            <a:pPr>
              <a:buNone/>
            </a:pPr>
            <a:r>
              <a:rPr lang="en-US" dirty="0" err="1" smtClean="0">
                <a:solidFill>
                  <a:schemeClr val="bg1"/>
                </a:solidFill>
              </a:rPr>
              <a:t>Deut</a:t>
            </a:r>
            <a:r>
              <a:rPr lang="en-US" dirty="0" smtClean="0">
                <a:solidFill>
                  <a:schemeClr val="bg1"/>
                </a:solidFill>
              </a:rPr>
              <a:t> 14:22-23</a:t>
            </a:r>
            <a:endParaRPr lang="en-US" b="1" dirty="0">
              <a:solidFill>
                <a:schemeClr val="bg1"/>
              </a:solidFill>
            </a:endParaRPr>
          </a:p>
        </p:txBody>
      </p:sp>
    </p:spTree>
    <p:extLst>
      <p:ext uri="{BB962C8B-B14F-4D97-AF65-F5344CB8AC3E}">
        <p14:creationId xmlns:p14="http://schemas.microsoft.com/office/powerpoint/2010/main" val="406218328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3721" y="342900"/>
            <a:ext cx="8409215" cy="4669971"/>
          </a:xfrm>
        </p:spPr>
        <p:txBody>
          <a:bodyPr>
            <a:normAutofit/>
          </a:bodyPr>
          <a:lstStyle/>
          <a:p>
            <a:pPr>
              <a:buNone/>
            </a:pPr>
            <a:r>
              <a:rPr lang="en-US" dirty="0" smtClean="0">
                <a:solidFill>
                  <a:schemeClr val="bg1"/>
                </a:solidFill>
              </a:rPr>
              <a:t>But </a:t>
            </a:r>
            <a:r>
              <a:rPr lang="en-US" dirty="0">
                <a:solidFill>
                  <a:schemeClr val="bg1"/>
                </a:solidFill>
              </a:rPr>
              <a:t>if that place is too distant and you have been blessed by </a:t>
            </a:r>
            <a:r>
              <a:rPr lang="en-US" dirty="0" err="1" smtClean="0">
                <a:solidFill>
                  <a:schemeClr val="bg1"/>
                </a:solidFill>
              </a:rPr>
              <a:t>Yehovah</a:t>
            </a:r>
            <a:r>
              <a:rPr lang="en-US" dirty="0" smtClean="0">
                <a:solidFill>
                  <a:schemeClr val="bg1"/>
                </a:solidFill>
              </a:rPr>
              <a:t> </a:t>
            </a:r>
            <a:r>
              <a:rPr lang="en-US" dirty="0">
                <a:solidFill>
                  <a:schemeClr val="bg1"/>
                </a:solidFill>
              </a:rPr>
              <a:t>your </a:t>
            </a:r>
            <a:r>
              <a:rPr lang="en-US" dirty="0" err="1">
                <a:solidFill>
                  <a:schemeClr val="bg1"/>
                </a:solidFill>
              </a:rPr>
              <a:t>Elohim</a:t>
            </a:r>
            <a:r>
              <a:rPr lang="en-US" dirty="0">
                <a:solidFill>
                  <a:schemeClr val="bg1"/>
                </a:solidFill>
              </a:rPr>
              <a:t> and cannot carry your tithe (because the place where </a:t>
            </a:r>
            <a:r>
              <a:rPr lang="en-US" dirty="0" err="1" smtClean="0">
                <a:solidFill>
                  <a:schemeClr val="bg1"/>
                </a:solidFill>
              </a:rPr>
              <a:t>Yehovah</a:t>
            </a:r>
            <a:r>
              <a:rPr lang="en-US" dirty="0" smtClean="0">
                <a:solidFill>
                  <a:schemeClr val="bg1"/>
                </a:solidFill>
              </a:rPr>
              <a:t> </a:t>
            </a:r>
            <a:r>
              <a:rPr lang="en-US" dirty="0">
                <a:solidFill>
                  <a:schemeClr val="bg1"/>
                </a:solidFill>
              </a:rPr>
              <a:t>will choose to put his Name is so far away), then exchange your tithe for silver, and take the silver with you and go to the place </a:t>
            </a:r>
            <a:r>
              <a:rPr lang="en-US" dirty="0" err="1" smtClean="0">
                <a:solidFill>
                  <a:schemeClr val="bg1"/>
                </a:solidFill>
              </a:rPr>
              <a:t>Yehovah</a:t>
            </a:r>
            <a:r>
              <a:rPr lang="en-US" dirty="0" smtClean="0">
                <a:solidFill>
                  <a:schemeClr val="bg1"/>
                </a:solidFill>
              </a:rPr>
              <a:t> </a:t>
            </a:r>
            <a:r>
              <a:rPr lang="en-US" dirty="0">
                <a:solidFill>
                  <a:schemeClr val="bg1"/>
                </a:solidFill>
              </a:rPr>
              <a:t>your </a:t>
            </a:r>
            <a:r>
              <a:rPr lang="en-US" dirty="0" err="1">
                <a:solidFill>
                  <a:schemeClr val="bg1"/>
                </a:solidFill>
              </a:rPr>
              <a:t>Elohim</a:t>
            </a:r>
            <a:r>
              <a:rPr lang="en-US" dirty="0">
                <a:solidFill>
                  <a:schemeClr val="bg1"/>
                </a:solidFill>
              </a:rPr>
              <a:t> will choose.  </a:t>
            </a:r>
            <a:endParaRPr lang="en-US" dirty="0" smtClean="0">
              <a:solidFill>
                <a:schemeClr val="bg1"/>
              </a:solidFill>
            </a:endParaRPr>
          </a:p>
          <a:p>
            <a:pPr>
              <a:buNone/>
            </a:pPr>
            <a:r>
              <a:rPr lang="en-US" dirty="0" smtClean="0">
                <a:solidFill>
                  <a:schemeClr val="bg1"/>
                </a:solidFill>
              </a:rPr>
              <a:t>(</a:t>
            </a:r>
            <a:r>
              <a:rPr lang="en-US" dirty="0" err="1" smtClean="0">
                <a:solidFill>
                  <a:schemeClr val="bg1"/>
                </a:solidFill>
              </a:rPr>
              <a:t>Deut</a:t>
            </a:r>
            <a:r>
              <a:rPr lang="en-US" dirty="0" smtClean="0">
                <a:solidFill>
                  <a:schemeClr val="bg1"/>
                </a:solidFill>
              </a:rPr>
              <a:t> 14:24-25)</a:t>
            </a:r>
            <a:endParaRPr lang="en-US" b="1" dirty="0">
              <a:solidFill>
                <a:schemeClr val="bg1"/>
              </a:solidFill>
            </a:endParaRPr>
          </a:p>
        </p:txBody>
      </p:sp>
    </p:spTree>
    <p:extLst>
      <p:ext uri="{BB962C8B-B14F-4D97-AF65-F5344CB8AC3E}">
        <p14:creationId xmlns:p14="http://schemas.microsoft.com/office/powerpoint/2010/main" val="23819783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3721" y="342900"/>
            <a:ext cx="8409215" cy="4669971"/>
          </a:xfrm>
        </p:spPr>
        <p:txBody>
          <a:bodyPr>
            <a:normAutofit/>
          </a:bodyPr>
          <a:lstStyle/>
          <a:p>
            <a:pPr>
              <a:buNone/>
            </a:pPr>
            <a:r>
              <a:rPr lang="en-US" dirty="0" smtClean="0">
                <a:solidFill>
                  <a:schemeClr val="bg1"/>
                </a:solidFill>
              </a:rPr>
              <a:t>Use </a:t>
            </a:r>
            <a:r>
              <a:rPr lang="en-US" dirty="0">
                <a:solidFill>
                  <a:schemeClr val="bg1"/>
                </a:solidFill>
              </a:rPr>
              <a:t>the silver to buy whatever you like: cattle, sheep, wine or other fermented drink, or anything you wish. Then you and your household shall eat there in the presence of </a:t>
            </a:r>
            <a:r>
              <a:rPr lang="en-US" dirty="0" err="1" smtClean="0">
                <a:solidFill>
                  <a:schemeClr val="bg1"/>
                </a:solidFill>
              </a:rPr>
              <a:t>Yehovah</a:t>
            </a:r>
            <a:r>
              <a:rPr lang="en-US" dirty="0" smtClean="0">
                <a:solidFill>
                  <a:schemeClr val="bg1"/>
                </a:solidFill>
              </a:rPr>
              <a:t> </a:t>
            </a:r>
            <a:r>
              <a:rPr lang="en-US" dirty="0">
                <a:solidFill>
                  <a:schemeClr val="bg1"/>
                </a:solidFill>
              </a:rPr>
              <a:t>your </a:t>
            </a:r>
            <a:r>
              <a:rPr lang="en-US" dirty="0" err="1">
                <a:solidFill>
                  <a:schemeClr val="bg1"/>
                </a:solidFill>
              </a:rPr>
              <a:t>Elohim</a:t>
            </a:r>
            <a:r>
              <a:rPr lang="en-US" dirty="0">
                <a:solidFill>
                  <a:schemeClr val="bg1"/>
                </a:solidFill>
              </a:rPr>
              <a:t> and rejoice.  And do not neglect the </a:t>
            </a:r>
            <a:r>
              <a:rPr lang="en-US" dirty="0" err="1">
                <a:solidFill>
                  <a:schemeClr val="bg1"/>
                </a:solidFill>
              </a:rPr>
              <a:t>Lewites</a:t>
            </a:r>
            <a:r>
              <a:rPr lang="en-US" dirty="0">
                <a:solidFill>
                  <a:schemeClr val="bg1"/>
                </a:solidFill>
              </a:rPr>
              <a:t> living in your towns, for they have no allotment or inheritance of their own</a:t>
            </a:r>
            <a:r>
              <a:rPr lang="en-US" dirty="0" smtClean="0">
                <a:solidFill>
                  <a:schemeClr val="bg1"/>
                </a:solidFill>
              </a:rPr>
              <a:t>.  (</a:t>
            </a:r>
            <a:r>
              <a:rPr lang="en-US" dirty="0" err="1" smtClean="0">
                <a:solidFill>
                  <a:schemeClr val="bg1"/>
                </a:solidFill>
              </a:rPr>
              <a:t>Deut</a:t>
            </a:r>
            <a:r>
              <a:rPr lang="en-US" dirty="0" smtClean="0">
                <a:solidFill>
                  <a:schemeClr val="bg1"/>
                </a:solidFill>
              </a:rPr>
              <a:t> 14:26-27)</a:t>
            </a:r>
            <a:endParaRPr lang="en-US" b="1" dirty="0">
              <a:solidFill>
                <a:schemeClr val="bg1"/>
              </a:solidFill>
            </a:endParaRPr>
          </a:p>
        </p:txBody>
      </p:sp>
    </p:spTree>
    <p:extLst>
      <p:ext uri="{BB962C8B-B14F-4D97-AF65-F5344CB8AC3E}">
        <p14:creationId xmlns:p14="http://schemas.microsoft.com/office/powerpoint/2010/main" val="40031875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229" y="408214"/>
            <a:ext cx="8278585" cy="4482193"/>
          </a:xfrm>
        </p:spPr>
        <p:txBody>
          <a:bodyPr>
            <a:normAutofit/>
          </a:bodyPr>
          <a:lstStyle/>
          <a:p>
            <a:pPr marL="0" indent="0" algn="ctr">
              <a:buNone/>
            </a:pPr>
            <a:r>
              <a:rPr lang="en-US" sz="3600" dirty="0">
                <a:solidFill>
                  <a:schemeClr val="bg1"/>
                </a:solidFill>
              </a:rPr>
              <a:t>What Is the Atmosphere For This Feast?</a:t>
            </a:r>
          </a:p>
        </p:txBody>
      </p:sp>
    </p:spTree>
    <p:extLst>
      <p:ext uri="{BB962C8B-B14F-4D97-AF65-F5344CB8AC3E}">
        <p14:creationId xmlns:p14="http://schemas.microsoft.com/office/powerpoint/2010/main" val="32511399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4151537"/>
          </a:xfrm>
        </p:spPr>
        <p:txBody>
          <a:bodyPr>
            <a:normAutofit/>
          </a:bodyPr>
          <a:lstStyle/>
          <a:p>
            <a:pPr algn="ctr">
              <a:buNone/>
            </a:pPr>
            <a:r>
              <a:rPr lang="en-US" dirty="0" smtClean="0">
                <a:solidFill>
                  <a:schemeClr val="bg1"/>
                </a:solidFill>
              </a:rPr>
              <a:t>We are to Rejoice at this Feast</a:t>
            </a:r>
          </a:p>
          <a:p>
            <a:pPr algn="ctr">
              <a:buNone/>
            </a:pPr>
            <a:r>
              <a:rPr lang="en-US" dirty="0" smtClean="0">
                <a:solidFill>
                  <a:schemeClr val="bg1"/>
                </a:solidFill>
              </a:rPr>
              <a:t>“The Time of our Rejoicing”</a:t>
            </a:r>
          </a:p>
          <a:p>
            <a:pPr algn="ctr">
              <a:buNone/>
            </a:pPr>
            <a:r>
              <a:rPr lang="en-US" dirty="0" smtClean="0">
                <a:solidFill>
                  <a:schemeClr val="bg1"/>
                </a:solidFill>
              </a:rPr>
              <a:t>Hebrew</a:t>
            </a:r>
            <a:r>
              <a:rPr lang="en-US" dirty="0" smtClean="0">
                <a:latin typeface="Bwhebb" panose="00000400000000000000" pitchFamily="2" charset="0"/>
              </a:rPr>
              <a:t> </a:t>
            </a:r>
            <a:r>
              <a:rPr lang="en-US" dirty="0" err="1">
                <a:solidFill>
                  <a:schemeClr val="bg1"/>
                </a:solidFill>
                <a:latin typeface="Bwhebb" panose="00000400000000000000" pitchFamily="2" charset="0"/>
              </a:rPr>
              <a:t>xm;f</a:t>
            </a:r>
            <a:r>
              <a:rPr lang="en-US" dirty="0">
                <a:solidFill>
                  <a:schemeClr val="bg1"/>
                </a:solidFill>
                <a:latin typeface="Bwhebb" panose="00000400000000000000" pitchFamily="2" charset="0"/>
              </a:rPr>
              <a:t>', </a:t>
            </a:r>
            <a:r>
              <a:rPr lang="en-US" dirty="0" smtClean="0">
                <a:solidFill>
                  <a:schemeClr val="bg1"/>
                </a:solidFill>
              </a:rPr>
              <a:t>(</a:t>
            </a:r>
            <a:r>
              <a:rPr lang="en-US" dirty="0" err="1" smtClean="0">
                <a:solidFill>
                  <a:schemeClr val="bg1"/>
                </a:solidFill>
              </a:rPr>
              <a:t>samach</a:t>
            </a:r>
            <a:r>
              <a:rPr lang="en-US" dirty="0" smtClean="0">
                <a:solidFill>
                  <a:schemeClr val="bg1"/>
                </a:solidFill>
              </a:rPr>
              <a:t>)</a:t>
            </a:r>
          </a:p>
          <a:p>
            <a:pPr algn="ctr">
              <a:buNone/>
            </a:pPr>
            <a:r>
              <a:rPr lang="en-US" dirty="0" smtClean="0">
                <a:solidFill>
                  <a:schemeClr val="bg1"/>
                </a:solidFill>
                <a:latin typeface="Bwhebb" panose="00000400000000000000" pitchFamily="2" charset="0"/>
              </a:rPr>
              <a:t>   </a:t>
            </a:r>
            <a:endParaRPr lang="en-US" dirty="0">
              <a:solidFill>
                <a:schemeClr val="bg1"/>
              </a:solidFill>
              <a:latin typeface="Bwhebb" panose="00000400000000000000" pitchFamily="2" charset="0"/>
            </a:endParaRPr>
          </a:p>
        </p:txBody>
      </p:sp>
    </p:spTree>
    <p:extLst>
      <p:ext uri="{BB962C8B-B14F-4D97-AF65-F5344CB8AC3E}">
        <p14:creationId xmlns:p14="http://schemas.microsoft.com/office/powerpoint/2010/main" val="2787076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2079" y="657227"/>
            <a:ext cx="8221435" cy="4257673"/>
          </a:xfrm>
        </p:spPr>
        <p:txBody>
          <a:bodyPr>
            <a:normAutofit fontScale="70000" lnSpcReduction="20000"/>
          </a:bodyPr>
          <a:lstStyle/>
          <a:p>
            <a:pPr>
              <a:buNone/>
            </a:pPr>
            <a:r>
              <a:rPr lang="en-US" sz="4000" u="sng" dirty="0">
                <a:solidFill>
                  <a:schemeClr val="bg1"/>
                </a:solidFill>
              </a:rPr>
              <a:t>Celebrate</a:t>
            </a:r>
            <a:r>
              <a:rPr lang="en-US" sz="4000" dirty="0">
                <a:solidFill>
                  <a:schemeClr val="bg1"/>
                </a:solidFill>
              </a:rPr>
              <a:t> the Feast of Tabernacles for seven days after you have gathered the produce of your threshing floor and your winepress.  </a:t>
            </a:r>
            <a:r>
              <a:rPr lang="en-US" sz="4000" u="sng" dirty="0">
                <a:solidFill>
                  <a:schemeClr val="bg1"/>
                </a:solidFill>
              </a:rPr>
              <a:t>Be joyful at your Feast-</a:t>
            </a:r>
            <a:r>
              <a:rPr lang="en-US" sz="4000" dirty="0">
                <a:solidFill>
                  <a:schemeClr val="bg1"/>
                </a:solidFill>
              </a:rPr>
              <a:t>- you, your sons and daughters, your menservants and maidservants, and the </a:t>
            </a:r>
            <a:r>
              <a:rPr lang="en-US" sz="4000" dirty="0" err="1">
                <a:solidFill>
                  <a:schemeClr val="bg1"/>
                </a:solidFill>
              </a:rPr>
              <a:t>Lewites</a:t>
            </a:r>
            <a:r>
              <a:rPr lang="en-US" sz="4000" dirty="0">
                <a:solidFill>
                  <a:schemeClr val="bg1"/>
                </a:solidFill>
              </a:rPr>
              <a:t>, the aliens, the fatherless and the widows who live in your towns.  </a:t>
            </a:r>
            <a:r>
              <a:rPr lang="en-US" sz="4000" u="sng" dirty="0">
                <a:solidFill>
                  <a:schemeClr val="bg1"/>
                </a:solidFill>
              </a:rPr>
              <a:t>For seven days celebrate the Feast</a:t>
            </a:r>
            <a:r>
              <a:rPr lang="en-US" sz="4000" dirty="0">
                <a:solidFill>
                  <a:schemeClr val="bg1"/>
                </a:solidFill>
              </a:rPr>
              <a:t> to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your </a:t>
            </a:r>
            <a:r>
              <a:rPr lang="en-US" sz="4000" dirty="0" err="1">
                <a:solidFill>
                  <a:schemeClr val="bg1"/>
                </a:solidFill>
              </a:rPr>
              <a:t>Elohim</a:t>
            </a:r>
            <a:r>
              <a:rPr lang="en-US" sz="4000" dirty="0">
                <a:solidFill>
                  <a:schemeClr val="bg1"/>
                </a:solidFill>
              </a:rPr>
              <a:t> at the place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will choose. For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your </a:t>
            </a:r>
            <a:r>
              <a:rPr lang="en-US" sz="4000" dirty="0" err="1">
                <a:solidFill>
                  <a:schemeClr val="bg1"/>
                </a:solidFill>
              </a:rPr>
              <a:t>Elohim</a:t>
            </a:r>
            <a:r>
              <a:rPr lang="en-US" sz="4000" dirty="0">
                <a:solidFill>
                  <a:schemeClr val="bg1"/>
                </a:solidFill>
              </a:rPr>
              <a:t> will bless you in all your harvest and in all the work of your hands, and your joy will be complete.  </a:t>
            </a:r>
            <a:r>
              <a:rPr lang="en-US" sz="4000" dirty="0" smtClean="0">
                <a:solidFill>
                  <a:schemeClr val="bg1"/>
                </a:solidFill>
              </a:rPr>
              <a:t>(</a:t>
            </a:r>
            <a:r>
              <a:rPr lang="en-US" sz="4000" dirty="0" err="1" smtClean="0">
                <a:solidFill>
                  <a:schemeClr val="bg1"/>
                </a:solidFill>
              </a:rPr>
              <a:t>Deut</a:t>
            </a:r>
            <a:r>
              <a:rPr lang="en-US" sz="4000" dirty="0" smtClean="0">
                <a:solidFill>
                  <a:schemeClr val="bg1"/>
                </a:solidFill>
              </a:rPr>
              <a:t> 16:13-15)</a:t>
            </a:r>
            <a:endParaRPr lang="en-US" sz="4000" dirty="0">
              <a:solidFill>
                <a:schemeClr val="bg1"/>
              </a:solidFill>
            </a:endParaRPr>
          </a:p>
        </p:txBody>
      </p:sp>
    </p:spTree>
    <p:extLst>
      <p:ext uri="{BB962C8B-B14F-4D97-AF65-F5344CB8AC3E}">
        <p14:creationId xmlns:p14="http://schemas.microsoft.com/office/powerpoint/2010/main" val="19534427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657227"/>
            <a:ext cx="7699829" cy="4151537"/>
          </a:xfrm>
        </p:spPr>
        <p:txBody>
          <a:bodyPr>
            <a:normAutofit fontScale="85000" lnSpcReduction="20000"/>
          </a:bodyPr>
          <a:lstStyle/>
          <a:p>
            <a:pPr marL="0" indent="0">
              <a:buNone/>
            </a:pPr>
            <a:r>
              <a:rPr lang="en-US" baseline="30000" dirty="0">
                <a:solidFill>
                  <a:schemeClr val="bg1"/>
                </a:solidFill>
              </a:rPr>
              <a:t>17</a:t>
            </a:r>
            <a:r>
              <a:rPr lang="en-US" dirty="0">
                <a:solidFill>
                  <a:schemeClr val="bg1"/>
                </a:solidFill>
              </a:rPr>
              <a:t> You must not eat in your own towns the tithe of your grain and new wine and oil, or the firstborn of your herds and flocks, or whatever you have vowed to give, or your freewill offerings or special gifts.</a:t>
            </a:r>
          </a:p>
          <a:p>
            <a:pPr marL="0" indent="0">
              <a:buNone/>
            </a:pPr>
            <a:r>
              <a:rPr lang="en-US" baseline="30000" dirty="0" smtClean="0">
                <a:solidFill>
                  <a:schemeClr val="bg1"/>
                </a:solidFill>
              </a:rPr>
              <a:t>18</a:t>
            </a:r>
            <a:r>
              <a:rPr lang="en-US" dirty="0" smtClean="0">
                <a:solidFill>
                  <a:schemeClr val="bg1"/>
                </a:solidFill>
              </a:rPr>
              <a:t> </a:t>
            </a:r>
            <a:r>
              <a:rPr lang="en-US" dirty="0">
                <a:solidFill>
                  <a:schemeClr val="bg1"/>
                </a:solidFill>
              </a:rPr>
              <a:t>Instead, you are to eat them in the presence of </a:t>
            </a:r>
            <a:r>
              <a:rPr lang="en-US" dirty="0" err="1" smtClean="0">
                <a:solidFill>
                  <a:schemeClr val="bg1"/>
                </a:solidFill>
              </a:rPr>
              <a:t>Yehovah</a:t>
            </a:r>
            <a:r>
              <a:rPr lang="en-US" dirty="0" smtClean="0">
                <a:solidFill>
                  <a:schemeClr val="bg1"/>
                </a:solidFill>
              </a:rPr>
              <a:t> </a:t>
            </a:r>
            <a:r>
              <a:rPr lang="en-US" dirty="0">
                <a:solidFill>
                  <a:schemeClr val="bg1"/>
                </a:solidFill>
              </a:rPr>
              <a:t>your </a:t>
            </a:r>
            <a:r>
              <a:rPr lang="en-US" dirty="0" err="1">
                <a:solidFill>
                  <a:schemeClr val="bg1"/>
                </a:solidFill>
              </a:rPr>
              <a:t>Elohim</a:t>
            </a:r>
            <a:r>
              <a:rPr lang="en-US" dirty="0">
                <a:solidFill>
                  <a:schemeClr val="bg1"/>
                </a:solidFill>
              </a:rPr>
              <a:t> at the place </a:t>
            </a:r>
            <a:r>
              <a:rPr lang="en-US" dirty="0" err="1" smtClean="0">
                <a:solidFill>
                  <a:schemeClr val="bg1"/>
                </a:solidFill>
              </a:rPr>
              <a:t>Yehovah</a:t>
            </a:r>
            <a:r>
              <a:rPr lang="en-US" dirty="0" smtClean="0">
                <a:solidFill>
                  <a:schemeClr val="bg1"/>
                </a:solidFill>
              </a:rPr>
              <a:t> </a:t>
            </a:r>
            <a:r>
              <a:rPr lang="en-US" dirty="0">
                <a:solidFill>
                  <a:schemeClr val="bg1"/>
                </a:solidFill>
              </a:rPr>
              <a:t>your </a:t>
            </a:r>
            <a:r>
              <a:rPr lang="en-US" dirty="0" err="1">
                <a:solidFill>
                  <a:schemeClr val="bg1"/>
                </a:solidFill>
              </a:rPr>
              <a:t>Elohim</a:t>
            </a:r>
            <a:r>
              <a:rPr lang="en-US" dirty="0">
                <a:solidFill>
                  <a:schemeClr val="bg1"/>
                </a:solidFill>
              </a:rPr>
              <a:t> will choose-- you, your sons and daughters, your menservants and maidservants, and the Levites from your towns-- and </a:t>
            </a:r>
            <a:r>
              <a:rPr lang="en-US" u="sng" dirty="0">
                <a:solidFill>
                  <a:schemeClr val="bg1"/>
                </a:solidFill>
              </a:rPr>
              <a:t>you are to rejoice before </a:t>
            </a:r>
            <a:r>
              <a:rPr lang="en-US" u="sng" dirty="0" err="1" smtClean="0">
                <a:solidFill>
                  <a:schemeClr val="bg1"/>
                </a:solidFill>
              </a:rPr>
              <a:t>Yehovah</a:t>
            </a:r>
            <a:r>
              <a:rPr lang="en-US" u="sng" dirty="0" smtClean="0">
                <a:solidFill>
                  <a:schemeClr val="bg1"/>
                </a:solidFill>
              </a:rPr>
              <a:t> </a:t>
            </a:r>
            <a:r>
              <a:rPr lang="en-US" u="sng" dirty="0">
                <a:solidFill>
                  <a:schemeClr val="bg1"/>
                </a:solidFill>
              </a:rPr>
              <a:t>your </a:t>
            </a:r>
            <a:r>
              <a:rPr lang="en-US" u="sng" dirty="0" err="1">
                <a:solidFill>
                  <a:schemeClr val="bg1"/>
                </a:solidFill>
              </a:rPr>
              <a:t>Elohim</a:t>
            </a:r>
            <a:r>
              <a:rPr lang="en-US" dirty="0">
                <a:solidFill>
                  <a:schemeClr val="bg1"/>
                </a:solidFill>
              </a:rPr>
              <a:t> in everything you put your hand to</a:t>
            </a:r>
            <a:r>
              <a:rPr lang="en-US" dirty="0" smtClean="0">
                <a:solidFill>
                  <a:schemeClr val="bg1"/>
                </a:solidFill>
              </a:rPr>
              <a:t>. (Deuteronomy 12)</a:t>
            </a:r>
            <a:r>
              <a:rPr lang="en-US" dirty="0" smtClean="0">
                <a:solidFill>
                  <a:schemeClr val="bg1"/>
                </a:solidFill>
                <a:latin typeface="Bwhebb" panose="00000400000000000000" pitchFamily="2" charset="0"/>
              </a:rPr>
              <a:t>   </a:t>
            </a:r>
            <a:endParaRPr lang="en-US" dirty="0">
              <a:solidFill>
                <a:schemeClr val="bg1"/>
              </a:solidFill>
              <a:latin typeface="Bwhebb" panose="00000400000000000000" pitchFamily="2" charset="0"/>
            </a:endParaRPr>
          </a:p>
        </p:txBody>
      </p:sp>
    </p:spTree>
    <p:extLst>
      <p:ext uri="{BB962C8B-B14F-4D97-AF65-F5344CB8AC3E}">
        <p14:creationId xmlns:p14="http://schemas.microsoft.com/office/powerpoint/2010/main" val="15924191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229" y="489857"/>
            <a:ext cx="8270421" cy="4465864"/>
          </a:xfrm>
        </p:spPr>
        <p:txBody>
          <a:bodyPr>
            <a:normAutofit fontScale="77500" lnSpcReduction="20000"/>
          </a:bodyPr>
          <a:lstStyle/>
          <a:p>
            <a:pPr marL="0" indent="0" algn="ctr">
              <a:buNone/>
            </a:pPr>
            <a:r>
              <a:rPr lang="en-US" sz="3600" dirty="0" smtClean="0">
                <a:solidFill>
                  <a:schemeClr val="bg1"/>
                </a:solidFill>
              </a:rPr>
              <a:t>A Look into Our Future: Isaiah 30</a:t>
            </a:r>
          </a:p>
          <a:p>
            <a:pPr marL="0" indent="0">
              <a:buNone/>
            </a:pPr>
            <a:r>
              <a:rPr lang="en-US" sz="3600" baseline="30000" dirty="0" smtClean="0">
                <a:solidFill>
                  <a:schemeClr val="bg1"/>
                </a:solidFill>
              </a:rPr>
              <a:t>27</a:t>
            </a:r>
            <a:r>
              <a:rPr lang="en-US" sz="3600" dirty="0" smtClean="0">
                <a:solidFill>
                  <a:schemeClr val="bg1"/>
                </a:solidFill>
              </a:rPr>
              <a:t> See, the Name of </a:t>
            </a:r>
            <a:r>
              <a:rPr lang="en-US" sz="3600" dirty="0" err="1" smtClean="0">
                <a:solidFill>
                  <a:schemeClr val="bg1"/>
                </a:solidFill>
              </a:rPr>
              <a:t>Yehovah</a:t>
            </a:r>
            <a:r>
              <a:rPr lang="en-US" sz="3600" dirty="0" smtClean="0">
                <a:solidFill>
                  <a:schemeClr val="bg1"/>
                </a:solidFill>
              </a:rPr>
              <a:t> comes from afar, with burning anger and dense clouds of smoke; his lips are full of wrath, and his tongue is a consuming fire.</a:t>
            </a:r>
          </a:p>
          <a:p>
            <a:pPr marL="0" indent="0">
              <a:buNone/>
            </a:pPr>
            <a:r>
              <a:rPr lang="en-US" sz="3600" baseline="30000" dirty="0" smtClean="0">
                <a:solidFill>
                  <a:schemeClr val="bg1"/>
                </a:solidFill>
              </a:rPr>
              <a:t>28</a:t>
            </a:r>
            <a:r>
              <a:rPr lang="en-US" sz="3600" dirty="0" smtClean="0">
                <a:solidFill>
                  <a:schemeClr val="bg1"/>
                </a:solidFill>
              </a:rPr>
              <a:t> </a:t>
            </a:r>
            <a:r>
              <a:rPr lang="en-US" sz="3600" dirty="0">
                <a:solidFill>
                  <a:schemeClr val="bg1"/>
                </a:solidFill>
              </a:rPr>
              <a:t>His breath is like a rushing torrent, rising up to the neck. He shakes the nations in the sieve of destruction; he places in the jaws of the peoples a bit that leads them astray.</a:t>
            </a:r>
          </a:p>
          <a:p>
            <a:pPr marL="0" indent="0">
              <a:buNone/>
            </a:pPr>
            <a:r>
              <a:rPr lang="en-US" sz="3600" baseline="30000" dirty="0" smtClean="0">
                <a:solidFill>
                  <a:schemeClr val="bg1"/>
                </a:solidFill>
              </a:rPr>
              <a:t>29</a:t>
            </a:r>
            <a:r>
              <a:rPr lang="en-US" sz="3600" dirty="0" smtClean="0">
                <a:solidFill>
                  <a:schemeClr val="bg1"/>
                </a:solidFill>
              </a:rPr>
              <a:t> </a:t>
            </a:r>
            <a:r>
              <a:rPr lang="en-US" sz="3600" dirty="0">
                <a:solidFill>
                  <a:schemeClr val="bg1"/>
                </a:solidFill>
              </a:rPr>
              <a:t>And you will sing as on the night you celebrate a holy festival; your hearts will rejoice as when people go up with flutes to the mountain of </a:t>
            </a:r>
            <a:r>
              <a:rPr lang="en-US" sz="3600" dirty="0" err="1" smtClean="0">
                <a:solidFill>
                  <a:schemeClr val="bg1"/>
                </a:solidFill>
              </a:rPr>
              <a:t>Yehovah</a:t>
            </a:r>
            <a:r>
              <a:rPr lang="en-US" sz="3600" dirty="0" smtClean="0">
                <a:solidFill>
                  <a:schemeClr val="bg1"/>
                </a:solidFill>
              </a:rPr>
              <a:t>, </a:t>
            </a:r>
            <a:r>
              <a:rPr lang="en-US" sz="3600" dirty="0">
                <a:solidFill>
                  <a:schemeClr val="bg1"/>
                </a:solidFill>
              </a:rPr>
              <a:t>to the Rock of </a:t>
            </a:r>
            <a:r>
              <a:rPr lang="en-US" sz="3600" dirty="0" err="1">
                <a:solidFill>
                  <a:schemeClr val="bg1"/>
                </a:solidFill>
              </a:rPr>
              <a:t>Yisrael</a:t>
            </a:r>
            <a:r>
              <a:rPr lang="en-US" sz="3600" dirty="0">
                <a:solidFill>
                  <a:schemeClr val="bg1"/>
                </a:solidFill>
              </a:rPr>
              <a:t>.</a:t>
            </a:r>
          </a:p>
          <a:p>
            <a:pPr marL="0" indent="0">
              <a:buNone/>
            </a:pPr>
            <a:endParaRPr lang="en-US" sz="3600" dirty="0">
              <a:solidFill>
                <a:schemeClr val="bg1"/>
              </a:solidFill>
            </a:endParaRPr>
          </a:p>
        </p:txBody>
      </p:sp>
    </p:spTree>
    <p:extLst>
      <p:ext uri="{BB962C8B-B14F-4D97-AF65-F5344CB8AC3E}">
        <p14:creationId xmlns:p14="http://schemas.microsoft.com/office/powerpoint/2010/main" val="12456320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4225016"/>
          </a:xfrm>
        </p:spPr>
        <p:txBody>
          <a:bodyPr>
            <a:normAutofit/>
          </a:bodyPr>
          <a:lstStyle/>
          <a:p>
            <a:pPr marL="0" indent="0">
              <a:buNone/>
            </a:pPr>
            <a:r>
              <a:rPr lang="en-US" sz="3600" dirty="0">
                <a:solidFill>
                  <a:schemeClr val="bg1"/>
                </a:solidFill>
              </a:rPr>
              <a:t>What are the Four Items Mentioned?</a:t>
            </a:r>
          </a:p>
        </p:txBody>
      </p:sp>
    </p:spTree>
    <p:extLst>
      <p:ext uri="{BB962C8B-B14F-4D97-AF65-F5344CB8AC3E}">
        <p14:creationId xmlns:p14="http://schemas.microsoft.com/office/powerpoint/2010/main" val="26605092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379" y="302079"/>
            <a:ext cx="8229600" cy="4645478"/>
          </a:xfrm>
        </p:spPr>
        <p:txBody>
          <a:bodyPr>
            <a:normAutofit fontScale="85000" lnSpcReduction="20000"/>
          </a:bodyPr>
          <a:lstStyle/>
          <a:p>
            <a:pPr>
              <a:buNone/>
            </a:pPr>
            <a:r>
              <a:rPr lang="en-US" sz="4000" dirty="0">
                <a:solidFill>
                  <a:schemeClr val="bg1"/>
                </a:solidFill>
              </a:rPr>
              <a:t>So beginning with the fifteenth day of the seventh month, after you have gathered the crops of the land, celebrate the pilgrim feast of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for seven days; the first day is a day of rest, and the eighth day also is a day of rest.  </a:t>
            </a:r>
            <a:r>
              <a:rPr lang="en-US" sz="4000" u="sng" dirty="0">
                <a:solidFill>
                  <a:schemeClr val="bg1"/>
                </a:solidFill>
              </a:rPr>
              <a:t>On the first day you are to take choice fruit from the trees, and palm fronds, leafy branches and poplars, and rejoice before </a:t>
            </a:r>
            <a:r>
              <a:rPr lang="en-US" sz="4000" u="sng" dirty="0" err="1" smtClean="0">
                <a:solidFill>
                  <a:schemeClr val="bg1"/>
                </a:solidFill>
              </a:rPr>
              <a:t>Yehovah</a:t>
            </a:r>
            <a:r>
              <a:rPr lang="en-US" sz="4000" u="sng" dirty="0" smtClean="0">
                <a:solidFill>
                  <a:schemeClr val="bg1"/>
                </a:solidFill>
              </a:rPr>
              <a:t> </a:t>
            </a:r>
            <a:r>
              <a:rPr lang="en-US" sz="4000" u="sng" dirty="0">
                <a:solidFill>
                  <a:schemeClr val="bg1"/>
                </a:solidFill>
              </a:rPr>
              <a:t>your </a:t>
            </a:r>
            <a:r>
              <a:rPr lang="en-US" sz="4000" u="sng" dirty="0" err="1">
                <a:solidFill>
                  <a:schemeClr val="bg1"/>
                </a:solidFill>
              </a:rPr>
              <a:t>Elohim</a:t>
            </a:r>
            <a:r>
              <a:rPr lang="en-US" sz="4000" u="sng" dirty="0">
                <a:solidFill>
                  <a:schemeClr val="bg1"/>
                </a:solidFill>
              </a:rPr>
              <a:t> for seven days</a:t>
            </a:r>
            <a:r>
              <a:rPr lang="en-US" sz="4000" dirty="0">
                <a:solidFill>
                  <a:schemeClr val="bg1"/>
                </a:solidFill>
              </a:rPr>
              <a:t>.  </a:t>
            </a:r>
            <a:r>
              <a:rPr lang="en-US" sz="4000" dirty="0" smtClean="0">
                <a:solidFill>
                  <a:schemeClr val="bg1"/>
                </a:solidFill>
              </a:rPr>
              <a:t>(</a:t>
            </a:r>
            <a:r>
              <a:rPr lang="en-US" sz="4000" dirty="0" err="1" smtClean="0">
                <a:solidFill>
                  <a:schemeClr val="bg1"/>
                </a:solidFill>
              </a:rPr>
              <a:t>Vayiqra</a:t>
            </a:r>
            <a:r>
              <a:rPr lang="en-US" sz="4000" dirty="0" smtClean="0">
                <a:solidFill>
                  <a:schemeClr val="bg1"/>
                </a:solidFill>
              </a:rPr>
              <a:t> [Leviticus] 23:39-43)</a:t>
            </a:r>
            <a:endParaRPr lang="en-US" sz="4000" dirty="0">
              <a:solidFill>
                <a:schemeClr val="bg1"/>
              </a:solidFill>
            </a:endParaRPr>
          </a:p>
        </p:txBody>
      </p:sp>
    </p:spTree>
    <p:extLst>
      <p:ext uri="{BB962C8B-B14F-4D97-AF65-F5344CB8AC3E}">
        <p14:creationId xmlns:p14="http://schemas.microsoft.com/office/powerpoint/2010/main" val="240540550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47007" y="269421"/>
            <a:ext cx="7707993" cy="4792436"/>
          </a:xfrm>
        </p:spPr>
        <p:txBody>
          <a:bodyPr>
            <a:normAutofit/>
          </a:bodyPr>
          <a:lstStyle/>
          <a:p>
            <a:pPr>
              <a:buNone/>
            </a:pPr>
            <a:r>
              <a:rPr lang="en-US" dirty="0" smtClean="0">
                <a:solidFill>
                  <a:schemeClr val="bg1"/>
                </a:solidFill>
              </a:rPr>
              <a:t>The </a:t>
            </a:r>
            <a:r>
              <a:rPr lang="en-US" dirty="0">
                <a:solidFill>
                  <a:schemeClr val="bg1"/>
                </a:solidFill>
              </a:rPr>
              <a:t>instruction is to </a:t>
            </a:r>
            <a:r>
              <a:rPr lang="en-US" b="1" dirty="0">
                <a:solidFill>
                  <a:schemeClr val="bg1"/>
                </a:solidFill>
              </a:rPr>
              <a:t>take choice fruit from the trees, and palm fronds, leafy branches and poplars, and rejoice before </a:t>
            </a:r>
            <a:r>
              <a:rPr lang="en-US" b="1" dirty="0" err="1" smtClean="0">
                <a:solidFill>
                  <a:schemeClr val="bg1"/>
                </a:solidFill>
              </a:rPr>
              <a:t>Yehovah</a:t>
            </a:r>
            <a:r>
              <a:rPr lang="en-US" b="1" dirty="0" smtClean="0">
                <a:solidFill>
                  <a:schemeClr val="bg1"/>
                </a:solidFill>
              </a:rPr>
              <a:t> </a:t>
            </a:r>
            <a:r>
              <a:rPr lang="en-US" b="1" dirty="0">
                <a:solidFill>
                  <a:schemeClr val="bg1"/>
                </a:solidFill>
              </a:rPr>
              <a:t>your </a:t>
            </a:r>
            <a:r>
              <a:rPr lang="en-US" b="1" dirty="0" err="1">
                <a:solidFill>
                  <a:schemeClr val="bg1"/>
                </a:solidFill>
              </a:rPr>
              <a:t>Elohim</a:t>
            </a:r>
            <a:r>
              <a:rPr lang="en-US" b="1" dirty="0">
                <a:solidFill>
                  <a:schemeClr val="bg1"/>
                </a:solidFill>
              </a:rPr>
              <a:t> for seven days</a:t>
            </a:r>
            <a:r>
              <a:rPr lang="en-US" dirty="0">
                <a:solidFill>
                  <a:schemeClr val="bg1"/>
                </a:solidFill>
              </a:rPr>
              <a:t>.  Literally, the Hebrew of this verse reads, "</a:t>
            </a:r>
            <a:r>
              <a:rPr lang="en-US" b="1" dirty="0">
                <a:solidFill>
                  <a:schemeClr val="bg1"/>
                </a:solidFill>
              </a:rPr>
              <a:t>take fruit of ornamented (plump, swollen) trees, palms of palm trees, and branches of leafy trees, and poplars of the </a:t>
            </a:r>
            <a:r>
              <a:rPr lang="en-US" b="1" dirty="0" err="1">
                <a:solidFill>
                  <a:schemeClr val="bg1"/>
                </a:solidFill>
              </a:rPr>
              <a:t>wadi</a:t>
            </a:r>
            <a:r>
              <a:rPr lang="en-US" b="1" dirty="0">
                <a:solidFill>
                  <a:schemeClr val="bg1"/>
                </a:solidFill>
              </a:rPr>
              <a:t>, and rejoice before </a:t>
            </a:r>
            <a:r>
              <a:rPr lang="en-US" b="1" dirty="0" err="1" smtClean="0">
                <a:solidFill>
                  <a:schemeClr val="bg1"/>
                </a:solidFill>
              </a:rPr>
              <a:t>Yehovah</a:t>
            </a:r>
            <a:r>
              <a:rPr lang="en-US" b="1" dirty="0" smtClean="0">
                <a:solidFill>
                  <a:schemeClr val="bg1"/>
                </a:solidFill>
              </a:rPr>
              <a:t>....</a:t>
            </a:r>
            <a:r>
              <a:rPr lang="en-US" dirty="0" smtClean="0">
                <a:solidFill>
                  <a:schemeClr val="bg1"/>
                </a:solidFill>
              </a:rPr>
              <a:t>“ (Lev 23:39)</a:t>
            </a:r>
            <a:endParaRPr lang="en-US" dirty="0">
              <a:solidFill>
                <a:schemeClr val="bg1"/>
              </a:solidFill>
            </a:endParaRPr>
          </a:p>
        </p:txBody>
      </p:sp>
    </p:spTree>
    <p:extLst>
      <p:ext uri="{BB962C8B-B14F-4D97-AF65-F5344CB8AC3E}">
        <p14:creationId xmlns:p14="http://schemas.microsoft.com/office/powerpoint/2010/main" val="134232854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707" y="310243"/>
            <a:ext cx="7822293" cy="4572000"/>
          </a:xfrm>
        </p:spPr>
        <p:txBody>
          <a:bodyPr>
            <a:normAutofit fontScale="70000" lnSpcReduction="20000"/>
          </a:bodyPr>
          <a:lstStyle/>
          <a:p>
            <a:pPr algn="ctr">
              <a:buNone/>
            </a:pPr>
            <a:endParaRPr lang="en-US" sz="4000" dirty="0" smtClean="0"/>
          </a:p>
          <a:p>
            <a:pPr>
              <a:buNone/>
            </a:pPr>
            <a:r>
              <a:rPr lang="en-US" sz="4400" dirty="0">
                <a:solidFill>
                  <a:schemeClr val="bg1"/>
                </a:solidFill>
              </a:rPr>
              <a:t>The Rabbis call the four items named above "the four species."  The choice fruit from the trees they interpret to be </a:t>
            </a:r>
            <a:r>
              <a:rPr lang="en-US" sz="4400" i="1" dirty="0" err="1">
                <a:solidFill>
                  <a:schemeClr val="bg1"/>
                </a:solidFill>
              </a:rPr>
              <a:t>etrog</a:t>
            </a:r>
            <a:r>
              <a:rPr lang="en-US" sz="4400" dirty="0">
                <a:solidFill>
                  <a:schemeClr val="bg1"/>
                </a:solidFill>
              </a:rPr>
              <a:t> (citron, similar to a lemon).  The palm fronds they identify as </a:t>
            </a:r>
            <a:r>
              <a:rPr lang="en-US" sz="4400" i="1" dirty="0" err="1">
                <a:solidFill>
                  <a:schemeClr val="bg1"/>
                </a:solidFill>
              </a:rPr>
              <a:t>lulav</a:t>
            </a:r>
            <a:r>
              <a:rPr lang="en-US" sz="4400" dirty="0">
                <a:solidFill>
                  <a:schemeClr val="bg1"/>
                </a:solidFill>
              </a:rPr>
              <a:t>.  The leafy branches they represent by the </a:t>
            </a:r>
            <a:r>
              <a:rPr lang="en-US" sz="4400" i="1" dirty="0" err="1">
                <a:solidFill>
                  <a:schemeClr val="bg1"/>
                </a:solidFill>
              </a:rPr>
              <a:t>chadasim</a:t>
            </a:r>
            <a:r>
              <a:rPr lang="en-US" sz="4400" dirty="0">
                <a:solidFill>
                  <a:schemeClr val="bg1"/>
                </a:solidFill>
              </a:rPr>
              <a:t> (myrtle).  And the poplars of the </a:t>
            </a:r>
            <a:r>
              <a:rPr lang="en-US" sz="4400" dirty="0" err="1">
                <a:solidFill>
                  <a:schemeClr val="bg1"/>
                </a:solidFill>
              </a:rPr>
              <a:t>wadi</a:t>
            </a:r>
            <a:r>
              <a:rPr lang="en-US" sz="4400" dirty="0">
                <a:solidFill>
                  <a:schemeClr val="bg1"/>
                </a:solidFill>
              </a:rPr>
              <a:t> they represent by the </a:t>
            </a:r>
            <a:r>
              <a:rPr lang="en-US" sz="4400" i="1" dirty="0" err="1">
                <a:solidFill>
                  <a:schemeClr val="bg1"/>
                </a:solidFill>
              </a:rPr>
              <a:t>aravot</a:t>
            </a:r>
            <a:r>
              <a:rPr lang="en-US" sz="4400" i="1" dirty="0">
                <a:solidFill>
                  <a:schemeClr val="bg1"/>
                </a:solidFill>
              </a:rPr>
              <a:t> </a:t>
            </a:r>
            <a:r>
              <a:rPr lang="en-US" sz="4400" dirty="0">
                <a:solidFill>
                  <a:schemeClr val="bg1"/>
                </a:solidFill>
              </a:rPr>
              <a:t>(willows).  These four species are collectively represented by the </a:t>
            </a:r>
            <a:r>
              <a:rPr lang="en-US" sz="4400" dirty="0" err="1">
                <a:solidFill>
                  <a:schemeClr val="bg1"/>
                </a:solidFill>
              </a:rPr>
              <a:t>Etrog</a:t>
            </a:r>
            <a:r>
              <a:rPr lang="en-US" sz="4400" dirty="0">
                <a:solidFill>
                  <a:schemeClr val="bg1"/>
                </a:solidFill>
              </a:rPr>
              <a:t> and the </a:t>
            </a:r>
            <a:r>
              <a:rPr lang="en-US" sz="4400" dirty="0" err="1">
                <a:solidFill>
                  <a:schemeClr val="bg1"/>
                </a:solidFill>
              </a:rPr>
              <a:t>Lulav</a:t>
            </a:r>
            <a:r>
              <a:rPr lang="en-US" sz="4400" dirty="0">
                <a:solidFill>
                  <a:schemeClr val="bg1"/>
                </a:solidFill>
              </a:rPr>
              <a:t> (see picture).</a:t>
            </a:r>
          </a:p>
        </p:txBody>
      </p:sp>
    </p:spTree>
    <p:extLst>
      <p:ext uri="{BB962C8B-B14F-4D97-AF65-F5344CB8AC3E}">
        <p14:creationId xmlns:p14="http://schemas.microsoft.com/office/powerpoint/2010/main" val="325077938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707" y="310243"/>
            <a:ext cx="7822293" cy="4572000"/>
          </a:xfrm>
        </p:spPr>
        <p:txBody>
          <a:bodyPr>
            <a:normAutofit/>
          </a:bodyPr>
          <a:lstStyle/>
          <a:p>
            <a:pPr algn="ctr">
              <a:buNone/>
            </a:pPr>
            <a:endParaRPr lang="en-US" sz="4000" dirty="0" smtClean="0"/>
          </a:p>
          <a:p>
            <a:pPr>
              <a:buNone/>
            </a:pPr>
            <a:endParaRPr lang="en-US" sz="4400" dirty="0">
              <a:solidFill>
                <a:schemeClr val="bg1"/>
              </a:solidFill>
            </a:endParaRPr>
          </a:p>
        </p:txBody>
      </p: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0750" y="985838"/>
            <a:ext cx="4762500" cy="3171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175350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5" y="155121"/>
            <a:ext cx="7846786" cy="4898572"/>
          </a:xfrm>
        </p:spPr>
        <p:txBody>
          <a:bodyPr>
            <a:noAutofit/>
          </a:bodyPr>
          <a:lstStyle/>
          <a:p>
            <a:pPr algn="ctr">
              <a:buNone/>
            </a:pPr>
            <a:r>
              <a:rPr lang="en-US" sz="2400" dirty="0" smtClean="0">
                <a:solidFill>
                  <a:schemeClr val="bg1"/>
                </a:solidFill>
              </a:rPr>
              <a:t>The Celebration After Returning from Exile</a:t>
            </a:r>
          </a:p>
          <a:p>
            <a:pPr>
              <a:buNone/>
            </a:pPr>
            <a:r>
              <a:rPr lang="en-US" sz="2800" dirty="0">
                <a:solidFill>
                  <a:schemeClr val="bg1"/>
                </a:solidFill>
              </a:rPr>
              <a:t>On the second day of the month, the heads of all the families, along with the priests and the Levites, gathered around Ezra the scribe to give attention to the words of the Law.  They found written in the Law, which </a:t>
            </a:r>
            <a:r>
              <a:rPr lang="en-US" sz="2800" dirty="0" err="1" smtClean="0">
                <a:solidFill>
                  <a:schemeClr val="bg1"/>
                </a:solidFill>
              </a:rPr>
              <a:t>Yehovah</a:t>
            </a:r>
            <a:r>
              <a:rPr lang="en-US" sz="2800" dirty="0" smtClean="0">
                <a:solidFill>
                  <a:schemeClr val="bg1"/>
                </a:solidFill>
              </a:rPr>
              <a:t> </a:t>
            </a:r>
            <a:r>
              <a:rPr lang="en-US" sz="2800" dirty="0">
                <a:solidFill>
                  <a:schemeClr val="bg1"/>
                </a:solidFill>
              </a:rPr>
              <a:t>had commanded through </a:t>
            </a:r>
            <a:r>
              <a:rPr lang="en-US" sz="2800" dirty="0" err="1">
                <a:solidFill>
                  <a:schemeClr val="bg1"/>
                </a:solidFill>
              </a:rPr>
              <a:t>Mosheh</a:t>
            </a:r>
            <a:r>
              <a:rPr lang="en-US" sz="2800" dirty="0">
                <a:solidFill>
                  <a:schemeClr val="bg1"/>
                </a:solidFill>
              </a:rPr>
              <a:t>, that the sons of </a:t>
            </a:r>
            <a:r>
              <a:rPr lang="en-US" sz="2800" dirty="0" err="1">
                <a:solidFill>
                  <a:schemeClr val="bg1"/>
                </a:solidFill>
              </a:rPr>
              <a:t>Yisrael</a:t>
            </a:r>
            <a:r>
              <a:rPr lang="en-US" sz="2800" dirty="0">
                <a:solidFill>
                  <a:schemeClr val="bg1"/>
                </a:solidFill>
              </a:rPr>
              <a:t> were to live in booths during the feast of the seventh month and that they should proclaim this word and spread it throughout their towns and in </a:t>
            </a:r>
            <a:r>
              <a:rPr lang="en-US" sz="2800" dirty="0" err="1">
                <a:solidFill>
                  <a:schemeClr val="bg1"/>
                </a:solidFill>
              </a:rPr>
              <a:t>Yerushalayim</a:t>
            </a:r>
            <a:r>
              <a:rPr lang="en-US" sz="2800" dirty="0" smtClean="0">
                <a:solidFill>
                  <a:schemeClr val="bg1"/>
                </a:solidFill>
              </a:rPr>
              <a:t>:</a:t>
            </a:r>
          </a:p>
        </p:txBody>
      </p:sp>
    </p:spTree>
    <p:extLst>
      <p:ext uri="{BB962C8B-B14F-4D97-AF65-F5344CB8AC3E}">
        <p14:creationId xmlns:p14="http://schemas.microsoft.com/office/powerpoint/2010/main" val="243698762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73529" y="155121"/>
            <a:ext cx="7781471" cy="4898572"/>
          </a:xfrm>
        </p:spPr>
        <p:txBody>
          <a:bodyPr>
            <a:noAutofit/>
          </a:bodyPr>
          <a:lstStyle/>
          <a:p>
            <a:pPr algn="ctr">
              <a:buNone/>
            </a:pPr>
            <a:r>
              <a:rPr lang="en-US" sz="2400" dirty="0" smtClean="0">
                <a:solidFill>
                  <a:schemeClr val="bg1"/>
                </a:solidFill>
              </a:rPr>
              <a:t>The Celebration After Returning from Exile</a:t>
            </a:r>
          </a:p>
          <a:p>
            <a:pPr>
              <a:buNone/>
            </a:pPr>
            <a:r>
              <a:rPr lang="en-US" sz="2800" dirty="0" smtClean="0">
                <a:solidFill>
                  <a:schemeClr val="bg1"/>
                </a:solidFill>
              </a:rPr>
              <a:t>"</a:t>
            </a:r>
            <a:r>
              <a:rPr lang="en-US" sz="2800" dirty="0">
                <a:solidFill>
                  <a:schemeClr val="bg1"/>
                </a:solidFill>
              </a:rPr>
              <a:t>Go out into the hill country and bring back </a:t>
            </a:r>
            <a:r>
              <a:rPr lang="en-US" sz="2800" u="sng" dirty="0">
                <a:solidFill>
                  <a:schemeClr val="bg1"/>
                </a:solidFill>
              </a:rPr>
              <a:t>branches from olive and wild olive trees, and from myrtles, palms and shade trees, to make booths</a:t>
            </a:r>
            <a:r>
              <a:rPr lang="en-US" sz="2800" dirty="0">
                <a:solidFill>
                  <a:schemeClr val="bg1"/>
                </a:solidFill>
              </a:rPr>
              <a:t>"-- as it is written.  So the people went out and brought back branches and built themselves booths on their own roofs, in their courtyards, in the courts of the house of </a:t>
            </a:r>
            <a:r>
              <a:rPr lang="en-US" sz="2800" dirty="0" err="1">
                <a:solidFill>
                  <a:schemeClr val="bg1"/>
                </a:solidFill>
              </a:rPr>
              <a:t>Elohim</a:t>
            </a:r>
            <a:r>
              <a:rPr lang="en-US" sz="2800" dirty="0">
                <a:solidFill>
                  <a:schemeClr val="bg1"/>
                </a:solidFill>
              </a:rPr>
              <a:t> and in the square by the Water Gate and the one by the Gate of Ephraim.</a:t>
            </a:r>
            <a:endParaRPr lang="en-US" sz="2800" dirty="0" smtClean="0">
              <a:solidFill>
                <a:schemeClr val="bg1"/>
              </a:solidFill>
            </a:endParaRPr>
          </a:p>
        </p:txBody>
      </p:sp>
    </p:spTree>
    <p:extLst>
      <p:ext uri="{BB962C8B-B14F-4D97-AF65-F5344CB8AC3E}">
        <p14:creationId xmlns:p14="http://schemas.microsoft.com/office/powerpoint/2010/main" val="275656578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73529" y="155121"/>
            <a:ext cx="7781471" cy="4898572"/>
          </a:xfrm>
        </p:spPr>
        <p:txBody>
          <a:bodyPr>
            <a:noAutofit/>
          </a:bodyPr>
          <a:lstStyle/>
          <a:p>
            <a:pPr algn="ctr">
              <a:buNone/>
            </a:pPr>
            <a:r>
              <a:rPr lang="en-US" sz="2400" dirty="0" smtClean="0">
                <a:solidFill>
                  <a:schemeClr val="bg1"/>
                </a:solidFill>
              </a:rPr>
              <a:t>The Celebration After Returning from Exile</a:t>
            </a:r>
          </a:p>
          <a:p>
            <a:pPr>
              <a:buNone/>
            </a:pPr>
            <a:r>
              <a:rPr lang="en-US" sz="2800" dirty="0" smtClean="0">
                <a:solidFill>
                  <a:schemeClr val="bg1"/>
                </a:solidFill>
              </a:rPr>
              <a:t>The </a:t>
            </a:r>
            <a:r>
              <a:rPr lang="en-US" sz="2800" dirty="0">
                <a:solidFill>
                  <a:schemeClr val="bg1"/>
                </a:solidFill>
              </a:rPr>
              <a:t>whole company that had returned from exile built booths and lived in them. From the days of </a:t>
            </a:r>
            <a:r>
              <a:rPr lang="en-US" sz="2800" dirty="0" err="1" smtClean="0">
                <a:solidFill>
                  <a:schemeClr val="bg1"/>
                </a:solidFill>
              </a:rPr>
              <a:t>Yehoshua</a:t>
            </a:r>
            <a:r>
              <a:rPr lang="en-US" sz="2800" dirty="0" smtClean="0">
                <a:solidFill>
                  <a:schemeClr val="bg1"/>
                </a:solidFill>
              </a:rPr>
              <a:t> </a:t>
            </a:r>
            <a:r>
              <a:rPr lang="en-US" sz="2800" dirty="0">
                <a:solidFill>
                  <a:schemeClr val="bg1"/>
                </a:solidFill>
              </a:rPr>
              <a:t>son of Nun until that day, the sons of </a:t>
            </a:r>
            <a:r>
              <a:rPr lang="en-US" sz="2800" dirty="0" err="1">
                <a:solidFill>
                  <a:schemeClr val="bg1"/>
                </a:solidFill>
              </a:rPr>
              <a:t>Yisrael</a:t>
            </a:r>
            <a:r>
              <a:rPr lang="en-US" sz="2800" dirty="0">
                <a:solidFill>
                  <a:schemeClr val="bg1"/>
                </a:solidFill>
              </a:rPr>
              <a:t> had not celebrated it like this. </a:t>
            </a:r>
            <a:r>
              <a:rPr lang="en-US" sz="2800" u="sng" dirty="0">
                <a:solidFill>
                  <a:schemeClr val="bg1"/>
                </a:solidFill>
              </a:rPr>
              <a:t>And their joy was very great</a:t>
            </a:r>
            <a:r>
              <a:rPr lang="en-US" sz="2800" dirty="0">
                <a:solidFill>
                  <a:schemeClr val="bg1"/>
                </a:solidFill>
              </a:rPr>
              <a:t>.  Day after day, from the first day to the last, Ezra read from the Book of the Law of </a:t>
            </a:r>
            <a:r>
              <a:rPr lang="en-US" sz="2800" dirty="0" err="1">
                <a:solidFill>
                  <a:schemeClr val="bg1"/>
                </a:solidFill>
              </a:rPr>
              <a:t>Elohim</a:t>
            </a:r>
            <a:r>
              <a:rPr lang="en-US" sz="2800" dirty="0">
                <a:solidFill>
                  <a:schemeClr val="bg1"/>
                </a:solidFill>
              </a:rPr>
              <a:t>. They celebrated the feast for seven days, and on the eighth day, in accordance with the regulation, there was an assembly</a:t>
            </a:r>
            <a:r>
              <a:rPr lang="en-US" sz="2800" dirty="0" smtClean="0">
                <a:solidFill>
                  <a:schemeClr val="bg1"/>
                </a:solidFill>
              </a:rPr>
              <a:t>. (</a:t>
            </a:r>
            <a:r>
              <a:rPr lang="en-US" sz="2800" dirty="0">
                <a:solidFill>
                  <a:schemeClr val="bg1"/>
                </a:solidFill>
              </a:rPr>
              <a:t>N</a:t>
            </a:r>
            <a:r>
              <a:rPr lang="en-US" sz="2800" dirty="0" smtClean="0">
                <a:solidFill>
                  <a:schemeClr val="bg1"/>
                </a:solidFill>
              </a:rPr>
              <a:t>ehemiah 8:13-18)</a:t>
            </a:r>
          </a:p>
        </p:txBody>
      </p:sp>
    </p:spTree>
    <p:extLst>
      <p:ext uri="{BB962C8B-B14F-4D97-AF65-F5344CB8AC3E}">
        <p14:creationId xmlns:p14="http://schemas.microsoft.com/office/powerpoint/2010/main" val="131287817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229" y="408214"/>
            <a:ext cx="8278585" cy="4482193"/>
          </a:xfrm>
        </p:spPr>
        <p:txBody>
          <a:bodyPr>
            <a:normAutofit/>
          </a:bodyPr>
          <a:lstStyle/>
          <a:p>
            <a:pPr marL="0" indent="0" algn="ctr">
              <a:buNone/>
            </a:pPr>
            <a:r>
              <a:rPr lang="en-US" sz="3600" dirty="0">
                <a:solidFill>
                  <a:schemeClr val="bg1"/>
                </a:solidFill>
              </a:rPr>
              <a:t>Has There Been a “Fulfillment” of Sukkot?</a:t>
            </a:r>
          </a:p>
        </p:txBody>
      </p:sp>
    </p:spTree>
    <p:extLst>
      <p:ext uri="{BB962C8B-B14F-4D97-AF65-F5344CB8AC3E}">
        <p14:creationId xmlns:p14="http://schemas.microsoft.com/office/powerpoint/2010/main" val="297143067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18407" y="293914"/>
            <a:ext cx="8425543" cy="4629149"/>
          </a:xfrm>
        </p:spPr>
        <p:txBody>
          <a:bodyPr>
            <a:normAutofit fontScale="47500" lnSpcReduction="20000"/>
          </a:bodyPr>
          <a:lstStyle/>
          <a:p>
            <a:pPr marL="0" indent="0">
              <a:buNone/>
            </a:pPr>
            <a:r>
              <a:rPr lang="en-US" sz="6000" b="1" dirty="0">
                <a:solidFill>
                  <a:schemeClr val="bg1"/>
                </a:solidFill>
              </a:rPr>
              <a:t>T</a:t>
            </a:r>
            <a:r>
              <a:rPr lang="en-US" sz="6000" b="1" dirty="0" smtClean="0">
                <a:solidFill>
                  <a:schemeClr val="bg1"/>
                </a:solidFill>
              </a:rPr>
              <a:t>he </a:t>
            </a:r>
            <a:r>
              <a:rPr lang="en-US" sz="6000" b="1" dirty="0">
                <a:solidFill>
                  <a:schemeClr val="bg1"/>
                </a:solidFill>
              </a:rPr>
              <a:t>Word became flesh and made his dwelling among us. (</a:t>
            </a:r>
            <a:r>
              <a:rPr lang="en-US" sz="6000" b="1" dirty="0" err="1">
                <a:solidFill>
                  <a:schemeClr val="bg1"/>
                </a:solidFill>
              </a:rPr>
              <a:t>Yochanan</a:t>
            </a:r>
            <a:r>
              <a:rPr lang="en-US" sz="6000" b="1" dirty="0">
                <a:solidFill>
                  <a:schemeClr val="bg1"/>
                </a:solidFill>
              </a:rPr>
              <a:t> 1:14, NIV</a:t>
            </a:r>
            <a:r>
              <a:rPr lang="en-US" sz="6000" b="1" dirty="0" smtClean="0">
                <a:solidFill>
                  <a:schemeClr val="bg1"/>
                </a:solidFill>
              </a:rPr>
              <a:t>)</a:t>
            </a:r>
            <a:endParaRPr lang="en-US" sz="6000" dirty="0" smtClean="0">
              <a:solidFill>
                <a:schemeClr val="bg1"/>
              </a:solidFill>
            </a:endParaRPr>
          </a:p>
          <a:p>
            <a:pPr marL="0" indent="0">
              <a:buNone/>
            </a:pPr>
            <a:r>
              <a:rPr lang="en-US" sz="6000" dirty="0" smtClean="0">
                <a:solidFill>
                  <a:schemeClr val="bg1"/>
                </a:solidFill>
              </a:rPr>
              <a:t>The </a:t>
            </a:r>
            <a:r>
              <a:rPr lang="en-US" sz="6000" dirty="0">
                <a:solidFill>
                  <a:schemeClr val="bg1"/>
                </a:solidFill>
              </a:rPr>
              <a:t>phrase, "made his dwelling" is actually a translation of the Greek word, </a:t>
            </a:r>
            <a:r>
              <a:rPr lang="en-US" sz="6000" i="1" dirty="0" err="1">
                <a:solidFill>
                  <a:schemeClr val="bg1"/>
                </a:solidFill>
              </a:rPr>
              <a:t>skay</a:t>
            </a:r>
            <a:r>
              <a:rPr lang="en-US" sz="6000" i="1" dirty="0">
                <a:solidFill>
                  <a:schemeClr val="bg1"/>
                </a:solidFill>
              </a:rPr>
              <a:t>-no-o</a:t>
            </a:r>
            <a:r>
              <a:rPr lang="en-US" sz="6000" dirty="0">
                <a:solidFill>
                  <a:schemeClr val="bg1"/>
                </a:solidFill>
              </a:rPr>
              <a:t>, which means "to tabernacle."  </a:t>
            </a:r>
            <a:r>
              <a:rPr lang="en-US" sz="6000" i="1" dirty="0" err="1">
                <a:solidFill>
                  <a:schemeClr val="bg1"/>
                </a:solidFill>
              </a:rPr>
              <a:t>Skay</a:t>
            </a:r>
            <a:r>
              <a:rPr lang="en-US" sz="6000" i="1" dirty="0">
                <a:solidFill>
                  <a:schemeClr val="bg1"/>
                </a:solidFill>
              </a:rPr>
              <a:t>-no-o</a:t>
            </a:r>
            <a:r>
              <a:rPr lang="en-US" sz="6000" dirty="0">
                <a:solidFill>
                  <a:schemeClr val="bg1"/>
                </a:solidFill>
              </a:rPr>
              <a:t> translates into Greek the Hebrew word, </a:t>
            </a:r>
            <a:r>
              <a:rPr lang="en-US" sz="6000" i="1" dirty="0">
                <a:solidFill>
                  <a:schemeClr val="bg1"/>
                </a:solidFill>
              </a:rPr>
              <a:t>sukkah</a:t>
            </a:r>
            <a:r>
              <a:rPr lang="en-US" sz="6000" dirty="0">
                <a:solidFill>
                  <a:schemeClr val="bg1"/>
                </a:solidFill>
              </a:rPr>
              <a:t>, which means "tabernacle," or "temporary shelter."  </a:t>
            </a:r>
            <a:r>
              <a:rPr lang="en-US" sz="6000" dirty="0" smtClean="0">
                <a:solidFill>
                  <a:schemeClr val="bg1"/>
                </a:solidFill>
              </a:rPr>
              <a:t>Young's </a:t>
            </a:r>
            <a:r>
              <a:rPr lang="en-US" sz="6000" dirty="0">
                <a:solidFill>
                  <a:schemeClr val="bg1"/>
                </a:solidFill>
              </a:rPr>
              <a:t>Literal Translation accurately renders this verse</a:t>
            </a:r>
            <a:r>
              <a:rPr lang="en-US" sz="6000" dirty="0" smtClean="0">
                <a:solidFill>
                  <a:schemeClr val="bg1"/>
                </a:solidFill>
              </a:rPr>
              <a:t>:</a:t>
            </a:r>
            <a:endParaRPr lang="en-US" sz="6000" dirty="0">
              <a:solidFill>
                <a:schemeClr val="bg1"/>
              </a:solidFill>
            </a:endParaRPr>
          </a:p>
          <a:p>
            <a:pPr marL="0" indent="0">
              <a:buNone/>
            </a:pPr>
            <a:r>
              <a:rPr lang="en-US" sz="6000" b="1" dirty="0">
                <a:solidFill>
                  <a:schemeClr val="bg1"/>
                </a:solidFill>
              </a:rPr>
              <a:t>And the Word became flesh, and did tabernacle among us.</a:t>
            </a: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18407" y="293914"/>
            <a:ext cx="8425543" cy="4629149"/>
          </a:xfrm>
        </p:spPr>
        <p:txBody>
          <a:bodyPr>
            <a:normAutofit fontScale="55000" lnSpcReduction="20000"/>
          </a:bodyPr>
          <a:lstStyle/>
          <a:p>
            <a:pPr marL="0" indent="0" algn="ctr">
              <a:buNone/>
            </a:pPr>
            <a:r>
              <a:rPr lang="en-US" sz="6000" dirty="0" smtClean="0">
                <a:solidFill>
                  <a:schemeClr val="bg1"/>
                </a:solidFill>
              </a:rPr>
              <a:t>Luke </a:t>
            </a:r>
            <a:r>
              <a:rPr lang="en-US" sz="6000" dirty="0">
                <a:solidFill>
                  <a:schemeClr val="bg1"/>
                </a:solidFill>
              </a:rPr>
              <a:t>2:1-7  </a:t>
            </a:r>
            <a:endParaRPr lang="en-US" sz="6000" dirty="0" smtClean="0">
              <a:solidFill>
                <a:schemeClr val="bg1"/>
              </a:solidFill>
            </a:endParaRPr>
          </a:p>
          <a:p>
            <a:pPr marL="0" indent="0">
              <a:buNone/>
            </a:pPr>
            <a:r>
              <a:rPr lang="en-US" sz="6000" dirty="0">
                <a:solidFill>
                  <a:schemeClr val="bg1"/>
                </a:solidFill>
              </a:rPr>
              <a:t>	</a:t>
            </a:r>
            <a:r>
              <a:rPr lang="en-US" sz="6000" dirty="0" smtClean="0">
                <a:solidFill>
                  <a:schemeClr val="bg1"/>
                </a:solidFill>
              </a:rPr>
              <a:t>In </a:t>
            </a:r>
            <a:r>
              <a:rPr lang="en-US" sz="6000" dirty="0">
                <a:solidFill>
                  <a:schemeClr val="bg1"/>
                </a:solidFill>
              </a:rPr>
              <a:t>those days Caesar Augustus issued a decree that a census should be taken of the entire Roman world.  (This was the first census that took place while </a:t>
            </a:r>
            <a:r>
              <a:rPr lang="en-US" sz="6000" dirty="0" err="1">
                <a:solidFill>
                  <a:schemeClr val="bg1"/>
                </a:solidFill>
              </a:rPr>
              <a:t>Quirinius</a:t>
            </a:r>
            <a:r>
              <a:rPr lang="en-US" sz="6000" dirty="0">
                <a:solidFill>
                  <a:schemeClr val="bg1"/>
                </a:solidFill>
              </a:rPr>
              <a:t> was governor of Syria.)  And everyone went to his own town to register.  So </a:t>
            </a:r>
            <a:r>
              <a:rPr lang="en-US" sz="6000" dirty="0" err="1">
                <a:solidFill>
                  <a:schemeClr val="bg1"/>
                </a:solidFill>
              </a:rPr>
              <a:t>Yoseph</a:t>
            </a:r>
            <a:r>
              <a:rPr lang="en-US" sz="6000" dirty="0">
                <a:solidFill>
                  <a:schemeClr val="bg1"/>
                </a:solidFill>
              </a:rPr>
              <a:t> also went up from the town of Nazareth in Galilee to </a:t>
            </a:r>
            <a:r>
              <a:rPr lang="en-US" sz="6000" dirty="0" err="1">
                <a:solidFill>
                  <a:schemeClr val="bg1"/>
                </a:solidFill>
              </a:rPr>
              <a:t>Yehudah</a:t>
            </a:r>
            <a:r>
              <a:rPr lang="en-US" sz="6000" dirty="0">
                <a:solidFill>
                  <a:schemeClr val="bg1"/>
                </a:solidFill>
              </a:rPr>
              <a:t>, to Bethlehem the town of David, because he belonged to the house and line of David. </a:t>
            </a:r>
            <a:endParaRPr lang="en-US" sz="6000" b="1" dirty="0">
              <a:solidFill>
                <a:schemeClr val="bg1"/>
              </a:solidFill>
            </a:endParaRPr>
          </a:p>
        </p:txBody>
      </p:sp>
    </p:spTree>
    <p:extLst>
      <p:ext uri="{BB962C8B-B14F-4D97-AF65-F5344CB8AC3E}">
        <p14:creationId xmlns:p14="http://schemas.microsoft.com/office/powerpoint/2010/main" val="521905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18407" y="293914"/>
            <a:ext cx="8425543" cy="4629149"/>
          </a:xfrm>
        </p:spPr>
        <p:txBody>
          <a:bodyPr>
            <a:normAutofit fontScale="92500" lnSpcReduction="10000"/>
          </a:bodyPr>
          <a:lstStyle/>
          <a:p>
            <a:pPr marL="0" indent="0">
              <a:buNone/>
            </a:pPr>
            <a:r>
              <a:rPr lang="en-US" sz="6000" dirty="0" smtClean="0">
                <a:solidFill>
                  <a:schemeClr val="bg1"/>
                </a:solidFill>
              </a:rPr>
              <a:t>	</a:t>
            </a:r>
            <a:r>
              <a:rPr lang="en-US" sz="3900" dirty="0" smtClean="0">
                <a:solidFill>
                  <a:schemeClr val="bg1"/>
                </a:solidFill>
              </a:rPr>
              <a:t>He </a:t>
            </a:r>
            <a:r>
              <a:rPr lang="en-US" sz="3500" dirty="0">
                <a:solidFill>
                  <a:schemeClr val="bg1"/>
                </a:solidFill>
              </a:rPr>
              <a:t>went</a:t>
            </a:r>
            <a:r>
              <a:rPr lang="en-US" sz="3900" dirty="0">
                <a:solidFill>
                  <a:schemeClr val="bg1"/>
                </a:solidFill>
              </a:rPr>
              <a:t> there to register with </a:t>
            </a:r>
            <a:r>
              <a:rPr lang="en-US" sz="3900" dirty="0" err="1">
                <a:solidFill>
                  <a:schemeClr val="bg1"/>
                </a:solidFill>
              </a:rPr>
              <a:t>Miryam</a:t>
            </a:r>
            <a:r>
              <a:rPr lang="en-US" sz="3900" dirty="0">
                <a:solidFill>
                  <a:schemeClr val="bg1"/>
                </a:solidFill>
              </a:rPr>
              <a:t>, who was pledged to be married to him and was expecting a child.  While they were there, the time came for the baby to be born, and she gave birth to her firstborn, a son. She wrapped him in cloths and placed him in a </a:t>
            </a:r>
            <a:r>
              <a:rPr lang="en-US" sz="3900" u="sng" dirty="0">
                <a:solidFill>
                  <a:schemeClr val="bg1"/>
                </a:solidFill>
              </a:rPr>
              <a:t>manger</a:t>
            </a:r>
            <a:r>
              <a:rPr lang="en-US" sz="3900" dirty="0">
                <a:solidFill>
                  <a:schemeClr val="bg1"/>
                </a:solidFill>
              </a:rPr>
              <a:t>, because there was no room for them in the inn. </a:t>
            </a:r>
            <a:endParaRPr lang="en-US" sz="3900" b="1" dirty="0">
              <a:solidFill>
                <a:schemeClr val="bg1"/>
              </a:solidFill>
            </a:endParaRPr>
          </a:p>
        </p:txBody>
      </p:sp>
    </p:spTree>
    <p:extLst>
      <p:ext uri="{BB962C8B-B14F-4D97-AF65-F5344CB8AC3E}">
        <p14:creationId xmlns:p14="http://schemas.microsoft.com/office/powerpoint/2010/main" val="2004287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26571" y="440871"/>
            <a:ext cx="8245929" cy="4490358"/>
          </a:xfrm>
        </p:spPr>
        <p:txBody>
          <a:bodyPr>
            <a:normAutofit fontScale="70000" lnSpcReduction="20000"/>
          </a:bodyPr>
          <a:lstStyle/>
          <a:p>
            <a:pPr marL="0" indent="0">
              <a:spcBef>
                <a:spcPts val="0"/>
              </a:spcBef>
              <a:buNone/>
            </a:pPr>
            <a:r>
              <a:rPr lang="en-US" sz="4400" dirty="0">
                <a:solidFill>
                  <a:schemeClr val="bg1"/>
                </a:solidFill>
              </a:rPr>
              <a:t>Luke 2:8-14  And there were shepherds living out in the fields nearby, keeping watch over their flocks at night.  An angel of </a:t>
            </a:r>
            <a:r>
              <a:rPr lang="en-US" sz="4400" dirty="0" err="1" smtClean="0">
                <a:solidFill>
                  <a:schemeClr val="bg1"/>
                </a:solidFill>
              </a:rPr>
              <a:t>Yehovah</a:t>
            </a:r>
            <a:r>
              <a:rPr lang="en-US" sz="4400" dirty="0" smtClean="0">
                <a:solidFill>
                  <a:schemeClr val="bg1"/>
                </a:solidFill>
              </a:rPr>
              <a:t> </a:t>
            </a:r>
            <a:r>
              <a:rPr lang="en-US" sz="4400" dirty="0">
                <a:solidFill>
                  <a:schemeClr val="bg1"/>
                </a:solidFill>
              </a:rPr>
              <a:t>appeared to them, and the glory of </a:t>
            </a:r>
            <a:r>
              <a:rPr lang="en-US" sz="4400" dirty="0" err="1" smtClean="0">
                <a:solidFill>
                  <a:schemeClr val="bg1"/>
                </a:solidFill>
              </a:rPr>
              <a:t>Yehovah</a:t>
            </a:r>
            <a:r>
              <a:rPr lang="en-US" sz="4400" dirty="0" smtClean="0">
                <a:solidFill>
                  <a:schemeClr val="bg1"/>
                </a:solidFill>
              </a:rPr>
              <a:t> </a:t>
            </a:r>
            <a:r>
              <a:rPr lang="en-US" sz="4400" dirty="0">
                <a:solidFill>
                  <a:schemeClr val="bg1"/>
                </a:solidFill>
              </a:rPr>
              <a:t>shone around them, and they were terrified.  But the angel said to them, "Do not be afraid. </a:t>
            </a:r>
            <a:r>
              <a:rPr lang="en-US" sz="4400" u="sng" dirty="0">
                <a:solidFill>
                  <a:schemeClr val="bg1"/>
                </a:solidFill>
              </a:rPr>
              <a:t>I bring you good news of great joy </a:t>
            </a:r>
            <a:r>
              <a:rPr lang="en-US" sz="4400" dirty="0">
                <a:solidFill>
                  <a:schemeClr val="bg1"/>
                </a:solidFill>
              </a:rPr>
              <a:t>that will be for all the people.  Today in the town of David a Savior has been born to you; he is Messiah the Master.  This will be a sign to you: You will find a baby wrapped in cloths and </a:t>
            </a:r>
            <a:r>
              <a:rPr lang="en-US" sz="4400" u="sng" dirty="0">
                <a:solidFill>
                  <a:schemeClr val="bg1"/>
                </a:solidFill>
              </a:rPr>
              <a:t>lying in a manger</a:t>
            </a:r>
            <a:r>
              <a:rPr lang="en-US" sz="4400" dirty="0">
                <a:solidFill>
                  <a:schemeClr val="bg1"/>
                </a:solidFill>
              </a:rPr>
              <a:t>." </a:t>
            </a:r>
            <a:endParaRPr lang="en-US" sz="4000" dirty="0">
              <a:solidFill>
                <a:schemeClr val="bg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5" y="440871"/>
            <a:ext cx="8311243" cy="4490358"/>
          </a:xfrm>
        </p:spPr>
        <p:txBody>
          <a:bodyPr>
            <a:normAutofit fontScale="70000" lnSpcReduction="20000"/>
          </a:bodyPr>
          <a:lstStyle/>
          <a:p>
            <a:pPr marL="0" indent="0">
              <a:spcBef>
                <a:spcPts val="0"/>
              </a:spcBef>
              <a:buNone/>
            </a:pPr>
            <a:r>
              <a:rPr lang="en-US" sz="4400" dirty="0" smtClean="0"/>
              <a:t>	</a:t>
            </a:r>
            <a:r>
              <a:rPr lang="en-US" sz="4400" dirty="0" smtClean="0">
                <a:solidFill>
                  <a:schemeClr val="bg1"/>
                </a:solidFill>
              </a:rPr>
              <a:t>Suddenly </a:t>
            </a:r>
            <a:r>
              <a:rPr lang="en-US" sz="4400" dirty="0">
                <a:solidFill>
                  <a:schemeClr val="bg1"/>
                </a:solidFill>
              </a:rPr>
              <a:t>a great company of the heavenly host appeared with the angel, praising </a:t>
            </a:r>
            <a:r>
              <a:rPr lang="en-US" sz="4400" dirty="0" err="1">
                <a:solidFill>
                  <a:schemeClr val="bg1"/>
                </a:solidFill>
              </a:rPr>
              <a:t>Elohim</a:t>
            </a:r>
            <a:r>
              <a:rPr lang="en-US" sz="4400" dirty="0">
                <a:solidFill>
                  <a:schemeClr val="bg1"/>
                </a:solidFill>
              </a:rPr>
              <a:t> and saying,  "Glory to </a:t>
            </a:r>
            <a:r>
              <a:rPr lang="en-US" sz="4400" dirty="0" err="1">
                <a:solidFill>
                  <a:schemeClr val="bg1"/>
                </a:solidFill>
              </a:rPr>
              <a:t>Elohim</a:t>
            </a:r>
            <a:r>
              <a:rPr lang="en-US" sz="4400" dirty="0">
                <a:solidFill>
                  <a:schemeClr val="bg1"/>
                </a:solidFill>
              </a:rPr>
              <a:t> in the highest, and on earth peace to men on whom his favor rests."  </a:t>
            </a:r>
            <a:endParaRPr lang="en-US" sz="4400" dirty="0" smtClean="0">
              <a:solidFill>
                <a:schemeClr val="bg1"/>
              </a:solidFill>
            </a:endParaRPr>
          </a:p>
          <a:p>
            <a:pPr marL="0" indent="0">
              <a:spcBef>
                <a:spcPts val="0"/>
              </a:spcBef>
              <a:buNone/>
            </a:pPr>
            <a:r>
              <a:rPr lang="en-US" sz="4400" dirty="0" smtClean="0">
                <a:solidFill>
                  <a:schemeClr val="bg1"/>
                </a:solidFill>
              </a:rPr>
              <a:t>	When </a:t>
            </a:r>
            <a:r>
              <a:rPr lang="en-US" sz="4400" dirty="0">
                <a:solidFill>
                  <a:schemeClr val="bg1"/>
                </a:solidFill>
              </a:rPr>
              <a:t>the angels had left them and gone into heaven, the shepherds said to one another, "Let's go to Bethlehem and see this thing that has happened, which </a:t>
            </a:r>
            <a:r>
              <a:rPr lang="en-US" sz="4400" dirty="0" err="1" smtClean="0">
                <a:solidFill>
                  <a:schemeClr val="bg1"/>
                </a:solidFill>
              </a:rPr>
              <a:t>Yehovah</a:t>
            </a:r>
            <a:r>
              <a:rPr lang="en-US" sz="4400" dirty="0" smtClean="0">
                <a:solidFill>
                  <a:schemeClr val="bg1"/>
                </a:solidFill>
              </a:rPr>
              <a:t> </a:t>
            </a:r>
            <a:r>
              <a:rPr lang="en-US" sz="4400" dirty="0">
                <a:solidFill>
                  <a:schemeClr val="bg1"/>
                </a:solidFill>
              </a:rPr>
              <a:t>has told us about."  So they hurried off and found </a:t>
            </a:r>
            <a:r>
              <a:rPr lang="en-US" sz="4400" dirty="0" err="1">
                <a:solidFill>
                  <a:schemeClr val="bg1"/>
                </a:solidFill>
              </a:rPr>
              <a:t>Miryam</a:t>
            </a:r>
            <a:r>
              <a:rPr lang="en-US" sz="4400" dirty="0">
                <a:solidFill>
                  <a:schemeClr val="bg1"/>
                </a:solidFill>
              </a:rPr>
              <a:t> and </a:t>
            </a:r>
            <a:r>
              <a:rPr lang="en-US" sz="4400" dirty="0" err="1">
                <a:solidFill>
                  <a:schemeClr val="bg1"/>
                </a:solidFill>
              </a:rPr>
              <a:t>Yoseph</a:t>
            </a:r>
            <a:r>
              <a:rPr lang="en-US" sz="4400" dirty="0">
                <a:solidFill>
                  <a:schemeClr val="bg1"/>
                </a:solidFill>
              </a:rPr>
              <a:t>, and the baby, who was </a:t>
            </a:r>
            <a:r>
              <a:rPr lang="en-US" sz="4400" u="sng" dirty="0">
                <a:solidFill>
                  <a:schemeClr val="bg1"/>
                </a:solidFill>
              </a:rPr>
              <a:t>lying in the manger</a:t>
            </a:r>
            <a:r>
              <a:rPr lang="en-US" sz="4400" dirty="0">
                <a:solidFill>
                  <a:schemeClr val="bg1"/>
                </a:solidFill>
              </a:rPr>
              <a:t>.</a:t>
            </a:r>
            <a:endParaRPr lang="en-US" sz="4000" dirty="0">
              <a:solidFill>
                <a:schemeClr val="bg1"/>
              </a:solidFill>
            </a:endParaRPr>
          </a:p>
        </p:txBody>
      </p:sp>
    </p:spTree>
    <p:extLst>
      <p:ext uri="{BB962C8B-B14F-4D97-AF65-F5344CB8AC3E}">
        <p14:creationId xmlns:p14="http://schemas.microsoft.com/office/powerpoint/2010/main" val="13109536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3" y="253093"/>
            <a:ext cx="8352065" cy="4767943"/>
          </a:xfrm>
        </p:spPr>
        <p:txBody>
          <a:bodyPr>
            <a:noAutofit/>
          </a:bodyPr>
          <a:lstStyle/>
          <a:p>
            <a:pPr marL="0" indent="0">
              <a:spcBef>
                <a:spcPts val="0"/>
              </a:spcBef>
              <a:buNone/>
            </a:pPr>
            <a:r>
              <a:rPr lang="en-US" dirty="0">
                <a:solidFill>
                  <a:schemeClr val="bg1"/>
                </a:solidFill>
              </a:rPr>
              <a:t>The word </a:t>
            </a:r>
            <a:r>
              <a:rPr lang="en-US" i="1" dirty="0">
                <a:solidFill>
                  <a:schemeClr val="bg1"/>
                </a:solidFill>
              </a:rPr>
              <a:t>manger</a:t>
            </a:r>
            <a:r>
              <a:rPr lang="en-US" dirty="0">
                <a:solidFill>
                  <a:schemeClr val="bg1"/>
                </a:solidFill>
              </a:rPr>
              <a:t> is the Greek word </a:t>
            </a:r>
            <a:r>
              <a:rPr lang="en-US" i="1" dirty="0" err="1" smtClean="0">
                <a:solidFill>
                  <a:schemeClr val="bg1"/>
                </a:solidFill>
              </a:rPr>
              <a:t>phatnay</a:t>
            </a:r>
            <a:r>
              <a:rPr lang="en-US" dirty="0" smtClean="0">
                <a:solidFill>
                  <a:schemeClr val="bg1"/>
                </a:solidFill>
              </a:rPr>
              <a:t>.</a:t>
            </a:r>
            <a:r>
              <a:rPr lang="en-US" dirty="0">
                <a:solidFill>
                  <a:schemeClr val="bg1"/>
                </a:solidFill>
              </a:rPr>
              <a:t>  It is the same word translated as "</a:t>
            </a:r>
            <a:r>
              <a:rPr lang="en-US" i="1" dirty="0" smtClean="0">
                <a:solidFill>
                  <a:schemeClr val="bg1"/>
                </a:solidFill>
              </a:rPr>
              <a:t>stall</a:t>
            </a:r>
            <a:r>
              <a:rPr lang="en-US" dirty="0" smtClean="0">
                <a:solidFill>
                  <a:schemeClr val="bg1"/>
                </a:solidFill>
              </a:rPr>
              <a:t>“ or “stable” </a:t>
            </a:r>
            <a:r>
              <a:rPr lang="en-US" dirty="0">
                <a:solidFill>
                  <a:schemeClr val="bg1"/>
                </a:solidFill>
              </a:rPr>
              <a:t>in Luke 13:15, where </a:t>
            </a:r>
            <a:r>
              <a:rPr lang="en-US" dirty="0" err="1" smtClean="0">
                <a:solidFill>
                  <a:schemeClr val="bg1"/>
                </a:solidFill>
              </a:rPr>
              <a:t>Yeshua</a:t>
            </a:r>
            <a:r>
              <a:rPr lang="en-US" dirty="0" smtClean="0">
                <a:solidFill>
                  <a:schemeClr val="bg1"/>
                </a:solidFill>
              </a:rPr>
              <a:t> </a:t>
            </a:r>
            <a:r>
              <a:rPr lang="en-US" dirty="0">
                <a:solidFill>
                  <a:schemeClr val="bg1"/>
                </a:solidFill>
              </a:rPr>
              <a:t>answered the Pharisees, </a:t>
            </a:r>
            <a:endParaRPr lang="en-US" dirty="0" smtClean="0">
              <a:solidFill>
                <a:schemeClr val="bg1"/>
              </a:solidFill>
            </a:endParaRPr>
          </a:p>
          <a:p>
            <a:pPr marL="0" indent="0">
              <a:spcBef>
                <a:spcPts val="0"/>
              </a:spcBef>
              <a:buNone/>
            </a:pPr>
            <a:r>
              <a:rPr lang="en-US" b="1" dirty="0" smtClean="0">
                <a:solidFill>
                  <a:schemeClr val="bg1"/>
                </a:solidFill>
              </a:rPr>
              <a:t>"</a:t>
            </a:r>
            <a:r>
              <a:rPr lang="en-US" b="1" dirty="0">
                <a:solidFill>
                  <a:schemeClr val="bg1"/>
                </a:solidFill>
              </a:rPr>
              <a:t>You hypocrites! Doesn't each of you on the Sabbath untie his ox or donkey from </a:t>
            </a:r>
            <a:r>
              <a:rPr lang="en-US" b="1" u="sng" dirty="0">
                <a:solidFill>
                  <a:schemeClr val="bg1"/>
                </a:solidFill>
              </a:rPr>
              <a:t>the stall</a:t>
            </a:r>
            <a:r>
              <a:rPr lang="en-US" b="1" dirty="0">
                <a:solidFill>
                  <a:schemeClr val="bg1"/>
                </a:solidFill>
              </a:rPr>
              <a:t> (Gr. </a:t>
            </a:r>
            <a:r>
              <a:rPr lang="en-US" b="1" dirty="0" err="1">
                <a:solidFill>
                  <a:schemeClr val="bg1"/>
                </a:solidFill>
                <a:latin typeface="Bwgrkn" panose="00000400000000000000" pitchFamily="2" charset="0"/>
              </a:rPr>
              <a:t>fa,tnh</a:t>
            </a:r>
            <a:r>
              <a:rPr lang="en-US" b="1" dirty="0"/>
              <a:t> </a:t>
            </a:r>
            <a:r>
              <a:rPr lang="en-US" b="1" dirty="0" smtClean="0">
                <a:solidFill>
                  <a:schemeClr val="bg1"/>
                </a:solidFill>
              </a:rPr>
              <a:t>) </a:t>
            </a:r>
            <a:r>
              <a:rPr lang="en-US" b="1" dirty="0">
                <a:solidFill>
                  <a:schemeClr val="bg1"/>
                </a:solidFill>
              </a:rPr>
              <a:t>and lead it out to give it water?"  </a:t>
            </a:r>
            <a:endParaRPr lang="en-US" b="1" dirty="0" smtClean="0">
              <a:solidFill>
                <a:schemeClr val="bg1"/>
              </a:solidFill>
            </a:endParaRPr>
          </a:p>
          <a:p>
            <a:pPr marL="0" indent="0">
              <a:spcBef>
                <a:spcPts val="0"/>
              </a:spcBef>
              <a:buNone/>
            </a:pPr>
            <a:r>
              <a:rPr lang="en-US" dirty="0" smtClean="0">
                <a:solidFill>
                  <a:schemeClr val="bg1"/>
                </a:solidFill>
              </a:rPr>
              <a:t>It </a:t>
            </a:r>
            <a:r>
              <a:rPr lang="en-US" dirty="0">
                <a:solidFill>
                  <a:schemeClr val="bg1"/>
                </a:solidFill>
              </a:rPr>
              <a:t>is obvious that both of these passages are referring to the shelter where animals are kept.</a:t>
            </a:r>
            <a:endParaRPr lang="en-US" dirty="0" smtClean="0">
              <a:solidFill>
                <a:schemeClr val="bg1"/>
              </a:solidFill>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73529" y="657227"/>
            <a:ext cx="8213271" cy="4225016"/>
          </a:xfrm>
        </p:spPr>
        <p:txBody>
          <a:bodyPr>
            <a:normAutofit/>
          </a:bodyPr>
          <a:lstStyle/>
          <a:p>
            <a:pPr>
              <a:buNone/>
            </a:pPr>
            <a:r>
              <a:rPr lang="en-US" dirty="0" smtClean="0">
                <a:solidFill>
                  <a:schemeClr val="bg1"/>
                </a:solidFill>
              </a:rPr>
              <a:t>The Hebrew term for stall or stable is </a:t>
            </a:r>
            <a:r>
              <a:rPr lang="en-US" i="1" dirty="0" err="1" smtClean="0">
                <a:solidFill>
                  <a:schemeClr val="bg1"/>
                </a:solidFill>
              </a:rPr>
              <a:t>succah</a:t>
            </a:r>
            <a:r>
              <a:rPr lang="en-US" dirty="0" smtClean="0">
                <a:solidFill>
                  <a:schemeClr val="bg1"/>
                </a:solidFill>
              </a:rPr>
              <a:t>. Genesis </a:t>
            </a:r>
            <a:r>
              <a:rPr lang="en-US" dirty="0">
                <a:solidFill>
                  <a:schemeClr val="bg1"/>
                </a:solidFill>
              </a:rPr>
              <a:t>33:17 </a:t>
            </a:r>
          </a:p>
          <a:p>
            <a:pPr marL="0" indent="0">
              <a:buNone/>
            </a:pPr>
            <a:r>
              <a:rPr lang="en-US" dirty="0" err="1">
                <a:solidFill>
                  <a:schemeClr val="bg1"/>
                </a:solidFill>
              </a:rPr>
              <a:t>Ya'akov</a:t>
            </a:r>
            <a:r>
              <a:rPr lang="en-US" dirty="0">
                <a:solidFill>
                  <a:schemeClr val="bg1"/>
                </a:solidFill>
              </a:rPr>
              <a:t>, however, went to </a:t>
            </a:r>
            <a:r>
              <a:rPr lang="en-US" dirty="0" smtClean="0">
                <a:solidFill>
                  <a:schemeClr val="bg1"/>
                </a:solidFill>
              </a:rPr>
              <a:t>Sukkoth, </a:t>
            </a:r>
            <a:r>
              <a:rPr lang="en-US" dirty="0">
                <a:solidFill>
                  <a:schemeClr val="bg1"/>
                </a:solidFill>
              </a:rPr>
              <a:t>where he built a place for himself and made shelters (Hebrew, </a:t>
            </a:r>
            <a:r>
              <a:rPr lang="en-US" i="1" dirty="0">
                <a:solidFill>
                  <a:schemeClr val="bg1"/>
                </a:solidFill>
              </a:rPr>
              <a:t>sukkot</a:t>
            </a:r>
            <a:r>
              <a:rPr lang="en-US" dirty="0">
                <a:solidFill>
                  <a:schemeClr val="bg1"/>
                </a:solidFill>
              </a:rPr>
              <a:t>, which is the plural of </a:t>
            </a:r>
            <a:r>
              <a:rPr lang="en-US" i="1" dirty="0">
                <a:solidFill>
                  <a:schemeClr val="bg1"/>
                </a:solidFill>
              </a:rPr>
              <a:t>sukkah</a:t>
            </a:r>
            <a:r>
              <a:rPr lang="en-US" dirty="0">
                <a:solidFill>
                  <a:schemeClr val="bg1"/>
                </a:solidFill>
              </a:rPr>
              <a:t>) for his livestock. That is why the place is called </a:t>
            </a:r>
            <a:r>
              <a:rPr lang="en-US" dirty="0" smtClean="0">
                <a:solidFill>
                  <a:schemeClr val="bg1"/>
                </a:solidFill>
              </a:rPr>
              <a:t>Sukkoth.</a:t>
            </a:r>
          </a:p>
          <a:p>
            <a:pPr marL="0" indent="0">
              <a:buNone/>
            </a:pPr>
            <a:r>
              <a:rPr lang="en-US" dirty="0">
                <a:solidFill>
                  <a:schemeClr val="bg1"/>
                </a:solidFill>
              </a:rPr>
              <a:t>The baby was laying in a </a:t>
            </a:r>
            <a:r>
              <a:rPr lang="en-US" dirty="0" smtClean="0">
                <a:solidFill>
                  <a:schemeClr val="bg1"/>
                </a:solidFill>
              </a:rPr>
              <a:t>sukkah!  Why?</a:t>
            </a:r>
            <a:endParaRPr lang="en-US" dirty="0">
              <a:solidFill>
                <a:schemeClr val="bg1"/>
              </a:solidFill>
            </a:endParaRPr>
          </a:p>
          <a:p>
            <a:pPr marL="0" indent="0">
              <a:buNone/>
            </a:pPr>
            <a:endParaRPr lang="en-US" dirty="0">
              <a:solidFill>
                <a:schemeClr val="bg1"/>
              </a:solidFill>
            </a:endParaRPr>
          </a:p>
        </p:txBody>
      </p:sp>
    </p:spTree>
    <p:extLst>
      <p:ext uri="{BB962C8B-B14F-4D97-AF65-F5344CB8AC3E}">
        <p14:creationId xmlns:p14="http://schemas.microsoft.com/office/powerpoint/2010/main" val="132398819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229" y="408214"/>
            <a:ext cx="8278585" cy="4482193"/>
          </a:xfrm>
        </p:spPr>
        <p:txBody>
          <a:bodyPr>
            <a:normAutofit/>
          </a:bodyPr>
          <a:lstStyle/>
          <a:p>
            <a:pPr marL="0" indent="0" algn="ctr">
              <a:buNone/>
            </a:pPr>
            <a:r>
              <a:rPr lang="en-US" sz="3600" dirty="0" smtClean="0">
                <a:solidFill>
                  <a:schemeClr val="bg1"/>
                </a:solidFill>
              </a:rPr>
              <a:t>What Does </a:t>
            </a:r>
            <a:r>
              <a:rPr lang="en-US" sz="3600" dirty="0">
                <a:solidFill>
                  <a:schemeClr val="bg1"/>
                </a:solidFill>
              </a:rPr>
              <a:t>the Feast of Sukkot Foreshadow About Our Future?</a:t>
            </a:r>
          </a:p>
          <a:p>
            <a:pPr marL="0" indent="0" algn="ctr">
              <a:buNone/>
            </a:pPr>
            <a:endParaRPr lang="en-US" sz="3600" dirty="0">
              <a:solidFill>
                <a:schemeClr val="bg1"/>
              </a:solidFill>
            </a:endParaRPr>
          </a:p>
        </p:txBody>
      </p:sp>
    </p:spTree>
    <p:extLst>
      <p:ext uri="{BB962C8B-B14F-4D97-AF65-F5344CB8AC3E}">
        <p14:creationId xmlns:p14="http://schemas.microsoft.com/office/powerpoint/2010/main" val="214554663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657227"/>
            <a:ext cx="8188778" cy="4151537"/>
          </a:xfrm>
        </p:spPr>
        <p:txBody>
          <a:bodyPr>
            <a:normAutofit fontScale="77500" lnSpcReduction="20000"/>
          </a:bodyPr>
          <a:lstStyle/>
          <a:p>
            <a:pPr marL="0" indent="0">
              <a:buNone/>
            </a:pPr>
            <a:r>
              <a:rPr lang="en-US" sz="4000" dirty="0" smtClean="0">
                <a:solidFill>
                  <a:schemeClr val="bg1"/>
                </a:solidFill>
              </a:rPr>
              <a:t>	Then </a:t>
            </a:r>
            <a:r>
              <a:rPr lang="en-US" sz="4000" dirty="0">
                <a:solidFill>
                  <a:schemeClr val="bg1"/>
                </a:solidFill>
              </a:rPr>
              <a:t>I saw </a:t>
            </a:r>
            <a:r>
              <a:rPr lang="en-US" sz="4000" u="sng" dirty="0">
                <a:solidFill>
                  <a:schemeClr val="bg1"/>
                </a:solidFill>
              </a:rPr>
              <a:t>a new heaven and a new earth</a:t>
            </a:r>
            <a:r>
              <a:rPr lang="en-US" sz="4000" dirty="0">
                <a:solidFill>
                  <a:schemeClr val="bg1"/>
                </a:solidFill>
              </a:rPr>
              <a:t>, for the first heaven and the first earth had passed away, and there was no longer any sea.  I saw the Holy City, the new </a:t>
            </a:r>
            <a:r>
              <a:rPr lang="en-US" sz="4000" dirty="0" err="1">
                <a:solidFill>
                  <a:schemeClr val="bg1"/>
                </a:solidFill>
              </a:rPr>
              <a:t>Yerushalayim</a:t>
            </a:r>
            <a:r>
              <a:rPr lang="en-US" sz="4000" dirty="0">
                <a:solidFill>
                  <a:schemeClr val="bg1"/>
                </a:solidFill>
              </a:rPr>
              <a:t>, coming down out of heaven from </a:t>
            </a:r>
            <a:r>
              <a:rPr lang="en-US" sz="4000" dirty="0" err="1">
                <a:solidFill>
                  <a:schemeClr val="bg1"/>
                </a:solidFill>
              </a:rPr>
              <a:t>Elohim</a:t>
            </a:r>
            <a:r>
              <a:rPr lang="en-US" sz="4000" dirty="0">
                <a:solidFill>
                  <a:schemeClr val="bg1"/>
                </a:solidFill>
              </a:rPr>
              <a:t>, </a:t>
            </a:r>
            <a:r>
              <a:rPr lang="en-US" sz="4000" u="sng" dirty="0">
                <a:solidFill>
                  <a:schemeClr val="bg1"/>
                </a:solidFill>
              </a:rPr>
              <a:t>prepared as a bride beautifully dressed for her husband</a:t>
            </a:r>
            <a:r>
              <a:rPr lang="en-US" sz="4000" dirty="0">
                <a:solidFill>
                  <a:schemeClr val="bg1"/>
                </a:solidFill>
              </a:rPr>
              <a:t>.  And I heard a loud voice from the throne saying, "</a:t>
            </a:r>
            <a:r>
              <a:rPr lang="en-US" sz="4000" u="sng" dirty="0">
                <a:solidFill>
                  <a:schemeClr val="bg1"/>
                </a:solidFill>
              </a:rPr>
              <a:t>Now the dwelling of </a:t>
            </a:r>
            <a:r>
              <a:rPr lang="en-US" sz="4000" u="sng" dirty="0" err="1">
                <a:solidFill>
                  <a:schemeClr val="bg1"/>
                </a:solidFill>
              </a:rPr>
              <a:t>Elohim</a:t>
            </a:r>
            <a:r>
              <a:rPr lang="en-US" sz="4000" u="sng" dirty="0">
                <a:solidFill>
                  <a:schemeClr val="bg1"/>
                </a:solidFill>
              </a:rPr>
              <a:t> is with men</a:t>
            </a:r>
            <a:r>
              <a:rPr lang="en-US" sz="4000" dirty="0">
                <a:solidFill>
                  <a:schemeClr val="bg1"/>
                </a:solidFill>
              </a:rPr>
              <a:t>, and he will live with them. </a:t>
            </a:r>
            <a:r>
              <a:rPr lang="en-US" sz="4000" dirty="0" smtClean="0">
                <a:solidFill>
                  <a:schemeClr val="bg1"/>
                </a:solidFill>
              </a:rPr>
              <a:t>(Rev 21:1-5)</a:t>
            </a:r>
            <a:endParaRPr lang="en-US" sz="4000" dirty="0">
              <a:solidFill>
                <a:schemeClr val="bg1"/>
              </a:solidFill>
            </a:endParaRPr>
          </a:p>
        </p:txBody>
      </p:sp>
    </p:spTree>
    <p:extLst>
      <p:ext uri="{BB962C8B-B14F-4D97-AF65-F5344CB8AC3E}">
        <p14:creationId xmlns:p14="http://schemas.microsoft.com/office/powerpoint/2010/main" val="323529460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657227"/>
            <a:ext cx="8188778" cy="4151537"/>
          </a:xfrm>
        </p:spPr>
        <p:txBody>
          <a:bodyPr>
            <a:normAutofit fontScale="85000" lnSpcReduction="20000"/>
          </a:bodyPr>
          <a:lstStyle/>
          <a:p>
            <a:pPr marL="0" indent="0">
              <a:buNone/>
            </a:pPr>
            <a:r>
              <a:rPr lang="en-US" sz="4000" dirty="0" smtClean="0">
                <a:solidFill>
                  <a:schemeClr val="bg1"/>
                </a:solidFill>
              </a:rPr>
              <a:t>	They </a:t>
            </a:r>
            <a:r>
              <a:rPr lang="en-US" sz="4000" dirty="0">
                <a:solidFill>
                  <a:schemeClr val="bg1"/>
                </a:solidFill>
              </a:rPr>
              <a:t>will be his people, and </a:t>
            </a:r>
            <a:r>
              <a:rPr lang="en-US" sz="4000" dirty="0" err="1">
                <a:solidFill>
                  <a:schemeClr val="bg1"/>
                </a:solidFill>
              </a:rPr>
              <a:t>Elohim</a:t>
            </a:r>
            <a:r>
              <a:rPr lang="en-US" sz="4000" dirty="0">
                <a:solidFill>
                  <a:schemeClr val="bg1"/>
                </a:solidFill>
              </a:rPr>
              <a:t> himself will be with them and be their </a:t>
            </a:r>
            <a:r>
              <a:rPr lang="en-US" sz="4000" dirty="0" err="1">
                <a:solidFill>
                  <a:schemeClr val="bg1"/>
                </a:solidFill>
              </a:rPr>
              <a:t>Elohim</a:t>
            </a:r>
            <a:r>
              <a:rPr lang="en-US" sz="4000" dirty="0">
                <a:solidFill>
                  <a:schemeClr val="bg1"/>
                </a:solidFill>
              </a:rPr>
              <a:t>.  He will wipe every tear from their eyes. There will be no more death or mourning or crying or pain, for the old order of things has passed away."  He who was seated on the throne said, "</a:t>
            </a:r>
            <a:r>
              <a:rPr lang="en-US" sz="4000" u="sng" dirty="0">
                <a:solidFill>
                  <a:schemeClr val="bg1"/>
                </a:solidFill>
              </a:rPr>
              <a:t>I am making everything new</a:t>
            </a:r>
            <a:r>
              <a:rPr lang="en-US" sz="4000" dirty="0">
                <a:solidFill>
                  <a:schemeClr val="bg1"/>
                </a:solidFill>
              </a:rPr>
              <a:t>!" Then he said, "Write this down, for these words are trustworthy and true</a:t>
            </a:r>
            <a:r>
              <a:rPr lang="en-US" sz="4000" dirty="0" smtClean="0">
                <a:solidFill>
                  <a:schemeClr val="bg1"/>
                </a:solidFill>
              </a:rPr>
              <a:t>.“ (Rev 21:1-5)</a:t>
            </a:r>
            <a:endParaRPr lang="en-US" sz="4000" dirty="0">
              <a:solidFill>
                <a:schemeClr val="bg1"/>
              </a:solidFill>
            </a:endParaRPr>
          </a:p>
        </p:txBody>
      </p:sp>
    </p:spTree>
    <p:extLst>
      <p:ext uri="{BB962C8B-B14F-4D97-AF65-F5344CB8AC3E}">
        <p14:creationId xmlns:p14="http://schemas.microsoft.com/office/powerpoint/2010/main" val="184205099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2079" y="657227"/>
            <a:ext cx="8417378" cy="4159702"/>
          </a:xfrm>
        </p:spPr>
        <p:txBody>
          <a:bodyPr>
            <a:normAutofit fontScale="85000" lnSpcReduction="20000"/>
          </a:bodyPr>
          <a:lstStyle/>
          <a:p>
            <a:pPr>
              <a:buNone/>
            </a:pPr>
            <a:r>
              <a:rPr lang="en-US" sz="4000" dirty="0">
                <a:solidFill>
                  <a:schemeClr val="bg1"/>
                </a:solidFill>
              </a:rPr>
              <a:t>The Greek word employed here </a:t>
            </a:r>
            <a:r>
              <a:rPr lang="en-US" sz="4000" dirty="0" smtClean="0">
                <a:solidFill>
                  <a:schemeClr val="bg1"/>
                </a:solidFill>
              </a:rPr>
              <a:t>(in Rev 21) which </a:t>
            </a:r>
            <a:r>
              <a:rPr lang="en-US" sz="4000" dirty="0">
                <a:solidFill>
                  <a:schemeClr val="bg1"/>
                </a:solidFill>
              </a:rPr>
              <a:t>is translated </a:t>
            </a:r>
            <a:r>
              <a:rPr lang="en-US" sz="4000" i="1" dirty="0">
                <a:solidFill>
                  <a:schemeClr val="bg1"/>
                </a:solidFill>
              </a:rPr>
              <a:t>dwelling</a:t>
            </a:r>
            <a:r>
              <a:rPr lang="en-US" sz="4000" dirty="0">
                <a:solidFill>
                  <a:schemeClr val="bg1"/>
                </a:solidFill>
              </a:rPr>
              <a:t> is </a:t>
            </a:r>
            <a:r>
              <a:rPr lang="en-US" sz="4000" dirty="0" err="1">
                <a:solidFill>
                  <a:schemeClr val="bg1"/>
                </a:solidFill>
                <a:latin typeface="Bwgrkn" panose="00000400000000000000" pitchFamily="2" charset="0"/>
              </a:rPr>
              <a:t>skhnw,sei</a:t>
            </a:r>
            <a:r>
              <a:rPr lang="en-US" sz="4000" dirty="0">
                <a:solidFill>
                  <a:schemeClr val="bg1"/>
                </a:solidFill>
              </a:rPr>
              <a:t> , pronounced </a:t>
            </a:r>
            <a:r>
              <a:rPr lang="en-US" sz="4000" i="1" dirty="0" err="1">
                <a:solidFill>
                  <a:schemeClr val="bg1"/>
                </a:solidFill>
              </a:rPr>
              <a:t>skay</a:t>
            </a:r>
            <a:r>
              <a:rPr lang="en-US" sz="4000" i="1" dirty="0">
                <a:solidFill>
                  <a:schemeClr val="bg1"/>
                </a:solidFill>
              </a:rPr>
              <a:t>-no-</a:t>
            </a:r>
            <a:r>
              <a:rPr lang="en-US" sz="4000" i="1" dirty="0" err="1">
                <a:solidFill>
                  <a:schemeClr val="bg1"/>
                </a:solidFill>
              </a:rPr>
              <a:t>sai</a:t>
            </a:r>
            <a:r>
              <a:rPr lang="en-US" sz="4000" dirty="0">
                <a:solidFill>
                  <a:schemeClr val="bg1"/>
                </a:solidFill>
              </a:rPr>
              <a:t>.  This word is defined by Thayer as "</a:t>
            </a:r>
            <a:r>
              <a:rPr lang="en-US" sz="4000" i="1" dirty="0">
                <a:solidFill>
                  <a:schemeClr val="bg1"/>
                </a:solidFill>
              </a:rPr>
              <a:t>to fix one's tabernacle, have one's tabernacle, abide (or live) in a tabernacle (or tent), tabernacle.</a:t>
            </a:r>
            <a:r>
              <a:rPr lang="en-US" sz="4000" dirty="0">
                <a:solidFill>
                  <a:schemeClr val="bg1"/>
                </a:solidFill>
              </a:rPr>
              <a:t>"  And yes, this Greek word corresponds to the Hebrew word </a:t>
            </a:r>
            <a:r>
              <a:rPr lang="en-US" sz="4000" i="1" dirty="0">
                <a:solidFill>
                  <a:schemeClr val="bg1"/>
                </a:solidFill>
              </a:rPr>
              <a:t>sukkah</a:t>
            </a:r>
            <a:r>
              <a:rPr lang="en-US" sz="4000" dirty="0">
                <a:solidFill>
                  <a:schemeClr val="bg1"/>
                </a:solidFill>
              </a:rPr>
              <a:t>.  Literally, it reads, "</a:t>
            </a:r>
            <a:r>
              <a:rPr lang="en-US" sz="4000" b="1" dirty="0">
                <a:solidFill>
                  <a:schemeClr val="bg1"/>
                </a:solidFill>
              </a:rPr>
              <a:t>the tabernacle of </a:t>
            </a:r>
            <a:r>
              <a:rPr lang="en-US" sz="4000" b="1" dirty="0" err="1">
                <a:solidFill>
                  <a:schemeClr val="bg1"/>
                </a:solidFill>
              </a:rPr>
              <a:t>Elohim</a:t>
            </a:r>
            <a:r>
              <a:rPr lang="en-US" sz="4000" b="1" dirty="0">
                <a:solidFill>
                  <a:schemeClr val="bg1"/>
                </a:solidFill>
              </a:rPr>
              <a:t> is with men</a:t>
            </a:r>
            <a:r>
              <a:rPr lang="en-US" sz="4000" dirty="0">
                <a:solidFill>
                  <a:schemeClr val="bg1"/>
                </a:solidFill>
              </a:rPr>
              <a:t>."</a:t>
            </a:r>
            <a:endParaRPr lang="en-US" sz="4000" u="sng" dirty="0">
              <a:solidFill>
                <a:schemeClr val="bg1"/>
              </a:solidFill>
            </a:endParaRPr>
          </a:p>
        </p:txBody>
      </p:sp>
    </p:spTree>
    <p:extLst>
      <p:ext uri="{BB962C8B-B14F-4D97-AF65-F5344CB8AC3E}">
        <p14:creationId xmlns:p14="http://schemas.microsoft.com/office/powerpoint/2010/main" val="100974971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73529" y="302079"/>
            <a:ext cx="8123463" cy="4702628"/>
          </a:xfrm>
        </p:spPr>
        <p:txBody>
          <a:bodyPr>
            <a:normAutofit lnSpcReduction="10000"/>
          </a:bodyPr>
          <a:lstStyle/>
          <a:p>
            <a:pPr algn="ctr">
              <a:buNone/>
            </a:pPr>
            <a:r>
              <a:rPr lang="en-US" sz="3900" dirty="0" smtClean="0">
                <a:solidFill>
                  <a:schemeClr val="bg1"/>
                </a:solidFill>
                <a:latin typeface="Times New Roman" pitchFamily="18" charset="0"/>
                <a:cs typeface="Times New Roman" pitchFamily="18" charset="0"/>
              </a:rPr>
              <a:t>When are the New Heavens and the New Earth?</a:t>
            </a:r>
          </a:p>
          <a:p>
            <a:pPr>
              <a:buNone/>
            </a:pPr>
            <a:r>
              <a:rPr lang="en-US" dirty="0" smtClean="0">
                <a:solidFill>
                  <a:schemeClr val="bg1"/>
                </a:solidFill>
              </a:rPr>
              <a:t>1. </a:t>
            </a:r>
            <a:r>
              <a:rPr lang="en-US" dirty="0">
                <a:solidFill>
                  <a:schemeClr val="bg1"/>
                </a:solidFill>
              </a:rPr>
              <a:t>First, the New </a:t>
            </a:r>
            <a:r>
              <a:rPr lang="en-US" dirty="0" err="1">
                <a:solidFill>
                  <a:schemeClr val="bg1"/>
                </a:solidFill>
              </a:rPr>
              <a:t>Yerushalayim</a:t>
            </a:r>
            <a:r>
              <a:rPr lang="en-US" dirty="0">
                <a:solidFill>
                  <a:schemeClr val="bg1"/>
                </a:solidFill>
              </a:rPr>
              <a:t> is compared to a "bride beautifully dressed for her husband."  But we also know that the marriage supper of the Lamb occurs at the beginning of the Messianic Age </a:t>
            </a:r>
            <a:r>
              <a:rPr lang="en-US" dirty="0" smtClean="0">
                <a:solidFill>
                  <a:schemeClr val="bg1"/>
                </a:solidFill>
              </a:rPr>
              <a:t>about the time of </a:t>
            </a:r>
            <a:r>
              <a:rPr lang="en-US" dirty="0">
                <a:solidFill>
                  <a:schemeClr val="bg1"/>
                </a:solidFill>
              </a:rPr>
              <a:t>the coming of Messiah to the Mount of </a:t>
            </a:r>
            <a:r>
              <a:rPr lang="en-US" dirty="0" smtClean="0">
                <a:solidFill>
                  <a:schemeClr val="bg1"/>
                </a:solidFill>
              </a:rPr>
              <a:t>Olives.</a:t>
            </a:r>
            <a:endParaRPr lang="en-US" dirty="0">
              <a:solidFill>
                <a:schemeClr val="bg1"/>
              </a:solidFill>
            </a:endParaRPr>
          </a:p>
        </p:txBody>
      </p:sp>
    </p:spTree>
    <p:extLst>
      <p:ext uri="{BB962C8B-B14F-4D97-AF65-F5344CB8AC3E}">
        <p14:creationId xmlns:p14="http://schemas.microsoft.com/office/powerpoint/2010/main" val="231621216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657227"/>
            <a:ext cx="7854950" cy="3857625"/>
          </a:xfrm>
        </p:spPr>
        <p:txBody>
          <a:bodyPr>
            <a:normAutofit/>
          </a:bodyPr>
          <a:lstStyle/>
          <a:p>
            <a:pPr>
              <a:buNone/>
            </a:pPr>
            <a:r>
              <a:rPr lang="en-US" dirty="0" smtClean="0">
                <a:solidFill>
                  <a:schemeClr val="bg1"/>
                </a:solidFill>
                <a:latin typeface="Times New Roman" pitchFamily="18" charset="0"/>
                <a:cs typeface="Times New Roman" pitchFamily="18" charset="0"/>
              </a:rPr>
              <a:t>2</a:t>
            </a:r>
            <a:r>
              <a:rPr lang="en-US" sz="4000" dirty="0" smtClean="0">
                <a:solidFill>
                  <a:schemeClr val="bg1"/>
                </a:solidFill>
                <a:latin typeface="Times New Roman" pitchFamily="18" charset="0"/>
                <a:cs typeface="Times New Roman" pitchFamily="18" charset="0"/>
              </a:rPr>
              <a:t>. </a:t>
            </a:r>
            <a:r>
              <a:rPr lang="en-US" dirty="0">
                <a:solidFill>
                  <a:schemeClr val="bg1"/>
                </a:solidFill>
              </a:rPr>
              <a:t>Second, the "dwelling of </a:t>
            </a:r>
            <a:r>
              <a:rPr lang="en-US" dirty="0" err="1">
                <a:solidFill>
                  <a:schemeClr val="bg1"/>
                </a:solidFill>
              </a:rPr>
              <a:t>Elohim</a:t>
            </a:r>
            <a:r>
              <a:rPr lang="en-US" dirty="0">
                <a:solidFill>
                  <a:schemeClr val="bg1"/>
                </a:solidFill>
              </a:rPr>
              <a:t>" is with men and "he will live with them" when the Messiah sits on the throne of David in </a:t>
            </a:r>
            <a:r>
              <a:rPr lang="en-US" dirty="0" err="1">
                <a:solidFill>
                  <a:schemeClr val="bg1"/>
                </a:solidFill>
              </a:rPr>
              <a:t>Yerushalayim</a:t>
            </a:r>
            <a:r>
              <a:rPr lang="en-US" dirty="0">
                <a:solidFill>
                  <a:schemeClr val="bg1"/>
                </a:solidFill>
              </a:rPr>
              <a:t> to reign over the whole earth.  This, again, takes place at the beginning of the Messianic Age, when Messiah touches down on earth.</a:t>
            </a:r>
            <a:endParaRPr lang="en-US" dirty="0" smtClean="0">
              <a:solidFill>
                <a:schemeClr val="bg1"/>
              </a:solidFill>
            </a:endParaRPr>
          </a:p>
        </p:txBody>
      </p:sp>
    </p:spTree>
    <p:extLst>
      <p:ext uri="{BB962C8B-B14F-4D97-AF65-F5344CB8AC3E}">
        <p14:creationId xmlns:p14="http://schemas.microsoft.com/office/powerpoint/2010/main" val="358936864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236764"/>
            <a:ext cx="7334250" cy="4825093"/>
          </a:xfrm>
        </p:spPr>
        <p:txBody>
          <a:bodyPr>
            <a:normAutofit/>
          </a:bodyPr>
          <a:lstStyle/>
          <a:p>
            <a:pPr marL="0" indent="0" algn="ctr">
              <a:buNone/>
            </a:pPr>
            <a:r>
              <a:rPr lang="en-US" dirty="0" smtClean="0">
                <a:solidFill>
                  <a:schemeClr val="bg1"/>
                </a:solidFill>
              </a:rPr>
              <a:t>3. </a:t>
            </a:r>
            <a:r>
              <a:rPr lang="en-US" dirty="0">
                <a:solidFill>
                  <a:schemeClr val="bg1"/>
                </a:solidFill>
              </a:rPr>
              <a:t>Third, this time of the new heaven and new earth is the time for the "old order of things (to) pass away." </a:t>
            </a:r>
            <a:endParaRPr lang="en-US" dirty="0" smtClean="0">
              <a:solidFill>
                <a:schemeClr val="bg1"/>
              </a:solidFill>
            </a:endParaRPr>
          </a:p>
        </p:txBody>
      </p:sp>
    </p:spTree>
    <p:extLst>
      <p:ext uri="{BB962C8B-B14F-4D97-AF65-F5344CB8AC3E}">
        <p14:creationId xmlns:p14="http://schemas.microsoft.com/office/powerpoint/2010/main" val="197109478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440871"/>
            <a:ext cx="7334250" cy="4498522"/>
          </a:xfrm>
        </p:spPr>
        <p:txBody>
          <a:bodyPr>
            <a:normAutofit fontScale="85000" lnSpcReduction="20000"/>
          </a:bodyPr>
          <a:lstStyle/>
          <a:p>
            <a:pPr marL="0" indent="0">
              <a:buNone/>
            </a:pPr>
            <a:r>
              <a:rPr lang="en-US" sz="4000" dirty="0">
                <a:solidFill>
                  <a:schemeClr val="bg1"/>
                </a:solidFill>
              </a:rPr>
              <a:t>Repent, then, and turn to </a:t>
            </a:r>
            <a:r>
              <a:rPr lang="en-US" sz="4000" dirty="0" err="1">
                <a:solidFill>
                  <a:schemeClr val="bg1"/>
                </a:solidFill>
              </a:rPr>
              <a:t>Elohim</a:t>
            </a:r>
            <a:r>
              <a:rPr lang="en-US" sz="4000" dirty="0">
                <a:solidFill>
                  <a:schemeClr val="bg1"/>
                </a:solidFill>
              </a:rPr>
              <a:t>, so that your sins may be wiped out, that times of refreshing may come from </a:t>
            </a:r>
            <a:r>
              <a:rPr lang="en-US" sz="4000" dirty="0" err="1" smtClean="0">
                <a:solidFill>
                  <a:schemeClr val="bg1"/>
                </a:solidFill>
              </a:rPr>
              <a:t>Yehovah</a:t>
            </a:r>
            <a:r>
              <a:rPr lang="en-US" sz="4000" dirty="0" smtClean="0">
                <a:solidFill>
                  <a:schemeClr val="bg1"/>
                </a:solidFill>
              </a:rPr>
              <a:t>, </a:t>
            </a:r>
            <a:r>
              <a:rPr lang="en-US" sz="4000" dirty="0">
                <a:solidFill>
                  <a:schemeClr val="bg1"/>
                </a:solidFill>
              </a:rPr>
              <a:t>and that he may send the Messiah, who has been appointed for you-- even </a:t>
            </a:r>
            <a:r>
              <a:rPr lang="en-US" sz="4000" dirty="0" err="1" smtClean="0">
                <a:solidFill>
                  <a:schemeClr val="bg1"/>
                </a:solidFill>
              </a:rPr>
              <a:t>Yeshua</a:t>
            </a:r>
            <a:r>
              <a:rPr lang="en-US" sz="4000" dirty="0" smtClean="0">
                <a:solidFill>
                  <a:schemeClr val="bg1"/>
                </a:solidFill>
              </a:rPr>
              <a:t>.</a:t>
            </a:r>
            <a:r>
              <a:rPr lang="en-US" sz="4000" dirty="0">
                <a:solidFill>
                  <a:schemeClr val="bg1"/>
                </a:solidFill>
              </a:rPr>
              <a:t>  </a:t>
            </a:r>
            <a:r>
              <a:rPr lang="en-US" sz="4000" u="sng" dirty="0">
                <a:solidFill>
                  <a:schemeClr val="bg1"/>
                </a:solidFill>
              </a:rPr>
              <a:t>He must remain in heaven until the time comes for </a:t>
            </a:r>
            <a:r>
              <a:rPr lang="en-US" sz="4000" u="sng" dirty="0" err="1">
                <a:solidFill>
                  <a:schemeClr val="bg1"/>
                </a:solidFill>
              </a:rPr>
              <a:t>Elohim</a:t>
            </a:r>
            <a:r>
              <a:rPr lang="en-US" sz="4000" u="sng" dirty="0">
                <a:solidFill>
                  <a:schemeClr val="bg1"/>
                </a:solidFill>
              </a:rPr>
              <a:t> to restore everything, as he promised long ago through his holy prophets</a:t>
            </a:r>
            <a:r>
              <a:rPr lang="en-US" sz="4000" dirty="0">
                <a:solidFill>
                  <a:schemeClr val="bg1"/>
                </a:solidFill>
              </a:rPr>
              <a:t>. (Acts 3:19-21)</a:t>
            </a:r>
            <a:endParaRPr lang="en-US" sz="4000" dirty="0">
              <a:solidFill>
                <a:schemeClr val="bg1"/>
              </a:solidFill>
              <a:effectLst/>
            </a:endParaRPr>
          </a:p>
        </p:txBody>
      </p:sp>
    </p:spTree>
    <p:extLst>
      <p:ext uri="{BB962C8B-B14F-4D97-AF65-F5344CB8AC3E}">
        <p14:creationId xmlns:p14="http://schemas.microsoft.com/office/powerpoint/2010/main" val="198250945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230" y="657227"/>
            <a:ext cx="8262256" cy="4184194"/>
          </a:xfrm>
        </p:spPr>
        <p:txBody>
          <a:bodyPr>
            <a:normAutofit lnSpcReduction="10000"/>
          </a:bodyPr>
          <a:lstStyle/>
          <a:p>
            <a:pPr marL="0" indent="0">
              <a:buNone/>
            </a:pPr>
            <a:r>
              <a:rPr lang="en-US" u="sng" dirty="0" smtClean="0">
                <a:solidFill>
                  <a:schemeClr val="bg1"/>
                </a:solidFill>
              </a:rPr>
              <a:t>The </a:t>
            </a:r>
            <a:r>
              <a:rPr lang="en-US" u="sng" dirty="0">
                <a:solidFill>
                  <a:schemeClr val="bg1"/>
                </a:solidFill>
              </a:rPr>
              <a:t>day of </a:t>
            </a:r>
            <a:r>
              <a:rPr lang="en-US" u="sng" dirty="0" err="1" smtClean="0">
                <a:solidFill>
                  <a:schemeClr val="bg1"/>
                </a:solidFill>
              </a:rPr>
              <a:t>Yehovah</a:t>
            </a:r>
            <a:r>
              <a:rPr lang="en-US" u="sng" dirty="0" smtClean="0">
                <a:solidFill>
                  <a:schemeClr val="bg1"/>
                </a:solidFill>
              </a:rPr>
              <a:t> </a:t>
            </a:r>
            <a:r>
              <a:rPr lang="en-US" u="sng" dirty="0">
                <a:solidFill>
                  <a:schemeClr val="bg1"/>
                </a:solidFill>
              </a:rPr>
              <a:t>will come like a thief</a:t>
            </a:r>
            <a:r>
              <a:rPr lang="en-US" dirty="0">
                <a:solidFill>
                  <a:schemeClr val="bg1"/>
                </a:solidFill>
              </a:rPr>
              <a:t>. The heavens will disappear with a roar; the elements will be destroyed by fire, and the earth and everything in it will be laid bare.  Since everything will be destroyed in this way, what kind of people ought you to be? You ought to live holy and godly lives as you look forward to the day of </a:t>
            </a:r>
            <a:r>
              <a:rPr lang="en-US" dirty="0" err="1">
                <a:solidFill>
                  <a:schemeClr val="bg1"/>
                </a:solidFill>
              </a:rPr>
              <a:t>Elohim</a:t>
            </a:r>
            <a:r>
              <a:rPr lang="en-US" dirty="0">
                <a:solidFill>
                  <a:schemeClr val="bg1"/>
                </a:solidFill>
              </a:rPr>
              <a:t> and speed its coming. </a:t>
            </a:r>
            <a:r>
              <a:rPr lang="en-US" dirty="0" smtClean="0">
                <a:solidFill>
                  <a:schemeClr val="bg1"/>
                </a:solidFill>
              </a:rPr>
              <a:t>(</a:t>
            </a:r>
            <a:r>
              <a:rPr lang="en-US" dirty="0">
                <a:solidFill>
                  <a:schemeClr val="bg1"/>
                </a:solidFill>
              </a:rPr>
              <a:t>2 </a:t>
            </a:r>
            <a:r>
              <a:rPr lang="en-US" dirty="0" err="1">
                <a:solidFill>
                  <a:schemeClr val="bg1"/>
                </a:solidFill>
              </a:rPr>
              <a:t>Kepha</a:t>
            </a:r>
            <a:r>
              <a:rPr lang="en-US" dirty="0">
                <a:solidFill>
                  <a:schemeClr val="bg1"/>
                </a:solidFill>
              </a:rPr>
              <a:t> 3:10-13)</a:t>
            </a:r>
            <a:endParaRPr lang="en-US"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398122119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230" y="657227"/>
            <a:ext cx="8262256" cy="4184194"/>
          </a:xfrm>
        </p:spPr>
        <p:txBody>
          <a:bodyPr>
            <a:normAutofit/>
          </a:bodyPr>
          <a:lstStyle/>
          <a:p>
            <a:pPr marL="0" indent="0">
              <a:buNone/>
            </a:pPr>
            <a:r>
              <a:rPr lang="en-US" dirty="0" smtClean="0">
                <a:solidFill>
                  <a:schemeClr val="bg1"/>
                </a:solidFill>
              </a:rPr>
              <a:t>That </a:t>
            </a:r>
            <a:r>
              <a:rPr lang="en-US" dirty="0">
                <a:solidFill>
                  <a:schemeClr val="bg1"/>
                </a:solidFill>
              </a:rPr>
              <a:t>day will bring about the destruction of the heavens by fire, and the elements will melt in the heat.  </a:t>
            </a:r>
            <a:r>
              <a:rPr lang="en-US" u="sng" dirty="0">
                <a:solidFill>
                  <a:schemeClr val="bg1"/>
                </a:solidFill>
              </a:rPr>
              <a:t>But in keeping with his promise we are looking forward to a new heaven and a new earth, the home of righteousness</a:t>
            </a:r>
            <a:r>
              <a:rPr lang="en-US" dirty="0">
                <a:solidFill>
                  <a:schemeClr val="bg1"/>
                </a:solidFill>
              </a:rPr>
              <a:t>. (2 </a:t>
            </a:r>
            <a:r>
              <a:rPr lang="en-US" dirty="0" err="1">
                <a:solidFill>
                  <a:schemeClr val="bg1"/>
                </a:solidFill>
              </a:rPr>
              <a:t>Kepha</a:t>
            </a:r>
            <a:r>
              <a:rPr lang="en-US" dirty="0">
                <a:solidFill>
                  <a:schemeClr val="bg1"/>
                </a:solidFill>
              </a:rPr>
              <a:t> 3:10-13)</a:t>
            </a:r>
            <a:endParaRPr lang="en-US"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62680680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230" y="657227"/>
            <a:ext cx="8262256" cy="4184194"/>
          </a:xfrm>
        </p:spPr>
        <p:txBody>
          <a:bodyPr>
            <a:normAutofit lnSpcReduction="10000"/>
          </a:bodyPr>
          <a:lstStyle/>
          <a:p>
            <a:pPr marL="0" indent="0">
              <a:buNone/>
            </a:pPr>
            <a:r>
              <a:rPr lang="en-US" dirty="0" smtClean="0">
                <a:solidFill>
                  <a:schemeClr val="bg1"/>
                </a:solidFill>
              </a:rPr>
              <a:t>Feast of Tabernacles is a remembering of </a:t>
            </a:r>
            <a:r>
              <a:rPr lang="en-US" dirty="0" err="1" smtClean="0">
                <a:solidFill>
                  <a:schemeClr val="bg1"/>
                </a:solidFill>
              </a:rPr>
              <a:t>Yehovah</a:t>
            </a:r>
            <a:r>
              <a:rPr lang="en-US" dirty="0" smtClean="0">
                <a:solidFill>
                  <a:schemeClr val="bg1"/>
                </a:solidFill>
              </a:rPr>
              <a:t> dwelling among men.</a:t>
            </a:r>
          </a:p>
          <a:p>
            <a:pPr marL="0" indent="0">
              <a:buNone/>
            </a:pPr>
            <a:r>
              <a:rPr lang="en-US" dirty="0" smtClean="0">
                <a:solidFill>
                  <a:schemeClr val="bg1"/>
                </a:solidFill>
                <a:cs typeface="Times New Roman" pitchFamily="18" charset="0"/>
              </a:rPr>
              <a:t>Feast of Tabernacles </a:t>
            </a:r>
            <a:r>
              <a:rPr lang="en-US" dirty="0" err="1" smtClean="0">
                <a:solidFill>
                  <a:schemeClr val="bg1"/>
                </a:solidFill>
                <a:cs typeface="Times New Roman" pitchFamily="18" charset="0"/>
              </a:rPr>
              <a:t>Forshadowed</a:t>
            </a:r>
            <a:r>
              <a:rPr lang="en-US" dirty="0" smtClean="0">
                <a:solidFill>
                  <a:schemeClr val="bg1"/>
                </a:solidFill>
                <a:cs typeface="Times New Roman" pitchFamily="18" charset="0"/>
              </a:rPr>
              <a:t> and was fulfilled by “The Word becoming flesh and </a:t>
            </a:r>
            <a:r>
              <a:rPr lang="en-US" dirty="0" err="1" smtClean="0">
                <a:solidFill>
                  <a:schemeClr val="bg1"/>
                </a:solidFill>
                <a:cs typeface="Times New Roman" pitchFamily="18" charset="0"/>
              </a:rPr>
              <a:t>tabernacling</a:t>
            </a:r>
            <a:r>
              <a:rPr lang="en-US" dirty="0" smtClean="0">
                <a:solidFill>
                  <a:schemeClr val="bg1"/>
                </a:solidFill>
                <a:cs typeface="Times New Roman" pitchFamily="18" charset="0"/>
              </a:rPr>
              <a:t> among us.”</a:t>
            </a:r>
          </a:p>
          <a:p>
            <a:pPr marL="0" indent="0">
              <a:buNone/>
            </a:pPr>
            <a:r>
              <a:rPr lang="en-US" dirty="0" smtClean="0">
                <a:solidFill>
                  <a:schemeClr val="bg1"/>
                </a:solidFill>
                <a:cs typeface="Times New Roman" pitchFamily="18" charset="0"/>
              </a:rPr>
              <a:t>Feast of Tabernacles pictures the future Messianic Age when our </a:t>
            </a:r>
            <a:r>
              <a:rPr lang="en-US" dirty="0" err="1" smtClean="0">
                <a:solidFill>
                  <a:schemeClr val="bg1"/>
                </a:solidFill>
                <a:cs typeface="Times New Roman" pitchFamily="18" charset="0"/>
              </a:rPr>
              <a:t>Elohim</a:t>
            </a:r>
            <a:r>
              <a:rPr lang="en-US" dirty="0" smtClean="0">
                <a:solidFill>
                  <a:schemeClr val="bg1"/>
                </a:solidFill>
                <a:cs typeface="Times New Roman" pitchFamily="18" charset="0"/>
              </a:rPr>
              <a:t> will live among us.</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92043686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05033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2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2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2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3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3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3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3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4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4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5.xml><?xml version="1.0" encoding="utf-8"?>
<a:theme xmlns:a="http://schemas.openxmlformats.org/drawingml/2006/main" name="4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6.xml><?xml version="1.0" encoding="utf-8"?>
<a:theme xmlns:a="http://schemas.openxmlformats.org/drawingml/2006/main" name="4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7.xml><?xml version="1.0" encoding="utf-8"?>
<a:theme xmlns:a="http://schemas.openxmlformats.org/drawingml/2006/main" name="4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8.xml><?xml version="1.0" encoding="utf-8"?>
<a:theme xmlns:a="http://schemas.openxmlformats.org/drawingml/2006/main" name="5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9.xml><?xml version="1.0" encoding="utf-8"?>
<a:theme xmlns:a="http://schemas.openxmlformats.org/drawingml/2006/main" name="8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0.xml><?xml version="1.0" encoding="utf-8"?>
<a:theme xmlns:a="http://schemas.openxmlformats.org/drawingml/2006/main" name="8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1.xml><?xml version="1.0" encoding="utf-8"?>
<a:theme xmlns:a="http://schemas.openxmlformats.org/drawingml/2006/main" name="8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3.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4.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5.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6.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8.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27999</TotalTime>
  <Words>1827</Words>
  <Application>Microsoft Office PowerPoint</Application>
  <PresentationFormat>On-screen Show (16:9)</PresentationFormat>
  <Paragraphs>178</Paragraphs>
  <Slides>61</Slides>
  <Notes>61</Notes>
  <HiddenSlides>0</HiddenSlides>
  <MMClips>0</MMClips>
  <ScaleCrop>false</ScaleCrop>
  <HeadingPairs>
    <vt:vector size="4" baseType="variant">
      <vt:variant>
        <vt:lpstr>Theme</vt:lpstr>
      </vt:variant>
      <vt:variant>
        <vt:i4>28</vt:i4>
      </vt:variant>
      <vt:variant>
        <vt:lpstr>Slide Titles</vt:lpstr>
      </vt:variant>
      <vt:variant>
        <vt:i4>61</vt:i4>
      </vt:variant>
    </vt:vector>
  </HeadingPairs>
  <TitlesOfParts>
    <vt:vector size="89" baseType="lpstr">
      <vt:lpstr>Office Theme</vt:lpstr>
      <vt:lpstr>10_Office Theme</vt:lpstr>
      <vt:lpstr>22_Office Theme</vt:lpstr>
      <vt:lpstr>24_Office Theme</vt:lpstr>
      <vt:lpstr>25_Office Theme</vt:lpstr>
      <vt:lpstr>26_Office Theme</vt:lpstr>
      <vt:lpstr>27_Office Theme</vt:lpstr>
      <vt:lpstr>28_Office Theme</vt:lpstr>
      <vt:lpstr>30_Office Theme</vt:lpstr>
      <vt:lpstr>31_Office Theme</vt:lpstr>
      <vt:lpstr>33_Office Theme</vt:lpstr>
      <vt:lpstr>34_Office Theme</vt:lpstr>
      <vt:lpstr>41_Office Theme</vt:lpstr>
      <vt:lpstr>42_Office Theme</vt:lpstr>
      <vt:lpstr>43_Office Theme</vt:lpstr>
      <vt:lpstr>46_Office Theme</vt:lpstr>
      <vt:lpstr>44_Office Theme</vt:lpstr>
      <vt:lpstr>52_Office Theme</vt:lpstr>
      <vt:lpstr>82_Office Theme</vt:lpstr>
      <vt:lpstr>83_Office Theme</vt:lpstr>
      <vt:lpstr>85_Office Theme</vt:lpstr>
      <vt:lpstr>2_Office Theme</vt:lpstr>
      <vt:lpstr>5_Office Theme</vt:lpstr>
      <vt:lpstr>7_Office Theme</vt:lpstr>
      <vt:lpstr>8_Office Theme</vt:lpstr>
      <vt:lpstr>4_Office Theme</vt:lpstr>
      <vt:lpstr>6_Office Theme</vt:lpstr>
      <vt:lpstr>14_Office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Abundant Life Ministries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Arthur Bailey</dc:creator>
  <cp:lastModifiedBy>Rogers, David</cp:lastModifiedBy>
  <cp:revision>344</cp:revision>
  <dcterms:created xsi:type="dcterms:W3CDTF">2012-08-10T17:43:01Z</dcterms:created>
  <dcterms:modified xsi:type="dcterms:W3CDTF">2013-09-23T11:17:22Z</dcterms:modified>
</cp:coreProperties>
</file>