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4" r:id="rId2"/>
    <p:sldId id="1183" r:id="rId3"/>
    <p:sldId id="1423" r:id="rId4"/>
    <p:sldId id="1452" r:id="rId5"/>
    <p:sldId id="1453" r:id="rId6"/>
    <p:sldId id="1426" r:id="rId7"/>
    <p:sldId id="1458" r:id="rId8"/>
    <p:sldId id="1457" r:id="rId9"/>
    <p:sldId id="1433" r:id="rId10"/>
    <p:sldId id="1434" r:id="rId11"/>
    <p:sldId id="1455" r:id="rId12"/>
    <p:sldId id="1456" r:id="rId13"/>
    <p:sldId id="1435" r:id="rId14"/>
    <p:sldId id="1436" r:id="rId15"/>
    <p:sldId id="1437" r:id="rId16"/>
    <p:sldId id="1438" r:id="rId17"/>
    <p:sldId id="1439" r:id="rId18"/>
    <p:sldId id="1440" r:id="rId19"/>
    <p:sldId id="1441" r:id="rId20"/>
    <p:sldId id="1442" r:id="rId21"/>
    <p:sldId id="1443" r:id="rId22"/>
    <p:sldId id="1444" r:id="rId23"/>
    <p:sldId id="1445" r:id="rId24"/>
    <p:sldId id="1446" r:id="rId25"/>
    <p:sldId id="1447" r:id="rId26"/>
    <p:sldId id="1448" r:id="rId27"/>
    <p:sldId id="1449" r:id="rId28"/>
    <p:sldId id="1450" r:id="rId29"/>
    <p:sldId id="1451" r:id="rId30"/>
    <p:sldId id="1425" r:id="rId31"/>
    <p:sldId id="1454" r:id="rId32"/>
    <p:sldId id="1424" r:id="rId33"/>
    <p:sldId id="7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90"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1015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62108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28194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31404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3363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43705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2258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05439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24121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37436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06047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94728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07105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7917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99844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0219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47155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17200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90930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98153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86733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06421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43343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82642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320135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581009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18802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79491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03118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89161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6</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The Shepherds of Israel</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Where Have Our Shepherds Failed?</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Literally, people whose responsibility and work is in taking care of the sheep</a:t>
            </a:r>
          </a:p>
          <a:p>
            <a:pPr marL="0" indent="0">
              <a:buNone/>
            </a:pPr>
            <a:r>
              <a:rPr lang="en-US" sz="4000" b="1" dirty="0" smtClean="0"/>
              <a:t>Figuratively, those whose work is leading and caring for the people</a:t>
            </a:r>
          </a:p>
          <a:p>
            <a:pPr marL="0" indent="0">
              <a:buNone/>
            </a:pPr>
            <a:r>
              <a:rPr lang="en-US" sz="4000" b="1" dirty="0" smtClean="0"/>
              <a:t>The shepherds of Israel were the leaders, teachers, elders and judges who were charged with watching over the people</a:t>
            </a:r>
          </a:p>
          <a:p>
            <a:pPr marL="0" indent="0">
              <a:buNone/>
            </a:pPr>
            <a:r>
              <a:rPr lang="en-US" sz="4000" b="1" dirty="0" smtClean="0"/>
              <a:t>Why elders?</a:t>
            </a:r>
            <a:endParaRPr lang="en-US" sz="4000" b="1" dirty="0"/>
          </a:p>
        </p:txBody>
      </p:sp>
    </p:spTree>
    <p:extLst>
      <p:ext uri="{BB962C8B-B14F-4D97-AF65-F5344CB8AC3E}">
        <p14:creationId xmlns:p14="http://schemas.microsoft.com/office/powerpoint/2010/main" val="3589082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20000"/>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Shepherds/Watchmen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300" b="1" dirty="0" smtClean="0"/>
              <a:t>Leaders are given great responsibility.  They are accountable for those under their authority.</a:t>
            </a:r>
          </a:p>
          <a:p>
            <a:pPr marL="0" indent="0">
              <a:buNone/>
            </a:pPr>
            <a:r>
              <a:rPr lang="en-US" sz="4300" b="1" dirty="0" smtClean="0"/>
              <a:t>Ezekiel 33:1-4  And </a:t>
            </a:r>
            <a:r>
              <a:rPr lang="en-US" sz="4300" b="1" dirty="0"/>
              <a:t>the word of Yahuwah came to me, saying</a:t>
            </a:r>
            <a:r>
              <a:rPr lang="en-US" sz="4300" b="1" dirty="0" smtClean="0"/>
              <a:t>, "Son </a:t>
            </a:r>
            <a:r>
              <a:rPr lang="en-US" sz="4300" b="1" dirty="0"/>
              <a:t>of man, speak to the sons of your people and say to them, 'If I bring a sword upon a land, and </a:t>
            </a:r>
            <a:r>
              <a:rPr lang="en-US" sz="4300" b="1" u="sng" dirty="0"/>
              <a:t>the people of the land take one man from among them and make him their </a:t>
            </a:r>
            <a:r>
              <a:rPr lang="en-US" sz="4300" b="1" u="sng" dirty="0" smtClean="0"/>
              <a:t>watchman</a:t>
            </a:r>
            <a:r>
              <a:rPr lang="en-US" sz="4300" b="1" dirty="0" smtClean="0"/>
              <a:t>, </a:t>
            </a:r>
            <a:r>
              <a:rPr lang="en-US" sz="4300" b="1" dirty="0"/>
              <a:t>and he sees the sword coming upon the land and blows on the trumpet and warns the </a:t>
            </a:r>
            <a:r>
              <a:rPr lang="en-US" sz="4300" b="1" dirty="0" smtClean="0"/>
              <a:t>people, </a:t>
            </a:r>
            <a:r>
              <a:rPr lang="en-US" sz="4300" b="1" dirty="0"/>
              <a:t>then he who hears the sound of the trumpet and does not take warning, and a sword comes and takes him away, his blood will be on his [own] head</a:t>
            </a:r>
            <a:r>
              <a:rPr lang="en-US" sz="4300" b="1" dirty="0" smtClean="0"/>
              <a:t>.</a:t>
            </a:r>
          </a:p>
          <a:p>
            <a:pPr marL="0" indent="0">
              <a:buNone/>
            </a:pPr>
            <a:endParaRPr lang="en-US" sz="4000" b="1" dirty="0"/>
          </a:p>
        </p:txBody>
      </p:sp>
    </p:spTree>
    <p:extLst>
      <p:ext uri="{BB962C8B-B14F-4D97-AF65-F5344CB8AC3E}">
        <p14:creationId xmlns:p14="http://schemas.microsoft.com/office/powerpoint/2010/main" val="2597762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Shepherds/Watchmen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300" b="1" dirty="0" smtClean="0"/>
              <a:t>Ezekiel 33:5-7  'He </a:t>
            </a:r>
            <a:r>
              <a:rPr lang="en-US" sz="4300" b="1" dirty="0"/>
              <a:t>heard the sound of the trumpet but did not take warning; his blood will be on himself. But had he taken warning, he would have delivered his life</a:t>
            </a:r>
            <a:r>
              <a:rPr lang="en-US" sz="4300" b="1" dirty="0" smtClean="0"/>
              <a:t>. </a:t>
            </a:r>
            <a:r>
              <a:rPr lang="en-US" sz="4300" b="1" dirty="0"/>
              <a:t>'But if the watchman sees the sword coming and does not blow the trumpet and the people are not warned, and a sword comes and takes a person from them, he is taken away in his iniquity; but his blood I will require from the watchman's hand</a:t>
            </a:r>
            <a:r>
              <a:rPr lang="en-US" sz="4300" b="1" dirty="0" smtClean="0"/>
              <a:t>.' </a:t>
            </a:r>
            <a:r>
              <a:rPr lang="en-US" sz="4300" b="1" dirty="0"/>
              <a:t>"Now as for you, son of man, I have appointed you a watchman for the house of Israel; so you will hear a message from My mouth and give them warning from Me</a:t>
            </a:r>
            <a:r>
              <a:rPr lang="en-US" sz="4300" b="1" dirty="0" smtClean="0"/>
              <a:t>.</a:t>
            </a:r>
            <a:endParaRPr lang="en-US" sz="4300" b="1" dirty="0"/>
          </a:p>
        </p:txBody>
      </p:sp>
    </p:spTree>
    <p:extLst>
      <p:ext uri="{BB962C8B-B14F-4D97-AF65-F5344CB8AC3E}">
        <p14:creationId xmlns:p14="http://schemas.microsoft.com/office/powerpoint/2010/main" val="2073301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Rabbinical Authority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Deuteronomy 17:9-11    So </a:t>
            </a:r>
            <a:r>
              <a:rPr lang="en-US" sz="4000" b="1" dirty="0"/>
              <a:t>you shall come to the Levitical priest or the judge who is [in office] in those days, and you shall inquire [of them] and they will declare to you the verdict in the case</a:t>
            </a:r>
            <a:r>
              <a:rPr lang="en-US" sz="4000" b="1" dirty="0" smtClean="0"/>
              <a:t>. You </a:t>
            </a:r>
            <a:r>
              <a:rPr lang="en-US" sz="4000" b="1" dirty="0"/>
              <a:t>shall do according to the terms of the verdict which they declare to you from that place which Yahuwah chooses; and you shall be careful to observe according to all that they teach </a:t>
            </a:r>
            <a:r>
              <a:rPr lang="en-US" sz="4000" b="1" dirty="0" smtClean="0"/>
              <a:t>you. According </a:t>
            </a:r>
            <a:r>
              <a:rPr lang="en-US" sz="4000" b="1" dirty="0"/>
              <a:t>to the terms of the </a:t>
            </a:r>
            <a:r>
              <a:rPr lang="en-US" sz="4000" b="1" dirty="0" smtClean="0"/>
              <a:t>Instruction (</a:t>
            </a:r>
            <a:r>
              <a:rPr lang="en-US" sz="4000" b="1" dirty="0" err="1"/>
              <a:t>torah</a:t>
            </a:r>
            <a:r>
              <a:rPr lang="en-US" sz="4000" b="1" dirty="0"/>
              <a:t>) which they teach you, and according to the verdict which they tell you, you shall do; you shall not turn aside from the word which they declare to you, to the right or the left.</a:t>
            </a:r>
          </a:p>
          <a:p>
            <a:pPr marL="0" indent="0">
              <a:buNone/>
            </a:pPr>
            <a:endParaRPr lang="en-US" sz="4000" b="1" dirty="0" smtClean="0"/>
          </a:p>
        </p:txBody>
      </p:sp>
    </p:spTree>
    <p:extLst>
      <p:ext uri="{BB962C8B-B14F-4D97-AF65-F5344CB8AC3E}">
        <p14:creationId xmlns:p14="http://schemas.microsoft.com/office/powerpoint/2010/main" val="3620266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Rabbinical Authority – It is Not in Heaven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Deuteronomy 30:12</a:t>
            </a:r>
          </a:p>
          <a:p>
            <a:pPr marL="0" indent="0">
              <a:buNone/>
            </a:pPr>
            <a:r>
              <a:rPr lang="en-US" sz="4000" b="1" dirty="0"/>
              <a:t>For this commandment which I command you today is not too difficult for you, nor is it out of reach</a:t>
            </a:r>
            <a:r>
              <a:rPr lang="en-US" sz="4000" b="1" dirty="0" smtClean="0"/>
              <a:t>. </a:t>
            </a:r>
            <a:r>
              <a:rPr lang="en-US" sz="4000" b="1" u="sng" dirty="0" smtClean="0"/>
              <a:t>It </a:t>
            </a:r>
            <a:r>
              <a:rPr lang="en-US" sz="4000" b="1" u="sng" dirty="0"/>
              <a:t>is not in heaven, that you should say, 'Who will go up to heaven for us to get it for us and make us hear it, that we may observe it</a:t>
            </a:r>
            <a:r>
              <a:rPr lang="en-US" sz="4000" b="1" dirty="0" smtClean="0"/>
              <a:t>?'</a:t>
            </a:r>
            <a:endParaRPr lang="en-US" sz="4000" b="1" dirty="0"/>
          </a:p>
        </p:txBody>
      </p:sp>
    </p:spTree>
    <p:extLst>
      <p:ext uri="{BB962C8B-B14F-4D97-AF65-F5344CB8AC3E}">
        <p14:creationId xmlns:p14="http://schemas.microsoft.com/office/powerpoint/2010/main" val="2451283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Woe to the Shepherds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34:1-3</a:t>
            </a:r>
          </a:p>
          <a:p>
            <a:pPr marL="0" indent="0">
              <a:buNone/>
            </a:pPr>
            <a:r>
              <a:rPr lang="en-US" sz="4000" b="1" dirty="0" smtClean="0"/>
              <a:t>Then </a:t>
            </a:r>
            <a:r>
              <a:rPr lang="en-US" sz="4000" b="1" dirty="0"/>
              <a:t>the word of Yahuwah came to me saying</a:t>
            </a:r>
            <a:r>
              <a:rPr lang="en-US" sz="4000" b="1" dirty="0" smtClean="0"/>
              <a:t>, </a:t>
            </a:r>
            <a:r>
              <a:rPr lang="en-US" sz="4000" b="1" dirty="0"/>
              <a:t>"Son of man, prophesy against the shepherds of Israel. Prophesy and say to those shepherds, 'Thus says the Master Yahuwah, "Woe, shepherds of Israel who have been feeding themselves! Should not the shepherds feed the </a:t>
            </a:r>
            <a:r>
              <a:rPr lang="en-US" sz="4000" b="1" dirty="0" smtClean="0"/>
              <a:t>flock? You </a:t>
            </a:r>
            <a:r>
              <a:rPr lang="en-US" sz="4000" b="1" dirty="0"/>
              <a:t>eat the fat and clothe yourselves with the wool, you slaughter the fat [sheep] without feeding the flock.</a:t>
            </a:r>
          </a:p>
        </p:txBody>
      </p:sp>
    </p:spTree>
    <p:extLst>
      <p:ext uri="{BB962C8B-B14F-4D97-AF65-F5344CB8AC3E}">
        <p14:creationId xmlns:p14="http://schemas.microsoft.com/office/powerpoint/2010/main" val="37650756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 Haven’t Been Doing Their Job</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34:4-6</a:t>
            </a:r>
          </a:p>
          <a:p>
            <a:pPr marL="0" indent="0">
              <a:buNone/>
            </a:pPr>
            <a:r>
              <a:rPr lang="en-US" sz="4000" b="1" dirty="0" smtClean="0"/>
              <a:t>Those </a:t>
            </a:r>
            <a:r>
              <a:rPr lang="en-US" sz="4000" b="1" dirty="0"/>
              <a:t>who are sickly you have not strengthened, the diseased you have not healed, the broken you have not bound up, the scattered you have not brought back, nor have you sought for the lost; </a:t>
            </a:r>
            <a:r>
              <a:rPr lang="en-US" sz="4000" b="1" u="sng" dirty="0"/>
              <a:t>but with force and with severity you have dominated </a:t>
            </a:r>
            <a:r>
              <a:rPr lang="en-US" sz="4000" b="1" u="sng" dirty="0" smtClean="0"/>
              <a:t>them</a:t>
            </a:r>
            <a:r>
              <a:rPr lang="en-US" sz="4000" b="1" dirty="0" smtClean="0"/>
              <a:t>. They </a:t>
            </a:r>
            <a:r>
              <a:rPr lang="en-US" sz="4000" b="1" dirty="0"/>
              <a:t>were scattered for lack of a shepherd, and they became food for every beast of the field and were </a:t>
            </a:r>
            <a:r>
              <a:rPr lang="en-US" sz="4000" b="1" dirty="0" smtClean="0"/>
              <a:t>scattered. </a:t>
            </a:r>
            <a:r>
              <a:rPr lang="en-US" sz="4000" b="1" u="sng" dirty="0" smtClean="0"/>
              <a:t>My </a:t>
            </a:r>
            <a:r>
              <a:rPr lang="en-US" sz="4000" b="1" u="sng" dirty="0"/>
              <a:t>flock wandered through all the mountains and on every high hill; My flock was scattered over all the surface of the earth, and there was no one to search or seek</a:t>
            </a:r>
            <a:r>
              <a:rPr lang="en-US" sz="4000" b="1" dirty="0"/>
              <a:t> [for them</a:t>
            </a:r>
            <a:r>
              <a:rPr lang="en-US" sz="4000" b="1" dirty="0" smtClean="0"/>
              <a:t>].</a:t>
            </a:r>
            <a:endParaRPr lang="en-US" sz="4000" b="1" dirty="0"/>
          </a:p>
        </p:txBody>
      </p:sp>
    </p:spTree>
    <p:extLst>
      <p:ext uri="{BB962C8B-B14F-4D97-AF65-F5344CB8AC3E}">
        <p14:creationId xmlns:p14="http://schemas.microsoft.com/office/powerpoint/2010/main" val="648654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Lazy Shepherds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34:7-9</a:t>
            </a:r>
          </a:p>
          <a:p>
            <a:pPr marL="0" indent="0">
              <a:buNone/>
            </a:pPr>
            <a:r>
              <a:rPr lang="en-US" sz="4000" b="1" dirty="0" smtClean="0"/>
              <a:t>Therefore</a:t>
            </a:r>
            <a:r>
              <a:rPr lang="en-US" sz="4000" b="1" dirty="0"/>
              <a:t>, you shepherds, hear the word of Yahuwah</a:t>
            </a:r>
            <a:r>
              <a:rPr lang="en-US" sz="4000" b="1" dirty="0" smtClean="0"/>
              <a:t>: </a:t>
            </a:r>
            <a:r>
              <a:rPr lang="en-US" sz="4000" b="1" dirty="0"/>
              <a:t>"As I live," declares the Master Yahuwah, "surely because </a:t>
            </a:r>
            <a:r>
              <a:rPr lang="en-US" sz="4000" b="1" u="sng" dirty="0"/>
              <a:t>My flock has become a prey</a:t>
            </a:r>
            <a:r>
              <a:rPr lang="en-US" sz="4000" b="1" dirty="0"/>
              <a:t>, My flock has even become food for all the beasts of the field for lack of a shepherd, and </a:t>
            </a:r>
            <a:r>
              <a:rPr lang="en-US" sz="4000" b="1" u="sng" dirty="0"/>
              <a:t>My shepherds did not search for My flock, but [rather] the shepherds fed themselves and did not feed My </a:t>
            </a:r>
            <a:r>
              <a:rPr lang="en-US" sz="4000" b="1" u="sng" dirty="0" smtClean="0"/>
              <a:t>flock</a:t>
            </a:r>
            <a:r>
              <a:rPr lang="en-US" sz="4000" b="1" dirty="0" smtClean="0"/>
              <a:t>; </a:t>
            </a:r>
            <a:r>
              <a:rPr lang="en-US" sz="4000" b="1" dirty="0"/>
              <a:t>therefore, you shepherds, hear the word of Yahuwah:</a:t>
            </a:r>
          </a:p>
          <a:p>
            <a:pPr marL="0" indent="0">
              <a:buNone/>
            </a:pPr>
            <a:endParaRPr lang="en-US" sz="4000" b="1" dirty="0"/>
          </a:p>
        </p:txBody>
      </p:sp>
    </p:spTree>
    <p:extLst>
      <p:ext uri="{BB962C8B-B14F-4D97-AF65-F5344CB8AC3E}">
        <p14:creationId xmlns:p14="http://schemas.microsoft.com/office/powerpoint/2010/main" val="2603284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 Feeding Them the Wrong Stuff</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…and even on the view that precepts cannot nullify each other, that applies only to a Biblical (precept) with a Biblical (precept) or a Rabbinical (precept) with a Rabbinical (precept), but in the case of a Scriptural and a Rabbinical (precept), the Rabbinical comes and nullifies the Scriptural (</a:t>
            </a:r>
            <a:r>
              <a:rPr lang="en-US" sz="4000" b="1" i="1" dirty="0" smtClean="0"/>
              <a:t>Babylonian Talmud, </a:t>
            </a:r>
            <a:r>
              <a:rPr lang="en-US" sz="4000" b="1" i="1" dirty="0" err="1" smtClean="0"/>
              <a:t>Pesachim</a:t>
            </a:r>
            <a:r>
              <a:rPr lang="en-US" sz="4000" b="1" i="1" dirty="0" smtClean="0"/>
              <a:t> </a:t>
            </a:r>
            <a:r>
              <a:rPr lang="en-US" sz="4000" b="1" dirty="0" smtClean="0"/>
              <a:t>115a)</a:t>
            </a:r>
            <a:endParaRPr lang="en-US" sz="4000" b="1" dirty="0"/>
          </a:p>
        </p:txBody>
      </p:sp>
    </p:spTree>
    <p:extLst>
      <p:ext uri="{BB962C8B-B14F-4D97-AF65-F5344CB8AC3E}">
        <p14:creationId xmlns:p14="http://schemas.microsoft.com/office/powerpoint/2010/main" val="1089092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On the Authority of the Rabbis</a:t>
            </a:r>
          </a:p>
          <a:p>
            <a:pPr marL="0" indent="0">
              <a:buNone/>
            </a:pPr>
            <a:r>
              <a:rPr lang="en-US" sz="4000" b="1" dirty="0" smtClean="0"/>
              <a:t>A person must not say, “I will not keep the commandment of the elders because they are not from the Torah.”  The Almighty says to such a person, “No, My son! Rather all that they decree upon you, observe! As it is written, According to the instruction which they teach you (Dt 17:11). Even I [=YHWH] must obey their decree, as it is written, You will decree and He will fulfill it (Job 22:28)” – </a:t>
            </a:r>
            <a:r>
              <a:rPr lang="en-US" sz="4000" b="1" dirty="0" err="1" smtClean="0"/>
              <a:t>Pesikta</a:t>
            </a:r>
            <a:r>
              <a:rPr lang="en-US" sz="4000" b="1" dirty="0" smtClean="0"/>
              <a:t> </a:t>
            </a:r>
            <a:r>
              <a:rPr lang="en-US" sz="4000" b="1" dirty="0" err="1" smtClean="0"/>
              <a:t>Rabbati</a:t>
            </a:r>
            <a:r>
              <a:rPr lang="en-US" sz="4000" b="1" dirty="0" smtClean="0"/>
              <a:t> &amp;3</a:t>
            </a:r>
            <a:endParaRPr lang="en-US" sz="4000" b="1" dirty="0"/>
          </a:p>
        </p:txBody>
      </p:sp>
    </p:spTree>
    <p:extLst>
      <p:ext uri="{BB962C8B-B14F-4D97-AF65-F5344CB8AC3E}">
        <p14:creationId xmlns:p14="http://schemas.microsoft.com/office/powerpoint/2010/main" val="33693022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 – You’re Fired!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34:10-11</a:t>
            </a:r>
          </a:p>
          <a:p>
            <a:pPr marL="0" indent="0">
              <a:buNone/>
            </a:pPr>
            <a:r>
              <a:rPr lang="en-US" sz="4000" b="1" dirty="0" smtClean="0"/>
              <a:t>Thus </a:t>
            </a:r>
            <a:r>
              <a:rPr lang="en-US" sz="4000" b="1" dirty="0"/>
              <a:t>says the Master Yahuwah, </a:t>
            </a:r>
            <a:r>
              <a:rPr lang="en-US" sz="4000" b="1" dirty="0" smtClean="0"/>
              <a:t>Behold</a:t>
            </a:r>
            <a:r>
              <a:rPr lang="en-US" sz="4000" b="1" dirty="0"/>
              <a:t>, I am against the shepherds, and </a:t>
            </a:r>
            <a:r>
              <a:rPr lang="en-US" sz="4000" b="1" u="sng" dirty="0"/>
              <a:t>I will demand My sheep from them and make them cease from feeding sheep</a:t>
            </a:r>
            <a:r>
              <a:rPr lang="en-US" sz="4000" b="1" dirty="0"/>
              <a:t>. So the shepherds will not feed themselves anymore, but </a:t>
            </a:r>
            <a:r>
              <a:rPr lang="en-US" sz="4000" b="1" u="sng" dirty="0"/>
              <a:t>I will deliver My flock from their mouth</a:t>
            </a:r>
            <a:r>
              <a:rPr lang="en-US" sz="4000" b="1" dirty="0"/>
              <a:t>, so that they will not be food for them</a:t>
            </a:r>
            <a:r>
              <a:rPr lang="en-US" sz="4000" b="1" dirty="0" smtClean="0"/>
              <a:t>. </a:t>
            </a:r>
            <a:r>
              <a:rPr lang="en-US" sz="4000" b="1" dirty="0"/>
              <a:t>For thus says the Master Yahuwah, </a:t>
            </a:r>
            <a:r>
              <a:rPr lang="en-US" sz="4000" b="1" dirty="0" smtClean="0"/>
              <a:t>Behold</a:t>
            </a:r>
            <a:r>
              <a:rPr lang="en-US" sz="4000" b="1" dirty="0"/>
              <a:t>, I Myself will search for My sheep and seek them out.</a:t>
            </a:r>
          </a:p>
        </p:txBody>
      </p:sp>
    </p:spTree>
    <p:extLst>
      <p:ext uri="{BB962C8B-B14F-4D97-AF65-F5344CB8AC3E}">
        <p14:creationId xmlns:p14="http://schemas.microsoft.com/office/powerpoint/2010/main" val="1750685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Regathering of the Scattered Sheep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34:12-13</a:t>
            </a:r>
          </a:p>
          <a:p>
            <a:pPr marL="0" indent="0">
              <a:buNone/>
            </a:pPr>
            <a:r>
              <a:rPr lang="en-US" sz="4000" b="1" dirty="0" smtClean="0"/>
              <a:t>As </a:t>
            </a:r>
            <a:r>
              <a:rPr lang="en-US" sz="4000" b="1" dirty="0"/>
              <a:t>a shepherd cares for his herd in the day when he is among his scattered sheep, so I will care for My sheep and will deliver them from all the places to which they were scattered on a cloudy and gloomy </a:t>
            </a:r>
            <a:r>
              <a:rPr lang="en-US" sz="4000" b="1" dirty="0" smtClean="0"/>
              <a:t>day. </a:t>
            </a:r>
            <a:r>
              <a:rPr lang="en-US" sz="4000" b="1" u="sng" dirty="0" smtClean="0"/>
              <a:t>I </a:t>
            </a:r>
            <a:r>
              <a:rPr lang="en-US" sz="4000" b="1" u="sng" dirty="0"/>
              <a:t>will bring them out from the peoples and gather them from the countries and bring them to their own land</a:t>
            </a:r>
            <a:r>
              <a:rPr lang="en-US" sz="4000" b="1" dirty="0"/>
              <a:t>; and I will feed them on the mountains of Israel, by the streams, and in all the inhabited places of the land.</a:t>
            </a:r>
          </a:p>
          <a:p>
            <a:pPr marL="0" indent="0">
              <a:buNone/>
            </a:pPr>
            <a:endParaRPr lang="en-US" sz="4000" b="1" dirty="0"/>
          </a:p>
        </p:txBody>
      </p:sp>
    </p:spTree>
    <p:extLst>
      <p:ext uri="{BB962C8B-B14F-4D97-AF65-F5344CB8AC3E}">
        <p14:creationId xmlns:p14="http://schemas.microsoft.com/office/powerpoint/2010/main" val="4003590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Sheep Judged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34:14-16</a:t>
            </a:r>
          </a:p>
          <a:p>
            <a:pPr marL="0" indent="0">
              <a:buNone/>
            </a:pPr>
            <a:r>
              <a:rPr lang="en-US" sz="4000" b="1" dirty="0" smtClean="0"/>
              <a:t>"I </a:t>
            </a:r>
            <a:r>
              <a:rPr lang="en-US" sz="4000" b="1" dirty="0"/>
              <a:t>will feed them in a good pasture, and their grazing ground will be on the mountain heights of Israel. There they will lie down on good grazing ground and feed in rich pasture on the mountains of </a:t>
            </a:r>
            <a:r>
              <a:rPr lang="en-US" sz="4000" b="1" dirty="0" smtClean="0"/>
              <a:t>Israel. I </a:t>
            </a:r>
            <a:r>
              <a:rPr lang="en-US" sz="4000" b="1" dirty="0"/>
              <a:t>will feed My flock and I will lead them to rest," declares the Master Yahuwah</a:t>
            </a:r>
            <a:r>
              <a:rPr lang="en-US" sz="4000" b="1" dirty="0" smtClean="0"/>
              <a:t>. I </a:t>
            </a:r>
            <a:r>
              <a:rPr lang="en-US" sz="4000" b="1" dirty="0"/>
              <a:t>will seek the lost, bring back the scattered, bind up the broken and strengthen the sick; </a:t>
            </a:r>
            <a:r>
              <a:rPr lang="en-US" sz="4000" b="1" u="sng" dirty="0"/>
              <a:t>but the fat and the strong I will destroy. I will feed them with judgment</a:t>
            </a:r>
            <a:r>
              <a:rPr lang="en-US" sz="4000" b="1" dirty="0"/>
              <a:t>.</a:t>
            </a:r>
          </a:p>
          <a:p>
            <a:pPr marL="0" indent="0">
              <a:buNone/>
            </a:pPr>
            <a:endParaRPr lang="en-US" sz="4000" b="1" dirty="0"/>
          </a:p>
        </p:txBody>
      </p:sp>
    </p:spTree>
    <p:extLst>
      <p:ext uri="{BB962C8B-B14F-4D97-AF65-F5344CB8AC3E}">
        <p14:creationId xmlns:p14="http://schemas.microsoft.com/office/powerpoint/2010/main" val="3170879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 Word to the Flock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34:17-19</a:t>
            </a:r>
          </a:p>
          <a:p>
            <a:pPr marL="0" indent="0">
              <a:buNone/>
            </a:pPr>
            <a:r>
              <a:rPr lang="en-US" sz="4000" b="1" dirty="0" smtClean="0"/>
              <a:t>"</a:t>
            </a:r>
            <a:r>
              <a:rPr lang="en-US" sz="4000" b="1" dirty="0"/>
              <a:t>As for you, My flock, thus says the Master Yahuwah, 'Behold, I will judge between one sheep and another, between the rams and the male </a:t>
            </a:r>
            <a:r>
              <a:rPr lang="en-US" sz="4000" b="1" dirty="0" smtClean="0"/>
              <a:t>goats. </a:t>
            </a:r>
            <a:r>
              <a:rPr lang="en-US" sz="4000" b="1" dirty="0"/>
              <a:t>'Is it too slight a thing for you that you should feed in the good pasture, </a:t>
            </a:r>
            <a:r>
              <a:rPr lang="en-US" sz="4000" b="1" u="sng" dirty="0"/>
              <a:t>that you must tread down with your feet the rest of your pastures</a:t>
            </a:r>
            <a:r>
              <a:rPr lang="en-US" sz="4000" b="1" dirty="0"/>
              <a:t>? </a:t>
            </a:r>
            <a:r>
              <a:rPr lang="en-US" sz="4000" b="1" u="sng" dirty="0"/>
              <a:t>Or that you should drink of the clear waters, that you must foul the rest with your </a:t>
            </a:r>
            <a:r>
              <a:rPr lang="en-US" sz="4000" b="1" u="sng" dirty="0" smtClean="0"/>
              <a:t>feet</a:t>
            </a:r>
            <a:r>
              <a:rPr lang="en-US" sz="4000" b="1" dirty="0" smtClean="0"/>
              <a:t>? </a:t>
            </a:r>
            <a:r>
              <a:rPr lang="en-US" sz="4000" b="1" dirty="0"/>
              <a:t>'As for My flock, they must eat what you tread down with your feet and drink what you foul with your feet!'"</a:t>
            </a:r>
          </a:p>
          <a:p>
            <a:pPr marL="0" indent="0">
              <a:buNone/>
            </a:pPr>
            <a:endParaRPr lang="en-US" sz="4000" b="1" dirty="0"/>
          </a:p>
        </p:txBody>
      </p:sp>
    </p:spTree>
    <p:extLst>
      <p:ext uri="{BB962C8B-B14F-4D97-AF65-F5344CB8AC3E}">
        <p14:creationId xmlns:p14="http://schemas.microsoft.com/office/powerpoint/2010/main" val="35779637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Word to the Flock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34:20-22</a:t>
            </a:r>
          </a:p>
          <a:p>
            <a:pPr marL="0" indent="0">
              <a:buNone/>
            </a:pPr>
            <a:r>
              <a:rPr lang="en-US" sz="4000" b="1" dirty="0" smtClean="0"/>
              <a:t>Therefore</a:t>
            </a:r>
            <a:r>
              <a:rPr lang="en-US" sz="4000" b="1" dirty="0"/>
              <a:t>, thus says the Master Yahuwah to them, "Behold, I, even I, will judge between the fat sheep and the lean </a:t>
            </a:r>
            <a:r>
              <a:rPr lang="en-US" sz="4000" b="1" dirty="0" smtClean="0"/>
              <a:t>sheep. </a:t>
            </a:r>
            <a:r>
              <a:rPr lang="en-US" sz="4000" b="1" dirty="0"/>
              <a:t>"Because you push with side and with shoulder, and thrust at all the weak with your horns until you have scattered them </a:t>
            </a:r>
            <a:r>
              <a:rPr lang="en-US" sz="4000" b="1" dirty="0" smtClean="0"/>
              <a:t>abroad, </a:t>
            </a:r>
            <a:r>
              <a:rPr lang="en-US" sz="4000" b="1" dirty="0"/>
              <a:t>therefore, I will deliver My flock, and they will no longer be a prey; and I will judge between one sheep and another</a:t>
            </a:r>
            <a:r>
              <a:rPr lang="en-US" sz="4000" b="1" dirty="0" smtClean="0"/>
              <a:t>. </a:t>
            </a:r>
            <a:endParaRPr lang="en-US" sz="4000" b="1" dirty="0"/>
          </a:p>
        </p:txBody>
      </p:sp>
    </p:spTree>
    <p:extLst>
      <p:ext uri="{BB962C8B-B14F-4D97-AF65-F5344CB8AC3E}">
        <p14:creationId xmlns:p14="http://schemas.microsoft.com/office/powerpoint/2010/main" val="1565435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Good Shepherd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Yechezqel</a:t>
            </a:r>
            <a:r>
              <a:rPr lang="en-US" sz="4000" b="1" dirty="0" smtClean="0"/>
              <a:t> (Ezekiel) 34:23-24</a:t>
            </a:r>
          </a:p>
          <a:p>
            <a:pPr marL="0" indent="0">
              <a:buNone/>
            </a:pPr>
            <a:r>
              <a:rPr lang="en-US" sz="4000" b="1" dirty="0"/>
              <a:t>"Then I will set over them one shepherd, My servant David, and he will feed them; he will feed them himself and be their </a:t>
            </a:r>
            <a:r>
              <a:rPr lang="en-US" sz="4000" b="1" dirty="0" smtClean="0"/>
              <a:t>shepherd. </a:t>
            </a:r>
            <a:r>
              <a:rPr lang="en-US" sz="4000" b="1" dirty="0"/>
              <a:t>"And I, Yahuwah, will be their Elohim, and My servant David will be prince among them; I Yahuwah have spoken.</a:t>
            </a:r>
          </a:p>
          <a:p>
            <a:pPr marL="0" indent="0">
              <a:buNone/>
            </a:pPr>
            <a:endParaRPr lang="en-US" sz="4000" b="1" dirty="0"/>
          </a:p>
        </p:txBody>
      </p:sp>
    </p:spTree>
    <p:extLst>
      <p:ext uri="{BB962C8B-B14F-4D97-AF65-F5344CB8AC3E}">
        <p14:creationId xmlns:p14="http://schemas.microsoft.com/office/powerpoint/2010/main" val="3164044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Woe to the Shepherds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Yirmeyahu</a:t>
            </a:r>
            <a:r>
              <a:rPr lang="en-US" sz="4000" b="1" dirty="0" smtClean="0"/>
              <a:t> (Jeremiah) 23:1-2</a:t>
            </a:r>
          </a:p>
          <a:p>
            <a:pPr marL="0" indent="0">
              <a:buNone/>
            </a:pPr>
            <a:r>
              <a:rPr lang="en-US" sz="4000" b="1" dirty="0"/>
              <a:t>"Woe to the shepherds who are destroying and scattering the sheep of My pasture!" declares </a:t>
            </a:r>
            <a:r>
              <a:rPr lang="en-US" sz="4000" b="1" dirty="0" smtClean="0"/>
              <a:t>Yahuwah. </a:t>
            </a:r>
            <a:r>
              <a:rPr lang="en-US" sz="4000" b="1" dirty="0"/>
              <a:t>Therefore thus says Yahuwah Elohim of Israel concerning the shepherds who are tending My people: "You have scattered My flock and driven them away, and have not attended to them; behold, I am about to attend to you for the evil of your deeds," declares Yahuwah.</a:t>
            </a:r>
          </a:p>
          <a:p>
            <a:pPr marL="0" indent="0">
              <a:buNone/>
            </a:pPr>
            <a:endParaRPr lang="en-US" sz="4000" b="1" dirty="0"/>
          </a:p>
        </p:txBody>
      </p:sp>
    </p:spTree>
    <p:extLst>
      <p:ext uri="{BB962C8B-B14F-4D97-AF65-F5344CB8AC3E}">
        <p14:creationId xmlns:p14="http://schemas.microsoft.com/office/powerpoint/2010/main" val="1756977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Remnant Return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Yirmeyahu</a:t>
            </a:r>
            <a:r>
              <a:rPr lang="en-US" sz="4000" b="1" dirty="0" smtClean="0"/>
              <a:t> (Jeremiah) 23:3-4</a:t>
            </a:r>
          </a:p>
          <a:p>
            <a:pPr marL="0" indent="0">
              <a:buNone/>
            </a:pPr>
            <a:r>
              <a:rPr lang="en-US" sz="4000" b="1" dirty="0"/>
              <a:t>Then I Myself will gather the remnant of My flock out of all the countries where I have driven them and bring them back to their pasture, and they will be fruitful and </a:t>
            </a:r>
            <a:r>
              <a:rPr lang="en-US" sz="4000" b="1" dirty="0" smtClean="0"/>
              <a:t>multiply. </a:t>
            </a:r>
            <a:r>
              <a:rPr lang="en-US" sz="4000" b="1" dirty="0"/>
              <a:t>"I will also raise up shepherds over them and they will tend them; and they will not be afraid any longer, nor be terrified, nor will any be missing," declares Yahuwah.</a:t>
            </a:r>
          </a:p>
          <a:p>
            <a:pPr marL="0" indent="0">
              <a:buNone/>
            </a:pPr>
            <a:endParaRPr lang="en-US" sz="4000" b="1" dirty="0"/>
          </a:p>
        </p:txBody>
      </p:sp>
    </p:spTree>
    <p:extLst>
      <p:ext uri="{BB962C8B-B14F-4D97-AF65-F5344CB8AC3E}">
        <p14:creationId xmlns:p14="http://schemas.microsoft.com/office/powerpoint/2010/main" val="1834082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Judgment of Yahuwah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Yirmeyahu</a:t>
            </a:r>
            <a:r>
              <a:rPr lang="en-US" sz="4000" b="1" dirty="0" smtClean="0"/>
              <a:t> (Jeremiah) 25:31-33</a:t>
            </a:r>
          </a:p>
          <a:p>
            <a:pPr marL="0" indent="0">
              <a:buNone/>
            </a:pPr>
            <a:r>
              <a:rPr lang="en-US" sz="4000" b="1" dirty="0"/>
              <a:t>'A clamor has come to the end of the earth, Because Yahuwah has a controversy with the nations. He is entering into judgment with all flesh; As for the wicked, He has given them to the sword,' declares Yahuwah</a:t>
            </a:r>
            <a:r>
              <a:rPr lang="en-US" sz="4000" b="1" dirty="0" smtClean="0"/>
              <a:t>." </a:t>
            </a:r>
            <a:r>
              <a:rPr lang="en-US" sz="4000" b="1" dirty="0"/>
              <a:t>Thus says Yahuwah of hosts, "Behold, evil is going forth From nation to nation, And a great storm is being stirred up From the remotest parts of the </a:t>
            </a:r>
            <a:r>
              <a:rPr lang="en-US" sz="4000" b="1" dirty="0" smtClean="0"/>
              <a:t>earth. </a:t>
            </a:r>
            <a:r>
              <a:rPr lang="en-US" sz="4000" b="1" dirty="0"/>
              <a:t>"Those slain by Yahuwah on that day will be from one end of the earth to the other. They will not be lamented, gathered or buried; they will be like dung on the face of the ground.</a:t>
            </a:r>
          </a:p>
          <a:p>
            <a:pPr marL="0" indent="0">
              <a:buNone/>
            </a:pPr>
            <a:endParaRPr lang="en-US" sz="4000" b="1" dirty="0"/>
          </a:p>
        </p:txBody>
      </p:sp>
    </p:spTree>
    <p:extLst>
      <p:ext uri="{BB962C8B-B14F-4D97-AF65-F5344CB8AC3E}">
        <p14:creationId xmlns:p14="http://schemas.microsoft.com/office/powerpoint/2010/main" val="31021867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Judgment of Yahuwah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Yirmeyahu</a:t>
            </a:r>
            <a:r>
              <a:rPr lang="en-US" sz="4000" b="1" dirty="0" smtClean="0"/>
              <a:t> (Jeremiah) 25:34-36</a:t>
            </a:r>
          </a:p>
          <a:p>
            <a:pPr marL="0" indent="0">
              <a:buNone/>
            </a:pPr>
            <a:r>
              <a:rPr lang="en-US" sz="4000" b="1" dirty="0" smtClean="0"/>
              <a:t>"</a:t>
            </a:r>
            <a:r>
              <a:rPr lang="en-US" sz="4000" b="1" dirty="0"/>
              <a:t>Wail, you shepherds, and cry; And wallow [in ashes], you masters of the flock; For the days of your slaughter and your dispersions have come, And you will fall like a choice </a:t>
            </a:r>
            <a:r>
              <a:rPr lang="en-US" sz="4000" b="1" dirty="0" smtClean="0"/>
              <a:t>vessel. Flight </a:t>
            </a:r>
            <a:r>
              <a:rPr lang="en-US" sz="4000" b="1" dirty="0"/>
              <a:t>will perish from the shepherds, And escape from the masters of the </a:t>
            </a:r>
            <a:r>
              <a:rPr lang="en-US" sz="4000" b="1" dirty="0" smtClean="0"/>
              <a:t>flock. [</a:t>
            </a:r>
            <a:r>
              <a:rPr lang="en-US" sz="4000" b="1" dirty="0"/>
              <a:t>Hear] the sound of the cry of the shepherds, And the wailing of the masters of the flock! For Yahuwah is destroying their pasture,</a:t>
            </a:r>
          </a:p>
          <a:p>
            <a:pPr marL="0" indent="0">
              <a:buNone/>
            </a:pPr>
            <a:endParaRPr lang="en-US" sz="4000" b="1" dirty="0"/>
          </a:p>
        </p:txBody>
      </p:sp>
    </p:spTree>
    <p:extLst>
      <p:ext uri="{BB962C8B-B14F-4D97-AF65-F5344CB8AC3E}">
        <p14:creationId xmlns:p14="http://schemas.microsoft.com/office/powerpoint/2010/main" val="2235260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Real Shepherd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4</a:t>
            </a:r>
            <a:r>
              <a:rPr lang="en-US" sz="4000" b="1" baseline="30000" dirty="0" smtClean="0"/>
              <a:t>th</a:t>
            </a:r>
            <a:r>
              <a:rPr lang="en-US" sz="4000" b="1" dirty="0" smtClean="0"/>
              <a:t> Gospel 10:1-3</a:t>
            </a:r>
          </a:p>
          <a:p>
            <a:pPr marL="0" indent="0">
              <a:buNone/>
            </a:pPr>
            <a:r>
              <a:rPr lang="en-US" sz="4000" b="1" dirty="0" smtClean="0"/>
              <a:t>"</a:t>
            </a:r>
            <a:r>
              <a:rPr lang="en-US" sz="4000" b="1" dirty="0"/>
              <a:t>Truly, truly, I say to you, he who does not enter by the door into the fold of the sheep, but climbs up some other way, he is a thief and a </a:t>
            </a:r>
            <a:r>
              <a:rPr lang="en-US" sz="4000" b="1" dirty="0" smtClean="0"/>
              <a:t>robber. But </a:t>
            </a:r>
            <a:r>
              <a:rPr lang="en-US" sz="4000" b="1" dirty="0"/>
              <a:t>he who enters by the door is a shepherd of the </a:t>
            </a:r>
            <a:r>
              <a:rPr lang="en-US" sz="4000" b="1" dirty="0" smtClean="0"/>
              <a:t>sheep. To </a:t>
            </a:r>
            <a:r>
              <a:rPr lang="en-US" sz="4000" b="1" dirty="0"/>
              <a:t>him the doorkeeper opens, and the sheep hear his voice, and he calls his own sheep by name and leads them out.</a:t>
            </a:r>
          </a:p>
          <a:p>
            <a:pPr marL="0" indent="0">
              <a:buNone/>
            </a:pPr>
            <a:endParaRPr lang="en-US" sz="4000" b="1" dirty="0"/>
          </a:p>
        </p:txBody>
      </p:sp>
    </p:spTree>
    <p:extLst>
      <p:ext uri="{BB962C8B-B14F-4D97-AF65-F5344CB8AC3E}">
        <p14:creationId xmlns:p14="http://schemas.microsoft.com/office/powerpoint/2010/main" val="2262245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Good Shepherd Leads the Sheep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4</a:t>
            </a:r>
            <a:r>
              <a:rPr lang="en-US" sz="4000" b="1" baseline="30000" dirty="0" smtClean="0"/>
              <a:t>th</a:t>
            </a:r>
            <a:r>
              <a:rPr lang="en-US" sz="4000" b="1" dirty="0" smtClean="0"/>
              <a:t> Gospel 10:4-6</a:t>
            </a:r>
          </a:p>
          <a:p>
            <a:pPr marL="0" indent="0">
              <a:buNone/>
            </a:pPr>
            <a:r>
              <a:rPr lang="en-US" sz="4000" b="1" dirty="0"/>
              <a:t>"When he puts forth all his own, he goes ahead of them, and the sheep follow him because they know his </a:t>
            </a:r>
            <a:r>
              <a:rPr lang="en-US" sz="4000" b="1" dirty="0" smtClean="0"/>
              <a:t>voice. A </a:t>
            </a:r>
            <a:r>
              <a:rPr lang="en-US" sz="4000" b="1" dirty="0"/>
              <a:t>stranger they simply will not follow, but will flee from him, because they do not know the voice of strangers</a:t>
            </a:r>
            <a:r>
              <a:rPr lang="en-US" sz="4000" b="1" dirty="0" smtClean="0"/>
              <a:t>." </a:t>
            </a:r>
            <a:r>
              <a:rPr lang="en-US" sz="4000" b="1" dirty="0"/>
              <a:t>This figure of speech Yahusha spoke to them, but they did not understand what those things were which He had been saying to them.</a:t>
            </a:r>
          </a:p>
          <a:p>
            <a:pPr marL="0" indent="0">
              <a:buNone/>
            </a:pPr>
            <a:endParaRPr lang="en-US" sz="4000" b="1" dirty="0"/>
          </a:p>
        </p:txBody>
      </p:sp>
    </p:spTree>
    <p:extLst>
      <p:ext uri="{BB962C8B-B14F-4D97-AF65-F5344CB8AC3E}">
        <p14:creationId xmlns:p14="http://schemas.microsoft.com/office/powerpoint/2010/main" val="3672078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Good Shepherd Leads the Sheep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4</a:t>
            </a:r>
            <a:r>
              <a:rPr lang="en-US" sz="4000" b="1" baseline="30000" dirty="0" smtClean="0"/>
              <a:t>th</a:t>
            </a:r>
            <a:r>
              <a:rPr lang="en-US" sz="4000" b="1" dirty="0" smtClean="0"/>
              <a:t> Gospel 10:7-10</a:t>
            </a:r>
          </a:p>
          <a:p>
            <a:pPr marL="0" indent="0">
              <a:buNone/>
            </a:pPr>
            <a:r>
              <a:rPr lang="en-US" sz="4000" b="1" dirty="0"/>
              <a:t>So Yahusha said to them again, "Truly, truly, I say to you, I am the door of the </a:t>
            </a:r>
            <a:r>
              <a:rPr lang="en-US" sz="4000" b="1" dirty="0" smtClean="0"/>
              <a:t>sheep. All </a:t>
            </a:r>
            <a:r>
              <a:rPr lang="en-US" sz="4000" b="1" dirty="0"/>
              <a:t>who came before Me are thieves and robbers, but the sheep did not hear </a:t>
            </a:r>
            <a:r>
              <a:rPr lang="en-US" sz="4000" b="1" dirty="0" smtClean="0"/>
              <a:t>them. I </a:t>
            </a:r>
            <a:r>
              <a:rPr lang="en-US" sz="4000" b="1" dirty="0"/>
              <a:t>am the door; if anyone enters through Me, he will be saved, and will go in and out and find </a:t>
            </a:r>
            <a:r>
              <a:rPr lang="en-US" sz="4000" b="1" dirty="0" smtClean="0"/>
              <a:t>pasture. The </a:t>
            </a:r>
            <a:r>
              <a:rPr lang="en-US" sz="4000" b="1" dirty="0"/>
              <a:t>thief comes only to steal and kill and destroy; I came that they may have life, and have [it] abundantly.</a:t>
            </a:r>
          </a:p>
          <a:p>
            <a:pPr marL="0" indent="0">
              <a:buNone/>
            </a:pPr>
            <a:endParaRPr lang="en-US" sz="4000" b="1" dirty="0"/>
          </a:p>
        </p:txBody>
      </p:sp>
    </p:spTree>
    <p:extLst>
      <p:ext uri="{BB962C8B-B14F-4D97-AF65-F5344CB8AC3E}">
        <p14:creationId xmlns:p14="http://schemas.microsoft.com/office/powerpoint/2010/main" val="253012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Good Shepherd Lays Down His Life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4</a:t>
            </a:r>
            <a:r>
              <a:rPr lang="en-US" sz="4000" b="1" baseline="30000" dirty="0" smtClean="0"/>
              <a:t>th</a:t>
            </a:r>
            <a:r>
              <a:rPr lang="en-US" sz="4000" b="1" dirty="0" smtClean="0"/>
              <a:t> Gospel 10:11-13</a:t>
            </a:r>
          </a:p>
          <a:p>
            <a:pPr marL="0" indent="0">
              <a:buNone/>
            </a:pPr>
            <a:r>
              <a:rPr lang="en-US" sz="4000" b="1" dirty="0" smtClean="0"/>
              <a:t>"</a:t>
            </a:r>
            <a:r>
              <a:rPr lang="en-US" sz="4000" b="1" dirty="0"/>
              <a:t>I am the good shepherd; the good shepherd lays down His life for the </a:t>
            </a:r>
            <a:r>
              <a:rPr lang="en-US" sz="4000" b="1" dirty="0" smtClean="0"/>
              <a:t>sheep. He </a:t>
            </a:r>
            <a:r>
              <a:rPr lang="en-US" sz="4000" b="1" dirty="0"/>
              <a:t>who is a hired hand, and not a shepherd, who is not the owner of the sheep, sees the wolf coming, and leaves the sheep and flees, and the wolf snatches them and scatters [them</a:t>
            </a:r>
            <a:r>
              <a:rPr lang="en-US" sz="4000" b="1" dirty="0" smtClean="0"/>
              <a:t>]. [</a:t>
            </a:r>
            <a:r>
              <a:rPr lang="en-US" sz="4000" b="1" dirty="0"/>
              <a:t>He flees] because he is a hired hand and is not concerned about the sheep.</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32157726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Good Shepherd Knows His Sheep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4</a:t>
            </a:r>
            <a:r>
              <a:rPr lang="en-US" sz="4000" b="1" baseline="30000" dirty="0" smtClean="0"/>
              <a:t>th</a:t>
            </a:r>
            <a:r>
              <a:rPr lang="en-US" sz="4000" b="1" dirty="0" smtClean="0"/>
              <a:t> Gospel 10:14-16</a:t>
            </a:r>
          </a:p>
          <a:p>
            <a:pPr marL="0" indent="0">
              <a:buNone/>
            </a:pPr>
            <a:r>
              <a:rPr lang="en-US" sz="4000" b="1" dirty="0"/>
              <a:t>"I am the good shepherd, and I know My own and My own know </a:t>
            </a:r>
            <a:r>
              <a:rPr lang="en-US" sz="4000" b="1" dirty="0" smtClean="0"/>
              <a:t>Me, </a:t>
            </a:r>
            <a:r>
              <a:rPr lang="en-US" sz="4000" b="1" dirty="0"/>
              <a:t>even as the Father knows Me and I know the Father; and I lay down My life for the </a:t>
            </a:r>
            <a:r>
              <a:rPr lang="en-US" sz="4000" b="1" dirty="0" smtClean="0"/>
              <a:t>sheep. I </a:t>
            </a:r>
            <a:r>
              <a:rPr lang="en-US" sz="4000" b="1" dirty="0"/>
              <a:t>have other sheep, which are not of this fold; I must bring them also, and they will hear My voice; and they will become one flock [with] one shepherd.</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19662702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Qualifications For an Overseer (Shepherd)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Timothy 3:1-3</a:t>
            </a:r>
          </a:p>
          <a:p>
            <a:pPr marL="0" indent="0">
              <a:buNone/>
            </a:pPr>
            <a:r>
              <a:rPr lang="en-US" sz="4000" b="1" dirty="0" smtClean="0"/>
              <a:t>It </a:t>
            </a:r>
            <a:r>
              <a:rPr lang="en-US" sz="4000" b="1" dirty="0"/>
              <a:t>is a trustworthy statement: if any man aspires to the office of overseer, it is a fine work he desires [to do</a:t>
            </a:r>
            <a:r>
              <a:rPr lang="en-US" sz="4000" b="1" dirty="0" smtClean="0"/>
              <a:t>]. </a:t>
            </a:r>
            <a:r>
              <a:rPr lang="en-US" sz="4000" b="1" dirty="0"/>
              <a:t>An overseer, then, must be above reproach, the </a:t>
            </a:r>
            <a:r>
              <a:rPr lang="en-US" sz="4000" b="1" dirty="0" smtClean="0"/>
              <a:t>husband </a:t>
            </a:r>
            <a:r>
              <a:rPr lang="en-US" sz="4000" b="1" dirty="0"/>
              <a:t>of one wife, temperate, prudent, respectable, hospitable, able to </a:t>
            </a:r>
            <a:r>
              <a:rPr lang="en-US" sz="4000" b="1" dirty="0" smtClean="0"/>
              <a:t>teach, </a:t>
            </a:r>
            <a:r>
              <a:rPr lang="en-US" sz="4000" b="1" dirty="0"/>
              <a:t>not addicted to wine or </a:t>
            </a:r>
            <a:r>
              <a:rPr lang="en-US" sz="4000" b="1" dirty="0" smtClean="0"/>
              <a:t>pugnacious (a striker, bully), </a:t>
            </a:r>
            <a:r>
              <a:rPr lang="en-US" sz="4000" b="1" dirty="0"/>
              <a:t>but gentle, </a:t>
            </a:r>
            <a:r>
              <a:rPr lang="en-US" sz="4000" b="1" dirty="0" smtClean="0"/>
              <a:t>not quarrelsome (peaceable), </a:t>
            </a:r>
            <a:r>
              <a:rPr lang="en-US" sz="4000" b="1" dirty="0"/>
              <a:t>free from the love of money.</a:t>
            </a:r>
          </a:p>
          <a:p>
            <a:pPr marL="0" indent="0">
              <a:buNone/>
            </a:pPr>
            <a:endParaRPr lang="en-US" sz="4000" b="1" dirty="0" smtClean="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5647774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Qualifications For an Overseer (Shepherd)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Timothy 3:4-7</a:t>
            </a:r>
          </a:p>
          <a:p>
            <a:pPr marL="0" indent="0">
              <a:buNone/>
            </a:pPr>
            <a:r>
              <a:rPr lang="en-US" sz="4000" b="1" dirty="0" smtClean="0"/>
              <a:t>… one </a:t>
            </a:r>
            <a:r>
              <a:rPr lang="en-US" sz="4000" b="1" dirty="0"/>
              <a:t>who manages his own household well, keeping his children under control with all </a:t>
            </a:r>
            <a:r>
              <a:rPr lang="en-US" sz="4000" b="1" dirty="0" smtClean="0"/>
              <a:t>dignity </a:t>
            </a:r>
            <a:r>
              <a:rPr lang="en-US" sz="4000" b="1" dirty="0"/>
              <a:t>(but if a man does not know how to manage his own household, how will he take care of the assembly of Elohim</a:t>
            </a:r>
            <a:r>
              <a:rPr lang="en-US" sz="4000" b="1" dirty="0" smtClean="0"/>
              <a:t>?), </a:t>
            </a:r>
            <a:r>
              <a:rPr lang="en-US" sz="4000" b="1" dirty="0"/>
              <a:t>not a new convert, so that he will not become conceited and fall into the condemnation incurred by the </a:t>
            </a:r>
            <a:r>
              <a:rPr lang="en-US" sz="4000" b="1" dirty="0" smtClean="0"/>
              <a:t>devil. </a:t>
            </a:r>
            <a:r>
              <a:rPr lang="en-US" sz="4000" b="1" dirty="0"/>
              <a:t>And he must have a good reputation with those outside [the assembly], so that he will not fall into reproach and the snare of the devil.</a:t>
            </a:r>
          </a:p>
          <a:p>
            <a:pPr marL="0" indent="0">
              <a:buNone/>
            </a:pPr>
            <a:endParaRPr lang="en-US" sz="4000" b="1" dirty="0" smtClean="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1882983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Responsibility of Shepherds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Peter 5:1-4</a:t>
            </a:r>
          </a:p>
          <a:p>
            <a:pPr marL="0" indent="0">
              <a:buNone/>
            </a:pPr>
            <a:r>
              <a:rPr lang="en-US" sz="4000" b="1" dirty="0"/>
              <a:t>Therefore, I exhort the elders among you, as [your] fellow elder and witness of the sufferings of Messiah, and a partaker also of the glory that is to be </a:t>
            </a:r>
            <a:r>
              <a:rPr lang="en-US" sz="4000" b="1" dirty="0" smtClean="0"/>
              <a:t>revealed, </a:t>
            </a:r>
            <a:r>
              <a:rPr lang="en-US" sz="4000" b="1" u="sng" dirty="0"/>
              <a:t>shepherd the flock of Elohim among you</a:t>
            </a:r>
            <a:r>
              <a:rPr lang="en-US" sz="4000" b="1" dirty="0"/>
              <a:t>, exercising oversight not under compulsion, but voluntarily, according to [the will of] Elohim; and not for sordid gain, but with </a:t>
            </a:r>
            <a:r>
              <a:rPr lang="en-US" sz="4000" b="1" dirty="0" smtClean="0"/>
              <a:t>eagerness; </a:t>
            </a:r>
            <a:r>
              <a:rPr lang="en-US" sz="4000" b="1" dirty="0"/>
              <a:t>nor yet as lording it over those allotted to your charge, but proving to be examples to the </a:t>
            </a:r>
            <a:r>
              <a:rPr lang="en-US" sz="4000" b="1" dirty="0" smtClean="0"/>
              <a:t>flock. </a:t>
            </a:r>
            <a:r>
              <a:rPr lang="en-US" sz="4000" b="1" dirty="0"/>
              <a:t>And when the Chief Shepherd appears, you will receive the unfading crown of glory.</a:t>
            </a:r>
          </a:p>
          <a:p>
            <a:pPr marL="0" indent="0">
              <a:buNone/>
            </a:pPr>
            <a:endParaRPr lang="en-US" sz="4000" b="1" dirty="0" smtClean="0"/>
          </a:p>
        </p:txBody>
      </p:sp>
    </p:spTree>
    <p:extLst>
      <p:ext uri="{BB962C8B-B14F-4D97-AF65-F5344CB8AC3E}">
        <p14:creationId xmlns:p14="http://schemas.microsoft.com/office/powerpoint/2010/main" val="4009625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Shepherds of Israel Today! Nothing New!</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a:t>2</a:t>
            </a:r>
            <a:r>
              <a:rPr lang="en-US" sz="4000" b="1" dirty="0" smtClean="0"/>
              <a:t> Peter 2:1-3</a:t>
            </a:r>
          </a:p>
          <a:p>
            <a:pPr marL="0" indent="0">
              <a:buNone/>
            </a:pPr>
            <a:r>
              <a:rPr lang="en-US" sz="4000" b="1" dirty="0" smtClean="0"/>
              <a:t>But </a:t>
            </a:r>
            <a:r>
              <a:rPr lang="en-US" sz="4000" b="1" dirty="0"/>
              <a:t>false prophets also arose among the people, just as there will also be false teachers among you, who will secretly introduce destructive heresies, even denying the Master who bought them, bringing swift destruction upon </a:t>
            </a:r>
            <a:r>
              <a:rPr lang="en-US" sz="4000" b="1" dirty="0" smtClean="0"/>
              <a:t>themselves. </a:t>
            </a:r>
            <a:r>
              <a:rPr lang="en-US" sz="4000" b="1" dirty="0"/>
              <a:t>Many will follow their sensuality, and because of them the way of the truth will be </a:t>
            </a:r>
            <a:r>
              <a:rPr lang="en-US" sz="4000" b="1" dirty="0" smtClean="0"/>
              <a:t>maligned; </a:t>
            </a:r>
            <a:r>
              <a:rPr lang="en-US" sz="4000" b="1" dirty="0"/>
              <a:t>and in [their] greed they will exploit you with false words; their judgment from long ago is not idle, and their destruction is not asleep.</a:t>
            </a:r>
          </a:p>
          <a:p>
            <a:pPr marL="0" indent="0">
              <a:buNone/>
            </a:pPr>
            <a:endParaRPr lang="en-US" sz="4000" b="1" dirty="0" smtClean="0"/>
          </a:p>
        </p:txBody>
      </p:sp>
    </p:spTree>
    <p:extLst>
      <p:ext uri="{BB962C8B-B14F-4D97-AF65-F5344CB8AC3E}">
        <p14:creationId xmlns:p14="http://schemas.microsoft.com/office/powerpoint/2010/main" val="42292997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Closing Remarks</a:t>
            </a:r>
          </a:p>
          <a:p>
            <a:pPr marL="0" indent="0">
              <a:buNone/>
            </a:pPr>
            <a:r>
              <a:rPr lang="en-US" sz="4000" b="1" dirty="0" smtClean="0"/>
              <a:t>Beware of the shepherds who line their own pockets and do not have the qualifying characteristics</a:t>
            </a:r>
          </a:p>
          <a:p>
            <a:pPr marL="0" indent="0">
              <a:buNone/>
            </a:pPr>
            <a:r>
              <a:rPr lang="en-US" sz="4000" b="1" dirty="0" smtClean="0"/>
              <a:t>The good shepherd tells you what Yah said, not necessarily what you want to hear</a:t>
            </a:r>
          </a:p>
          <a:p>
            <a:pPr marL="0" indent="0">
              <a:buNone/>
            </a:pPr>
            <a:r>
              <a:rPr lang="en-US" sz="4000" b="1" dirty="0" smtClean="0"/>
              <a:t>Do not seek to be a shepherd unless you can meet the demands of the job</a:t>
            </a:r>
          </a:p>
          <a:p>
            <a:pPr marL="0" indent="0">
              <a:buNone/>
            </a:pPr>
            <a:r>
              <a:rPr lang="en-US" sz="4000" b="1" dirty="0" smtClean="0"/>
              <a:t>If you are qualified, do it with all your strength</a:t>
            </a:r>
          </a:p>
          <a:p>
            <a:pPr marL="0" indent="0">
              <a:buNone/>
            </a:pPr>
            <a:endParaRPr lang="en-US" sz="4000" b="1" dirty="0" smtClean="0"/>
          </a:p>
        </p:txBody>
      </p:sp>
    </p:spTree>
    <p:extLst>
      <p:ext uri="{BB962C8B-B14F-4D97-AF65-F5344CB8AC3E}">
        <p14:creationId xmlns:p14="http://schemas.microsoft.com/office/powerpoint/2010/main" val="14406527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197930</TotalTime>
  <Words>2957</Words>
  <Application>Microsoft Office PowerPoint</Application>
  <PresentationFormat>Widescreen</PresentationFormat>
  <Paragraphs>169</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1761</cp:revision>
  <dcterms:created xsi:type="dcterms:W3CDTF">2018-11-07T08:55:54Z</dcterms:created>
  <dcterms:modified xsi:type="dcterms:W3CDTF">2021-03-06T17:24:05Z</dcterms:modified>
</cp:coreProperties>
</file>