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889" r:id="rId1"/>
    <p:sldMasterId id="2147484925" r:id="rId2"/>
  </p:sldMasterIdLst>
  <p:notesMasterIdLst>
    <p:notesMasterId r:id="rId50"/>
  </p:notesMasterIdLst>
  <p:sldIdLst>
    <p:sldId id="988" r:id="rId3"/>
    <p:sldId id="990" r:id="rId4"/>
    <p:sldId id="993" r:id="rId5"/>
    <p:sldId id="992" r:id="rId6"/>
    <p:sldId id="991" r:id="rId7"/>
    <p:sldId id="989" r:id="rId8"/>
    <p:sldId id="934" r:id="rId9"/>
    <p:sldId id="978" r:id="rId10"/>
    <p:sldId id="952" r:id="rId11"/>
    <p:sldId id="954" r:id="rId12"/>
    <p:sldId id="968" r:id="rId13"/>
    <p:sldId id="996" r:id="rId14"/>
    <p:sldId id="979" r:id="rId15"/>
    <p:sldId id="977" r:id="rId16"/>
    <p:sldId id="994" r:id="rId17"/>
    <p:sldId id="951" r:id="rId18"/>
    <p:sldId id="997" r:id="rId19"/>
    <p:sldId id="1003" r:id="rId20"/>
    <p:sldId id="1002" r:id="rId21"/>
    <p:sldId id="995" r:id="rId22"/>
    <p:sldId id="950" r:id="rId23"/>
    <p:sldId id="955" r:id="rId24"/>
    <p:sldId id="976" r:id="rId25"/>
    <p:sldId id="953" r:id="rId26"/>
    <p:sldId id="999" r:id="rId27"/>
    <p:sldId id="969" r:id="rId28"/>
    <p:sldId id="970" r:id="rId29"/>
    <p:sldId id="1000" r:id="rId30"/>
    <p:sldId id="971" r:id="rId31"/>
    <p:sldId id="998" r:id="rId32"/>
    <p:sldId id="964" r:id="rId33"/>
    <p:sldId id="965" r:id="rId34"/>
    <p:sldId id="966" r:id="rId35"/>
    <p:sldId id="967" r:id="rId36"/>
    <p:sldId id="982" r:id="rId37"/>
    <p:sldId id="960" r:id="rId38"/>
    <p:sldId id="961" r:id="rId39"/>
    <p:sldId id="962" r:id="rId40"/>
    <p:sldId id="963" r:id="rId41"/>
    <p:sldId id="956" r:id="rId42"/>
    <p:sldId id="957" r:id="rId43"/>
    <p:sldId id="958" r:id="rId44"/>
    <p:sldId id="959" r:id="rId45"/>
    <p:sldId id="984" r:id="rId46"/>
    <p:sldId id="1001" r:id="rId47"/>
    <p:sldId id="985" r:id="rId48"/>
    <p:sldId id="986" r:id="rId4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87" autoAdjust="0"/>
    <p:restoredTop sz="94640" autoAdjust="0"/>
  </p:normalViewPr>
  <p:slideViewPr>
    <p:cSldViewPr snapToGrid="0" snapToObjects="1">
      <p:cViewPr>
        <p:scale>
          <a:sx n="117" d="100"/>
          <a:sy n="117" d="100"/>
        </p:scale>
        <p:origin x="152" y="688"/>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6/3/17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367918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079479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637385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85915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641638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057745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658133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766259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778343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826655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543399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397554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87848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29973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011919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91692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058329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558954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97044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58843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770260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735522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003255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78266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419606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55600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3772347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501673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063849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593274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47797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72655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86188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973697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843760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3464457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6778427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894893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8846074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360531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04757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7628825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289981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268935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61691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4724736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397690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5238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281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492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113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45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776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4575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095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5689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486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682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800748"/>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6/3/17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err="1" smtClean="0">
                <a:solidFill>
                  <a:schemeClr val="tx1">
                    <a:lumMod val="95000"/>
                    <a:lumOff val="5000"/>
                  </a:schemeClr>
                </a:solidFill>
              </a:rPr>
              <a:t>Chag</a:t>
            </a:r>
            <a:r>
              <a:rPr lang="en-US" sz="3600" i="1" dirty="0" smtClean="0">
                <a:solidFill>
                  <a:schemeClr val="tx1">
                    <a:lumMod val="95000"/>
                    <a:lumOff val="5000"/>
                  </a:schemeClr>
                </a:solidFill>
              </a:rPr>
              <a:t> </a:t>
            </a:r>
            <a:r>
              <a:rPr lang="en-US" sz="3600" i="1" dirty="0" err="1" smtClean="0">
                <a:solidFill>
                  <a:schemeClr val="tx1">
                    <a:lumMod val="95000"/>
                    <a:lumOff val="5000"/>
                  </a:schemeClr>
                </a:solidFill>
              </a:rPr>
              <a:t>Sameach</a:t>
            </a:r>
            <a:endParaRPr lang="en-US" sz="3600" i="1" dirty="0" smtClean="0">
              <a:solidFill>
                <a:schemeClr val="tx1">
                  <a:lumMod val="95000"/>
                  <a:lumOff val="5000"/>
                </a:schemeClr>
              </a:solidFill>
            </a:endParaRPr>
          </a:p>
          <a:p>
            <a:pPr marL="0" indent="0">
              <a:buNone/>
            </a:pPr>
            <a:r>
              <a:rPr lang="en-US" sz="2800" dirty="0" smtClean="0">
                <a:solidFill>
                  <a:schemeClr val="tx1">
                    <a:lumMod val="95000"/>
                    <a:lumOff val="5000"/>
                  </a:schemeClr>
                </a:solidFill>
              </a:rPr>
              <a:t>Pilgrimage of </a:t>
            </a:r>
            <a:r>
              <a:rPr lang="en-US" sz="2800" dirty="0" smtClean="0">
                <a:solidFill>
                  <a:schemeClr val="tx1">
                    <a:lumMod val="95000"/>
                    <a:lumOff val="5000"/>
                  </a:schemeClr>
                </a:solidFill>
              </a:rPr>
              <a:t>Weeks</a:t>
            </a:r>
          </a:p>
          <a:p>
            <a:pPr marL="0" indent="0">
              <a:buNone/>
            </a:pPr>
            <a:r>
              <a:rPr lang="en-US" sz="2800" dirty="0" smtClean="0">
                <a:solidFill>
                  <a:schemeClr val="tx1">
                    <a:lumMod val="95000"/>
                    <a:lumOff val="5000"/>
                  </a:schemeClr>
                </a:solidFill>
              </a:rPr>
              <a:t>I </a:t>
            </a:r>
            <a:r>
              <a:rPr lang="en-US" sz="2800" dirty="0" smtClean="0">
                <a:solidFill>
                  <a:schemeClr val="tx1">
                    <a:lumMod val="95000"/>
                    <a:lumOff val="5000"/>
                  </a:schemeClr>
                </a:solidFill>
              </a:rPr>
              <a:t>believe the Meeting of Sinai happened on the 50</a:t>
            </a:r>
            <a:r>
              <a:rPr lang="en-US" sz="2800" baseline="30000" dirty="0" smtClean="0">
                <a:solidFill>
                  <a:schemeClr val="tx1">
                    <a:lumMod val="95000"/>
                    <a:lumOff val="5000"/>
                  </a:schemeClr>
                </a:solidFill>
              </a:rPr>
              <a:t>th</a:t>
            </a:r>
            <a:r>
              <a:rPr lang="en-US" sz="2800" dirty="0" smtClean="0">
                <a:solidFill>
                  <a:schemeClr val="tx1">
                    <a:lumMod val="95000"/>
                    <a:lumOff val="5000"/>
                  </a:schemeClr>
                </a:solidFill>
              </a:rPr>
              <a:t> day </a:t>
            </a:r>
            <a:r>
              <a:rPr lang="mr-IN" sz="2800" dirty="0" smtClean="0">
                <a:solidFill>
                  <a:schemeClr val="tx1">
                    <a:lumMod val="95000"/>
                    <a:lumOff val="5000"/>
                  </a:schemeClr>
                </a:solidFill>
              </a:rPr>
              <a:t>–</a:t>
            </a:r>
            <a:r>
              <a:rPr lang="en-US" sz="2800" dirty="0" smtClean="0">
                <a:solidFill>
                  <a:schemeClr val="tx1">
                    <a:lumMod val="95000"/>
                    <a:lumOff val="5000"/>
                  </a:schemeClr>
                </a:solidFill>
              </a:rPr>
              <a:t> the Pilgrimage Feast of Weeks</a:t>
            </a:r>
          </a:p>
          <a:p>
            <a:pPr marL="0" indent="0">
              <a:buNone/>
            </a:pPr>
            <a:r>
              <a:rPr lang="en-US" sz="2800" dirty="0" smtClean="0">
                <a:solidFill>
                  <a:schemeClr val="tx1">
                    <a:lumMod val="95000"/>
                    <a:lumOff val="5000"/>
                  </a:schemeClr>
                </a:solidFill>
              </a:rPr>
              <a:t>Torah was </a:t>
            </a:r>
            <a:r>
              <a:rPr lang="en-US" sz="2800" dirty="0" smtClean="0">
                <a:solidFill>
                  <a:schemeClr val="tx1">
                    <a:lumMod val="95000"/>
                    <a:lumOff val="5000"/>
                  </a:schemeClr>
                </a:solidFill>
              </a:rPr>
              <a:t>given</a:t>
            </a:r>
          </a:p>
          <a:p>
            <a:pPr marL="0" indent="0">
              <a:buNone/>
            </a:pPr>
            <a:r>
              <a:rPr lang="en-US" sz="2800" dirty="0">
                <a:solidFill>
                  <a:schemeClr val="tx1">
                    <a:lumMod val="95000"/>
                    <a:lumOff val="5000"/>
                  </a:schemeClr>
                </a:solidFill>
              </a:rPr>
              <a:t>A celebration </a:t>
            </a:r>
            <a:r>
              <a:rPr lang="mr-IN" sz="2800" dirty="0">
                <a:solidFill>
                  <a:schemeClr val="tx1">
                    <a:lumMod val="95000"/>
                    <a:lumOff val="5000"/>
                  </a:schemeClr>
                </a:solidFill>
              </a:rPr>
              <a:t>–</a:t>
            </a:r>
            <a:r>
              <a:rPr lang="en-US" sz="2800" dirty="0">
                <a:solidFill>
                  <a:schemeClr val="tx1">
                    <a:lumMod val="95000"/>
                    <a:lumOff val="5000"/>
                  </a:schemeClr>
                </a:solidFill>
              </a:rPr>
              <a:t> gathering of Israel </a:t>
            </a:r>
            <a:r>
              <a:rPr lang="mr-IN" sz="2800" dirty="0">
                <a:solidFill>
                  <a:schemeClr val="tx1">
                    <a:lumMod val="95000"/>
                    <a:lumOff val="5000"/>
                  </a:schemeClr>
                </a:solidFill>
              </a:rPr>
              <a:t>–</a:t>
            </a:r>
            <a:r>
              <a:rPr lang="en-US" sz="2800" dirty="0">
                <a:solidFill>
                  <a:schemeClr val="tx1">
                    <a:lumMod val="95000"/>
                    <a:lumOff val="5000"/>
                  </a:schemeClr>
                </a:solidFill>
              </a:rPr>
              <a:t> meeting the family</a:t>
            </a:r>
          </a:p>
          <a:p>
            <a:pPr marL="0" indent="0">
              <a:buNone/>
            </a:pPr>
            <a:endParaRPr lang="en-US" sz="2800" dirty="0">
              <a:solidFill>
                <a:schemeClr val="tx1">
                  <a:lumMod val="95000"/>
                  <a:lumOff val="5000"/>
                </a:schemeClr>
              </a:solidFill>
            </a:endParaRPr>
          </a:p>
        </p:txBody>
      </p:sp>
    </p:spTree>
    <p:extLst>
      <p:ext uri="{BB962C8B-B14F-4D97-AF65-F5344CB8AC3E}">
        <p14:creationId xmlns:p14="http://schemas.microsoft.com/office/powerpoint/2010/main" val="1061109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Pentecost</a:t>
            </a:r>
          </a:p>
          <a:p>
            <a:pPr marL="0" indent="0">
              <a:buNone/>
            </a:pPr>
            <a:r>
              <a:rPr lang="en-US" sz="2800" dirty="0" smtClean="0">
                <a:solidFill>
                  <a:schemeClr val="tx1">
                    <a:lumMod val="95000"/>
                    <a:lumOff val="5000"/>
                  </a:schemeClr>
                </a:solidFill>
              </a:rPr>
              <a:t>On the Pilgrimage Feast of Weeks following </a:t>
            </a:r>
            <a:r>
              <a:rPr lang="en-US" sz="2800" dirty="0" err="1" smtClean="0">
                <a:solidFill>
                  <a:schemeClr val="tx1">
                    <a:lumMod val="95000"/>
                    <a:lumOff val="5000"/>
                  </a:schemeClr>
                </a:solidFill>
              </a:rPr>
              <a:t>Yeshua’s</a:t>
            </a:r>
            <a:r>
              <a:rPr lang="en-US" sz="2800" dirty="0" smtClean="0">
                <a:solidFill>
                  <a:schemeClr val="tx1">
                    <a:lumMod val="95000"/>
                    <a:lumOff val="5000"/>
                  </a:schemeClr>
                </a:solidFill>
              </a:rPr>
              <a:t> ascension, The Holy Spirit was given to the true worshippers of Yahuwah</a:t>
            </a:r>
            <a:r>
              <a:rPr lang="en-US" sz="2800" dirty="0" smtClean="0">
                <a:solidFill>
                  <a:schemeClr val="tx1">
                    <a:lumMod val="95000"/>
                    <a:lumOff val="5000"/>
                  </a:schemeClr>
                </a:solidFill>
              </a:rPr>
              <a:t>.</a:t>
            </a:r>
          </a:p>
          <a:p>
            <a:pPr marL="0" indent="0">
              <a:buNone/>
            </a:pPr>
            <a:r>
              <a:rPr lang="en-US" sz="2800" dirty="0" smtClean="0">
                <a:solidFill>
                  <a:schemeClr val="tx1">
                    <a:lumMod val="95000"/>
                    <a:lumOff val="5000"/>
                  </a:schemeClr>
                </a:solidFill>
              </a:rPr>
              <a:t>The Christian Church believes this to be the birthday of the church.</a:t>
            </a:r>
          </a:p>
          <a:p>
            <a:pPr marL="0" indent="0">
              <a:buNone/>
            </a:pPr>
            <a:r>
              <a:rPr lang="en-US" sz="2800" dirty="0" smtClean="0">
                <a:solidFill>
                  <a:schemeClr val="tx1">
                    <a:lumMod val="95000"/>
                    <a:lumOff val="5000"/>
                  </a:schemeClr>
                </a:solidFill>
              </a:rPr>
              <a:t>Not so. It is a time of fulfillment of prophesy</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4827440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err="1" smtClean="0">
                <a:solidFill>
                  <a:schemeClr val="tx1">
                    <a:lumMod val="95000"/>
                    <a:lumOff val="5000"/>
                  </a:schemeClr>
                </a:solidFill>
              </a:rPr>
              <a:t>Yeshua</a:t>
            </a:r>
            <a:r>
              <a:rPr lang="en-US" sz="3600" i="1" dirty="0" smtClean="0">
                <a:solidFill>
                  <a:schemeClr val="tx1">
                    <a:lumMod val="95000"/>
                    <a:lumOff val="5000"/>
                  </a:schemeClr>
                </a:solidFill>
              </a:rPr>
              <a:t> Told His Disciples About the Spirit</a:t>
            </a:r>
            <a:endParaRPr lang="en-US" sz="3600" i="1" dirty="0" smtClean="0">
              <a:solidFill>
                <a:schemeClr val="tx1">
                  <a:lumMod val="95000"/>
                  <a:lumOff val="5000"/>
                </a:schemeClr>
              </a:solidFill>
            </a:endParaRPr>
          </a:p>
          <a:p>
            <a:pPr marL="0" indent="0">
              <a:buNone/>
            </a:pPr>
            <a:r>
              <a:rPr lang="en-US" sz="2800" baseline="30000" dirty="0"/>
              <a:t>26</a:t>
            </a:r>
            <a:r>
              <a:rPr lang="en-US" sz="2800" dirty="0"/>
              <a:t> But the Counselor, the Holy Spirit, whom the Father will send in my name, will teach you all things and will remind you of everything I have said to you</a:t>
            </a:r>
            <a:r>
              <a:rPr lang="en-US" sz="2800" dirty="0" smtClean="0"/>
              <a:t>. (4</a:t>
            </a:r>
            <a:r>
              <a:rPr lang="en-US" sz="2800" baseline="30000" dirty="0" smtClean="0"/>
              <a:t>th</a:t>
            </a:r>
            <a:r>
              <a:rPr lang="en-US" sz="2800" dirty="0" smtClean="0"/>
              <a:t> Gospel 14)</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319019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i="1" dirty="0">
                <a:solidFill>
                  <a:schemeClr val="tx1">
                    <a:lumMod val="95000"/>
                    <a:lumOff val="5000"/>
                  </a:schemeClr>
                </a:solidFill>
              </a:rPr>
              <a:t>What is the Purpose of Giving the Spirit?</a:t>
            </a:r>
          </a:p>
          <a:p>
            <a:pPr marL="0" indent="0" algn="ctr">
              <a:buNone/>
            </a:pPr>
            <a:r>
              <a:rPr lang="en-US" sz="3600" i="1" dirty="0" smtClean="0">
                <a:solidFill>
                  <a:schemeClr val="tx1">
                    <a:lumMod val="95000"/>
                    <a:lumOff val="5000"/>
                  </a:schemeClr>
                </a:solidFill>
              </a:rPr>
              <a:t>Ezekiel 36</a:t>
            </a:r>
            <a:endParaRPr lang="en-US" sz="3600" i="1" dirty="0">
              <a:solidFill>
                <a:schemeClr val="tx1">
                  <a:lumMod val="95000"/>
                  <a:lumOff val="5000"/>
                </a:schemeClr>
              </a:solidFill>
            </a:endParaRPr>
          </a:p>
          <a:p>
            <a:pPr marL="0" indent="0">
              <a:buNone/>
            </a:pPr>
            <a:r>
              <a:rPr lang="en-US" sz="2800" baseline="30000" dirty="0" smtClean="0"/>
              <a:t>24</a:t>
            </a:r>
            <a:r>
              <a:rPr lang="en-US" sz="2800" dirty="0" smtClean="0"/>
              <a:t> </a:t>
            </a:r>
            <a:r>
              <a:rPr lang="en-US" sz="2800" dirty="0"/>
              <a:t>"'For I will take you out of the nations; I will gather you from all the countries and bring you back into your own </a:t>
            </a:r>
            <a:r>
              <a:rPr lang="en-US" sz="2800" dirty="0" smtClean="0"/>
              <a:t>land.</a:t>
            </a:r>
          </a:p>
          <a:p>
            <a:pPr marL="0" indent="0">
              <a:buNone/>
            </a:pPr>
            <a:r>
              <a:rPr lang="en-US" sz="2800" baseline="30000" dirty="0" smtClean="0"/>
              <a:t>25</a:t>
            </a:r>
            <a:r>
              <a:rPr lang="en-US" sz="2800" dirty="0" smtClean="0"/>
              <a:t> </a:t>
            </a:r>
            <a:r>
              <a:rPr lang="en-US" sz="2800" dirty="0"/>
              <a:t>I will sprinkle clean water on you, and you will be clean; I will cleanse you from all your impurities and from all your </a:t>
            </a:r>
            <a:r>
              <a:rPr lang="en-US" sz="2800" dirty="0" smtClean="0"/>
              <a:t>idols.</a:t>
            </a:r>
          </a:p>
          <a:p>
            <a:pPr marL="0" indent="0">
              <a:buNone/>
            </a:pPr>
            <a:r>
              <a:rPr lang="en-US" sz="2800" baseline="30000" dirty="0" smtClean="0"/>
              <a:t>26</a:t>
            </a:r>
            <a:r>
              <a:rPr lang="en-US" sz="2800" dirty="0" smtClean="0"/>
              <a:t> </a:t>
            </a:r>
            <a:r>
              <a:rPr lang="en-US" sz="2800" dirty="0"/>
              <a:t>I will give you a new heart and put a new spirit in you; I will remove from you your heart of stone and give you a heart of </a:t>
            </a:r>
            <a:r>
              <a:rPr lang="en-US" sz="2800" dirty="0" smtClean="0"/>
              <a:t>flesh.</a:t>
            </a:r>
          </a:p>
          <a:p>
            <a:pPr marL="0" indent="0">
              <a:buNone/>
            </a:pPr>
            <a:r>
              <a:rPr lang="en-US" sz="2800" baseline="30000" dirty="0" smtClean="0"/>
              <a:t>27</a:t>
            </a:r>
            <a:r>
              <a:rPr lang="en-US" sz="2800" dirty="0" smtClean="0"/>
              <a:t> </a:t>
            </a:r>
            <a:r>
              <a:rPr lang="en-US" sz="2800" u="sng" dirty="0"/>
              <a:t>And I will put my Spirit in you and move you to follow my decrees and be careful to keep my </a:t>
            </a:r>
            <a:r>
              <a:rPr lang="en-US" sz="2800" u="sng" dirty="0" smtClean="0"/>
              <a:t>right rulings</a:t>
            </a:r>
            <a:r>
              <a:rPr lang="en-US" sz="2800" dirty="0" smtClean="0"/>
              <a:t>.</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503247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 The New Covenant</a:t>
            </a:r>
          </a:p>
          <a:p>
            <a:pPr marL="0" indent="0">
              <a:buNone/>
            </a:pPr>
            <a:r>
              <a:rPr lang="en-US" sz="3600" i="1" dirty="0" smtClean="0">
                <a:solidFill>
                  <a:schemeClr val="tx1">
                    <a:lumMod val="95000"/>
                    <a:lumOff val="5000"/>
                  </a:schemeClr>
                </a:solidFill>
              </a:rPr>
              <a:t> </a:t>
            </a:r>
            <a:r>
              <a:rPr lang="en-US" sz="2800" baseline="30000" dirty="0" smtClean="0"/>
              <a:t>31</a:t>
            </a:r>
            <a:r>
              <a:rPr lang="en-US" sz="2800" dirty="0" smtClean="0"/>
              <a:t> </a:t>
            </a:r>
            <a:r>
              <a:rPr lang="en-US" sz="2800" dirty="0"/>
              <a:t>"The time is coming," declares Yahuwah, "when I will make a new covenant with the house of </a:t>
            </a:r>
            <a:r>
              <a:rPr lang="en-US" sz="2800" dirty="0" err="1"/>
              <a:t>Yisrael</a:t>
            </a:r>
            <a:r>
              <a:rPr lang="en-US" sz="2800" dirty="0"/>
              <a:t> and with the house of </a:t>
            </a:r>
            <a:r>
              <a:rPr lang="en-US" sz="2800" dirty="0" err="1" smtClean="0"/>
              <a:t>Yehudah</a:t>
            </a:r>
            <a:r>
              <a:rPr lang="en-US" sz="2800" dirty="0" smtClean="0"/>
              <a:t>.</a:t>
            </a:r>
          </a:p>
          <a:p>
            <a:pPr marL="0" indent="0">
              <a:buNone/>
            </a:pPr>
            <a:r>
              <a:rPr lang="en-US" sz="2800" baseline="30000" dirty="0" smtClean="0"/>
              <a:t>32</a:t>
            </a:r>
            <a:r>
              <a:rPr lang="en-US" sz="2800" dirty="0" smtClean="0"/>
              <a:t> </a:t>
            </a:r>
            <a:r>
              <a:rPr lang="en-US" sz="2800" dirty="0"/>
              <a:t>It will not be like the covenant I made with their forefathers when I took them by the hand to lead them out of </a:t>
            </a:r>
            <a:r>
              <a:rPr lang="en-US" sz="2800" dirty="0" err="1"/>
              <a:t>Mitzrayim</a:t>
            </a:r>
            <a:r>
              <a:rPr lang="en-US" sz="2800" dirty="0"/>
              <a:t>, because they broke my covenant, though I was a husband to them," declares </a:t>
            </a:r>
            <a:r>
              <a:rPr lang="en-US" sz="2800" dirty="0" smtClean="0"/>
              <a:t>Yahuwah.</a:t>
            </a:r>
          </a:p>
          <a:p>
            <a:pPr marL="0" indent="0">
              <a:buNone/>
            </a:pPr>
            <a:r>
              <a:rPr lang="en-US" sz="2800" baseline="30000" dirty="0" smtClean="0"/>
              <a:t>33</a:t>
            </a:r>
            <a:r>
              <a:rPr lang="en-US" sz="2800" dirty="0" smtClean="0"/>
              <a:t> </a:t>
            </a:r>
            <a:r>
              <a:rPr lang="en-US" sz="2800" dirty="0"/>
              <a:t>"This is the covenant I will make with the house of </a:t>
            </a:r>
            <a:r>
              <a:rPr lang="en-US" sz="2800" dirty="0" err="1"/>
              <a:t>Yisrael</a:t>
            </a:r>
            <a:r>
              <a:rPr lang="en-US" sz="2800" dirty="0"/>
              <a:t> after that time," declares Yahuwah. "I will put my law in their minds and write it on their hearts. I will be their Elohim, and they will be my people</a:t>
            </a:r>
            <a:r>
              <a:rPr lang="en-US" sz="2800" dirty="0" smtClean="0"/>
              <a:t>. (Jeremiah 31)</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4400889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How Do We Know When a Person is Filled with the Holy Spirit?</a:t>
            </a:r>
          </a:p>
          <a:p>
            <a:pPr marL="0" indent="0">
              <a:buNone/>
            </a:pPr>
            <a:r>
              <a:rPr lang="en-US" sz="2800" dirty="0" smtClean="0">
                <a:solidFill>
                  <a:schemeClr val="tx1">
                    <a:lumMod val="95000"/>
                    <a:lumOff val="5000"/>
                  </a:schemeClr>
                </a:solidFill>
              </a:rPr>
              <a:t>The Holy Spirit is given to enable and help a person to walk in the laws and right rulings of the Almighty.  The Spirit filled individual will support and obey the commandments of </a:t>
            </a:r>
            <a:r>
              <a:rPr lang="en-US" sz="2800" dirty="0" err="1" smtClean="0">
                <a:solidFill>
                  <a:schemeClr val="tx1">
                    <a:lumMod val="95000"/>
                    <a:lumOff val="5000"/>
                  </a:schemeClr>
                </a:solidFill>
              </a:rPr>
              <a:t>Yehovah</a:t>
            </a:r>
            <a:r>
              <a:rPr lang="en-US" sz="2800" dirty="0">
                <a:solidFill>
                  <a:schemeClr val="tx1">
                    <a:lumMod val="95000"/>
                    <a:lumOff val="5000"/>
                  </a:schemeClr>
                </a:solidFill>
              </a:rPr>
              <a:t> </a:t>
            </a:r>
            <a:r>
              <a:rPr lang="en-US" sz="2800" dirty="0" smtClean="0">
                <a:solidFill>
                  <a:schemeClr val="tx1">
                    <a:lumMod val="95000"/>
                    <a:lumOff val="5000"/>
                  </a:schemeClr>
                </a:solidFill>
              </a:rPr>
              <a:t>and will teach others to do the same.  And this person will demonstrate the power of the Spirit by doing the wonders of Yahuwah.</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005058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buNone/>
            </a:pPr>
            <a:r>
              <a:rPr lang="en-US" sz="4000" dirty="0" smtClean="0">
                <a:solidFill>
                  <a:schemeClr val="tx1">
                    <a:lumMod val="95000"/>
                    <a:lumOff val="5000"/>
                  </a:schemeClr>
                </a:solidFill>
                <a:latin typeface="Helvetica" pitchFamily="34" charset="0"/>
                <a:cs typeface="Helvetica" pitchFamily="34" charset="0"/>
              </a:rPr>
              <a:t>The Second Great Commandment in Torah Perspective</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What it Means to Love Your Neighbor as Yourself</a:t>
            </a:r>
          </a:p>
        </p:txBody>
      </p:sp>
    </p:spTree>
    <p:extLst>
      <p:ext uri="{BB962C8B-B14F-4D97-AF65-F5344CB8AC3E}">
        <p14:creationId xmlns:p14="http://schemas.microsoft.com/office/powerpoint/2010/main" val="1678595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dirty="0"/>
              <a:t>Mark 12:28-33 </a:t>
            </a:r>
            <a:endParaRPr lang="en-US" sz="3600" dirty="0" smtClean="0"/>
          </a:p>
          <a:p>
            <a:pPr marL="0" indent="0" algn="ctr">
              <a:buNone/>
            </a:pPr>
            <a:r>
              <a:rPr lang="en-US" sz="2800" dirty="0" smtClean="0"/>
              <a:t>One </a:t>
            </a:r>
            <a:r>
              <a:rPr lang="en-US" sz="2800" dirty="0"/>
              <a:t>of the teachers of the law came and heard them debating. Noticing that </a:t>
            </a:r>
            <a:r>
              <a:rPr lang="en-US" sz="2800" dirty="0" err="1"/>
              <a:t>Yahusha</a:t>
            </a:r>
            <a:r>
              <a:rPr lang="en-US" sz="2800" dirty="0"/>
              <a:t> had given them a good answer, he asked him, "Of all the commandments, which is the most important</a:t>
            </a:r>
            <a:r>
              <a:rPr lang="en-US" sz="2800" dirty="0" smtClean="0"/>
              <a:t>?" </a:t>
            </a:r>
            <a:r>
              <a:rPr lang="en-US" sz="2800" dirty="0"/>
              <a:t>"The most important one," answered </a:t>
            </a:r>
            <a:r>
              <a:rPr lang="en-US" sz="2800" dirty="0" err="1"/>
              <a:t>Yahusha</a:t>
            </a:r>
            <a:r>
              <a:rPr lang="en-US" sz="2800" dirty="0"/>
              <a:t>, "is this: 'Hear, O </a:t>
            </a:r>
            <a:r>
              <a:rPr lang="en-US" sz="2800" dirty="0" err="1"/>
              <a:t>Yisrael</a:t>
            </a:r>
            <a:r>
              <a:rPr lang="en-US" sz="2800" dirty="0"/>
              <a:t>, Yahuwah our Elohim, Yahuwah is </a:t>
            </a:r>
            <a:r>
              <a:rPr lang="en-US" sz="2800" dirty="0" smtClean="0"/>
              <a:t>one. </a:t>
            </a:r>
            <a:r>
              <a:rPr lang="en-US" sz="2800" dirty="0"/>
              <a:t>Love Yahuwah your Elohim with all your heart and with all your soul and with all your mind and with all your strength</a:t>
            </a:r>
            <a:r>
              <a:rPr lang="en-US" sz="2800" dirty="0" smtClean="0"/>
              <a:t>.'</a:t>
            </a:r>
            <a:endParaRPr lang="en-US" sz="2800" dirty="0"/>
          </a:p>
        </p:txBody>
      </p:sp>
    </p:spTree>
    <p:extLst>
      <p:ext uri="{BB962C8B-B14F-4D97-AF65-F5344CB8AC3E}">
        <p14:creationId xmlns:p14="http://schemas.microsoft.com/office/powerpoint/2010/main" val="615912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dirty="0"/>
              <a:t>Mark 12:28-33 </a:t>
            </a:r>
            <a:endParaRPr lang="en-US" sz="3600" dirty="0" smtClean="0"/>
          </a:p>
          <a:p>
            <a:pPr marL="0" indent="0" algn="ctr">
              <a:buNone/>
            </a:pPr>
            <a:r>
              <a:rPr lang="en-US" sz="2800" dirty="0" smtClean="0"/>
              <a:t>The </a:t>
            </a:r>
            <a:r>
              <a:rPr lang="en-US" sz="2800" dirty="0"/>
              <a:t>second is this: 'Love your neighbor as yourself.' There is no commandment greater than these</a:t>
            </a:r>
            <a:r>
              <a:rPr lang="en-US" sz="2800" dirty="0" smtClean="0"/>
              <a:t>.“ "</a:t>
            </a:r>
            <a:r>
              <a:rPr lang="en-US" sz="2800" dirty="0"/>
              <a:t>Well said, teacher," the man replied. "You are right in saying that Elohim is one and there is no other but </a:t>
            </a:r>
            <a:r>
              <a:rPr lang="en-US" sz="2800" dirty="0" smtClean="0"/>
              <a:t>him. </a:t>
            </a:r>
            <a:r>
              <a:rPr lang="en-US" sz="2800" dirty="0"/>
              <a:t>To love him with all your heart, with all your understanding and with all your strength, and to love your neighbor as yourself is more important than all burnt offerings and sacrifices</a:t>
            </a:r>
            <a:r>
              <a:rPr lang="en-US" sz="2800" dirty="0" smtClean="0"/>
              <a:t>.“ </a:t>
            </a:r>
            <a:endParaRPr lang="en-US" sz="2800" dirty="0"/>
          </a:p>
        </p:txBody>
      </p:sp>
    </p:spTree>
    <p:extLst>
      <p:ext uri="{BB962C8B-B14F-4D97-AF65-F5344CB8AC3E}">
        <p14:creationId xmlns:p14="http://schemas.microsoft.com/office/powerpoint/2010/main" val="16726195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  How Should I Understand Love?</a:t>
            </a:r>
          </a:p>
          <a:p>
            <a:pPr marL="0" indent="0">
              <a:buNone/>
            </a:pPr>
            <a:r>
              <a:rPr lang="en-US" sz="2800" dirty="0" smtClean="0">
                <a:solidFill>
                  <a:schemeClr val="tx1">
                    <a:lumMod val="95000"/>
                    <a:lumOff val="5000"/>
                  </a:schemeClr>
                </a:solidFill>
              </a:rPr>
              <a:t>It would be easy to have a distorted view of love if we ignore the instructions of the Torah and only base our understanding of love on New Testament statements.  </a:t>
            </a:r>
            <a:r>
              <a:rPr lang="en-US" sz="2800" dirty="0" smtClean="0">
                <a:solidFill>
                  <a:schemeClr val="tx1">
                    <a:lumMod val="95000"/>
                    <a:lumOff val="5000"/>
                  </a:schemeClr>
                </a:solidFill>
              </a:rPr>
              <a:t>Or we </a:t>
            </a:r>
            <a:r>
              <a:rPr lang="en-US" sz="2800" dirty="0" smtClean="0">
                <a:solidFill>
                  <a:schemeClr val="tx1">
                    <a:lumMod val="95000"/>
                    <a:lumOff val="5000"/>
                  </a:schemeClr>
                </a:solidFill>
              </a:rPr>
              <a:t>could quickly make the mistake of defining love as it is used commonly in the English language.  “I love God.”  “I love cherry pie.”  ”I love the thrill of riding a roller coaster.”  “I love my children.” “I love questioning the meaning of love.”</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4083894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Love?</a:t>
            </a:r>
          </a:p>
          <a:p>
            <a:pPr marL="0" indent="0">
              <a:buNone/>
            </a:pPr>
            <a:r>
              <a:rPr lang="en-US" sz="2800" dirty="0" smtClean="0">
                <a:solidFill>
                  <a:schemeClr val="tx1">
                    <a:lumMod val="95000"/>
                    <a:lumOff val="5000"/>
                  </a:schemeClr>
                </a:solidFill>
              </a:rPr>
              <a:t>Another mistake would be to understand love in a strictly emotional context.  I love something that I can feel good </a:t>
            </a:r>
            <a:r>
              <a:rPr lang="en-US" sz="2800" dirty="0" smtClean="0">
                <a:solidFill>
                  <a:schemeClr val="tx1">
                    <a:lumMod val="95000"/>
                    <a:lumOff val="5000"/>
                  </a:schemeClr>
                </a:solidFill>
              </a:rPr>
              <a:t>about.  Love means having warm affection for another person. </a:t>
            </a:r>
            <a:endParaRPr lang="en-US" sz="2800" dirty="0">
              <a:solidFill>
                <a:schemeClr val="tx1">
                  <a:lumMod val="95000"/>
                  <a:lumOff val="5000"/>
                </a:schemeClr>
              </a:solidFill>
            </a:endParaRPr>
          </a:p>
          <a:p>
            <a:pPr marL="0" indent="0">
              <a:buNone/>
            </a:pPr>
            <a:r>
              <a:rPr lang="en-US" sz="2800" dirty="0" smtClean="0">
                <a:solidFill>
                  <a:schemeClr val="tx1">
                    <a:lumMod val="95000"/>
                    <a:lumOff val="5000"/>
                  </a:schemeClr>
                </a:solidFill>
              </a:rPr>
              <a:t>This is not to say that warm affection is not associated with love.  Warm affection does not define or qualify true love, as Elohim sees it.</a:t>
            </a:r>
          </a:p>
          <a:p>
            <a:pPr marL="0" indent="0">
              <a:buNone/>
            </a:pPr>
            <a:r>
              <a:rPr lang="en-US" sz="2800" dirty="0" smtClean="0">
                <a:solidFill>
                  <a:schemeClr val="tx1">
                    <a:lumMod val="95000"/>
                    <a:lumOff val="5000"/>
                  </a:schemeClr>
                </a:solidFill>
              </a:rPr>
              <a:t>Biblical love is more than just an emotional attachment or a feeling we may have for someone.</a:t>
            </a:r>
            <a:endParaRPr lang="en-US" sz="2800" dirty="0" smtClean="0">
              <a:solidFill>
                <a:schemeClr val="tx1">
                  <a:lumMod val="95000"/>
                  <a:lumOff val="5000"/>
                </a:schemeClr>
              </a:solidFill>
            </a:endParaRPr>
          </a:p>
        </p:txBody>
      </p:sp>
    </p:spTree>
    <p:extLst>
      <p:ext uri="{BB962C8B-B14F-4D97-AF65-F5344CB8AC3E}">
        <p14:creationId xmlns:p14="http://schemas.microsoft.com/office/powerpoint/2010/main" val="898094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Love?</a:t>
            </a:r>
          </a:p>
          <a:p>
            <a:pPr marL="0" indent="0">
              <a:buNone/>
            </a:pPr>
            <a:r>
              <a:rPr lang="en-US" sz="2800" dirty="0" smtClean="0">
                <a:solidFill>
                  <a:schemeClr val="tx1">
                    <a:lumMod val="95000"/>
                    <a:lumOff val="5000"/>
                  </a:schemeClr>
                </a:solidFill>
              </a:rPr>
              <a:t>Biblical love means always doing the right thing by your neighbor.  It means treating him or her as instructed in the commandments.  Love is to behave toward your fellow being in a way that is respectful to his life and in a manner that supports life and his relationship with his Creator.</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3202827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How Do We Express Love for Elohim?</a:t>
            </a:r>
            <a:endParaRPr lang="en-US" sz="3600" i="1" dirty="0">
              <a:solidFill>
                <a:schemeClr val="tx1">
                  <a:lumMod val="95000"/>
                  <a:lumOff val="5000"/>
                </a:schemeClr>
              </a:solidFill>
            </a:endParaRPr>
          </a:p>
          <a:p>
            <a:pPr marL="0" indent="0">
              <a:buNone/>
            </a:pPr>
            <a:r>
              <a:rPr lang="en-US" sz="2800" baseline="30000" dirty="0" smtClean="0"/>
              <a:t>5</a:t>
            </a:r>
            <a:r>
              <a:rPr lang="en-US" sz="2800" dirty="0" smtClean="0"/>
              <a:t> </a:t>
            </a:r>
            <a:r>
              <a:rPr lang="en-US" sz="2800" dirty="0"/>
              <a:t>You shall love Yahuwah your Elohim with all your mind and with all your life and with all your </a:t>
            </a:r>
            <a:r>
              <a:rPr lang="en-US" sz="2800" dirty="0" smtClean="0"/>
              <a:t>strength.</a:t>
            </a:r>
          </a:p>
          <a:p>
            <a:pPr marL="0" indent="0">
              <a:buNone/>
            </a:pPr>
            <a:r>
              <a:rPr lang="en-US" sz="2800" baseline="30000" dirty="0" smtClean="0"/>
              <a:t>6</a:t>
            </a:r>
            <a:r>
              <a:rPr lang="en-US" sz="2800" dirty="0" smtClean="0"/>
              <a:t> </a:t>
            </a:r>
            <a:r>
              <a:rPr lang="en-US" sz="2800" dirty="0"/>
              <a:t>These commandments that I give you today are to be upon your </a:t>
            </a:r>
            <a:r>
              <a:rPr lang="en-US" sz="2800" dirty="0" smtClean="0"/>
              <a:t>minds.</a:t>
            </a:r>
          </a:p>
          <a:p>
            <a:pPr marL="0" indent="0">
              <a:buNone/>
            </a:pPr>
            <a:r>
              <a:rPr lang="en-US" sz="2800" baseline="30000" dirty="0" smtClean="0"/>
              <a:t>7</a:t>
            </a:r>
            <a:r>
              <a:rPr lang="en-US" sz="2800" dirty="0" smtClean="0"/>
              <a:t> </a:t>
            </a:r>
            <a:r>
              <a:rPr lang="en-US" sz="2800" dirty="0"/>
              <a:t>Impress them on your children. Talk about them when you sit at home and when you walk along the road, when you lie down and when you get </a:t>
            </a:r>
            <a:r>
              <a:rPr lang="en-US" sz="2800" dirty="0" smtClean="0"/>
              <a:t>up.</a:t>
            </a:r>
          </a:p>
          <a:p>
            <a:pPr marL="0" indent="0">
              <a:buNone/>
            </a:pPr>
            <a:r>
              <a:rPr lang="en-US" sz="2800" baseline="30000" dirty="0" smtClean="0"/>
              <a:t>8</a:t>
            </a:r>
            <a:r>
              <a:rPr lang="en-US" sz="2800" dirty="0" smtClean="0"/>
              <a:t> </a:t>
            </a:r>
            <a:r>
              <a:rPr lang="en-US" sz="2800" dirty="0"/>
              <a:t>Tie them as symbols on your hands and bind them on your </a:t>
            </a:r>
            <a:r>
              <a:rPr lang="en-US" sz="2800" dirty="0" smtClean="0"/>
              <a:t>foreheads.</a:t>
            </a:r>
          </a:p>
          <a:p>
            <a:pPr marL="0" indent="0">
              <a:buNone/>
            </a:pPr>
            <a:r>
              <a:rPr lang="en-US" sz="2800" baseline="30000" dirty="0" smtClean="0"/>
              <a:t>9</a:t>
            </a:r>
            <a:r>
              <a:rPr lang="en-US" sz="2800" dirty="0" smtClean="0"/>
              <a:t> </a:t>
            </a:r>
            <a:r>
              <a:rPr lang="en-US" sz="2800" dirty="0"/>
              <a:t>Write them on the doorframes of your houses and on your gates</a:t>
            </a:r>
            <a:r>
              <a:rPr lang="en-US" sz="2800" dirty="0" smtClean="0"/>
              <a:t>. (</a:t>
            </a:r>
            <a:r>
              <a:rPr lang="en-US" sz="2800" dirty="0" err="1" smtClean="0"/>
              <a:t>Devarim</a:t>
            </a:r>
            <a:r>
              <a:rPr lang="en-US" sz="2800" dirty="0" smtClean="0"/>
              <a:t> [Deuteronomy] 6:5-9)</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949324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3600" i="1" dirty="0" smtClean="0">
                <a:solidFill>
                  <a:schemeClr val="tx1">
                    <a:lumMod val="95000"/>
                    <a:lumOff val="5000"/>
                  </a:schemeClr>
                </a:solidFill>
              </a:rPr>
              <a:t>The Two Greatest Commandments</a:t>
            </a:r>
          </a:p>
          <a:p>
            <a:pPr marL="0" indent="0">
              <a:buNone/>
            </a:pPr>
            <a:r>
              <a:rPr lang="en-US" sz="2800" dirty="0" smtClean="0"/>
              <a:t>Hearing </a:t>
            </a:r>
            <a:r>
              <a:rPr lang="en-US" sz="2800" dirty="0"/>
              <a:t>that </a:t>
            </a:r>
            <a:r>
              <a:rPr lang="en-US" sz="2800" dirty="0" err="1"/>
              <a:t>Yahusha</a:t>
            </a:r>
            <a:r>
              <a:rPr lang="en-US" sz="2800" dirty="0"/>
              <a:t> had silenced the Sadducees, the Pharisees got </a:t>
            </a:r>
            <a:r>
              <a:rPr lang="en-US" sz="2800" dirty="0" smtClean="0"/>
              <a:t>together. </a:t>
            </a:r>
            <a:r>
              <a:rPr lang="en-US" sz="2800" dirty="0"/>
              <a:t>One of them, an expert in the law, tested him with this question:</a:t>
            </a:r>
          </a:p>
          <a:p>
            <a:pPr marL="0" indent="0">
              <a:buNone/>
            </a:pPr>
            <a:r>
              <a:rPr lang="en-US" sz="2800" dirty="0" smtClean="0"/>
              <a:t>"Teacher</a:t>
            </a:r>
            <a:r>
              <a:rPr lang="en-US" sz="2800" dirty="0"/>
              <a:t>, which is the greatest commandment in the Law</a:t>
            </a:r>
            <a:r>
              <a:rPr lang="en-US" sz="2800" dirty="0" smtClean="0"/>
              <a:t>?" </a:t>
            </a:r>
            <a:r>
              <a:rPr lang="en-US" sz="2800" dirty="0" err="1"/>
              <a:t>Yahusha</a:t>
            </a:r>
            <a:r>
              <a:rPr lang="en-US" sz="2800" dirty="0"/>
              <a:t> replied: "'Love Yahuwah your Elohim with all your heart and with all your soul and with all your mind</a:t>
            </a:r>
            <a:r>
              <a:rPr lang="en-US" sz="2800" dirty="0" smtClean="0"/>
              <a:t>.' </a:t>
            </a:r>
            <a:r>
              <a:rPr lang="en-US" sz="2800" dirty="0"/>
              <a:t>This is the first and greatest </a:t>
            </a:r>
            <a:r>
              <a:rPr lang="en-US" sz="2800" dirty="0" smtClean="0"/>
              <a:t>commandment. </a:t>
            </a:r>
            <a:r>
              <a:rPr lang="en-US" sz="2800" dirty="0"/>
              <a:t>And the second is like it: 'Love your neighbor as yourself</a:t>
            </a:r>
            <a:r>
              <a:rPr lang="en-US" sz="2800" dirty="0" smtClean="0"/>
              <a:t>.' </a:t>
            </a:r>
            <a:r>
              <a:rPr lang="en-US" sz="2800" dirty="0"/>
              <a:t>All the Law and the Prophets hang on these two commandments</a:t>
            </a:r>
            <a:r>
              <a:rPr lang="en-US" sz="2800" dirty="0" smtClean="0"/>
              <a:t>.“ (Matthew 22:34-40)</a:t>
            </a:r>
            <a:endParaRPr lang="en-US" sz="2800" dirty="0"/>
          </a:p>
          <a:p>
            <a:pPr marL="0" indent="0">
              <a:buNone/>
            </a:pPr>
            <a:endParaRPr lang="en-US" sz="2800" dirty="0">
              <a:solidFill>
                <a:schemeClr val="tx1">
                  <a:lumMod val="95000"/>
                  <a:lumOff val="5000"/>
                </a:schemeClr>
              </a:solidFill>
            </a:endParaRPr>
          </a:p>
        </p:txBody>
      </p:sp>
    </p:spTree>
    <p:extLst>
      <p:ext uri="{BB962C8B-B14F-4D97-AF65-F5344CB8AC3E}">
        <p14:creationId xmlns:p14="http://schemas.microsoft.com/office/powerpoint/2010/main" val="15971278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Hang on theses 2 Commands</a:t>
            </a:r>
            <a:endParaRPr lang="en-US" sz="3600" i="1" dirty="0" smtClean="0">
              <a:solidFill>
                <a:schemeClr val="tx1">
                  <a:lumMod val="95000"/>
                  <a:lumOff val="5000"/>
                </a:schemeClr>
              </a:solidFill>
            </a:endParaRPr>
          </a:p>
          <a:p>
            <a:pPr marL="0" indent="0">
              <a:buNone/>
            </a:pPr>
            <a:r>
              <a:rPr lang="en-US" sz="2800" dirty="0" smtClean="0"/>
              <a:t>For example, all the instructions of the law and all the teachings of the prophets deal with what it looks like to love Elohim and to love your neighbor.</a:t>
            </a:r>
          </a:p>
          <a:p>
            <a:pPr marL="0" indent="0">
              <a:buNone/>
            </a:pPr>
            <a:r>
              <a:rPr lang="en-US" sz="2800" dirty="0" smtClean="0">
                <a:solidFill>
                  <a:schemeClr val="tx1">
                    <a:lumMod val="95000"/>
                    <a:lumOff val="5000"/>
                  </a:schemeClr>
                </a:solidFill>
              </a:rPr>
              <a:t>The Torah and the Prophets break it down into great detail how we are to demonstrate and practice loving Elohim and loving our neighbor as our self. Behavior which exhibits love is encouraged and explained in the details of the Torah and the Prophets.</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93764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err="1" smtClean="0">
                <a:solidFill>
                  <a:schemeClr val="tx1">
                    <a:lumMod val="95000"/>
                    <a:lumOff val="5000"/>
                  </a:schemeClr>
                </a:solidFill>
              </a:rPr>
              <a:t>Yahusha</a:t>
            </a:r>
            <a:r>
              <a:rPr lang="en-US" sz="3600" i="1" dirty="0" smtClean="0">
                <a:solidFill>
                  <a:schemeClr val="tx1">
                    <a:lumMod val="95000"/>
                    <a:lumOff val="5000"/>
                  </a:schemeClr>
                </a:solidFill>
              </a:rPr>
              <a:t> “Fulfilled” the Law</a:t>
            </a:r>
            <a:endParaRPr lang="en-US" sz="3600" i="1" dirty="0">
              <a:solidFill>
                <a:schemeClr val="tx1">
                  <a:lumMod val="95000"/>
                  <a:lumOff val="5000"/>
                </a:schemeClr>
              </a:solidFill>
            </a:endParaRPr>
          </a:p>
          <a:p>
            <a:pPr marL="0" indent="0">
              <a:buNone/>
            </a:pPr>
            <a:r>
              <a:rPr lang="en-US" sz="2800" baseline="30000" dirty="0" smtClean="0"/>
              <a:t>17</a:t>
            </a:r>
            <a:r>
              <a:rPr lang="en-US" sz="2800" dirty="0" smtClean="0"/>
              <a:t> </a:t>
            </a:r>
            <a:r>
              <a:rPr lang="en-US" sz="2800" dirty="0"/>
              <a:t>"Do not think that I have come to abolish the Law or the Prophets; I have not come to abolish them but to fulfill </a:t>
            </a:r>
            <a:r>
              <a:rPr lang="en-US" sz="2800" dirty="0" smtClean="0"/>
              <a:t>them.</a:t>
            </a:r>
          </a:p>
          <a:p>
            <a:pPr marL="0" indent="0">
              <a:buNone/>
            </a:pPr>
            <a:r>
              <a:rPr lang="en-US" sz="2800" baseline="30000" dirty="0" smtClean="0"/>
              <a:t>18</a:t>
            </a:r>
            <a:r>
              <a:rPr lang="en-US" sz="2800" dirty="0" smtClean="0"/>
              <a:t> </a:t>
            </a:r>
            <a:r>
              <a:rPr lang="en-US" sz="2800" dirty="0"/>
              <a:t>I tell you the truth, until heaven and earth disappear, not the smallest letter, not the least stroke of a pen, will by any means disappear from the Law until everything is </a:t>
            </a:r>
            <a:r>
              <a:rPr lang="en-US" sz="2800" dirty="0" smtClean="0"/>
              <a:t>accomplished.</a:t>
            </a:r>
          </a:p>
          <a:p>
            <a:pPr marL="0" indent="0">
              <a:buNone/>
            </a:pPr>
            <a:r>
              <a:rPr lang="en-US" sz="2800" baseline="30000" dirty="0" smtClean="0"/>
              <a:t>19</a:t>
            </a:r>
            <a:r>
              <a:rPr lang="en-US" sz="2800" dirty="0" smtClean="0"/>
              <a:t> </a:t>
            </a:r>
            <a:r>
              <a:rPr lang="en-US" sz="2800" dirty="0"/>
              <a:t>Anyone who breaks one of the least of these commandments and teaches others to do the same will be called least in the kingdom of heaven, but whoever practices and teaches these commands will be called great in the kingdom of heaven</a:t>
            </a:r>
            <a:r>
              <a:rPr lang="en-US" sz="2800" dirty="0" smtClean="0"/>
              <a:t>. (Matthew 5)</a:t>
            </a:r>
            <a:endParaRPr lang="en-US" sz="2800" dirty="0"/>
          </a:p>
        </p:txBody>
      </p:sp>
    </p:spTree>
    <p:extLst>
      <p:ext uri="{BB962C8B-B14F-4D97-AF65-F5344CB8AC3E}">
        <p14:creationId xmlns:p14="http://schemas.microsoft.com/office/powerpoint/2010/main" val="265302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Does Love Replace the Law?</a:t>
            </a:r>
            <a:endParaRPr lang="en-US" sz="3600" i="1" dirty="0" smtClean="0">
              <a:solidFill>
                <a:schemeClr val="tx1">
                  <a:lumMod val="95000"/>
                  <a:lumOff val="5000"/>
                </a:schemeClr>
              </a:solidFill>
            </a:endParaRPr>
          </a:p>
          <a:p>
            <a:pPr marL="0" indent="0">
              <a:buNone/>
            </a:pPr>
            <a:r>
              <a:rPr lang="en-US" sz="2800" dirty="0" smtClean="0"/>
              <a:t>Let </a:t>
            </a:r>
            <a:r>
              <a:rPr lang="en-US" sz="2800" dirty="0"/>
              <a:t>no debt remain outstanding, except the continuing debt to love one another, for </a:t>
            </a:r>
            <a:r>
              <a:rPr lang="en-US" sz="2800" u="sng" dirty="0"/>
              <a:t>he who loves his fellowman has fulfilled the law</a:t>
            </a:r>
            <a:r>
              <a:rPr lang="en-US" sz="2800" dirty="0"/>
              <a:t>.</a:t>
            </a:r>
          </a:p>
          <a:p>
            <a:pPr marL="0" indent="0">
              <a:buNone/>
            </a:pPr>
            <a:r>
              <a:rPr lang="en-US" sz="2800" dirty="0" smtClean="0"/>
              <a:t>The </a:t>
            </a:r>
            <a:r>
              <a:rPr lang="en-US" sz="2800" dirty="0"/>
              <a:t>commandments, "Do not commit adultery," "Do not murder," "Do not steal," "Do not covet," and whatever other commandment there may be, are summed up in this one rule: "Love your neighbor as yourself."</a:t>
            </a:r>
          </a:p>
          <a:p>
            <a:pPr marL="0" indent="0">
              <a:buNone/>
            </a:pPr>
            <a:r>
              <a:rPr lang="en-US" sz="2800" dirty="0" smtClean="0"/>
              <a:t>Love </a:t>
            </a:r>
            <a:r>
              <a:rPr lang="en-US" sz="2800" dirty="0"/>
              <a:t>does no harm to its neighbor. </a:t>
            </a:r>
            <a:r>
              <a:rPr lang="en-US" sz="2800" u="sng" dirty="0"/>
              <a:t>Therefore love is the fulfillment of the law</a:t>
            </a:r>
            <a:r>
              <a:rPr lang="en-US" sz="2800" dirty="0" smtClean="0"/>
              <a:t>. (Romans 13:8-10)</a:t>
            </a:r>
            <a:endParaRPr lang="en-US" sz="2800" dirty="0"/>
          </a:p>
        </p:txBody>
      </p:sp>
    </p:spTree>
    <p:extLst>
      <p:ext uri="{BB962C8B-B14F-4D97-AF65-F5344CB8AC3E}">
        <p14:creationId xmlns:p14="http://schemas.microsoft.com/office/powerpoint/2010/main" val="962126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How, then, Should We love our Neighbor?</a:t>
            </a:r>
            <a:endParaRPr lang="en-US" sz="3600" i="1" dirty="0" smtClean="0">
              <a:solidFill>
                <a:schemeClr val="tx1">
                  <a:lumMod val="95000"/>
                  <a:lumOff val="5000"/>
                </a:schemeClr>
              </a:solidFill>
            </a:endParaRPr>
          </a:p>
          <a:p>
            <a:pPr marL="0" indent="0">
              <a:buNone/>
            </a:pPr>
            <a:r>
              <a:rPr lang="en-US" sz="2800" dirty="0" smtClean="0">
                <a:solidFill>
                  <a:schemeClr val="tx1">
                    <a:lumMod val="95000"/>
                    <a:lumOff val="5000"/>
                  </a:schemeClr>
                </a:solidFill>
              </a:rPr>
              <a:t>Just as with loving Elohim is demonstrated by keeping his commandments, loving one another is properly done by keeping Elohim’s commandments.  The commands given which pertain to our fellow man are the commands we perform when we love our brother.</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61725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James </a:t>
            </a:r>
            <a:r>
              <a:rPr lang="en-US" sz="3600" i="1" dirty="0" smtClean="0">
                <a:solidFill>
                  <a:schemeClr val="tx1">
                    <a:lumMod val="95000"/>
                    <a:lumOff val="5000"/>
                  </a:schemeClr>
                </a:solidFill>
              </a:rPr>
              <a:t>2:8-9</a:t>
            </a:r>
            <a:endParaRPr lang="en-US" sz="3600" i="1" dirty="0" smtClean="0">
              <a:solidFill>
                <a:schemeClr val="tx1">
                  <a:lumMod val="95000"/>
                  <a:lumOff val="5000"/>
                </a:schemeClr>
              </a:solidFill>
            </a:endParaRPr>
          </a:p>
          <a:p>
            <a:pPr marL="0" indent="0">
              <a:buNone/>
            </a:pPr>
            <a:r>
              <a:rPr lang="en-US" sz="2800" dirty="0" smtClean="0"/>
              <a:t>If </a:t>
            </a:r>
            <a:r>
              <a:rPr lang="en-US" sz="2800" dirty="0"/>
              <a:t>you really keep the royal law </a:t>
            </a:r>
            <a:r>
              <a:rPr lang="en-US" sz="2800" u="sng" dirty="0"/>
              <a:t>a</a:t>
            </a:r>
            <a:r>
              <a:rPr lang="en-US" sz="2800" u="sng" dirty="0" smtClean="0"/>
              <a:t>ccording to the Scripture</a:t>
            </a:r>
            <a:r>
              <a:rPr lang="en-US" sz="2800" dirty="0"/>
              <a:t>, "Love your neighbor as yourself," you are doing right</a:t>
            </a:r>
            <a:r>
              <a:rPr lang="en-US" sz="2800" dirty="0" smtClean="0"/>
              <a:t>.</a:t>
            </a:r>
          </a:p>
          <a:p>
            <a:pPr marL="0" indent="0">
              <a:buNone/>
            </a:pPr>
            <a:r>
              <a:rPr lang="en-US" sz="2800" baseline="30000" dirty="0"/>
              <a:t>9</a:t>
            </a:r>
            <a:r>
              <a:rPr lang="en-US" sz="2800" dirty="0"/>
              <a:t> But if you show favoritism, you sin and are convicted by the law as lawbreakers</a:t>
            </a:r>
            <a:r>
              <a:rPr lang="en-US" sz="2800" dirty="0" smtClean="0"/>
              <a:t>.</a:t>
            </a:r>
          </a:p>
          <a:p>
            <a:pPr marL="0" indent="0">
              <a:buNone/>
            </a:pPr>
            <a:r>
              <a:rPr lang="en-US" sz="2800" dirty="0" smtClean="0">
                <a:solidFill>
                  <a:schemeClr val="tx1">
                    <a:lumMod val="95000"/>
                    <a:lumOff val="5000"/>
                  </a:schemeClr>
                </a:solidFill>
              </a:rPr>
              <a:t>Don’t confuse “favor” and ”favoritism.” Favor is rewarding good for good </a:t>
            </a:r>
            <a:r>
              <a:rPr lang="mr-IN" sz="2800" dirty="0" smtClean="0">
                <a:solidFill>
                  <a:schemeClr val="tx1">
                    <a:lumMod val="95000"/>
                    <a:lumOff val="5000"/>
                  </a:schemeClr>
                </a:solidFill>
              </a:rPr>
              <a:t>–</a:t>
            </a:r>
            <a:r>
              <a:rPr lang="en-US" sz="2800" dirty="0" smtClean="0">
                <a:solidFill>
                  <a:schemeClr val="tx1">
                    <a:lumMod val="95000"/>
                    <a:lumOff val="5000"/>
                  </a:schemeClr>
                </a:solidFill>
              </a:rPr>
              <a:t> a fair response.  Favoritism is </a:t>
            </a:r>
            <a:r>
              <a:rPr lang="en-US" sz="2800" dirty="0" smtClean="0">
                <a:solidFill>
                  <a:schemeClr val="tx1">
                    <a:lumMod val="95000"/>
                    <a:lumOff val="5000"/>
                  </a:schemeClr>
                </a:solidFill>
              </a:rPr>
              <a:t>the rewarding of one person or group over another with equal claims; partiality. </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2044783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i="1" dirty="0" smtClean="0">
                <a:solidFill>
                  <a:schemeClr val="tx1">
                    <a:lumMod val="95000"/>
                    <a:lumOff val="5000"/>
                  </a:schemeClr>
                </a:solidFill>
              </a:rPr>
              <a:t>From “The Big Ten</a:t>
            </a:r>
            <a:r>
              <a:rPr lang="en-US" sz="3600" i="1" dirty="0" smtClean="0">
                <a:solidFill>
                  <a:schemeClr val="tx1">
                    <a:lumMod val="95000"/>
                    <a:lumOff val="5000"/>
                  </a:schemeClr>
                </a:solidFill>
              </a:rPr>
              <a:t>” </a:t>
            </a:r>
            <a:r>
              <a:rPr lang="mr-IN" sz="3600" i="1" dirty="0" smtClean="0">
                <a:solidFill>
                  <a:schemeClr val="tx1">
                    <a:lumMod val="95000"/>
                    <a:lumOff val="5000"/>
                  </a:schemeClr>
                </a:solidFill>
              </a:rPr>
              <a:t>–</a:t>
            </a:r>
            <a:r>
              <a:rPr lang="en-US" sz="3600" i="1" dirty="0" smtClean="0">
                <a:solidFill>
                  <a:schemeClr val="tx1">
                    <a:lumMod val="95000"/>
                    <a:lumOff val="5000"/>
                  </a:schemeClr>
                </a:solidFill>
              </a:rPr>
              <a:t> Love Elohim</a:t>
            </a:r>
            <a:endParaRPr lang="en-US" sz="3600" i="1" dirty="0">
              <a:solidFill>
                <a:schemeClr val="tx1">
                  <a:lumMod val="95000"/>
                  <a:lumOff val="5000"/>
                </a:schemeClr>
              </a:solidFill>
            </a:endParaRPr>
          </a:p>
          <a:p>
            <a:pPr marL="0" indent="0" algn="ctr">
              <a:buNone/>
            </a:pPr>
            <a:r>
              <a:rPr lang="en-US" sz="2800" baseline="30000" dirty="0" smtClean="0"/>
              <a:t>3</a:t>
            </a:r>
            <a:r>
              <a:rPr lang="en-US" sz="2800" dirty="0" smtClean="0"/>
              <a:t> </a:t>
            </a:r>
            <a:r>
              <a:rPr lang="en-US" sz="2800" dirty="0"/>
              <a:t>"You shall have no other gods before </a:t>
            </a:r>
            <a:r>
              <a:rPr lang="en-US" sz="2800" dirty="0" smtClean="0"/>
              <a:t>me. </a:t>
            </a:r>
            <a:r>
              <a:rPr lang="en-US" sz="2800" baseline="30000" dirty="0" smtClean="0"/>
              <a:t>4</a:t>
            </a:r>
            <a:r>
              <a:rPr lang="en-US" sz="2800" dirty="0" smtClean="0"/>
              <a:t> </a:t>
            </a:r>
            <a:r>
              <a:rPr lang="en-US" sz="2800" dirty="0"/>
              <a:t>"You shall not make for yourself an idol in the form of anything in heaven above or on the earth beneath or in the waters </a:t>
            </a:r>
            <a:r>
              <a:rPr lang="en-US" sz="2800" dirty="0" smtClean="0"/>
              <a:t>below. </a:t>
            </a:r>
            <a:r>
              <a:rPr lang="en-US" sz="2800" baseline="30000" dirty="0" smtClean="0"/>
              <a:t>5</a:t>
            </a:r>
            <a:r>
              <a:rPr lang="en-US" sz="2800" dirty="0" smtClean="0"/>
              <a:t> </a:t>
            </a:r>
            <a:r>
              <a:rPr lang="en-US" sz="2800" dirty="0"/>
              <a:t>You shall not bow down to them or worship them; for I, Yahuwah your Elohim, am a jealous Elohim, punishing the children for the sin of the fathers to the third and fourth generation of those who hate </a:t>
            </a:r>
            <a:r>
              <a:rPr lang="en-US" sz="2800" dirty="0" smtClean="0"/>
              <a:t>me, </a:t>
            </a:r>
            <a:r>
              <a:rPr lang="en-US" sz="2800" baseline="30000" dirty="0" smtClean="0"/>
              <a:t>6</a:t>
            </a:r>
            <a:r>
              <a:rPr lang="en-US" sz="2800" dirty="0" smtClean="0"/>
              <a:t> </a:t>
            </a:r>
            <a:r>
              <a:rPr lang="en-US" sz="2800" dirty="0"/>
              <a:t>but showing love to a thousand [generations] of those who love me and keep my </a:t>
            </a:r>
            <a:r>
              <a:rPr lang="en-US" sz="2800" dirty="0" smtClean="0"/>
              <a:t>commandments. </a:t>
            </a:r>
            <a:r>
              <a:rPr lang="en-US" sz="2800" baseline="30000" dirty="0" smtClean="0"/>
              <a:t>7</a:t>
            </a:r>
            <a:r>
              <a:rPr lang="en-US" sz="2800" dirty="0" smtClean="0"/>
              <a:t> </a:t>
            </a:r>
            <a:r>
              <a:rPr lang="en-US" sz="2800" dirty="0"/>
              <a:t>"You shall not misuse the name of Yahuwah your Elohim, for Yahuwah will not hold anyone guiltless who misuses his </a:t>
            </a:r>
            <a:r>
              <a:rPr lang="en-US" sz="2800" dirty="0" smtClean="0"/>
              <a:t>name. </a:t>
            </a:r>
            <a:r>
              <a:rPr lang="en-US" sz="2800" baseline="30000" dirty="0" smtClean="0"/>
              <a:t>8</a:t>
            </a:r>
            <a:r>
              <a:rPr lang="en-US" sz="2800" dirty="0" smtClean="0"/>
              <a:t> </a:t>
            </a:r>
            <a:r>
              <a:rPr lang="en-US" sz="2800" dirty="0"/>
              <a:t>"Remember the Sabbath day by keeping it </a:t>
            </a:r>
            <a:r>
              <a:rPr lang="en-US" sz="2800" dirty="0" smtClean="0"/>
              <a:t>holy. </a:t>
            </a:r>
            <a:r>
              <a:rPr lang="en-US" sz="2800" baseline="30000" dirty="0" smtClean="0"/>
              <a:t>9</a:t>
            </a:r>
            <a:r>
              <a:rPr lang="en-US" sz="2800" dirty="0" smtClean="0"/>
              <a:t> </a:t>
            </a:r>
            <a:r>
              <a:rPr lang="en-US" sz="2800" dirty="0"/>
              <a:t>Six days you shall labor and do all your </a:t>
            </a:r>
            <a:r>
              <a:rPr lang="en-US" sz="2800" dirty="0" smtClean="0"/>
              <a:t>work, </a:t>
            </a:r>
            <a:r>
              <a:rPr lang="en-US" sz="2800" baseline="30000" dirty="0" smtClean="0"/>
              <a:t>10</a:t>
            </a:r>
            <a:r>
              <a:rPr lang="en-US" sz="2800" dirty="0" smtClean="0"/>
              <a:t> </a:t>
            </a:r>
            <a:r>
              <a:rPr lang="en-US" sz="2800" dirty="0"/>
              <a:t>but the seventh day is a Sabbath to Yahuwah your Elohim. On it you shall not do any work, neither you, nor your son or daughter, nor your manservant or maidservant, nor your animals, nor the alien within your </a:t>
            </a:r>
            <a:r>
              <a:rPr lang="en-US" sz="2800" dirty="0" smtClean="0"/>
              <a:t>gates. </a:t>
            </a:r>
            <a:r>
              <a:rPr lang="en-US" sz="2800" baseline="30000" dirty="0" smtClean="0"/>
              <a:t>11</a:t>
            </a:r>
            <a:r>
              <a:rPr lang="en-US" sz="2800" dirty="0" smtClean="0"/>
              <a:t> </a:t>
            </a:r>
            <a:r>
              <a:rPr lang="en-US" sz="2800" dirty="0"/>
              <a:t>For in six days Yahuwah made the heavens and the earth, the sea, and all that is in them, but he rested on the seventh day. Therefore Yahuwah blessed the Sabbath day and made it holy.</a:t>
            </a:r>
            <a:r>
              <a:rPr lang="en-US" sz="2800" dirty="0" smtClean="0"/>
              <a:t>(</a:t>
            </a:r>
            <a:r>
              <a:rPr lang="en-US" sz="2800" dirty="0" err="1" smtClean="0"/>
              <a:t>Shemot</a:t>
            </a:r>
            <a:r>
              <a:rPr lang="en-US" sz="2800" dirty="0" smtClean="0"/>
              <a:t> [Exodus] </a:t>
            </a:r>
            <a:r>
              <a:rPr lang="en-US" sz="2800" dirty="0" smtClean="0"/>
              <a:t>20:3-11)</a:t>
            </a:r>
            <a:endParaRPr lang="en-US" sz="2800" dirty="0"/>
          </a:p>
          <a:p>
            <a:pPr marL="0" indent="0">
              <a:buNone/>
            </a:pPr>
            <a:endParaRPr lang="en-US" sz="2800" dirty="0">
              <a:solidFill>
                <a:schemeClr val="tx1">
                  <a:lumMod val="95000"/>
                  <a:lumOff val="5000"/>
                </a:schemeClr>
              </a:solidFill>
            </a:endParaRPr>
          </a:p>
        </p:txBody>
      </p:sp>
    </p:spTree>
    <p:extLst>
      <p:ext uri="{BB962C8B-B14F-4D97-AF65-F5344CB8AC3E}">
        <p14:creationId xmlns:p14="http://schemas.microsoft.com/office/powerpoint/2010/main" val="4443838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From “The Big Ten</a:t>
            </a:r>
            <a:r>
              <a:rPr lang="en-US" sz="3600" i="1" dirty="0" smtClean="0">
                <a:solidFill>
                  <a:schemeClr val="tx1">
                    <a:lumMod val="95000"/>
                    <a:lumOff val="5000"/>
                  </a:schemeClr>
                </a:solidFill>
              </a:rPr>
              <a:t>” </a:t>
            </a:r>
            <a:r>
              <a:rPr lang="mr-IN" sz="3600" i="1" dirty="0" smtClean="0">
                <a:solidFill>
                  <a:schemeClr val="tx1">
                    <a:lumMod val="95000"/>
                    <a:lumOff val="5000"/>
                  </a:schemeClr>
                </a:solidFill>
              </a:rPr>
              <a:t>–</a:t>
            </a:r>
            <a:r>
              <a:rPr lang="en-US" sz="3600" i="1" dirty="0" smtClean="0">
                <a:solidFill>
                  <a:schemeClr val="tx1">
                    <a:lumMod val="95000"/>
                    <a:lumOff val="5000"/>
                  </a:schemeClr>
                </a:solidFill>
              </a:rPr>
              <a:t> Love your Neighbor</a:t>
            </a:r>
            <a:endParaRPr lang="en-US" sz="3600" i="1" dirty="0" smtClean="0">
              <a:solidFill>
                <a:schemeClr val="tx1">
                  <a:lumMod val="95000"/>
                  <a:lumOff val="5000"/>
                </a:schemeClr>
              </a:solidFill>
            </a:endParaRPr>
          </a:p>
          <a:p>
            <a:pPr marL="0" indent="0">
              <a:buNone/>
            </a:pPr>
            <a:r>
              <a:rPr lang="en-US" sz="2800" baseline="30000" dirty="0" smtClean="0"/>
              <a:t>12</a:t>
            </a:r>
            <a:r>
              <a:rPr lang="en-US" sz="2800" dirty="0" smtClean="0"/>
              <a:t> </a:t>
            </a:r>
            <a:r>
              <a:rPr lang="en-US" sz="2800" dirty="0"/>
              <a:t>"Honor your father and your mother, so that you may live long in the land Yahuwah your Elohim is giving you.</a:t>
            </a:r>
          </a:p>
          <a:p>
            <a:pPr marL="0" indent="0">
              <a:buNone/>
            </a:pPr>
            <a:r>
              <a:rPr lang="en-US" sz="2800" baseline="30000" dirty="0" smtClean="0"/>
              <a:t>13</a:t>
            </a:r>
            <a:r>
              <a:rPr lang="en-US" sz="2800" dirty="0" smtClean="0"/>
              <a:t> </a:t>
            </a:r>
            <a:r>
              <a:rPr lang="en-US" sz="2800" dirty="0"/>
              <a:t>"You shall not murder.</a:t>
            </a:r>
          </a:p>
          <a:p>
            <a:pPr marL="0" indent="0">
              <a:buNone/>
            </a:pPr>
            <a:r>
              <a:rPr lang="en-US" sz="2800" baseline="30000" dirty="0" smtClean="0"/>
              <a:t>14</a:t>
            </a:r>
            <a:r>
              <a:rPr lang="en-US" sz="2800" dirty="0" smtClean="0"/>
              <a:t> </a:t>
            </a:r>
            <a:r>
              <a:rPr lang="en-US" sz="2800" dirty="0"/>
              <a:t>"You shall not commit adultery.</a:t>
            </a:r>
          </a:p>
          <a:p>
            <a:pPr marL="0" indent="0">
              <a:buNone/>
            </a:pPr>
            <a:r>
              <a:rPr lang="en-US" sz="2800" baseline="30000" dirty="0" smtClean="0"/>
              <a:t>15</a:t>
            </a:r>
            <a:r>
              <a:rPr lang="en-US" sz="2800" dirty="0" smtClean="0"/>
              <a:t> </a:t>
            </a:r>
            <a:r>
              <a:rPr lang="en-US" sz="2800" dirty="0"/>
              <a:t>"You shall not steal.</a:t>
            </a:r>
          </a:p>
          <a:p>
            <a:pPr marL="0" indent="0">
              <a:buNone/>
            </a:pPr>
            <a:r>
              <a:rPr lang="en-US" sz="2800" baseline="30000" dirty="0" smtClean="0"/>
              <a:t>16</a:t>
            </a:r>
            <a:r>
              <a:rPr lang="en-US" sz="2800" dirty="0" smtClean="0"/>
              <a:t> </a:t>
            </a:r>
            <a:r>
              <a:rPr lang="en-US" sz="2800" dirty="0"/>
              <a:t>"You shall not give false testimony against your neighbor.</a:t>
            </a:r>
          </a:p>
          <a:p>
            <a:pPr marL="0" indent="0">
              <a:buNone/>
            </a:pPr>
            <a:r>
              <a:rPr lang="en-US" sz="2800" baseline="30000" dirty="0" smtClean="0"/>
              <a:t>17</a:t>
            </a:r>
            <a:r>
              <a:rPr lang="en-US" sz="2800" dirty="0" smtClean="0"/>
              <a:t> </a:t>
            </a:r>
            <a:r>
              <a:rPr lang="en-US" sz="2800" dirty="0"/>
              <a:t>"You shall not covet your neighbor's house. You shall not covet your neighbor's wife, or his manservant or maidservant, his ox or donkey, or anything that belongs to your neighbor</a:t>
            </a:r>
            <a:r>
              <a:rPr lang="en-US" sz="2800" dirty="0" smtClean="0"/>
              <a:t>.“ (</a:t>
            </a:r>
            <a:r>
              <a:rPr lang="en-US" sz="2800" dirty="0" err="1" smtClean="0"/>
              <a:t>Shemot</a:t>
            </a:r>
            <a:r>
              <a:rPr lang="en-US" sz="2800" dirty="0" smtClean="0"/>
              <a:t> [Exodus] 20:12-17)</a:t>
            </a:r>
            <a:endParaRPr lang="en-US" sz="2800" dirty="0"/>
          </a:p>
          <a:p>
            <a:pPr marL="0" indent="0">
              <a:buNone/>
            </a:pPr>
            <a:endParaRPr lang="en-US" sz="2800" dirty="0">
              <a:solidFill>
                <a:schemeClr val="tx1">
                  <a:lumMod val="95000"/>
                  <a:lumOff val="5000"/>
                </a:schemeClr>
              </a:solidFill>
            </a:endParaRPr>
          </a:p>
        </p:txBody>
      </p:sp>
    </p:spTree>
    <p:extLst>
      <p:ext uri="{BB962C8B-B14F-4D97-AF65-F5344CB8AC3E}">
        <p14:creationId xmlns:p14="http://schemas.microsoft.com/office/powerpoint/2010/main" val="35068895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i="1" dirty="0" smtClean="0">
                <a:solidFill>
                  <a:schemeClr val="tx1">
                    <a:lumMod val="95000"/>
                    <a:lumOff val="5000"/>
                  </a:schemeClr>
                </a:solidFill>
              </a:rPr>
              <a:t>Instructions About Love</a:t>
            </a:r>
          </a:p>
          <a:p>
            <a:pPr marL="0" indent="0" algn="ctr">
              <a:buNone/>
            </a:pPr>
            <a:r>
              <a:rPr lang="en-US" sz="3600" i="1" dirty="0" smtClean="0">
                <a:solidFill>
                  <a:schemeClr val="tx1">
                    <a:lumMod val="95000"/>
                    <a:lumOff val="5000"/>
                  </a:schemeClr>
                </a:solidFill>
              </a:rPr>
              <a:t>From </a:t>
            </a:r>
            <a:r>
              <a:rPr lang="en-US" sz="3600" i="1" dirty="0" err="1" smtClean="0">
                <a:solidFill>
                  <a:schemeClr val="tx1">
                    <a:lumMod val="95000"/>
                    <a:lumOff val="5000"/>
                  </a:schemeClr>
                </a:solidFill>
              </a:rPr>
              <a:t>Vayiqra</a:t>
            </a:r>
            <a:r>
              <a:rPr lang="en-US" sz="3600" i="1" dirty="0" smtClean="0">
                <a:solidFill>
                  <a:schemeClr val="tx1">
                    <a:lumMod val="95000"/>
                    <a:lumOff val="5000"/>
                  </a:schemeClr>
                </a:solidFill>
              </a:rPr>
              <a:t> [Leviticus] 19</a:t>
            </a:r>
            <a:endParaRPr lang="en-US" sz="2800" dirty="0" smtClean="0"/>
          </a:p>
          <a:p>
            <a:pPr marL="0" indent="0">
              <a:buNone/>
            </a:pPr>
            <a:r>
              <a:rPr lang="en-US" sz="2800" baseline="30000" dirty="0" smtClean="0"/>
              <a:t>9</a:t>
            </a:r>
            <a:r>
              <a:rPr lang="en-US" sz="2800" dirty="0" smtClean="0"/>
              <a:t> </a:t>
            </a:r>
            <a:r>
              <a:rPr lang="en-US" sz="2800" dirty="0"/>
              <a:t>"'When you reap the harvest of your land, do not reap to the very edges of your field or gather the gleanings of your </a:t>
            </a:r>
            <a:r>
              <a:rPr lang="en-US" sz="2800" dirty="0" smtClean="0"/>
              <a:t>harvest.</a:t>
            </a:r>
          </a:p>
          <a:p>
            <a:pPr marL="0" indent="0">
              <a:buNone/>
            </a:pPr>
            <a:r>
              <a:rPr lang="en-US" sz="2800" baseline="30000" dirty="0" smtClean="0"/>
              <a:t>10</a:t>
            </a:r>
            <a:r>
              <a:rPr lang="en-US" sz="2800" dirty="0" smtClean="0"/>
              <a:t> </a:t>
            </a:r>
            <a:r>
              <a:rPr lang="en-US" sz="2800" dirty="0"/>
              <a:t>Do not go over your vineyard a second time or pick up the grapes that have fallen. Leave them for the poor and the alien. I am Yahuwah your </a:t>
            </a:r>
            <a:r>
              <a:rPr lang="en-US" sz="2800" dirty="0" smtClean="0"/>
              <a:t>Elohim.</a:t>
            </a:r>
          </a:p>
          <a:p>
            <a:pPr marL="0" indent="0">
              <a:buNone/>
            </a:pPr>
            <a:r>
              <a:rPr lang="en-US" sz="2800" baseline="30000" dirty="0" smtClean="0"/>
              <a:t>11</a:t>
            </a:r>
            <a:r>
              <a:rPr lang="en-US" sz="2800" dirty="0" smtClean="0"/>
              <a:t> "</a:t>
            </a:r>
            <a:r>
              <a:rPr lang="en-US" sz="2800" dirty="0"/>
              <a:t>'Do not steal. "'Do not lie. "'Do not deceive one </a:t>
            </a:r>
            <a:r>
              <a:rPr lang="en-US" sz="2800" dirty="0" smtClean="0"/>
              <a:t>another.</a:t>
            </a:r>
          </a:p>
          <a:p>
            <a:pPr marL="0" indent="0">
              <a:buNone/>
            </a:pPr>
            <a:r>
              <a:rPr lang="en-US" sz="2800" baseline="30000" dirty="0" smtClean="0"/>
              <a:t>12</a:t>
            </a:r>
            <a:r>
              <a:rPr lang="en-US" sz="2800" dirty="0" smtClean="0"/>
              <a:t> </a:t>
            </a:r>
            <a:r>
              <a:rPr lang="en-US" sz="2800" dirty="0"/>
              <a:t>"'Do not swear falsely by my name and so profane the name of your Elohim. I am </a:t>
            </a:r>
            <a:r>
              <a:rPr lang="en-US" sz="2800" dirty="0" smtClean="0"/>
              <a:t>Yahuwah.</a:t>
            </a:r>
          </a:p>
          <a:p>
            <a:pPr marL="0" indent="0">
              <a:buNone/>
            </a:pPr>
            <a:r>
              <a:rPr lang="en-US" sz="2800" baseline="30000" dirty="0" smtClean="0"/>
              <a:t>13</a:t>
            </a:r>
            <a:r>
              <a:rPr lang="en-US" sz="2800" dirty="0" smtClean="0"/>
              <a:t> </a:t>
            </a:r>
            <a:r>
              <a:rPr lang="en-US" sz="2800" dirty="0"/>
              <a:t>"'Do not defraud your neighbor or rob him. "'Do not hold back the wages of a hired man overnight.</a:t>
            </a:r>
          </a:p>
        </p:txBody>
      </p:sp>
    </p:spTree>
    <p:extLst>
      <p:ext uri="{BB962C8B-B14F-4D97-AF65-F5344CB8AC3E}">
        <p14:creationId xmlns:p14="http://schemas.microsoft.com/office/powerpoint/2010/main" val="21470015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i="1" dirty="0" smtClean="0">
                <a:solidFill>
                  <a:schemeClr val="tx1">
                    <a:lumMod val="95000"/>
                    <a:lumOff val="5000"/>
                  </a:schemeClr>
                </a:solidFill>
              </a:rPr>
              <a:t>Instructions About Love</a:t>
            </a:r>
          </a:p>
          <a:p>
            <a:pPr marL="0" indent="0" algn="ctr">
              <a:buNone/>
            </a:pPr>
            <a:r>
              <a:rPr lang="en-US" sz="3600" i="1" dirty="0" smtClean="0">
                <a:solidFill>
                  <a:schemeClr val="tx1">
                    <a:lumMod val="95000"/>
                    <a:lumOff val="5000"/>
                  </a:schemeClr>
                </a:solidFill>
              </a:rPr>
              <a:t>From </a:t>
            </a:r>
            <a:r>
              <a:rPr lang="en-US" sz="3600" i="1" dirty="0" err="1" smtClean="0">
                <a:solidFill>
                  <a:schemeClr val="tx1">
                    <a:lumMod val="95000"/>
                    <a:lumOff val="5000"/>
                  </a:schemeClr>
                </a:solidFill>
              </a:rPr>
              <a:t>Vayiqra</a:t>
            </a:r>
            <a:r>
              <a:rPr lang="en-US" sz="3600" i="1" dirty="0" smtClean="0">
                <a:solidFill>
                  <a:schemeClr val="tx1">
                    <a:lumMod val="95000"/>
                    <a:lumOff val="5000"/>
                  </a:schemeClr>
                </a:solidFill>
              </a:rPr>
              <a:t> [Leviticus] 19</a:t>
            </a:r>
          </a:p>
          <a:p>
            <a:pPr marL="0" indent="0">
              <a:buNone/>
            </a:pPr>
            <a:r>
              <a:rPr lang="en-US" sz="2800" baseline="30000" dirty="0" smtClean="0"/>
              <a:t>14</a:t>
            </a:r>
            <a:r>
              <a:rPr lang="en-US" sz="2800" dirty="0" smtClean="0"/>
              <a:t> </a:t>
            </a:r>
            <a:r>
              <a:rPr lang="en-US" sz="2800" dirty="0"/>
              <a:t>"'Do not curse the deaf or put a stumbling block in front of the blind, but fear your Elohim. I am </a:t>
            </a:r>
            <a:r>
              <a:rPr lang="en-US" sz="2800" dirty="0" smtClean="0"/>
              <a:t>Yahuwah.</a:t>
            </a:r>
          </a:p>
          <a:p>
            <a:pPr marL="0" indent="0">
              <a:buNone/>
            </a:pPr>
            <a:r>
              <a:rPr lang="en-US" sz="2800" baseline="30000" dirty="0" smtClean="0"/>
              <a:t>15</a:t>
            </a:r>
            <a:r>
              <a:rPr lang="en-US" sz="2800" dirty="0" smtClean="0"/>
              <a:t> </a:t>
            </a:r>
            <a:r>
              <a:rPr lang="en-US" sz="2800" dirty="0"/>
              <a:t>"'Do not pervert justice; do not show partiality to the poor or favoritism to the great, but judge your neighbor </a:t>
            </a:r>
            <a:r>
              <a:rPr lang="en-US" sz="2800" dirty="0" smtClean="0"/>
              <a:t>fairly.</a:t>
            </a:r>
          </a:p>
          <a:p>
            <a:pPr marL="0" indent="0">
              <a:buNone/>
            </a:pPr>
            <a:r>
              <a:rPr lang="en-US" sz="2800" baseline="30000" dirty="0" smtClean="0"/>
              <a:t>16</a:t>
            </a:r>
            <a:r>
              <a:rPr lang="en-US" sz="2800" dirty="0" smtClean="0"/>
              <a:t> </a:t>
            </a:r>
            <a:r>
              <a:rPr lang="en-US" sz="2800" dirty="0"/>
              <a:t>"'Do not go about spreading slander among your people. "'Do not do anything that endangers your neighbor's life. I am </a:t>
            </a:r>
            <a:r>
              <a:rPr lang="en-US" sz="2800" dirty="0" smtClean="0"/>
              <a:t>Yahuwah.</a:t>
            </a:r>
          </a:p>
          <a:p>
            <a:pPr marL="0" indent="0">
              <a:buNone/>
            </a:pPr>
            <a:r>
              <a:rPr lang="en-US" sz="2800" baseline="30000" dirty="0" smtClean="0"/>
              <a:t>17</a:t>
            </a:r>
            <a:r>
              <a:rPr lang="en-US" sz="2800" dirty="0" smtClean="0"/>
              <a:t> </a:t>
            </a:r>
            <a:r>
              <a:rPr lang="en-US" sz="2800" dirty="0"/>
              <a:t>"'Do not hate your brother in your heart. Rebuke your neighbor frankly so you will not share in his </a:t>
            </a:r>
            <a:r>
              <a:rPr lang="en-US" sz="2800" dirty="0" smtClean="0"/>
              <a:t>guilt.</a:t>
            </a:r>
          </a:p>
          <a:p>
            <a:pPr marL="0" indent="0">
              <a:buNone/>
            </a:pPr>
            <a:r>
              <a:rPr lang="en-US" sz="2800" baseline="30000" dirty="0" smtClean="0"/>
              <a:t>18</a:t>
            </a:r>
            <a:r>
              <a:rPr lang="en-US" sz="2800" dirty="0" smtClean="0"/>
              <a:t> </a:t>
            </a:r>
            <a:r>
              <a:rPr lang="en-US" sz="2800" dirty="0"/>
              <a:t>"'Do not seek revenge or bear a grudge against one of your people, but love your neighbor as yourself. I am Yahuwah.</a:t>
            </a:r>
          </a:p>
        </p:txBody>
      </p:sp>
    </p:spTree>
    <p:extLst>
      <p:ext uri="{BB962C8B-B14F-4D97-AF65-F5344CB8AC3E}">
        <p14:creationId xmlns:p14="http://schemas.microsoft.com/office/powerpoint/2010/main" val="25279693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a:t>
            </a:r>
            <a:r>
              <a:rPr lang="en-US" sz="3600" i="1" dirty="0" smtClean="0">
                <a:solidFill>
                  <a:schemeClr val="tx1">
                    <a:lumMod val="95000"/>
                    <a:lumOff val="5000"/>
                  </a:schemeClr>
                </a:solidFill>
              </a:rPr>
              <a:t>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a:t>
            </a:r>
            <a:r>
              <a:rPr lang="en-US" sz="3600" i="1" dirty="0" smtClean="0">
                <a:solidFill>
                  <a:schemeClr val="tx1">
                    <a:lumMod val="95000"/>
                    <a:lumOff val="5000"/>
                  </a:schemeClr>
                </a:solidFill>
              </a:rPr>
              <a:t>19</a:t>
            </a:r>
            <a:endParaRPr lang="en-US" sz="3600" i="1" dirty="0">
              <a:solidFill>
                <a:schemeClr val="tx1">
                  <a:lumMod val="95000"/>
                  <a:lumOff val="5000"/>
                </a:schemeClr>
              </a:solidFill>
            </a:endParaRPr>
          </a:p>
          <a:p>
            <a:pPr marL="0" indent="0" algn="ctr">
              <a:buNone/>
            </a:pPr>
            <a:r>
              <a:rPr lang="en-US" sz="3600" i="1" dirty="0" smtClean="0">
                <a:solidFill>
                  <a:schemeClr val="tx1">
                    <a:lumMod val="95000"/>
                    <a:lumOff val="5000"/>
                  </a:schemeClr>
                </a:solidFill>
              </a:rPr>
              <a:t>Consideration </a:t>
            </a:r>
            <a:r>
              <a:rPr lang="en-US" sz="3600" i="1" dirty="0" smtClean="0">
                <a:solidFill>
                  <a:schemeClr val="tx1">
                    <a:lumMod val="95000"/>
                    <a:lumOff val="5000"/>
                  </a:schemeClr>
                </a:solidFill>
              </a:rPr>
              <a:t>for the Poor</a:t>
            </a:r>
          </a:p>
          <a:p>
            <a:pPr marL="0" indent="0">
              <a:buNone/>
            </a:pPr>
            <a:r>
              <a:rPr lang="en-US" sz="2800" baseline="30000" dirty="0"/>
              <a:t>9</a:t>
            </a:r>
            <a:r>
              <a:rPr lang="en-US" sz="2800" dirty="0"/>
              <a:t> "'When you reap the harvest of your land, do not reap to the very edges of your field or gather the gleanings of your harvest.</a:t>
            </a:r>
          </a:p>
          <a:p>
            <a:pPr marL="0" indent="0">
              <a:buNone/>
            </a:pPr>
            <a:r>
              <a:rPr lang="en-US" sz="2800" baseline="30000" dirty="0"/>
              <a:t>10</a:t>
            </a:r>
            <a:r>
              <a:rPr lang="en-US" sz="2800" dirty="0"/>
              <a:t> Do not go over your vineyard a second time or pick up the grapes that have fallen. Leave them for the poor and the alien. I am Yahuwah your Elohim.</a:t>
            </a:r>
          </a:p>
        </p:txBody>
      </p:sp>
    </p:spTree>
    <p:extLst>
      <p:ext uri="{BB962C8B-B14F-4D97-AF65-F5344CB8AC3E}">
        <p14:creationId xmlns:p14="http://schemas.microsoft.com/office/powerpoint/2010/main" val="25455483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Deuteronomy 23:24-25</a:t>
            </a:r>
            <a:endParaRPr lang="en-US" sz="3600" i="1" dirty="0">
              <a:solidFill>
                <a:schemeClr val="tx1">
                  <a:lumMod val="95000"/>
                  <a:lumOff val="5000"/>
                </a:schemeClr>
              </a:solidFill>
            </a:endParaRPr>
          </a:p>
          <a:p>
            <a:pPr marL="0" indent="0">
              <a:buNone/>
            </a:pPr>
            <a:r>
              <a:rPr lang="en-US" sz="2800" baseline="30000" dirty="0" smtClean="0"/>
              <a:t>24</a:t>
            </a:r>
            <a:r>
              <a:rPr lang="en-US" sz="2800" dirty="0" smtClean="0"/>
              <a:t> </a:t>
            </a:r>
            <a:r>
              <a:rPr lang="en-US" sz="2800" dirty="0"/>
              <a:t>If you enter your neighbor's vineyard, you may eat all the grapes you want, but do not put any in your </a:t>
            </a:r>
            <a:r>
              <a:rPr lang="en-US" sz="2800" dirty="0" smtClean="0"/>
              <a:t>basket.</a:t>
            </a:r>
          </a:p>
          <a:p>
            <a:pPr marL="0" indent="0">
              <a:buNone/>
            </a:pPr>
            <a:r>
              <a:rPr lang="en-US" sz="2800" baseline="30000" dirty="0" smtClean="0"/>
              <a:t>25</a:t>
            </a:r>
            <a:r>
              <a:rPr lang="en-US" sz="2800" dirty="0" smtClean="0"/>
              <a:t> </a:t>
            </a:r>
            <a:r>
              <a:rPr lang="en-US" sz="2800" dirty="0"/>
              <a:t>If you enter your neighbor's </a:t>
            </a:r>
            <a:r>
              <a:rPr lang="en-US" sz="2800" dirty="0" err="1"/>
              <a:t>grainfield</a:t>
            </a:r>
            <a:r>
              <a:rPr lang="en-US" sz="2800" dirty="0"/>
              <a:t>, you may pick kernels with your hands, but you must not put a sickle to his standing grain.</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20805449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buNone/>
            </a:pPr>
            <a:r>
              <a:rPr lang="en-US" sz="2800" baseline="30000" dirty="0" smtClean="0"/>
              <a:t>11</a:t>
            </a:r>
            <a:r>
              <a:rPr lang="en-US" sz="2800" dirty="0" smtClean="0"/>
              <a:t> </a:t>
            </a:r>
            <a:r>
              <a:rPr lang="en-US" sz="2800" dirty="0"/>
              <a:t>"'Do not steal. "'Do not lie. "'Do not deceive one another</a:t>
            </a:r>
            <a:r>
              <a:rPr lang="en-US" sz="2800" dirty="0" smtClean="0"/>
              <a:t>.</a:t>
            </a:r>
          </a:p>
          <a:p>
            <a:pPr marL="0" indent="0">
              <a:buNone/>
            </a:pPr>
            <a:r>
              <a:rPr lang="en-US" sz="2800" dirty="0" smtClean="0"/>
              <a:t>Certainly a reference to the Big Ten</a:t>
            </a:r>
            <a:endParaRPr lang="en-US" sz="2800" dirty="0"/>
          </a:p>
          <a:p>
            <a:pPr marL="0" indent="0">
              <a:buNone/>
            </a:pPr>
            <a:r>
              <a:rPr lang="en-US" sz="2800" dirty="0" smtClean="0"/>
              <a:t>James 3:13-4:10</a:t>
            </a:r>
            <a:endParaRPr lang="en-US" sz="2800" dirty="0"/>
          </a:p>
        </p:txBody>
      </p:sp>
    </p:spTree>
    <p:extLst>
      <p:ext uri="{BB962C8B-B14F-4D97-AF65-F5344CB8AC3E}">
        <p14:creationId xmlns:p14="http://schemas.microsoft.com/office/powerpoint/2010/main" val="42800958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a:t>
            </a:r>
            <a:r>
              <a:rPr lang="en-US" sz="3600" i="1" dirty="0" smtClean="0">
                <a:solidFill>
                  <a:schemeClr val="tx1">
                    <a:lumMod val="95000"/>
                    <a:lumOff val="5000"/>
                  </a:schemeClr>
                </a:solidFill>
              </a:rPr>
              <a:t>19</a:t>
            </a:r>
            <a:endParaRPr lang="en-US" sz="3600" i="1" dirty="0" smtClean="0">
              <a:solidFill>
                <a:schemeClr val="tx1">
                  <a:lumMod val="95000"/>
                  <a:lumOff val="5000"/>
                </a:schemeClr>
              </a:solidFill>
            </a:endParaRPr>
          </a:p>
          <a:p>
            <a:pPr marL="0" indent="0" algn="ctr">
              <a:buNone/>
            </a:pPr>
            <a:r>
              <a:rPr lang="en-US" sz="3600" i="1" dirty="0" smtClean="0">
                <a:solidFill>
                  <a:schemeClr val="tx1">
                    <a:lumMod val="95000"/>
                    <a:lumOff val="5000"/>
                  </a:schemeClr>
                </a:solidFill>
              </a:rPr>
              <a:t>Swearing</a:t>
            </a:r>
            <a:endParaRPr lang="en-US" sz="3600" i="1" dirty="0" smtClean="0">
              <a:solidFill>
                <a:schemeClr val="tx1">
                  <a:lumMod val="95000"/>
                  <a:lumOff val="5000"/>
                </a:schemeClr>
              </a:solidFill>
            </a:endParaRPr>
          </a:p>
          <a:p>
            <a:pPr marL="0" indent="0">
              <a:buNone/>
            </a:pPr>
            <a:r>
              <a:rPr lang="en-US" sz="2800" baseline="30000" dirty="0"/>
              <a:t>12</a:t>
            </a:r>
            <a:r>
              <a:rPr lang="en-US" sz="2800" dirty="0"/>
              <a:t> "'Do not swear falsely by my name and so profane the name of your Elohim. I am Yahuwah</a:t>
            </a:r>
            <a:r>
              <a:rPr lang="en-US" sz="2800" dirty="0" smtClean="0"/>
              <a:t>.</a:t>
            </a:r>
          </a:p>
          <a:p>
            <a:pPr marL="0" indent="0">
              <a:buNone/>
            </a:pPr>
            <a:r>
              <a:rPr lang="en-US" sz="2800" dirty="0" smtClean="0"/>
              <a:t>The Torah teaches:</a:t>
            </a:r>
          </a:p>
          <a:p>
            <a:pPr marL="0" indent="0">
              <a:buNone/>
            </a:pPr>
            <a:r>
              <a:rPr lang="en-US" sz="2800" dirty="0" smtClean="0"/>
              <a:t>Fear </a:t>
            </a:r>
            <a:r>
              <a:rPr lang="en-US" sz="2800" dirty="0"/>
              <a:t>Yahuwah your Elohim, serve him only and take your oaths in </a:t>
            </a:r>
            <a:r>
              <a:rPr lang="en-US" sz="2800" dirty="0" smtClean="0"/>
              <a:t>his </a:t>
            </a:r>
            <a:r>
              <a:rPr lang="en-US" sz="2800" dirty="0"/>
              <a:t>name</a:t>
            </a:r>
            <a:r>
              <a:rPr lang="en-US" sz="2800" dirty="0" smtClean="0"/>
              <a:t>. Deuteronomy 6:13</a:t>
            </a:r>
          </a:p>
          <a:p>
            <a:pPr marL="0" indent="0">
              <a:buNone/>
            </a:pPr>
            <a:r>
              <a:rPr lang="en-US" sz="2800" dirty="0" smtClean="0"/>
              <a:t>Fear </a:t>
            </a:r>
            <a:r>
              <a:rPr lang="en-US" sz="2800" dirty="0"/>
              <a:t>Yahuwah your Elohim and serve him. Hold fast to him and take your oaths in his name</a:t>
            </a:r>
            <a:r>
              <a:rPr lang="en-US" sz="2800" dirty="0" smtClean="0"/>
              <a:t>. Deuteronomy 10:20</a:t>
            </a:r>
            <a:endParaRPr lang="en-US" sz="2800" dirty="0"/>
          </a:p>
        </p:txBody>
      </p:sp>
      <p:sp>
        <p:nvSpPr>
          <p:cNvPr id="2" name="Rectangle 1"/>
          <p:cNvSpPr/>
          <p:nvPr/>
        </p:nvSpPr>
        <p:spPr>
          <a:xfrm>
            <a:off x="4453213" y="2387084"/>
            <a:ext cx="237566" cy="369332"/>
          </a:xfrm>
          <a:prstGeom prst="rect">
            <a:avLst/>
          </a:prstGeom>
        </p:spPr>
        <p:txBody>
          <a:bodyPr wrap="none">
            <a:spAutoFit/>
          </a:bodyPr>
          <a:lstStyle/>
          <a:p>
            <a:pPr algn="ctr"/>
            <a:r>
              <a:rPr lang="en-US" i="1" dirty="0" smtClean="0">
                <a:solidFill>
                  <a:schemeClr val="tx1">
                    <a:lumMod val="95000"/>
                    <a:lumOff val="5000"/>
                  </a:schemeClr>
                </a:solidFill>
              </a:rPr>
              <a:t> </a:t>
            </a:r>
            <a:endParaRPr lang="en-US" i="1" dirty="0">
              <a:solidFill>
                <a:schemeClr val="tx1">
                  <a:lumMod val="95000"/>
                  <a:lumOff val="5000"/>
                </a:schemeClr>
              </a:solidFill>
            </a:endParaRPr>
          </a:p>
        </p:txBody>
      </p:sp>
    </p:spTree>
    <p:extLst>
      <p:ext uri="{BB962C8B-B14F-4D97-AF65-F5344CB8AC3E}">
        <p14:creationId xmlns:p14="http://schemas.microsoft.com/office/powerpoint/2010/main" val="8232890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The Obligation of </a:t>
            </a:r>
            <a:r>
              <a:rPr lang="en-US" sz="3600" i="1" dirty="0" smtClean="0">
                <a:solidFill>
                  <a:schemeClr val="tx1">
                    <a:lumMod val="95000"/>
                    <a:lumOff val="5000"/>
                  </a:schemeClr>
                </a:solidFill>
              </a:rPr>
              <a:t>Swearing</a:t>
            </a:r>
          </a:p>
          <a:p>
            <a:pPr marL="0" indent="0" algn="ctr">
              <a:buNone/>
            </a:pPr>
            <a:r>
              <a:rPr lang="en-US" sz="2800" dirty="0" smtClean="0"/>
              <a:t>Whatever </a:t>
            </a:r>
            <a:r>
              <a:rPr lang="en-US" sz="2800" dirty="0"/>
              <a:t>your lips utter you must be sure to do, because you made your vow freely to Yahuwah your Elohim with your own mouth</a:t>
            </a:r>
            <a:r>
              <a:rPr lang="en-US" sz="2800" dirty="0" smtClean="0"/>
              <a:t>. Deuteronomy 23:23</a:t>
            </a:r>
            <a:endParaRPr lang="en-US" sz="2800" dirty="0"/>
          </a:p>
        </p:txBody>
      </p:sp>
    </p:spTree>
    <p:extLst>
      <p:ext uri="{BB962C8B-B14F-4D97-AF65-F5344CB8AC3E}">
        <p14:creationId xmlns:p14="http://schemas.microsoft.com/office/powerpoint/2010/main" val="16590366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What is </a:t>
            </a:r>
            <a:r>
              <a:rPr lang="en-US" sz="3600" i="1" dirty="0" err="1" smtClean="0">
                <a:solidFill>
                  <a:schemeClr val="tx1">
                    <a:lumMod val="95000"/>
                    <a:lumOff val="5000"/>
                  </a:schemeClr>
                </a:solidFill>
              </a:rPr>
              <a:t>Yeshua</a:t>
            </a:r>
            <a:r>
              <a:rPr lang="en-US" sz="3600" i="1" dirty="0" smtClean="0">
                <a:solidFill>
                  <a:schemeClr val="tx1">
                    <a:lumMod val="95000"/>
                    <a:lumOff val="5000"/>
                  </a:schemeClr>
                </a:solidFill>
              </a:rPr>
              <a:t> Teaching?</a:t>
            </a:r>
            <a:endParaRPr lang="en-US" sz="3600" i="1" dirty="0">
              <a:solidFill>
                <a:schemeClr val="tx1">
                  <a:lumMod val="95000"/>
                  <a:lumOff val="5000"/>
                </a:schemeClr>
              </a:solidFill>
            </a:endParaRPr>
          </a:p>
          <a:p>
            <a:pPr marL="0" indent="0">
              <a:buNone/>
            </a:pPr>
            <a:r>
              <a:rPr lang="en-US" sz="2800" baseline="30000" dirty="0" smtClean="0"/>
              <a:t>33</a:t>
            </a:r>
            <a:r>
              <a:rPr lang="en-US" sz="2800" dirty="0" smtClean="0"/>
              <a:t> </a:t>
            </a:r>
            <a:r>
              <a:rPr lang="en-US" sz="2800" dirty="0"/>
              <a:t>"Again, you have heard that it was said to the people long ago, 'Do not break your oath, but keep the oaths you have made to Yahuwah</a:t>
            </a:r>
            <a:r>
              <a:rPr lang="en-US" sz="2800" dirty="0" smtClean="0"/>
              <a:t>.’</a:t>
            </a:r>
          </a:p>
          <a:p>
            <a:pPr marL="0" indent="0">
              <a:buNone/>
            </a:pPr>
            <a:r>
              <a:rPr lang="en-US" sz="2800" baseline="30000" dirty="0" smtClean="0"/>
              <a:t>34</a:t>
            </a:r>
            <a:r>
              <a:rPr lang="en-US" sz="2800" dirty="0" smtClean="0"/>
              <a:t> </a:t>
            </a:r>
            <a:r>
              <a:rPr lang="en-US" sz="2800" dirty="0"/>
              <a:t>But I tell you, Do not swear at all: either by heaven, for it is Elohim's </a:t>
            </a:r>
            <a:r>
              <a:rPr lang="en-US" sz="2800" dirty="0" smtClean="0"/>
              <a:t>throne;</a:t>
            </a:r>
          </a:p>
          <a:p>
            <a:pPr marL="0" indent="0">
              <a:buNone/>
            </a:pPr>
            <a:r>
              <a:rPr lang="en-US" sz="2800" baseline="30000" dirty="0" smtClean="0"/>
              <a:t>35</a:t>
            </a:r>
            <a:r>
              <a:rPr lang="en-US" sz="2800" dirty="0" smtClean="0"/>
              <a:t> </a:t>
            </a:r>
            <a:r>
              <a:rPr lang="en-US" sz="2800" dirty="0"/>
              <a:t>or by the earth, for it is his footstool; or by </a:t>
            </a:r>
            <a:r>
              <a:rPr lang="en-US" sz="2800" dirty="0" err="1"/>
              <a:t>Yerushalayim</a:t>
            </a:r>
            <a:r>
              <a:rPr lang="en-US" sz="2800" dirty="0"/>
              <a:t>, for it is the city of the Great </a:t>
            </a:r>
            <a:r>
              <a:rPr lang="en-US" sz="2800" dirty="0" smtClean="0"/>
              <a:t>King.</a:t>
            </a:r>
          </a:p>
          <a:p>
            <a:pPr marL="0" indent="0">
              <a:buNone/>
            </a:pPr>
            <a:r>
              <a:rPr lang="en-US" sz="2800" baseline="30000" dirty="0" smtClean="0"/>
              <a:t>36</a:t>
            </a:r>
            <a:r>
              <a:rPr lang="en-US" sz="2800" dirty="0" smtClean="0"/>
              <a:t> </a:t>
            </a:r>
            <a:r>
              <a:rPr lang="en-US" sz="2800" dirty="0"/>
              <a:t>And do not swear by your head, for you cannot make even one hair white or </a:t>
            </a:r>
            <a:r>
              <a:rPr lang="en-US" sz="2800" dirty="0" smtClean="0"/>
              <a:t>black.</a:t>
            </a:r>
          </a:p>
          <a:p>
            <a:pPr marL="0" indent="0">
              <a:buNone/>
            </a:pPr>
            <a:r>
              <a:rPr lang="en-US" sz="2800" baseline="30000" dirty="0" smtClean="0"/>
              <a:t>37</a:t>
            </a:r>
            <a:r>
              <a:rPr lang="en-US" sz="2800" dirty="0" smtClean="0"/>
              <a:t> </a:t>
            </a:r>
            <a:r>
              <a:rPr lang="en-US" sz="2800" dirty="0"/>
              <a:t>Simply let your 'Yes' be 'Yes,' and your 'No,' 'No'; anything beyond this comes from the evil one</a:t>
            </a:r>
            <a:r>
              <a:rPr lang="en-US" sz="2800" dirty="0" smtClean="0"/>
              <a:t>. (Matthew 5)</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2720802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Swearing</a:t>
            </a:r>
          </a:p>
          <a:p>
            <a:pPr marL="0" indent="0">
              <a:buNone/>
            </a:pPr>
            <a:r>
              <a:rPr lang="en-US" sz="2800" baseline="30000" dirty="0"/>
              <a:t>12</a:t>
            </a:r>
            <a:r>
              <a:rPr lang="en-US" sz="2800" dirty="0"/>
              <a:t> "'Do not swear falsely by my name and so profane the name of your Elohim. I am Yahuwah</a:t>
            </a:r>
            <a:r>
              <a:rPr lang="en-US" sz="2800" dirty="0" smtClean="0"/>
              <a:t>.</a:t>
            </a:r>
          </a:p>
          <a:p>
            <a:pPr marL="0" indent="0">
              <a:buNone/>
            </a:pPr>
            <a:endParaRPr lang="en-US" sz="2800" dirty="0"/>
          </a:p>
          <a:p>
            <a:pPr marL="0" indent="0">
              <a:buNone/>
            </a:pPr>
            <a:r>
              <a:rPr lang="en-US" sz="2800" dirty="0" smtClean="0"/>
              <a:t>James 5:12  </a:t>
            </a:r>
            <a:r>
              <a:rPr lang="en-US" sz="2800" dirty="0"/>
              <a:t>Above all, my brothers, do not swear-- not by heaven or by earth or by anything else. Let your "Yes" be yes, and your "No," no, or you will be condemned.</a:t>
            </a:r>
          </a:p>
        </p:txBody>
      </p:sp>
    </p:spTree>
    <p:extLst>
      <p:ext uri="{BB962C8B-B14F-4D97-AF65-F5344CB8AC3E}">
        <p14:creationId xmlns:p14="http://schemas.microsoft.com/office/powerpoint/2010/main" val="9395514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lgn="ctr">
              <a:buNone/>
            </a:pPr>
            <a:r>
              <a:rPr lang="en-US" sz="3600" i="1" dirty="0" smtClean="0">
                <a:solidFill>
                  <a:schemeClr val="tx1">
                    <a:lumMod val="95000"/>
                    <a:lumOff val="5000"/>
                  </a:schemeClr>
                </a:solidFill>
              </a:rPr>
              <a:t>Defrauding </a:t>
            </a:r>
            <a:r>
              <a:rPr lang="en-US" sz="3600" i="1" dirty="0" smtClean="0">
                <a:solidFill>
                  <a:schemeClr val="tx1">
                    <a:lumMod val="95000"/>
                    <a:lumOff val="5000"/>
                  </a:schemeClr>
                </a:solidFill>
              </a:rPr>
              <a:t>Your Neighbor</a:t>
            </a:r>
          </a:p>
          <a:p>
            <a:pPr marL="0" indent="0">
              <a:buNone/>
            </a:pPr>
            <a:r>
              <a:rPr lang="en-US" sz="2800" baseline="30000" dirty="0"/>
              <a:t>13</a:t>
            </a:r>
            <a:r>
              <a:rPr lang="en-US" sz="2800" dirty="0"/>
              <a:t> "'Do not defraud your neighbor or rob him. "'Do not hold back the wages of a hired man overnight</a:t>
            </a:r>
            <a:r>
              <a:rPr lang="en-US" sz="2800" dirty="0" smtClean="0"/>
              <a:t>.</a:t>
            </a:r>
          </a:p>
          <a:p>
            <a:pPr marL="0" indent="0">
              <a:buNone/>
            </a:pPr>
            <a:r>
              <a:rPr lang="en-US" sz="2800" dirty="0" smtClean="0"/>
              <a:t>Defraud </a:t>
            </a:r>
            <a:r>
              <a:rPr lang="mr-IN" sz="2800" dirty="0" smtClean="0"/>
              <a:t>–</a:t>
            </a:r>
            <a:r>
              <a:rPr lang="en-US" sz="2800" dirty="0" smtClean="0"/>
              <a:t>to</a:t>
            </a:r>
            <a:r>
              <a:rPr lang="en-US" sz="2800" dirty="0"/>
              <a:t> deprive of a right, money, or property by </a:t>
            </a:r>
            <a:r>
              <a:rPr lang="en-US" sz="2800" dirty="0" smtClean="0"/>
              <a:t>fraud (deceit, trickery)</a:t>
            </a:r>
            <a:endParaRPr lang="en-US" sz="2800" dirty="0"/>
          </a:p>
        </p:txBody>
      </p:sp>
    </p:spTree>
    <p:extLst>
      <p:ext uri="{BB962C8B-B14F-4D97-AF65-F5344CB8AC3E}">
        <p14:creationId xmlns:p14="http://schemas.microsoft.com/office/powerpoint/2010/main" val="8980947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James 5:4</a:t>
            </a:r>
          </a:p>
          <a:p>
            <a:pPr marL="0" indent="0">
              <a:buNone/>
            </a:pPr>
            <a:r>
              <a:rPr lang="en-US" sz="2800" dirty="0" smtClean="0"/>
              <a:t>Look</a:t>
            </a:r>
            <a:r>
              <a:rPr lang="en-US" sz="2800" dirty="0"/>
              <a:t>! The wages you failed to pay the workmen who mowed your fields are crying out against you. The cries of the harvesters have reached the ears of Yahuwah Almighty.</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42800958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lgn="ctr">
              <a:buNone/>
            </a:pPr>
            <a:r>
              <a:rPr lang="en-US" sz="3600" i="1" dirty="0" smtClean="0">
                <a:solidFill>
                  <a:schemeClr val="tx1">
                    <a:lumMod val="95000"/>
                    <a:lumOff val="5000"/>
                  </a:schemeClr>
                </a:solidFill>
              </a:rPr>
              <a:t>Instructions</a:t>
            </a:r>
            <a:endParaRPr lang="en-US" sz="3600" i="1" dirty="0" smtClean="0">
              <a:solidFill>
                <a:schemeClr val="tx1">
                  <a:lumMod val="95000"/>
                  <a:lumOff val="5000"/>
                </a:schemeClr>
              </a:solidFill>
            </a:endParaRPr>
          </a:p>
          <a:p>
            <a:pPr marL="0" indent="0">
              <a:buNone/>
            </a:pPr>
            <a:r>
              <a:rPr lang="en-US" sz="2800" baseline="30000" dirty="0"/>
              <a:t>14</a:t>
            </a:r>
            <a:r>
              <a:rPr lang="en-US" sz="2800" dirty="0"/>
              <a:t> "'Do not curse the deaf or put a stumbling block in front of the blind, but fear your Elohim. I am Yahuwah</a:t>
            </a:r>
            <a:r>
              <a:rPr lang="en-US" sz="2800" dirty="0" smtClean="0"/>
              <a:t>.</a:t>
            </a:r>
          </a:p>
          <a:p>
            <a:pPr marL="0" indent="0">
              <a:buNone/>
            </a:pPr>
            <a:r>
              <a:rPr lang="en-US" sz="2800" dirty="0" smtClean="0"/>
              <a:t>Even from a worldly point of view, taking advantage of the handicap of a person is despicable.  So is mocking a handicapped person.</a:t>
            </a:r>
            <a:endParaRPr lang="en-US" sz="2800" dirty="0"/>
          </a:p>
        </p:txBody>
      </p:sp>
    </p:spTree>
    <p:extLst>
      <p:ext uri="{BB962C8B-B14F-4D97-AF65-F5344CB8AC3E}">
        <p14:creationId xmlns:p14="http://schemas.microsoft.com/office/powerpoint/2010/main" val="8232890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lgn="ctr">
              <a:buNone/>
            </a:pPr>
            <a:r>
              <a:rPr lang="en-US" sz="3600" i="1" dirty="0" smtClean="0">
                <a:solidFill>
                  <a:schemeClr val="tx1">
                    <a:lumMod val="95000"/>
                    <a:lumOff val="5000"/>
                  </a:schemeClr>
                </a:solidFill>
              </a:rPr>
              <a:t>Favoritism </a:t>
            </a:r>
            <a:r>
              <a:rPr lang="en-US" sz="3600" i="1" dirty="0" smtClean="0">
                <a:solidFill>
                  <a:schemeClr val="tx1">
                    <a:lumMod val="95000"/>
                    <a:lumOff val="5000"/>
                  </a:schemeClr>
                </a:solidFill>
              </a:rPr>
              <a:t>in Judging</a:t>
            </a:r>
          </a:p>
          <a:p>
            <a:pPr marL="0" indent="0">
              <a:buNone/>
            </a:pPr>
            <a:r>
              <a:rPr lang="en-US" sz="2800" baseline="30000" dirty="0"/>
              <a:t>15</a:t>
            </a:r>
            <a:r>
              <a:rPr lang="en-US" sz="2800" dirty="0"/>
              <a:t> "'Do not pervert justice; do not show partiality to the poor or favoritism to the great, but judge your neighbor fairly.</a:t>
            </a:r>
          </a:p>
        </p:txBody>
      </p:sp>
    </p:spTree>
    <p:extLst>
      <p:ext uri="{BB962C8B-B14F-4D97-AF65-F5344CB8AC3E}">
        <p14:creationId xmlns:p14="http://schemas.microsoft.com/office/powerpoint/2010/main" val="12720802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i="1" dirty="0" err="1" smtClean="0">
                <a:solidFill>
                  <a:schemeClr val="tx1">
                    <a:lumMod val="95000"/>
                    <a:lumOff val="5000"/>
                  </a:schemeClr>
                </a:solidFill>
              </a:rPr>
              <a:t>Yahusha</a:t>
            </a:r>
            <a:r>
              <a:rPr lang="en-US" sz="3600" i="1" dirty="0" smtClean="0">
                <a:solidFill>
                  <a:schemeClr val="tx1">
                    <a:lumMod val="95000"/>
                    <a:lumOff val="5000"/>
                  </a:schemeClr>
                </a:solidFill>
              </a:rPr>
              <a:t> on Judging</a:t>
            </a:r>
          </a:p>
          <a:p>
            <a:r>
              <a:rPr lang="en-US" sz="2800" dirty="0"/>
              <a:t>"Do not judge, or you too will be judged.</a:t>
            </a:r>
          </a:p>
          <a:p>
            <a:r>
              <a:rPr lang="en-US" sz="2800" dirty="0"/>
              <a:t> </a:t>
            </a:r>
            <a:r>
              <a:rPr lang="en-US" sz="2800" baseline="30000" dirty="0"/>
              <a:t>2</a:t>
            </a:r>
            <a:r>
              <a:rPr lang="en-US" sz="2800" dirty="0"/>
              <a:t> For in the same way you judge others, you will be judged, and with the measure you use, it will be measured to you.</a:t>
            </a:r>
          </a:p>
          <a:p>
            <a:r>
              <a:rPr lang="en-US" sz="2800" dirty="0"/>
              <a:t> </a:t>
            </a:r>
            <a:r>
              <a:rPr lang="en-US" sz="2800" baseline="30000" dirty="0"/>
              <a:t>3</a:t>
            </a:r>
            <a:r>
              <a:rPr lang="en-US" sz="2800" dirty="0"/>
              <a:t> "Why do you look at the speck of sawdust in your brother's eye and pay no attention to the plank in your own eye?</a:t>
            </a:r>
          </a:p>
          <a:p>
            <a:r>
              <a:rPr lang="en-US" sz="2800" dirty="0"/>
              <a:t> </a:t>
            </a:r>
            <a:r>
              <a:rPr lang="en-US" sz="2800" baseline="30000" dirty="0"/>
              <a:t>4</a:t>
            </a:r>
            <a:r>
              <a:rPr lang="en-US" sz="2800" dirty="0"/>
              <a:t> How can you say to your brother, 'Let me take the speck out of your eye,' when all the time there is a plank in your own eye?</a:t>
            </a:r>
          </a:p>
          <a:p>
            <a:r>
              <a:rPr lang="en-US" sz="2800" dirty="0"/>
              <a:t> </a:t>
            </a:r>
            <a:r>
              <a:rPr lang="en-US" sz="2800" baseline="30000" dirty="0"/>
              <a:t>5</a:t>
            </a:r>
            <a:r>
              <a:rPr lang="en-US" sz="2800" dirty="0"/>
              <a:t> You hypocrite, first take the plank out of your own eye, and then you will see clearly to remove the speck from your brother's eye</a:t>
            </a:r>
            <a:r>
              <a:rPr lang="en-US" sz="2800" dirty="0" smtClean="0"/>
              <a:t>. (Matthew 7)</a:t>
            </a:r>
            <a:endParaRPr lang="en-US" sz="2800" dirty="0"/>
          </a:p>
        </p:txBody>
      </p:sp>
    </p:spTree>
    <p:extLst>
      <p:ext uri="{BB962C8B-B14F-4D97-AF65-F5344CB8AC3E}">
        <p14:creationId xmlns:p14="http://schemas.microsoft.com/office/powerpoint/2010/main" val="16485796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32500" lnSpcReduction="20000"/>
          </a:bodyPr>
          <a:lstStyle/>
          <a:p>
            <a:pPr marL="0" indent="0" algn="ctr">
              <a:buNone/>
            </a:pPr>
            <a:r>
              <a:rPr lang="en-US" sz="8600" i="1" dirty="0" smtClean="0">
                <a:solidFill>
                  <a:schemeClr val="tx1">
                    <a:lumMod val="95000"/>
                    <a:lumOff val="5000"/>
                  </a:schemeClr>
                </a:solidFill>
              </a:rPr>
              <a:t>James 2:1-9</a:t>
            </a:r>
            <a:endParaRPr lang="en-US" sz="8600" i="1" dirty="0">
              <a:solidFill>
                <a:schemeClr val="tx1">
                  <a:lumMod val="95000"/>
                  <a:lumOff val="5000"/>
                </a:schemeClr>
              </a:solidFill>
            </a:endParaRPr>
          </a:p>
          <a:p>
            <a:pPr marL="0" indent="0">
              <a:buNone/>
            </a:pPr>
            <a:r>
              <a:rPr lang="en-US" sz="4900" dirty="0" smtClean="0"/>
              <a:t>My </a:t>
            </a:r>
            <a:r>
              <a:rPr lang="en-US" sz="4900" dirty="0"/>
              <a:t>brothers, as believers in our glorious the Master </a:t>
            </a:r>
            <a:r>
              <a:rPr lang="en-US" sz="4900" dirty="0" err="1"/>
              <a:t>Yahusha</a:t>
            </a:r>
            <a:r>
              <a:rPr lang="en-US" sz="4900" dirty="0"/>
              <a:t> Messiah, don't show </a:t>
            </a:r>
            <a:r>
              <a:rPr lang="en-US" sz="4900" dirty="0" smtClean="0"/>
              <a:t>favoritism.</a:t>
            </a:r>
          </a:p>
          <a:p>
            <a:pPr marL="0" indent="0">
              <a:buNone/>
            </a:pPr>
            <a:r>
              <a:rPr lang="en-US" sz="4900" baseline="30000" dirty="0" smtClean="0"/>
              <a:t>2</a:t>
            </a:r>
            <a:r>
              <a:rPr lang="en-US" sz="4900" dirty="0" smtClean="0"/>
              <a:t> </a:t>
            </a:r>
            <a:r>
              <a:rPr lang="en-US" sz="4900" dirty="0"/>
              <a:t>Suppose a man comes into your meeting wearing a gold ring and fine clothes, and a poor man in shabby clothes also comes </a:t>
            </a:r>
            <a:r>
              <a:rPr lang="en-US" sz="4900" dirty="0" smtClean="0"/>
              <a:t>in.</a:t>
            </a:r>
          </a:p>
          <a:p>
            <a:pPr marL="0" indent="0">
              <a:buNone/>
            </a:pPr>
            <a:r>
              <a:rPr lang="en-US" sz="4900" baseline="30000" dirty="0" smtClean="0"/>
              <a:t>3</a:t>
            </a:r>
            <a:r>
              <a:rPr lang="en-US" sz="4900" dirty="0" smtClean="0"/>
              <a:t> </a:t>
            </a:r>
            <a:r>
              <a:rPr lang="en-US" sz="4900" dirty="0"/>
              <a:t>If you show special attention to the man wearing fine clothes and say, "Here's a good seat for you," but say to the poor man, "You stand there" or "Sit on the floor by my feet</a:t>
            </a:r>
            <a:r>
              <a:rPr lang="en-US" sz="4900" dirty="0" smtClean="0"/>
              <a:t>,”</a:t>
            </a:r>
          </a:p>
          <a:p>
            <a:pPr marL="0" indent="0">
              <a:buNone/>
            </a:pPr>
            <a:r>
              <a:rPr lang="en-US" sz="4900" baseline="30000" dirty="0" smtClean="0"/>
              <a:t>4</a:t>
            </a:r>
            <a:r>
              <a:rPr lang="en-US" sz="4900" dirty="0" smtClean="0"/>
              <a:t> </a:t>
            </a:r>
            <a:r>
              <a:rPr lang="en-US" sz="4900" dirty="0"/>
              <a:t>have you not discriminated among yourselves and become judges with evil </a:t>
            </a:r>
            <a:r>
              <a:rPr lang="en-US" sz="4900" dirty="0" smtClean="0"/>
              <a:t>thoughts?</a:t>
            </a:r>
          </a:p>
          <a:p>
            <a:pPr marL="0" indent="0">
              <a:buNone/>
            </a:pPr>
            <a:r>
              <a:rPr lang="en-US" sz="4900" baseline="30000" dirty="0" smtClean="0"/>
              <a:t>5</a:t>
            </a:r>
            <a:r>
              <a:rPr lang="en-US" sz="4900" dirty="0" smtClean="0"/>
              <a:t> </a:t>
            </a:r>
            <a:r>
              <a:rPr lang="en-US" sz="4900" dirty="0"/>
              <a:t>Listen, my dear brothers: Has not Elohim chosen those who are poor in the eyes of the world to be rich in faith and to inherit the kingdom he promised those who love </a:t>
            </a:r>
            <a:r>
              <a:rPr lang="en-US" sz="4900" dirty="0" smtClean="0"/>
              <a:t>him?</a:t>
            </a:r>
          </a:p>
          <a:p>
            <a:pPr marL="0" indent="0">
              <a:buNone/>
            </a:pPr>
            <a:r>
              <a:rPr lang="en-US" sz="4900" baseline="30000" dirty="0" smtClean="0"/>
              <a:t>6</a:t>
            </a:r>
            <a:r>
              <a:rPr lang="en-US" sz="4900" dirty="0" smtClean="0"/>
              <a:t> </a:t>
            </a:r>
            <a:r>
              <a:rPr lang="en-US" sz="4900" dirty="0"/>
              <a:t>But you have insulted the poor. Is it not the rich who are exploiting you? Are they not the ones who are dragging you into </a:t>
            </a:r>
            <a:r>
              <a:rPr lang="en-US" sz="4900" dirty="0" smtClean="0"/>
              <a:t>court?</a:t>
            </a:r>
          </a:p>
          <a:p>
            <a:pPr marL="0" indent="0">
              <a:buNone/>
            </a:pPr>
            <a:r>
              <a:rPr lang="en-US" sz="4900" baseline="30000" dirty="0" smtClean="0"/>
              <a:t>7</a:t>
            </a:r>
            <a:r>
              <a:rPr lang="en-US" sz="4900" dirty="0" smtClean="0"/>
              <a:t> </a:t>
            </a:r>
            <a:r>
              <a:rPr lang="en-US" sz="4900" dirty="0"/>
              <a:t>Are they not the ones who are slandering the noble name of him to whom you </a:t>
            </a:r>
            <a:r>
              <a:rPr lang="en-US" sz="4900" dirty="0" smtClean="0"/>
              <a:t>belong?</a:t>
            </a:r>
          </a:p>
          <a:p>
            <a:pPr marL="0" indent="0">
              <a:buNone/>
            </a:pPr>
            <a:r>
              <a:rPr lang="en-US" sz="4900" baseline="30000" dirty="0" smtClean="0"/>
              <a:t>8</a:t>
            </a:r>
            <a:r>
              <a:rPr lang="en-US" sz="4900" dirty="0" smtClean="0"/>
              <a:t> </a:t>
            </a:r>
            <a:r>
              <a:rPr lang="en-US" sz="4900" dirty="0"/>
              <a:t>If you really keep the royal law found in Scripture, "Love your neighbor as yourself," you are doing </a:t>
            </a:r>
            <a:r>
              <a:rPr lang="en-US" sz="4900" dirty="0" smtClean="0"/>
              <a:t>right.</a:t>
            </a:r>
          </a:p>
          <a:p>
            <a:pPr marL="0" indent="0">
              <a:buNone/>
            </a:pPr>
            <a:r>
              <a:rPr lang="en-US" sz="4900" baseline="30000" dirty="0" smtClean="0"/>
              <a:t>9</a:t>
            </a:r>
            <a:r>
              <a:rPr lang="en-US" sz="4900" dirty="0" smtClean="0"/>
              <a:t> </a:t>
            </a:r>
            <a:r>
              <a:rPr lang="en-US" sz="4900" dirty="0"/>
              <a:t>But if you show favoritism, you sin and are convicted by the law as lawbreakers.</a:t>
            </a:r>
            <a:endParaRPr lang="en-US" sz="4900" dirty="0">
              <a:solidFill>
                <a:schemeClr val="tx1">
                  <a:lumMod val="95000"/>
                  <a:lumOff val="5000"/>
                </a:schemeClr>
              </a:solidFill>
            </a:endParaRPr>
          </a:p>
        </p:txBody>
      </p:sp>
    </p:spTree>
    <p:extLst>
      <p:ext uri="{BB962C8B-B14F-4D97-AF65-F5344CB8AC3E}">
        <p14:creationId xmlns:p14="http://schemas.microsoft.com/office/powerpoint/2010/main" val="8980947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lgn="ctr">
              <a:buNone/>
            </a:pPr>
            <a:r>
              <a:rPr lang="en-US" sz="3600" i="1" dirty="0" smtClean="0">
                <a:solidFill>
                  <a:schemeClr val="tx1">
                    <a:lumMod val="95000"/>
                    <a:lumOff val="5000"/>
                  </a:schemeClr>
                </a:solidFill>
              </a:rPr>
              <a:t>Prohibition </a:t>
            </a:r>
            <a:r>
              <a:rPr lang="en-US" sz="3600" i="1" dirty="0" smtClean="0">
                <a:solidFill>
                  <a:schemeClr val="tx1">
                    <a:lumMod val="95000"/>
                    <a:lumOff val="5000"/>
                  </a:schemeClr>
                </a:solidFill>
              </a:rPr>
              <a:t>Against Slander</a:t>
            </a:r>
          </a:p>
          <a:p>
            <a:pPr marL="0" indent="0">
              <a:buNone/>
            </a:pPr>
            <a:r>
              <a:rPr lang="en-US" sz="2800" baseline="30000" dirty="0"/>
              <a:t>16</a:t>
            </a:r>
            <a:r>
              <a:rPr lang="en-US" sz="2800" dirty="0"/>
              <a:t> "'Do not go about spreading slander among your people. "'Do not do anything that endangers your neighbor's life. I am Yahuwah.</a:t>
            </a:r>
          </a:p>
        </p:txBody>
      </p:sp>
    </p:spTree>
    <p:extLst>
      <p:ext uri="{BB962C8B-B14F-4D97-AF65-F5344CB8AC3E}">
        <p14:creationId xmlns:p14="http://schemas.microsoft.com/office/powerpoint/2010/main" val="42800958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James 4:11</a:t>
            </a:r>
            <a:endParaRPr lang="en-US" sz="3600" i="1" dirty="0">
              <a:solidFill>
                <a:schemeClr val="tx1">
                  <a:lumMod val="95000"/>
                  <a:lumOff val="5000"/>
                </a:schemeClr>
              </a:solidFill>
            </a:endParaRPr>
          </a:p>
          <a:p>
            <a:pPr marL="0" indent="0">
              <a:buNone/>
            </a:pPr>
            <a:r>
              <a:rPr lang="en-US" sz="2800" baseline="30000" dirty="0" smtClean="0"/>
              <a:t>11</a:t>
            </a:r>
            <a:r>
              <a:rPr lang="en-US" sz="2800" dirty="0" smtClean="0"/>
              <a:t> </a:t>
            </a:r>
            <a:r>
              <a:rPr lang="en-US" sz="2800" dirty="0"/>
              <a:t>Brothers, do not slander one another. Anyone who speaks against his brother or judges him speaks against the law and judges it. When you judge the law, you are not keeping it, but sitting in judgment on </a:t>
            </a:r>
            <a:r>
              <a:rPr lang="en-US" sz="2800" dirty="0" smtClean="0"/>
              <a:t>it.</a:t>
            </a:r>
          </a:p>
          <a:p>
            <a:pPr marL="0" indent="0">
              <a:buNone/>
            </a:pPr>
            <a:r>
              <a:rPr lang="en-US" sz="2800" baseline="30000" dirty="0" smtClean="0"/>
              <a:t>12</a:t>
            </a:r>
            <a:r>
              <a:rPr lang="en-US" sz="2800" dirty="0" smtClean="0"/>
              <a:t> </a:t>
            </a:r>
            <a:r>
              <a:rPr lang="en-US" sz="2800" dirty="0"/>
              <a:t>There is only one Lawgiver and Judge, the one who is able to save and destroy. But you-- who are you to judge your neighbor?</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8232890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lgn="ctr">
              <a:buNone/>
            </a:pPr>
            <a:r>
              <a:rPr lang="en-US" sz="3600" i="1" dirty="0" smtClean="0">
                <a:solidFill>
                  <a:schemeClr val="tx1">
                    <a:lumMod val="95000"/>
                    <a:lumOff val="5000"/>
                  </a:schemeClr>
                </a:solidFill>
              </a:rPr>
              <a:t>Leviticus </a:t>
            </a:r>
            <a:r>
              <a:rPr lang="en-US" sz="3600" i="1" dirty="0" smtClean="0">
                <a:solidFill>
                  <a:schemeClr val="tx1">
                    <a:lumMod val="95000"/>
                    <a:lumOff val="5000"/>
                  </a:schemeClr>
                </a:solidFill>
              </a:rPr>
              <a:t>19</a:t>
            </a:r>
          </a:p>
          <a:p>
            <a:pPr marL="0" indent="0">
              <a:buNone/>
            </a:pPr>
            <a:r>
              <a:rPr lang="en-US" sz="2800" baseline="30000" dirty="0"/>
              <a:t>17</a:t>
            </a:r>
            <a:r>
              <a:rPr lang="en-US" sz="2800" dirty="0"/>
              <a:t> "'Do not hate your brother in your heart. Rebuke your neighbor frankly so you will not share in his guilt.</a:t>
            </a:r>
          </a:p>
        </p:txBody>
      </p:sp>
    </p:spTree>
    <p:extLst>
      <p:ext uri="{BB962C8B-B14F-4D97-AF65-F5344CB8AC3E}">
        <p14:creationId xmlns:p14="http://schemas.microsoft.com/office/powerpoint/2010/main" val="12720802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James 5:20</a:t>
            </a:r>
            <a:endParaRPr lang="en-US" sz="3600" i="1" dirty="0">
              <a:solidFill>
                <a:schemeClr val="tx1">
                  <a:lumMod val="95000"/>
                  <a:lumOff val="5000"/>
                </a:schemeClr>
              </a:solidFill>
            </a:endParaRPr>
          </a:p>
          <a:p>
            <a:pPr marL="0" indent="0">
              <a:buNone/>
            </a:pPr>
            <a:r>
              <a:rPr lang="en-US" sz="2800" baseline="30000" dirty="0" smtClean="0"/>
              <a:t>19</a:t>
            </a:r>
            <a:r>
              <a:rPr lang="en-US" sz="2800" dirty="0" smtClean="0"/>
              <a:t> </a:t>
            </a:r>
            <a:r>
              <a:rPr lang="en-US" sz="2800" dirty="0"/>
              <a:t>My brothers, if one of you should wander from the truth and someone should bring him </a:t>
            </a:r>
            <a:r>
              <a:rPr lang="en-US" sz="2800" dirty="0" smtClean="0"/>
              <a:t>back,</a:t>
            </a:r>
          </a:p>
          <a:p>
            <a:pPr marL="0" indent="0">
              <a:buNone/>
            </a:pPr>
            <a:r>
              <a:rPr lang="en-US" sz="2800" baseline="30000" dirty="0" smtClean="0"/>
              <a:t>20</a:t>
            </a:r>
            <a:r>
              <a:rPr lang="en-US" sz="2800" dirty="0" smtClean="0"/>
              <a:t> </a:t>
            </a:r>
            <a:r>
              <a:rPr lang="en-US" sz="2800" dirty="0"/>
              <a:t>remember this: Whoever turns a sinner from the error of his way will save him from death and cover over a multitude of sins.</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8980947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lgn="ctr">
              <a:buNone/>
            </a:pPr>
            <a:r>
              <a:rPr lang="en-US" sz="3600" i="1" dirty="0" err="1" smtClean="0">
                <a:solidFill>
                  <a:schemeClr val="tx1">
                    <a:lumMod val="95000"/>
                    <a:lumOff val="5000"/>
                  </a:schemeClr>
                </a:solidFill>
              </a:rPr>
              <a:t>Vayiqra</a:t>
            </a:r>
            <a:r>
              <a:rPr lang="en-US" sz="3600" i="1" dirty="0" smtClean="0">
                <a:solidFill>
                  <a:schemeClr val="tx1">
                    <a:lumMod val="95000"/>
                    <a:lumOff val="5000"/>
                  </a:schemeClr>
                </a:solidFill>
              </a:rPr>
              <a:t> </a:t>
            </a:r>
            <a:r>
              <a:rPr lang="en-US" sz="3600" i="1" dirty="0" smtClean="0">
                <a:solidFill>
                  <a:schemeClr val="tx1">
                    <a:lumMod val="95000"/>
                    <a:lumOff val="5000"/>
                  </a:schemeClr>
                </a:solidFill>
              </a:rPr>
              <a:t>19:18a</a:t>
            </a:r>
          </a:p>
          <a:p>
            <a:pPr marL="0" indent="0">
              <a:buNone/>
            </a:pPr>
            <a:r>
              <a:rPr lang="en-US" sz="2800" baseline="30000" dirty="0"/>
              <a:t>18</a:t>
            </a:r>
            <a:r>
              <a:rPr lang="en-US" sz="2800" dirty="0"/>
              <a:t> "'Do not seek revenge or bear a grudge against one of your </a:t>
            </a:r>
            <a:r>
              <a:rPr lang="en-US" sz="2800" dirty="0" smtClean="0"/>
              <a:t>people</a:t>
            </a:r>
            <a:r>
              <a:rPr lang="mr-IN" sz="2800" dirty="0" smtClean="0"/>
              <a:t>…</a:t>
            </a:r>
            <a:endParaRPr lang="en-US" sz="2800" dirty="0" smtClean="0"/>
          </a:p>
          <a:p>
            <a:pPr marL="0" indent="0">
              <a:buNone/>
            </a:pPr>
            <a:r>
              <a:rPr lang="en-US" sz="2800" dirty="0"/>
              <a:t>guard one’s wrath, keep on being angry</a:t>
            </a:r>
            <a:endParaRPr lang="en-US" sz="2800" dirty="0" smtClean="0"/>
          </a:p>
          <a:p>
            <a:pPr marL="0" indent="0">
              <a:buNone/>
            </a:pPr>
            <a:endParaRPr lang="en-US" sz="2800" dirty="0">
              <a:solidFill>
                <a:schemeClr val="tx1">
                  <a:lumMod val="95000"/>
                  <a:lumOff val="5000"/>
                </a:schemeClr>
              </a:solidFill>
            </a:endParaRPr>
          </a:p>
        </p:txBody>
      </p:sp>
    </p:spTree>
    <p:extLst>
      <p:ext uri="{BB962C8B-B14F-4D97-AF65-F5344CB8AC3E}">
        <p14:creationId xmlns:p14="http://schemas.microsoft.com/office/powerpoint/2010/main" val="42800958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James 5:9</a:t>
            </a:r>
          </a:p>
          <a:p>
            <a:pPr marL="0" indent="0">
              <a:buNone/>
            </a:pPr>
            <a:r>
              <a:rPr lang="en-US" sz="2800" baseline="30000" dirty="0"/>
              <a:t>9</a:t>
            </a:r>
            <a:r>
              <a:rPr lang="en-US" sz="2800" dirty="0"/>
              <a:t> Don't grumble against each other, brothers, or you will be judged. The Judge is standing at the door</a:t>
            </a:r>
            <a:r>
              <a:rPr lang="en-US" sz="2800" dirty="0" smtClean="0"/>
              <a:t>!</a:t>
            </a:r>
          </a:p>
          <a:p>
            <a:pPr marL="0" indent="0">
              <a:buNone/>
            </a:pPr>
            <a:r>
              <a:rPr lang="en-US" sz="2800" i="1" dirty="0" smtClean="0"/>
              <a:t>sigh</a:t>
            </a:r>
            <a:r>
              <a:rPr lang="en-US" sz="2800" i="1" dirty="0"/>
              <a:t>, groan, either inwardly or openly (MK 7.34); as discontent directed against another complain strongly, mutter, </a:t>
            </a:r>
            <a:r>
              <a:rPr lang="en-US" sz="2800" i="1" dirty="0" smtClean="0"/>
              <a:t>grumble</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8232890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a:solidFill>
                  <a:schemeClr val="tx1">
                    <a:lumMod val="95000"/>
                    <a:lumOff val="5000"/>
                  </a:schemeClr>
                </a:solidFill>
              </a:rPr>
              <a:t>Instructions About Love From </a:t>
            </a:r>
            <a:r>
              <a:rPr lang="en-US" sz="3600" i="1" dirty="0" err="1">
                <a:solidFill>
                  <a:schemeClr val="tx1">
                    <a:lumMod val="95000"/>
                    <a:lumOff val="5000"/>
                  </a:schemeClr>
                </a:solidFill>
              </a:rPr>
              <a:t>Vayiqra</a:t>
            </a:r>
            <a:r>
              <a:rPr lang="en-US" sz="3600" i="1" dirty="0">
                <a:solidFill>
                  <a:schemeClr val="tx1">
                    <a:lumMod val="95000"/>
                    <a:lumOff val="5000"/>
                  </a:schemeClr>
                </a:solidFill>
              </a:rPr>
              <a:t> 19</a:t>
            </a:r>
          </a:p>
          <a:p>
            <a:pPr marL="0" indent="0" algn="ctr">
              <a:buNone/>
            </a:pPr>
            <a:r>
              <a:rPr lang="en-US" sz="3600" i="1" dirty="0" err="1" smtClean="0">
                <a:solidFill>
                  <a:schemeClr val="tx1">
                    <a:lumMod val="95000"/>
                    <a:lumOff val="5000"/>
                  </a:schemeClr>
                </a:solidFill>
              </a:rPr>
              <a:t>Vayiqra</a:t>
            </a:r>
            <a:r>
              <a:rPr lang="en-US" sz="3600" i="1" dirty="0" smtClean="0">
                <a:solidFill>
                  <a:schemeClr val="tx1">
                    <a:lumMod val="95000"/>
                    <a:lumOff val="5000"/>
                  </a:schemeClr>
                </a:solidFill>
              </a:rPr>
              <a:t> </a:t>
            </a:r>
            <a:r>
              <a:rPr lang="en-US" sz="3600" i="1" dirty="0" smtClean="0">
                <a:solidFill>
                  <a:schemeClr val="tx1">
                    <a:lumMod val="95000"/>
                    <a:lumOff val="5000"/>
                  </a:schemeClr>
                </a:solidFill>
              </a:rPr>
              <a:t>19:18b</a:t>
            </a:r>
          </a:p>
          <a:p>
            <a:pPr marL="0" indent="0">
              <a:buNone/>
            </a:pPr>
            <a:r>
              <a:rPr lang="mr-IN" sz="2800" dirty="0" smtClean="0"/>
              <a:t>…</a:t>
            </a:r>
            <a:r>
              <a:rPr lang="en-US" sz="2800" dirty="0" smtClean="0"/>
              <a:t>but </a:t>
            </a:r>
            <a:r>
              <a:rPr lang="en-US" sz="2800" dirty="0"/>
              <a:t>love your neighbor as yourself. I am Yahuwah</a:t>
            </a:r>
            <a:r>
              <a:rPr lang="en-US" sz="2800" dirty="0" smtClean="0"/>
              <a:t>.</a:t>
            </a:r>
          </a:p>
          <a:p>
            <a:pPr marL="0" indent="0">
              <a:buNone/>
            </a:pPr>
            <a:r>
              <a:rPr lang="en-US" sz="2800" dirty="0" smtClean="0"/>
              <a:t>Ray-ah </a:t>
            </a:r>
            <a:r>
              <a:rPr lang="mr-IN" sz="2800" dirty="0" smtClean="0"/>
              <a:t>–</a:t>
            </a:r>
            <a:r>
              <a:rPr lang="en-US" sz="2800" dirty="0" smtClean="0"/>
              <a:t> friend, companion, fellow, neighbor</a:t>
            </a:r>
          </a:p>
          <a:p>
            <a:pPr marL="0" indent="0">
              <a:buNone/>
            </a:pPr>
            <a:r>
              <a:rPr lang="en-US" sz="2800" dirty="0" err="1" smtClean="0"/>
              <a:t>Yahusha</a:t>
            </a:r>
            <a:r>
              <a:rPr lang="en-US" sz="2800" dirty="0" smtClean="0"/>
              <a:t> taught us the so called “golden rule”:</a:t>
            </a:r>
          </a:p>
          <a:p>
            <a:pPr marL="0" indent="0">
              <a:buNone/>
            </a:pPr>
            <a:r>
              <a:rPr lang="en-US" sz="2800" dirty="0"/>
              <a:t>So in everything, do to others what you would have them do to you, for this sums up the Law and the Prophets</a:t>
            </a:r>
            <a:r>
              <a:rPr lang="en-US" sz="2800" dirty="0" smtClean="0"/>
              <a:t>. (Matthew 7:12</a:t>
            </a:r>
            <a:r>
              <a:rPr lang="en-US" sz="2800" dirty="0" smtClean="0"/>
              <a:t>)</a:t>
            </a:r>
          </a:p>
          <a:p>
            <a:pPr marL="0" indent="0">
              <a:buNone/>
            </a:pPr>
            <a:r>
              <a:rPr lang="en-US" sz="2800" dirty="0" smtClean="0"/>
              <a:t>But, who is my neighbor?  Luke 10:30-37</a:t>
            </a:r>
            <a:endParaRPr lang="en-US" sz="2800" dirty="0"/>
          </a:p>
        </p:txBody>
      </p:sp>
    </p:spTree>
    <p:extLst>
      <p:ext uri="{BB962C8B-B14F-4D97-AF65-F5344CB8AC3E}">
        <p14:creationId xmlns:p14="http://schemas.microsoft.com/office/powerpoint/2010/main" val="12720802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Paul on Fulfilling the Law</a:t>
            </a:r>
          </a:p>
          <a:p>
            <a:pPr marL="0" indent="0">
              <a:buNone/>
            </a:pPr>
            <a:r>
              <a:rPr lang="en-US" sz="2800" dirty="0" smtClean="0"/>
              <a:t>Let </a:t>
            </a:r>
            <a:r>
              <a:rPr lang="en-US" sz="2800" dirty="0"/>
              <a:t>no debt remain outstanding, except the continuing debt to love one another, for </a:t>
            </a:r>
            <a:r>
              <a:rPr lang="en-US" sz="2800" u="sng" dirty="0"/>
              <a:t>he who loves his fellowman has fulfilled the law</a:t>
            </a:r>
            <a:r>
              <a:rPr lang="en-US" sz="2800" dirty="0"/>
              <a:t>.</a:t>
            </a:r>
          </a:p>
          <a:p>
            <a:pPr marL="0" indent="0">
              <a:buNone/>
            </a:pPr>
            <a:r>
              <a:rPr lang="en-US" sz="2800" dirty="0" smtClean="0"/>
              <a:t>The </a:t>
            </a:r>
            <a:r>
              <a:rPr lang="en-US" sz="2800" dirty="0"/>
              <a:t>commandments, "Do not commit adultery," "Do not murder," "Do not steal," "Do not covet," and whatever other commandment there may be, are summed up in this one rule: "Love your neighbor as yourself."</a:t>
            </a:r>
          </a:p>
          <a:p>
            <a:pPr marL="0" indent="0">
              <a:buNone/>
            </a:pPr>
            <a:r>
              <a:rPr lang="en-US" sz="2800" dirty="0" smtClean="0"/>
              <a:t>Love </a:t>
            </a:r>
            <a:r>
              <a:rPr lang="en-US" sz="2800" dirty="0"/>
              <a:t>does no harm to its neighbor. </a:t>
            </a:r>
            <a:r>
              <a:rPr lang="en-US" sz="2800" u="sng" dirty="0"/>
              <a:t>Therefore love is the fulfillment of the law</a:t>
            </a:r>
            <a:r>
              <a:rPr lang="en-US" sz="2800" dirty="0" smtClean="0"/>
              <a:t>. (Romans 13:8-10)</a:t>
            </a:r>
            <a:endParaRPr lang="en-US" sz="2800" dirty="0"/>
          </a:p>
        </p:txBody>
      </p:sp>
    </p:spTree>
    <p:extLst>
      <p:ext uri="{BB962C8B-B14F-4D97-AF65-F5344CB8AC3E}">
        <p14:creationId xmlns:p14="http://schemas.microsoft.com/office/powerpoint/2010/main" val="5438220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More Laws on Loving Your Neighbor</a:t>
            </a:r>
            <a:endParaRPr lang="en-US" sz="3600" i="1" dirty="0" smtClean="0">
              <a:solidFill>
                <a:schemeClr val="tx1">
                  <a:lumMod val="95000"/>
                  <a:lumOff val="5000"/>
                </a:schemeClr>
              </a:solidFill>
            </a:endParaRPr>
          </a:p>
          <a:p>
            <a:pPr marL="0" indent="0">
              <a:buNone/>
            </a:pPr>
            <a:r>
              <a:rPr lang="en-US" sz="2800" dirty="0" smtClean="0"/>
              <a:t>Exodus 21-23  The Right rulings of Yahuwah</a:t>
            </a:r>
          </a:p>
          <a:p>
            <a:pPr marL="0" indent="0">
              <a:buNone/>
            </a:pPr>
            <a:r>
              <a:rPr lang="en-US" sz="2800" dirty="0" smtClean="0">
                <a:solidFill>
                  <a:schemeClr val="tx1">
                    <a:lumMod val="95000"/>
                    <a:lumOff val="5000"/>
                  </a:schemeClr>
                </a:solidFill>
              </a:rPr>
              <a:t>Exodus 22:21-28</a:t>
            </a:r>
          </a:p>
          <a:p>
            <a:pPr marL="0" indent="0">
              <a:buNone/>
            </a:pPr>
            <a:r>
              <a:rPr lang="en-US" sz="2800" dirty="0" smtClean="0">
                <a:solidFill>
                  <a:schemeClr val="tx1">
                    <a:lumMod val="95000"/>
                    <a:lumOff val="5000"/>
                  </a:schemeClr>
                </a:solidFill>
              </a:rPr>
              <a:t>Exodus 23:1-9</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12961525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The Scriptures Tell us How to Love</a:t>
            </a:r>
            <a:endParaRPr lang="en-US" sz="3600" i="1" dirty="0" smtClean="0">
              <a:solidFill>
                <a:schemeClr val="tx1">
                  <a:lumMod val="95000"/>
                  <a:lumOff val="5000"/>
                </a:schemeClr>
              </a:solidFill>
            </a:endParaRPr>
          </a:p>
          <a:p>
            <a:pPr marL="0" indent="0">
              <a:buNone/>
            </a:pPr>
            <a:r>
              <a:rPr lang="en-US" sz="2800" dirty="0" smtClean="0">
                <a:solidFill>
                  <a:schemeClr val="tx1">
                    <a:lumMod val="95000"/>
                    <a:lumOff val="5000"/>
                  </a:schemeClr>
                </a:solidFill>
              </a:rPr>
              <a:t>Love is an essential part of the ethic of the follower of </a:t>
            </a:r>
            <a:r>
              <a:rPr lang="en-US" sz="2800" dirty="0" err="1" smtClean="0">
                <a:solidFill>
                  <a:schemeClr val="tx1">
                    <a:lumMod val="95000"/>
                    <a:lumOff val="5000"/>
                  </a:schemeClr>
                </a:solidFill>
              </a:rPr>
              <a:t>Yeshua</a:t>
            </a:r>
            <a:r>
              <a:rPr lang="en-US" sz="2800" dirty="0" smtClean="0">
                <a:solidFill>
                  <a:schemeClr val="tx1">
                    <a:lumMod val="95000"/>
                    <a:lumOff val="5000"/>
                  </a:schemeClr>
                </a:solidFill>
              </a:rPr>
              <a:t>.  It is a </a:t>
            </a:r>
            <a:r>
              <a:rPr lang="en-US" sz="2800" i="1" dirty="0" smtClean="0">
                <a:solidFill>
                  <a:schemeClr val="tx1">
                    <a:lumMod val="95000"/>
                    <a:lumOff val="5000"/>
                  </a:schemeClr>
                </a:solidFill>
              </a:rPr>
              <a:t>how</a:t>
            </a:r>
            <a:r>
              <a:rPr lang="en-US" sz="2800" dirty="0" smtClean="0">
                <a:solidFill>
                  <a:schemeClr val="tx1">
                    <a:lumMod val="95000"/>
                    <a:lumOff val="5000"/>
                  </a:schemeClr>
                </a:solidFill>
              </a:rPr>
              <a:t> word, not a </a:t>
            </a:r>
            <a:r>
              <a:rPr lang="en-US" sz="2800" i="1" dirty="0" smtClean="0">
                <a:solidFill>
                  <a:schemeClr val="tx1">
                    <a:lumMod val="95000"/>
                    <a:lumOff val="5000"/>
                  </a:schemeClr>
                </a:solidFill>
              </a:rPr>
              <a:t>what</a:t>
            </a:r>
            <a:r>
              <a:rPr lang="en-US" sz="2800" dirty="0" smtClean="0">
                <a:solidFill>
                  <a:schemeClr val="tx1">
                    <a:lumMod val="95000"/>
                    <a:lumOff val="5000"/>
                  </a:schemeClr>
                </a:solidFill>
              </a:rPr>
              <a:t> word. To know what to do, we must consult the Scriptures, otherwise there is no difference between situational ethics and the moral code of the Bible.  We would be left with the anarchy of everyone protesting that whatever they are doing, they have done it out of love.  Only the Instructions of Scripture can clearly define for us what loving our brother looks like.</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4478047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1 John 4:7-8</a:t>
            </a:r>
            <a:endParaRPr lang="en-US" sz="3600" i="1" dirty="0">
              <a:solidFill>
                <a:schemeClr val="tx1">
                  <a:lumMod val="95000"/>
                  <a:lumOff val="5000"/>
                </a:schemeClr>
              </a:solidFill>
            </a:endParaRPr>
          </a:p>
          <a:p>
            <a:pPr marL="0" indent="0">
              <a:buNone/>
            </a:pPr>
            <a:r>
              <a:rPr lang="en-US" sz="2800" baseline="30000" dirty="0" smtClean="0"/>
              <a:t>7</a:t>
            </a:r>
            <a:r>
              <a:rPr lang="en-US" sz="2800" dirty="0" smtClean="0"/>
              <a:t> </a:t>
            </a:r>
            <a:r>
              <a:rPr lang="en-US" sz="2800" dirty="0"/>
              <a:t>Dear friends, let us love one another, for love comes from Elohim. Everyone who loves has been born of Elohim and knows </a:t>
            </a:r>
            <a:r>
              <a:rPr lang="en-US" sz="2800" dirty="0" smtClean="0"/>
              <a:t>Elohim.</a:t>
            </a:r>
          </a:p>
          <a:p>
            <a:pPr marL="0" indent="0">
              <a:buNone/>
            </a:pPr>
            <a:r>
              <a:rPr lang="en-US" sz="2800" baseline="30000" dirty="0" smtClean="0"/>
              <a:t>8</a:t>
            </a:r>
            <a:r>
              <a:rPr lang="en-US" sz="2800" dirty="0" smtClean="0"/>
              <a:t> </a:t>
            </a:r>
            <a:r>
              <a:rPr lang="en-US" sz="2800" dirty="0"/>
              <a:t>Whoever does not love does not know Elohim, because Elohim is love.</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263423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40233</TotalTime>
  <Words>3865</Words>
  <Application>Microsoft Macintosh PowerPoint</Application>
  <PresentationFormat>On-screen Show (16:9)</PresentationFormat>
  <Paragraphs>233</Paragraphs>
  <Slides>47</Slides>
  <Notes>47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47</vt:i4>
      </vt:variant>
    </vt:vector>
  </HeadingPairs>
  <TitlesOfParts>
    <vt:vector size="53" baseType="lpstr">
      <vt:lpstr>Calibri</vt:lpstr>
      <vt:lpstr>Helvetica</vt:lpstr>
      <vt:lpstr>Mangal</vt:lpstr>
      <vt:lpstr>Arial</vt:lpstr>
      <vt:lpstr>13_Office Theme</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Microsoft Office User</cp:lastModifiedBy>
  <cp:revision>376</cp:revision>
  <dcterms:created xsi:type="dcterms:W3CDTF">2012-08-10T17:43:01Z</dcterms:created>
  <dcterms:modified xsi:type="dcterms:W3CDTF">2017-06-04T15:05:14Z</dcterms:modified>
</cp:coreProperties>
</file>