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3941" r:id="rId3"/>
    <p:sldMasterId id="2147483965" r:id="rId4"/>
    <p:sldMasterId id="2147483989" r:id="rId5"/>
    <p:sldMasterId id="2147484001" r:id="rId6"/>
    <p:sldMasterId id="2147484013" r:id="rId7"/>
    <p:sldMasterId id="2147484037" r:id="rId8"/>
    <p:sldMasterId id="2147484049" r:id="rId9"/>
    <p:sldMasterId id="2147484661" r:id="rId10"/>
    <p:sldMasterId id="2147484757" r:id="rId11"/>
    <p:sldMasterId id="2147484937" r:id="rId12"/>
    <p:sldMasterId id="2147484949" r:id="rId13"/>
    <p:sldMasterId id="2147484961" r:id="rId14"/>
    <p:sldMasterId id="2147484973" r:id="rId15"/>
    <p:sldMasterId id="2147484985" r:id="rId16"/>
    <p:sldMasterId id="2147484997" r:id="rId17"/>
    <p:sldMasterId id="2147485009" r:id="rId18"/>
  </p:sldMasterIdLst>
  <p:notesMasterIdLst>
    <p:notesMasterId r:id="rId83"/>
  </p:notesMasterIdLst>
  <p:sldIdLst>
    <p:sldId id="259" r:id="rId19"/>
    <p:sldId id="827" r:id="rId20"/>
    <p:sldId id="928" r:id="rId21"/>
    <p:sldId id="881" r:id="rId22"/>
    <p:sldId id="882" r:id="rId23"/>
    <p:sldId id="883" r:id="rId24"/>
    <p:sldId id="750" r:id="rId25"/>
    <p:sldId id="858" r:id="rId26"/>
    <p:sldId id="848" r:id="rId27"/>
    <p:sldId id="886" r:id="rId28"/>
    <p:sldId id="754" r:id="rId29"/>
    <p:sldId id="887" r:id="rId30"/>
    <p:sldId id="889" r:id="rId31"/>
    <p:sldId id="888" r:id="rId32"/>
    <p:sldId id="873" r:id="rId33"/>
    <p:sldId id="890" r:id="rId34"/>
    <p:sldId id="909" r:id="rId35"/>
    <p:sldId id="910" r:id="rId36"/>
    <p:sldId id="924" r:id="rId37"/>
    <p:sldId id="911" r:id="rId38"/>
    <p:sldId id="930" r:id="rId39"/>
    <p:sldId id="929" r:id="rId40"/>
    <p:sldId id="917" r:id="rId41"/>
    <p:sldId id="918" r:id="rId42"/>
    <p:sldId id="919" r:id="rId43"/>
    <p:sldId id="912" r:id="rId44"/>
    <p:sldId id="925" r:id="rId45"/>
    <p:sldId id="913" r:id="rId46"/>
    <p:sldId id="916" r:id="rId47"/>
    <p:sldId id="914" r:id="rId48"/>
    <p:sldId id="752" r:id="rId49"/>
    <p:sldId id="872" r:id="rId50"/>
    <p:sldId id="849" r:id="rId51"/>
    <p:sldId id="885" r:id="rId52"/>
    <p:sldId id="755" r:id="rId53"/>
    <p:sldId id="905" r:id="rId54"/>
    <p:sldId id="926" r:id="rId55"/>
    <p:sldId id="884" r:id="rId56"/>
    <p:sldId id="906" r:id="rId57"/>
    <p:sldId id="907" r:id="rId58"/>
    <p:sldId id="927" r:id="rId59"/>
    <p:sldId id="810" r:id="rId60"/>
    <p:sldId id="895" r:id="rId61"/>
    <p:sldId id="920" r:id="rId62"/>
    <p:sldId id="931" r:id="rId63"/>
    <p:sldId id="756" r:id="rId64"/>
    <p:sldId id="893" r:id="rId65"/>
    <p:sldId id="894" r:id="rId66"/>
    <p:sldId id="847" r:id="rId67"/>
    <p:sldId id="921" r:id="rId68"/>
    <p:sldId id="908" r:id="rId69"/>
    <p:sldId id="903" r:id="rId70"/>
    <p:sldId id="922" r:id="rId71"/>
    <p:sldId id="854" r:id="rId72"/>
    <p:sldId id="904" r:id="rId73"/>
    <p:sldId id="759" r:id="rId74"/>
    <p:sldId id="880" r:id="rId75"/>
    <p:sldId id="923" r:id="rId76"/>
    <p:sldId id="874" r:id="rId77"/>
    <p:sldId id="875" r:id="rId78"/>
    <p:sldId id="824" r:id="rId79"/>
    <p:sldId id="669" r:id="rId80"/>
    <p:sldId id="866" r:id="rId81"/>
    <p:sldId id="688" r:id="rId8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120" y="-84"/>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slide" Target="slides/slide50.xml"/><Relationship Id="rId76" Type="http://schemas.openxmlformats.org/officeDocument/2006/relationships/slide" Target="slides/slide58.xml"/><Relationship Id="rId8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3.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11/14/2014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764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1496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6017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456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842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089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5597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829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88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190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2811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2535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4807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784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049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77364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2033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8006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49214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76285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9093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79574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32224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120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42546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0881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544236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41095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41037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64786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3960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084216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52114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1540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22695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89103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94929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47322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04802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36463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5044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23401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95629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1988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22311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255333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104053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54218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92253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52839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55080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306814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32933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841116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80943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333354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71828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146380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425256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13381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64069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446065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68683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0985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665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2332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533304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599816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120099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650592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00926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457969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28543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49738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498905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450341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809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11/14/2014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572078"/>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47300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136480"/>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31373"/>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317414"/>
      </p:ext>
    </p:extLst>
  </p:cSld>
  <p:clrMap bg1="lt1" tx1="dk1" bg2="lt2" tx2="dk2" accent1="accent1" accent2="accent2" accent3="accent3" accent4="accent4" accent5="accent5" accent6="accent6" hlink="hlink" folHlink="folHlink"/>
  <p:sldLayoutIdLst>
    <p:sldLayoutId id="2147484986" r:id="rId1"/>
    <p:sldLayoutId id="2147484987" r:id="rId2"/>
    <p:sldLayoutId id="2147484988" r:id="rId3"/>
    <p:sldLayoutId id="2147484989" r:id="rId4"/>
    <p:sldLayoutId id="2147484990" r:id="rId5"/>
    <p:sldLayoutId id="2147484991" r:id="rId6"/>
    <p:sldLayoutId id="2147484992" r:id="rId7"/>
    <p:sldLayoutId id="2147484993" r:id="rId8"/>
    <p:sldLayoutId id="2147484994" r:id="rId9"/>
    <p:sldLayoutId id="2147484995" r:id="rId10"/>
    <p:sldLayoutId id="21474849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344100"/>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11/14/2014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497531"/>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5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5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89.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2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23.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23.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23.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23.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23.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3.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0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0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0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0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8.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6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78.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9.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79.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90.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90.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90.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90.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90.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Call</a:t>
            </a:r>
            <a:r>
              <a:rPr lang="en-US" sz="4400" dirty="0" smtClean="0">
                <a:solidFill>
                  <a:schemeClr val="bg1"/>
                </a:solidFill>
                <a:latin typeface="Helvetica" pitchFamily="34" charset="0"/>
                <a:cs typeface="Helvetica" pitchFamily="34" charset="0"/>
              </a:rPr>
              <a:t> No Man </a:t>
            </a:r>
            <a:r>
              <a:rPr lang="en-US" sz="4400" dirty="0" smtClean="0">
                <a:solidFill>
                  <a:schemeClr val="bg1"/>
                </a:solidFill>
                <a:latin typeface="Helvetica" pitchFamily="34" charset="0"/>
                <a:cs typeface="Helvetica" pitchFamily="34" charset="0"/>
              </a:rPr>
              <a:t>Rabbi</a:t>
            </a:r>
            <a:endParaRPr lang="en-US" sz="42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Is It Okay for a Messianic Leader to Take on the Title of Rabbi?</a:t>
            </a: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3600" dirty="0" smtClean="0">
                <a:solidFill>
                  <a:schemeClr val="bg1"/>
                </a:solidFill>
              </a:rPr>
              <a:t>Zechariah 8</a:t>
            </a:r>
          </a:p>
          <a:p>
            <a:pPr marL="0" indent="0">
              <a:buNone/>
            </a:pPr>
            <a:r>
              <a:rPr lang="en-US" sz="3600" dirty="0">
                <a:solidFill>
                  <a:schemeClr val="bg1"/>
                </a:solidFill>
              </a:rPr>
              <a:t> </a:t>
            </a:r>
            <a:r>
              <a:rPr lang="en-US" sz="3600" baseline="30000" dirty="0" smtClean="0">
                <a:solidFill>
                  <a:schemeClr val="bg1"/>
                </a:solidFill>
              </a:rPr>
              <a:t>20</a:t>
            </a:r>
            <a:r>
              <a:rPr lang="en-US" sz="3600" dirty="0" smtClean="0">
                <a:solidFill>
                  <a:schemeClr val="bg1"/>
                </a:solidFill>
              </a:rPr>
              <a:t> This </a:t>
            </a:r>
            <a:r>
              <a:rPr lang="en-US" sz="3600" dirty="0">
                <a:solidFill>
                  <a:schemeClr val="bg1"/>
                </a:solidFill>
              </a:rPr>
              <a:t>is what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Almighty says: "Many peoples and the inhabitants of many cities will yet come,</a:t>
            </a:r>
          </a:p>
          <a:p>
            <a:pPr marL="0" indent="0">
              <a:buNone/>
            </a:pPr>
            <a:r>
              <a:rPr lang="en-US" sz="3600" dirty="0">
                <a:solidFill>
                  <a:schemeClr val="bg1"/>
                </a:solidFill>
              </a:rPr>
              <a:t> </a:t>
            </a:r>
            <a:r>
              <a:rPr lang="en-US" sz="3600" baseline="30000" dirty="0">
                <a:solidFill>
                  <a:schemeClr val="bg1"/>
                </a:solidFill>
              </a:rPr>
              <a:t>21</a:t>
            </a:r>
            <a:r>
              <a:rPr lang="en-US" sz="3600" dirty="0">
                <a:solidFill>
                  <a:schemeClr val="bg1"/>
                </a:solidFill>
              </a:rPr>
              <a:t> and the inhabitants of one city will go to another and say, 'Let us go at once to entreat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and seek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Almighty. I myself am going.'</a:t>
            </a:r>
          </a:p>
          <a:p>
            <a:pPr marL="0" indent="0">
              <a:buNone/>
            </a:pPr>
            <a:r>
              <a:rPr lang="en-US" sz="3600" dirty="0">
                <a:solidFill>
                  <a:schemeClr val="bg1"/>
                </a:solidFill>
              </a:rPr>
              <a:t> </a:t>
            </a:r>
            <a:r>
              <a:rPr lang="en-US" sz="3600" baseline="30000" dirty="0">
                <a:solidFill>
                  <a:schemeClr val="bg1"/>
                </a:solidFill>
              </a:rPr>
              <a:t>22</a:t>
            </a:r>
            <a:r>
              <a:rPr lang="en-US" sz="3600" dirty="0">
                <a:solidFill>
                  <a:schemeClr val="bg1"/>
                </a:solidFill>
              </a:rPr>
              <a:t> And many peoples and powerful nations will come to </a:t>
            </a:r>
            <a:r>
              <a:rPr lang="en-US" sz="3600" dirty="0" err="1">
                <a:solidFill>
                  <a:schemeClr val="bg1"/>
                </a:solidFill>
              </a:rPr>
              <a:t>Yerushalayim</a:t>
            </a:r>
            <a:r>
              <a:rPr lang="en-US" sz="3600" dirty="0">
                <a:solidFill>
                  <a:schemeClr val="bg1"/>
                </a:solidFill>
              </a:rPr>
              <a:t> to seek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Almighty and to entreat him."</a:t>
            </a:r>
          </a:p>
          <a:p>
            <a:pPr marL="0" indent="0">
              <a:buNone/>
            </a:pPr>
            <a:r>
              <a:rPr lang="en-US" sz="3600" dirty="0">
                <a:solidFill>
                  <a:schemeClr val="bg1"/>
                </a:solidFill>
              </a:rPr>
              <a:t> </a:t>
            </a:r>
            <a:r>
              <a:rPr lang="en-US" sz="3600" baseline="30000" dirty="0">
                <a:solidFill>
                  <a:schemeClr val="bg1"/>
                </a:solidFill>
              </a:rPr>
              <a:t>23</a:t>
            </a:r>
            <a:r>
              <a:rPr lang="en-US" sz="3600" dirty="0">
                <a:solidFill>
                  <a:schemeClr val="bg1"/>
                </a:solidFill>
              </a:rPr>
              <a:t> This is what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Almighty says: "In those days ten men from all languages and nations will take firm hold of one Yehudi by the hem of his robe and say, 'Let us go with you, because we have heard that Elohim is with you.'" </a:t>
            </a:r>
            <a:endParaRPr lang="en-US" sz="4000" dirty="0">
              <a:solidFill>
                <a:schemeClr val="bg1"/>
              </a:solidFill>
            </a:endParaRPr>
          </a:p>
        </p:txBody>
      </p:sp>
    </p:spTree>
    <p:extLst>
      <p:ext uri="{BB962C8B-B14F-4D97-AF65-F5344CB8AC3E}">
        <p14:creationId xmlns:p14="http://schemas.microsoft.com/office/powerpoint/2010/main" val="524961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968342" cy="4645478"/>
          </a:xfrm>
        </p:spPr>
        <p:txBody>
          <a:bodyPr>
            <a:normAutofit fontScale="70000" lnSpcReduction="20000"/>
          </a:bodyPr>
          <a:lstStyle/>
          <a:p>
            <a:pPr algn="ctr">
              <a:buNone/>
            </a:pPr>
            <a:r>
              <a:rPr lang="en-US" sz="4600" dirty="0" smtClean="0">
                <a:solidFill>
                  <a:schemeClr val="bg1"/>
                </a:solidFill>
              </a:rPr>
              <a:t>Matthew 23:1-12 (KJV)</a:t>
            </a:r>
            <a:endParaRPr lang="en-US" sz="3600" dirty="0"/>
          </a:p>
          <a:p>
            <a:pPr marL="0" indent="0">
              <a:buNone/>
            </a:pPr>
            <a:r>
              <a:rPr lang="en-US" sz="3600" baseline="30000" dirty="0">
                <a:solidFill>
                  <a:schemeClr val="bg1"/>
                </a:solidFill>
              </a:rPr>
              <a:t> </a:t>
            </a:r>
            <a:r>
              <a:rPr lang="en-US" sz="3600" baseline="30000" dirty="0" smtClean="0">
                <a:solidFill>
                  <a:schemeClr val="bg1"/>
                </a:solidFill>
              </a:rPr>
              <a:t>1</a:t>
            </a:r>
            <a:r>
              <a:rPr lang="en-US" sz="3600" dirty="0" smtClean="0">
                <a:solidFill>
                  <a:schemeClr val="bg1"/>
                </a:solidFill>
              </a:rPr>
              <a:t> </a:t>
            </a:r>
            <a:r>
              <a:rPr lang="en-US" sz="3600" dirty="0">
                <a:solidFill>
                  <a:schemeClr val="bg1"/>
                </a:solidFill>
              </a:rPr>
              <a:t>Then </a:t>
            </a:r>
            <a:r>
              <a:rPr lang="en-US" sz="3600" dirty="0" err="1">
                <a:solidFill>
                  <a:schemeClr val="bg1"/>
                </a:solidFill>
              </a:rPr>
              <a:t>spake</a:t>
            </a:r>
            <a:r>
              <a:rPr lang="en-US" sz="3600" dirty="0">
                <a:solidFill>
                  <a:schemeClr val="bg1"/>
                </a:solidFill>
              </a:rPr>
              <a:t> Jesus to the multitude, and to his disciples,</a:t>
            </a:r>
          </a:p>
          <a:p>
            <a:pPr marL="0" indent="0">
              <a:buNone/>
            </a:pPr>
            <a:r>
              <a:rPr lang="en-US" sz="3600" dirty="0">
                <a:solidFill>
                  <a:schemeClr val="bg1"/>
                </a:solidFill>
              </a:rPr>
              <a:t> </a:t>
            </a:r>
            <a:r>
              <a:rPr lang="en-US" sz="3600" baseline="30000" dirty="0">
                <a:solidFill>
                  <a:schemeClr val="bg1"/>
                </a:solidFill>
              </a:rPr>
              <a:t>2</a:t>
            </a:r>
            <a:r>
              <a:rPr lang="en-US" sz="3600" dirty="0">
                <a:solidFill>
                  <a:schemeClr val="bg1"/>
                </a:solidFill>
              </a:rPr>
              <a:t> Saying, The scribes and the Pharisees sit in Moses' seat:</a:t>
            </a:r>
          </a:p>
          <a:p>
            <a:pPr marL="0" indent="0">
              <a:buNone/>
            </a:pPr>
            <a:r>
              <a:rPr lang="en-US" sz="3600" dirty="0">
                <a:solidFill>
                  <a:schemeClr val="bg1"/>
                </a:solidFill>
              </a:rPr>
              <a:t> </a:t>
            </a:r>
            <a:r>
              <a:rPr lang="en-US" sz="3600" baseline="30000" dirty="0">
                <a:solidFill>
                  <a:schemeClr val="bg1"/>
                </a:solidFill>
              </a:rPr>
              <a:t>3</a:t>
            </a:r>
            <a:r>
              <a:rPr lang="en-US" sz="3600" dirty="0">
                <a:solidFill>
                  <a:schemeClr val="bg1"/>
                </a:solidFill>
              </a:rPr>
              <a:t> All therefore whatsoever they bid you observe, </a:t>
            </a:r>
            <a:r>
              <a:rPr lang="en-US" sz="3600" i="1" dirty="0">
                <a:solidFill>
                  <a:schemeClr val="bg1"/>
                </a:solidFill>
              </a:rPr>
              <a:t>that </a:t>
            </a:r>
            <a:r>
              <a:rPr lang="en-US" sz="3600" dirty="0">
                <a:solidFill>
                  <a:schemeClr val="bg1"/>
                </a:solidFill>
              </a:rPr>
              <a:t>observe and do; but do not ye after their works: for they say, and do not.</a:t>
            </a:r>
          </a:p>
          <a:p>
            <a:pPr marL="0" indent="0">
              <a:buNone/>
            </a:pPr>
            <a:r>
              <a:rPr lang="en-US" sz="3600" dirty="0">
                <a:solidFill>
                  <a:schemeClr val="bg1"/>
                </a:solidFill>
              </a:rPr>
              <a:t> </a:t>
            </a:r>
            <a:r>
              <a:rPr lang="en-US" sz="3600" baseline="30000" dirty="0">
                <a:solidFill>
                  <a:schemeClr val="bg1"/>
                </a:solidFill>
              </a:rPr>
              <a:t>4</a:t>
            </a:r>
            <a:r>
              <a:rPr lang="en-US" sz="3600" dirty="0">
                <a:solidFill>
                  <a:schemeClr val="bg1"/>
                </a:solidFill>
              </a:rPr>
              <a:t> For they bind heavy burdens and grievous to be borne, and lay </a:t>
            </a:r>
            <a:r>
              <a:rPr lang="en-US" sz="3600" i="1" dirty="0">
                <a:solidFill>
                  <a:schemeClr val="bg1"/>
                </a:solidFill>
              </a:rPr>
              <a:t>them </a:t>
            </a:r>
            <a:r>
              <a:rPr lang="en-US" sz="3600" dirty="0">
                <a:solidFill>
                  <a:schemeClr val="bg1"/>
                </a:solidFill>
              </a:rPr>
              <a:t>on men's shoulders; but they </a:t>
            </a:r>
            <a:r>
              <a:rPr lang="en-US" sz="3600" i="1" dirty="0">
                <a:solidFill>
                  <a:schemeClr val="bg1"/>
                </a:solidFill>
              </a:rPr>
              <a:t>themselves </a:t>
            </a:r>
            <a:r>
              <a:rPr lang="en-US" sz="3600" dirty="0">
                <a:solidFill>
                  <a:schemeClr val="bg1"/>
                </a:solidFill>
              </a:rPr>
              <a:t>will not move them with one of their fingers.</a:t>
            </a:r>
          </a:p>
          <a:p>
            <a:pPr marL="0" indent="0">
              <a:buNone/>
            </a:pPr>
            <a:r>
              <a:rPr lang="en-US" sz="3600" dirty="0">
                <a:solidFill>
                  <a:schemeClr val="bg1"/>
                </a:solidFill>
              </a:rPr>
              <a:t> </a:t>
            </a:r>
            <a:r>
              <a:rPr lang="en-US" sz="3600" baseline="30000" dirty="0">
                <a:solidFill>
                  <a:schemeClr val="bg1"/>
                </a:solidFill>
              </a:rPr>
              <a:t>5</a:t>
            </a:r>
            <a:r>
              <a:rPr lang="en-US" sz="3600" dirty="0">
                <a:solidFill>
                  <a:schemeClr val="bg1"/>
                </a:solidFill>
              </a:rPr>
              <a:t> But all their works they do for to be seen of men: they make broad their phylacteries, and enlarge the borders of their garments</a:t>
            </a:r>
            <a:r>
              <a:rPr lang="en-US" sz="3600" dirty="0" smtClean="0">
                <a:solidFill>
                  <a:schemeClr val="bg1"/>
                </a:solidFill>
              </a:rPr>
              <a:t>,</a:t>
            </a:r>
            <a:endParaRPr lang="en-US" sz="3600" dirty="0">
              <a:solidFill>
                <a:schemeClr val="bg1"/>
              </a:solidFill>
            </a:endParaRPr>
          </a:p>
        </p:txBody>
      </p:sp>
    </p:spTree>
    <p:extLst>
      <p:ext uri="{BB962C8B-B14F-4D97-AF65-F5344CB8AC3E}">
        <p14:creationId xmlns:p14="http://schemas.microsoft.com/office/powerpoint/2010/main" val="282292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919357" cy="4645478"/>
          </a:xfrm>
        </p:spPr>
        <p:txBody>
          <a:bodyPr>
            <a:normAutofit fontScale="62500" lnSpcReduction="20000"/>
          </a:bodyPr>
          <a:lstStyle/>
          <a:p>
            <a:pPr algn="ctr">
              <a:buNone/>
            </a:pPr>
            <a:r>
              <a:rPr lang="en-US" sz="4600" dirty="0" smtClean="0">
                <a:solidFill>
                  <a:schemeClr val="bg1"/>
                </a:solidFill>
              </a:rPr>
              <a:t>Matthew 23:1-12</a:t>
            </a:r>
            <a:endParaRPr lang="en-US" sz="3600" dirty="0"/>
          </a:p>
          <a:p>
            <a:pPr marL="0" indent="0">
              <a:buNone/>
            </a:pPr>
            <a:r>
              <a:rPr lang="en-US" sz="3600" baseline="30000" dirty="0" smtClean="0">
                <a:solidFill>
                  <a:schemeClr val="bg1"/>
                </a:solidFill>
              </a:rPr>
              <a:t>6</a:t>
            </a:r>
            <a:r>
              <a:rPr lang="en-US" sz="3600" dirty="0" smtClean="0">
                <a:solidFill>
                  <a:schemeClr val="bg1"/>
                </a:solidFill>
              </a:rPr>
              <a:t> </a:t>
            </a:r>
            <a:r>
              <a:rPr lang="en-US" sz="3600" dirty="0">
                <a:solidFill>
                  <a:schemeClr val="bg1"/>
                </a:solidFill>
              </a:rPr>
              <a:t>And love the uppermost rooms at feasts, and the chief seats in the synagogues,</a:t>
            </a:r>
          </a:p>
          <a:p>
            <a:pPr marL="0" indent="0">
              <a:buNone/>
            </a:pPr>
            <a:r>
              <a:rPr lang="en-US" sz="3600" dirty="0">
                <a:solidFill>
                  <a:schemeClr val="bg1"/>
                </a:solidFill>
              </a:rPr>
              <a:t> </a:t>
            </a:r>
            <a:r>
              <a:rPr lang="en-US" sz="3600" baseline="30000" dirty="0">
                <a:solidFill>
                  <a:schemeClr val="bg1"/>
                </a:solidFill>
              </a:rPr>
              <a:t>7</a:t>
            </a:r>
            <a:r>
              <a:rPr lang="en-US" sz="3600" dirty="0">
                <a:solidFill>
                  <a:schemeClr val="bg1"/>
                </a:solidFill>
              </a:rPr>
              <a:t> And greetings in the markets, and to be called of men, Rabbi, Rabbi.</a:t>
            </a:r>
          </a:p>
          <a:p>
            <a:pPr marL="0" indent="0">
              <a:buNone/>
            </a:pPr>
            <a:r>
              <a:rPr lang="en-US" sz="3600" dirty="0">
                <a:solidFill>
                  <a:schemeClr val="bg1"/>
                </a:solidFill>
              </a:rPr>
              <a:t> </a:t>
            </a:r>
            <a:r>
              <a:rPr lang="en-US" sz="3600" baseline="30000" dirty="0">
                <a:solidFill>
                  <a:schemeClr val="bg1"/>
                </a:solidFill>
              </a:rPr>
              <a:t>8</a:t>
            </a:r>
            <a:r>
              <a:rPr lang="en-US" sz="3600" dirty="0">
                <a:solidFill>
                  <a:schemeClr val="bg1"/>
                </a:solidFill>
              </a:rPr>
              <a:t> But be not ye called Rabbi: for one is your Master, </a:t>
            </a:r>
            <a:r>
              <a:rPr lang="en-US" sz="3600" i="1" dirty="0">
                <a:solidFill>
                  <a:schemeClr val="bg1"/>
                </a:solidFill>
              </a:rPr>
              <a:t>even </a:t>
            </a:r>
            <a:r>
              <a:rPr lang="en-US" sz="3600" dirty="0">
                <a:solidFill>
                  <a:schemeClr val="bg1"/>
                </a:solidFill>
              </a:rPr>
              <a:t>Christ; and all ye are brethren.</a:t>
            </a:r>
          </a:p>
          <a:p>
            <a:pPr marL="0" indent="0">
              <a:buNone/>
            </a:pPr>
            <a:r>
              <a:rPr lang="en-US" sz="3600" dirty="0">
                <a:solidFill>
                  <a:schemeClr val="bg1"/>
                </a:solidFill>
              </a:rPr>
              <a:t> </a:t>
            </a:r>
            <a:r>
              <a:rPr lang="en-US" sz="3600" baseline="30000" dirty="0">
                <a:solidFill>
                  <a:schemeClr val="bg1"/>
                </a:solidFill>
              </a:rPr>
              <a:t>9</a:t>
            </a:r>
            <a:r>
              <a:rPr lang="en-US" sz="3600" dirty="0">
                <a:solidFill>
                  <a:schemeClr val="bg1"/>
                </a:solidFill>
              </a:rPr>
              <a:t> And call no </a:t>
            </a:r>
            <a:r>
              <a:rPr lang="en-US" sz="3600" i="1" dirty="0">
                <a:solidFill>
                  <a:schemeClr val="bg1"/>
                </a:solidFill>
              </a:rPr>
              <a:t>man </a:t>
            </a:r>
            <a:r>
              <a:rPr lang="en-US" sz="3600" dirty="0">
                <a:solidFill>
                  <a:schemeClr val="bg1"/>
                </a:solidFill>
              </a:rPr>
              <a:t>your father upon the earth: for one is your Father, which is in heaven.</a:t>
            </a:r>
          </a:p>
          <a:p>
            <a:pPr marL="0" indent="0">
              <a:buNone/>
            </a:pPr>
            <a:r>
              <a:rPr lang="en-US" sz="3600" dirty="0">
                <a:solidFill>
                  <a:schemeClr val="bg1"/>
                </a:solidFill>
              </a:rPr>
              <a:t> </a:t>
            </a:r>
            <a:r>
              <a:rPr lang="en-US" sz="3600" baseline="30000" dirty="0">
                <a:solidFill>
                  <a:schemeClr val="bg1"/>
                </a:solidFill>
              </a:rPr>
              <a:t>10</a:t>
            </a:r>
            <a:r>
              <a:rPr lang="en-US" sz="3600" dirty="0">
                <a:solidFill>
                  <a:schemeClr val="bg1"/>
                </a:solidFill>
              </a:rPr>
              <a:t> Neither be ye called masters: for one is your Master, </a:t>
            </a:r>
            <a:r>
              <a:rPr lang="en-US" sz="3600" i="1" dirty="0">
                <a:solidFill>
                  <a:schemeClr val="bg1"/>
                </a:solidFill>
              </a:rPr>
              <a:t>even </a:t>
            </a:r>
            <a:r>
              <a:rPr lang="en-US" sz="3600" dirty="0">
                <a:solidFill>
                  <a:schemeClr val="bg1"/>
                </a:solidFill>
              </a:rPr>
              <a:t>Christ.</a:t>
            </a:r>
          </a:p>
          <a:p>
            <a:pPr marL="0" indent="0">
              <a:buNone/>
            </a:pPr>
            <a:r>
              <a:rPr lang="en-US" sz="3600" dirty="0">
                <a:solidFill>
                  <a:schemeClr val="bg1"/>
                </a:solidFill>
              </a:rPr>
              <a:t> </a:t>
            </a:r>
            <a:r>
              <a:rPr lang="en-US" sz="3600" baseline="30000" dirty="0">
                <a:solidFill>
                  <a:schemeClr val="bg1"/>
                </a:solidFill>
              </a:rPr>
              <a:t>11</a:t>
            </a:r>
            <a:r>
              <a:rPr lang="en-US" sz="3600" dirty="0">
                <a:solidFill>
                  <a:schemeClr val="bg1"/>
                </a:solidFill>
              </a:rPr>
              <a:t> But he that is greatest among you shall be your servant.</a:t>
            </a:r>
          </a:p>
          <a:p>
            <a:pPr marL="0" indent="0">
              <a:buNone/>
            </a:pPr>
            <a:r>
              <a:rPr lang="en-US" sz="3600" dirty="0">
                <a:solidFill>
                  <a:schemeClr val="bg1"/>
                </a:solidFill>
              </a:rPr>
              <a:t> </a:t>
            </a:r>
            <a:r>
              <a:rPr lang="en-US" sz="3600" baseline="30000" dirty="0">
                <a:solidFill>
                  <a:schemeClr val="bg1"/>
                </a:solidFill>
              </a:rPr>
              <a:t>12</a:t>
            </a:r>
            <a:r>
              <a:rPr lang="en-US" sz="3600" dirty="0">
                <a:solidFill>
                  <a:schemeClr val="bg1"/>
                </a:solidFill>
              </a:rPr>
              <a:t> And whosoever shall exalt himself shall be abased; and he that shall humble himself shall be exalted.</a:t>
            </a:r>
          </a:p>
        </p:txBody>
      </p:sp>
    </p:spTree>
    <p:extLst>
      <p:ext uri="{BB962C8B-B14F-4D97-AF65-F5344CB8AC3E}">
        <p14:creationId xmlns:p14="http://schemas.microsoft.com/office/powerpoint/2010/main" val="280841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76030"/>
          </a:xfrm>
        </p:spPr>
        <p:txBody>
          <a:bodyPr>
            <a:normAutofit fontScale="77500" lnSpcReduction="20000"/>
          </a:bodyPr>
          <a:lstStyle/>
          <a:p>
            <a:pPr algn="ctr">
              <a:buNone/>
            </a:pPr>
            <a:r>
              <a:rPr lang="en-US" sz="4000" dirty="0">
                <a:solidFill>
                  <a:schemeClr val="bg1"/>
                </a:solidFill>
              </a:rPr>
              <a:t>So, why are there so many self designated Rabbis in the Messianic and Jewish Roots Movements?  Jewish </a:t>
            </a:r>
            <a:r>
              <a:rPr lang="en-US" sz="4000" dirty="0" smtClean="0">
                <a:solidFill>
                  <a:schemeClr val="bg1"/>
                </a:solidFill>
              </a:rPr>
              <a:t>and even some non-Jewish congregational </a:t>
            </a:r>
            <a:r>
              <a:rPr lang="en-US" sz="4000" dirty="0">
                <a:solidFill>
                  <a:schemeClr val="bg1"/>
                </a:solidFill>
              </a:rPr>
              <a:t>leaders in Messianic assemblies still hold onto the title of Rabbi.  </a:t>
            </a:r>
            <a:endParaRPr lang="en-US" sz="4000" dirty="0" smtClean="0">
              <a:solidFill>
                <a:schemeClr val="bg1"/>
              </a:solidFill>
            </a:endParaRPr>
          </a:p>
          <a:p>
            <a:pPr algn="ctr">
              <a:buNone/>
            </a:pPr>
            <a:r>
              <a:rPr lang="en-US" sz="4000" dirty="0" smtClean="0">
                <a:solidFill>
                  <a:schemeClr val="bg1"/>
                </a:solidFill>
              </a:rPr>
              <a:t>If </a:t>
            </a:r>
            <a:r>
              <a:rPr lang="en-US" sz="4000" dirty="0" err="1">
                <a:solidFill>
                  <a:schemeClr val="bg1"/>
                </a:solidFill>
              </a:rPr>
              <a:t>Yeshua</a:t>
            </a:r>
            <a:r>
              <a:rPr lang="en-US" sz="4000" dirty="0">
                <a:solidFill>
                  <a:schemeClr val="bg1"/>
                </a:solidFill>
              </a:rPr>
              <a:t> strictly commanded his followers not to be called Rabbi, then why do so </a:t>
            </a:r>
            <a:r>
              <a:rPr lang="en-US" sz="4000" dirty="0" smtClean="0">
                <a:solidFill>
                  <a:schemeClr val="bg1"/>
                </a:solidFill>
              </a:rPr>
              <a:t>many </a:t>
            </a:r>
            <a:r>
              <a:rPr lang="en-US" sz="4000" dirty="0">
                <a:solidFill>
                  <a:schemeClr val="bg1"/>
                </a:solidFill>
              </a:rPr>
              <a:t>leaders who claim faith in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still hold this title?</a:t>
            </a:r>
          </a:p>
        </p:txBody>
      </p:sp>
    </p:spTree>
    <p:extLst>
      <p:ext uri="{BB962C8B-B14F-4D97-AF65-F5344CB8AC3E}">
        <p14:creationId xmlns:p14="http://schemas.microsoft.com/office/powerpoint/2010/main" val="19475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dirty="0" smtClean="0">
                <a:solidFill>
                  <a:schemeClr val="bg1"/>
                </a:solidFill>
              </a:rPr>
              <a:t>*What are Scribes, Pharisees and Rabbis?</a:t>
            </a:r>
          </a:p>
          <a:p>
            <a:pPr marL="0" indent="0">
              <a:buNone/>
            </a:pPr>
            <a:r>
              <a:rPr lang="en-US" dirty="0">
                <a:solidFill>
                  <a:schemeClr val="bg1"/>
                </a:solidFill>
              </a:rPr>
              <a:t>*What Is the Seat of </a:t>
            </a:r>
            <a:r>
              <a:rPr lang="en-US" dirty="0" err="1">
                <a:solidFill>
                  <a:schemeClr val="bg1"/>
                </a:solidFill>
              </a:rPr>
              <a:t>Mosheh</a:t>
            </a:r>
            <a:r>
              <a:rPr lang="en-US" dirty="0" smtClean="0">
                <a:solidFill>
                  <a:schemeClr val="bg1"/>
                </a:solidFill>
              </a:rPr>
              <a:t>?</a:t>
            </a:r>
          </a:p>
          <a:p>
            <a:pPr marL="0" indent="0">
              <a:buNone/>
            </a:pPr>
            <a:r>
              <a:rPr lang="en-US" dirty="0" smtClean="0">
                <a:solidFill>
                  <a:schemeClr val="bg1"/>
                </a:solidFill>
              </a:rPr>
              <a:t>*The Authority of the Rabbis</a:t>
            </a:r>
            <a:endParaRPr lang="en-US" dirty="0">
              <a:solidFill>
                <a:schemeClr val="bg1"/>
              </a:solidFill>
            </a:endParaRPr>
          </a:p>
          <a:p>
            <a:pPr marL="0" indent="0">
              <a:buNone/>
            </a:pPr>
            <a:r>
              <a:rPr lang="en-US" dirty="0" smtClean="0">
                <a:solidFill>
                  <a:schemeClr val="bg1"/>
                </a:solidFill>
              </a:rPr>
              <a:t>*What’s Wrong With Being Called Rabbi?</a:t>
            </a:r>
            <a:endParaRPr lang="en-US" dirty="0">
              <a:solidFill>
                <a:schemeClr val="bg1"/>
              </a:solidFill>
            </a:endParaRPr>
          </a:p>
          <a:p>
            <a:pPr marL="0" indent="0">
              <a:buNone/>
            </a:pPr>
            <a:r>
              <a:rPr lang="en-US" dirty="0" smtClean="0">
                <a:solidFill>
                  <a:schemeClr val="bg1"/>
                </a:solidFill>
              </a:rPr>
              <a:t>*What’s Wrong With Being Called Father?</a:t>
            </a:r>
          </a:p>
          <a:p>
            <a:pPr marL="0" indent="0">
              <a:buNone/>
            </a:pPr>
            <a:r>
              <a:rPr lang="en-US" dirty="0" smtClean="0">
                <a:solidFill>
                  <a:schemeClr val="bg1"/>
                </a:solidFill>
              </a:rPr>
              <a:t>*What’s Wrong With Being Called Teacher?</a:t>
            </a:r>
            <a:endParaRPr lang="en-US" dirty="0">
              <a:solidFill>
                <a:schemeClr val="bg1"/>
              </a:solidFill>
            </a:endParaRPr>
          </a:p>
          <a:p>
            <a:pPr marL="0" indent="0">
              <a:buNone/>
            </a:pPr>
            <a:r>
              <a:rPr lang="en-US" dirty="0" smtClean="0">
                <a:solidFill>
                  <a:schemeClr val="bg1"/>
                </a:solidFill>
              </a:rPr>
              <a:t>*On Being a Servant and Being Humble</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310243"/>
            <a:ext cx="8041822" cy="4555671"/>
          </a:xfrm>
        </p:spPr>
        <p:txBody>
          <a:bodyPr>
            <a:normAutofit/>
          </a:bodyPr>
          <a:lstStyle/>
          <a:p>
            <a:pPr algn="ctr">
              <a:buNone/>
            </a:pPr>
            <a:r>
              <a:rPr lang="en-US" dirty="0">
                <a:solidFill>
                  <a:schemeClr val="bg1"/>
                </a:solidFill>
              </a:rPr>
              <a:t>Then </a:t>
            </a:r>
            <a:r>
              <a:rPr lang="en-US" dirty="0" err="1" smtClean="0">
                <a:solidFill>
                  <a:schemeClr val="bg1"/>
                </a:solidFill>
              </a:rPr>
              <a:t>Yeshua</a:t>
            </a:r>
            <a:r>
              <a:rPr lang="en-US" dirty="0" smtClean="0">
                <a:solidFill>
                  <a:schemeClr val="bg1"/>
                </a:solidFill>
              </a:rPr>
              <a:t> </a:t>
            </a:r>
            <a:r>
              <a:rPr lang="en-US" dirty="0">
                <a:solidFill>
                  <a:schemeClr val="bg1"/>
                </a:solidFill>
              </a:rPr>
              <a:t>said to the crowds and to his disciples:  </a:t>
            </a:r>
            <a:r>
              <a:rPr lang="en-US" dirty="0" smtClean="0">
                <a:solidFill>
                  <a:schemeClr val="bg1"/>
                </a:solidFill>
              </a:rPr>
              <a:t>“The </a:t>
            </a:r>
            <a:r>
              <a:rPr lang="en-US" dirty="0">
                <a:solidFill>
                  <a:schemeClr val="bg1"/>
                </a:solidFill>
              </a:rPr>
              <a:t>teachers of the law and the Pharisees </a:t>
            </a:r>
            <a:r>
              <a:rPr lang="en-US" dirty="0" smtClean="0">
                <a:solidFill>
                  <a:schemeClr val="bg1"/>
                </a:solidFill>
              </a:rPr>
              <a:t>sit </a:t>
            </a:r>
            <a:r>
              <a:rPr lang="en-US" dirty="0">
                <a:solidFill>
                  <a:schemeClr val="bg1"/>
                </a:solidFill>
              </a:rPr>
              <a:t>in </a:t>
            </a:r>
            <a:r>
              <a:rPr lang="en-US" dirty="0" err="1">
                <a:solidFill>
                  <a:schemeClr val="bg1"/>
                </a:solidFill>
              </a:rPr>
              <a:t>Mosheh's</a:t>
            </a:r>
            <a:r>
              <a:rPr lang="en-US" dirty="0">
                <a:solidFill>
                  <a:schemeClr val="bg1"/>
                </a:solidFill>
              </a:rPr>
              <a:t> seat</a:t>
            </a:r>
            <a:r>
              <a:rPr lang="en-US" dirty="0" smtClean="0">
                <a:solidFill>
                  <a:schemeClr val="bg1"/>
                </a:solidFill>
              </a:rPr>
              <a:t>.”</a:t>
            </a:r>
            <a:endParaRPr lang="en-US" b="1" i="1" dirty="0">
              <a:solidFill>
                <a:schemeClr val="bg1"/>
              </a:solidFill>
            </a:endParaRPr>
          </a:p>
        </p:txBody>
      </p:sp>
    </p:spTree>
    <p:extLst>
      <p:ext uri="{BB962C8B-B14F-4D97-AF65-F5344CB8AC3E}">
        <p14:creationId xmlns:p14="http://schemas.microsoft.com/office/powerpoint/2010/main" val="1980966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91887"/>
            <a:ext cx="8131628" cy="4433206"/>
          </a:xfrm>
        </p:spPr>
        <p:txBody>
          <a:bodyPr>
            <a:normAutofit/>
          </a:bodyPr>
          <a:lstStyle/>
          <a:p>
            <a:pPr algn="ctr">
              <a:buNone/>
            </a:pPr>
            <a:r>
              <a:rPr lang="en-US" dirty="0" smtClean="0">
                <a:solidFill>
                  <a:schemeClr val="bg1"/>
                </a:solidFill>
              </a:rPr>
              <a:t>Who are the Teachers of the Law?</a:t>
            </a:r>
          </a:p>
          <a:p>
            <a:pPr>
              <a:buNone/>
            </a:pPr>
            <a:r>
              <a:rPr lang="en-US" dirty="0" smtClean="0">
                <a:solidFill>
                  <a:schemeClr val="bg1"/>
                </a:solidFill>
              </a:rPr>
              <a:t>Greek </a:t>
            </a:r>
            <a:r>
              <a:rPr lang="en-US" b="1" dirty="0" err="1">
                <a:solidFill>
                  <a:schemeClr val="bg1"/>
                </a:solidFill>
                <a:latin typeface="Bwgrkn" panose="00000400000000000000" pitchFamily="2" charset="0"/>
              </a:rPr>
              <a:t>grammateu,j</a:t>
            </a:r>
            <a:r>
              <a:rPr lang="en-US" b="1" dirty="0">
                <a:solidFill>
                  <a:schemeClr val="bg1"/>
                </a:solidFill>
              </a:rPr>
              <a:t> </a:t>
            </a:r>
            <a:r>
              <a:rPr lang="en-US" b="1" dirty="0" smtClean="0">
                <a:solidFill>
                  <a:schemeClr val="bg1"/>
                </a:solidFill>
              </a:rPr>
              <a:t> </a:t>
            </a:r>
            <a:r>
              <a:rPr lang="en-US" dirty="0" smtClean="0">
                <a:solidFill>
                  <a:schemeClr val="bg1"/>
                </a:solidFill>
              </a:rPr>
              <a:t>(</a:t>
            </a:r>
            <a:r>
              <a:rPr lang="en-US" dirty="0" err="1" smtClean="0">
                <a:solidFill>
                  <a:schemeClr val="bg1"/>
                </a:solidFill>
              </a:rPr>
              <a:t>grammatoos</a:t>
            </a:r>
            <a:r>
              <a:rPr lang="en-US" dirty="0" smtClean="0">
                <a:solidFill>
                  <a:schemeClr val="bg1"/>
                </a:solidFill>
              </a:rPr>
              <a:t>) -</a:t>
            </a:r>
            <a:r>
              <a:rPr lang="en-US" b="1" dirty="0" smtClean="0">
                <a:solidFill>
                  <a:schemeClr val="bg1"/>
                </a:solidFill>
              </a:rPr>
              <a:t> </a:t>
            </a:r>
            <a:r>
              <a:rPr lang="en-US" dirty="0">
                <a:solidFill>
                  <a:schemeClr val="bg1"/>
                </a:solidFill>
              </a:rPr>
              <a:t>(1) one skilled in Jewish law and theology </a:t>
            </a:r>
            <a:r>
              <a:rPr lang="en-US" i="1" dirty="0">
                <a:solidFill>
                  <a:schemeClr val="bg1"/>
                </a:solidFill>
              </a:rPr>
              <a:t>scribe, expert, scholar </a:t>
            </a:r>
            <a:r>
              <a:rPr lang="en-US" dirty="0">
                <a:solidFill>
                  <a:schemeClr val="bg1"/>
                </a:solidFill>
              </a:rPr>
              <a:t>(MT 2.4); (2) as a town official </a:t>
            </a:r>
            <a:r>
              <a:rPr lang="en-US" i="1" dirty="0" smtClean="0">
                <a:solidFill>
                  <a:schemeClr val="bg1"/>
                </a:solidFill>
              </a:rPr>
              <a:t>secretary, town clerk </a:t>
            </a:r>
            <a:r>
              <a:rPr lang="en-US" dirty="0" smtClean="0">
                <a:solidFill>
                  <a:schemeClr val="bg1"/>
                </a:solidFill>
              </a:rPr>
              <a:t>(AC 19.35) </a:t>
            </a:r>
          </a:p>
          <a:p>
            <a:pPr>
              <a:buNone/>
            </a:pPr>
            <a:r>
              <a:rPr lang="en-US" dirty="0">
                <a:solidFill>
                  <a:schemeClr val="bg1"/>
                </a:solidFill>
              </a:rPr>
              <a:t>one who has special functions in connection with documents</a:t>
            </a:r>
            <a:r>
              <a:rPr lang="en-US" dirty="0" smtClean="0"/>
              <a:t>.</a:t>
            </a:r>
            <a:endParaRPr lang="en-US" dirty="0"/>
          </a:p>
        </p:txBody>
      </p:sp>
    </p:spTree>
    <p:extLst>
      <p:ext uri="{BB962C8B-B14F-4D97-AF65-F5344CB8AC3E}">
        <p14:creationId xmlns:p14="http://schemas.microsoft.com/office/powerpoint/2010/main" val="683026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fontScale="92500"/>
          </a:bodyPr>
          <a:lstStyle/>
          <a:p>
            <a:pPr marL="514350" indent="-514350" algn="ctr">
              <a:buAutoNum type="arabicPeriod"/>
            </a:pPr>
            <a:r>
              <a:rPr lang="en-US" b="1" dirty="0" smtClean="0">
                <a:solidFill>
                  <a:schemeClr val="bg1"/>
                </a:solidFill>
              </a:rPr>
              <a:t>chief </a:t>
            </a:r>
            <a:r>
              <a:rPr lang="en-US" b="1" dirty="0">
                <a:solidFill>
                  <a:schemeClr val="bg1"/>
                </a:solidFill>
              </a:rPr>
              <a:t>executive officer of a governmental entity, </a:t>
            </a:r>
            <a:r>
              <a:rPr lang="en-US" b="1" i="1" dirty="0">
                <a:solidFill>
                  <a:schemeClr val="bg1"/>
                </a:solidFill>
              </a:rPr>
              <a:t>secretary (of state), clerk, </a:t>
            </a:r>
            <a:r>
              <a:rPr lang="en-US" dirty="0">
                <a:solidFill>
                  <a:schemeClr val="bg1"/>
                </a:solidFill>
              </a:rPr>
              <a:t>title of a high official in Ephesus </a:t>
            </a:r>
          </a:p>
          <a:p>
            <a:pPr marL="0" indent="0" algn="ctr">
              <a:buNone/>
            </a:pPr>
            <a:r>
              <a:rPr lang="en-US" b="1" dirty="0">
                <a:solidFill>
                  <a:schemeClr val="bg1"/>
                </a:solidFill>
              </a:rPr>
              <a:t>2</a:t>
            </a:r>
            <a:r>
              <a:rPr lang="en-US" dirty="0">
                <a:solidFill>
                  <a:schemeClr val="bg1"/>
                </a:solidFill>
              </a:rPr>
              <a:t>. </a:t>
            </a:r>
            <a:r>
              <a:rPr lang="en-US" b="1" dirty="0">
                <a:solidFill>
                  <a:schemeClr val="bg1"/>
                </a:solidFill>
              </a:rPr>
              <a:t>an expert in matters relating to divine revelation,</a:t>
            </a:r>
            <a:endParaRPr lang="en-US" dirty="0">
              <a:solidFill>
                <a:schemeClr val="bg1"/>
              </a:solidFill>
            </a:endParaRPr>
          </a:p>
          <a:p>
            <a:pPr marL="514350" indent="-514350" algn="ctr">
              <a:buAutoNum type="alphaLcPeriod"/>
            </a:pPr>
            <a:r>
              <a:rPr lang="en-US" dirty="0" smtClean="0">
                <a:solidFill>
                  <a:schemeClr val="bg1"/>
                </a:solidFill>
              </a:rPr>
              <a:t>specialists </a:t>
            </a:r>
            <a:r>
              <a:rPr lang="en-US" dirty="0">
                <a:solidFill>
                  <a:schemeClr val="bg1"/>
                </a:solidFill>
              </a:rPr>
              <a:t>in the law of Moses: </a:t>
            </a:r>
            <a:r>
              <a:rPr lang="en-US" b="1" i="1" dirty="0">
                <a:solidFill>
                  <a:schemeClr val="bg1"/>
                </a:solidFill>
              </a:rPr>
              <a:t>experts in the law, scholars versed in the law, scribes; </a:t>
            </a:r>
            <a:endParaRPr lang="en-US" b="1" i="1" dirty="0" smtClean="0">
              <a:solidFill>
                <a:schemeClr val="bg1"/>
              </a:solidFill>
            </a:endParaRPr>
          </a:p>
          <a:p>
            <a:pPr marL="0" indent="0" algn="ctr">
              <a:buNone/>
            </a:pPr>
            <a:r>
              <a:rPr lang="en-US" b="1" dirty="0">
                <a:solidFill>
                  <a:schemeClr val="bg1"/>
                </a:solidFill>
              </a:rPr>
              <a:t>b. </a:t>
            </a:r>
            <a:r>
              <a:rPr lang="en-US" dirty="0">
                <a:solidFill>
                  <a:schemeClr val="bg1"/>
                </a:solidFill>
              </a:rPr>
              <a:t>interpreter of teaching connected with the ministry of Jesus, ext. of 2a </a:t>
            </a:r>
            <a:r>
              <a:rPr lang="en-US" b="1" i="1" dirty="0">
                <a:solidFill>
                  <a:schemeClr val="bg1"/>
                </a:solidFill>
              </a:rPr>
              <a:t>scribe, instructor </a:t>
            </a:r>
            <a:endParaRPr lang="en-US" dirty="0" smtClean="0">
              <a:solidFill>
                <a:schemeClr val="bg1"/>
              </a:solidFill>
            </a:endParaRPr>
          </a:p>
        </p:txBody>
      </p:sp>
    </p:spTree>
    <p:extLst>
      <p:ext uri="{BB962C8B-B14F-4D97-AF65-F5344CB8AC3E}">
        <p14:creationId xmlns:p14="http://schemas.microsoft.com/office/powerpoint/2010/main" val="1922322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algn="ctr">
              <a:buNone/>
            </a:pPr>
            <a:r>
              <a:rPr lang="en-US" sz="3600" b="1" dirty="0" err="1">
                <a:solidFill>
                  <a:schemeClr val="bg1"/>
                </a:solidFill>
                <a:latin typeface="Bwgrkn" panose="00000400000000000000" pitchFamily="2" charset="0"/>
              </a:rPr>
              <a:t>gra,mma</a:t>
            </a:r>
            <a:r>
              <a:rPr lang="en-US" sz="3600" b="1" dirty="0">
                <a:solidFill>
                  <a:schemeClr val="bg1"/>
                </a:solidFill>
              </a:rPr>
              <a:t> </a:t>
            </a:r>
            <a:r>
              <a:rPr lang="en-US" sz="3600" b="1" dirty="0" smtClean="0">
                <a:solidFill>
                  <a:schemeClr val="bg1"/>
                </a:solidFill>
              </a:rPr>
              <a:t> (</a:t>
            </a:r>
            <a:r>
              <a:rPr lang="en-US" sz="3600" b="1" dirty="0" err="1" smtClean="0">
                <a:solidFill>
                  <a:schemeClr val="bg1"/>
                </a:solidFill>
              </a:rPr>
              <a:t>gramma</a:t>
            </a:r>
            <a:r>
              <a:rPr lang="en-US" sz="3600" b="1" dirty="0" smtClean="0">
                <a:solidFill>
                  <a:schemeClr val="bg1"/>
                </a:solidFill>
              </a:rPr>
              <a:t>)</a:t>
            </a:r>
          </a:p>
          <a:p>
            <a:pPr marL="742950" indent="-742950" algn="ctr">
              <a:buAutoNum type="arabicPeriod"/>
            </a:pPr>
            <a:r>
              <a:rPr lang="en-US" sz="3600" b="1" dirty="0" smtClean="0">
                <a:solidFill>
                  <a:schemeClr val="bg1"/>
                </a:solidFill>
              </a:rPr>
              <a:t>a </a:t>
            </a:r>
            <a:r>
              <a:rPr lang="en-US" sz="3600" b="1" dirty="0">
                <a:solidFill>
                  <a:schemeClr val="bg1"/>
                </a:solidFill>
              </a:rPr>
              <a:t>unit of an alphabet, </a:t>
            </a:r>
            <a:r>
              <a:rPr lang="en-US" sz="3600" dirty="0">
                <a:solidFill>
                  <a:schemeClr val="bg1"/>
                </a:solidFill>
              </a:rPr>
              <a:t>in our lit. only of a Greek character: </a:t>
            </a:r>
            <a:r>
              <a:rPr lang="en-US" sz="3600" b="1" i="1" dirty="0">
                <a:solidFill>
                  <a:schemeClr val="bg1"/>
                </a:solidFill>
              </a:rPr>
              <a:t>letter </a:t>
            </a:r>
            <a:endParaRPr lang="en-US" sz="3600" b="1" i="1" dirty="0" smtClean="0">
              <a:solidFill>
                <a:schemeClr val="bg1"/>
              </a:solidFill>
            </a:endParaRPr>
          </a:p>
          <a:p>
            <a:pPr marL="0" indent="0" algn="ctr">
              <a:buNone/>
            </a:pPr>
            <a:r>
              <a:rPr lang="en-US" sz="3600" b="1" dirty="0">
                <a:solidFill>
                  <a:schemeClr val="bg1"/>
                </a:solidFill>
              </a:rPr>
              <a:t>2</a:t>
            </a:r>
            <a:r>
              <a:rPr lang="en-US" sz="3600" dirty="0">
                <a:solidFill>
                  <a:schemeClr val="bg1"/>
                </a:solidFill>
              </a:rPr>
              <a:t>. </a:t>
            </a:r>
            <a:r>
              <a:rPr lang="en-US" sz="3600" b="1" dirty="0">
                <a:solidFill>
                  <a:schemeClr val="bg1"/>
                </a:solidFill>
              </a:rPr>
              <a:t>a set of written characters forming a document or piece of writing, </a:t>
            </a:r>
            <a:r>
              <a:rPr lang="en-US" sz="3600" b="1" i="1" dirty="0">
                <a:solidFill>
                  <a:schemeClr val="bg1"/>
                </a:solidFill>
              </a:rPr>
              <a:t>a document, piece of writing </a:t>
            </a:r>
            <a:endParaRPr lang="en-US" sz="3600"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marL="0" indent="0">
              <a:buNone/>
            </a:pPr>
            <a:r>
              <a:rPr lang="en-US" sz="3600" baseline="30000" dirty="0" smtClean="0">
                <a:solidFill>
                  <a:schemeClr val="bg1"/>
                </a:solidFill>
              </a:rPr>
              <a:t>46</a:t>
            </a:r>
            <a:r>
              <a:rPr lang="en-US" sz="3600" dirty="0" smtClean="0">
                <a:solidFill>
                  <a:schemeClr val="bg1"/>
                </a:solidFill>
              </a:rPr>
              <a:t> </a:t>
            </a:r>
            <a:r>
              <a:rPr lang="en-US" sz="3600" dirty="0">
                <a:solidFill>
                  <a:schemeClr val="bg1"/>
                </a:solidFill>
              </a:rPr>
              <a:t>If you believed </a:t>
            </a:r>
            <a:r>
              <a:rPr lang="en-US" sz="3600" dirty="0" err="1">
                <a:solidFill>
                  <a:schemeClr val="bg1"/>
                </a:solidFill>
              </a:rPr>
              <a:t>Mosheh</a:t>
            </a:r>
            <a:r>
              <a:rPr lang="en-US" sz="3600" dirty="0">
                <a:solidFill>
                  <a:schemeClr val="bg1"/>
                </a:solidFill>
              </a:rPr>
              <a:t>, you would believe me, for he wrote about me.</a:t>
            </a:r>
          </a:p>
          <a:p>
            <a:pPr marL="0" indent="0">
              <a:buNone/>
            </a:pPr>
            <a:r>
              <a:rPr lang="en-US" sz="3600" baseline="30000" dirty="0" smtClean="0">
                <a:solidFill>
                  <a:schemeClr val="bg1"/>
                </a:solidFill>
              </a:rPr>
              <a:t>47</a:t>
            </a:r>
            <a:r>
              <a:rPr lang="en-US" sz="3600" dirty="0" smtClean="0">
                <a:solidFill>
                  <a:schemeClr val="bg1"/>
                </a:solidFill>
              </a:rPr>
              <a:t> </a:t>
            </a:r>
            <a:r>
              <a:rPr lang="en-US" sz="3600" dirty="0">
                <a:solidFill>
                  <a:schemeClr val="bg1"/>
                </a:solidFill>
              </a:rPr>
              <a:t>But since you do not believe </a:t>
            </a:r>
            <a:r>
              <a:rPr lang="en-US" sz="3600" u="sng" dirty="0">
                <a:solidFill>
                  <a:schemeClr val="bg1"/>
                </a:solidFill>
              </a:rPr>
              <a:t>what he </a:t>
            </a:r>
            <a:r>
              <a:rPr lang="en-US" sz="3600" u="sng" dirty="0" smtClean="0">
                <a:solidFill>
                  <a:schemeClr val="bg1"/>
                </a:solidFill>
              </a:rPr>
              <a:t>wrote</a:t>
            </a:r>
            <a:r>
              <a:rPr lang="en-US" sz="3600" dirty="0" smtClean="0">
                <a:solidFill>
                  <a:schemeClr val="bg1"/>
                </a:solidFill>
              </a:rPr>
              <a:t> (literally, “his letters”), </a:t>
            </a:r>
            <a:r>
              <a:rPr lang="en-US" sz="3600" dirty="0">
                <a:solidFill>
                  <a:schemeClr val="bg1"/>
                </a:solidFill>
              </a:rPr>
              <a:t>how are you going to believe what I say</a:t>
            </a:r>
            <a:r>
              <a:rPr lang="en-US" sz="3600" dirty="0" smtClean="0">
                <a:solidFill>
                  <a:schemeClr val="bg1"/>
                </a:solidFill>
              </a:rPr>
              <a:t>?“ (4</a:t>
            </a:r>
            <a:r>
              <a:rPr lang="en-US" sz="3600" baseline="30000" dirty="0" smtClean="0">
                <a:solidFill>
                  <a:schemeClr val="bg1"/>
                </a:solidFill>
              </a:rPr>
              <a:t>th</a:t>
            </a:r>
            <a:r>
              <a:rPr lang="en-US" sz="3600" dirty="0" smtClean="0">
                <a:solidFill>
                  <a:schemeClr val="bg1"/>
                </a:solidFill>
              </a:rPr>
              <a:t> Gospel 5)</a:t>
            </a:r>
          </a:p>
          <a:p>
            <a:pPr marL="0" indent="0">
              <a:buNone/>
            </a:pPr>
            <a:r>
              <a:rPr lang="en-US" sz="3600" dirty="0"/>
              <a:t> </a:t>
            </a:r>
            <a:r>
              <a:rPr lang="en-US" sz="3600" dirty="0">
                <a:solidFill>
                  <a:schemeClr val="bg1"/>
                </a:solidFill>
              </a:rPr>
              <a:t>See what large </a:t>
            </a:r>
            <a:r>
              <a:rPr lang="en-US" sz="3600" u="sng" dirty="0">
                <a:solidFill>
                  <a:schemeClr val="bg1"/>
                </a:solidFill>
              </a:rPr>
              <a:t>letters</a:t>
            </a:r>
            <a:r>
              <a:rPr lang="en-US" sz="3600" dirty="0">
                <a:solidFill>
                  <a:schemeClr val="bg1"/>
                </a:solidFill>
              </a:rPr>
              <a:t> I use as I write to you with my own hand</a:t>
            </a:r>
            <a:r>
              <a:rPr lang="en-US" sz="3600" dirty="0" smtClean="0">
                <a:solidFill>
                  <a:schemeClr val="bg1"/>
                </a:solidFill>
              </a:rPr>
              <a:t>!</a:t>
            </a:r>
            <a:r>
              <a:rPr lang="en-US" sz="3600" dirty="0">
                <a:solidFill>
                  <a:schemeClr val="bg1"/>
                </a:solidFill>
              </a:rPr>
              <a:t> </a:t>
            </a:r>
            <a:r>
              <a:rPr lang="en-US" sz="3600" dirty="0" smtClean="0">
                <a:solidFill>
                  <a:schemeClr val="bg1"/>
                </a:solidFill>
              </a:rPr>
              <a:t>(Galatians 6:11)</a:t>
            </a:r>
            <a:endParaRPr lang="en-US" sz="3600" dirty="0"/>
          </a:p>
        </p:txBody>
      </p:sp>
    </p:spTree>
    <p:extLst>
      <p:ext uri="{BB962C8B-B14F-4D97-AF65-F5344CB8AC3E}">
        <p14:creationId xmlns:p14="http://schemas.microsoft.com/office/powerpoint/2010/main" val="300470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buNone/>
            </a:pPr>
            <a:r>
              <a:rPr lang="en-US" sz="3600" dirty="0" smtClean="0">
                <a:solidFill>
                  <a:schemeClr val="bg1"/>
                </a:solidFill>
              </a:rPr>
              <a:t>And </a:t>
            </a:r>
            <a:r>
              <a:rPr lang="en-US" sz="3600" dirty="0">
                <a:solidFill>
                  <a:schemeClr val="bg1"/>
                </a:solidFill>
              </a:rPr>
              <a:t>the Jews </a:t>
            </a:r>
            <a:r>
              <a:rPr lang="en-US" sz="3600" dirty="0" err="1">
                <a:solidFill>
                  <a:schemeClr val="bg1"/>
                </a:solidFill>
              </a:rPr>
              <a:t>marvelled</a:t>
            </a:r>
            <a:r>
              <a:rPr lang="en-US" sz="3600" dirty="0">
                <a:solidFill>
                  <a:schemeClr val="bg1"/>
                </a:solidFill>
              </a:rPr>
              <a:t>, saying, How </a:t>
            </a:r>
            <a:r>
              <a:rPr lang="en-US" sz="3600" dirty="0" err="1">
                <a:solidFill>
                  <a:schemeClr val="bg1"/>
                </a:solidFill>
              </a:rPr>
              <a:t>knoweth</a:t>
            </a:r>
            <a:r>
              <a:rPr lang="en-US" sz="3600" dirty="0">
                <a:solidFill>
                  <a:schemeClr val="bg1"/>
                </a:solidFill>
              </a:rPr>
              <a:t> this man letters, having never </a:t>
            </a:r>
            <a:r>
              <a:rPr lang="en-US" sz="3600" u="sng" dirty="0">
                <a:solidFill>
                  <a:schemeClr val="bg1"/>
                </a:solidFill>
              </a:rPr>
              <a:t>learned</a:t>
            </a:r>
            <a:r>
              <a:rPr lang="en-US" sz="3600" dirty="0" smtClean="0">
                <a:solidFill>
                  <a:schemeClr val="bg1"/>
                </a:solidFill>
              </a:rPr>
              <a:t>?</a:t>
            </a:r>
            <a:r>
              <a:rPr lang="en-US" sz="3600" dirty="0">
                <a:solidFill>
                  <a:schemeClr val="bg1"/>
                </a:solidFill>
              </a:rPr>
              <a:t> </a:t>
            </a:r>
            <a:r>
              <a:rPr lang="en-US" sz="3600" dirty="0" smtClean="0">
                <a:solidFill>
                  <a:schemeClr val="bg1"/>
                </a:solidFill>
              </a:rPr>
              <a:t>(4</a:t>
            </a:r>
            <a:r>
              <a:rPr lang="en-US" sz="3600" baseline="30000" dirty="0" smtClean="0">
                <a:solidFill>
                  <a:schemeClr val="bg1"/>
                </a:solidFill>
              </a:rPr>
              <a:t>th</a:t>
            </a:r>
            <a:r>
              <a:rPr lang="en-US" sz="3600" dirty="0" smtClean="0">
                <a:solidFill>
                  <a:schemeClr val="bg1"/>
                </a:solidFill>
              </a:rPr>
              <a:t> Gospel 7:15)</a:t>
            </a:r>
          </a:p>
          <a:p>
            <a:pPr marL="0" indent="0">
              <a:buNone/>
            </a:pPr>
            <a:r>
              <a:rPr lang="en-US" sz="3600" b="1" dirty="0" err="1">
                <a:solidFill>
                  <a:schemeClr val="bg1"/>
                </a:solidFill>
                <a:latin typeface="Bwgrkn" panose="00000400000000000000" pitchFamily="2" charset="0"/>
              </a:rPr>
              <a:t>manqa,nw</a:t>
            </a:r>
            <a:r>
              <a:rPr lang="en-US" sz="3600" b="1" dirty="0">
                <a:solidFill>
                  <a:schemeClr val="bg1"/>
                </a:solidFill>
              </a:rPr>
              <a:t> </a:t>
            </a:r>
            <a:r>
              <a:rPr lang="en-US" sz="3600" dirty="0" smtClean="0">
                <a:solidFill>
                  <a:schemeClr val="bg1"/>
                </a:solidFill>
              </a:rPr>
              <a:t>(</a:t>
            </a:r>
            <a:r>
              <a:rPr lang="en-US" sz="3600" dirty="0" err="1" smtClean="0">
                <a:solidFill>
                  <a:schemeClr val="bg1"/>
                </a:solidFill>
              </a:rPr>
              <a:t>manthano</a:t>
            </a:r>
            <a:r>
              <a:rPr lang="en-US" sz="3600" dirty="0" smtClean="0">
                <a:solidFill>
                  <a:schemeClr val="bg1"/>
                </a:solidFill>
              </a:rPr>
              <a:t> – This is the verb form of the word for disciple) </a:t>
            </a:r>
            <a:r>
              <a:rPr lang="en-US" sz="3600" dirty="0">
                <a:solidFill>
                  <a:schemeClr val="bg1"/>
                </a:solidFill>
              </a:rPr>
              <a:t>learn; find out, discover; learn by experience; attend a rabbinic </a:t>
            </a:r>
            <a:r>
              <a:rPr lang="en-US" sz="3600" dirty="0" smtClean="0">
                <a:solidFill>
                  <a:schemeClr val="bg1"/>
                </a:solidFill>
              </a:rPr>
              <a:t>school</a:t>
            </a:r>
            <a:endParaRPr lang="en-US" sz="3600" dirty="0">
              <a:solidFill>
                <a:schemeClr val="bg1"/>
              </a:solidFill>
            </a:endParaRPr>
          </a:p>
        </p:txBody>
      </p:sp>
    </p:spTree>
    <p:extLst>
      <p:ext uri="{BB962C8B-B14F-4D97-AF65-F5344CB8AC3E}">
        <p14:creationId xmlns:p14="http://schemas.microsoft.com/office/powerpoint/2010/main" val="233535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92500"/>
          </a:bodyPr>
          <a:lstStyle/>
          <a:p>
            <a:pPr marL="0" indent="0" algn="ctr">
              <a:buNone/>
            </a:pPr>
            <a:r>
              <a:rPr lang="en-US" sz="3600" dirty="0" err="1" smtClean="0">
                <a:solidFill>
                  <a:schemeClr val="bg1"/>
                </a:solidFill>
              </a:rPr>
              <a:t>Mirriam</a:t>
            </a:r>
            <a:r>
              <a:rPr lang="en-US" sz="3600" dirty="0" smtClean="0">
                <a:solidFill>
                  <a:schemeClr val="bg1"/>
                </a:solidFill>
              </a:rPr>
              <a:t>\Webster</a:t>
            </a:r>
            <a:endParaRPr lang="en-US" sz="3600" dirty="0"/>
          </a:p>
          <a:p>
            <a:pPr fontAlgn="t"/>
            <a:r>
              <a:rPr lang="en-US" sz="3600" b="1" dirty="0">
                <a:solidFill>
                  <a:schemeClr val="bg1"/>
                </a:solidFill>
              </a:rPr>
              <a:t>:</a:t>
            </a:r>
            <a:r>
              <a:rPr lang="en-US" sz="3600" dirty="0">
                <a:solidFill>
                  <a:schemeClr val="bg1"/>
                </a:solidFill>
              </a:rPr>
              <a:t>  a member of a learned class in ancient Israel through New Testament times studying the Scriptures and serving as copyists, editors, teachers, and jurists </a:t>
            </a:r>
          </a:p>
          <a:p>
            <a:pPr fontAlgn="t"/>
            <a:r>
              <a:rPr lang="en-US" sz="3600" i="1" dirty="0">
                <a:solidFill>
                  <a:schemeClr val="bg1"/>
                </a:solidFill>
              </a:rPr>
              <a:t>a</a:t>
            </a:r>
            <a:r>
              <a:rPr lang="en-US" sz="3600" dirty="0">
                <a:solidFill>
                  <a:schemeClr val="bg1"/>
                </a:solidFill>
              </a:rPr>
              <a:t> </a:t>
            </a:r>
            <a:r>
              <a:rPr lang="en-US" sz="3600" b="1" dirty="0">
                <a:solidFill>
                  <a:schemeClr val="bg1"/>
                </a:solidFill>
              </a:rPr>
              <a:t>:</a:t>
            </a:r>
            <a:r>
              <a:rPr lang="en-US" sz="3600" dirty="0">
                <a:solidFill>
                  <a:schemeClr val="bg1"/>
                </a:solidFill>
              </a:rPr>
              <a:t>  an official or public secretary or clerk </a:t>
            </a:r>
          </a:p>
          <a:p>
            <a:pPr fontAlgn="t"/>
            <a:r>
              <a:rPr lang="en-US" sz="3600" i="1" dirty="0">
                <a:solidFill>
                  <a:schemeClr val="bg1"/>
                </a:solidFill>
              </a:rPr>
              <a:t>b</a:t>
            </a:r>
            <a:r>
              <a:rPr lang="en-US" sz="3600" dirty="0">
                <a:solidFill>
                  <a:schemeClr val="bg1"/>
                </a:solidFill>
              </a:rPr>
              <a:t> </a:t>
            </a:r>
            <a:r>
              <a:rPr lang="en-US" sz="3600" b="1" dirty="0">
                <a:solidFill>
                  <a:schemeClr val="bg1"/>
                </a:solidFill>
              </a:rPr>
              <a:t>:</a:t>
            </a:r>
            <a:r>
              <a:rPr lang="en-US" sz="3600" dirty="0">
                <a:solidFill>
                  <a:schemeClr val="bg1"/>
                </a:solidFill>
              </a:rPr>
              <a:t>  a copier of manuscripts </a:t>
            </a:r>
          </a:p>
          <a:p>
            <a:pPr fontAlgn="t"/>
            <a:r>
              <a:rPr lang="en-US" sz="3600" b="1" dirty="0">
                <a:solidFill>
                  <a:schemeClr val="bg1"/>
                </a:solidFill>
              </a:rPr>
              <a:t>:</a:t>
            </a:r>
            <a:r>
              <a:rPr lang="en-US" sz="3600" dirty="0">
                <a:solidFill>
                  <a:schemeClr val="bg1"/>
                </a:solidFill>
              </a:rPr>
              <a:t>  writer; </a:t>
            </a:r>
            <a:r>
              <a:rPr lang="en-US" sz="3600" i="1" dirty="0">
                <a:solidFill>
                  <a:schemeClr val="bg1"/>
                </a:solidFill>
              </a:rPr>
              <a:t>specifically</a:t>
            </a:r>
            <a:r>
              <a:rPr lang="en-US" sz="3600" dirty="0">
                <a:solidFill>
                  <a:schemeClr val="bg1"/>
                </a:solidFill>
              </a:rPr>
              <a:t> </a:t>
            </a:r>
            <a:r>
              <a:rPr lang="en-US" sz="3600" b="1" dirty="0">
                <a:solidFill>
                  <a:schemeClr val="bg1"/>
                </a:solidFill>
              </a:rPr>
              <a:t>:</a:t>
            </a:r>
            <a:r>
              <a:rPr lang="en-US" sz="3600" dirty="0">
                <a:solidFill>
                  <a:schemeClr val="bg1"/>
                </a:solidFill>
              </a:rPr>
              <a:t>  journalist </a:t>
            </a:r>
          </a:p>
        </p:txBody>
      </p:sp>
    </p:spTree>
    <p:extLst>
      <p:ext uri="{BB962C8B-B14F-4D97-AF65-F5344CB8AC3E}">
        <p14:creationId xmlns:p14="http://schemas.microsoft.com/office/powerpoint/2010/main" val="304857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a:bodyPr>
          <a:lstStyle/>
          <a:p>
            <a:pPr marL="0" indent="0" algn="ctr">
              <a:buNone/>
            </a:pPr>
            <a:r>
              <a:rPr lang="en-US" sz="4000" dirty="0" smtClean="0">
                <a:solidFill>
                  <a:schemeClr val="bg1"/>
                </a:solidFill>
              </a:rPr>
              <a:t>Who are the Pharisees?</a:t>
            </a:r>
          </a:p>
          <a:p>
            <a:pPr marL="0" indent="0">
              <a:buNone/>
            </a:pPr>
            <a:r>
              <a:rPr lang="en-US" sz="4000" dirty="0" err="1">
                <a:solidFill>
                  <a:schemeClr val="bg1"/>
                </a:solidFill>
                <a:latin typeface="Bwgrkn" panose="00000400000000000000" pitchFamily="2" charset="0"/>
              </a:rPr>
              <a:t>Farisai</a:t>
            </a:r>
            <a:r>
              <a:rPr lang="en-US" sz="4000" dirty="0">
                <a:solidFill>
                  <a:schemeClr val="bg1"/>
                </a:solidFill>
                <a:latin typeface="Bwgrkn" panose="00000400000000000000" pitchFamily="2" charset="0"/>
              </a:rPr>
              <a:t>/</a:t>
            </a:r>
            <a:r>
              <a:rPr lang="en-US" sz="4000" dirty="0" err="1">
                <a:solidFill>
                  <a:schemeClr val="bg1"/>
                </a:solidFill>
                <a:latin typeface="Bwgrkn" panose="00000400000000000000" pitchFamily="2" charset="0"/>
              </a:rPr>
              <a:t>oj</a:t>
            </a:r>
            <a:r>
              <a:rPr lang="en-US" sz="4000" dirty="0">
                <a:solidFill>
                  <a:schemeClr val="bg1"/>
                </a:solidFill>
                <a:latin typeface="Bwgrkn" panose="00000400000000000000" pitchFamily="2" charset="0"/>
              </a:rPr>
              <a:t>, </a:t>
            </a:r>
            <a:r>
              <a:rPr lang="en-US" sz="4000" dirty="0" smtClean="0">
                <a:solidFill>
                  <a:schemeClr val="bg1"/>
                </a:solidFill>
              </a:rPr>
              <a:t>(</a:t>
            </a:r>
            <a:r>
              <a:rPr lang="en-US" sz="4000" dirty="0" err="1" smtClean="0">
                <a:solidFill>
                  <a:schemeClr val="bg1"/>
                </a:solidFill>
              </a:rPr>
              <a:t>Farisai-os</a:t>
            </a:r>
            <a:r>
              <a:rPr lang="en-US" sz="4000" dirty="0" smtClean="0">
                <a:solidFill>
                  <a:schemeClr val="bg1"/>
                </a:solidFill>
              </a:rPr>
              <a:t>) - Hebr</a:t>
            </a:r>
            <a:r>
              <a:rPr lang="en-US" sz="4000" dirty="0">
                <a:solidFill>
                  <a:schemeClr val="bg1"/>
                </a:solidFill>
              </a:rPr>
              <a:t>. </a:t>
            </a:r>
            <a:r>
              <a:rPr lang="en-US" sz="4000" dirty="0">
                <a:solidFill>
                  <a:schemeClr val="bg1"/>
                </a:solidFill>
                <a:latin typeface="Bwhebb" panose="00000400000000000000" pitchFamily="2" charset="0"/>
              </a:rPr>
              <a:t>~</a:t>
            </a:r>
            <a:r>
              <a:rPr lang="en-US" sz="4000" dirty="0" err="1">
                <a:solidFill>
                  <a:schemeClr val="bg1"/>
                </a:solidFill>
                <a:latin typeface="Bwhebb" panose="00000400000000000000" pitchFamily="2" charset="0"/>
              </a:rPr>
              <a:t>yviWrP.h</a:t>
            </a:r>
            <a:r>
              <a:rPr lang="en-US" sz="4000" dirty="0" smtClean="0">
                <a:solidFill>
                  <a:schemeClr val="bg1"/>
                </a:solidFill>
                <a:latin typeface="Bwhebb" panose="00000400000000000000" pitchFamily="2" charset="0"/>
              </a:rPr>
              <a:t>;=</a:t>
            </a:r>
            <a:r>
              <a:rPr lang="en-US" sz="4000" dirty="0" smtClean="0">
                <a:solidFill>
                  <a:schemeClr val="bg1"/>
                </a:solidFill>
              </a:rPr>
              <a:t> </a:t>
            </a:r>
            <a:r>
              <a:rPr lang="en-US" sz="4000" dirty="0" smtClean="0">
                <a:solidFill>
                  <a:schemeClr val="bg1"/>
                </a:solidFill>
              </a:rPr>
              <a:t>(</a:t>
            </a:r>
            <a:r>
              <a:rPr lang="en-US" sz="4000" dirty="0" err="1" smtClean="0">
                <a:solidFill>
                  <a:schemeClr val="bg1"/>
                </a:solidFill>
              </a:rPr>
              <a:t>Prushim</a:t>
            </a:r>
            <a:r>
              <a:rPr lang="en-US" sz="4000" dirty="0" smtClean="0">
                <a:solidFill>
                  <a:schemeClr val="bg1"/>
                </a:solidFill>
              </a:rPr>
              <a:t>) Aram</a:t>
            </a:r>
            <a:r>
              <a:rPr lang="en-US" sz="4000" dirty="0">
                <a:solidFill>
                  <a:schemeClr val="bg1"/>
                </a:solidFill>
              </a:rPr>
              <a:t>. </a:t>
            </a:r>
            <a:r>
              <a:rPr lang="en-US" sz="4000" dirty="0" err="1">
                <a:solidFill>
                  <a:schemeClr val="bg1"/>
                </a:solidFill>
                <a:latin typeface="Bwhebb" panose="00000400000000000000" pitchFamily="2" charset="0"/>
              </a:rPr>
              <a:t>aY"v;yriP</a:t>
            </a:r>
            <a:r>
              <a:rPr lang="en-US" sz="4000" dirty="0">
                <a:solidFill>
                  <a:schemeClr val="bg1"/>
                </a:solidFill>
                <a:latin typeface="Bwhebb" panose="00000400000000000000" pitchFamily="2" charset="0"/>
              </a:rPr>
              <a:t>., </a:t>
            </a:r>
            <a:r>
              <a:rPr lang="en-US" sz="4000" dirty="0" smtClean="0">
                <a:solidFill>
                  <a:schemeClr val="bg1"/>
                </a:solidFill>
              </a:rPr>
              <a:t>(</a:t>
            </a:r>
            <a:r>
              <a:rPr lang="en-US" sz="4000" dirty="0" err="1" smtClean="0">
                <a:solidFill>
                  <a:schemeClr val="bg1"/>
                </a:solidFill>
              </a:rPr>
              <a:t>Perishayah</a:t>
            </a:r>
            <a:r>
              <a:rPr lang="en-US" sz="4000" dirty="0" smtClean="0">
                <a:solidFill>
                  <a:schemeClr val="bg1"/>
                </a:solidFill>
              </a:rPr>
              <a:t>) The </a:t>
            </a:r>
            <a:r>
              <a:rPr lang="en-US" sz="4000" dirty="0">
                <a:solidFill>
                  <a:schemeClr val="bg1"/>
                </a:solidFill>
              </a:rPr>
              <a:t>Semitic words mean ‘the separated ones, separatists’. </a:t>
            </a:r>
            <a:endParaRPr lang="en-US" sz="4000" dirty="0" smtClean="0">
              <a:solidFill>
                <a:schemeClr val="bg1"/>
              </a:solidFill>
            </a:endParaRPr>
          </a:p>
          <a:p>
            <a:pPr marL="0" indent="0">
              <a:buNone/>
            </a:pPr>
            <a:r>
              <a:rPr lang="en-US" sz="4000" dirty="0" smtClean="0">
                <a:solidFill>
                  <a:schemeClr val="bg1"/>
                </a:solidFill>
              </a:rPr>
              <a:t>Rulers of the synagogues</a:t>
            </a:r>
            <a:endParaRPr lang="en-US" sz="4000" dirty="0">
              <a:solidFill>
                <a:schemeClr val="bg1"/>
              </a:solidFill>
            </a:endParaRPr>
          </a:p>
        </p:txBody>
      </p:sp>
    </p:spTree>
    <p:extLst>
      <p:ext uri="{BB962C8B-B14F-4D97-AF65-F5344CB8AC3E}">
        <p14:creationId xmlns:p14="http://schemas.microsoft.com/office/powerpoint/2010/main" val="2737237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457201"/>
            <a:ext cx="7716157" cy="4408714"/>
          </a:xfrm>
        </p:spPr>
        <p:txBody>
          <a:bodyPr>
            <a:normAutofit fontScale="92500" lnSpcReduction="20000"/>
          </a:bodyPr>
          <a:lstStyle/>
          <a:p>
            <a:pPr marL="0" indent="0" algn="ctr">
              <a:buNone/>
            </a:pPr>
            <a:r>
              <a:rPr lang="en-US" sz="4000" dirty="0" smtClean="0">
                <a:solidFill>
                  <a:schemeClr val="bg1"/>
                </a:solidFill>
              </a:rPr>
              <a:t>Who are the Pharisees?</a:t>
            </a:r>
          </a:p>
          <a:p>
            <a:pPr marL="0" indent="0" algn="ctr">
              <a:buNone/>
            </a:pPr>
            <a:r>
              <a:rPr lang="en-US" sz="4000" dirty="0" smtClean="0">
                <a:solidFill>
                  <a:schemeClr val="bg1"/>
                </a:solidFill>
              </a:rPr>
              <a:t>According to Josephus…</a:t>
            </a:r>
          </a:p>
          <a:p>
            <a:pPr marL="0" indent="0" algn="ctr">
              <a:buNone/>
            </a:pPr>
            <a:r>
              <a:rPr lang="en-US" sz="4000" i="1" dirty="0">
                <a:solidFill>
                  <a:schemeClr val="bg1"/>
                </a:solidFill>
              </a:rPr>
              <a:t>Pharisees, </a:t>
            </a:r>
            <a:r>
              <a:rPr lang="en-US" sz="4000" dirty="0">
                <a:solidFill>
                  <a:schemeClr val="bg1"/>
                </a:solidFill>
              </a:rPr>
              <a:t>the organized followers of the experts in interpreting the scriptures (scribes). It was the purpose of the Pharisees to take the pattern of a pious Israelite as established by the scribes, and to put it into practice as nearly as possible.</a:t>
            </a:r>
            <a:r>
              <a:rPr lang="en-US" sz="4000" dirty="0"/>
              <a:t> </a:t>
            </a:r>
            <a:endParaRPr lang="en-US" sz="4000" dirty="0" smtClean="0">
              <a:solidFill>
                <a:schemeClr val="bg1"/>
              </a:solidFill>
            </a:endParaRPr>
          </a:p>
        </p:txBody>
      </p:sp>
    </p:spTree>
    <p:extLst>
      <p:ext uri="{BB962C8B-B14F-4D97-AF65-F5344CB8AC3E}">
        <p14:creationId xmlns:p14="http://schemas.microsoft.com/office/powerpoint/2010/main" val="3973109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65364"/>
            <a:ext cx="8213272" cy="4580165"/>
          </a:xfrm>
        </p:spPr>
        <p:txBody>
          <a:bodyPr>
            <a:normAutofit/>
          </a:bodyPr>
          <a:lstStyle/>
          <a:p>
            <a:pPr algn="ctr">
              <a:buNone/>
            </a:pPr>
            <a:r>
              <a:rPr lang="en-US" sz="3600" dirty="0" smtClean="0">
                <a:solidFill>
                  <a:schemeClr val="bg1"/>
                </a:solidFill>
              </a:rPr>
              <a:t>Understanding </a:t>
            </a:r>
            <a:r>
              <a:rPr lang="en-US" sz="3600" dirty="0" err="1" smtClean="0">
                <a:solidFill>
                  <a:schemeClr val="bg1"/>
                </a:solidFill>
              </a:rPr>
              <a:t>Phariseeism</a:t>
            </a:r>
            <a:endParaRPr lang="en-US" sz="3600" dirty="0" smtClean="0">
              <a:solidFill>
                <a:schemeClr val="bg1"/>
              </a:solidFill>
            </a:endParaRPr>
          </a:p>
          <a:p>
            <a:pPr>
              <a:buNone/>
            </a:pPr>
            <a:r>
              <a:rPr lang="en-US" sz="3600" dirty="0" smtClean="0">
                <a:solidFill>
                  <a:schemeClr val="bg1"/>
                </a:solidFill>
              </a:rPr>
              <a:t>1 Believe in Two </a:t>
            </a:r>
            <a:r>
              <a:rPr lang="en-US" sz="3600" dirty="0" err="1" smtClean="0">
                <a:solidFill>
                  <a:schemeClr val="bg1"/>
                </a:solidFill>
              </a:rPr>
              <a:t>Torahs</a:t>
            </a:r>
            <a:endParaRPr lang="en-US" sz="3600" dirty="0" smtClean="0">
              <a:solidFill>
                <a:schemeClr val="bg1"/>
              </a:solidFill>
            </a:endParaRPr>
          </a:p>
          <a:p>
            <a:pPr>
              <a:buNone/>
            </a:pPr>
            <a:r>
              <a:rPr lang="en-US" sz="3600" dirty="0" smtClean="0">
                <a:solidFill>
                  <a:schemeClr val="bg1"/>
                </a:solidFill>
              </a:rPr>
              <a:t>2 Have absolute authority to interpret Scripture</a:t>
            </a:r>
          </a:p>
          <a:p>
            <a:pPr>
              <a:buNone/>
            </a:pPr>
            <a:r>
              <a:rPr lang="en-US" sz="3600" dirty="0" smtClean="0">
                <a:solidFill>
                  <a:schemeClr val="bg1"/>
                </a:solidFill>
              </a:rPr>
              <a:t>3 Random, irrational interpretation</a:t>
            </a:r>
          </a:p>
          <a:p>
            <a:pPr>
              <a:buNone/>
            </a:pPr>
            <a:r>
              <a:rPr lang="en-US" sz="3600" dirty="0" smtClean="0">
                <a:solidFill>
                  <a:schemeClr val="bg1"/>
                </a:solidFill>
              </a:rPr>
              <a:t>4 Traditions take precedence over Scripture</a:t>
            </a:r>
          </a:p>
          <a:p>
            <a:pPr>
              <a:buNone/>
            </a:pPr>
            <a:r>
              <a:rPr lang="en-US" sz="3600" dirty="0" smtClean="0">
                <a:solidFill>
                  <a:schemeClr val="bg1"/>
                </a:solidFill>
              </a:rPr>
              <a:t>5 Enact new, man-made laws </a:t>
            </a:r>
            <a:endParaRPr lang="en-US" sz="3600" dirty="0" smtClean="0">
              <a:solidFill>
                <a:schemeClr val="bg1"/>
              </a:solidFill>
            </a:endParaRPr>
          </a:p>
        </p:txBody>
      </p:sp>
    </p:spTree>
    <p:extLst>
      <p:ext uri="{BB962C8B-B14F-4D97-AF65-F5344CB8AC3E}">
        <p14:creationId xmlns:p14="http://schemas.microsoft.com/office/powerpoint/2010/main" val="10087679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a:bodyPr>
          <a:lstStyle/>
          <a:p>
            <a:pPr algn="ctr">
              <a:buNone/>
            </a:pPr>
            <a:r>
              <a:rPr lang="en-US" dirty="0" smtClean="0">
                <a:solidFill>
                  <a:schemeClr val="bg1"/>
                </a:solidFill>
              </a:rPr>
              <a:t>1 Believe </a:t>
            </a:r>
            <a:r>
              <a:rPr lang="en-US" dirty="0">
                <a:solidFill>
                  <a:schemeClr val="bg1"/>
                </a:solidFill>
              </a:rPr>
              <a:t>in Two </a:t>
            </a:r>
            <a:r>
              <a:rPr lang="en-US" dirty="0" err="1" smtClean="0">
                <a:solidFill>
                  <a:schemeClr val="bg1"/>
                </a:solidFill>
              </a:rPr>
              <a:t>Torahs</a:t>
            </a:r>
            <a:endParaRPr lang="en-US" dirty="0" smtClean="0">
              <a:solidFill>
                <a:schemeClr val="bg1"/>
              </a:solidFill>
            </a:endParaRPr>
          </a:p>
          <a:p>
            <a:pPr algn="ctr">
              <a:buNone/>
            </a:pPr>
            <a:r>
              <a:rPr lang="en-US" sz="3600" dirty="0" smtClean="0">
                <a:solidFill>
                  <a:schemeClr val="bg1"/>
                </a:solidFill>
              </a:rPr>
              <a:t>“Our Rabbis taught: An incident with a certain gentile that came before </a:t>
            </a:r>
            <a:r>
              <a:rPr lang="en-US" sz="3600" dirty="0" err="1" smtClean="0">
                <a:solidFill>
                  <a:schemeClr val="bg1"/>
                </a:solidFill>
              </a:rPr>
              <a:t>Shammai</a:t>
            </a:r>
            <a:r>
              <a:rPr lang="en-US" sz="3600" dirty="0" smtClean="0">
                <a:solidFill>
                  <a:schemeClr val="bg1"/>
                </a:solidFill>
              </a:rPr>
              <a:t>.  He said to him: How many </a:t>
            </a:r>
            <a:r>
              <a:rPr lang="en-US" sz="3600" dirty="0" err="1" smtClean="0">
                <a:solidFill>
                  <a:schemeClr val="bg1"/>
                </a:solidFill>
              </a:rPr>
              <a:t>Torahs</a:t>
            </a:r>
            <a:r>
              <a:rPr lang="en-US" sz="3600" dirty="0" smtClean="0">
                <a:solidFill>
                  <a:schemeClr val="bg1"/>
                </a:solidFill>
              </a:rPr>
              <a:t> do you have?  (</a:t>
            </a:r>
            <a:r>
              <a:rPr lang="en-US" sz="3600" dirty="0" err="1" smtClean="0">
                <a:solidFill>
                  <a:schemeClr val="bg1"/>
                </a:solidFill>
              </a:rPr>
              <a:t>Shammai</a:t>
            </a:r>
            <a:r>
              <a:rPr lang="en-US" sz="3600" dirty="0" smtClean="0">
                <a:solidFill>
                  <a:schemeClr val="bg1"/>
                </a:solidFill>
              </a:rPr>
              <a:t>) answered: Two, the Written Torah and the Oral Torah (</a:t>
            </a:r>
            <a:r>
              <a:rPr lang="en-US" sz="3600" i="1" dirty="0" smtClean="0">
                <a:solidFill>
                  <a:schemeClr val="bg1"/>
                </a:solidFill>
              </a:rPr>
              <a:t>Babylonian Talmud</a:t>
            </a:r>
            <a:r>
              <a:rPr lang="en-US" sz="3600" dirty="0" smtClean="0">
                <a:solidFill>
                  <a:schemeClr val="bg1"/>
                </a:solidFill>
              </a:rPr>
              <a:t>, Sabbath 31a) </a:t>
            </a:r>
            <a:endParaRPr lang="en-US" sz="3600" dirty="0" smtClean="0">
              <a:solidFill>
                <a:schemeClr val="bg1"/>
              </a:solidFill>
            </a:endParaRPr>
          </a:p>
        </p:txBody>
      </p:sp>
    </p:spTree>
    <p:extLst>
      <p:ext uri="{BB962C8B-B14F-4D97-AF65-F5344CB8AC3E}">
        <p14:creationId xmlns:p14="http://schemas.microsoft.com/office/powerpoint/2010/main" val="146456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a:bodyPr>
          <a:lstStyle/>
          <a:p>
            <a:pPr algn="ctr">
              <a:buNone/>
            </a:pPr>
            <a:r>
              <a:rPr lang="en-US" dirty="0" smtClean="0">
                <a:solidFill>
                  <a:schemeClr val="bg1"/>
                </a:solidFill>
              </a:rPr>
              <a:t>The Talmud explains that the Oral Torah was revealed to </a:t>
            </a:r>
            <a:r>
              <a:rPr lang="en-US" dirty="0" err="1" smtClean="0">
                <a:solidFill>
                  <a:schemeClr val="bg1"/>
                </a:solidFill>
              </a:rPr>
              <a:t>Mosheh</a:t>
            </a:r>
            <a:r>
              <a:rPr lang="en-US" dirty="0" smtClean="0">
                <a:solidFill>
                  <a:schemeClr val="bg1"/>
                </a:solidFill>
              </a:rPr>
              <a:t> in a second revelation at Mt. Sinai.  It was not written down in order to keep it out of the hands of the Gentiles.  It was given exclusively to the Rabbis as secret knowledge.</a:t>
            </a:r>
          </a:p>
          <a:p>
            <a:pPr algn="ctr">
              <a:buNone/>
            </a:pPr>
            <a:r>
              <a:rPr lang="en-US" dirty="0" smtClean="0">
                <a:solidFill>
                  <a:schemeClr val="bg1"/>
                </a:solidFill>
              </a:rPr>
              <a:t>The Mishnah was written around 200 CE</a:t>
            </a:r>
            <a:endParaRPr lang="en-US" dirty="0" smtClean="0">
              <a:solidFill>
                <a:schemeClr val="bg1"/>
              </a:solidFill>
            </a:endParaRPr>
          </a:p>
        </p:txBody>
      </p:sp>
    </p:spTree>
    <p:extLst>
      <p:ext uri="{BB962C8B-B14F-4D97-AF65-F5344CB8AC3E}">
        <p14:creationId xmlns:p14="http://schemas.microsoft.com/office/powerpoint/2010/main" val="425139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algn="ctr">
              <a:buNone/>
            </a:pPr>
            <a:r>
              <a:rPr lang="en-US" dirty="0" smtClean="0">
                <a:solidFill>
                  <a:schemeClr val="bg1"/>
                </a:solidFill>
              </a:rPr>
              <a:t>2 Have </a:t>
            </a:r>
            <a:r>
              <a:rPr lang="en-US" dirty="0">
                <a:solidFill>
                  <a:schemeClr val="bg1"/>
                </a:solidFill>
              </a:rPr>
              <a:t>absolute authority to interpret </a:t>
            </a:r>
            <a:r>
              <a:rPr lang="en-US" dirty="0" smtClean="0">
                <a:solidFill>
                  <a:schemeClr val="bg1"/>
                </a:solidFill>
              </a:rPr>
              <a:t>Scripture</a:t>
            </a:r>
            <a:r>
              <a:rPr lang="en-US" dirty="0" smtClean="0">
                <a:solidFill>
                  <a:schemeClr val="bg1"/>
                </a:solidFill>
              </a:rPr>
              <a:t> </a:t>
            </a:r>
          </a:p>
          <a:p>
            <a:pPr>
              <a:buNone/>
            </a:pPr>
            <a:r>
              <a:rPr lang="en-US" dirty="0" smtClean="0">
                <a:solidFill>
                  <a:schemeClr val="bg1"/>
                </a:solidFill>
              </a:rPr>
              <a:t>Even if they instruct you that right is left and left is right you must obey them (</a:t>
            </a:r>
            <a:r>
              <a:rPr lang="en-US" i="1" dirty="0" err="1" smtClean="0">
                <a:solidFill>
                  <a:schemeClr val="bg1"/>
                </a:solidFill>
              </a:rPr>
              <a:t>Sifre</a:t>
            </a:r>
            <a:r>
              <a:rPr lang="en-US" i="1" dirty="0" smtClean="0">
                <a:solidFill>
                  <a:schemeClr val="bg1"/>
                </a:solidFill>
              </a:rPr>
              <a:t> Deuteronomy</a:t>
            </a:r>
            <a:r>
              <a:rPr lang="en-US" dirty="0" smtClean="0">
                <a:solidFill>
                  <a:schemeClr val="bg1"/>
                </a:solidFill>
              </a:rPr>
              <a:t> #154 on </a:t>
            </a:r>
            <a:r>
              <a:rPr lang="en-US" dirty="0" err="1" smtClean="0">
                <a:solidFill>
                  <a:schemeClr val="bg1"/>
                </a:solidFill>
              </a:rPr>
              <a:t>Deut</a:t>
            </a:r>
            <a:r>
              <a:rPr lang="en-US" dirty="0" smtClean="0">
                <a:solidFill>
                  <a:schemeClr val="bg1"/>
                </a:solidFill>
              </a:rPr>
              <a:t> 17:11)</a:t>
            </a:r>
          </a:p>
          <a:p>
            <a:pPr algn="ctr">
              <a:buNone/>
            </a:pPr>
            <a:endParaRPr lang="en-US" dirty="0" smtClean="0">
              <a:solidFill>
                <a:schemeClr val="bg1"/>
              </a:solidFill>
            </a:endParaRPr>
          </a:p>
        </p:txBody>
      </p:sp>
    </p:spTree>
    <p:extLst>
      <p:ext uri="{BB962C8B-B14F-4D97-AF65-F5344CB8AC3E}">
        <p14:creationId xmlns:p14="http://schemas.microsoft.com/office/powerpoint/2010/main" val="157668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fontScale="92500" lnSpcReduction="10000"/>
          </a:bodyPr>
          <a:lstStyle/>
          <a:p>
            <a:pPr marL="0" indent="0" algn="ctr">
              <a:buNone/>
            </a:pPr>
            <a:r>
              <a:rPr lang="en-US" dirty="0" err="1" smtClean="0">
                <a:solidFill>
                  <a:schemeClr val="bg1"/>
                </a:solidFill>
              </a:rPr>
              <a:t>Devarim</a:t>
            </a:r>
            <a:r>
              <a:rPr lang="en-US" dirty="0" smtClean="0">
                <a:solidFill>
                  <a:schemeClr val="bg1"/>
                </a:solidFill>
              </a:rPr>
              <a:t> 17</a:t>
            </a:r>
          </a:p>
          <a:p>
            <a:pPr marL="0" indent="0">
              <a:buNone/>
            </a:pPr>
            <a:r>
              <a:rPr lang="en-US" dirty="0">
                <a:solidFill>
                  <a:schemeClr val="bg1"/>
                </a:solidFill>
              </a:rPr>
              <a:t> </a:t>
            </a:r>
            <a:r>
              <a:rPr lang="en-US" baseline="30000" dirty="0" smtClean="0">
                <a:solidFill>
                  <a:schemeClr val="bg1"/>
                </a:solidFill>
              </a:rPr>
              <a:t>9</a:t>
            </a:r>
            <a:r>
              <a:rPr lang="en-US" dirty="0" smtClean="0">
                <a:solidFill>
                  <a:schemeClr val="bg1"/>
                </a:solidFill>
              </a:rPr>
              <a:t> Go </a:t>
            </a:r>
            <a:r>
              <a:rPr lang="en-US" dirty="0">
                <a:solidFill>
                  <a:schemeClr val="bg1"/>
                </a:solidFill>
              </a:rPr>
              <a:t>to the priests, who are Levites, and to the judge who is in office at that time. Inquire of them and they will give you the verdict.</a:t>
            </a:r>
          </a:p>
          <a:p>
            <a:pPr marL="0" indent="0">
              <a:buNone/>
            </a:pPr>
            <a:r>
              <a:rPr lang="en-US" dirty="0">
                <a:solidFill>
                  <a:schemeClr val="bg1"/>
                </a:solidFill>
              </a:rPr>
              <a:t> </a:t>
            </a:r>
            <a:r>
              <a:rPr lang="en-US" baseline="30000" dirty="0">
                <a:solidFill>
                  <a:schemeClr val="bg1"/>
                </a:solidFill>
              </a:rPr>
              <a:t>10</a:t>
            </a:r>
            <a:r>
              <a:rPr lang="en-US" dirty="0">
                <a:solidFill>
                  <a:schemeClr val="bg1"/>
                </a:solidFill>
              </a:rPr>
              <a:t> You must act according to the decisions they give you at the place </a:t>
            </a:r>
            <a:r>
              <a:rPr lang="en-US" dirty="0" err="1" smtClean="0">
                <a:solidFill>
                  <a:schemeClr val="bg1"/>
                </a:solidFill>
              </a:rPr>
              <a:t>Yehovah</a:t>
            </a:r>
            <a:r>
              <a:rPr lang="en-US" dirty="0" smtClean="0">
                <a:solidFill>
                  <a:schemeClr val="bg1"/>
                </a:solidFill>
              </a:rPr>
              <a:t> </a:t>
            </a:r>
            <a:r>
              <a:rPr lang="en-US" dirty="0">
                <a:solidFill>
                  <a:schemeClr val="bg1"/>
                </a:solidFill>
              </a:rPr>
              <a:t>will choose. Be careful to do everything they direct you to do.</a:t>
            </a:r>
          </a:p>
          <a:p>
            <a:pPr marL="0" indent="0">
              <a:buNone/>
            </a:pPr>
            <a:r>
              <a:rPr lang="en-US" dirty="0">
                <a:solidFill>
                  <a:schemeClr val="bg1"/>
                </a:solidFill>
              </a:rPr>
              <a:t> </a:t>
            </a:r>
            <a:r>
              <a:rPr lang="en-US" baseline="30000" dirty="0">
                <a:solidFill>
                  <a:schemeClr val="bg1"/>
                </a:solidFill>
              </a:rPr>
              <a:t>11</a:t>
            </a:r>
            <a:r>
              <a:rPr lang="en-US" dirty="0">
                <a:solidFill>
                  <a:schemeClr val="bg1"/>
                </a:solidFill>
              </a:rPr>
              <a:t> Act according to the law they teach you and the decisions they give you. Do not turn aside from what they tell you, to the right or to the left.</a:t>
            </a:r>
          </a:p>
          <a:p>
            <a:pPr algn="ctr">
              <a:buNone/>
            </a:pPr>
            <a:endParaRPr lang="en-US" dirty="0" smtClean="0">
              <a:solidFill>
                <a:schemeClr val="bg1"/>
              </a:solidFill>
            </a:endParaRPr>
          </a:p>
        </p:txBody>
      </p:sp>
    </p:spTree>
    <p:extLst>
      <p:ext uri="{BB962C8B-B14F-4D97-AF65-F5344CB8AC3E}">
        <p14:creationId xmlns:p14="http://schemas.microsoft.com/office/powerpoint/2010/main" val="31822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fontScale="92500" lnSpcReduction="20000"/>
          </a:bodyPr>
          <a:lstStyle/>
          <a:p>
            <a:pPr marL="0" indent="0">
              <a:buNone/>
            </a:pPr>
            <a:r>
              <a:rPr lang="en-US" dirty="0" err="1" smtClean="0">
                <a:solidFill>
                  <a:schemeClr val="bg1"/>
                </a:solidFill>
              </a:rPr>
              <a:t>Devarim</a:t>
            </a:r>
            <a:r>
              <a:rPr lang="en-US" dirty="0" smtClean="0">
                <a:solidFill>
                  <a:schemeClr val="bg1"/>
                </a:solidFill>
              </a:rPr>
              <a:t> 30:11-12 </a:t>
            </a:r>
            <a:r>
              <a:rPr lang="en-US" dirty="0">
                <a:solidFill>
                  <a:schemeClr val="bg1"/>
                </a:solidFill>
              </a:rPr>
              <a:t>Now what I am commanding you today is not too difficult for you or beyond your reach.  It is not up in heaven, so that you have to ask, "Who will ascend into heaven to get it and proclaim it to us so we may obey it?"</a:t>
            </a:r>
          </a:p>
          <a:p>
            <a:pPr marL="0" indent="0">
              <a:buNone/>
            </a:pPr>
            <a:endParaRPr lang="en-US" dirty="0" smtClean="0">
              <a:solidFill>
                <a:schemeClr val="bg1"/>
              </a:solidFill>
            </a:endParaRPr>
          </a:p>
          <a:p>
            <a:pPr marL="0" indent="0">
              <a:buNone/>
            </a:pPr>
            <a:r>
              <a:rPr lang="en-US" dirty="0" smtClean="0">
                <a:solidFill>
                  <a:schemeClr val="bg1"/>
                </a:solidFill>
              </a:rPr>
              <a:t>  </a:t>
            </a:r>
            <a:r>
              <a:rPr lang="en-US" strike="sngStrike" dirty="0" smtClean="0">
                <a:solidFill>
                  <a:schemeClr val="bg1"/>
                </a:solidFill>
              </a:rPr>
              <a:t>N</a:t>
            </a:r>
            <a:r>
              <a:rPr lang="en-US" strike="sngStrike" dirty="0" smtClean="0">
                <a:solidFill>
                  <a:schemeClr val="bg1"/>
                </a:solidFill>
              </a:rPr>
              <a:t>ow </a:t>
            </a:r>
            <a:r>
              <a:rPr lang="en-US" strike="sngStrike" dirty="0">
                <a:solidFill>
                  <a:schemeClr val="bg1"/>
                </a:solidFill>
              </a:rPr>
              <a:t>what I am commanding you today is not too difficult for you or beyond your </a:t>
            </a:r>
            <a:r>
              <a:rPr lang="en-US" strike="sngStrike" dirty="0" smtClean="0">
                <a:solidFill>
                  <a:schemeClr val="bg1"/>
                </a:solidFill>
              </a:rPr>
              <a:t>reach. </a:t>
            </a:r>
            <a:r>
              <a:rPr lang="en-US" dirty="0" smtClean="0">
                <a:solidFill>
                  <a:schemeClr val="bg1"/>
                </a:solidFill>
              </a:rPr>
              <a:t> </a:t>
            </a:r>
            <a:r>
              <a:rPr lang="en-US" b="1" dirty="0" smtClean="0">
                <a:solidFill>
                  <a:schemeClr val="bg1"/>
                </a:solidFill>
              </a:rPr>
              <a:t>It </a:t>
            </a:r>
            <a:r>
              <a:rPr lang="en-US" b="1" dirty="0">
                <a:solidFill>
                  <a:schemeClr val="bg1"/>
                </a:solidFill>
              </a:rPr>
              <a:t>is not up in heaven</a:t>
            </a:r>
            <a:r>
              <a:rPr lang="en-US" dirty="0">
                <a:solidFill>
                  <a:schemeClr val="bg1"/>
                </a:solidFill>
              </a:rPr>
              <a:t>, </a:t>
            </a:r>
            <a:r>
              <a:rPr lang="en-US" strike="sngStrike" dirty="0">
                <a:solidFill>
                  <a:schemeClr val="bg1"/>
                </a:solidFill>
              </a:rPr>
              <a:t>so that you have to ask, "Who will ascend into heaven to get it and proclaim it to us so we may obey it?"</a:t>
            </a:r>
          </a:p>
          <a:p>
            <a:pPr algn="ctr">
              <a:buNone/>
            </a:pPr>
            <a:endParaRPr lang="en-US" dirty="0" smtClean="0">
              <a:solidFill>
                <a:schemeClr val="bg1"/>
              </a:solidFill>
            </a:endParaRPr>
          </a:p>
        </p:txBody>
      </p:sp>
    </p:spTree>
    <p:extLst>
      <p:ext uri="{BB962C8B-B14F-4D97-AF65-F5344CB8AC3E}">
        <p14:creationId xmlns:p14="http://schemas.microsoft.com/office/powerpoint/2010/main" val="3989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a:bodyPr>
          <a:lstStyle/>
          <a:p>
            <a:pPr>
              <a:buNone/>
            </a:pPr>
            <a:r>
              <a:rPr lang="en-US" dirty="0" smtClean="0">
                <a:solidFill>
                  <a:schemeClr val="bg1"/>
                </a:solidFill>
              </a:rPr>
              <a:t>Definition</a:t>
            </a:r>
            <a:r>
              <a:rPr lang="en-US" dirty="0" smtClean="0">
                <a:solidFill>
                  <a:schemeClr val="bg1"/>
                </a:solidFill>
              </a:rPr>
              <a:t>: </a:t>
            </a:r>
            <a:r>
              <a:rPr lang="en-US" dirty="0" err="1" smtClean="0">
                <a:solidFill>
                  <a:schemeClr val="bg1"/>
                </a:solidFill>
              </a:rPr>
              <a:t>Rabban</a:t>
            </a:r>
            <a:r>
              <a:rPr lang="en-US" dirty="0" smtClean="0">
                <a:solidFill>
                  <a:schemeClr val="bg1"/>
                </a:solidFill>
              </a:rPr>
              <a:t> - a </a:t>
            </a:r>
            <a:r>
              <a:rPr lang="en-US" dirty="0">
                <a:solidFill>
                  <a:schemeClr val="bg1"/>
                </a:solidFill>
              </a:rPr>
              <a:t>title traditionally given to the head of the Sanhedrin during </a:t>
            </a:r>
            <a:r>
              <a:rPr lang="en-US" dirty="0" err="1" smtClean="0">
                <a:solidFill>
                  <a:schemeClr val="bg1"/>
                </a:solidFill>
              </a:rPr>
              <a:t>Tannaitic</a:t>
            </a:r>
            <a:r>
              <a:rPr lang="en-US" dirty="0" smtClean="0">
                <a:solidFill>
                  <a:schemeClr val="bg1"/>
                </a:solidFill>
              </a:rPr>
              <a:t> times (10-220 CE</a:t>
            </a:r>
            <a:r>
              <a:rPr lang="en-US" dirty="0" smtClean="0">
                <a:solidFill>
                  <a:schemeClr val="bg1"/>
                </a:solidFill>
              </a:rPr>
              <a:t>)</a:t>
            </a:r>
          </a:p>
          <a:p>
            <a:pPr>
              <a:buNone/>
            </a:pPr>
            <a:r>
              <a:rPr lang="en-US" dirty="0" smtClean="0">
                <a:solidFill>
                  <a:schemeClr val="bg1"/>
                </a:solidFill>
              </a:rPr>
              <a:t>Rabbi – any of the “Great Ones” among the leaders and teachers of the Torah</a:t>
            </a:r>
            <a:endParaRPr lang="en-US" dirty="0">
              <a:solidFill>
                <a:schemeClr val="bg1"/>
              </a:solidFill>
            </a:endParaRPr>
          </a:p>
        </p:txBody>
      </p:sp>
    </p:spTree>
    <p:extLst>
      <p:ext uri="{BB962C8B-B14F-4D97-AF65-F5344CB8AC3E}">
        <p14:creationId xmlns:p14="http://schemas.microsoft.com/office/powerpoint/2010/main" val="53116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92500"/>
          </a:bodyPr>
          <a:lstStyle/>
          <a:p>
            <a:pPr algn="ctr">
              <a:buNone/>
            </a:pPr>
            <a:r>
              <a:rPr lang="en-US" sz="3600" dirty="0" smtClean="0">
                <a:solidFill>
                  <a:schemeClr val="bg1"/>
                </a:solidFill>
              </a:rPr>
              <a:t>The Talmudic account of the dispute between </a:t>
            </a:r>
            <a:r>
              <a:rPr lang="en-US" sz="3600" dirty="0" err="1" smtClean="0">
                <a:solidFill>
                  <a:schemeClr val="bg1"/>
                </a:solidFill>
              </a:rPr>
              <a:t>Rabban</a:t>
            </a:r>
            <a:r>
              <a:rPr lang="en-US" sz="3600" dirty="0" smtClean="0">
                <a:solidFill>
                  <a:schemeClr val="bg1"/>
                </a:solidFill>
              </a:rPr>
              <a:t> Gamaliel II and Rabbi Joshua.  These rabbis disagreed about when Yom Kippur was to occur in a certain year.</a:t>
            </a:r>
          </a:p>
          <a:p>
            <a:pPr algn="ctr">
              <a:buNone/>
            </a:pPr>
            <a:r>
              <a:rPr lang="en-US" sz="3600" dirty="0" smtClean="0">
                <a:solidFill>
                  <a:schemeClr val="bg1"/>
                </a:solidFill>
              </a:rPr>
              <a:t>But </a:t>
            </a:r>
            <a:r>
              <a:rPr lang="en-US" sz="3600" dirty="0" err="1" smtClean="0">
                <a:solidFill>
                  <a:schemeClr val="bg1"/>
                </a:solidFill>
              </a:rPr>
              <a:t>Rabban</a:t>
            </a:r>
            <a:r>
              <a:rPr lang="en-US" sz="3600" dirty="0" smtClean="0">
                <a:solidFill>
                  <a:schemeClr val="bg1"/>
                </a:solidFill>
              </a:rPr>
              <a:t> Gamaliel sat on the Rabbinic court.  So, Rabbi Joshua was compelled to accept </a:t>
            </a:r>
            <a:r>
              <a:rPr lang="en-US" sz="3600" dirty="0" err="1" smtClean="0">
                <a:solidFill>
                  <a:schemeClr val="bg1"/>
                </a:solidFill>
              </a:rPr>
              <a:t>Rabban</a:t>
            </a:r>
            <a:r>
              <a:rPr lang="en-US" sz="3600" dirty="0" smtClean="0">
                <a:solidFill>
                  <a:schemeClr val="bg1"/>
                </a:solidFill>
              </a:rPr>
              <a:t> Gamaliel’s ruling even though he knew it to be factually untrue. </a:t>
            </a:r>
          </a:p>
        </p:txBody>
      </p:sp>
    </p:spTree>
    <p:extLst>
      <p:ext uri="{BB962C8B-B14F-4D97-AF65-F5344CB8AC3E}">
        <p14:creationId xmlns:p14="http://schemas.microsoft.com/office/powerpoint/2010/main" val="400867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92500" lnSpcReduction="20000"/>
          </a:bodyPr>
          <a:lstStyle/>
          <a:p>
            <a:pPr algn="ctr">
              <a:buNone/>
            </a:pPr>
            <a:r>
              <a:rPr lang="en-US" sz="3600" dirty="0" smtClean="0">
                <a:solidFill>
                  <a:schemeClr val="bg1"/>
                </a:solidFill>
              </a:rPr>
              <a:t>Rabbi </a:t>
            </a:r>
            <a:r>
              <a:rPr lang="en-US" sz="3600" dirty="0" err="1" smtClean="0">
                <a:solidFill>
                  <a:schemeClr val="bg1"/>
                </a:solidFill>
              </a:rPr>
              <a:t>Dosa</a:t>
            </a:r>
            <a:r>
              <a:rPr lang="en-US" sz="3600" dirty="0" smtClean="0">
                <a:solidFill>
                  <a:schemeClr val="bg1"/>
                </a:solidFill>
              </a:rPr>
              <a:t> reasoned with Rabbi Joshua that he must give in to Gamaliel’s ruling because…</a:t>
            </a:r>
          </a:p>
          <a:p>
            <a:pPr algn="ctr">
              <a:buNone/>
            </a:pPr>
            <a:r>
              <a:rPr lang="en-US" sz="3600" dirty="0" smtClean="0">
                <a:solidFill>
                  <a:schemeClr val="bg1"/>
                </a:solidFill>
              </a:rPr>
              <a:t>“If we go and challenge </a:t>
            </a:r>
            <a:r>
              <a:rPr lang="en-US" sz="3600" dirty="0" err="1" smtClean="0">
                <a:solidFill>
                  <a:schemeClr val="bg1"/>
                </a:solidFill>
              </a:rPr>
              <a:t>Rabban</a:t>
            </a:r>
            <a:r>
              <a:rPr lang="en-US" sz="3600" dirty="0" smtClean="0">
                <a:solidFill>
                  <a:schemeClr val="bg1"/>
                </a:solidFill>
              </a:rPr>
              <a:t> Gamaliel’s court, we must also challenge each and every court that has presided since the days of Moses until now… each and every set of three that preside as a court over Israel are equivalent to the court of Moses” (</a:t>
            </a:r>
            <a:r>
              <a:rPr lang="en-US" sz="3600" i="1" dirty="0" smtClean="0">
                <a:solidFill>
                  <a:schemeClr val="bg1"/>
                </a:solidFill>
              </a:rPr>
              <a:t>Babylonian Talmud</a:t>
            </a:r>
            <a:r>
              <a:rPr lang="en-US" sz="3600" dirty="0" smtClean="0">
                <a:solidFill>
                  <a:schemeClr val="bg1"/>
                </a:solidFill>
              </a:rPr>
              <a:t>, Rosh </a:t>
            </a:r>
            <a:r>
              <a:rPr lang="en-US" sz="3600" dirty="0" err="1" smtClean="0">
                <a:solidFill>
                  <a:schemeClr val="bg1"/>
                </a:solidFill>
              </a:rPr>
              <a:t>Hashannah</a:t>
            </a:r>
            <a:r>
              <a:rPr lang="en-US" sz="3600" dirty="0">
                <a:solidFill>
                  <a:schemeClr val="bg1"/>
                </a:solidFill>
              </a:rPr>
              <a:t> </a:t>
            </a:r>
            <a:r>
              <a:rPr lang="en-US" sz="3600" dirty="0" smtClean="0">
                <a:solidFill>
                  <a:schemeClr val="bg1"/>
                </a:solidFill>
              </a:rPr>
              <a:t>25a)</a:t>
            </a:r>
          </a:p>
        </p:txBody>
      </p:sp>
    </p:spTree>
    <p:extLst>
      <p:ext uri="{BB962C8B-B14F-4D97-AF65-F5344CB8AC3E}">
        <p14:creationId xmlns:p14="http://schemas.microsoft.com/office/powerpoint/2010/main" val="272594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sz="3600" dirty="0" smtClean="0">
                <a:solidFill>
                  <a:schemeClr val="bg1"/>
                </a:solidFill>
              </a:rPr>
              <a:t>3 Random</a:t>
            </a:r>
            <a:r>
              <a:rPr lang="en-US" sz="3600" dirty="0">
                <a:solidFill>
                  <a:schemeClr val="bg1"/>
                </a:solidFill>
              </a:rPr>
              <a:t>, irrational </a:t>
            </a:r>
            <a:r>
              <a:rPr lang="en-US" sz="3600" dirty="0" smtClean="0">
                <a:solidFill>
                  <a:schemeClr val="bg1"/>
                </a:solidFill>
              </a:rPr>
              <a:t>interpretation</a:t>
            </a:r>
            <a:endParaRPr lang="en-US" sz="3600" dirty="0">
              <a:solidFill>
                <a:schemeClr val="bg1"/>
              </a:solidFill>
            </a:endParaRPr>
          </a:p>
          <a:p>
            <a:pPr algn="ctr">
              <a:buNone/>
            </a:pPr>
            <a:r>
              <a:rPr lang="en-US" sz="3600" dirty="0" smtClean="0">
                <a:solidFill>
                  <a:schemeClr val="bg1"/>
                </a:solidFill>
              </a:rPr>
              <a:t>The Torah was read to all Israel.  </a:t>
            </a:r>
            <a:r>
              <a:rPr lang="en-US" sz="3600" dirty="0" smtClean="0">
                <a:solidFill>
                  <a:schemeClr val="bg1"/>
                </a:solidFill>
              </a:rPr>
              <a:t>Very difficult to copy.  The average person could understand it.</a:t>
            </a:r>
          </a:p>
          <a:p>
            <a:pPr algn="ctr">
              <a:buNone/>
            </a:pPr>
            <a:r>
              <a:rPr lang="en-US" sz="3600" dirty="0" smtClean="0">
                <a:solidFill>
                  <a:schemeClr val="bg1"/>
                </a:solidFill>
              </a:rPr>
              <a:t>We can understand it when we fill in the cultural and linguistic gaps.</a:t>
            </a:r>
            <a:endParaRPr lang="en-US" sz="3600" dirty="0" smtClean="0">
              <a:solidFill>
                <a:schemeClr val="bg1"/>
              </a:solidFill>
            </a:endParaRPr>
          </a:p>
        </p:txBody>
      </p:sp>
    </p:spTree>
    <p:extLst>
      <p:ext uri="{BB962C8B-B14F-4D97-AF65-F5344CB8AC3E}">
        <p14:creationId xmlns:p14="http://schemas.microsoft.com/office/powerpoint/2010/main" val="310078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506186"/>
            <a:ext cx="8213272" cy="4539343"/>
          </a:xfrm>
        </p:spPr>
        <p:txBody>
          <a:bodyPr>
            <a:normAutofit/>
          </a:bodyPr>
          <a:lstStyle/>
          <a:p>
            <a:pPr algn="ctr">
              <a:buNone/>
            </a:pPr>
            <a:r>
              <a:rPr lang="en-US" sz="3600" dirty="0" smtClean="0">
                <a:solidFill>
                  <a:schemeClr val="bg1"/>
                </a:solidFill>
              </a:rPr>
              <a:t>Exodus 23:2</a:t>
            </a:r>
          </a:p>
          <a:p>
            <a:pPr>
              <a:buNone/>
            </a:pPr>
            <a:r>
              <a:rPr lang="en-US" sz="3600" strike="sngStrike" dirty="0" smtClean="0">
                <a:solidFill>
                  <a:schemeClr val="bg1"/>
                </a:solidFill>
              </a:rPr>
              <a:t>You shall not go after the majority to do evil, neither shall you testify in a matter of strife to</a:t>
            </a:r>
            <a:r>
              <a:rPr lang="en-US" sz="3600" dirty="0" smtClean="0">
                <a:solidFill>
                  <a:schemeClr val="bg1"/>
                </a:solidFill>
              </a:rPr>
              <a:t> </a:t>
            </a:r>
            <a:r>
              <a:rPr lang="en-US" sz="3600" b="1" dirty="0" smtClean="0">
                <a:solidFill>
                  <a:schemeClr val="bg1"/>
                </a:solidFill>
              </a:rPr>
              <a:t>incline after the majority </a:t>
            </a:r>
            <a:r>
              <a:rPr lang="en-US" sz="3600" strike="sngStrike" dirty="0" smtClean="0">
                <a:solidFill>
                  <a:schemeClr val="bg1"/>
                </a:solidFill>
              </a:rPr>
              <a:t>to pervert justice</a:t>
            </a:r>
          </a:p>
          <a:p>
            <a:pPr>
              <a:buNone/>
            </a:pPr>
            <a:r>
              <a:rPr lang="en-US" sz="3600" dirty="0" smtClean="0">
                <a:solidFill>
                  <a:schemeClr val="bg1"/>
                </a:solidFill>
              </a:rPr>
              <a:t>Torn out of context (does this sound familiar?) – “creative” – “sound bites”</a:t>
            </a:r>
            <a:endParaRPr lang="en-US" sz="3600" dirty="0" smtClean="0">
              <a:solidFill>
                <a:schemeClr val="bg1"/>
              </a:solidFill>
            </a:endParaRPr>
          </a:p>
        </p:txBody>
      </p:sp>
    </p:spTree>
    <p:extLst>
      <p:ext uri="{BB962C8B-B14F-4D97-AF65-F5344CB8AC3E}">
        <p14:creationId xmlns:p14="http://schemas.microsoft.com/office/powerpoint/2010/main" val="9629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lnSpcReduction="10000"/>
          </a:bodyPr>
          <a:lstStyle/>
          <a:p>
            <a:pPr algn="ctr">
              <a:buNone/>
            </a:pPr>
            <a:r>
              <a:rPr lang="en-US" sz="3600" dirty="0" smtClean="0">
                <a:solidFill>
                  <a:schemeClr val="bg1"/>
                </a:solidFill>
              </a:rPr>
              <a:t>4 Traditions </a:t>
            </a:r>
            <a:r>
              <a:rPr lang="en-US" sz="3600" dirty="0">
                <a:solidFill>
                  <a:schemeClr val="bg1"/>
                </a:solidFill>
              </a:rPr>
              <a:t>take precedence over </a:t>
            </a:r>
            <a:r>
              <a:rPr lang="en-US" sz="3600" dirty="0" smtClean="0">
                <a:solidFill>
                  <a:schemeClr val="bg1"/>
                </a:solidFill>
              </a:rPr>
              <a:t>Scripture</a:t>
            </a:r>
          </a:p>
          <a:p>
            <a:pPr>
              <a:buNone/>
            </a:pPr>
            <a:r>
              <a:rPr lang="en-US" sz="3600" dirty="0" smtClean="0">
                <a:solidFill>
                  <a:schemeClr val="bg1"/>
                </a:solidFill>
              </a:rPr>
              <a:t>A custom of Israel is Torah</a:t>
            </a:r>
          </a:p>
          <a:p>
            <a:pPr>
              <a:buNone/>
            </a:pPr>
            <a:r>
              <a:rPr lang="en-US" sz="3600" dirty="0" err="1" smtClean="0">
                <a:solidFill>
                  <a:schemeClr val="bg1"/>
                </a:solidFill>
              </a:rPr>
              <a:t>Minhag</a:t>
            </a:r>
            <a:r>
              <a:rPr lang="en-US" sz="3600" dirty="0" smtClean="0">
                <a:solidFill>
                  <a:schemeClr val="bg1"/>
                </a:solidFill>
              </a:rPr>
              <a:t> – Any custom practiced for an extended period of time becomes binding upon all Israel</a:t>
            </a:r>
          </a:p>
          <a:p>
            <a:pPr>
              <a:buNone/>
            </a:pPr>
            <a:r>
              <a:rPr lang="en-US" sz="3600" dirty="0" smtClean="0">
                <a:solidFill>
                  <a:schemeClr val="bg1"/>
                </a:solidFill>
              </a:rPr>
              <a:t>Ex: </a:t>
            </a:r>
            <a:r>
              <a:rPr lang="en-US" sz="3600" dirty="0" err="1" smtClean="0">
                <a:solidFill>
                  <a:schemeClr val="bg1"/>
                </a:solidFill>
              </a:rPr>
              <a:t>kippah</a:t>
            </a:r>
            <a:r>
              <a:rPr lang="en-US" sz="3600" dirty="0" smtClean="0">
                <a:solidFill>
                  <a:schemeClr val="bg1"/>
                </a:solidFill>
              </a:rPr>
              <a:t> – a man may not walk four cubits without his head covered nor make a blessing uncovered </a:t>
            </a:r>
            <a:endParaRPr lang="en-US" sz="3600" dirty="0" smtClean="0">
              <a:solidFill>
                <a:schemeClr val="bg1"/>
              </a:solidFill>
            </a:endParaRPr>
          </a:p>
        </p:txBody>
      </p:sp>
    </p:spTree>
    <p:extLst>
      <p:ext uri="{BB962C8B-B14F-4D97-AF65-F5344CB8AC3E}">
        <p14:creationId xmlns:p14="http://schemas.microsoft.com/office/powerpoint/2010/main" val="34989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lnSpcReduction="10000"/>
          </a:bodyPr>
          <a:lstStyle/>
          <a:p>
            <a:pPr algn="ctr">
              <a:buNone/>
            </a:pPr>
            <a:r>
              <a:rPr lang="en-US" sz="3600" dirty="0" smtClean="0">
                <a:solidFill>
                  <a:schemeClr val="bg1"/>
                </a:solidFill>
              </a:rPr>
              <a:t>5 Enact </a:t>
            </a:r>
            <a:r>
              <a:rPr lang="en-US" sz="3600" dirty="0">
                <a:solidFill>
                  <a:schemeClr val="bg1"/>
                </a:solidFill>
              </a:rPr>
              <a:t>new, man-made </a:t>
            </a:r>
            <a:r>
              <a:rPr lang="en-US" sz="3600" dirty="0" smtClean="0">
                <a:solidFill>
                  <a:schemeClr val="bg1"/>
                </a:solidFill>
              </a:rPr>
              <a:t>laws</a:t>
            </a:r>
            <a:r>
              <a:rPr lang="en-US" sz="3600" dirty="0" smtClean="0">
                <a:solidFill>
                  <a:schemeClr val="bg1"/>
                </a:solidFill>
              </a:rPr>
              <a:t> </a:t>
            </a:r>
          </a:p>
          <a:p>
            <a:pPr>
              <a:buNone/>
            </a:pPr>
            <a:r>
              <a:rPr lang="en-US" sz="3600" i="1" dirty="0" err="1" smtClean="0">
                <a:solidFill>
                  <a:schemeClr val="bg1"/>
                </a:solidFill>
              </a:rPr>
              <a:t>Takanah</a:t>
            </a:r>
            <a:r>
              <a:rPr lang="en-US" sz="3600" dirty="0" smtClean="0">
                <a:solidFill>
                  <a:schemeClr val="bg1"/>
                </a:solidFill>
              </a:rPr>
              <a:t> (</a:t>
            </a:r>
            <a:r>
              <a:rPr lang="en-US" sz="3600" dirty="0" err="1" smtClean="0">
                <a:solidFill>
                  <a:schemeClr val="bg1"/>
                </a:solidFill>
              </a:rPr>
              <a:t>pl</a:t>
            </a:r>
            <a:r>
              <a:rPr lang="en-US" sz="3600" dirty="0" smtClean="0">
                <a:solidFill>
                  <a:schemeClr val="bg1"/>
                </a:solidFill>
              </a:rPr>
              <a:t> </a:t>
            </a:r>
            <a:r>
              <a:rPr lang="en-US" sz="3600" i="1" dirty="0" err="1" smtClean="0">
                <a:solidFill>
                  <a:schemeClr val="bg1"/>
                </a:solidFill>
              </a:rPr>
              <a:t>takanot</a:t>
            </a:r>
            <a:r>
              <a:rPr lang="en-US" sz="3600" dirty="0" smtClean="0">
                <a:solidFill>
                  <a:schemeClr val="bg1"/>
                </a:solidFill>
              </a:rPr>
              <a:t>) – invented Rabbinic laws, enactments, reforms</a:t>
            </a:r>
          </a:p>
          <a:p>
            <a:pPr>
              <a:buNone/>
            </a:pPr>
            <a:r>
              <a:rPr lang="en-US" sz="3600" dirty="0" smtClean="0">
                <a:solidFill>
                  <a:schemeClr val="bg1"/>
                </a:solidFill>
              </a:rPr>
              <a:t>Ex: Washing the hands before eating</a:t>
            </a:r>
          </a:p>
          <a:p>
            <a:pPr>
              <a:buNone/>
            </a:pPr>
            <a:r>
              <a:rPr lang="en-US" sz="3600" dirty="0" smtClean="0">
                <a:solidFill>
                  <a:schemeClr val="bg1"/>
                </a:solidFill>
              </a:rPr>
              <a:t>“Blessed art thou Lord, king of the universe, who has sanctified us with his commandments and commanded us to wash the hands.”</a:t>
            </a:r>
            <a:endParaRPr lang="en-US" sz="3600" dirty="0" smtClean="0">
              <a:solidFill>
                <a:schemeClr val="bg1"/>
              </a:solidFill>
            </a:endParaRPr>
          </a:p>
        </p:txBody>
      </p:sp>
    </p:spTree>
    <p:extLst>
      <p:ext uri="{BB962C8B-B14F-4D97-AF65-F5344CB8AC3E}">
        <p14:creationId xmlns:p14="http://schemas.microsoft.com/office/powerpoint/2010/main" val="327168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49036"/>
            <a:ext cx="8213272" cy="4596493"/>
          </a:xfrm>
        </p:spPr>
        <p:txBody>
          <a:bodyPr>
            <a:normAutofit/>
          </a:bodyPr>
          <a:lstStyle/>
          <a:p>
            <a:pPr marL="0" indent="0" algn="ctr">
              <a:buNone/>
            </a:pPr>
            <a:r>
              <a:rPr lang="en-US" dirty="0" smtClean="0">
                <a:solidFill>
                  <a:schemeClr val="bg1"/>
                </a:solidFill>
              </a:rPr>
              <a:t>Matthew 23:1-2</a:t>
            </a:r>
          </a:p>
          <a:p>
            <a:pPr marL="0" indent="0">
              <a:buNone/>
            </a:pPr>
            <a:r>
              <a:rPr lang="en-US" dirty="0" smtClean="0">
                <a:solidFill>
                  <a:schemeClr val="bg1"/>
                </a:solidFill>
              </a:rPr>
              <a:t>Then </a:t>
            </a:r>
            <a:r>
              <a:rPr lang="en-US" dirty="0" err="1">
                <a:solidFill>
                  <a:schemeClr val="bg1"/>
                </a:solidFill>
              </a:rPr>
              <a:t>spake</a:t>
            </a:r>
            <a:r>
              <a:rPr lang="en-US" dirty="0">
                <a:solidFill>
                  <a:schemeClr val="bg1"/>
                </a:solidFill>
              </a:rPr>
              <a:t> Jesus to the multitude, and to his disciples,</a:t>
            </a:r>
          </a:p>
          <a:p>
            <a:pPr marL="0" indent="0">
              <a:buNone/>
            </a:pPr>
            <a:r>
              <a:rPr lang="en-US" dirty="0">
                <a:solidFill>
                  <a:schemeClr val="bg1"/>
                </a:solidFill>
              </a:rPr>
              <a:t> </a:t>
            </a:r>
            <a:r>
              <a:rPr lang="en-US" baseline="30000" dirty="0">
                <a:solidFill>
                  <a:schemeClr val="bg1"/>
                </a:solidFill>
              </a:rPr>
              <a:t>2</a:t>
            </a:r>
            <a:r>
              <a:rPr lang="en-US" dirty="0">
                <a:solidFill>
                  <a:schemeClr val="bg1"/>
                </a:solidFill>
              </a:rPr>
              <a:t> Saying, The scribes and the Pharisees sit in Moses' seat:</a:t>
            </a:r>
          </a:p>
          <a:p>
            <a:pPr algn="ctr">
              <a:buNone/>
            </a:pPr>
            <a:r>
              <a:rPr lang="en-US" sz="3600" dirty="0" smtClean="0">
                <a:solidFill>
                  <a:schemeClr val="bg1"/>
                </a:solidFill>
              </a:rPr>
              <a:t> </a:t>
            </a:r>
            <a:endParaRPr lang="en-US" sz="3600" dirty="0" smtClean="0">
              <a:solidFill>
                <a:schemeClr val="bg1"/>
              </a:solidFill>
            </a:endParaRPr>
          </a:p>
        </p:txBody>
      </p:sp>
    </p:spTree>
    <p:extLst>
      <p:ext uri="{BB962C8B-B14F-4D97-AF65-F5344CB8AC3E}">
        <p14:creationId xmlns:p14="http://schemas.microsoft.com/office/powerpoint/2010/main" val="295671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302079"/>
            <a:ext cx="7830457" cy="4645478"/>
          </a:xfrm>
        </p:spPr>
        <p:txBody>
          <a:bodyPr>
            <a:normAutofit fontScale="77500" lnSpcReduction="20000"/>
          </a:bodyPr>
          <a:lstStyle/>
          <a:p>
            <a:pPr algn="ctr">
              <a:buNone/>
            </a:pPr>
            <a:r>
              <a:rPr lang="en-US" sz="4600" dirty="0" smtClean="0">
                <a:solidFill>
                  <a:schemeClr val="bg1"/>
                </a:solidFill>
              </a:rPr>
              <a:t>What is Moses’ Seat?</a:t>
            </a:r>
            <a:endParaRPr lang="en-US" sz="6000" dirty="0" smtClean="0">
              <a:solidFill>
                <a:schemeClr val="bg1"/>
              </a:solidFill>
            </a:endParaRPr>
          </a:p>
          <a:p>
            <a:pPr>
              <a:buNone/>
            </a:pPr>
            <a:r>
              <a:rPr lang="en-US" sz="4000" dirty="0" err="1">
                <a:solidFill>
                  <a:schemeClr val="bg1"/>
                </a:solidFill>
              </a:rPr>
              <a:t>Mosheh's</a:t>
            </a:r>
            <a:r>
              <a:rPr lang="en-US" sz="4000" dirty="0">
                <a:solidFill>
                  <a:schemeClr val="bg1"/>
                </a:solidFill>
              </a:rPr>
              <a:t> seat may refer to the chair found in many synagogues that represents the place of authority which a leader would sit in to pronounce decisions which carry the weight of authority of </a:t>
            </a:r>
            <a:r>
              <a:rPr lang="en-US" sz="4000" dirty="0" err="1">
                <a:solidFill>
                  <a:schemeClr val="bg1"/>
                </a:solidFill>
              </a:rPr>
              <a:t>Mosheh</a:t>
            </a:r>
            <a:r>
              <a:rPr lang="en-US" sz="4000" dirty="0">
                <a:solidFill>
                  <a:schemeClr val="bg1"/>
                </a:solidFill>
              </a:rPr>
              <a:t> himself.  </a:t>
            </a:r>
            <a:endParaRPr lang="en-US" sz="4000" dirty="0" smtClean="0">
              <a:solidFill>
                <a:schemeClr val="bg1"/>
              </a:solidFill>
            </a:endParaRPr>
          </a:p>
          <a:p>
            <a:pPr>
              <a:buNone/>
            </a:pPr>
            <a:r>
              <a:rPr lang="en-US" sz="4000" dirty="0" smtClean="0">
                <a:solidFill>
                  <a:schemeClr val="bg1"/>
                </a:solidFill>
              </a:rPr>
              <a:t>Or </a:t>
            </a:r>
            <a:r>
              <a:rPr lang="en-US" sz="4000" dirty="0" err="1">
                <a:solidFill>
                  <a:schemeClr val="bg1"/>
                </a:solidFill>
              </a:rPr>
              <a:t>Mosheh's</a:t>
            </a:r>
            <a:r>
              <a:rPr lang="en-US" sz="4000" dirty="0">
                <a:solidFill>
                  <a:schemeClr val="bg1"/>
                </a:solidFill>
              </a:rPr>
              <a:t> seat may refer in general to a Rabbi who teaches with the authority of </a:t>
            </a:r>
            <a:r>
              <a:rPr lang="en-US" sz="4000" dirty="0" err="1">
                <a:solidFill>
                  <a:schemeClr val="bg1"/>
                </a:solidFill>
              </a:rPr>
              <a:t>Mosheh</a:t>
            </a:r>
            <a:r>
              <a:rPr lang="en-US" sz="4000" dirty="0">
                <a:solidFill>
                  <a:schemeClr val="bg1"/>
                </a:solidFill>
              </a:rPr>
              <a:t>.  Both interpretations suggest that such a teacher is speaking with the authority of </a:t>
            </a:r>
            <a:r>
              <a:rPr lang="en-US" sz="4000" dirty="0" err="1">
                <a:solidFill>
                  <a:schemeClr val="bg1"/>
                </a:solidFill>
              </a:rPr>
              <a:t>Mosheh</a:t>
            </a:r>
            <a:r>
              <a:rPr lang="en-US" sz="4000" dirty="0">
                <a:solidFill>
                  <a:schemeClr val="bg1"/>
                </a:solidFill>
              </a:rPr>
              <a:t>.</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a:bodyPr>
          <a:lstStyle/>
          <a:p>
            <a:pPr algn="ctr">
              <a:buNone/>
            </a:pPr>
            <a:r>
              <a:rPr lang="en-US" sz="4000" dirty="0" smtClean="0">
                <a:solidFill>
                  <a:schemeClr val="bg1"/>
                </a:solidFill>
              </a:rPr>
              <a:t>The Seat of Moses</a:t>
            </a:r>
          </a:p>
          <a:p>
            <a:pPr algn="ctr">
              <a:buNone/>
            </a:pPr>
            <a:endParaRPr lang="en-US" sz="7200" dirty="0">
              <a:solidFill>
                <a:schemeClr val="bg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3871" y="1431840"/>
            <a:ext cx="4433887" cy="3321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48729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55000" lnSpcReduction="20000"/>
          </a:bodyPr>
          <a:lstStyle/>
          <a:p>
            <a:pPr marL="0" indent="0">
              <a:buNone/>
            </a:pPr>
            <a:r>
              <a:rPr lang="en-US" sz="5800" dirty="0">
                <a:solidFill>
                  <a:schemeClr val="bg1"/>
                </a:solidFill>
              </a:rPr>
              <a:t>The scribes and the Pharisees sit in Moses' </a:t>
            </a:r>
            <a:r>
              <a:rPr lang="en-US" sz="5800" dirty="0" smtClean="0">
                <a:solidFill>
                  <a:schemeClr val="bg1"/>
                </a:solidFill>
              </a:rPr>
              <a:t>seat: </a:t>
            </a:r>
            <a:r>
              <a:rPr lang="en-US" sz="5800" dirty="0">
                <a:solidFill>
                  <a:schemeClr val="bg1"/>
                </a:solidFill>
              </a:rPr>
              <a:t>All therefore whatsoever they bid you observe, </a:t>
            </a:r>
            <a:r>
              <a:rPr lang="en-US" sz="5800" i="1" dirty="0">
                <a:solidFill>
                  <a:schemeClr val="bg1"/>
                </a:solidFill>
              </a:rPr>
              <a:t>that </a:t>
            </a:r>
            <a:r>
              <a:rPr lang="en-US" sz="5800" dirty="0">
                <a:solidFill>
                  <a:schemeClr val="bg1"/>
                </a:solidFill>
              </a:rPr>
              <a:t>observe and do; but do not ye after their works: for they say, and do not</a:t>
            </a:r>
            <a:r>
              <a:rPr lang="en-US" sz="5800" dirty="0" smtClean="0">
                <a:solidFill>
                  <a:schemeClr val="bg1"/>
                </a:solidFill>
              </a:rPr>
              <a:t>. </a:t>
            </a:r>
            <a:r>
              <a:rPr lang="en-US" sz="5800" dirty="0" smtClean="0">
                <a:solidFill>
                  <a:schemeClr val="bg1"/>
                </a:solidFill>
              </a:rPr>
              <a:t>(Matthew 23:2-3 KJV</a:t>
            </a:r>
            <a:r>
              <a:rPr lang="en-US" sz="5800" dirty="0" smtClean="0">
                <a:solidFill>
                  <a:schemeClr val="bg1"/>
                </a:solidFill>
              </a:rPr>
              <a:t>)</a:t>
            </a:r>
            <a:r>
              <a:rPr lang="en-US" sz="5400" dirty="0"/>
              <a:t> </a:t>
            </a:r>
            <a:endParaRPr lang="en-US" sz="5100" dirty="0">
              <a:solidFill>
                <a:schemeClr val="bg1"/>
              </a:solidFill>
            </a:endParaRPr>
          </a:p>
          <a:p>
            <a:pPr>
              <a:buNone/>
            </a:pPr>
            <a:r>
              <a:rPr lang="en-US" sz="5800" dirty="0">
                <a:solidFill>
                  <a:schemeClr val="bg1"/>
                </a:solidFill>
              </a:rPr>
              <a:t>The typical interpretation of this saying of Jesus </a:t>
            </a:r>
            <a:r>
              <a:rPr lang="en-US" sz="5800" dirty="0" smtClean="0">
                <a:solidFill>
                  <a:schemeClr val="bg1"/>
                </a:solidFill>
              </a:rPr>
              <a:t>suggests </a:t>
            </a:r>
            <a:r>
              <a:rPr lang="en-US" sz="5800" dirty="0">
                <a:solidFill>
                  <a:schemeClr val="bg1"/>
                </a:solidFill>
              </a:rPr>
              <a:t>that Jesus is telling his disciples to obey the </a:t>
            </a:r>
            <a:r>
              <a:rPr lang="en-US" sz="5800" dirty="0" smtClean="0">
                <a:solidFill>
                  <a:schemeClr val="bg1"/>
                </a:solidFill>
              </a:rPr>
              <a:t>Pharisees </a:t>
            </a:r>
            <a:r>
              <a:rPr lang="en-US" sz="5800" dirty="0">
                <a:solidFill>
                  <a:schemeClr val="bg1"/>
                </a:solidFill>
              </a:rPr>
              <a:t>in everything they teach, but not to follow their example because they do not do what they tell others to do.</a:t>
            </a:r>
            <a:endParaRPr lang="en-US" sz="6500" dirty="0" smtClean="0">
              <a:solidFill>
                <a:schemeClr val="bg1"/>
              </a:solidFill>
            </a:endParaRPr>
          </a:p>
        </p:txBody>
      </p:sp>
    </p:spTree>
    <p:extLst>
      <p:ext uri="{BB962C8B-B14F-4D97-AF65-F5344CB8AC3E}">
        <p14:creationId xmlns:p14="http://schemas.microsoft.com/office/powerpoint/2010/main" val="42748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algn="ctr">
              <a:buNone/>
            </a:pPr>
            <a:r>
              <a:rPr lang="en-US" sz="5400" dirty="0"/>
              <a:t> </a:t>
            </a:r>
            <a:r>
              <a:rPr lang="en-US" dirty="0" smtClean="0">
                <a:solidFill>
                  <a:schemeClr val="bg1"/>
                </a:solidFill>
              </a:rPr>
              <a:t>What’s the Problem Here?</a:t>
            </a:r>
          </a:p>
          <a:p>
            <a:pPr algn="ctr">
              <a:buNone/>
            </a:pPr>
            <a:r>
              <a:rPr lang="en-US" dirty="0" smtClean="0">
                <a:solidFill>
                  <a:schemeClr val="bg1"/>
                </a:solidFill>
              </a:rPr>
              <a:t>If </a:t>
            </a:r>
            <a:r>
              <a:rPr lang="en-US" dirty="0" err="1" smtClean="0">
                <a:solidFill>
                  <a:schemeClr val="bg1"/>
                </a:solidFill>
              </a:rPr>
              <a:t>Yeshua</a:t>
            </a:r>
            <a:r>
              <a:rPr lang="en-US" dirty="0" smtClean="0">
                <a:solidFill>
                  <a:schemeClr val="bg1"/>
                </a:solidFill>
              </a:rPr>
              <a:t> is telling his disciples to obey everything the Pharisees tell them, </a:t>
            </a:r>
            <a:r>
              <a:rPr lang="en-US" dirty="0">
                <a:solidFill>
                  <a:schemeClr val="bg1"/>
                </a:solidFill>
              </a:rPr>
              <a:t>t</a:t>
            </a:r>
            <a:r>
              <a:rPr lang="en-US" dirty="0" smtClean="0">
                <a:solidFill>
                  <a:schemeClr val="bg1"/>
                </a:solidFill>
              </a:rPr>
              <a:t>hen he should be observing their traditions since that is what they teach</a:t>
            </a:r>
            <a:endParaRPr lang="en-US" dirty="0" smtClean="0"/>
          </a:p>
        </p:txBody>
      </p:sp>
    </p:spTree>
    <p:extLst>
      <p:ext uri="{BB962C8B-B14F-4D97-AF65-F5344CB8AC3E}">
        <p14:creationId xmlns:p14="http://schemas.microsoft.com/office/powerpoint/2010/main" val="24910357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157" y="514350"/>
            <a:ext cx="7845879" cy="4425043"/>
          </a:xfrm>
        </p:spPr>
        <p:txBody>
          <a:bodyPr>
            <a:normAutofit fontScale="92500" lnSpcReduction="10000"/>
          </a:bodyPr>
          <a:lstStyle/>
          <a:p>
            <a:pPr algn="ctr">
              <a:buNone/>
            </a:pPr>
            <a:r>
              <a:rPr lang="en-US" dirty="0" err="1" smtClean="0">
                <a:solidFill>
                  <a:schemeClr val="bg1"/>
                </a:solidFill>
              </a:rPr>
              <a:t>Yeshua’s</a:t>
            </a:r>
            <a:r>
              <a:rPr lang="en-US" dirty="0" smtClean="0">
                <a:solidFill>
                  <a:schemeClr val="bg1"/>
                </a:solidFill>
              </a:rPr>
              <a:t>  confrontation with the religious leaders over the conflict between the commands of </a:t>
            </a:r>
            <a:r>
              <a:rPr lang="en-US" dirty="0" err="1" smtClean="0">
                <a:solidFill>
                  <a:schemeClr val="bg1"/>
                </a:solidFill>
              </a:rPr>
              <a:t>Yehovah</a:t>
            </a:r>
            <a:r>
              <a:rPr lang="en-US" dirty="0" smtClean="0">
                <a:solidFill>
                  <a:schemeClr val="bg1"/>
                </a:solidFill>
              </a:rPr>
              <a:t> </a:t>
            </a:r>
            <a:r>
              <a:rPr lang="en-US" dirty="0" smtClean="0">
                <a:solidFill>
                  <a:schemeClr val="bg1"/>
                </a:solidFill>
              </a:rPr>
              <a:t>and their traditions</a:t>
            </a:r>
          </a:p>
          <a:p>
            <a:pPr algn="ctr">
              <a:buNone/>
            </a:pPr>
            <a:r>
              <a:rPr lang="en-US" dirty="0" smtClean="0">
                <a:solidFill>
                  <a:schemeClr val="bg1"/>
                </a:solidFill>
                <a:latin typeface="Times New Roman" pitchFamily="18" charset="0"/>
                <a:cs typeface="Times New Roman" pitchFamily="18" charset="0"/>
              </a:rPr>
              <a:t>Matthew 15</a:t>
            </a:r>
          </a:p>
          <a:p>
            <a:pPr marL="0" indent="0">
              <a:buNone/>
            </a:pPr>
            <a:r>
              <a:rPr lang="en-US" dirty="0">
                <a:solidFill>
                  <a:schemeClr val="bg1"/>
                </a:solidFill>
              </a:rPr>
              <a:t>Then some Pharisees and teachers of the law came to </a:t>
            </a:r>
            <a:r>
              <a:rPr lang="en-US" dirty="0" err="1" smtClean="0">
                <a:solidFill>
                  <a:schemeClr val="bg1"/>
                </a:solidFill>
              </a:rPr>
              <a:t>Yeshua</a:t>
            </a:r>
            <a:r>
              <a:rPr lang="en-US" dirty="0" smtClean="0">
                <a:solidFill>
                  <a:schemeClr val="bg1"/>
                </a:solidFill>
              </a:rPr>
              <a:t> </a:t>
            </a:r>
            <a:r>
              <a:rPr lang="en-US" dirty="0">
                <a:solidFill>
                  <a:schemeClr val="bg1"/>
                </a:solidFill>
              </a:rPr>
              <a:t>from </a:t>
            </a:r>
            <a:r>
              <a:rPr lang="en-US" dirty="0" err="1">
                <a:solidFill>
                  <a:schemeClr val="bg1"/>
                </a:solidFill>
              </a:rPr>
              <a:t>Yerushalayim</a:t>
            </a:r>
            <a:r>
              <a:rPr lang="en-US" dirty="0">
                <a:solidFill>
                  <a:schemeClr val="bg1"/>
                </a:solidFill>
              </a:rPr>
              <a:t> and asked,</a:t>
            </a:r>
          </a:p>
          <a:p>
            <a:pPr marL="0" indent="0">
              <a:buNone/>
            </a:pPr>
            <a:r>
              <a:rPr lang="en-US" baseline="30000" dirty="0" smtClean="0">
                <a:solidFill>
                  <a:schemeClr val="bg1"/>
                </a:solidFill>
              </a:rPr>
              <a:t>2</a:t>
            </a:r>
            <a:r>
              <a:rPr lang="en-US" dirty="0" smtClean="0">
                <a:solidFill>
                  <a:schemeClr val="bg1"/>
                </a:solidFill>
              </a:rPr>
              <a:t> </a:t>
            </a:r>
            <a:r>
              <a:rPr lang="en-US" dirty="0">
                <a:solidFill>
                  <a:schemeClr val="bg1"/>
                </a:solidFill>
              </a:rPr>
              <a:t>"Why do your disciples break the tradition </a:t>
            </a:r>
            <a:r>
              <a:rPr lang="en-US" dirty="0" smtClean="0">
                <a:solidFill>
                  <a:schemeClr val="bg1"/>
                </a:solidFill>
              </a:rPr>
              <a:t>(</a:t>
            </a:r>
            <a:r>
              <a:rPr lang="en-US" i="1" dirty="0" err="1" smtClean="0">
                <a:solidFill>
                  <a:schemeClr val="bg1"/>
                </a:solidFill>
              </a:rPr>
              <a:t>takanah</a:t>
            </a:r>
            <a:r>
              <a:rPr lang="en-US" dirty="0" smtClean="0">
                <a:solidFill>
                  <a:schemeClr val="bg1"/>
                </a:solidFill>
              </a:rPr>
              <a:t>) of </a:t>
            </a:r>
            <a:r>
              <a:rPr lang="en-US" dirty="0">
                <a:solidFill>
                  <a:schemeClr val="bg1"/>
                </a:solidFill>
              </a:rPr>
              <a:t>the elders? They don't wash their hands before they eat</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85000" lnSpcReduction="10000"/>
          </a:bodyPr>
          <a:lstStyle/>
          <a:p>
            <a:pPr marL="0" indent="0">
              <a:buNone/>
            </a:pPr>
            <a:r>
              <a:rPr lang="en-US" baseline="30000" dirty="0">
                <a:solidFill>
                  <a:schemeClr val="bg1"/>
                </a:solidFill>
              </a:rPr>
              <a:t>3</a:t>
            </a:r>
            <a:r>
              <a:rPr lang="en-US" dirty="0">
                <a:solidFill>
                  <a:schemeClr val="bg1"/>
                </a:solidFill>
              </a:rPr>
              <a:t> </a:t>
            </a:r>
            <a:r>
              <a:rPr lang="en-US" dirty="0" err="1" smtClean="0">
                <a:solidFill>
                  <a:schemeClr val="bg1"/>
                </a:solidFill>
              </a:rPr>
              <a:t>Yeshua</a:t>
            </a:r>
            <a:r>
              <a:rPr lang="en-US" dirty="0" smtClean="0">
                <a:solidFill>
                  <a:schemeClr val="bg1"/>
                </a:solidFill>
              </a:rPr>
              <a:t> </a:t>
            </a:r>
            <a:r>
              <a:rPr lang="en-US" dirty="0">
                <a:solidFill>
                  <a:schemeClr val="bg1"/>
                </a:solidFill>
              </a:rPr>
              <a:t>replied, "And why do you break the command of Elohim for the sake of your tradition?</a:t>
            </a:r>
          </a:p>
          <a:p>
            <a:pPr marL="0" indent="0">
              <a:buNone/>
            </a:pPr>
            <a:r>
              <a:rPr lang="en-US" dirty="0">
                <a:solidFill>
                  <a:schemeClr val="bg1"/>
                </a:solidFill>
              </a:rPr>
              <a:t> </a:t>
            </a:r>
            <a:r>
              <a:rPr lang="en-US" baseline="30000" dirty="0">
                <a:solidFill>
                  <a:schemeClr val="bg1"/>
                </a:solidFill>
              </a:rPr>
              <a:t>4</a:t>
            </a:r>
            <a:r>
              <a:rPr lang="en-US" dirty="0">
                <a:solidFill>
                  <a:schemeClr val="bg1"/>
                </a:solidFill>
              </a:rPr>
              <a:t> For Elohim said, 'Honor your father and mother' and 'Anyone who curses his father or mother must be put to death.'</a:t>
            </a:r>
          </a:p>
          <a:p>
            <a:pPr marL="0" indent="0">
              <a:buNone/>
            </a:pPr>
            <a:r>
              <a:rPr lang="en-US" dirty="0">
                <a:solidFill>
                  <a:schemeClr val="bg1"/>
                </a:solidFill>
              </a:rPr>
              <a:t> </a:t>
            </a:r>
            <a:r>
              <a:rPr lang="en-US" baseline="30000" dirty="0">
                <a:solidFill>
                  <a:schemeClr val="bg1"/>
                </a:solidFill>
              </a:rPr>
              <a:t>5</a:t>
            </a:r>
            <a:r>
              <a:rPr lang="en-US" dirty="0">
                <a:solidFill>
                  <a:schemeClr val="bg1"/>
                </a:solidFill>
              </a:rPr>
              <a:t> But you say that if a man says to his father or mother, 'Whatever help you might otherwise have received from me is a gift devoted to Elohim,'</a:t>
            </a:r>
          </a:p>
          <a:p>
            <a:pPr marL="0" indent="0">
              <a:buNone/>
            </a:pPr>
            <a:r>
              <a:rPr lang="en-US" dirty="0">
                <a:solidFill>
                  <a:schemeClr val="bg1"/>
                </a:solidFill>
              </a:rPr>
              <a:t> </a:t>
            </a:r>
            <a:r>
              <a:rPr lang="en-US" baseline="30000" dirty="0">
                <a:solidFill>
                  <a:schemeClr val="bg1"/>
                </a:solidFill>
              </a:rPr>
              <a:t>6</a:t>
            </a:r>
            <a:r>
              <a:rPr lang="en-US" dirty="0">
                <a:solidFill>
                  <a:schemeClr val="bg1"/>
                </a:solidFill>
              </a:rPr>
              <a:t> he is not to 'honor his father 'with it. Thus you nullify the word of Elohim for the sake of your tradition</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4351886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buNone/>
            </a:pPr>
            <a:r>
              <a:rPr lang="en-US" dirty="0"/>
              <a:t> </a:t>
            </a:r>
            <a:r>
              <a:rPr lang="en-US" baseline="30000" dirty="0">
                <a:solidFill>
                  <a:schemeClr val="bg1"/>
                </a:solidFill>
              </a:rPr>
              <a:t>7</a:t>
            </a:r>
            <a:r>
              <a:rPr lang="en-US" dirty="0">
                <a:solidFill>
                  <a:schemeClr val="bg1"/>
                </a:solidFill>
              </a:rPr>
              <a:t> You hypocrites! </a:t>
            </a:r>
            <a:r>
              <a:rPr lang="en-US" dirty="0" err="1">
                <a:solidFill>
                  <a:schemeClr val="bg1"/>
                </a:solidFill>
              </a:rPr>
              <a:t>Yeshayahu</a:t>
            </a:r>
            <a:r>
              <a:rPr lang="en-US" dirty="0">
                <a:solidFill>
                  <a:schemeClr val="bg1"/>
                </a:solidFill>
              </a:rPr>
              <a:t> was right when he prophesied about you:</a:t>
            </a:r>
          </a:p>
          <a:p>
            <a:pPr marL="0" indent="0">
              <a:buNone/>
            </a:pPr>
            <a:r>
              <a:rPr lang="en-US" dirty="0">
                <a:solidFill>
                  <a:schemeClr val="bg1"/>
                </a:solidFill>
              </a:rPr>
              <a:t> </a:t>
            </a:r>
            <a:r>
              <a:rPr lang="en-US" baseline="30000" dirty="0">
                <a:solidFill>
                  <a:schemeClr val="bg1"/>
                </a:solidFill>
              </a:rPr>
              <a:t>8</a:t>
            </a:r>
            <a:r>
              <a:rPr lang="en-US" dirty="0">
                <a:solidFill>
                  <a:schemeClr val="bg1"/>
                </a:solidFill>
              </a:rPr>
              <a:t> "'These people honor me with their lips, but their hearts are far from me.</a:t>
            </a:r>
          </a:p>
          <a:p>
            <a:pPr marL="0" indent="0">
              <a:buNone/>
            </a:pPr>
            <a:r>
              <a:rPr lang="en-US" dirty="0">
                <a:solidFill>
                  <a:schemeClr val="bg1"/>
                </a:solidFill>
              </a:rPr>
              <a:t> </a:t>
            </a:r>
            <a:r>
              <a:rPr lang="en-US" baseline="30000" dirty="0">
                <a:solidFill>
                  <a:schemeClr val="bg1"/>
                </a:solidFill>
              </a:rPr>
              <a:t>9</a:t>
            </a:r>
            <a:r>
              <a:rPr lang="en-US" dirty="0">
                <a:solidFill>
                  <a:schemeClr val="bg1"/>
                </a:solidFill>
              </a:rPr>
              <a:t> They worship me in vain; their teachings are but rules taught by men</a:t>
            </a:r>
            <a:r>
              <a:rPr lang="en-US" dirty="0" smtClean="0">
                <a:solidFill>
                  <a:schemeClr val="bg1"/>
                </a:solidFill>
              </a:rPr>
              <a:t>.'“</a:t>
            </a:r>
          </a:p>
          <a:p>
            <a:pPr marL="0" indent="0">
              <a:buNone/>
            </a:pPr>
            <a:r>
              <a:rPr lang="en-US" dirty="0" smtClean="0">
                <a:solidFill>
                  <a:schemeClr val="bg1"/>
                </a:solidFill>
              </a:rPr>
              <a:t>Isaiah says, “learned commandments of men”</a:t>
            </a:r>
            <a:endParaRPr lang="en-US" dirty="0">
              <a:solidFill>
                <a:schemeClr val="bg1"/>
              </a:solidFill>
            </a:endParaRPr>
          </a:p>
        </p:txBody>
      </p:sp>
    </p:spTree>
    <p:extLst>
      <p:ext uri="{BB962C8B-B14F-4D97-AF65-F5344CB8AC3E}">
        <p14:creationId xmlns:p14="http://schemas.microsoft.com/office/powerpoint/2010/main" val="3984959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buNone/>
            </a:pPr>
            <a:r>
              <a:rPr lang="en-US" dirty="0">
                <a:solidFill>
                  <a:schemeClr val="bg1"/>
                </a:solidFill>
              </a:rPr>
              <a:t>The scribes and the Pharisees sit in Moses' </a:t>
            </a:r>
            <a:r>
              <a:rPr lang="en-US" dirty="0" smtClean="0">
                <a:solidFill>
                  <a:schemeClr val="bg1"/>
                </a:solidFill>
              </a:rPr>
              <a:t>seat: </a:t>
            </a:r>
            <a:r>
              <a:rPr lang="en-US" dirty="0">
                <a:solidFill>
                  <a:schemeClr val="bg1"/>
                </a:solidFill>
              </a:rPr>
              <a:t>All therefore whatsoever they bid you observe, </a:t>
            </a:r>
            <a:r>
              <a:rPr lang="en-US" i="1" dirty="0">
                <a:solidFill>
                  <a:schemeClr val="bg1"/>
                </a:solidFill>
              </a:rPr>
              <a:t>that </a:t>
            </a:r>
            <a:r>
              <a:rPr lang="en-US" dirty="0">
                <a:solidFill>
                  <a:schemeClr val="bg1"/>
                </a:solidFill>
              </a:rPr>
              <a:t>observe and do; but do not ye after their works: for they say, and do not</a:t>
            </a:r>
            <a:r>
              <a:rPr lang="en-US" dirty="0" smtClean="0">
                <a:solidFill>
                  <a:schemeClr val="bg1"/>
                </a:solidFill>
              </a:rPr>
              <a:t>. (Matt 23:2-3)</a:t>
            </a:r>
            <a:endParaRPr lang="en-US" dirty="0">
              <a:solidFill>
                <a:schemeClr val="bg1"/>
              </a:solidFill>
            </a:endParaRPr>
          </a:p>
          <a:p>
            <a:pPr algn="ctr">
              <a:buNone/>
            </a:pPr>
            <a:r>
              <a:rPr lang="en-US" sz="5400" dirty="0"/>
              <a:t> </a:t>
            </a:r>
            <a:endParaRPr lang="en-US" sz="5400" dirty="0" smtClean="0"/>
          </a:p>
        </p:txBody>
      </p:sp>
    </p:spTree>
    <p:extLst>
      <p:ext uri="{BB962C8B-B14F-4D97-AF65-F5344CB8AC3E}">
        <p14:creationId xmlns:p14="http://schemas.microsoft.com/office/powerpoint/2010/main" val="17927007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92500" lnSpcReduction="10000"/>
          </a:bodyPr>
          <a:lstStyle/>
          <a:p>
            <a:pPr marL="0" indent="0" algn="ctr">
              <a:buNone/>
            </a:pPr>
            <a:r>
              <a:rPr lang="en-US" sz="3500" dirty="0" smtClean="0">
                <a:solidFill>
                  <a:schemeClr val="bg1"/>
                </a:solidFill>
              </a:rPr>
              <a:t>S</a:t>
            </a:r>
            <a:r>
              <a:rPr lang="en-US" sz="3500" dirty="0" smtClean="0">
                <a:solidFill>
                  <a:schemeClr val="bg1"/>
                </a:solidFill>
              </a:rPr>
              <a:t>hem </a:t>
            </a:r>
            <a:r>
              <a:rPr lang="en-US" sz="3500" dirty="0">
                <a:solidFill>
                  <a:schemeClr val="bg1"/>
                </a:solidFill>
              </a:rPr>
              <a:t>T</a:t>
            </a:r>
            <a:r>
              <a:rPr lang="en-US" sz="3500" dirty="0" smtClean="0">
                <a:solidFill>
                  <a:schemeClr val="bg1"/>
                </a:solidFill>
              </a:rPr>
              <a:t>ov Hebrew Matthew</a:t>
            </a:r>
          </a:p>
          <a:p>
            <a:pPr marL="0" indent="0" algn="ctr">
              <a:buNone/>
            </a:pPr>
            <a:r>
              <a:rPr lang="en-US" sz="3500" dirty="0" smtClean="0">
                <a:solidFill>
                  <a:schemeClr val="bg1"/>
                </a:solidFill>
              </a:rPr>
              <a:t>George Howard</a:t>
            </a:r>
          </a:p>
          <a:p>
            <a:pPr marL="0" indent="0" algn="ctr">
              <a:buNone/>
            </a:pPr>
            <a:r>
              <a:rPr lang="en-US" sz="3500" dirty="0" smtClean="0">
                <a:solidFill>
                  <a:schemeClr val="bg1"/>
                </a:solidFill>
              </a:rPr>
              <a:t>14</a:t>
            </a:r>
            <a:r>
              <a:rPr lang="en-US" sz="3500" baseline="30000" dirty="0" smtClean="0">
                <a:solidFill>
                  <a:schemeClr val="bg1"/>
                </a:solidFill>
              </a:rPr>
              <a:t>th</a:t>
            </a:r>
            <a:r>
              <a:rPr lang="en-US" sz="3500" dirty="0" smtClean="0">
                <a:solidFill>
                  <a:schemeClr val="bg1"/>
                </a:solidFill>
              </a:rPr>
              <a:t> cent Spanish Jew Shem-Tov Ibn </a:t>
            </a:r>
            <a:r>
              <a:rPr lang="en-US" sz="3500" dirty="0" err="1" smtClean="0">
                <a:solidFill>
                  <a:schemeClr val="bg1"/>
                </a:solidFill>
              </a:rPr>
              <a:t>Shaprut</a:t>
            </a:r>
            <a:endParaRPr lang="en-US" sz="3500" dirty="0" smtClean="0">
              <a:solidFill>
                <a:schemeClr val="bg1"/>
              </a:solidFill>
            </a:endParaRPr>
          </a:p>
          <a:p>
            <a:pPr marL="0" indent="0" algn="ctr">
              <a:buNone/>
            </a:pPr>
            <a:r>
              <a:rPr lang="en-US" sz="3500" dirty="0" smtClean="0">
                <a:solidFill>
                  <a:schemeClr val="bg1"/>
                </a:solidFill>
              </a:rPr>
              <a:t>His polemic </a:t>
            </a:r>
            <a:r>
              <a:rPr lang="en-US" sz="3500" i="1" dirty="0" smtClean="0">
                <a:solidFill>
                  <a:schemeClr val="bg1"/>
                </a:solidFill>
              </a:rPr>
              <a:t>Even </a:t>
            </a:r>
            <a:r>
              <a:rPr lang="en-US" sz="3500" i="1" dirty="0" err="1" smtClean="0">
                <a:solidFill>
                  <a:schemeClr val="bg1"/>
                </a:solidFill>
              </a:rPr>
              <a:t>Bochan</a:t>
            </a:r>
            <a:r>
              <a:rPr lang="en-US" sz="3500" i="1" dirty="0" smtClean="0">
                <a:solidFill>
                  <a:schemeClr val="bg1"/>
                </a:solidFill>
              </a:rPr>
              <a:t> </a:t>
            </a:r>
            <a:r>
              <a:rPr lang="en-US" sz="3500" dirty="0" smtClean="0">
                <a:solidFill>
                  <a:schemeClr val="bg1"/>
                </a:solidFill>
              </a:rPr>
              <a:t>(“Test Stone”)</a:t>
            </a:r>
            <a:endParaRPr lang="en-US" sz="3500" dirty="0">
              <a:solidFill>
                <a:schemeClr val="bg1"/>
              </a:solidFill>
            </a:endParaRPr>
          </a:p>
          <a:p>
            <a:pPr marL="0" indent="0">
              <a:buNone/>
            </a:pPr>
            <a:r>
              <a:rPr lang="en-US" sz="3500" dirty="0" smtClean="0">
                <a:solidFill>
                  <a:schemeClr val="bg1"/>
                </a:solidFill>
              </a:rPr>
              <a:t>“So </a:t>
            </a:r>
            <a:r>
              <a:rPr lang="en-US" sz="3500" dirty="0">
                <a:solidFill>
                  <a:schemeClr val="bg1"/>
                </a:solidFill>
              </a:rPr>
              <a:t>everything he (Moses) says </a:t>
            </a:r>
            <a:r>
              <a:rPr lang="en-US" sz="3500" dirty="0" smtClean="0">
                <a:solidFill>
                  <a:schemeClr val="bg1"/>
                </a:solidFill>
              </a:rPr>
              <a:t>to you, diligently do. But according to their reforms (</a:t>
            </a:r>
            <a:r>
              <a:rPr lang="en-US" sz="3500" i="1" dirty="0" err="1" smtClean="0">
                <a:solidFill>
                  <a:schemeClr val="bg1"/>
                </a:solidFill>
              </a:rPr>
              <a:t>takanot</a:t>
            </a:r>
            <a:r>
              <a:rPr lang="en-US" sz="3500" i="1" dirty="0" smtClean="0">
                <a:solidFill>
                  <a:schemeClr val="bg1"/>
                </a:solidFill>
              </a:rPr>
              <a:t>)</a:t>
            </a:r>
            <a:r>
              <a:rPr lang="en-US" sz="3500" dirty="0" smtClean="0">
                <a:solidFill>
                  <a:schemeClr val="bg1"/>
                </a:solidFill>
              </a:rPr>
              <a:t> and their precedents (</a:t>
            </a:r>
            <a:r>
              <a:rPr lang="en-US" sz="3500" i="1" dirty="0" err="1" smtClean="0">
                <a:solidFill>
                  <a:schemeClr val="bg1"/>
                </a:solidFill>
              </a:rPr>
              <a:t>ma’asim</a:t>
            </a:r>
            <a:r>
              <a:rPr lang="en-US" sz="3500" i="1" dirty="0" smtClean="0">
                <a:solidFill>
                  <a:schemeClr val="bg1"/>
                </a:solidFill>
              </a:rPr>
              <a:t>)</a:t>
            </a:r>
            <a:r>
              <a:rPr lang="en-US" sz="3500" dirty="0" smtClean="0">
                <a:solidFill>
                  <a:schemeClr val="bg1"/>
                </a:solidFill>
              </a:rPr>
              <a:t> </a:t>
            </a:r>
            <a:r>
              <a:rPr lang="en-US" sz="3500" dirty="0">
                <a:solidFill>
                  <a:schemeClr val="bg1"/>
                </a:solidFill>
              </a:rPr>
              <a:t>do not </a:t>
            </a:r>
            <a:r>
              <a:rPr lang="en-US" sz="3500" dirty="0" smtClean="0">
                <a:solidFill>
                  <a:schemeClr val="bg1"/>
                </a:solidFill>
              </a:rPr>
              <a:t>do, </a:t>
            </a:r>
            <a:r>
              <a:rPr lang="en-US" sz="3500" dirty="0">
                <a:solidFill>
                  <a:schemeClr val="bg1"/>
                </a:solidFill>
              </a:rPr>
              <a:t>for they speak but do not do</a:t>
            </a:r>
            <a:r>
              <a:rPr lang="en-US" sz="3500" dirty="0" smtClean="0">
                <a:solidFill>
                  <a:schemeClr val="bg1"/>
                </a:solidFill>
              </a:rPr>
              <a:t>.”</a:t>
            </a:r>
            <a:endParaRPr lang="en-US" sz="3000" dirty="0" smtClean="0">
              <a:solidFill>
                <a:schemeClr val="bg1"/>
              </a:solidFill>
            </a:endParaRPr>
          </a:p>
        </p:txBody>
      </p:sp>
    </p:spTree>
    <p:extLst>
      <p:ext uri="{BB962C8B-B14F-4D97-AF65-F5344CB8AC3E}">
        <p14:creationId xmlns:p14="http://schemas.microsoft.com/office/powerpoint/2010/main" val="40867999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lgn="ctr">
              <a:buNone/>
            </a:pPr>
            <a:r>
              <a:rPr lang="en-US" dirty="0" smtClean="0">
                <a:solidFill>
                  <a:schemeClr val="bg1"/>
                </a:solidFill>
              </a:rPr>
              <a:t>They speak but do not do (Matthew 23:3)</a:t>
            </a:r>
          </a:p>
          <a:p>
            <a:pPr marL="0" indent="0">
              <a:buNone/>
            </a:pPr>
            <a:r>
              <a:rPr lang="en-US" dirty="0" smtClean="0">
                <a:solidFill>
                  <a:schemeClr val="bg1"/>
                </a:solidFill>
              </a:rPr>
              <a:t>They do not do WHAT?</a:t>
            </a:r>
          </a:p>
          <a:p>
            <a:pPr marL="0" indent="0">
              <a:buNone/>
            </a:pPr>
            <a:r>
              <a:rPr lang="en-US" dirty="0" smtClean="0">
                <a:solidFill>
                  <a:schemeClr val="bg1"/>
                </a:solidFill>
              </a:rPr>
              <a:t>They do not do according to the Torah of </a:t>
            </a:r>
            <a:r>
              <a:rPr lang="en-US" dirty="0" err="1" smtClean="0">
                <a:solidFill>
                  <a:schemeClr val="bg1"/>
                </a:solidFill>
              </a:rPr>
              <a:t>Yehovah</a:t>
            </a:r>
            <a:endParaRPr lang="en-US" dirty="0">
              <a:solidFill>
                <a:schemeClr val="bg1"/>
              </a:solidFill>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3385013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326571"/>
            <a:ext cx="8156121" cy="4572000"/>
          </a:xfrm>
        </p:spPr>
        <p:txBody>
          <a:bodyPr>
            <a:normAutofit fontScale="92500" lnSpcReduction="10000"/>
          </a:bodyPr>
          <a:lstStyle/>
          <a:p>
            <a:pPr marL="0" indent="0">
              <a:buNone/>
            </a:pPr>
            <a:r>
              <a:rPr lang="en-US" sz="3000" baseline="30000" dirty="0">
                <a:solidFill>
                  <a:schemeClr val="bg1"/>
                </a:solidFill>
              </a:rPr>
              <a:t>33</a:t>
            </a:r>
            <a:r>
              <a:rPr lang="en-US" sz="3000" dirty="0">
                <a:solidFill>
                  <a:schemeClr val="bg1"/>
                </a:solidFill>
              </a:rPr>
              <a:t> They feared the LORD, and served their own gods, after the manner of the nations whom they carried away from thence</a:t>
            </a:r>
            <a:r>
              <a:rPr lang="en-US" sz="3000" dirty="0" smtClean="0">
                <a:solidFill>
                  <a:schemeClr val="bg1"/>
                </a:solidFill>
              </a:rPr>
              <a:t>.</a:t>
            </a:r>
            <a:endParaRPr lang="en-US" sz="2600" dirty="0" smtClean="0">
              <a:solidFill>
                <a:schemeClr val="bg1"/>
              </a:solidFill>
            </a:endParaRPr>
          </a:p>
          <a:p>
            <a:pPr marL="0" indent="0" algn="ctr">
              <a:buNone/>
            </a:pPr>
            <a:r>
              <a:rPr lang="en-US" sz="3000" dirty="0" smtClean="0">
                <a:solidFill>
                  <a:schemeClr val="bg1"/>
                </a:solidFill>
              </a:rPr>
              <a:t>2 Kings 17:34</a:t>
            </a:r>
          </a:p>
          <a:p>
            <a:pPr marL="0" indent="0">
              <a:buNone/>
            </a:pPr>
            <a:r>
              <a:rPr lang="en-US" sz="2800" dirty="0" smtClean="0">
                <a:solidFill>
                  <a:schemeClr val="bg1"/>
                </a:solidFill>
              </a:rPr>
              <a:t>1 Unto </a:t>
            </a:r>
            <a:r>
              <a:rPr lang="en-US" sz="2800" dirty="0">
                <a:solidFill>
                  <a:schemeClr val="bg1"/>
                </a:solidFill>
              </a:rPr>
              <a:t>this day they do after the former manners</a:t>
            </a:r>
            <a:r>
              <a:rPr lang="en-US" sz="2800" dirty="0" smtClean="0">
                <a:solidFill>
                  <a:schemeClr val="bg1"/>
                </a:solidFill>
              </a:rPr>
              <a:t>:</a:t>
            </a:r>
          </a:p>
          <a:p>
            <a:pPr marL="0" indent="0">
              <a:buNone/>
            </a:pPr>
            <a:r>
              <a:rPr lang="en-US" sz="2800" dirty="0" smtClean="0">
                <a:solidFill>
                  <a:schemeClr val="bg1"/>
                </a:solidFill>
              </a:rPr>
              <a:t>2 they </a:t>
            </a:r>
            <a:r>
              <a:rPr lang="en-US" sz="2800" dirty="0">
                <a:solidFill>
                  <a:schemeClr val="bg1"/>
                </a:solidFill>
              </a:rPr>
              <a:t>fear not the LORD, neither do they </a:t>
            </a:r>
            <a:r>
              <a:rPr lang="en-US" sz="2800" dirty="0" smtClean="0">
                <a:solidFill>
                  <a:schemeClr val="bg1"/>
                </a:solidFill>
              </a:rPr>
              <a:t>(do)</a:t>
            </a:r>
          </a:p>
          <a:p>
            <a:pPr marL="0" indent="0">
              <a:buNone/>
            </a:pPr>
            <a:r>
              <a:rPr lang="en-US" sz="2800" dirty="0" smtClean="0">
                <a:solidFill>
                  <a:schemeClr val="bg1"/>
                </a:solidFill>
              </a:rPr>
              <a:t>3 after </a:t>
            </a:r>
            <a:r>
              <a:rPr lang="en-US" sz="2800" dirty="0">
                <a:solidFill>
                  <a:schemeClr val="bg1"/>
                </a:solidFill>
              </a:rPr>
              <a:t>their statutes, or after their ordinances, or </a:t>
            </a:r>
            <a:endParaRPr lang="en-US" sz="2800" dirty="0" smtClean="0">
              <a:solidFill>
                <a:schemeClr val="bg1"/>
              </a:solidFill>
            </a:endParaRPr>
          </a:p>
          <a:p>
            <a:pPr marL="0" indent="0">
              <a:buNone/>
            </a:pPr>
            <a:r>
              <a:rPr lang="en-US" sz="2800" dirty="0" smtClean="0">
                <a:solidFill>
                  <a:schemeClr val="bg1"/>
                </a:solidFill>
              </a:rPr>
              <a:t>4 after </a:t>
            </a:r>
            <a:r>
              <a:rPr lang="en-US" sz="2800" dirty="0">
                <a:solidFill>
                  <a:schemeClr val="bg1"/>
                </a:solidFill>
              </a:rPr>
              <a:t>the law and commandment which the LORD commanded the children of Jacob, whom he named Israel;</a:t>
            </a:r>
          </a:p>
          <a:p>
            <a:pPr marL="0" indent="0" algn="ctr">
              <a:buNone/>
            </a:pPr>
            <a:r>
              <a:rPr lang="en-US" sz="3000" dirty="0" smtClean="0">
                <a:solidFill>
                  <a:schemeClr val="bg1"/>
                </a:solidFill>
              </a:rPr>
              <a:t>Read 1,3 then 2,4</a:t>
            </a:r>
            <a:endParaRPr lang="en-US" sz="3000" dirty="0" smtClean="0">
              <a:solidFill>
                <a:schemeClr val="bg1"/>
              </a:solidFill>
            </a:endParaRPr>
          </a:p>
        </p:txBody>
      </p:sp>
    </p:spTree>
    <p:extLst>
      <p:ext uri="{BB962C8B-B14F-4D97-AF65-F5344CB8AC3E}">
        <p14:creationId xmlns:p14="http://schemas.microsoft.com/office/powerpoint/2010/main" val="158170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fontScale="92500" lnSpcReduction="20000"/>
          </a:bodyPr>
          <a:lstStyle/>
          <a:p>
            <a:pPr algn="ctr">
              <a:buNone/>
            </a:pPr>
            <a:r>
              <a:rPr lang="en-US" dirty="0" smtClean="0">
                <a:solidFill>
                  <a:schemeClr val="bg1"/>
                </a:solidFill>
              </a:rPr>
              <a:t>The Problem With the Pharisees</a:t>
            </a:r>
          </a:p>
          <a:p>
            <a:pPr>
              <a:buNone/>
            </a:pPr>
            <a:r>
              <a:rPr lang="en-US" dirty="0">
                <a:solidFill>
                  <a:schemeClr val="bg1"/>
                </a:solidFill>
              </a:rPr>
              <a:t>They tie up heavy loads and put them on men's shoulders, but they themselves are not willing to lift a finger to move them.  </a:t>
            </a:r>
            <a:endParaRPr lang="en-US" dirty="0" smtClean="0">
              <a:solidFill>
                <a:schemeClr val="bg1"/>
              </a:solidFill>
            </a:endParaRPr>
          </a:p>
          <a:p>
            <a:pPr>
              <a:buNone/>
            </a:pPr>
            <a:r>
              <a:rPr lang="en-US" dirty="0" smtClean="0">
                <a:solidFill>
                  <a:schemeClr val="bg1"/>
                </a:solidFill>
              </a:rPr>
              <a:t>Everything </a:t>
            </a:r>
            <a:r>
              <a:rPr lang="en-US" dirty="0">
                <a:solidFill>
                  <a:schemeClr val="bg1"/>
                </a:solidFill>
              </a:rPr>
              <a:t>they do is done for men to see: They make their phylacteries wide and the tassels on their garments long;  they love the place of honor at banquets and the most important seats in the synagogues;  they love to be greeted in the marketplaces and to have men call them 'Rabbi</a:t>
            </a:r>
            <a:r>
              <a:rPr lang="en-US" dirty="0" smtClean="0">
                <a:solidFill>
                  <a:schemeClr val="bg1"/>
                </a:solidFill>
              </a:rPr>
              <a:t>.‘ (Matthew 23:4-7)</a:t>
            </a:r>
            <a:endParaRPr lang="en-US" dirty="0">
              <a:solidFill>
                <a:schemeClr val="bg1"/>
              </a:solidFill>
            </a:endParaRPr>
          </a:p>
        </p:txBody>
      </p:sp>
    </p:spTree>
    <p:extLst>
      <p:ext uri="{BB962C8B-B14F-4D97-AF65-F5344CB8AC3E}">
        <p14:creationId xmlns:p14="http://schemas.microsoft.com/office/powerpoint/2010/main" val="52756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a:bodyPr>
          <a:lstStyle/>
          <a:p>
            <a:pPr algn="ctr">
              <a:buNone/>
            </a:pPr>
            <a:r>
              <a:rPr lang="en-US" dirty="0" smtClean="0">
                <a:solidFill>
                  <a:schemeClr val="bg1"/>
                </a:solidFill>
              </a:rPr>
              <a:t>Heavy Loads</a:t>
            </a:r>
            <a:endParaRPr lang="en-US" dirty="0" smtClean="0">
              <a:solidFill>
                <a:schemeClr val="bg1"/>
              </a:solidFill>
            </a:endParaRPr>
          </a:p>
          <a:p>
            <a:pPr algn="ctr">
              <a:buNone/>
            </a:pPr>
            <a:r>
              <a:rPr lang="en-US" dirty="0" smtClean="0">
                <a:solidFill>
                  <a:schemeClr val="bg1"/>
                </a:solidFill>
              </a:rPr>
              <a:t>“A person must first put on his right shoe, but not tie it.  Then he must put on his left shoe and tie it and go back and tie his right shoe”</a:t>
            </a:r>
          </a:p>
          <a:p>
            <a:pPr algn="ctr">
              <a:buNone/>
            </a:pPr>
            <a:r>
              <a:rPr lang="en-US" dirty="0" smtClean="0">
                <a:solidFill>
                  <a:schemeClr val="bg1"/>
                </a:solidFill>
              </a:rPr>
              <a:t>(</a:t>
            </a:r>
            <a:r>
              <a:rPr lang="en-US" i="1" dirty="0" err="1" smtClean="0">
                <a:solidFill>
                  <a:schemeClr val="bg1"/>
                </a:solidFill>
              </a:rPr>
              <a:t>Shulchan</a:t>
            </a:r>
            <a:r>
              <a:rPr lang="en-US" i="1" dirty="0" smtClean="0">
                <a:solidFill>
                  <a:schemeClr val="bg1"/>
                </a:solidFill>
              </a:rPr>
              <a:t> </a:t>
            </a:r>
            <a:r>
              <a:rPr lang="en-US" i="1" dirty="0" err="1" smtClean="0">
                <a:solidFill>
                  <a:schemeClr val="bg1"/>
                </a:solidFill>
              </a:rPr>
              <a:t>Aruch</a:t>
            </a:r>
            <a:r>
              <a:rPr lang="en-US" dirty="0" smtClean="0">
                <a:solidFill>
                  <a:schemeClr val="bg1"/>
                </a:solidFill>
              </a:rPr>
              <a:t>, </a:t>
            </a:r>
            <a:r>
              <a:rPr lang="en-US" dirty="0" err="1" smtClean="0">
                <a:solidFill>
                  <a:schemeClr val="bg1"/>
                </a:solidFill>
              </a:rPr>
              <a:t>Orach</a:t>
            </a:r>
            <a:r>
              <a:rPr lang="en-US" dirty="0" smtClean="0">
                <a:solidFill>
                  <a:schemeClr val="bg1"/>
                </a:solidFill>
              </a:rPr>
              <a:t> </a:t>
            </a:r>
            <a:r>
              <a:rPr lang="en-US" dirty="0" err="1" smtClean="0">
                <a:solidFill>
                  <a:schemeClr val="bg1"/>
                </a:solidFill>
              </a:rPr>
              <a:t>Chayim</a:t>
            </a:r>
            <a:r>
              <a:rPr lang="en-US" dirty="0" smtClean="0">
                <a:solidFill>
                  <a:schemeClr val="bg1"/>
                </a:solidFill>
              </a:rPr>
              <a:t> 2:4)</a:t>
            </a:r>
            <a:endParaRPr lang="en-US" dirty="0" smtClean="0">
              <a:solidFill>
                <a:schemeClr val="bg1"/>
              </a:solidFill>
            </a:endParaRPr>
          </a:p>
        </p:txBody>
      </p:sp>
    </p:spTree>
    <p:extLst>
      <p:ext uri="{BB962C8B-B14F-4D97-AF65-F5344CB8AC3E}">
        <p14:creationId xmlns:p14="http://schemas.microsoft.com/office/powerpoint/2010/main" val="3584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a:bodyPr>
          <a:lstStyle/>
          <a:p>
            <a:pPr algn="ctr">
              <a:buNone/>
            </a:pPr>
            <a:r>
              <a:rPr lang="en-US" dirty="0" smtClean="0">
                <a:solidFill>
                  <a:schemeClr val="bg1"/>
                </a:solidFill>
              </a:rPr>
              <a:t>Everything is a Show</a:t>
            </a:r>
            <a:r>
              <a:rPr lang="en-US" dirty="0" smtClean="0">
                <a:solidFill>
                  <a:schemeClr val="bg1"/>
                </a:solidFill>
              </a:rPr>
              <a:t> </a:t>
            </a:r>
            <a:endParaRPr lang="en-US" dirty="0" smtClean="0">
              <a:solidFill>
                <a:schemeClr val="bg1"/>
              </a:solidFill>
            </a:endParaRPr>
          </a:p>
          <a:p>
            <a:pPr>
              <a:buNone/>
            </a:pPr>
            <a:r>
              <a:rPr lang="en-US" dirty="0" smtClean="0">
                <a:solidFill>
                  <a:schemeClr val="bg1"/>
                </a:solidFill>
              </a:rPr>
              <a:t>Everything </a:t>
            </a:r>
            <a:r>
              <a:rPr lang="en-US" dirty="0">
                <a:solidFill>
                  <a:schemeClr val="bg1"/>
                </a:solidFill>
              </a:rPr>
              <a:t>they do is done for men to see: They make their phylacteries wide and the tassels on their garments long;  they love the place of honor at banquets and the most important seats in the synagogues;  they love to be greeted in the marketplaces and to have men call them 'Rabbi.'</a:t>
            </a:r>
          </a:p>
        </p:txBody>
      </p:sp>
    </p:spTree>
    <p:extLst>
      <p:ext uri="{BB962C8B-B14F-4D97-AF65-F5344CB8AC3E}">
        <p14:creationId xmlns:p14="http://schemas.microsoft.com/office/powerpoint/2010/main" val="124341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a:bodyPr>
          <a:lstStyle/>
          <a:p>
            <a:pPr algn="ctr">
              <a:buNone/>
            </a:pPr>
            <a:r>
              <a:rPr lang="en-US" dirty="0" smtClean="0">
                <a:solidFill>
                  <a:schemeClr val="bg1"/>
                </a:solidFill>
              </a:rPr>
              <a:t> But Wait… There’s More</a:t>
            </a:r>
            <a:endParaRPr lang="en-US" dirty="0" smtClean="0">
              <a:solidFill>
                <a:schemeClr val="bg1"/>
              </a:solidFill>
            </a:endParaRPr>
          </a:p>
          <a:p>
            <a:pPr>
              <a:buNone/>
            </a:pPr>
            <a:r>
              <a:rPr lang="en-US" dirty="0" smtClean="0">
                <a:solidFill>
                  <a:schemeClr val="bg1"/>
                </a:solidFill>
              </a:rPr>
              <a:t>Matthew 23:13-33</a:t>
            </a:r>
            <a:endParaRPr lang="en-US" dirty="0">
              <a:solidFill>
                <a:schemeClr val="bg1"/>
              </a:solidFill>
            </a:endParaRPr>
          </a:p>
        </p:txBody>
      </p:sp>
    </p:spTree>
    <p:extLst>
      <p:ext uri="{BB962C8B-B14F-4D97-AF65-F5344CB8AC3E}">
        <p14:creationId xmlns:p14="http://schemas.microsoft.com/office/powerpoint/2010/main" val="7734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a:bodyPr>
          <a:lstStyle/>
          <a:p>
            <a:pPr algn="ctr">
              <a:buNone/>
            </a:pPr>
            <a:r>
              <a:rPr lang="en-US" sz="3600" dirty="0" smtClean="0">
                <a:solidFill>
                  <a:schemeClr val="bg1"/>
                </a:solidFill>
              </a:rPr>
              <a:t>Being Called Rabbi</a:t>
            </a:r>
          </a:p>
          <a:p>
            <a:pPr>
              <a:buNone/>
            </a:pPr>
            <a:r>
              <a:rPr lang="en-US" dirty="0">
                <a:solidFill>
                  <a:schemeClr val="bg1"/>
                </a:solidFill>
              </a:rPr>
              <a:t>They love to be greeted in the marketplaces and to have men call them 'Rabbi.'  But you are not to be called 'Rabbi,' for you have only one Master and you are all brothers.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a:bodyPr>
          <a:lstStyle/>
          <a:p>
            <a:pPr algn="ctr">
              <a:buNone/>
            </a:pPr>
            <a:r>
              <a:rPr lang="en-US" dirty="0" smtClean="0">
                <a:solidFill>
                  <a:schemeClr val="bg1"/>
                </a:solidFill>
              </a:rPr>
              <a:t>What Is a Rabbi?</a:t>
            </a:r>
          </a:p>
          <a:p>
            <a:pPr>
              <a:buNone/>
            </a:pPr>
            <a:r>
              <a:rPr lang="en-US" dirty="0" smtClean="0">
                <a:solidFill>
                  <a:schemeClr val="bg1"/>
                </a:solidFill>
              </a:rPr>
              <a:t>Usually translated “Master”</a:t>
            </a:r>
          </a:p>
          <a:p>
            <a:pPr>
              <a:buNone/>
            </a:pPr>
            <a:r>
              <a:rPr lang="en-US" dirty="0" smtClean="0">
                <a:solidFill>
                  <a:schemeClr val="bg1"/>
                </a:solidFill>
              </a:rPr>
              <a:t>Is a Rabbi a </a:t>
            </a:r>
            <a:r>
              <a:rPr lang="en-US" dirty="0" smtClean="0">
                <a:solidFill>
                  <a:schemeClr val="bg1"/>
                </a:solidFill>
              </a:rPr>
              <a:t>teacher</a:t>
            </a:r>
            <a:r>
              <a:rPr lang="en-US" dirty="0" smtClean="0">
                <a:solidFill>
                  <a:schemeClr val="bg1"/>
                </a:solidFill>
              </a:rPr>
              <a:t>?</a:t>
            </a:r>
          </a:p>
          <a:p>
            <a:pPr>
              <a:buNone/>
            </a:pPr>
            <a:r>
              <a:rPr lang="en-US" dirty="0" smtClean="0">
                <a:solidFill>
                  <a:schemeClr val="bg1"/>
                </a:solidFill>
              </a:rPr>
              <a:t>Used only of </a:t>
            </a:r>
            <a:r>
              <a:rPr lang="en-US" dirty="0" err="1" smtClean="0">
                <a:solidFill>
                  <a:schemeClr val="bg1"/>
                </a:solidFill>
              </a:rPr>
              <a:t>Yeshua</a:t>
            </a:r>
            <a:r>
              <a:rPr lang="en-US" dirty="0" smtClean="0">
                <a:solidFill>
                  <a:schemeClr val="bg1"/>
                </a:solidFill>
              </a:rPr>
              <a:t> in Gospels and here in Matthew 23 where </a:t>
            </a:r>
            <a:r>
              <a:rPr lang="en-US" dirty="0" err="1" smtClean="0">
                <a:solidFill>
                  <a:schemeClr val="bg1"/>
                </a:solidFill>
              </a:rPr>
              <a:t>Yeshua</a:t>
            </a:r>
            <a:r>
              <a:rPr lang="en-US" dirty="0" smtClean="0">
                <a:solidFill>
                  <a:schemeClr val="bg1"/>
                </a:solidFill>
              </a:rPr>
              <a:t> tells us not to be called Rabbi</a:t>
            </a:r>
          </a:p>
          <a:p>
            <a:pPr>
              <a:buNone/>
            </a:pPr>
            <a:r>
              <a:rPr lang="en-US" dirty="0" smtClean="0">
                <a:solidFill>
                  <a:schemeClr val="bg1"/>
                </a:solidFill>
              </a:rPr>
              <a:t>Hebrew, </a:t>
            </a:r>
            <a:r>
              <a:rPr lang="en-US" i="1" dirty="0" err="1" smtClean="0">
                <a:solidFill>
                  <a:schemeClr val="bg1"/>
                </a:solidFill>
              </a:rPr>
              <a:t>rav</a:t>
            </a:r>
            <a:r>
              <a:rPr lang="en-US" dirty="0" smtClean="0">
                <a:solidFill>
                  <a:schemeClr val="bg1"/>
                </a:solidFill>
              </a:rPr>
              <a:t>, “great one”</a:t>
            </a:r>
            <a:endParaRPr lang="en-US" dirty="0">
              <a:solidFill>
                <a:schemeClr val="bg1"/>
              </a:solidFill>
            </a:endParaRPr>
          </a:p>
        </p:txBody>
      </p:sp>
    </p:spTree>
    <p:extLst>
      <p:ext uri="{BB962C8B-B14F-4D97-AF65-F5344CB8AC3E}">
        <p14:creationId xmlns:p14="http://schemas.microsoft.com/office/powerpoint/2010/main" val="102484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73529"/>
            <a:ext cx="8213272" cy="4572000"/>
          </a:xfrm>
        </p:spPr>
        <p:txBody>
          <a:bodyPr>
            <a:normAutofit/>
          </a:bodyPr>
          <a:lstStyle/>
          <a:p>
            <a:pPr algn="ctr">
              <a:buNone/>
            </a:pPr>
            <a:r>
              <a:rPr lang="en-US" dirty="0" smtClean="0">
                <a:solidFill>
                  <a:schemeClr val="bg1"/>
                </a:solidFill>
              </a:rPr>
              <a:t>Why We Should Not Be Called Rabbi</a:t>
            </a:r>
          </a:p>
          <a:p>
            <a:pPr>
              <a:buNone/>
            </a:pPr>
            <a:r>
              <a:rPr lang="en-US" dirty="0" smtClean="0">
                <a:solidFill>
                  <a:schemeClr val="bg1"/>
                </a:solidFill>
              </a:rPr>
              <a:t>Rabbi means “great one” – a term of self-exaltation</a:t>
            </a:r>
          </a:p>
          <a:p>
            <a:pPr>
              <a:buNone/>
            </a:pPr>
            <a:r>
              <a:rPr lang="en-US" dirty="0" err="1" smtClean="0">
                <a:solidFill>
                  <a:schemeClr val="bg1"/>
                </a:solidFill>
              </a:rPr>
              <a:t>Yeshua</a:t>
            </a:r>
            <a:r>
              <a:rPr lang="en-US" dirty="0" smtClean="0">
                <a:solidFill>
                  <a:schemeClr val="bg1"/>
                </a:solidFill>
              </a:rPr>
              <a:t> said not to be called Rabbi</a:t>
            </a:r>
          </a:p>
          <a:p>
            <a:pPr>
              <a:buNone/>
            </a:pPr>
            <a:r>
              <a:rPr lang="en-US" dirty="0" smtClean="0">
                <a:solidFill>
                  <a:schemeClr val="bg1"/>
                </a:solidFill>
              </a:rPr>
              <a:t>The Rabbis in Judaism exalt their own law over the written laws of </a:t>
            </a:r>
            <a:r>
              <a:rPr lang="en-US" dirty="0" err="1" smtClean="0">
                <a:solidFill>
                  <a:schemeClr val="bg1"/>
                </a:solidFill>
              </a:rPr>
              <a:t>Yehovah</a:t>
            </a:r>
            <a:endParaRPr lang="en-US" dirty="0">
              <a:solidFill>
                <a:schemeClr val="bg1"/>
              </a:solidFill>
            </a:endParaRPr>
          </a:p>
          <a:p>
            <a:pPr>
              <a:buNone/>
            </a:pPr>
            <a:r>
              <a:rPr lang="en-US" dirty="0" smtClean="0">
                <a:solidFill>
                  <a:schemeClr val="bg1"/>
                </a:solidFill>
              </a:rPr>
              <a:t>The Rabbis </a:t>
            </a:r>
            <a:r>
              <a:rPr lang="en-US" dirty="0" smtClean="0">
                <a:solidFill>
                  <a:schemeClr val="bg1"/>
                </a:solidFill>
              </a:rPr>
              <a:t>hate </a:t>
            </a:r>
            <a:r>
              <a:rPr lang="en-US" dirty="0" err="1" smtClean="0">
                <a:solidFill>
                  <a:schemeClr val="bg1"/>
                </a:solidFill>
              </a:rPr>
              <a:t>Yeshua</a:t>
            </a:r>
            <a:r>
              <a:rPr lang="en-US" dirty="0" smtClean="0">
                <a:solidFill>
                  <a:schemeClr val="bg1"/>
                </a:solidFill>
              </a:rPr>
              <a:t> </a:t>
            </a:r>
          </a:p>
        </p:txBody>
      </p:sp>
    </p:spTree>
    <p:extLst>
      <p:ext uri="{BB962C8B-B14F-4D97-AF65-F5344CB8AC3E}">
        <p14:creationId xmlns:p14="http://schemas.microsoft.com/office/powerpoint/2010/main" val="37583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a:bodyPr>
          <a:lstStyle/>
          <a:p>
            <a:pPr algn="ctr">
              <a:buNone/>
            </a:pPr>
            <a:r>
              <a:rPr lang="en-US" dirty="0" smtClean="0">
                <a:solidFill>
                  <a:schemeClr val="bg1"/>
                </a:solidFill>
              </a:rPr>
              <a:t>Is Paul to be called “Rabbi”</a:t>
            </a:r>
          </a:p>
          <a:p>
            <a:pPr>
              <a:buNone/>
            </a:pPr>
            <a:r>
              <a:rPr lang="en-US" dirty="0" err="1" smtClean="0">
                <a:solidFill>
                  <a:schemeClr val="bg1"/>
                </a:solidFill>
              </a:rPr>
              <a:t>Messianics</a:t>
            </a:r>
            <a:r>
              <a:rPr lang="en-US" dirty="0" smtClean="0">
                <a:solidFill>
                  <a:schemeClr val="bg1"/>
                </a:solidFill>
              </a:rPr>
              <a:t> refer to him as “</a:t>
            </a:r>
            <a:r>
              <a:rPr lang="en-US" dirty="0" err="1" smtClean="0">
                <a:solidFill>
                  <a:schemeClr val="bg1"/>
                </a:solidFill>
              </a:rPr>
              <a:t>Rav</a:t>
            </a:r>
            <a:r>
              <a:rPr lang="en-US" dirty="0" smtClean="0">
                <a:solidFill>
                  <a:schemeClr val="bg1"/>
                </a:solidFill>
              </a:rPr>
              <a:t> </a:t>
            </a:r>
            <a:r>
              <a:rPr lang="en-US" dirty="0" err="1" smtClean="0">
                <a:solidFill>
                  <a:schemeClr val="bg1"/>
                </a:solidFill>
              </a:rPr>
              <a:t>Sha’ul</a:t>
            </a:r>
            <a:r>
              <a:rPr lang="en-US" dirty="0" smtClean="0">
                <a:solidFill>
                  <a:schemeClr val="bg1"/>
                </a:solidFill>
              </a:rPr>
              <a:t>”</a:t>
            </a:r>
          </a:p>
          <a:p>
            <a:pPr>
              <a:buNone/>
            </a:pPr>
            <a:r>
              <a:rPr lang="en-US" dirty="0" smtClean="0">
                <a:solidFill>
                  <a:schemeClr val="bg1"/>
                </a:solidFill>
              </a:rPr>
              <a:t>(Am I nit-picking?)</a:t>
            </a:r>
            <a:endParaRPr lang="en-US" dirty="0" smtClean="0">
              <a:solidFill>
                <a:schemeClr val="bg1"/>
              </a:solidFill>
            </a:endParaRPr>
          </a:p>
          <a:p>
            <a:pPr>
              <a:buNone/>
            </a:pPr>
            <a:r>
              <a:rPr lang="en-US" dirty="0" smtClean="0">
                <a:solidFill>
                  <a:schemeClr val="bg1"/>
                </a:solidFill>
              </a:rPr>
              <a:t>Yet, nowhere in all his writings does he refer to himself with this title</a:t>
            </a:r>
            <a:endParaRPr lang="en-US"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fontScale="62500" lnSpcReduction="20000"/>
          </a:bodyPr>
          <a:lstStyle/>
          <a:p>
            <a:pPr algn="ctr">
              <a:buNone/>
            </a:pPr>
            <a:r>
              <a:rPr lang="en-US" sz="4500" dirty="0" smtClean="0">
                <a:solidFill>
                  <a:schemeClr val="bg1"/>
                </a:solidFill>
              </a:rPr>
              <a:t>Paul’s Opinion of </a:t>
            </a:r>
            <a:r>
              <a:rPr lang="en-US" sz="4500" dirty="0" err="1" smtClean="0">
                <a:solidFill>
                  <a:schemeClr val="bg1"/>
                </a:solidFill>
              </a:rPr>
              <a:t>Phariseeism</a:t>
            </a:r>
            <a:r>
              <a:rPr lang="en-US" sz="4500" dirty="0" smtClean="0">
                <a:solidFill>
                  <a:schemeClr val="bg1"/>
                </a:solidFill>
              </a:rPr>
              <a:t> (Philippians 3)</a:t>
            </a:r>
          </a:p>
          <a:p>
            <a:pPr marL="0" indent="0">
              <a:buNone/>
            </a:pPr>
            <a:r>
              <a:rPr lang="en-US" sz="4000" baseline="30000" dirty="0" smtClean="0">
                <a:solidFill>
                  <a:schemeClr val="bg1"/>
                </a:solidFill>
              </a:rPr>
              <a:t>2</a:t>
            </a:r>
            <a:r>
              <a:rPr lang="en-US" sz="4000" dirty="0" smtClean="0">
                <a:solidFill>
                  <a:schemeClr val="bg1"/>
                </a:solidFill>
              </a:rPr>
              <a:t> </a:t>
            </a:r>
            <a:r>
              <a:rPr lang="en-US" sz="4000" dirty="0">
                <a:solidFill>
                  <a:schemeClr val="bg1"/>
                </a:solidFill>
              </a:rPr>
              <a:t>Watch out for those dogs, those men who do evil, those mutilators of the flesh.</a:t>
            </a:r>
          </a:p>
          <a:p>
            <a:pPr marL="0" indent="0">
              <a:buNone/>
            </a:pPr>
            <a:r>
              <a:rPr lang="en-US" sz="4000" dirty="0">
                <a:solidFill>
                  <a:schemeClr val="bg1"/>
                </a:solidFill>
              </a:rPr>
              <a:t> </a:t>
            </a:r>
            <a:r>
              <a:rPr lang="en-US" sz="4000" baseline="30000" dirty="0">
                <a:solidFill>
                  <a:schemeClr val="bg1"/>
                </a:solidFill>
              </a:rPr>
              <a:t>3</a:t>
            </a:r>
            <a:r>
              <a:rPr lang="en-US" sz="4000" dirty="0">
                <a:solidFill>
                  <a:schemeClr val="bg1"/>
                </a:solidFill>
              </a:rPr>
              <a:t> For it is we who are the circumcision, we who worship by the Spirit of Elohim, who glory in Messiah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and who put no confidence in the flesh--</a:t>
            </a:r>
          </a:p>
          <a:p>
            <a:pPr marL="0" indent="0">
              <a:buNone/>
            </a:pPr>
            <a:r>
              <a:rPr lang="en-US" sz="4000" dirty="0">
                <a:solidFill>
                  <a:schemeClr val="bg1"/>
                </a:solidFill>
              </a:rPr>
              <a:t> </a:t>
            </a:r>
            <a:r>
              <a:rPr lang="en-US" sz="4000" baseline="30000" dirty="0">
                <a:solidFill>
                  <a:schemeClr val="bg1"/>
                </a:solidFill>
              </a:rPr>
              <a:t>4</a:t>
            </a:r>
            <a:r>
              <a:rPr lang="en-US" sz="4000" dirty="0">
                <a:solidFill>
                  <a:schemeClr val="bg1"/>
                </a:solidFill>
              </a:rPr>
              <a:t> though I myself have reasons for such confidence. If anyone else thinks he has reasons to put confidence in the flesh, I have more:</a:t>
            </a:r>
          </a:p>
          <a:p>
            <a:pPr marL="0" indent="0">
              <a:buNone/>
            </a:pPr>
            <a:r>
              <a:rPr lang="en-US" sz="4000" dirty="0">
                <a:solidFill>
                  <a:schemeClr val="bg1"/>
                </a:solidFill>
              </a:rPr>
              <a:t> </a:t>
            </a:r>
            <a:r>
              <a:rPr lang="en-US" sz="4000" baseline="30000" dirty="0">
                <a:solidFill>
                  <a:schemeClr val="bg1"/>
                </a:solidFill>
              </a:rPr>
              <a:t>5</a:t>
            </a:r>
            <a:r>
              <a:rPr lang="en-US" sz="4000" dirty="0">
                <a:solidFill>
                  <a:schemeClr val="bg1"/>
                </a:solidFill>
              </a:rPr>
              <a:t> circumcised on the eighth day, of the people of </a:t>
            </a:r>
            <a:r>
              <a:rPr lang="en-US" sz="4000" dirty="0" err="1">
                <a:solidFill>
                  <a:schemeClr val="bg1"/>
                </a:solidFill>
              </a:rPr>
              <a:t>Yisrael</a:t>
            </a:r>
            <a:r>
              <a:rPr lang="en-US" sz="4000" dirty="0">
                <a:solidFill>
                  <a:schemeClr val="bg1"/>
                </a:solidFill>
              </a:rPr>
              <a:t>, of the tribe of Benjamin, a Hebrew of Hebrews; in regard to the law, a Pharisee</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1993673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fontScale="55000" lnSpcReduction="20000"/>
          </a:bodyPr>
          <a:lstStyle/>
          <a:p>
            <a:pPr algn="ctr">
              <a:buNone/>
            </a:pPr>
            <a:r>
              <a:rPr lang="en-US" sz="4500" dirty="0" smtClean="0">
                <a:solidFill>
                  <a:schemeClr val="bg1"/>
                </a:solidFill>
              </a:rPr>
              <a:t>Paul’s Opinion of </a:t>
            </a:r>
            <a:r>
              <a:rPr lang="en-US" sz="4500" dirty="0" err="1" smtClean="0">
                <a:solidFill>
                  <a:schemeClr val="bg1"/>
                </a:solidFill>
              </a:rPr>
              <a:t>Phariseeism</a:t>
            </a:r>
            <a:r>
              <a:rPr lang="en-US" sz="4500" dirty="0" smtClean="0">
                <a:solidFill>
                  <a:schemeClr val="bg1"/>
                </a:solidFill>
              </a:rPr>
              <a:t> (Philippians 3)</a:t>
            </a:r>
          </a:p>
          <a:p>
            <a:pPr marL="0" indent="0">
              <a:buNone/>
            </a:pPr>
            <a:r>
              <a:rPr lang="en-US" sz="4400" baseline="30000" dirty="0" smtClean="0">
                <a:solidFill>
                  <a:schemeClr val="bg1"/>
                </a:solidFill>
              </a:rPr>
              <a:t>6</a:t>
            </a:r>
            <a:r>
              <a:rPr lang="en-US" sz="4400" dirty="0" smtClean="0">
                <a:solidFill>
                  <a:schemeClr val="bg1"/>
                </a:solidFill>
              </a:rPr>
              <a:t> </a:t>
            </a:r>
            <a:r>
              <a:rPr lang="en-US" sz="4400" dirty="0">
                <a:solidFill>
                  <a:schemeClr val="bg1"/>
                </a:solidFill>
              </a:rPr>
              <a:t>as for zeal, persecuting the assembly; as for legalistic righteousness, faultless.</a:t>
            </a:r>
          </a:p>
          <a:p>
            <a:pPr marL="0" indent="0">
              <a:buNone/>
            </a:pPr>
            <a:r>
              <a:rPr lang="en-US" sz="4400" dirty="0">
                <a:solidFill>
                  <a:schemeClr val="bg1"/>
                </a:solidFill>
              </a:rPr>
              <a:t> </a:t>
            </a:r>
            <a:r>
              <a:rPr lang="en-US" sz="4400" baseline="30000" dirty="0">
                <a:solidFill>
                  <a:schemeClr val="bg1"/>
                </a:solidFill>
              </a:rPr>
              <a:t>7</a:t>
            </a:r>
            <a:r>
              <a:rPr lang="en-US" sz="4400" dirty="0">
                <a:solidFill>
                  <a:schemeClr val="bg1"/>
                </a:solidFill>
              </a:rPr>
              <a:t> But whatever was to my profit I now consider loss for the sake of Messiah.</a:t>
            </a:r>
          </a:p>
          <a:p>
            <a:pPr marL="0" indent="0">
              <a:buNone/>
            </a:pPr>
            <a:r>
              <a:rPr lang="en-US" sz="4400" dirty="0">
                <a:solidFill>
                  <a:schemeClr val="bg1"/>
                </a:solidFill>
              </a:rPr>
              <a:t> </a:t>
            </a:r>
            <a:r>
              <a:rPr lang="en-US" sz="4400" baseline="30000" dirty="0">
                <a:solidFill>
                  <a:schemeClr val="bg1"/>
                </a:solidFill>
              </a:rPr>
              <a:t>8</a:t>
            </a:r>
            <a:r>
              <a:rPr lang="en-US" sz="4400" dirty="0">
                <a:solidFill>
                  <a:schemeClr val="bg1"/>
                </a:solidFill>
              </a:rPr>
              <a:t> What is more, I consider everything a loss compared to the surpassing greatness of knowing Messiah </a:t>
            </a:r>
            <a:r>
              <a:rPr lang="en-US" sz="4400" dirty="0" err="1" smtClean="0">
                <a:solidFill>
                  <a:schemeClr val="bg1"/>
                </a:solidFill>
              </a:rPr>
              <a:t>Yeshua</a:t>
            </a:r>
            <a:r>
              <a:rPr lang="en-US" sz="4400" dirty="0" smtClean="0">
                <a:solidFill>
                  <a:schemeClr val="bg1"/>
                </a:solidFill>
              </a:rPr>
              <a:t> </a:t>
            </a:r>
            <a:r>
              <a:rPr lang="en-US" sz="4400" dirty="0">
                <a:solidFill>
                  <a:schemeClr val="bg1"/>
                </a:solidFill>
              </a:rPr>
              <a:t>my master, for whose sake I have lost all things. I consider them </a:t>
            </a:r>
            <a:r>
              <a:rPr lang="en-US" sz="4400" u="sng" dirty="0">
                <a:solidFill>
                  <a:schemeClr val="bg1"/>
                </a:solidFill>
              </a:rPr>
              <a:t>rubbish</a:t>
            </a:r>
            <a:r>
              <a:rPr lang="en-US" sz="4400" dirty="0">
                <a:solidFill>
                  <a:schemeClr val="bg1"/>
                </a:solidFill>
              </a:rPr>
              <a:t>, that I may gain Messiah</a:t>
            </a:r>
          </a:p>
          <a:p>
            <a:pPr marL="0" indent="0">
              <a:buNone/>
            </a:pPr>
            <a:r>
              <a:rPr lang="en-US" sz="4400" dirty="0">
                <a:solidFill>
                  <a:schemeClr val="bg1"/>
                </a:solidFill>
              </a:rPr>
              <a:t> </a:t>
            </a:r>
            <a:r>
              <a:rPr lang="en-US" sz="4400" baseline="30000" dirty="0">
                <a:solidFill>
                  <a:schemeClr val="bg1"/>
                </a:solidFill>
              </a:rPr>
              <a:t>9</a:t>
            </a:r>
            <a:r>
              <a:rPr lang="en-US" sz="4400" dirty="0">
                <a:solidFill>
                  <a:schemeClr val="bg1"/>
                </a:solidFill>
              </a:rPr>
              <a:t> and be found in him, not having a righteousness of my own that comes from the law, but that which is through faith in Messiah-- the righteousness that comes from Elohim and is by faith.</a:t>
            </a:r>
          </a:p>
          <a:p>
            <a:pPr algn="ctr">
              <a:buNone/>
            </a:pPr>
            <a:endParaRPr lang="en-US" sz="4000" dirty="0">
              <a:solidFill>
                <a:schemeClr val="bg1"/>
              </a:solidFill>
            </a:endParaRPr>
          </a:p>
        </p:txBody>
      </p:sp>
    </p:spTree>
    <p:extLst>
      <p:ext uri="{BB962C8B-B14F-4D97-AF65-F5344CB8AC3E}">
        <p14:creationId xmlns:p14="http://schemas.microsoft.com/office/powerpoint/2010/main" val="34718272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fontScale="92500"/>
          </a:bodyPr>
          <a:lstStyle/>
          <a:p>
            <a:pPr algn="ctr">
              <a:buNone/>
            </a:pPr>
            <a:r>
              <a:rPr lang="en-US" dirty="0" smtClean="0">
                <a:solidFill>
                  <a:schemeClr val="bg1"/>
                </a:solidFill>
              </a:rPr>
              <a:t>Calling Men on Earth “Father”</a:t>
            </a:r>
          </a:p>
          <a:p>
            <a:pPr>
              <a:buNone/>
            </a:pPr>
            <a:r>
              <a:rPr lang="en-US" dirty="0">
                <a:solidFill>
                  <a:schemeClr val="bg1"/>
                </a:solidFill>
              </a:rPr>
              <a:t>And call no </a:t>
            </a:r>
            <a:r>
              <a:rPr lang="en-US" i="1" dirty="0">
                <a:solidFill>
                  <a:schemeClr val="bg1"/>
                </a:solidFill>
              </a:rPr>
              <a:t>man </a:t>
            </a:r>
            <a:r>
              <a:rPr lang="en-US" dirty="0">
                <a:solidFill>
                  <a:schemeClr val="bg1"/>
                </a:solidFill>
              </a:rPr>
              <a:t>your father upon the earth: for one is your Father, which is in heaven</a:t>
            </a:r>
            <a:r>
              <a:rPr lang="en-US" dirty="0" smtClean="0">
                <a:solidFill>
                  <a:schemeClr val="bg1"/>
                </a:solidFill>
              </a:rPr>
              <a:t>. (Matthew 23:9)</a:t>
            </a:r>
          </a:p>
          <a:p>
            <a:pPr>
              <a:buNone/>
            </a:pPr>
            <a:r>
              <a:rPr lang="en-US" dirty="0" smtClean="0">
                <a:solidFill>
                  <a:schemeClr val="bg1"/>
                </a:solidFill>
              </a:rPr>
              <a:t>What aspect of fatherhood is </a:t>
            </a:r>
            <a:r>
              <a:rPr lang="en-US" dirty="0" err="1" smtClean="0">
                <a:solidFill>
                  <a:schemeClr val="bg1"/>
                </a:solidFill>
              </a:rPr>
              <a:t>Yeshua</a:t>
            </a:r>
            <a:r>
              <a:rPr lang="en-US" dirty="0" smtClean="0">
                <a:solidFill>
                  <a:schemeClr val="bg1"/>
                </a:solidFill>
              </a:rPr>
              <a:t> talking about?</a:t>
            </a:r>
          </a:p>
          <a:p>
            <a:pPr>
              <a:buNone/>
            </a:pPr>
            <a:r>
              <a:rPr lang="en-US" dirty="0" smtClean="0">
                <a:solidFill>
                  <a:schemeClr val="bg1"/>
                </a:solidFill>
              </a:rPr>
              <a:t>We </a:t>
            </a:r>
            <a:r>
              <a:rPr lang="en-US" dirty="0" smtClean="0">
                <a:solidFill>
                  <a:schemeClr val="bg1"/>
                </a:solidFill>
              </a:rPr>
              <a:t>have earthly </a:t>
            </a:r>
            <a:r>
              <a:rPr lang="en-US" dirty="0" smtClean="0">
                <a:solidFill>
                  <a:schemeClr val="bg1"/>
                </a:solidFill>
              </a:rPr>
              <a:t>fathers who have authority</a:t>
            </a:r>
            <a:endParaRPr lang="en-US" dirty="0" smtClean="0">
              <a:solidFill>
                <a:schemeClr val="bg1"/>
              </a:solidFill>
            </a:endParaRPr>
          </a:p>
          <a:p>
            <a:pPr>
              <a:buNone/>
            </a:pPr>
            <a:r>
              <a:rPr lang="en-US" dirty="0" err="1" smtClean="0">
                <a:solidFill>
                  <a:schemeClr val="bg1"/>
                </a:solidFill>
              </a:rPr>
              <a:t>Yeshua</a:t>
            </a:r>
            <a:r>
              <a:rPr lang="en-US" dirty="0" smtClean="0">
                <a:solidFill>
                  <a:schemeClr val="bg1"/>
                </a:solidFill>
              </a:rPr>
              <a:t> is talking about </a:t>
            </a:r>
            <a:r>
              <a:rPr lang="en-US" dirty="0" smtClean="0">
                <a:solidFill>
                  <a:schemeClr val="bg1"/>
                </a:solidFill>
              </a:rPr>
              <a:t>appointing spiritual </a:t>
            </a:r>
            <a:r>
              <a:rPr lang="en-US" dirty="0" smtClean="0">
                <a:solidFill>
                  <a:schemeClr val="bg1"/>
                </a:solidFill>
              </a:rPr>
              <a:t>fathers who have authority over you</a:t>
            </a:r>
            <a:endParaRPr lang="en-US"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9279254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a:bodyPr>
          <a:lstStyle/>
          <a:p>
            <a:pPr algn="ctr">
              <a:buNone/>
            </a:pPr>
            <a:r>
              <a:rPr lang="en-US" dirty="0" smtClean="0">
                <a:solidFill>
                  <a:schemeClr val="bg1"/>
                </a:solidFill>
              </a:rPr>
              <a:t>Does Paul Promote Being Called </a:t>
            </a:r>
            <a:r>
              <a:rPr lang="en-US" dirty="0" smtClean="0">
                <a:solidFill>
                  <a:schemeClr val="bg1"/>
                </a:solidFill>
              </a:rPr>
              <a:t>“Father</a:t>
            </a:r>
            <a:r>
              <a:rPr lang="en-US" dirty="0" smtClean="0">
                <a:solidFill>
                  <a:schemeClr val="bg1"/>
                </a:solidFill>
              </a:rPr>
              <a:t>”?</a:t>
            </a:r>
            <a:endParaRPr lang="en-US" dirty="0" smtClean="0">
              <a:solidFill>
                <a:schemeClr val="bg1"/>
              </a:solidFill>
            </a:endParaRPr>
          </a:p>
          <a:p>
            <a:pPr>
              <a:buNone/>
            </a:pPr>
            <a:r>
              <a:rPr lang="en-US" dirty="0" smtClean="0">
                <a:solidFill>
                  <a:schemeClr val="bg1"/>
                </a:solidFill>
              </a:rPr>
              <a:t>You will not find Paul referred to anywhere in the New Testament as “Father”</a:t>
            </a:r>
          </a:p>
          <a:p>
            <a:pPr>
              <a:buNone/>
            </a:pPr>
            <a:r>
              <a:rPr lang="en-US" dirty="0">
                <a:solidFill>
                  <a:schemeClr val="bg1"/>
                </a:solidFill>
              </a:rPr>
              <a:t>Even though you have ten thousand guardians in Messiah, you do not have many fathers, for in Messiah </a:t>
            </a:r>
            <a:r>
              <a:rPr lang="en-US" dirty="0" err="1" smtClean="0">
                <a:solidFill>
                  <a:schemeClr val="bg1"/>
                </a:solidFill>
              </a:rPr>
              <a:t>Yeshua</a:t>
            </a:r>
            <a:r>
              <a:rPr lang="en-US" dirty="0" smtClean="0">
                <a:solidFill>
                  <a:schemeClr val="bg1"/>
                </a:solidFill>
              </a:rPr>
              <a:t> </a:t>
            </a:r>
            <a:r>
              <a:rPr lang="en-US" dirty="0">
                <a:solidFill>
                  <a:schemeClr val="bg1"/>
                </a:solidFill>
              </a:rPr>
              <a:t>I became your father through the gospel</a:t>
            </a:r>
            <a:r>
              <a:rPr lang="en-US" dirty="0" smtClean="0">
                <a:solidFill>
                  <a:schemeClr val="bg1"/>
                </a:solidFill>
              </a:rPr>
              <a:t>.</a:t>
            </a:r>
            <a:r>
              <a:rPr lang="en-US" dirty="0">
                <a:solidFill>
                  <a:schemeClr val="bg1"/>
                </a:solidFill>
              </a:rPr>
              <a:t> </a:t>
            </a:r>
            <a:r>
              <a:rPr lang="en-US" dirty="0" smtClean="0">
                <a:solidFill>
                  <a:schemeClr val="bg1"/>
                </a:solidFill>
              </a:rPr>
              <a:t>(1 Corinthians 4:15)</a:t>
            </a:r>
            <a:endParaRPr lang="en-US" dirty="0"/>
          </a:p>
        </p:txBody>
      </p:sp>
    </p:spTree>
    <p:extLst>
      <p:ext uri="{BB962C8B-B14F-4D97-AF65-F5344CB8AC3E}">
        <p14:creationId xmlns:p14="http://schemas.microsoft.com/office/powerpoint/2010/main" val="177084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a:bodyPr>
          <a:lstStyle/>
          <a:p>
            <a:pPr algn="ctr">
              <a:buNone/>
            </a:pPr>
            <a:r>
              <a:rPr lang="en-US" dirty="0" smtClean="0">
                <a:solidFill>
                  <a:schemeClr val="bg1"/>
                </a:solidFill>
              </a:rPr>
              <a:t>Roman Catholicism has their “Father”</a:t>
            </a:r>
          </a:p>
          <a:p>
            <a:pPr>
              <a:buNone/>
            </a:pPr>
            <a:r>
              <a:rPr lang="en-US" dirty="0" smtClean="0">
                <a:solidFill>
                  <a:schemeClr val="bg1"/>
                </a:solidFill>
              </a:rPr>
              <a:t>The Pope, or “Papa”, which means daddy or Father.</a:t>
            </a:r>
          </a:p>
          <a:p>
            <a:pPr>
              <a:buNone/>
            </a:pPr>
            <a:r>
              <a:rPr lang="en-US" dirty="0" smtClean="0">
                <a:solidFill>
                  <a:schemeClr val="bg1"/>
                </a:solidFill>
              </a:rPr>
              <a:t>He sits on a </a:t>
            </a:r>
            <a:r>
              <a:rPr lang="en-US" dirty="0" smtClean="0">
                <a:solidFill>
                  <a:schemeClr val="bg1"/>
                </a:solidFill>
              </a:rPr>
              <a:t>seat of authority </a:t>
            </a:r>
            <a:r>
              <a:rPr lang="en-US" dirty="0" smtClean="0">
                <a:solidFill>
                  <a:schemeClr val="bg1"/>
                </a:solidFill>
              </a:rPr>
              <a:t>and makes law for Catholics.</a:t>
            </a:r>
          </a:p>
          <a:p>
            <a:pPr>
              <a:buNone/>
            </a:pPr>
            <a:r>
              <a:rPr lang="en-US" dirty="0" smtClean="0">
                <a:solidFill>
                  <a:schemeClr val="bg1"/>
                </a:solidFill>
              </a:rPr>
              <a:t>He speaks “ex cathedra” which means “from the chair” – the place of authority </a:t>
            </a: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92500"/>
          </a:bodyPr>
          <a:lstStyle/>
          <a:p>
            <a:pPr algn="ctr">
              <a:buNone/>
            </a:pPr>
            <a:r>
              <a:rPr lang="en-US" sz="3600" dirty="0">
                <a:solidFill>
                  <a:schemeClr val="bg1"/>
                </a:solidFill>
              </a:rPr>
              <a:t>In connection with papal infallibility, the Latin phrase </a:t>
            </a:r>
            <a:r>
              <a:rPr lang="en-US" sz="3600" i="1" dirty="0">
                <a:solidFill>
                  <a:schemeClr val="bg1"/>
                </a:solidFill>
              </a:rPr>
              <a:t>ex cathedra</a:t>
            </a:r>
            <a:r>
              <a:rPr lang="en-US" sz="3600" dirty="0">
                <a:solidFill>
                  <a:schemeClr val="bg1"/>
                </a:solidFill>
              </a:rPr>
              <a:t> (literally, "from the chair") has been defined as meaning "when, in the exercise of his office as shepherd and teacher of all Christians, in virtue of his supreme apostolic authority, (the Bishop of Rome) defines a doctrine concerning faith or morals to be held by the whole Church</a:t>
            </a:r>
            <a:endParaRPr lang="en-US" sz="3600" dirty="0" smtClean="0">
              <a:solidFill>
                <a:schemeClr val="bg1"/>
              </a:solidFill>
            </a:endParaRPr>
          </a:p>
        </p:txBody>
      </p:sp>
    </p:spTree>
    <p:extLst>
      <p:ext uri="{BB962C8B-B14F-4D97-AF65-F5344CB8AC3E}">
        <p14:creationId xmlns:p14="http://schemas.microsoft.com/office/powerpoint/2010/main" val="184067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fontScale="92500"/>
          </a:bodyPr>
          <a:lstStyle/>
          <a:p>
            <a:pPr algn="ctr">
              <a:buNone/>
            </a:pPr>
            <a:r>
              <a:rPr lang="en-US" sz="3600" dirty="0" smtClean="0">
                <a:solidFill>
                  <a:schemeClr val="bg1"/>
                </a:solidFill>
              </a:rPr>
              <a:t>Being Called Teacher</a:t>
            </a:r>
          </a:p>
          <a:p>
            <a:pPr>
              <a:buNone/>
            </a:pPr>
            <a:r>
              <a:rPr lang="en-US" dirty="0">
                <a:solidFill>
                  <a:schemeClr val="bg1"/>
                </a:solidFill>
              </a:rPr>
              <a:t>Nor are you to be called </a:t>
            </a:r>
            <a:r>
              <a:rPr lang="en-US" dirty="0" smtClean="0">
                <a:solidFill>
                  <a:schemeClr val="bg1"/>
                </a:solidFill>
              </a:rPr>
              <a:t>“Teacher,” </a:t>
            </a:r>
            <a:r>
              <a:rPr lang="en-US" dirty="0">
                <a:solidFill>
                  <a:schemeClr val="bg1"/>
                </a:solidFill>
              </a:rPr>
              <a:t>for you have one </a:t>
            </a:r>
            <a:r>
              <a:rPr lang="en-US" dirty="0" smtClean="0">
                <a:solidFill>
                  <a:schemeClr val="bg1"/>
                </a:solidFill>
              </a:rPr>
              <a:t>Teacher, </a:t>
            </a:r>
            <a:r>
              <a:rPr lang="en-US" dirty="0">
                <a:solidFill>
                  <a:schemeClr val="bg1"/>
                </a:solidFill>
              </a:rPr>
              <a:t>the Messiah</a:t>
            </a:r>
            <a:r>
              <a:rPr lang="en-US" dirty="0" smtClean="0">
                <a:solidFill>
                  <a:schemeClr val="bg1"/>
                </a:solidFill>
              </a:rPr>
              <a:t>. (Matthew 23:10)</a:t>
            </a:r>
          </a:p>
          <a:p>
            <a:pPr>
              <a:buNone/>
            </a:pPr>
            <a:r>
              <a:rPr lang="en-US" dirty="0" smtClean="0">
                <a:solidFill>
                  <a:schemeClr val="bg1"/>
                </a:solidFill>
              </a:rPr>
              <a:t>Greek </a:t>
            </a:r>
            <a:r>
              <a:rPr lang="en-US" b="1" dirty="0" err="1">
                <a:solidFill>
                  <a:schemeClr val="bg1"/>
                </a:solidFill>
                <a:latin typeface="Bwgrkn" panose="00000400000000000000" pitchFamily="2" charset="0"/>
              </a:rPr>
              <a:t>kaqhghth,j</a:t>
            </a:r>
            <a:r>
              <a:rPr lang="en-US" b="1" dirty="0">
                <a:solidFill>
                  <a:schemeClr val="bg1"/>
                </a:solidFill>
              </a:rPr>
              <a:t> </a:t>
            </a:r>
            <a:r>
              <a:rPr lang="en-US" b="1" dirty="0" smtClean="0">
                <a:solidFill>
                  <a:schemeClr val="bg1"/>
                </a:solidFill>
              </a:rPr>
              <a:t> </a:t>
            </a:r>
            <a:r>
              <a:rPr lang="en-US" dirty="0" smtClean="0">
                <a:solidFill>
                  <a:schemeClr val="bg1"/>
                </a:solidFill>
              </a:rPr>
              <a:t>(</a:t>
            </a:r>
            <a:r>
              <a:rPr lang="en-US" dirty="0" err="1" smtClean="0">
                <a:solidFill>
                  <a:schemeClr val="bg1"/>
                </a:solidFill>
              </a:rPr>
              <a:t>kath</a:t>
            </a:r>
            <a:r>
              <a:rPr lang="en-US" dirty="0" smtClean="0">
                <a:solidFill>
                  <a:schemeClr val="bg1"/>
                </a:solidFill>
              </a:rPr>
              <a:t>-ay-gay-</a:t>
            </a:r>
            <a:r>
              <a:rPr lang="en-US" dirty="0" err="1" smtClean="0">
                <a:solidFill>
                  <a:schemeClr val="bg1"/>
                </a:solidFill>
              </a:rPr>
              <a:t>tays</a:t>
            </a:r>
            <a:r>
              <a:rPr lang="en-US" dirty="0" smtClean="0">
                <a:solidFill>
                  <a:schemeClr val="bg1"/>
                </a:solidFill>
              </a:rPr>
              <a:t>) - </a:t>
            </a:r>
            <a:r>
              <a:rPr lang="en-US" i="1" dirty="0">
                <a:solidFill>
                  <a:schemeClr val="bg1"/>
                </a:solidFill>
              </a:rPr>
              <a:t>guide, leader</a:t>
            </a:r>
            <a:r>
              <a:rPr lang="en-US" dirty="0">
                <a:solidFill>
                  <a:schemeClr val="bg1"/>
                </a:solidFill>
              </a:rPr>
              <a:t>; in the NT </a:t>
            </a:r>
            <a:r>
              <a:rPr lang="en-US" i="1" dirty="0">
                <a:solidFill>
                  <a:schemeClr val="bg1"/>
                </a:solidFill>
              </a:rPr>
              <a:t>teacher, instructor </a:t>
            </a:r>
            <a:endParaRPr lang="en-US" dirty="0">
              <a:solidFill>
                <a:schemeClr val="bg1"/>
              </a:solidFill>
            </a:endParaRPr>
          </a:p>
          <a:p>
            <a:pPr>
              <a:buNone/>
            </a:pPr>
            <a:r>
              <a:rPr lang="en-US" dirty="0">
                <a:solidFill>
                  <a:schemeClr val="bg1"/>
                </a:solidFill>
              </a:rPr>
              <a:t> </a:t>
            </a:r>
            <a:r>
              <a:rPr lang="en-US" dirty="0" err="1" smtClean="0">
                <a:solidFill>
                  <a:schemeClr val="bg1"/>
                </a:solidFill>
                <a:latin typeface="Bwgrkn" panose="00000400000000000000" pitchFamily="2" charset="0"/>
              </a:rPr>
              <a:t>kaqhghth,j</a:t>
            </a:r>
            <a:r>
              <a:rPr lang="en-US" dirty="0" smtClean="0">
                <a:solidFill>
                  <a:schemeClr val="bg1"/>
                </a:solidFill>
                <a:latin typeface="Bwgrkn" panose="00000400000000000000" pitchFamily="2" charset="0"/>
              </a:rPr>
              <a:t> </a:t>
            </a:r>
            <a:r>
              <a:rPr lang="en-US" dirty="0">
                <a:solidFill>
                  <a:schemeClr val="bg1"/>
                </a:solidFill>
              </a:rPr>
              <a:t>(derivative of </a:t>
            </a:r>
            <a:r>
              <a:rPr lang="en-US" dirty="0" err="1">
                <a:solidFill>
                  <a:schemeClr val="bg1"/>
                </a:solidFill>
                <a:latin typeface="Bwgrkn" panose="00000400000000000000" pitchFamily="2" charset="0"/>
              </a:rPr>
              <a:t>kaqhge,omai</a:t>
            </a:r>
            <a:r>
              <a:rPr lang="en-US" dirty="0">
                <a:solidFill>
                  <a:schemeClr val="bg1"/>
                </a:solidFill>
              </a:rPr>
              <a:t> 'to guide, to explain,' not occurring in the NT) one who provides instruction and guidance - 'teacher, instructor.' </a:t>
            </a:r>
            <a:endParaRPr lang="en-US" dirty="0" smtClean="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dirty="0" smtClean="0">
                <a:solidFill>
                  <a:schemeClr val="bg1"/>
                </a:solidFill>
              </a:rPr>
              <a:t>Breaking it down…</a:t>
            </a:r>
          </a:p>
          <a:p>
            <a:pPr>
              <a:buNone/>
            </a:pPr>
            <a:r>
              <a:rPr lang="en-US" i="1" dirty="0" smtClean="0">
                <a:solidFill>
                  <a:schemeClr val="bg1"/>
                </a:solidFill>
              </a:rPr>
              <a:t>Kath-ay-gay-</a:t>
            </a:r>
            <a:r>
              <a:rPr lang="en-US" i="1" dirty="0" err="1" smtClean="0">
                <a:solidFill>
                  <a:schemeClr val="bg1"/>
                </a:solidFill>
              </a:rPr>
              <a:t>tays</a:t>
            </a:r>
            <a:endParaRPr lang="en-US" i="1" dirty="0" smtClean="0">
              <a:solidFill>
                <a:schemeClr val="bg1"/>
              </a:solidFill>
            </a:endParaRPr>
          </a:p>
          <a:p>
            <a:pPr>
              <a:buNone/>
            </a:pPr>
            <a:r>
              <a:rPr lang="en-US" dirty="0" smtClean="0">
                <a:solidFill>
                  <a:schemeClr val="bg1"/>
                </a:solidFill>
              </a:rPr>
              <a:t>From </a:t>
            </a:r>
            <a:r>
              <a:rPr lang="en-US" i="1" dirty="0" err="1" smtClean="0">
                <a:solidFill>
                  <a:schemeClr val="bg1"/>
                </a:solidFill>
              </a:rPr>
              <a:t>kath</a:t>
            </a:r>
            <a:r>
              <a:rPr lang="en-US" dirty="0" smtClean="0">
                <a:solidFill>
                  <a:schemeClr val="bg1"/>
                </a:solidFill>
              </a:rPr>
              <a:t> – root word for </a:t>
            </a:r>
            <a:r>
              <a:rPr lang="en-US" i="1" dirty="0" smtClean="0">
                <a:solidFill>
                  <a:schemeClr val="bg1"/>
                </a:solidFill>
              </a:rPr>
              <a:t>seat, chair, to sit</a:t>
            </a:r>
          </a:p>
          <a:p>
            <a:pPr>
              <a:buNone/>
            </a:pPr>
            <a:r>
              <a:rPr lang="en-US" dirty="0" smtClean="0">
                <a:solidFill>
                  <a:schemeClr val="bg1"/>
                </a:solidFill>
              </a:rPr>
              <a:t>And </a:t>
            </a:r>
            <a:r>
              <a:rPr lang="en-US" i="1" dirty="0" smtClean="0">
                <a:solidFill>
                  <a:schemeClr val="bg1"/>
                </a:solidFill>
              </a:rPr>
              <a:t>ago</a:t>
            </a:r>
            <a:r>
              <a:rPr lang="en-US" dirty="0" smtClean="0">
                <a:solidFill>
                  <a:schemeClr val="bg1"/>
                </a:solidFill>
              </a:rPr>
              <a:t> – </a:t>
            </a:r>
            <a:r>
              <a:rPr lang="en-US" i="1" dirty="0" smtClean="0">
                <a:solidFill>
                  <a:schemeClr val="bg1"/>
                </a:solidFill>
              </a:rPr>
              <a:t>to lead</a:t>
            </a:r>
          </a:p>
          <a:p>
            <a:pPr>
              <a:buNone/>
            </a:pPr>
            <a:r>
              <a:rPr lang="en-US" dirty="0" smtClean="0">
                <a:solidFill>
                  <a:schemeClr val="bg1"/>
                </a:solidFill>
              </a:rPr>
              <a:t>This rare word literally means </a:t>
            </a:r>
            <a:r>
              <a:rPr lang="en-US" i="1" dirty="0" smtClean="0">
                <a:solidFill>
                  <a:schemeClr val="bg1"/>
                </a:solidFill>
              </a:rPr>
              <a:t>one who leads/ guides from a chair – “seated guide”</a:t>
            </a:r>
            <a:endParaRPr lang="en-US" i="1" dirty="0">
              <a:solidFill>
                <a:schemeClr val="bg1"/>
              </a:solidFill>
            </a:endParaRPr>
          </a:p>
        </p:txBody>
      </p:sp>
    </p:spTree>
    <p:extLst>
      <p:ext uri="{BB962C8B-B14F-4D97-AF65-F5344CB8AC3E}">
        <p14:creationId xmlns:p14="http://schemas.microsoft.com/office/powerpoint/2010/main" val="398716898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buNone/>
            </a:pPr>
            <a:r>
              <a:rPr lang="en-US" i="1" dirty="0" err="1" smtClean="0">
                <a:solidFill>
                  <a:schemeClr val="bg1"/>
                </a:solidFill>
              </a:rPr>
              <a:t>Yeshua</a:t>
            </a:r>
            <a:r>
              <a:rPr lang="en-US" i="1" dirty="0" smtClean="0">
                <a:solidFill>
                  <a:schemeClr val="bg1"/>
                </a:solidFill>
              </a:rPr>
              <a:t> is coming full circle on his teaching</a:t>
            </a:r>
          </a:p>
          <a:p>
            <a:pPr>
              <a:buNone/>
            </a:pPr>
            <a:r>
              <a:rPr lang="en-US" i="1" dirty="0" smtClean="0">
                <a:solidFill>
                  <a:schemeClr val="bg1"/>
                </a:solidFill>
              </a:rPr>
              <a:t>He said that the Pharisees sit in Moses seat of authority, but misuse that authority</a:t>
            </a:r>
          </a:p>
          <a:p>
            <a:pPr>
              <a:buNone/>
            </a:pPr>
            <a:r>
              <a:rPr lang="en-US" i="1" dirty="0" smtClean="0">
                <a:solidFill>
                  <a:schemeClr val="bg1"/>
                </a:solidFill>
              </a:rPr>
              <a:t>Now he says not to be one of those who place themselves in a seat of absolute authority, because Messiah is the only one who legitimately has that kind of authority</a:t>
            </a:r>
            <a:endParaRPr lang="en-US" i="1" dirty="0">
              <a:solidFill>
                <a:schemeClr val="bg1"/>
              </a:solidFill>
            </a:endParaRPr>
          </a:p>
        </p:txBody>
      </p:sp>
    </p:spTree>
    <p:extLst>
      <p:ext uri="{BB962C8B-B14F-4D97-AF65-F5344CB8AC3E}">
        <p14:creationId xmlns:p14="http://schemas.microsoft.com/office/powerpoint/2010/main" val="4287154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dirty="0" smtClean="0">
                <a:solidFill>
                  <a:schemeClr val="bg1"/>
                </a:solidFill>
              </a:rPr>
              <a:t>What Kind of Authority Do the Followers of </a:t>
            </a:r>
            <a:r>
              <a:rPr lang="en-US" sz="3600" dirty="0" err="1" smtClean="0">
                <a:solidFill>
                  <a:schemeClr val="bg1"/>
                </a:solidFill>
              </a:rPr>
              <a:t>Yeshua</a:t>
            </a:r>
            <a:r>
              <a:rPr lang="en-US" sz="3600" dirty="0" smtClean="0">
                <a:solidFill>
                  <a:schemeClr val="bg1"/>
                </a:solidFill>
              </a:rPr>
              <a:t> Have?</a:t>
            </a:r>
          </a:p>
          <a:p>
            <a:pPr>
              <a:buNone/>
            </a:pPr>
            <a:r>
              <a:rPr lang="en-US" sz="3600" dirty="0" smtClean="0">
                <a:solidFill>
                  <a:schemeClr val="bg1"/>
                </a:solidFill>
              </a:rPr>
              <a:t>The Torah is our authority</a:t>
            </a:r>
          </a:p>
          <a:p>
            <a:pPr>
              <a:buNone/>
            </a:pPr>
            <a:r>
              <a:rPr lang="en-US" sz="3600" dirty="0" smtClean="0">
                <a:solidFill>
                  <a:schemeClr val="bg1"/>
                </a:solidFill>
              </a:rPr>
              <a:t>Right-rulings are for judging and decisions</a:t>
            </a:r>
          </a:p>
          <a:p>
            <a:pPr>
              <a:buNone/>
            </a:pPr>
            <a:r>
              <a:rPr lang="en-US" sz="3600" dirty="0" smtClean="0">
                <a:solidFill>
                  <a:schemeClr val="bg1"/>
                </a:solidFill>
              </a:rPr>
              <a:t>Matt 18 – see my teaching on “The Judgments of the Torah”</a:t>
            </a:r>
            <a:endParaRPr lang="en-US" dirty="0">
              <a:solidFill>
                <a:schemeClr val="bg1"/>
              </a:solidFill>
            </a:endParaRPr>
          </a:p>
        </p:txBody>
      </p:sp>
    </p:spTree>
    <p:extLst>
      <p:ext uri="{BB962C8B-B14F-4D97-AF65-F5344CB8AC3E}">
        <p14:creationId xmlns:p14="http://schemas.microsoft.com/office/powerpoint/2010/main" val="28197964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dirty="0" smtClean="0">
                <a:solidFill>
                  <a:schemeClr val="bg1"/>
                </a:solidFill>
              </a:rPr>
              <a:t>A Servant's Attitude and Humility</a:t>
            </a:r>
          </a:p>
          <a:p>
            <a:pPr>
              <a:buNone/>
            </a:pPr>
            <a:r>
              <a:rPr lang="en-US" dirty="0" smtClean="0">
                <a:solidFill>
                  <a:schemeClr val="bg1"/>
                </a:solidFill>
              </a:rPr>
              <a:t>The </a:t>
            </a:r>
            <a:r>
              <a:rPr lang="en-US" dirty="0">
                <a:solidFill>
                  <a:schemeClr val="bg1"/>
                </a:solidFill>
              </a:rPr>
              <a:t>greatest among you will be your servant.  For whoever exalts himself will be humbled, and whoever humbles himself will be exalted</a:t>
            </a:r>
            <a:r>
              <a:rPr lang="en-US" dirty="0" smtClean="0">
                <a:solidFill>
                  <a:schemeClr val="bg1"/>
                </a:solidFill>
              </a:rPr>
              <a:t>.“ (Matthew 23:11-12)</a:t>
            </a:r>
          </a:p>
          <a:p>
            <a:pPr>
              <a:buNone/>
            </a:pPr>
            <a:r>
              <a:rPr lang="en-US" dirty="0" smtClean="0">
                <a:solidFill>
                  <a:schemeClr val="bg1"/>
                </a:solidFill>
              </a:rPr>
              <a:t>Philippians 2:2-11</a:t>
            </a:r>
            <a:endParaRPr lang="en-US" dirty="0">
              <a:solidFill>
                <a:schemeClr val="bg1"/>
              </a:solidFill>
            </a:endParaRPr>
          </a:p>
        </p:txBody>
      </p:sp>
    </p:spTree>
    <p:extLst>
      <p:ext uri="{BB962C8B-B14F-4D97-AF65-F5344CB8AC3E}">
        <p14:creationId xmlns:p14="http://schemas.microsoft.com/office/powerpoint/2010/main" val="177873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y</a:t>
            </a:r>
            <a:endParaRPr lang="en-US" sz="4000" dirty="0">
              <a:solidFill>
                <a:schemeClr val="bg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971" y="1322615"/>
            <a:ext cx="6126299" cy="2737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338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40349</TotalTime>
  <Words>3229</Words>
  <Application>Microsoft Office PowerPoint</Application>
  <PresentationFormat>On-screen Show (16:9)</PresentationFormat>
  <Paragraphs>282</Paragraphs>
  <Slides>64</Slides>
  <Notes>64</Notes>
  <HiddenSlides>0</HiddenSlides>
  <MMClips>0</MMClips>
  <ScaleCrop>false</ScaleCrop>
  <HeadingPairs>
    <vt:vector size="4" baseType="variant">
      <vt:variant>
        <vt:lpstr>Theme</vt:lpstr>
      </vt:variant>
      <vt:variant>
        <vt:i4>18</vt:i4>
      </vt:variant>
      <vt:variant>
        <vt:lpstr>Slide Titles</vt:lpstr>
      </vt:variant>
      <vt:variant>
        <vt:i4>64</vt:i4>
      </vt:variant>
    </vt:vector>
  </HeadingPairs>
  <TitlesOfParts>
    <vt:vector size="82" baseType="lpstr">
      <vt:lpstr>Office Theme</vt:lpstr>
      <vt:lpstr>10_Office Theme</vt:lpstr>
      <vt:lpstr>22_Office Theme</vt:lpstr>
      <vt:lpstr>24_Office Theme</vt:lpstr>
      <vt:lpstr>26_Office Theme</vt:lpstr>
      <vt:lpstr>27_Office Theme</vt:lpstr>
      <vt:lpstr>28_Office Theme</vt:lpstr>
      <vt:lpstr>30_Office Theme</vt:lpstr>
      <vt:lpstr>31_Office Theme</vt:lpstr>
      <vt:lpstr>44_Office Theme</vt:lpstr>
      <vt:lpstr>2_Office Theme</vt:lpstr>
      <vt:lpstr>4_Office Theme</vt:lpstr>
      <vt:lpstr>8_Office Theme</vt:lpstr>
      <vt:lpstr>14_Office Theme</vt:lpstr>
      <vt:lpstr>7_Office Theme</vt:lpstr>
      <vt:lpstr>1_Office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438</cp:revision>
  <dcterms:created xsi:type="dcterms:W3CDTF">2012-08-10T17:43:01Z</dcterms:created>
  <dcterms:modified xsi:type="dcterms:W3CDTF">2014-11-15T13:15:32Z</dcterms:modified>
</cp:coreProperties>
</file>