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889" r:id="rId1"/>
    <p:sldMasterId id="2147484925" r:id="rId2"/>
  </p:sldMasterIdLst>
  <p:notesMasterIdLst>
    <p:notesMasterId r:id="rId51"/>
  </p:notesMasterIdLst>
  <p:sldIdLst>
    <p:sldId id="1080" r:id="rId3"/>
    <p:sldId id="1045" r:id="rId4"/>
    <p:sldId id="1108" r:id="rId5"/>
    <p:sldId id="1109" r:id="rId6"/>
    <p:sldId id="1110" r:id="rId7"/>
    <p:sldId id="1049" r:id="rId8"/>
    <p:sldId id="1092" r:id="rId9"/>
    <p:sldId id="1107" r:id="rId10"/>
    <p:sldId id="1063" r:id="rId11"/>
    <p:sldId id="1046" r:id="rId12"/>
    <p:sldId id="1053" r:id="rId13"/>
    <p:sldId id="1054" r:id="rId14"/>
    <p:sldId id="1055" r:id="rId15"/>
    <p:sldId id="1084" r:id="rId16"/>
    <p:sldId id="1089" r:id="rId17"/>
    <p:sldId id="1090" r:id="rId18"/>
    <p:sldId id="1088" r:id="rId19"/>
    <p:sldId id="1091" r:id="rId20"/>
    <p:sldId id="1105" r:id="rId21"/>
    <p:sldId id="1087" r:id="rId22"/>
    <p:sldId id="1085" r:id="rId23"/>
    <p:sldId id="1086" r:id="rId24"/>
    <p:sldId id="1052" r:id="rId25"/>
    <p:sldId id="1050" r:id="rId26"/>
    <p:sldId id="1047" r:id="rId27"/>
    <p:sldId id="1082" r:id="rId28"/>
    <p:sldId id="1048" r:id="rId29"/>
    <p:sldId id="1059" r:id="rId30"/>
    <p:sldId id="1066" r:id="rId31"/>
    <p:sldId id="1093" r:id="rId32"/>
    <p:sldId id="952" r:id="rId33"/>
    <p:sldId id="1057" r:id="rId34"/>
    <p:sldId id="1058" r:id="rId35"/>
    <p:sldId id="1104" r:id="rId36"/>
    <p:sldId id="1106" r:id="rId37"/>
    <p:sldId id="1098" r:id="rId38"/>
    <p:sldId id="1094" r:id="rId39"/>
    <p:sldId id="1095" r:id="rId40"/>
    <p:sldId id="1096" r:id="rId41"/>
    <p:sldId id="1099" r:id="rId42"/>
    <p:sldId id="1100" r:id="rId43"/>
    <p:sldId id="1101" r:id="rId44"/>
    <p:sldId id="1102" r:id="rId45"/>
    <p:sldId id="1103" r:id="rId46"/>
    <p:sldId id="1056" r:id="rId47"/>
    <p:sldId id="1097" r:id="rId48"/>
    <p:sldId id="1075" r:id="rId49"/>
    <p:sldId id="1060" r:id="rId5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9" autoAdjust="0"/>
    <p:restoredTop sz="94620" autoAdjust="0"/>
  </p:normalViewPr>
  <p:slideViewPr>
    <p:cSldViewPr snapToGrid="0" snapToObjects="1">
      <p:cViewPr varScale="1">
        <p:scale>
          <a:sx n="151" d="100"/>
          <a:sy n="151" d="100"/>
        </p:scale>
        <p:origin x="144" y="26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9/7/2017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0832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9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185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125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9488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0124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693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9387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826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1253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613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5591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475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8506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7037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617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162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4336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714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950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43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0456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0248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1296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4065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3014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18496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6428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9692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7092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778343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2639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2072295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8669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41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571737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378493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05091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43038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5936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5631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5078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415984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9930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69251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5170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89175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5906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5238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281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49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13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45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776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575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09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68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6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682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00748"/>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buNone/>
            </a:pPr>
            <a:r>
              <a:rPr lang="en-US" sz="4000" dirty="0" smtClean="0">
                <a:solidFill>
                  <a:schemeClr val="tx1">
                    <a:lumMod val="95000"/>
                    <a:lumOff val="5000"/>
                  </a:schemeClr>
                </a:solidFill>
                <a:latin typeface="Helvetica" pitchFamily="34" charset="0"/>
                <a:cs typeface="Helvetica" pitchFamily="34" charset="0"/>
              </a:rPr>
              <a:t> The Perseverance of the Saints</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Maintaining Faithfulness to the End</a:t>
            </a:r>
          </a:p>
        </p:txBody>
      </p:sp>
    </p:spTree>
    <p:extLst>
      <p:ext uri="{BB962C8B-B14F-4D97-AF65-F5344CB8AC3E}">
        <p14:creationId xmlns:p14="http://schemas.microsoft.com/office/powerpoint/2010/main" val="2321702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smtClean="0">
                <a:solidFill>
                  <a:schemeClr val="tx1">
                    <a:lumMod val="95000"/>
                    <a:lumOff val="5000"/>
                  </a:schemeClr>
                </a:solidFill>
              </a:rPr>
              <a:t>A Few Things We Will Examine Today</a:t>
            </a:r>
            <a:endParaRPr lang="en-US" sz="3600" i="1" dirty="0">
              <a:solidFill>
                <a:schemeClr val="tx1">
                  <a:lumMod val="95000"/>
                  <a:lumOff val="5000"/>
                </a:schemeClr>
              </a:solidFill>
            </a:endParaRPr>
          </a:p>
          <a:p>
            <a:pPr marL="0" indent="0">
              <a:buNone/>
            </a:pPr>
            <a:r>
              <a:rPr lang="en-US" dirty="0" smtClean="0"/>
              <a:t>What is Perseverance and why is it important?</a:t>
            </a:r>
          </a:p>
          <a:p>
            <a:pPr marL="0" indent="0">
              <a:buNone/>
            </a:pPr>
            <a:r>
              <a:rPr lang="en-US" dirty="0" smtClean="0"/>
              <a:t>What is free will?</a:t>
            </a:r>
          </a:p>
          <a:p>
            <a:pPr marL="0" indent="0">
              <a:buNone/>
            </a:pPr>
            <a:r>
              <a:rPr lang="en-US" dirty="0" smtClean="0"/>
              <a:t>What is predestination?</a:t>
            </a:r>
          </a:p>
          <a:p>
            <a:pPr marL="0" indent="0">
              <a:buNone/>
            </a:pPr>
            <a:r>
              <a:rPr lang="en-US" dirty="0" smtClean="0"/>
              <a:t>Can you lose your salvation?</a:t>
            </a:r>
          </a:p>
          <a:p>
            <a:pPr marL="0" indent="0">
              <a:buNone/>
            </a:pPr>
            <a:r>
              <a:rPr lang="en-US" dirty="0" smtClean="0"/>
              <a:t>What is the righteous judgment of Elohim?</a:t>
            </a:r>
          </a:p>
          <a:p>
            <a:pPr marL="0" indent="0">
              <a:buNone/>
            </a:pPr>
            <a:r>
              <a:rPr lang="en-US" dirty="0" smtClean="0"/>
              <a:t>How Does Elohim determine a person’s destiny?</a:t>
            </a:r>
          </a:p>
          <a:p>
            <a:pPr marL="0" indent="0">
              <a:buNone/>
            </a:pPr>
            <a:r>
              <a:rPr lang="en-US" dirty="0" smtClean="0"/>
              <a:t>What do good works have to do with it?</a:t>
            </a:r>
          </a:p>
          <a:p>
            <a:pPr marL="0" indent="0">
              <a:buNone/>
            </a:pPr>
            <a:r>
              <a:rPr lang="en-US" dirty="0" smtClean="0"/>
              <a:t>Let’s revisit “faith”</a:t>
            </a:r>
          </a:p>
          <a:p>
            <a:pPr marL="0" indent="0">
              <a:buNone/>
            </a:pPr>
            <a:r>
              <a:rPr lang="en-US" dirty="0" smtClean="0"/>
              <a:t>Why the ancients were commended for perseverance</a:t>
            </a:r>
            <a:endParaRPr lang="en-US" dirty="0"/>
          </a:p>
        </p:txBody>
      </p:sp>
    </p:spTree>
    <p:extLst>
      <p:ext uri="{BB962C8B-B14F-4D97-AF65-F5344CB8AC3E}">
        <p14:creationId xmlns:p14="http://schemas.microsoft.com/office/powerpoint/2010/main" val="664747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i="1" dirty="0" smtClean="0">
                <a:solidFill>
                  <a:schemeClr val="tx1">
                    <a:lumMod val="95000"/>
                    <a:lumOff val="5000"/>
                  </a:schemeClr>
                </a:solidFill>
              </a:rPr>
              <a:t>The Perseverance of the Saints</a:t>
            </a:r>
            <a:endParaRPr lang="en-US" sz="3600" i="1" dirty="0">
              <a:solidFill>
                <a:schemeClr val="tx1">
                  <a:lumMod val="95000"/>
                  <a:lumOff val="5000"/>
                </a:schemeClr>
              </a:solidFill>
            </a:endParaRPr>
          </a:p>
          <a:p>
            <a:pPr marL="0" indent="0">
              <a:buNone/>
            </a:pPr>
            <a:r>
              <a:rPr lang="en-US" dirty="0" smtClean="0"/>
              <a:t>Then </a:t>
            </a:r>
            <a:r>
              <a:rPr lang="en-US" dirty="0"/>
              <a:t>another angel, a third one, followed them, saying with a loud voice, "If anyone worships the beast and his image, and receives a mark on his forehead or on his </a:t>
            </a:r>
            <a:r>
              <a:rPr lang="en-US" dirty="0" smtClean="0"/>
              <a:t>hand, he </a:t>
            </a:r>
            <a:r>
              <a:rPr lang="en-US" dirty="0"/>
              <a:t>also will drink of the wine of the wrath of </a:t>
            </a:r>
            <a:r>
              <a:rPr lang="en-US" dirty="0" smtClean="0"/>
              <a:t>Elohim, </a:t>
            </a:r>
            <a:r>
              <a:rPr lang="en-US" dirty="0"/>
              <a:t>which is mixed in full strength in the cup of His anger; and he will be tormented with fire and brimstone in the presence of the holy angels and in the presence of the Lamb.</a:t>
            </a:r>
          </a:p>
          <a:p>
            <a:pPr marL="0" indent="0">
              <a:buNone/>
            </a:pPr>
            <a:r>
              <a:rPr lang="en-US" dirty="0" smtClean="0"/>
              <a:t>"</a:t>
            </a:r>
            <a:r>
              <a:rPr lang="en-US" dirty="0"/>
              <a:t>And the smoke of their torment goes up forever and ever; they have no rest day and night, those who worship the beast and his image, and whoever receives the mark of his name."</a:t>
            </a:r>
          </a:p>
          <a:p>
            <a:pPr marL="0" indent="0">
              <a:buNone/>
            </a:pPr>
            <a:r>
              <a:rPr lang="en-US" u="sng" dirty="0" smtClean="0"/>
              <a:t>Here </a:t>
            </a:r>
            <a:r>
              <a:rPr lang="en-US" u="sng" dirty="0"/>
              <a:t>is the perseverance of the saints who keep the commandments of </a:t>
            </a:r>
            <a:r>
              <a:rPr lang="en-US" u="sng" dirty="0" smtClean="0"/>
              <a:t>Elohim </a:t>
            </a:r>
            <a:r>
              <a:rPr lang="en-US" u="sng" dirty="0"/>
              <a:t>and </a:t>
            </a:r>
            <a:r>
              <a:rPr lang="en-US" u="sng" dirty="0" smtClean="0"/>
              <a:t>the </a:t>
            </a:r>
            <a:r>
              <a:rPr lang="en-US" u="sng" dirty="0"/>
              <a:t>faith </a:t>
            </a:r>
            <a:r>
              <a:rPr lang="en-US" u="sng" dirty="0" smtClean="0"/>
              <a:t>of </a:t>
            </a:r>
            <a:r>
              <a:rPr lang="en-US" u="sng" dirty="0" err="1" smtClean="0"/>
              <a:t>Yahusha</a:t>
            </a:r>
            <a:r>
              <a:rPr lang="en-US" dirty="0" smtClean="0"/>
              <a:t>. Revelation 14:9-12, NAS (corrected)</a:t>
            </a:r>
            <a:endParaRPr lang="en-US" dirty="0"/>
          </a:p>
          <a:p>
            <a:pPr marL="0" indent="0" algn="ctr">
              <a:buNone/>
            </a:pPr>
            <a:endParaRPr lang="en-US" dirty="0"/>
          </a:p>
        </p:txBody>
      </p:sp>
    </p:spTree>
    <p:extLst>
      <p:ext uri="{BB962C8B-B14F-4D97-AF65-F5344CB8AC3E}">
        <p14:creationId xmlns:p14="http://schemas.microsoft.com/office/powerpoint/2010/main" val="1302716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3600" i="1" dirty="0" smtClean="0">
                <a:solidFill>
                  <a:schemeClr val="tx1">
                    <a:lumMod val="95000"/>
                    <a:lumOff val="5000"/>
                  </a:schemeClr>
                </a:solidFill>
              </a:rPr>
              <a:t>The Sign (Mark) For Those Who Worship the Creator</a:t>
            </a:r>
            <a:endParaRPr lang="en-US" sz="3600" i="1" dirty="0">
              <a:solidFill>
                <a:schemeClr val="tx1">
                  <a:lumMod val="95000"/>
                  <a:lumOff val="5000"/>
                </a:schemeClr>
              </a:solidFill>
            </a:endParaRPr>
          </a:p>
          <a:p>
            <a:pPr marL="0" indent="0">
              <a:buNone/>
            </a:pPr>
            <a:r>
              <a:rPr lang="en-US" dirty="0"/>
              <a:t>Then Yahuwah said to </a:t>
            </a:r>
            <a:r>
              <a:rPr lang="en-US" dirty="0" err="1" smtClean="0"/>
              <a:t>Mosheh</a:t>
            </a:r>
            <a:r>
              <a:rPr lang="en-US" dirty="0" smtClean="0"/>
              <a:t>, </a:t>
            </a:r>
            <a:r>
              <a:rPr lang="en-US" dirty="0"/>
              <a:t>"Say to the sons of </a:t>
            </a:r>
            <a:r>
              <a:rPr lang="en-US" dirty="0" err="1"/>
              <a:t>Yisrael</a:t>
            </a:r>
            <a:r>
              <a:rPr lang="en-US" dirty="0"/>
              <a:t>, 'You must observe my Sabbaths. </a:t>
            </a:r>
            <a:r>
              <a:rPr lang="en-US" u="sng" dirty="0"/>
              <a:t>This will be a sign between me and you for the generations to come, so you may know that I am Yahuwah, who makes you holy.</a:t>
            </a:r>
          </a:p>
          <a:p>
            <a:pPr marL="0" indent="0">
              <a:buNone/>
            </a:pPr>
            <a:r>
              <a:rPr lang="en-US" dirty="0" smtClean="0"/>
              <a:t>"</a:t>
            </a:r>
            <a:r>
              <a:rPr lang="en-US" dirty="0"/>
              <a:t>'Observe the Sabbath, because it is holy to you. Anyone who desecrates it must be put to death; whoever does any work on that day must be cut off from his </a:t>
            </a:r>
            <a:r>
              <a:rPr lang="en-US" dirty="0" smtClean="0"/>
              <a:t>people. For </a:t>
            </a:r>
            <a:r>
              <a:rPr lang="en-US" dirty="0"/>
              <a:t>six days, work is to be done, but the seventh day is a Sabbath of rest, holy to Yahuwah. Whoever does any work on the Sabbath day must be put to death.</a:t>
            </a:r>
          </a:p>
          <a:p>
            <a:pPr marL="0" indent="0">
              <a:buNone/>
            </a:pPr>
            <a:r>
              <a:rPr lang="en-US" dirty="0" smtClean="0"/>
              <a:t>The </a:t>
            </a:r>
            <a:r>
              <a:rPr lang="en-US" dirty="0"/>
              <a:t>sons of </a:t>
            </a:r>
            <a:r>
              <a:rPr lang="en-US" dirty="0" err="1"/>
              <a:t>Yisrael</a:t>
            </a:r>
            <a:r>
              <a:rPr lang="en-US" dirty="0"/>
              <a:t> are to observe the Sabbath, celebrating it for the generations to come as a lasting </a:t>
            </a:r>
            <a:r>
              <a:rPr lang="en-US" dirty="0" smtClean="0"/>
              <a:t>covenant. </a:t>
            </a:r>
            <a:r>
              <a:rPr lang="en-US" u="sng" dirty="0"/>
              <a:t>It will be a sign between me and the sons of </a:t>
            </a:r>
            <a:r>
              <a:rPr lang="en-US" u="sng" dirty="0" err="1"/>
              <a:t>Yisrael</a:t>
            </a:r>
            <a:r>
              <a:rPr lang="en-US" u="sng" dirty="0"/>
              <a:t> forever</a:t>
            </a:r>
            <a:r>
              <a:rPr lang="en-US" dirty="0"/>
              <a:t>, for in six days Yahuwah made the heavens and the earth, and on the seventh day he abstained from work and rested</a:t>
            </a:r>
            <a:r>
              <a:rPr lang="en-US" dirty="0" smtClean="0"/>
              <a:t>.'“ (</a:t>
            </a:r>
            <a:r>
              <a:rPr lang="en-US" dirty="0" err="1" smtClean="0"/>
              <a:t>Shemot</a:t>
            </a:r>
            <a:r>
              <a:rPr lang="en-US" dirty="0" smtClean="0"/>
              <a:t> [Exodus] 31:12-17)</a:t>
            </a:r>
            <a:endParaRPr lang="en-US" dirty="0"/>
          </a:p>
          <a:p>
            <a:pPr marL="0" indent="0" algn="ctr">
              <a:buNone/>
            </a:pPr>
            <a:endParaRPr lang="en-US" dirty="0"/>
          </a:p>
        </p:txBody>
      </p:sp>
    </p:spTree>
    <p:extLst>
      <p:ext uri="{BB962C8B-B14F-4D97-AF65-F5344CB8AC3E}">
        <p14:creationId xmlns:p14="http://schemas.microsoft.com/office/powerpoint/2010/main" val="1445763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smtClean="0">
                <a:solidFill>
                  <a:schemeClr val="tx1">
                    <a:lumMod val="95000"/>
                    <a:lumOff val="5000"/>
                  </a:schemeClr>
                </a:solidFill>
              </a:rPr>
              <a:t>The Saints are Those Who Keep the Commands</a:t>
            </a:r>
            <a:endParaRPr lang="en-US" sz="3600" i="1" dirty="0">
              <a:solidFill>
                <a:schemeClr val="tx1">
                  <a:lumMod val="95000"/>
                  <a:lumOff val="5000"/>
                </a:schemeClr>
              </a:solidFill>
            </a:endParaRPr>
          </a:p>
          <a:p>
            <a:pPr marL="0" indent="0">
              <a:buNone/>
            </a:pPr>
            <a:r>
              <a:rPr lang="en-US" dirty="0"/>
              <a:t>"Do not think that I have come to abolish the Law or the Prophets; I have not come to abolish them but to fulfill them.</a:t>
            </a:r>
          </a:p>
          <a:p>
            <a:pPr marL="0" indent="0">
              <a:buNone/>
            </a:pPr>
            <a:r>
              <a:rPr lang="en-US" dirty="0" smtClean="0"/>
              <a:t>I </a:t>
            </a:r>
            <a:r>
              <a:rPr lang="en-US" dirty="0"/>
              <a:t>tell you the truth, until heaven and earth disappear, not the smallest letter, not the least stroke of a pen, will by any means disappear from the Law until everything is accomplished.</a:t>
            </a:r>
          </a:p>
          <a:p>
            <a:pPr marL="0" indent="0">
              <a:buNone/>
            </a:pPr>
            <a:r>
              <a:rPr lang="en-US" dirty="0" smtClean="0"/>
              <a:t>Anyone </a:t>
            </a:r>
            <a:r>
              <a:rPr lang="en-US" dirty="0"/>
              <a:t>who breaks one of the least of these commandments and teaches others to do the same will be called least in the kingdom of heaven, but whoever practices and teaches these commands will be called great in the kingdom of heaven</a:t>
            </a:r>
            <a:r>
              <a:rPr lang="en-US" dirty="0" smtClean="0"/>
              <a:t>. (Matthew 5:17-19)</a:t>
            </a:r>
            <a:endParaRPr lang="en-US" dirty="0"/>
          </a:p>
          <a:p>
            <a:pPr marL="0" indent="0" algn="ctr">
              <a:buNone/>
            </a:pPr>
            <a:endParaRPr lang="en-US" dirty="0"/>
          </a:p>
        </p:txBody>
      </p:sp>
    </p:spTree>
    <p:extLst>
      <p:ext uri="{BB962C8B-B14F-4D97-AF65-F5344CB8AC3E}">
        <p14:creationId xmlns:p14="http://schemas.microsoft.com/office/powerpoint/2010/main" val="42465055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600" i="1" dirty="0" smtClean="0">
                <a:solidFill>
                  <a:schemeClr val="tx1">
                    <a:lumMod val="95000"/>
                    <a:lumOff val="5000"/>
                  </a:schemeClr>
                </a:solidFill>
              </a:rPr>
              <a:t>Biblical Belief in </a:t>
            </a: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Amounts to Obedience to Him</a:t>
            </a:r>
          </a:p>
          <a:p>
            <a:pPr marL="0" indent="0">
              <a:buNone/>
            </a:pPr>
            <a:r>
              <a:rPr lang="en-US" dirty="0" smtClean="0"/>
              <a:t>4</a:t>
            </a:r>
            <a:r>
              <a:rPr lang="en-US" baseline="30000" dirty="0" smtClean="0"/>
              <a:t>th</a:t>
            </a:r>
            <a:r>
              <a:rPr lang="en-US" dirty="0" smtClean="0"/>
              <a:t> Gospel 3:16 For Elohim so loved the world that he gave his only born son that </a:t>
            </a:r>
            <a:r>
              <a:rPr lang="en-US" u="sng" dirty="0" smtClean="0"/>
              <a:t>whoever believes in him</a:t>
            </a:r>
            <a:r>
              <a:rPr lang="en-US" dirty="0" smtClean="0"/>
              <a:t> should not perish but have everlasting life.</a:t>
            </a:r>
          </a:p>
          <a:p>
            <a:pPr marL="0" indent="0">
              <a:buNone/>
            </a:pPr>
            <a:r>
              <a:rPr lang="en-US" dirty="0" smtClean="0"/>
              <a:t>But… (look at these opposites)</a:t>
            </a:r>
          </a:p>
          <a:p>
            <a:pPr marL="0" indent="0">
              <a:buNone/>
            </a:pPr>
            <a:r>
              <a:rPr lang="en-US" dirty="0" smtClean="0"/>
              <a:t>3:36 - </a:t>
            </a:r>
            <a:r>
              <a:rPr lang="en-US" dirty="0"/>
              <a:t>He </a:t>
            </a:r>
            <a:r>
              <a:rPr lang="en-US" u="sng" dirty="0"/>
              <a:t>who believes</a:t>
            </a:r>
            <a:r>
              <a:rPr lang="en-US" dirty="0"/>
              <a:t> in the Son has eternal life; but he </a:t>
            </a:r>
            <a:r>
              <a:rPr lang="en-US" u="sng" dirty="0"/>
              <a:t>who does not obey</a:t>
            </a:r>
            <a:r>
              <a:rPr lang="en-US" dirty="0"/>
              <a:t> the Son will not see life, but the wrath of </a:t>
            </a:r>
            <a:r>
              <a:rPr lang="en-US" dirty="0" smtClean="0"/>
              <a:t>Elohim </a:t>
            </a:r>
            <a:r>
              <a:rPr lang="en-US" dirty="0"/>
              <a:t>abides on him."</a:t>
            </a:r>
          </a:p>
          <a:p>
            <a:pPr marL="0" indent="0">
              <a:buNone/>
            </a:pPr>
            <a:endParaRPr lang="en-US" dirty="0"/>
          </a:p>
        </p:txBody>
      </p:sp>
    </p:spTree>
    <p:extLst>
      <p:ext uri="{BB962C8B-B14F-4D97-AF65-F5344CB8AC3E}">
        <p14:creationId xmlns:p14="http://schemas.microsoft.com/office/powerpoint/2010/main" val="3312021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What Does Perseverance Mean?</a:t>
            </a:r>
          </a:p>
          <a:p>
            <a:pPr marL="0" indent="0">
              <a:buNone/>
            </a:pPr>
            <a:r>
              <a:rPr lang="en-US" b="1" dirty="0">
                <a:latin typeface="Times New Roman" panose="02020603050405020304" pitchFamily="18" charset="0"/>
              </a:rPr>
              <a:t> </a:t>
            </a:r>
            <a:r>
              <a:rPr lang="en-US" b="1" dirty="0" err="1">
                <a:latin typeface="Bwgrkl" panose="00000400000000000000" pitchFamily="2" charset="0"/>
              </a:rPr>
              <a:t>u`pomonh</a:t>
            </a:r>
            <a:r>
              <a:rPr lang="en-US" b="1" dirty="0" smtClean="0">
                <a:latin typeface="Bwgrkl" panose="00000400000000000000" pitchFamily="2" charset="0"/>
              </a:rPr>
              <a:t>,</a:t>
            </a:r>
            <a:r>
              <a:rPr lang="en-US" dirty="0" smtClean="0">
                <a:latin typeface="Times New Roman" panose="02020603050405020304" pitchFamily="18" charset="0"/>
              </a:rPr>
              <a:t> </a:t>
            </a:r>
            <a:r>
              <a:rPr lang="en-US" dirty="0" smtClean="0"/>
              <a:t>  (</a:t>
            </a:r>
            <a:r>
              <a:rPr lang="en-US" dirty="0" err="1" smtClean="0"/>
              <a:t>hupo-monay</a:t>
            </a:r>
            <a:r>
              <a:rPr lang="en-US" dirty="0" smtClean="0"/>
              <a:t>) </a:t>
            </a:r>
            <a:r>
              <a:rPr lang="en-US" dirty="0"/>
              <a:t>as a basic attitude or frame of mind </a:t>
            </a:r>
            <a:r>
              <a:rPr lang="en-US" i="1" dirty="0"/>
              <a:t>patience, steadfastness </a:t>
            </a:r>
            <a:r>
              <a:rPr lang="en-US" dirty="0" smtClean="0"/>
              <a:t>(</a:t>
            </a:r>
            <a:r>
              <a:rPr lang="en-US" dirty="0"/>
              <a:t>2) as steadfast adherence to a course of action in spite of difficulties and </a:t>
            </a:r>
            <a:r>
              <a:rPr lang="en-US" dirty="0" err="1"/>
              <a:t>testings</a:t>
            </a:r>
            <a:r>
              <a:rPr lang="en-US" dirty="0"/>
              <a:t> </a:t>
            </a:r>
            <a:r>
              <a:rPr lang="en-US" i="1" dirty="0"/>
              <a:t>perseverance, endurance, fortitude </a:t>
            </a:r>
            <a:r>
              <a:rPr lang="en-US" dirty="0" smtClean="0"/>
              <a:t>(</a:t>
            </a:r>
            <a:r>
              <a:rPr lang="en-US" dirty="0"/>
              <a:t>3) with a component of hope and confidence </a:t>
            </a:r>
            <a:r>
              <a:rPr lang="en-US" i="1" dirty="0"/>
              <a:t>expectation, patient </a:t>
            </a:r>
            <a:r>
              <a:rPr lang="en-US" i="1" dirty="0" smtClean="0"/>
              <a:t>waiting</a:t>
            </a:r>
            <a:endParaRPr lang="en-US" dirty="0"/>
          </a:p>
        </p:txBody>
      </p:sp>
    </p:spTree>
    <p:extLst>
      <p:ext uri="{BB962C8B-B14F-4D97-AF65-F5344CB8AC3E}">
        <p14:creationId xmlns:p14="http://schemas.microsoft.com/office/powerpoint/2010/main" val="1135737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Why Does Perseverance Matter?</a:t>
            </a:r>
          </a:p>
          <a:p>
            <a:pPr marL="0" indent="0">
              <a:buNone/>
            </a:pPr>
            <a:r>
              <a:rPr lang="en-US" dirty="0" smtClean="0"/>
              <a:t>Can a believer “lose his salvation”?</a:t>
            </a:r>
          </a:p>
          <a:p>
            <a:pPr marL="0" indent="0">
              <a:buNone/>
            </a:pPr>
            <a:r>
              <a:rPr lang="en-US" dirty="0" smtClean="0"/>
              <a:t>Theologians through the centuries debate the free will of believers vs. the predestination of God – </a:t>
            </a:r>
            <a:r>
              <a:rPr lang="en-US" dirty="0" err="1" smtClean="0"/>
              <a:t>Armenianism</a:t>
            </a:r>
            <a:r>
              <a:rPr lang="en-US" dirty="0" smtClean="0"/>
              <a:t> v. Calvinism.</a:t>
            </a:r>
          </a:p>
          <a:p>
            <a:pPr marL="0" indent="0">
              <a:buNone/>
            </a:pPr>
            <a:endParaRPr lang="en-US" dirty="0"/>
          </a:p>
        </p:txBody>
      </p:sp>
    </p:spTree>
    <p:extLst>
      <p:ext uri="{BB962C8B-B14F-4D97-AF65-F5344CB8AC3E}">
        <p14:creationId xmlns:p14="http://schemas.microsoft.com/office/powerpoint/2010/main" val="3822616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Predestination Defined</a:t>
            </a:r>
          </a:p>
          <a:p>
            <a:pPr marL="0" indent="0">
              <a:buNone/>
            </a:pPr>
            <a:r>
              <a:rPr lang="en-US" dirty="0" smtClean="0"/>
              <a:t>Greek </a:t>
            </a:r>
            <a:r>
              <a:rPr lang="en-US" b="1" dirty="0" err="1">
                <a:latin typeface="Bwgrkn" panose="00000400000000000000" pitchFamily="2" charset="0"/>
              </a:rPr>
              <a:t>proori,zw</a:t>
            </a:r>
            <a:r>
              <a:rPr lang="en-US" b="1" dirty="0">
                <a:latin typeface="Bwgrkn" panose="00000400000000000000" pitchFamily="2" charset="0"/>
              </a:rPr>
              <a:t> </a:t>
            </a:r>
            <a:r>
              <a:rPr lang="en-US" dirty="0" smtClean="0"/>
              <a:t>(pro-</a:t>
            </a:r>
            <a:r>
              <a:rPr lang="en-US" dirty="0" err="1" smtClean="0"/>
              <a:t>oridzo</a:t>
            </a:r>
            <a:r>
              <a:rPr lang="en-US" dirty="0" smtClean="0"/>
              <a:t>) - </a:t>
            </a:r>
            <a:r>
              <a:rPr lang="en-US" i="1" dirty="0"/>
              <a:t>decide on beforehand, determine in </a:t>
            </a:r>
            <a:r>
              <a:rPr lang="en-US" i="1" dirty="0" smtClean="0"/>
              <a:t>advance, </a:t>
            </a:r>
            <a:r>
              <a:rPr lang="en-US" i="1" dirty="0"/>
              <a:t>to foreordain, appoint </a:t>
            </a:r>
            <a:r>
              <a:rPr lang="en-US" i="1" dirty="0" smtClean="0"/>
              <a:t>beforehand.</a:t>
            </a:r>
          </a:p>
          <a:p>
            <a:pPr marL="0" indent="0">
              <a:buNone/>
            </a:pPr>
            <a:r>
              <a:rPr lang="en-US" i="1" dirty="0" smtClean="0"/>
              <a:t>What did Elohim determine in advance?</a:t>
            </a:r>
          </a:p>
          <a:p>
            <a:pPr marL="0" indent="0">
              <a:buNone/>
            </a:pPr>
            <a:r>
              <a:rPr lang="en-US" i="1" dirty="0" smtClean="0"/>
              <a:t>Is your eternal future already determined?</a:t>
            </a:r>
          </a:p>
          <a:p>
            <a:pPr marL="0" indent="0">
              <a:buNone/>
            </a:pPr>
            <a:r>
              <a:rPr lang="en-US" i="1" dirty="0" smtClean="0"/>
              <a:t>What determines your eternal destiny?</a:t>
            </a:r>
            <a:endParaRPr lang="en-US" dirty="0"/>
          </a:p>
        </p:txBody>
      </p:sp>
    </p:spTree>
    <p:extLst>
      <p:ext uri="{BB962C8B-B14F-4D97-AF65-F5344CB8AC3E}">
        <p14:creationId xmlns:p14="http://schemas.microsoft.com/office/powerpoint/2010/main" val="2465501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Biblical Predestination</a:t>
            </a:r>
          </a:p>
          <a:p>
            <a:pPr marL="0" indent="0">
              <a:buNone/>
            </a:pPr>
            <a:r>
              <a:rPr lang="en-US" dirty="0"/>
              <a:t>Blessed </a:t>
            </a:r>
            <a:r>
              <a:rPr lang="en-US" i="1" dirty="0"/>
              <a:t>be </a:t>
            </a:r>
            <a:r>
              <a:rPr lang="en-US" dirty="0"/>
              <a:t>the God and Father of our Lord Jesus Christ, who has blessed us with every spiritual blessing in the heavenly </a:t>
            </a:r>
            <a:r>
              <a:rPr lang="en-US" i="1" dirty="0"/>
              <a:t>places </a:t>
            </a:r>
            <a:r>
              <a:rPr lang="en-US" dirty="0"/>
              <a:t>in </a:t>
            </a:r>
            <a:r>
              <a:rPr lang="en-US" dirty="0" smtClean="0"/>
              <a:t>Christ, just </a:t>
            </a:r>
            <a:r>
              <a:rPr lang="en-US" dirty="0"/>
              <a:t>as He chose us in Him before the foundation of the world, that we would be holy and blameless before Him. In love</a:t>
            </a:r>
          </a:p>
          <a:p>
            <a:pPr marL="0" indent="0">
              <a:buNone/>
            </a:pPr>
            <a:r>
              <a:rPr lang="en-US" u="sng" dirty="0" smtClean="0"/>
              <a:t>He </a:t>
            </a:r>
            <a:r>
              <a:rPr lang="en-US" u="sng" dirty="0"/>
              <a:t>predestined us</a:t>
            </a:r>
            <a:r>
              <a:rPr lang="en-US" dirty="0"/>
              <a:t> to adoption as sons through Jesus Christ to Himself, according to the kind intention of His </a:t>
            </a:r>
            <a:r>
              <a:rPr lang="en-US" dirty="0" smtClean="0"/>
              <a:t>will, </a:t>
            </a:r>
            <a:r>
              <a:rPr lang="en-US" dirty="0"/>
              <a:t>to the praise of the glory of His grace, which He freely bestowed on us in the Beloved</a:t>
            </a:r>
            <a:r>
              <a:rPr lang="en-US" dirty="0" smtClean="0"/>
              <a:t>.</a:t>
            </a:r>
            <a:r>
              <a:rPr lang="en-US" dirty="0"/>
              <a:t> </a:t>
            </a:r>
            <a:r>
              <a:rPr lang="en-US" dirty="0" smtClean="0"/>
              <a:t>(Ephesians 1:3-6)</a:t>
            </a:r>
            <a:endParaRPr lang="en-US" dirty="0"/>
          </a:p>
        </p:txBody>
      </p:sp>
    </p:spTree>
    <p:extLst>
      <p:ext uri="{BB962C8B-B14F-4D97-AF65-F5344CB8AC3E}">
        <p14:creationId xmlns:p14="http://schemas.microsoft.com/office/powerpoint/2010/main" val="936145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i="1" dirty="0" smtClean="0">
                <a:solidFill>
                  <a:schemeClr val="tx1">
                    <a:lumMod val="95000"/>
                    <a:lumOff val="5000"/>
                  </a:schemeClr>
                </a:solidFill>
              </a:rPr>
              <a:t>More Predestination</a:t>
            </a:r>
          </a:p>
          <a:p>
            <a:pPr marL="0" indent="0">
              <a:buNone/>
            </a:pPr>
            <a:r>
              <a:rPr lang="en-US" dirty="0"/>
              <a:t>In Him we have redemption through His blood, the forgiveness of our trespasses, according to the riches of His </a:t>
            </a:r>
            <a:r>
              <a:rPr lang="en-US" dirty="0" smtClean="0"/>
              <a:t>grace which </a:t>
            </a:r>
            <a:r>
              <a:rPr lang="en-US" dirty="0"/>
              <a:t>He lavished on us. In all wisdom and insight</a:t>
            </a:r>
          </a:p>
          <a:p>
            <a:pPr marL="0" indent="0">
              <a:buNone/>
            </a:pPr>
            <a:r>
              <a:rPr lang="en-US" dirty="0" smtClean="0"/>
              <a:t>He </a:t>
            </a:r>
            <a:r>
              <a:rPr lang="en-US" dirty="0"/>
              <a:t>made known to us the mystery of His will, according to His kind intention which He purposed in </a:t>
            </a:r>
            <a:r>
              <a:rPr lang="en-US" dirty="0" smtClean="0"/>
              <a:t>Him </a:t>
            </a:r>
            <a:r>
              <a:rPr lang="en-US" dirty="0"/>
              <a:t>with a view to an administration suitable to the fullness of the times, </a:t>
            </a:r>
            <a:r>
              <a:rPr lang="en-US" i="1" dirty="0"/>
              <a:t>that is</a:t>
            </a:r>
            <a:r>
              <a:rPr lang="en-US" dirty="0"/>
              <a:t>, the summing up of all things in Christ, things in the heavens and things on the earth. </a:t>
            </a:r>
            <a:endParaRPr lang="en-US" dirty="0" smtClean="0"/>
          </a:p>
          <a:p>
            <a:pPr marL="0" indent="0">
              <a:buNone/>
            </a:pPr>
            <a:r>
              <a:rPr lang="en-US" dirty="0" smtClean="0"/>
              <a:t>In Him </a:t>
            </a:r>
            <a:r>
              <a:rPr lang="en-US" dirty="0"/>
              <a:t>also we have obtained an inheritance, </a:t>
            </a:r>
            <a:r>
              <a:rPr lang="en-US" u="sng" dirty="0"/>
              <a:t>having been predestined</a:t>
            </a:r>
            <a:r>
              <a:rPr lang="en-US" dirty="0"/>
              <a:t> according to His purpose who works all things after the counsel of His </a:t>
            </a:r>
            <a:r>
              <a:rPr lang="en-US" dirty="0" smtClean="0"/>
              <a:t>will, </a:t>
            </a:r>
            <a:r>
              <a:rPr lang="en-US" dirty="0"/>
              <a:t>to the end that we who were the first to hope in Christ would be to the praise of His glory</a:t>
            </a:r>
            <a:r>
              <a:rPr lang="en-US" dirty="0" smtClean="0"/>
              <a:t>.</a:t>
            </a:r>
            <a:r>
              <a:rPr lang="en-US" dirty="0"/>
              <a:t> (Ephesians </a:t>
            </a:r>
            <a:r>
              <a:rPr lang="en-US" dirty="0" smtClean="0"/>
              <a:t>1:7-12)</a:t>
            </a:r>
            <a:endParaRPr lang="en-US" dirty="0"/>
          </a:p>
          <a:p>
            <a:endParaRPr lang="en-US" dirty="0"/>
          </a:p>
        </p:txBody>
      </p:sp>
    </p:spTree>
    <p:extLst>
      <p:ext uri="{BB962C8B-B14F-4D97-AF65-F5344CB8AC3E}">
        <p14:creationId xmlns:p14="http://schemas.microsoft.com/office/powerpoint/2010/main" val="3031784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The Justice and Fairness of Elohim</a:t>
            </a:r>
          </a:p>
          <a:p>
            <a:pPr marL="0" indent="0">
              <a:buNone/>
            </a:pPr>
            <a:r>
              <a:rPr lang="en-US" dirty="0" smtClean="0"/>
              <a:t>We believe He is just and fair.  Right?</a:t>
            </a:r>
          </a:p>
          <a:p>
            <a:pPr marL="0" indent="0">
              <a:buNone/>
            </a:pPr>
            <a:r>
              <a:rPr lang="en-US" dirty="0" smtClean="0"/>
              <a:t>Does His “predestination” determine your choices?  Or do your choices determine your destination?</a:t>
            </a:r>
            <a:endParaRPr lang="en-US" dirty="0"/>
          </a:p>
        </p:txBody>
      </p:sp>
    </p:spTree>
    <p:extLst>
      <p:ext uri="{BB962C8B-B14F-4D97-AF65-F5344CB8AC3E}">
        <p14:creationId xmlns:p14="http://schemas.microsoft.com/office/powerpoint/2010/main" val="1146415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smtClean="0">
                <a:solidFill>
                  <a:schemeClr val="tx1">
                    <a:lumMod val="95000"/>
                    <a:lumOff val="5000"/>
                  </a:schemeClr>
                </a:solidFill>
              </a:rPr>
              <a:t>The Righteous and Fair Judgment of Elohim is Always “According to What We Have Done”</a:t>
            </a:r>
          </a:p>
          <a:p>
            <a:pPr marL="0" indent="0">
              <a:buNone/>
            </a:pPr>
            <a:r>
              <a:rPr lang="en-US" dirty="0" smtClean="0"/>
              <a:t>Psalm 62:12</a:t>
            </a:r>
          </a:p>
          <a:p>
            <a:pPr marL="0" indent="0">
              <a:buNone/>
            </a:pPr>
            <a:r>
              <a:rPr lang="en-US" dirty="0" smtClean="0"/>
              <a:t>Proverbs 24:12</a:t>
            </a:r>
          </a:p>
          <a:p>
            <a:pPr marL="0" indent="0">
              <a:buNone/>
            </a:pPr>
            <a:r>
              <a:rPr lang="en-US" dirty="0" smtClean="0"/>
              <a:t>Matthew 16:27</a:t>
            </a:r>
          </a:p>
          <a:p>
            <a:pPr marL="0" indent="0">
              <a:buNone/>
            </a:pPr>
            <a:r>
              <a:rPr lang="en-US" dirty="0" smtClean="0"/>
              <a:t>4</a:t>
            </a:r>
            <a:r>
              <a:rPr lang="en-US" baseline="30000" dirty="0" smtClean="0"/>
              <a:t>th</a:t>
            </a:r>
            <a:r>
              <a:rPr lang="en-US" dirty="0" smtClean="0"/>
              <a:t> Gospel 5:29</a:t>
            </a:r>
          </a:p>
          <a:p>
            <a:pPr marL="0" indent="0">
              <a:buNone/>
            </a:pPr>
            <a:r>
              <a:rPr lang="en-US" dirty="0" smtClean="0"/>
              <a:t>2 Corinthians 5:10</a:t>
            </a:r>
          </a:p>
          <a:p>
            <a:pPr marL="0" indent="0">
              <a:buNone/>
            </a:pPr>
            <a:r>
              <a:rPr lang="en-US" dirty="0" smtClean="0"/>
              <a:t>Revelation 22:12</a:t>
            </a:r>
            <a:endParaRPr lang="en-US" dirty="0"/>
          </a:p>
        </p:txBody>
      </p:sp>
    </p:spTree>
    <p:extLst>
      <p:ext uri="{BB962C8B-B14F-4D97-AF65-F5344CB8AC3E}">
        <p14:creationId xmlns:p14="http://schemas.microsoft.com/office/powerpoint/2010/main" val="560859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Righteous Judgment</a:t>
            </a:r>
          </a:p>
          <a:p>
            <a:pPr marL="0" indent="0">
              <a:buNone/>
            </a:pPr>
            <a:r>
              <a:rPr lang="en-US" dirty="0"/>
              <a:t>One thing Elohim has spoken, two things have I heard: that you, O Elohim, are </a:t>
            </a:r>
            <a:r>
              <a:rPr lang="en-US" dirty="0" smtClean="0"/>
              <a:t>strong, and </a:t>
            </a:r>
            <a:r>
              <a:rPr lang="en-US" dirty="0"/>
              <a:t>that you, Yahuwah, are loving. Surely </a:t>
            </a:r>
            <a:r>
              <a:rPr lang="en-US" u="sng" dirty="0"/>
              <a:t>you will reward each person according to what he has done</a:t>
            </a:r>
            <a:r>
              <a:rPr lang="en-US" dirty="0"/>
              <a:t>.</a:t>
            </a:r>
          </a:p>
          <a:p>
            <a:pPr marL="0" indent="0">
              <a:buNone/>
            </a:pPr>
            <a:r>
              <a:rPr lang="en-US" dirty="0" smtClean="0"/>
              <a:t>(Psalm 62:11-12)</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7910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A Wise Saying of the Righteous Judgment</a:t>
            </a:r>
          </a:p>
          <a:p>
            <a:pPr marL="0" indent="0">
              <a:buNone/>
            </a:pPr>
            <a:r>
              <a:rPr lang="en-US" dirty="0"/>
              <a:t>Rescue those being led away to death; hold back those staggering toward slaughter.</a:t>
            </a:r>
          </a:p>
          <a:p>
            <a:pPr marL="0" indent="0">
              <a:buNone/>
            </a:pPr>
            <a:r>
              <a:rPr lang="en-US" dirty="0" smtClean="0"/>
              <a:t>If </a:t>
            </a:r>
            <a:r>
              <a:rPr lang="en-US" dirty="0"/>
              <a:t>you say, "But we knew nothing about this," does not he who weighs the heart perceive it? Does not he who guards your life know it? </a:t>
            </a:r>
            <a:r>
              <a:rPr lang="en-US" u="sng" dirty="0"/>
              <a:t>Will he not repay each person according to what he has done</a:t>
            </a:r>
            <a:r>
              <a:rPr lang="en-US" dirty="0" smtClean="0"/>
              <a:t>?  (Proverbs 24:12)</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231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Speaks of One’s Life</a:t>
            </a:r>
          </a:p>
          <a:p>
            <a:pPr marL="0" indent="0">
              <a:buNone/>
            </a:pPr>
            <a:r>
              <a:rPr lang="en-US" dirty="0" smtClean="0"/>
              <a:t>Then </a:t>
            </a:r>
            <a:r>
              <a:rPr lang="en-US" dirty="0" err="1"/>
              <a:t>Yahusha</a:t>
            </a:r>
            <a:r>
              <a:rPr lang="en-US" dirty="0"/>
              <a:t> said to his disciples, "If anyone would come after me, he must deny himself and take up his </a:t>
            </a:r>
            <a:r>
              <a:rPr lang="en-US" dirty="0" smtClean="0"/>
              <a:t>stake </a:t>
            </a:r>
            <a:r>
              <a:rPr lang="en-US" dirty="0"/>
              <a:t>and follow </a:t>
            </a:r>
            <a:r>
              <a:rPr lang="en-US" dirty="0" smtClean="0"/>
              <a:t>me. </a:t>
            </a:r>
            <a:r>
              <a:rPr lang="en-US" dirty="0"/>
              <a:t>For whoever wants to save his life will lose it, but whoever loses his life for me will find it.</a:t>
            </a:r>
          </a:p>
          <a:p>
            <a:pPr marL="0" indent="0">
              <a:buNone/>
            </a:pPr>
            <a:r>
              <a:rPr lang="en-US" dirty="0" smtClean="0"/>
              <a:t>What </a:t>
            </a:r>
            <a:r>
              <a:rPr lang="en-US" dirty="0"/>
              <a:t>good will it be for a man if he gains the whole world, yet forfeits his soul? Or what can a man give in exchange for his soul?</a:t>
            </a:r>
          </a:p>
          <a:p>
            <a:pPr marL="0" indent="0">
              <a:buNone/>
            </a:pPr>
            <a:r>
              <a:rPr lang="en-US" dirty="0" smtClean="0"/>
              <a:t>For </a:t>
            </a:r>
            <a:r>
              <a:rPr lang="en-US" dirty="0"/>
              <a:t>the Son of Man is going to come in his Father's glory with his angels, and </a:t>
            </a:r>
            <a:r>
              <a:rPr lang="en-US" u="sng" dirty="0"/>
              <a:t>then he will reward each person according to what he has </a:t>
            </a:r>
            <a:r>
              <a:rPr lang="en-US" u="sng" dirty="0" smtClean="0"/>
              <a:t>done</a:t>
            </a:r>
            <a:r>
              <a:rPr lang="en-US" dirty="0" smtClean="0"/>
              <a:t>. (Matthew 16:27)</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58330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Speaks of the Righteous Judgment</a:t>
            </a:r>
          </a:p>
          <a:p>
            <a:pPr marL="0" indent="0">
              <a:buNone/>
            </a:pPr>
            <a:r>
              <a:rPr lang="en-US" dirty="0" smtClean="0"/>
              <a:t>For </a:t>
            </a:r>
            <a:r>
              <a:rPr lang="en-US" dirty="0"/>
              <a:t>as the Father has life in himself, so he has granted the Son to have life in himself.</a:t>
            </a:r>
          </a:p>
          <a:p>
            <a:pPr marL="0" indent="0">
              <a:buNone/>
            </a:pPr>
            <a:r>
              <a:rPr lang="en-US" dirty="0" smtClean="0"/>
              <a:t>And </a:t>
            </a:r>
            <a:r>
              <a:rPr lang="en-US" dirty="0"/>
              <a:t>he has given him authority to judge because he is the Son of Man.</a:t>
            </a:r>
          </a:p>
          <a:p>
            <a:pPr marL="0" indent="0">
              <a:buNone/>
            </a:pPr>
            <a:r>
              <a:rPr lang="en-US" dirty="0" smtClean="0"/>
              <a:t>"</a:t>
            </a:r>
            <a:r>
              <a:rPr lang="en-US" dirty="0"/>
              <a:t>Do not be amazed at this, for a time is coming when all who are in their graves will hear his </a:t>
            </a:r>
            <a:r>
              <a:rPr lang="en-US" dirty="0" smtClean="0"/>
              <a:t>voice and </a:t>
            </a:r>
            <a:r>
              <a:rPr lang="en-US" dirty="0"/>
              <a:t>come out-- </a:t>
            </a:r>
            <a:r>
              <a:rPr lang="en-US" u="sng" dirty="0"/>
              <a:t>those who have done good will rise to live, and those who have done evil will rise to be condemned</a:t>
            </a:r>
            <a:r>
              <a:rPr lang="en-US" dirty="0" smtClean="0"/>
              <a:t>. (4</a:t>
            </a:r>
            <a:r>
              <a:rPr lang="en-US" baseline="30000" dirty="0" smtClean="0"/>
              <a:t>th</a:t>
            </a:r>
            <a:r>
              <a:rPr lang="en-US" dirty="0" smtClean="0"/>
              <a:t> Gospel 5:26-29)</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55016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Paul Writes About the Righteous Judgment</a:t>
            </a:r>
          </a:p>
          <a:p>
            <a:pPr marL="0" indent="0">
              <a:buNone/>
            </a:pPr>
            <a:r>
              <a:rPr lang="en-US" dirty="0" smtClean="0"/>
              <a:t>For </a:t>
            </a:r>
            <a:r>
              <a:rPr lang="en-US" dirty="0"/>
              <a:t>we must all appear before the judgment seat of Messiah, that each one may receive what is due him for the things done while in the body, whether good or bad</a:t>
            </a:r>
            <a:r>
              <a:rPr lang="en-US" dirty="0" smtClean="0"/>
              <a:t>. (2 Corinthians 5:10)</a:t>
            </a:r>
            <a:endParaRPr lang="en-US" dirty="0"/>
          </a:p>
          <a:p>
            <a:pPr marL="0" indent="0">
              <a:buNone/>
            </a:pPr>
            <a:endParaRPr lang="en-US" dirty="0"/>
          </a:p>
        </p:txBody>
      </p:sp>
    </p:spTree>
    <p:extLst>
      <p:ext uri="{BB962C8B-B14F-4D97-AF65-F5344CB8AC3E}">
        <p14:creationId xmlns:p14="http://schemas.microsoft.com/office/powerpoint/2010/main" val="4099370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err="1" smtClean="0">
                <a:solidFill>
                  <a:schemeClr val="tx1">
                    <a:lumMod val="95000"/>
                    <a:lumOff val="5000"/>
                  </a:schemeClr>
                </a:solidFill>
              </a:rPr>
              <a:t>Yahusha</a:t>
            </a:r>
            <a:r>
              <a:rPr lang="en-US" sz="3600" i="1" dirty="0" smtClean="0">
                <a:solidFill>
                  <a:schemeClr val="tx1">
                    <a:lumMod val="95000"/>
                    <a:lumOff val="5000"/>
                  </a:schemeClr>
                </a:solidFill>
              </a:rPr>
              <a:t> Brings Reward</a:t>
            </a:r>
          </a:p>
          <a:p>
            <a:pPr marL="0" indent="0">
              <a:buNone/>
            </a:pPr>
            <a:r>
              <a:rPr lang="en-US" dirty="0" smtClean="0"/>
              <a:t>"</a:t>
            </a:r>
            <a:r>
              <a:rPr lang="en-US" dirty="0"/>
              <a:t>Behold, I am coming soon! My reward is with me, and I will give to everyone according to what he has done</a:t>
            </a:r>
            <a:r>
              <a:rPr lang="en-US" dirty="0" smtClean="0"/>
              <a:t>. (Revelation 22:12)</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944176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The Righteous Judgment in Romans</a:t>
            </a:r>
          </a:p>
          <a:p>
            <a:pPr marL="0" indent="0">
              <a:buNone/>
            </a:pPr>
            <a:r>
              <a:rPr lang="en-US" dirty="0"/>
              <a:t>You, therefore, have no excuse, you who pass judgment on someone else, for at whatever point you judge the other, you are condemning yourself, because you who pass judgment do the same things.</a:t>
            </a:r>
          </a:p>
          <a:p>
            <a:pPr marL="0" indent="0">
              <a:buNone/>
            </a:pPr>
            <a:r>
              <a:rPr lang="en-US" dirty="0" smtClean="0"/>
              <a:t>Now </a:t>
            </a:r>
            <a:r>
              <a:rPr lang="en-US" dirty="0"/>
              <a:t>we know that Elohim's judgment against those who do such things is based on truth.</a:t>
            </a:r>
          </a:p>
          <a:p>
            <a:pPr marL="0" indent="0">
              <a:buNone/>
            </a:pPr>
            <a:r>
              <a:rPr lang="en-US" dirty="0" smtClean="0"/>
              <a:t>So </a:t>
            </a:r>
            <a:r>
              <a:rPr lang="en-US" dirty="0"/>
              <a:t>when you, a mere man, pass judgment on them and yet do the same things, do you think you will escape Elohim's judgment</a:t>
            </a:r>
            <a:r>
              <a:rPr lang="en-US" dirty="0" smtClean="0"/>
              <a:t>? (Romans 2:1-3)</a:t>
            </a:r>
            <a:endParaRPr lang="en-US" dirty="0"/>
          </a:p>
          <a:p>
            <a:pPr marL="0" indent="0">
              <a:buNone/>
            </a:pPr>
            <a:endParaRPr lang="en-US" dirty="0"/>
          </a:p>
        </p:txBody>
      </p:sp>
    </p:spTree>
    <p:extLst>
      <p:ext uri="{BB962C8B-B14F-4D97-AF65-F5344CB8AC3E}">
        <p14:creationId xmlns:p14="http://schemas.microsoft.com/office/powerpoint/2010/main" val="351882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The Righteous Judgment in Romans</a:t>
            </a:r>
          </a:p>
          <a:p>
            <a:pPr marL="0" indent="0">
              <a:buNone/>
            </a:pPr>
            <a:r>
              <a:rPr lang="en-US" dirty="0"/>
              <a:t>Or do you show contempt for the riches of his kindness, tolerance and patience, not realizing that Elohim's kindness leads you toward repentance?</a:t>
            </a:r>
          </a:p>
          <a:p>
            <a:pPr marL="0" indent="0">
              <a:buNone/>
            </a:pPr>
            <a:r>
              <a:rPr lang="en-US" dirty="0" smtClean="0"/>
              <a:t>But </a:t>
            </a:r>
            <a:r>
              <a:rPr lang="en-US" dirty="0"/>
              <a:t>because of your stubbornness and your unrepentant heart, you are storing up wrath against yourself for the day of Elohim's wrath, when his righteous judgment will be revealed</a:t>
            </a:r>
            <a:r>
              <a:rPr lang="en-US" dirty="0" smtClean="0"/>
              <a:t>.</a:t>
            </a:r>
            <a:r>
              <a:rPr lang="en-US" dirty="0"/>
              <a:t> (Romans </a:t>
            </a:r>
            <a:r>
              <a:rPr lang="en-US" dirty="0" smtClean="0"/>
              <a:t>2:4-5)</a:t>
            </a:r>
            <a:endParaRPr lang="en-US" dirty="0"/>
          </a:p>
          <a:p>
            <a:endParaRPr lang="en-US" dirty="0"/>
          </a:p>
          <a:p>
            <a:pPr marL="0" indent="0">
              <a:buNone/>
            </a:pPr>
            <a:endParaRPr lang="en-US" dirty="0"/>
          </a:p>
        </p:txBody>
      </p:sp>
    </p:spTree>
    <p:extLst>
      <p:ext uri="{BB962C8B-B14F-4D97-AF65-F5344CB8AC3E}">
        <p14:creationId xmlns:p14="http://schemas.microsoft.com/office/powerpoint/2010/main" val="2387833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smtClean="0">
                <a:solidFill>
                  <a:schemeClr val="tx1">
                    <a:lumMod val="95000"/>
                    <a:lumOff val="5000"/>
                  </a:schemeClr>
                </a:solidFill>
              </a:rPr>
              <a:t>The Righteous Judgment in Romans</a:t>
            </a:r>
          </a:p>
          <a:p>
            <a:pPr marL="0" indent="0">
              <a:buNone/>
            </a:pPr>
            <a:r>
              <a:rPr lang="en-US" dirty="0" smtClean="0"/>
              <a:t>Elohim </a:t>
            </a:r>
            <a:r>
              <a:rPr lang="en-US" dirty="0"/>
              <a:t>"will give to each person according to what he has done."</a:t>
            </a:r>
          </a:p>
          <a:p>
            <a:pPr marL="0" indent="0">
              <a:buNone/>
            </a:pPr>
            <a:r>
              <a:rPr lang="en-US" dirty="0" smtClean="0"/>
              <a:t>To </a:t>
            </a:r>
            <a:r>
              <a:rPr lang="en-US" dirty="0"/>
              <a:t>those who </a:t>
            </a:r>
            <a:r>
              <a:rPr lang="en-US" u="sng" dirty="0"/>
              <a:t>by persistence</a:t>
            </a:r>
            <a:r>
              <a:rPr lang="en-US" dirty="0"/>
              <a:t> in doing good seek glory, honor and immortality, he will give eternal life.</a:t>
            </a:r>
          </a:p>
          <a:p>
            <a:pPr marL="0" indent="0">
              <a:buNone/>
            </a:pPr>
            <a:r>
              <a:rPr lang="en-US" dirty="0" smtClean="0"/>
              <a:t>But </a:t>
            </a:r>
            <a:r>
              <a:rPr lang="en-US" dirty="0"/>
              <a:t>for those who are self-seeking and who reject the truth and follow evil, there will be wrath and anger.</a:t>
            </a:r>
          </a:p>
          <a:p>
            <a:pPr marL="0" indent="0">
              <a:buNone/>
            </a:pPr>
            <a:r>
              <a:rPr lang="en-US" dirty="0" smtClean="0"/>
              <a:t>There </a:t>
            </a:r>
            <a:r>
              <a:rPr lang="en-US" dirty="0"/>
              <a:t>will be trouble and distress for every human being who does evil: first for the Yehudi, then for the </a:t>
            </a:r>
            <a:r>
              <a:rPr lang="en-US" dirty="0" smtClean="0"/>
              <a:t>Gentile; but </a:t>
            </a:r>
            <a:r>
              <a:rPr lang="en-US" dirty="0"/>
              <a:t>glory, honor and peace for everyone who does good: first for the Yehudi, then for the Gentile.</a:t>
            </a:r>
          </a:p>
          <a:p>
            <a:pPr marL="0" indent="0">
              <a:buNone/>
            </a:pPr>
            <a:r>
              <a:rPr lang="en-US" dirty="0" smtClean="0"/>
              <a:t>For </a:t>
            </a:r>
            <a:r>
              <a:rPr lang="en-US" dirty="0"/>
              <a:t>Elohim does not show favoritism</a:t>
            </a:r>
            <a:r>
              <a:rPr lang="en-US" dirty="0" smtClean="0"/>
              <a:t>.</a:t>
            </a:r>
            <a:r>
              <a:rPr lang="en-US" dirty="0"/>
              <a:t> (Romans </a:t>
            </a:r>
            <a:r>
              <a:rPr lang="en-US" dirty="0" smtClean="0"/>
              <a:t>2:6-11)</a:t>
            </a:r>
            <a:endParaRPr lang="en-US" dirty="0"/>
          </a:p>
          <a:p>
            <a:endParaRPr lang="en-US" dirty="0"/>
          </a:p>
        </p:txBody>
      </p:sp>
    </p:spTree>
    <p:extLst>
      <p:ext uri="{BB962C8B-B14F-4D97-AF65-F5344CB8AC3E}">
        <p14:creationId xmlns:p14="http://schemas.microsoft.com/office/powerpoint/2010/main" val="668795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At the End of the Day (Lifetime)</a:t>
            </a:r>
          </a:p>
          <a:p>
            <a:pPr marL="0" indent="0">
              <a:buNone/>
            </a:pPr>
            <a:r>
              <a:rPr lang="en-US" dirty="0" err="1" smtClean="0"/>
              <a:t>Yechezqel</a:t>
            </a:r>
            <a:r>
              <a:rPr lang="en-US" dirty="0" smtClean="0"/>
              <a:t> (Ezekiel) 18 – The one who sins, dies.</a:t>
            </a:r>
          </a:p>
          <a:p>
            <a:pPr marL="0" indent="0">
              <a:buNone/>
            </a:pPr>
            <a:r>
              <a:rPr lang="en-US" dirty="0" smtClean="0"/>
              <a:t>The righteous man – </a:t>
            </a:r>
            <a:r>
              <a:rPr lang="en-US" dirty="0" err="1" smtClean="0"/>
              <a:t>vss</a:t>
            </a:r>
            <a:r>
              <a:rPr lang="en-US" dirty="0" smtClean="0"/>
              <a:t> 5-9</a:t>
            </a:r>
          </a:p>
          <a:p>
            <a:pPr marL="0" indent="0">
              <a:buNone/>
            </a:pPr>
            <a:r>
              <a:rPr lang="en-US" dirty="0" smtClean="0"/>
              <a:t>The violent son – </a:t>
            </a:r>
            <a:r>
              <a:rPr lang="en-US" dirty="0" err="1" smtClean="0"/>
              <a:t>vss</a:t>
            </a:r>
            <a:r>
              <a:rPr lang="en-US" dirty="0" smtClean="0"/>
              <a:t> 10-13</a:t>
            </a:r>
          </a:p>
          <a:p>
            <a:pPr marL="0" indent="0">
              <a:buNone/>
            </a:pPr>
            <a:r>
              <a:rPr lang="en-US" dirty="0" smtClean="0"/>
              <a:t>The righteous grandson – </a:t>
            </a:r>
            <a:r>
              <a:rPr lang="en-US" dirty="0" err="1" smtClean="0"/>
              <a:t>vss</a:t>
            </a:r>
            <a:r>
              <a:rPr lang="en-US" dirty="0" smtClean="0"/>
              <a:t> 14-18</a:t>
            </a:r>
          </a:p>
          <a:p>
            <a:pPr marL="0" indent="0">
              <a:buNone/>
            </a:pPr>
            <a:endParaRPr lang="en-US" dirty="0"/>
          </a:p>
        </p:txBody>
      </p:sp>
    </p:spTree>
    <p:extLst>
      <p:ext uri="{BB962C8B-B14F-4D97-AF65-F5344CB8AC3E}">
        <p14:creationId xmlns:p14="http://schemas.microsoft.com/office/powerpoint/2010/main" val="905437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According to his Deeds</a:t>
            </a:r>
          </a:p>
          <a:p>
            <a:pPr marL="0" indent="0">
              <a:buNone/>
            </a:pPr>
            <a:r>
              <a:rPr lang="en-US" dirty="0" smtClean="0"/>
              <a:t>"</a:t>
            </a:r>
            <a:r>
              <a:rPr lang="en-US" dirty="0"/>
              <a:t>Yet you ask, 'Why does the son not share the guilt of his father?' Since the son has done what is just and right and has been careful to keep all my decrees, he will surely live.</a:t>
            </a:r>
          </a:p>
          <a:p>
            <a:pPr marL="0" indent="0">
              <a:buNone/>
            </a:pPr>
            <a:r>
              <a:rPr lang="en-US" dirty="0" smtClean="0"/>
              <a:t>The </a:t>
            </a:r>
            <a:r>
              <a:rPr lang="en-US" dirty="0"/>
              <a:t>soul who sins is the one who will die. The son will not share the guilt of the father, nor will the father share the guilt of the son. </a:t>
            </a:r>
            <a:r>
              <a:rPr lang="en-US" u="sng" dirty="0"/>
              <a:t>The righteousness of the righteous man will be credited to him</a:t>
            </a:r>
            <a:r>
              <a:rPr lang="en-US" dirty="0"/>
              <a:t>, and </a:t>
            </a:r>
            <a:r>
              <a:rPr lang="en-US" u="sng" dirty="0"/>
              <a:t>the wickedness of the wicked will be charged against him</a:t>
            </a:r>
            <a:r>
              <a:rPr lang="en-US" dirty="0" smtClean="0"/>
              <a:t>. (</a:t>
            </a:r>
            <a:r>
              <a:rPr lang="en-US" dirty="0" err="1" smtClean="0"/>
              <a:t>Yechezqel</a:t>
            </a:r>
            <a:r>
              <a:rPr lang="en-US" dirty="0" smtClean="0"/>
              <a:t> 18:19-20)</a:t>
            </a:r>
            <a:endParaRPr lang="en-US" dirty="0"/>
          </a:p>
          <a:p>
            <a:pPr marL="0" indent="0">
              <a:buNone/>
            </a:pPr>
            <a:endParaRPr lang="en-US" dirty="0"/>
          </a:p>
        </p:txBody>
      </p:sp>
    </p:spTree>
    <p:extLst>
      <p:ext uri="{BB962C8B-B14F-4D97-AF65-F5344CB8AC3E}">
        <p14:creationId xmlns:p14="http://schemas.microsoft.com/office/powerpoint/2010/main" val="38706901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dirty="0" smtClean="0"/>
              <a:t>A Wicked Man Who Repents</a:t>
            </a:r>
            <a:endParaRPr lang="en-US" sz="3600" dirty="0"/>
          </a:p>
          <a:p>
            <a:pPr marL="0" indent="0">
              <a:buNone/>
            </a:pPr>
            <a:r>
              <a:rPr lang="en-US" dirty="0" smtClean="0"/>
              <a:t>"</a:t>
            </a:r>
            <a:r>
              <a:rPr lang="en-US" dirty="0"/>
              <a:t>But if a wicked man turns away from all the sins he has committed and keeps all my decrees and does what is just and right, he will surely live; he will not die.</a:t>
            </a:r>
          </a:p>
          <a:p>
            <a:pPr marL="0" indent="0">
              <a:buNone/>
            </a:pPr>
            <a:r>
              <a:rPr lang="en-US" dirty="0" smtClean="0"/>
              <a:t>None </a:t>
            </a:r>
            <a:r>
              <a:rPr lang="en-US" dirty="0"/>
              <a:t>of the offenses he has committed will be remembered against him. Because of the righteous things he has done, he will live.</a:t>
            </a:r>
          </a:p>
          <a:p>
            <a:pPr marL="0" indent="0">
              <a:buNone/>
            </a:pPr>
            <a:r>
              <a:rPr lang="en-US" dirty="0" smtClean="0"/>
              <a:t>Do </a:t>
            </a:r>
            <a:r>
              <a:rPr lang="en-US" dirty="0"/>
              <a:t>I take any pleasure in the death of the wicked? declares Adonai Yahuwah. Rather, am I not pleased when they turn from their ways and live</a:t>
            </a:r>
            <a:r>
              <a:rPr lang="en-US" dirty="0" smtClean="0"/>
              <a:t>?</a:t>
            </a:r>
            <a:r>
              <a:rPr lang="en-US" dirty="0"/>
              <a:t> (</a:t>
            </a:r>
            <a:r>
              <a:rPr lang="en-US" dirty="0" err="1"/>
              <a:t>Yechezqel</a:t>
            </a:r>
            <a:r>
              <a:rPr lang="en-US" dirty="0"/>
              <a:t> </a:t>
            </a:r>
            <a:r>
              <a:rPr lang="en-US" dirty="0" smtClean="0"/>
              <a:t>18:21-23)</a:t>
            </a:r>
            <a:endParaRPr lang="en-US" dirty="0"/>
          </a:p>
          <a:p>
            <a:endParaRPr lang="en-US" dirty="0"/>
          </a:p>
        </p:txBody>
      </p:sp>
    </p:spTree>
    <p:extLst>
      <p:ext uri="{BB962C8B-B14F-4D97-AF65-F5344CB8AC3E}">
        <p14:creationId xmlns:p14="http://schemas.microsoft.com/office/powerpoint/2010/main" val="152762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smtClean="0"/>
              <a:t>A Righteous Man Who Returns to Sin</a:t>
            </a:r>
            <a:endParaRPr lang="en-US" sz="3600" dirty="0"/>
          </a:p>
          <a:p>
            <a:pPr marL="0" indent="0">
              <a:buNone/>
            </a:pPr>
            <a:r>
              <a:rPr lang="en-US" dirty="0" smtClean="0"/>
              <a:t>"</a:t>
            </a:r>
            <a:r>
              <a:rPr lang="en-US" dirty="0"/>
              <a:t>But if a righteous man turns from his righteousness and commits sin and does the same detestable things the wicked man does, will he live? None of the righteous things he has done will be remembered. </a:t>
            </a:r>
            <a:r>
              <a:rPr lang="en-US" u="sng" dirty="0"/>
              <a:t>Because of the unfaithfulness he is guilty of and because of the sins he has committed, he will die</a:t>
            </a:r>
            <a:r>
              <a:rPr lang="en-US" dirty="0" smtClean="0"/>
              <a:t>.</a:t>
            </a:r>
            <a:r>
              <a:rPr lang="en-US" dirty="0"/>
              <a:t> (</a:t>
            </a:r>
            <a:r>
              <a:rPr lang="en-US" dirty="0" err="1"/>
              <a:t>Yechezqel</a:t>
            </a:r>
            <a:r>
              <a:rPr lang="en-US" dirty="0"/>
              <a:t> </a:t>
            </a:r>
            <a:r>
              <a:rPr lang="en-US" dirty="0" smtClean="0"/>
              <a:t>18:24)</a:t>
            </a:r>
            <a:endParaRPr lang="en-US" dirty="0"/>
          </a:p>
          <a:p>
            <a:pPr marL="0" indent="0">
              <a:buNone/>
            </a:pPr>
            <a:endParaRPr lang="en-US" dirty="0"/>
          </a:p>
        </p:txBody>
      </p:sp>
    </p:spTree>
    <p:extLst>
      <p:ext uri="{BB962C8B-B14F-4D97-AF65-F5344CB8AC3E}">
        <p14:creationId xmlns:p14="http://schemas.microsoft.com/office/powerpoint/2010/main" val="41847464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To Resolve</a:t>
            </a:r>
          </a:p>
          <a:p>
            <a:pPr marL="0" indent="0">
              <a:buNone/>
            </a:pPr>
            <a:r>
              <a:rPr lang="en-US" dirty="0" smtClean="0"/>
              <a:t>Definition: </a:t>
            </a:r>
            <a:r>
              <a:rPr lang="en-US" dirty="0"/>
              <a:t>to come to a definite or earnest decision about; determine (to do something</a:t>
            </a:r>
            <a:r>
              <a:rPr lang="en-US" dirty="0" smtClean="0"/>
              <a:t>) (Dictionary.com)</a:t>
            </a:r>
          </a:p>
          <a:p>
            <a:pPr marL="0" indent="0">
              <a:buNone/>
            </a:pPr>
            <a:r>
              <a:rPr lang="en-US" dirty="0" smtClean="0"/>
              <a:t>Resolute: </a:t>
            </a:r>
            <a:r>
              <a:rPr lang="en-US" dirty="0"/>
              <a:t>set in purpose or </a:t>
            </a:r>
            <a:r>
              <a:rPr lang="en-US" dirty="0" smtClean="0"/>
              <a:t>opinion, </a:t>
            </a:r>
            <a:r>
              <a:rPr lang="en-US" dirty="0"/>
              <a:t>characterized by firmness and determination</a:t>
            </a:r>
            <a:endParaRPr lang="en-US" dirty="0" smtClean="0"/>
          </a:p>
          <a:p>
            <a:pPr marL="0" indent="0">
              <a:buNone/>
            </a:pPr>
            <a:r>
              <a:rPr lang="en-US" dirty="0" smtClean="0"/>
              <a:t>Daniel resolved not to define himself with the king’s food.  He was not double </a:t>
            </a:r>
            <a:r>
              <a:rPr lang="en-US" dirty="0"/>
              <a:t>minded about this </a:t>
            </a:r>
            <a:r>
              <a:rPr lang="en-US" dirty="0" smtClean="0"/>
              <a:t>matter.  He was single minded about obedience to Yahuwah. </a:t>
            </a:r>
            <a:endParaRPr lang="en-US" dirty="0"/>
          </a:p>
        </p:txBody>
      </p:sp>
    </p:spTree>
    <p:extLst>
      <p:ext uri="{BB962C8B-B14F-4D97-AF65-F5344CB8AC3E}">
        <p14:creationId xmlns:p14="http://schemas.microsoft.com/office/powerpoint/2010/main" val="9156228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dirty="0" smtClean="0"/>
              <a:t>The Parable of the Sower</a:t>
            </a:r>
          </a:p>
          <a:p>
            <a:pPr marL="0" indent="0">
              <a:buNone/>
            </a:pPr>
            <a:r>
              <a:rPr lang="en-US" sz="3600" dirty="0" smtClean="0"/>
              <a:t>Matthew 13:1-9</a:t>
            </a:r>
          </a:p>
          <a:p>
            <a:pPr marL="0" indent="0">
              <a:buNone/>
            </a:pPr>
            <a:r>
              <a:rPr lang="en-US" sz="3600" dirty="0" smtClean="0"/>
              <a:t>Some fell on the path – eaten by birds</a:t>
            </a:r>
          </a:p>
          <a:p>
            <a:pPr marL="0" indent="0">
              <a:buNone/>
            </a:pPr>
            <a:r>
              <a:rPr lang="en-US" sz="3600" dirty="0" smtClean="0"/>
              <a:t>Some fell on rocky places – sprung up but withered by the heat</a:t>
            </a:r>
          </a:p>
          <a:p>
            <a:pPr marL="0" indent="0">
              <a:buNone/>
            </a:pPr>
            <a:r>
              <a:rPr lang="en-US" sz="3600" dirty="0" smtClean="0"/>
              <a:t>Some fell among thorns – choked the plants</a:t>
            </a:r>
          </a:p>
          <a:p>
            <a:pPr marL="0" indent="0">
              <a:buNone/>
            </a:pPr>
            <a:r>
              <a:rPr lang="en-US" sz="3600" dirty="0" smtClean="0"/>
              <a:t>Some fell on good soil – produced a crop</a:t>
            </a:r>
            <a:endParaRPr lang="en-US" dirty="0"/>
          </a:p>
        </p:txBody>
      </p:sp>
    </p:spTree>
    <p:extLst>
      <p:ext uri="{BB962C8B-B14F-4D97-AF65-F5344CB8AC3E}">
        <p14:creationId xmlns:p14="http://schemas.microsoft.com/office/powerpoint/2010/main" val="16901423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smtClean="0"/>
              <a:t>Why </a:t>
            </a:r>
            <a:r>
              <a:rPr lang="en-US" sz="3600" dirty="0" err="1" smtClean="0"/>
              <a:t>Yahusha</a:t>
            </a:r>
            <a:r>
              <a:rPr lang="en-US" sz="3600" dirty="0" smtClean="0"/>
              <a:t> Taught in Parables</a:t>
            </a:r>
            <a:endParaRPr lang="en-US" sz="3600" dirty="0"/>
          </a:p>
          <a:p>
            <a:pPr marL="0" indent="0">
              <a:buNone/>
            </a:pPr>
            <a:r>
              <a:rPr lang="en-US" dirty="0" smtClean="0"/>
              <a:t>Matthew 13:10-17</a:t>
            </a:r>
          </a:p>
          <a:p>
            <a:pPr marL="0" indent="0">
              <a:buNone/>
            </a:pPr>
            <a:r>
              <a:rPr lang="en-US" dirty="0"/>
              <a:t>"The knowledge of the secrets of the kingdom of heaven has been given to you, but not to them.</a:t>
            </a:r>
          </a:p>
          <a:p>
            <a:pPr marL="0" indent="0">
              <a:buNone/>
            </a:pPr>
            <a:r>
              <a:rPr lang="en-US" dirty="0" smtClean="0"/>
              <a:t>Quoting Isaiah 6:9-10</a:t>
            </a:r>
            <a:endParaRPr lang="en-US" dirty="0"/>
          </a:p>
        </p:txBody>
      </p:sp>
    </p:spTree>
    <p:extLst>
      <p:ext uri="{BB962C8B-B14F-4D97-AF65-F5344CB8AC3E}">
        <p14:creationId xmlns:p14="http://schemas.microsoft.com/office/powerpoint/2010/main" val="40687216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dirty="0" smtClean="0"/>
              <a:t>Interpretation of the Parable</a:t>
            </a:r>
            <a:endParaRPr lang="en-US" sz="3600" dirty="0"/>
          </a:p>
          <a:p>
            <a:pPr marL="0" indent="0">
              <a:buNone/>
            </a:pPr>
            <a:r>
              <a:rPr lang="en-US" dirty="0" smtClean="0"/>
              <a:t>Matthew 13:18-23</a:t>
            </a:r>
          </a:p>
          <a:p>
            <a:pPr marL="0" indent="0">
              <a:buNone/>
            </a:pPr>
            <a:r>
              <a:rPr lang="en-US" dirty="0" smtClean="0"/>
              <a:t>First one doesn’t understand and the evil one snatches it away</a:t>
            </a:r>
          </a:p>
          <a:p>
            <a:pPr marL="0" indent="0">
              <a:buNone/>
            </a:pPr>
            <a:r>
              <a:rPr lang="en-US" dirty="0" smtClean="0"/>
              <a:t>Second receives with joy, but persecution or trouble makes him fall away</a:t>
            </a:r>
          </a:p>
          <a:p>
            <a:pPr marL="0" indent="0">
              <a:buNone/>
            </a:pPr>
            <a:r>
              <a:rPr lang="en-US" dirty="0" smtClean="0"/>
              <a:t>Third hears the word but is choked by the cares of the world </a:t>
            </a:r>
          </a:p>
          <a:p>
            <a:pPr marL="0" indent="0">
              <a:buNone/>
            </a:pPr>
            <a:r>
              <a:rPr lang="en-US" dirty="0" smtClean="0"/>
              <a:t>Fourth fall on good ground and produces fruit</a:t>
            </a:r>
            <a:endParaRPr lang="en-US" dirty="0"/>
          </a:p>
        </p:txBody>
      </p:sp>
    </p:spTree>
    <p:extLst>
      <p:ext uri="{BB962C8B-B14F-4D97-AF65-F5344CB8AC3E}">
        <p14:creationId xmlns:p14="http://schemas.microsoft.com/office/powerpoint/2010/main" val="434782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dirty="0" smtClean="0"/>
              <a:t>Enduring to the End</a:t>
            </a:r>
            <a:endParaRPr lang="en-US" sz="3600" dirty="0"/>
          </a:p>
          <a:p>
            <a:pPr marL="0" indent="0">
              <a:buNone/>
            </a:pPr>
            <a:r>
              <a:rPr lang="en-US" dirty="0"/>
              <a:t>"Brother will betray brother to death, and a father his child; children will rebel against their parents and have them put to death</a:t>
            </a:r>
            <a:r>
              <a:rPr lang="en-US" dirty="0" smtClean="0"/>
              <a:t>. </a:t>
            </a:r>
            <a:r>
              <a:rPr lang="en-US" dirty="0"/>
              <a:t>All men will hate you because of me, but he who stands firm to the end will be saved</a:t>
            </a:r>
            <a:r>
              <a:rPr lang="en-US" dirty="0" smtClean="0"/>
              <a:t>. (Matthew 10:21-22)</a:t>
            </a:r>
          </a:p>
          <a:p>
            <a:pPr marL="0" indent="0">
              <a:buNone/>
            </a:pPr>
            <a:r>
              <a:rPr lang="en-US" dirty="0" smtClean="0"/>
              <a:t>Because </a:t>
            </a:r>
            <a:r>
              <a:rPr lang="en-US" dirty="0"/>
              <a:t>of the increase of wickedness, the love of most will grow </a:t>
            </a:r>
            <a:r>
              <a:rPr lang="en-US" dirty="0" smtClean="0"/>
              <a:t>cold, </a:t>
            </a:r>
            <a:r>
              <a:rPr lang="en-US" dirty="0"/>
              <a:t>but he who stands firm to the end will be saved</a:t>
            </a:r>
            <a:r>
              <a:rPr lang="en-US" dirty="0" smtClean="0"/>
              <a:t>.</a:t>
            </a:r>
            <a:r>
              <a:rPr lang="en-US" dirty="0"/>
              <a:t> </a:t>
            </a:r>
            <a:r>
              <a:rPr lang="en-US" dirty="0" smtClean="0"/>
              <a:t>(Matthew 24:12-13)</a:t>
            </a:r>
          </a:p>
          <a:p>
            <a:pPr marL="0" indent="0">
              <a:buNone/>
            </a:pPr>
            <a:r>
              <a:rPr lang="en-US" dirty="0" smtClean="0"/>
              <a:t>All </a:t>
            </a:r>
            <a:r>
              <a:rPr lang="en-US" dirty="0"/>
              <a:t>men will hate you because of me, but he who stands firm to the end will be saved</a:t>
            </a:r>
            <a:r>
              <a:rPr lang="en-US" dirty="0" smtClean="0"/>
              <a:t>.</a:t>
            </a:r>
            <a:r>
              <a:rPr lang="en-US" dirty="0"/>
              <a:t> </a:t>
            </a:r>
            <a:r>
              <a:rPr lang="en-US" dirty="0" smtClean="0"/>
              <a:t>(Mark 13:13)</a:t>
            </a:r>
            <a:endParaRPr lang="en-US" dirty="0"/>
          </a:p>
        </p:txBody>
      </p:sp>
    </p:spTree>
    <p:extLst>
      <p:ext uri="{BB962C8B-B14F-4D97-AF65-F5344CB8AC3E}">
        <p14:creationId xmlns:p14="http://schemas.microsoft.com/office/powerpoint/2010/main" val="16726195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sz="3600" i="1" dirty="0" smtClean="0">
                <a:solidFill>
                  <a:schemeClr val="tx1">
                    <a:lumMod val="95000"/>
                    <a:lumOff val="5000"/>
                  </a:schemeClr>
                </a:solidFill>
              </a:rPr>
              <a:t>Enduring</a:t>
            </a:r>
          </a:p>
          <a:p>
            <a:pPr marL="0" indent="0">
              <a:buNone/>
            </a:pPr>
            <a:r>
              <a:rPr lang="en-US" dirty="0" smtClean="0"/>
              <a:t>Therefore </a:t>
            </a:r>
            <a:r>
              <a:rPr lang="en-US" dirty="0"/>
              <a:t>I endure everything for the sake of the elect, that they too may obtain the salvation that is in Messiah </a:t>
            </a:r>
            <a:r>
              <a:rPr lang="en-US" dirty="0" err="1"/>
              <a:t>Yahusha</a:t>
            </a:r>
            <a:r>
              <a:rPr lang="en-US" dirty="0"/>
              <a:t>, with eternal glory.</a:t>
            </a:r>
          </a:p>
          <a:p>
            <a:pPr marL="0" indent="0">
              <a:buNone/>
            </a:pPr>
            <a:r>
              <a:rPr lang="en-US" dirty="0" smtClean="0"/>
              <a:t>Here </a:t>
            </a:r>
            <a:r>
              <a:rPr lang="en-US" dirty="0"/>
              <a:t>is a trustworthy saying: If we died with him, we will also live with </a:t>
            </a:r>
            <a:r>
              <a:rPr lang="en-US" dirty="0" smtClean="0"/>
              <a:t>him; </a:t>
            </a:r>
            <a:r>
              <a:rPr lang="en-US" u="sng" dirty="0"/>
              <a:t>if we endure, we will also reign with him</a:t>
            </a:r>
            <a:r>
              <a:rPr lang="en-US" dirty="0"/>
              <a:t>. If we disown him, he will also disown </a:t>
            </a:r>
            <a:r>
              <a:rPr lang="en-US" dirty="0" smtClean="0"/>
              <a:t>us… (2 Timothy 2:10-12)</a:t>
            </a:r>
            <a:endParaRPr lang="en-US" dirty="0"/>
          </a:p>
        </p:txBody>
      </p:sp>
    </p:spTree>
    <p:extLst>
      <p:ext uri="{BB962C8B-B14F-4D97-AF65-F5344CB8AC3E}">
        <p14:creationId xmlns:p14="http://schemas.microsoft.com/office/powerpoint/2010/main" val="338670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smtClean="0"/>
              <a:t>The Need to Persevere</a:t>
            </a:r>
            <a:endParaRPr lang="en-US" sz="3600" dirty="0"/>
          </a:p>
          <a:p>
            <a:pPr marL="0" indent="0">
              <a:buNone/>
            </a:pPr>
            <a:r>
              <a:rPr lang="en-US" dirty="0" smtClean="0"/>
              <a:t>Hebrews 10:19-39</a:t>
            </a:r>
          </a:p>
          <a:p>
            <a:pPr marL="0" indent="0">
              <a:buNone/>
            </a:pPr>
            <a:r>
              <a:rPr lang="en-US" u="sng" dirty="0"/>
              <a:t>Let us hold unswervingly</a:t>
            </a:r>
            <a:r>
              <a:rPr lang="en-US" dirty="0"/>
              <a:t> to the hope we profess, for he who promised is faithful</a:t>
            </a:r>
            <a:r>
              <a:rPr lang="en-US" dirty="0" smtClean="0"/>
              <a:t>.</a:t>
            </a:r>
            <a:r>
              <a:rPr lang="en-US" sz="2800" dirty="0"/>
              <a:t> </a:t>
            </a:r>
            <a:r>
              <a:rPr lang="en-US" sz="2800" dirty="0" smtClean="0"/>
              <a:t>V23</a:t>
            </a:r>
          </a:p>
          <a:p>
            <a:pPr marL="0" indent="0">
              <a:buNone/>
            </a:pPr>
            <a:r>
              <a:rPr lang="en-US" sz="2800" dirty="0" smtClean="0"/>
              <a:t>A Warning v26-31</a:t>
            </a:r>
          </a:p>
          <a:p>
            <a:pPr marL="0" indent="0">
              <a:buNone/>
            </a:pPr>
            <a:r>
              <a:rPr lang="en-US" sz="2800" dirty="0" smtClean="0"/>
              <a:t>Enduring a great suffering v32-34</a:t>
            </a:r>
          </a:p>
          <a:p>
            <a:pPr marL="0" indent="0">
              <a:buNone/>
            </a:pPr>
            <a:r>
              <a:rPr lang="en-US" sz="2800" dirty="0" smtClean="0"/>
              <a:t>You have need of endurance v35-39</a:t>
            </a:r>
            <a:endParaRPr lang="en-US" dirty="0"/>
          </a:p>
        </p:txBody>
      </p:sp>
    </p:spTree>
    <p:extLst>
      <p:ext uri="{BB962C8B-B14F-4D97-AF65-F5344CB8AC3E}">
        <p14:creationId xmlns:p14="http://schemas.microsoft.com/office/powerpoint/2010/main" val="320399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sz="3600" dirty="0" smtClean="0"/>
              <a:t>Not to forsake Assembling Together on the Sabbath</a:t>
            </a:r>
          </a:p>
          <a:p>
            <a:pPr marL="0" indent="0">
              <a:buNone/>
            </a:pPr>
            <a:r>
              <a:rPr lang="en-US" dirty="0"/>
              <a:t>And let us consider how we may spur one another on toward love and good deeds.</a:t>
            </a:r>
          </a:p>
          <a:p>
            <a:pPr marL="0" indent="0">
              <a:buNone/>
            </a:pPr>
            <a:r>
              <a:rPr lang="en-US" dirty="0" smtClean="0"/>
              <a:t>Let </a:t>
            </a:r>
            <a:r>
              <a:rPr lang="en-US" dirty="0"/>
              <a:t>us not give up meeting together, as some are in the habit of doing, but let us encourage one another-- and all the more as you see the Day approaching</a:t>
            </a:r>
            <a:r>
              <a:rPr lang="en-US" dirty="0" smtClean="0"/>
              <a:t>.</a:t>
            </a:r>
            <a:r>
              <a:rPr lang="en-US" sz="3600" dirty="0"/>
              <a:t> </a:t>
            </a:r>
            <a:r>
              <a:rPr lang="en-US" sz="3600" dirty="0" smtClean="0"/>
              <a:t>(Hebrews 10:24-25)</a:t>
            </a:r>
            <a:endParaRPr lang="en-US" dirty="0"/>
          </a:p>
        </p:txBody>
      </p:sp>
    </p:spTree>
    <p:extLst>
      <p:ext uri="{BB962C8B-B14F-4D97-AF65-F5344CB8AC3E}">
        <p14:creationId xmlns:p14="http://schemas.microsoft.com/office/powerpoint/2010/main" val="16525086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sz="3600" dirty="0" smtClean="0"/>
              <a:t>The Perseverance of the saints is the proving of our attachment to him.  It is in faithfulness and fidelity to Elohim and his covenant that we are accepted into his presence.  He will not be pleased if we fall away or “draw back” from faithful obedience.  This is true “faith” – remaining true to him and faithfully obedient.</a:t>
            </a:r>
            <a:endParaRPr lang="en-US" dirty="0"/>
          </a:p>
        </p:txBody>
      </p:sp>
    </p:spTree>
    <p:extLst>
      <p:ext uri="{BB962C8B-B14F-4D97-AF65-F5344CB8AC3E}">
        <p14:creationId xmlns:p14="http://schemas.microsoft.com/office/powerpoint/2010/main" val="24048615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smtClean="0"/>
              <a:t>People of Faith Endure to the End</a:t>
            </a:r>
            <a:endParaRPr lang="en-US" sz="3600" dirty="0"/>
          </a:p>
          <a:p>
            <a:pPr marL="0" indent="0">
              <a:buNone/>
            </a:pPr>
            <a:r>
              <a:rPr lang="en-US" dirty="0" smtClean="0"/>
              <a:t>Hebrews 11 has been called the “Hall of Faith” or the “Faith Hall of Fame”</a:t>
            </a:r>
          </a:p>
          <a:p>
            <a:pPr marL="0" indent="0">
              <a:buNone/>
            </a:pPr>
            <a:r>
              <a:rPr lang="en-US" dirty="0" smtClean="0"/>
              <a:t>The examples of these people of faith(fullness) show that they endured the most difficult of circumstances and still trusted Yahuwah to the end.</a:t>
            </a:r>
            <a:endParaRPr lang="en-US" dirty="0"/>
          </a:p>
          <a:p>
            <a:pPr marL="0" indent="0">
              <a:buNone/>
            </a:pPr>
            <a:endParaRPr lang="en-US" sz="2800" dirty="0"/>
          </a:p>
        </p:txBody>
      </p:sp>
    </p:spTree>
    <p:extLst>
      <p:ext uri="{BB962C8B-B14F-4D97-AF65-F5344CB8AC3E}">
        <p14:creationId xmlns:p14="http://schemas.microsoft.com/office/powerpoint/2010/main" val="25417120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a:t/>
            </a:r>
            <a:br>
              <a:rPr lang="en-US" sz="1650" b="1" i="1" dirty="0"/>
            </a:br>
            <a:r>
              <a:rPr lang="en-US" sz="3000" dirty="0" smtClean="0">
                <a:latin typeface="Times New Roman" pitchFamily="18" charset="0"/>
                <a:cs typeface="Times New Roman" pitchFamily="18" charset="0"/>
              </a:rPr>
              <a:t>“Faith” - </a:t>
            </a:r>
            <a:r>
              <a:rPr lang="en-US" sz="3000" dirty="0" err="1" smtClean="0">
                <a:latin typeface="Times New Roman" pitchFamily="18" charset="0"/>
                <a:cs typeface="Times New Roman" pitchFamily="18" charset="0"/>
              </a:rPr>
              <a:t>Emunah</a:t>
            </a:r>
            <a:r>
              <a:rPr lang="en-US" sz="3000" b="1" i="1" dirty="0"/>
              <a:t/>
            </a:r>
            <a:br>
              <a:rPr lang="en-US" sz="3000" b="1" i="1" dirty="0"/>
            </a:br>
            <a:r>
              <a:rPr lang="en-US" sz="1650" b="1" i="1" dirty="0"/>
              <a:t/>
            </a:r>
            <a:br>
              <a:rPr lang="en-US" sz="165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511551" y="857250"/>
            <a:ext cx="7641315" cy="3886200"/>
          </a:xfrm>
        </p:spPr>
        <p:txBody>
          <a:bodyPr>
            <a:normAutofit fontScale="85000" lnSpcReduction="10000"/>
          </a:bodyPr>
          <a:lstStyle/>
          <a:p>
            <a:pPr marL="0" indent="0">
              <a:buNone/>
            </a:pPr>
            <a:r>
              <a:rPr lang="en-US" sz="3600" dirty="0" err="1">
                <a:latin typeface="Bwhebb" pitchFamily="2" charset="0"/>
              </a:rPr>
              <a:t>hn"Wma</a:t>
            </a:r>
            <a:r>
              <a:rPr lang="en-US" sz="3600" dirty="0">
                <a:latin typeface="Bwhebb" pitchFamily="2" charset="0"/>
              </a:rPr>
              <a:t>/,</a:t>
            </a:r>
            <a:r>
              <a:rPr lang="en-US" dirty="0">
                <a:effectLst/>
              </a:rPr>
              <a:t>  pronounced </a:t>
            </a:r>
            <a:r>
              <a:rPr lang="en-US" i="1" dirty="0" smtClean="0">
                <a:effectLst/>
              </a:rPr>
              <a:t>e-mu-nah</a:t>
            </a:r>
          </a:p>
          <a:p>
            <a:pPr marL="0" indent="0">
              <a:buNone/>
            </a:pPr>
            <a:r>
              <a:rPr lang="en-US" i="1" dirty="0">
                <a:effectLst/>
                <a:latin typeface="Times New Roman" pitchFamily="18" charset="0"/>
                <a:cs typeface="Times New Roman" pitchFamily="18" charset="0"/>
              </a:rPr>
              <a:t>The Theological Wordbook of the Old Testament</a:t>
            </a:r>
            <a:r>
              <a:rPr lang="en-US" dirty="0">
                <a:effectLst/>
                <a:latin typeface="Times New Roman" pitchFamily="18" charset="0"/>
                <a:cs typeface="Times New Roman" pitchFamily="18" charset="0"/>
              </a:rPr>
              <a:t> defines this word as "firmness, fidelity, steadiness."  </a:t>
            </a:r>
            <a:endParaRPr lang="en-US" dirty="0" smtClean="0">
              <a:effectLst/>
              <a:latin typeface="Times New Roman" pitchFamily="18" charset="0"/>
              <a:cs typeface="Times New Roman" pitchFamily="18" charset="0"/>
            </a:endParaRPr>
          </a:p>
          <a:p>
            <a:pPr marL="0" indent="0">
              <a:buNone/>
            </a:pPr>
            <a:r>
              <a:rPr lang="en-US" i="1" dirty="0" smtClean="0">
                <a:effectLst/>
                <a:latin typeface="Times New Roman" pitchFamily="18" charset="0"/>
                <a:cs typeface="Times New Roman" pitchFamily="18" charset="0"/>
              </a:rPr>
              <a:t>The </a:t>
            </a:r>
            <a:r>
              <a:rPr lang="en-US" i="1" dirty="0">
                <a:effectLst/>
                <a:latin typeface="Times New Roman" pitchFamily="18" charset="0"/>
                <a:cs typeface="Times New Roman" pitchFamily="18" charset="0"/>
              </a:rPr>
              <a:t>BDB Hebrew Lexicon</a:t>
            </a:r>
            <a:r>
              <a:rPr lang="en-US" dirty="0">
                <a:effectLst/>
                <a:latin typeface="Times New Roman" pitchFamily="18" charset="0"/>
                <a:cs typeface="Times New Roman" pitchFamily="18" charset="0"/>
              </a:rPr>
              <a:t> defines it as "firmness, steadfastness, fidelity."  </a:t>
            </a:r>
            <a:endParaRPr lang="en-US" dirty="0" smtClean="0">
              <a:effectLst/>
              <a:latin typeface="Times New Roman" pitchFamily="18" charset="0"/>
              <a:cs typeface="Times New Roman" pitchFamily="18" charset="0"/>
            </a:endParaRPr>
          </a:p>
          <a:p>
            <a:pPr marL="0" indent="0">
              <a:buNone/>
            </a:pPr>
            <a:r>
              <a:rPr lang="en-US" dirty="0" smtClean="0">
                <a:effectLst/>
                <a:latin typeface="Times New Roman" pitchFamily="18" charset="0"/>
                <a:cs typeface="Times New Roman" pitchFamily="18" charset="0"/>
              </a:rPr>
              <a:t>And </a:t>
            </a:r>
            <a:r>
              <a:rPr lang="en-US" dirty="0">
                <a:effectLst/>
                <a:latin typeface="Times New Roman" pitchFamily="18" charset="0"/>
                <a:cs typeface="Times New Roman" pitchFamily="18" charset="0"/>
              </a:rPr>
              <a:t>the </a:t>
            </a:r>
            <a:r>
              <a:rPr lang="en-US" i="1" dirty="0">
                <a:effectLst/>
                <a:latin typeface="Times New Roman" pitchFamily="18" charset="0"/>
                <a:cs typeface="Times New Roman" pitchFamily="18" charset="0"/>
              </a:rPr>
              <a:t>Hebrew and Aramaic Lexicon of the Old Testament</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says</a:t>
            </a:r>
            <a:r>
              <a:rPr lang="en-US" dirty="0">
                <a:effectLst/>
                <a:latin typeface="Times New Roman" pitchFamily="18" charset="0"/>
                <a:cs typeface="Times New Roman" pitchFamily="18" charset="0"/>
              </a:rPr>
              <a:t>, "steadfastness, trustworthiness, faithfulness, honesty, permanent official duty."</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3910849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a:t/>
            </a:r>
            <a:br>
              <a:rPr lang="en-US" sz="1650" b="1" i="1" dirty="0"/>
            </a:br>
            <a:r>
              <a:rPr lang="en-US" sz="3000" dirty="0">
                <a:latin typeface="Times New Roman" pitchFamily="18" charset="0"/>
                <a:cs typeface="Times New Roman" pitchFamily="18" charset="0"/>
              </a:rPr>
              <a:t>Faith/Faithfulness is an Action Word</a:t>
            </a:r>
            <a:r>
              <a:rPr lang="en-US" sz="3000" b="1" i="1" dirty="0"/>
              <a:t/>
            </a:r>
            <a:br>
              <a:rPr lang="en-US" sz="3000" b="1" i="1" dirty="0"/>
            </a:br>
            <a:r>
              <a:rPr lang="en-US" sz="1650" b="1" i="1" dirty="0"/>
              <a:t/>
            </a:r>
            <a:br>
              <a:rPr lang="en-US" sz="165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92369" y="857250"/>
            <a:ext cx="7788386" cy="3886200"/>
          </a:xfrm>
        </p:spPr>
        <p:txBody>
          <a:bodyPr>
            <a:normAutofit fontScale="85000" lnSpcReduction="20000"/>
          </a:bodyPr>
          <a:lstStyle/>
          <a:p>
            <a:pPr marL="0" indent="0">
              <a:buNone/>
            </a:pPr>
            <a:r>
              <a:rPr lang="en-US" i="1" u="sng" dirty="0" err="1" smtClean="0">
                <a:effectLst/>
                <a:latin typeface="Times New Roman" pitchFamily="18" charset="0"/>
                <a:cs typeface="Times New Roman" pitchFamily="18" charset="0"/>
              </a:rPr>
              <a:t>Emunah</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is not mere mental assent </a:t>
            </a:r>
            <a:r>
              <a:rPr lang="en-US" dirty="0">
                <a:effectLst/>
                <a:latin typeface="Times New Roman" pitchFamily="18" charset="0"/>
                <a:cs typeface="Times New Roman" pitchFamily="18" charset="0"/>
              </a:rPr>
              <a:t>to a thing or believing that something exists.  It does not mean "to agree in mind only."  </a:t>
            </a:r>
            <a:r>
              <a:rPr lang="en-US" dirty="0" smtClean="0">
                <a:effectLst/>
                <a:latin typeface="Times New Roman" pitchFamily="18" charset="0"/>
                <a:cs typeface="Times New Roman" pitchFamily="18" charset="0"/>
              </a:rPr>
              <a:t>It is not </a:t>
            </a:r>
            <a:r>
              <a:rPr lang="en-US" dirty="0">
                <a:effectLst/>
                <a:latin typeface="Times New Roman" pitchFamily="18" charset="0"/>
                <a:cs typeface="Times New Roman" pitchFamily="18" charset="0"/>
              </a:rPr>
              <a:t>wishing something or </a:t>
            </a:r>
            <a:r>
              <a:rPr lang="en-US" dirty="0" smtClean="0">
                <a:effectLst/>
                <a:latin typeface="Times New Roman" pitchFamily="18" charset="0"/>
                <a:cs typeface="Times New Roman" pitchFamily="18" charset="0"/>
              </a:rPr>
              <a:t>"</a:t>
            </a:r>
            <a:r>
              <a:rPr lang="en-US" dirty="0">
                <a:effectLst/>
                <a:latin typeface="Times New Roman" pitchFamily="18" charset="0"/>
                <a:cs typeface="Times New Roman" pitchFamily="18" charset="0"/>
              </a:rPr>
              <a:t>believing" it is </a:t>
            </a:r>
            <a:r>
              <a:rPr lang="en-US" dirty="0" smtClean="0">
                <a:effectLst/>
                <a:latin typeface="Times New Roman" pitchFamily="18" charset="0"/>
                <a:cs typeface="Times New Roman" pitchFamily="18" charset="0"/>
              </a:rPr>
              <a:t>so. </a:t>
            </a:r>
            <a:endParaRPr lang="en-US" i="1" u="sng" dirty="0" smtClean="0">
              <a:effectLst/>
              <a:latin typeface="Times New Roman" pitchFamily="18" charset="0"/>
              <a:cs typeface="Times New Roman" pitchFamily="18" charset="0"/>
            </a:endParaRPr>
          </a:p>
          <a:p>
            <a:pPr marL="0" indent="0">
              <a:buNone/>
            </a:pPr>
            <a:r>
              <a:rPr lang="en-US" i="1" u="sng" dirty="0" err="1" smtClean="0">
                <a:effectLst/>
                <a:latin typeface="Times New Roman" pitchFamily="18" charset="0"/>
                <a:cs typeface="Times New Roman" pitchFamily="18" charset="0"/>
              </a:rPr>
              <a:t>Emunah</a:t>
            </a:r>
            <a:r>
              <a:rPr lang="en-US" dirty="0" smtClean="0">
                <a:effectLst/>
                <a:latin typeface="Times New Roman" pitchFamily="18" charset="0"/>
                <a:cs typeface="Times New Roman" pitchFamily="18" charset="0"/>
              </a:rPr>
              <a:t> </a:t>
            </a:r>
            <a:r>
              <a:rPr lang="en-US" dirty="0">
                <a:effectLst/>
                <a:latin typeface="Times New Roman" pitchFamily="18" charset="0"/>
                <a:cs typeface="Times New Roman" pitchFamily="18" charset="0"/>
              </a:rPr>
              <a:t>is an action word.  It embodies the doing of a thing.  It suggests complete steadfast obedience and fidelity to this thing "believed" in</a:t>
            </a:r>
            <a:r>
              <a:rPr lang="en-US" dirty="0" smtClean="0">
                <a:effectLst/>
                <a:latin typeface="Times New Roman" pitchFamily="18" charset="0"/>
                <a:cs typeface="Times New Roman" pitchFamily="18" charset="0"/>
              </a:rPr>
              <a:t>.</a:t>
            </a:r>
          </a:p>
          <a:p>
            <a:pPr marL="0" indent="0">
              <a:buNone/>
            </a:pPr>
            <a:r>
              <a:rPr lang="en-US" i="1" dirty="0" err="1" smtClean="0">
                <a:effectLst/>
                <a:latin typeface="Times New Roman" pitchFamily="18" charset="0"/>
                <a:cs typeface="Times New Roman" pitchFamily="18" charset="0"/>
              </a:rPr>
              <a:t>Emunah</a:t>
            </a:r>
            <a:r>
              <a:rPr lang="en-US" dirty="0" smtClean="0">
                <a:effectLst/>
                <a:latin typeface="Times New Roman" pitchFamily="18" charset="0"/>
                <a:cs typeface="Times New Roman" pitchFamily="18" charset="0"/>
              </a:rPr>
              <a:t> is a word of substance.  It does not refer to the thoughts of the mind, but to the actions performed by the person.</a:t>
            </a:r>
          </a:p>
        </p:txBody>
      </p:sp>
    </p:spTree>
    <p:extLst>
      <p:ext uri="{BB962C8B-B14F-4D97-AF65-F5344CB8AC3E}">
        <p14:creationId xmlns:p14="http://schemas.microsoft.com/office/powerpoint/2010/main" val="7502242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smtClean="0"/>
              <a:t/>
            </a:r>
            <a:br>
              <a:rPr lang="en-US" sz="1650" b="1" i="1" dirty="0" smtClean="0"/>
            </a:br>
            <a:r>
              <a:rPr lang="en-US" sz="3100" dirty="0" smtClean="0">
                <a:latin typeface="Times New Roman" pitchFamily="18" charset="0"/>
                <a:cs typeface="Times New Roman" pitchFamily="18" charset="0"/>
              </a:rPr>
              <a:t>Faith/</a:t>
            </a:r>
            <a:r>
              <a:rPr lang="en-US" sz="3100" i="1" dirty="0" err="1" smtClean="0">
                <a:latin typeface="Times New Roman" pitchFamily="18" charset="0"/>
                <a:cs typeface="Times New Roman" pitchFamily="18" charset="0"/>
              </a:rPr>
              <a:t>Emunah</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is a word of </a:t>
            </a:r>
            <a:r>
              <a:rPr lang="en-US" sz="3600" dirty="0" smtClean="0">
                <a:latin typeface="Times New Roman" pitchFamily="18" charset="0"/>
                <a:cs typeface="Times New Roman" pitchFamily="18" charset="0"/>
              </a:rPr>
              <a:t>substance</a:t>
            </a:r>
            <a:r>
              <a:rPr lang="en-US" sz="3000" b="1" i="1" dirty="0" smtClean="0"/>
              <a:t/>
            </a:r>
            <a:br>
              <a:rPr lang="en-US" sz="3000" b="1" i="1" dirty="0" smtClean="0"/>
            </a:br>
            <a:r>
              <a:rPr lang="en-US" sz="1650" b="1" i="1" dirty="0" smtClean="0"/>
              <a:t/>
            </a:r>
            <a:br>
              <a:rPr lang="en-US" sz="1650" b="1" i="1" dirty="0" smtClean="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92369" y="857250"/>
            <a:ext cx="7788386" cy="3886200"/>
          </a:xfrm>
        </p:spPr>
        <p:txBody>
          <a:bodyPr>
            <a:normAutofit fontScale="92500" lnSpcReduction="10000"/>
          </a:bodyPr>
          <a:lstStyle/>
          <a:p>
            <a:pPr marL="0" indent="0">
              <a:buNone/>
            </a:pPr>
            <a:r>
              <a:rPr lang="en-US" dirty="0" smtClean="0"/>
              <a:t>Now </a:t>
            </a:r>
            <a:r>
              <a:rPr lang="en-US" dirty="0"/>
              <a:t>faith is the </a:t>
            </a:r>
            <a:r>
              <a:rPr lang="en-US" u="sng" dirty="0"/>
              <a:t>substance</a:t>
            </a:r>
            <a:r>
              <a:rPr lang="en-US" dirty="0"/>
              <a:t> of things hoped for, the evidence of things not seen</a:t>
            </a:r>
            <a:r>
              <a:rPr lang="en-US" dirty="0" smtClean="0"/>
              <a:t>. (Hebrews 11:1, KJV)</a:t>
            </a:r>
          </a:p>
          <a:p>
            <a:pPr marL="0" indent="0">
              <a:buNone/>
            </a:pPr>
            <a:r>
              <a:rPr lang="en-US" b="1" dirty="0" err="1">
                <a:latin typeface="Bwgrkn" panose="00000400000000000000" pitchFamily="2" charset="0"/>
              </a:rPr>
              <a:t>u`po,stasij</a:t>
            </a:r>
            <a:r>
              <a:rPr lang="en-US" dirty="0">
                <a:latin typeface="Bwgrkn" panose="00000400000000000000" pitchFamily="2" charset="0"/>
              </a:rPr>
              <a:t>,</a:t>
            </a:r>
            <a:r>
              <a:rPr lang="en-US" dirty="0" smtClean="0">
                <a:latin typeface="Bwgrkn" panose="00000400000000000000" pitchFamily="2" charset="0"/>
              </a:rPr>
              <a:t> </a:t>
            </a:r>
            <a:r>
              <a:rPr lang="en-US" dirty="0" smtClean="0"/>
              <a:t>(</a:t>
            </a:r>
            <a:r>
              <a:rPr lang="en-US" dirty="0" err="1" smtClean="0"/>
              <a:t>hupo</a:t>
            </a:r>
            <a:r>
              <a:rPr lang="en-US" dirty="0" smtClean="0"/>
              <a:t>-stasis) - </a:t>
            </a:r>
            <a:r>
              <a:rPr lang="en-US" b="1" dirty="0"/>
              <a:t>1. </a:t>
            </a:r>
            <a:r>
              <a:rPr lang="en-US" i="1" dirty="0"/>
              <a:t>a setting or placing under; thing put under, substructure, foundation</a:t>
            </a:r>
            <a:r>
              <a:rPr lang="en-US" dirty="0"/>
              <a:t>: </a:t>
            </a:r>
            <a:r>
              <a:rPr lang="en-US" b="1" dirty="0"/>
              <a:t>2. </a:t>
            </a:r>
            <a:r>
              <a:rPr lang="en-US" i="1" dirty="0"/>
              <a:t>that which has foundation, is firm</a:t>
            </a:r>
            <a:r>
              <a:rPr lang="en-US" dirty="0"/>
              <a:t>; hence, a. </a:t>
            </a:r>
            <a:r>
              <a:rPr lang="en-US" i="1" dirty="0"/>
              <a:t>that which has actual existence; a substance, real being</a:t>
            </a:r>
            <a:r>
              <a:rPr lang="en-US" dirty="0"/>
              <a:t>: b. </a:t>
            </a:r>
            <a:r>
              <a:rPr lang="en-US" i="1" dirty="0"/>
              <a:t>the substantial quality, nature, </a:t>
            </a:r>
            <a:r>
              <a:rPr lang="en-US" dirty="0"/>
              <a:t>of any person or thing </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3086779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sz="3600" i="1" dirty="0" smtClean="0">
                <a:solidFill>
                  <a:schemeClr val="tx1">
                    <a:lumMod val="95000"/>
                    <a:lumOff val="5000"/>
                  </a:schemeClr>
                </a:solidFill>
              </a:rPr>
              <a:t>Faithfulness Leads to Perseverance </a:t>
            </a:r>
          </a:p>
          <a:p>
            <a:pPr marL="0" indent="0">
              <a:buNone/>
            </a:pPr>
            <a:r>
              <a:rPr lang="en-US" dirty="0" smtClean="0"/>
              <a:t>Therefore</a:t>
            </a:r>
            <a:r>
              <a:rPr lang="en-US" dirty="0"/>
              <a:t>, since we have been </a:t>
            </a:r>
            <a:r>
              <a:rPr lang="en-US" u="sng" dirty="0"/>
              <a:t>justified</a:t>
            </a:r>
            <a:r>
              <a:rPr lang="en-US" dirty="0"/>
              <a:t> through </a:t>
            </a:r>
            <a:r>
              <a:rPr lang="en-US" u="sng" dirty="0"/>
              <a:t>faith</a:t>
            </a:r>
            <a:r>
              <a:rPr lang="en-US" dirty="0"/>
              <a:t>, we have peace with God through our Lord Jesus </a:t>
            </a:r>
            <a:r>
              <a:rPr lang="en-US" dirty="0" smtClean="0"/>
              <a:t>Christ, through </a:t>
            </a:r>
            <a:r>
              <a:rPr lang="en-US" dirty="0"/>
              <a:t>whom we have gained access </a:t>
            </a:r>
            <a:r>
              <a:rPr lang="en-US" u="sng" dirty="0"/>
              <a:t>by faith into this grace</a:t>
            </a:r>
            <a:r>
              <a:rPr lang="en-US" dirty="0"/>
              <a:t> in which we now stand. And we rejoice in the hope of the glory of God.</a:t>
            </a:r>
          </a:p>
          <a:p>
            <a:pPr marL="0" indent="0">
              <a:buNone/>
            </a:pPr>
            <a:r>
              <a:rPr lang="en-US" dirty="0" smtClean="0"/>
              <a:t>Not </a:t>
            </a:r>
            <a:r>
              <a:rPr lang="en-US" dirty="0"/>
              <a:t>only so, but we also rejoice in our sufferings, because we know that suffering produces </a:t>
            </a:r>
            <a:r>
              <a:rPr lang="en-US" u="sng" dirty="0" smtClean="0"/>
              <a:t>perseverance</a:t>
            </a:r>
            <a:r>
              <a:rPr lang="en-US" dirty="0" smtClean="0"/>
              <a:t>; </a:t>
            </a:r>
            <a:r>
              <a:rPr lang="en-US" dirty="0"/>
              <a:t>perseverance, character; and character, hope</a:t>
            </a:r>
            <a:r>
              <a:rPr lang="en-US" dirty="0" smtClean="0"/>
              <a:t>. (Romans 5:1-4, 2011NIV)</a:t>
            </a:r>
            <a:endParaRPr lang="en-US" dirty="0"/>
          </a:p>
          <a:p>
            <a:endParaRPr lang="en-US" dirty="0"/>
          </a:p>
        </p:txBody>
      </p:sp>
    </p:spTree>
    <p:extLst>
      <p:ext uri="{BB962C8B-B14F-4D97-AF65-F5344CB8AC3E}">
        <p14:creationId xmlns:p14="http://schemas.microsoft.com/office/powerpoint/2010/main" val="8552676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Perseverance and Righteous Judgment</a:t>
            </a:r>
          </a:p>
          <a:p>
            <a:pPr marL="0" indent="0">
              <a:buNone/>
            </a:pPr>
            <a:r>
              <a:rPr lang="en-US" dirty="0"/>
              <a:t>Therefore, among God's churches we boast about your perseverance and faith in all the persecutions and trials you are enduring.</a:t>
            </a:r>
          </a:p>
          <a:p>
            <a:pPr marL="0" indent="0">
              <a:buNone/>
            </a:pPr>
            <a:r>
              <a:rPr lang="en-US" u="sng" dirty="0" smtClean="0"/>
              <a:t>All </a:t>
            </a:r>
            <a:r>
              <a:rPr lang="en-US" u="sng" dirty="0"/>
              <a:t>this is evidence that God's judgment is right</a:t>
            </a:r>
            <a:r>
              <a:rPr lang="en-US" dirty="0"/>
              <a:t>, and as a result you will be counted worthy of the kingdom of God, for which you are suffering</a:t>
            </a:r>
            <a:r>
              <a:rPr lang="en-US" dirty="0" smtClean="0"/>
              <a:t>.</a:t>
            </a:r>
            <a:r>
              <a:rPr lang="en-US" dirty="0"/>
              <a:t> </a:t>
            </a:r>
            <a:r>
              <a:rPr lang="en-US" dirty="0" smtClean="0"/>
              <a:t>(2 Thessalonians 1:4-5)</a:t>
            </a:r>
            <a:endParaRPr lang="en-US" dirty="0"/>
          </a:p>
        </p:txBody>
      </p:sp>
    </p:spTree>
    <p:extLst>
      <p:ext uri="{BB962C8B-B14F-4D97-AF65-F5344CB8AC3E}">
        <p14:creationId xmlns:p14="http://schemas.microsoft.com/office/powerpoint/2010/main" val="7920842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i="1" dirty="0" smtClean="0">
                <a:solidFill>
                  <a:schemeClr val="tx1">
                    <a:lumMod val="95000"/>
                    <a:lumOff val="5000"/>
                  </a:schemeClr>
                </a:solidFill>
              </a:rPr>
              <a:t>Perseverance and Righteous Judgment</a:t>
            </a:r>
          </a:p>
          <a:p>
            <a:pPr marL="0" indent="0">
              <a:buNone/>
            </a:pPr>
            <a:r>
              <a:rPr lang="en-US" dirty="0"/>
              <a:t>Consider it pure joy, my brothers, whenever you face trials of many </a:t>
            </a:r>
            <a:r>
              <a:rPr lang="en-US" dirty="0" smtClean="0"/>
              <a:t>kinds, </a:t>
            </a:r>
            <a:r>
              <a:rPr lang="en-US" dirty="0"/>
              <a:t>because you know that the testing of your faith develops </a:t>
            </a:r>
            <a:r>
              <a:rPr lang="en-US" u="sng" dirty="0"/>
              <a:t>perseverance</a:t>
            </a:r>
            <a:r>
              <a:rPr lang="en-US" dirty="0"/>
              <a:t>.</a:t>
            </a:r>
          </a:p>
          <a:p>
            <a:pPr marL="0" indent="0">
              <a:buNone/>
            </a:pPr>
            <a:r>
              <a:rPr lang="en-US" dirty="0" smtClean="0"/>
              <a:t>Perseverance </a:t>
            </a:r>
            <a:r>
              <a:rPr lang="en-US" dirty="0"/>
              <a:t>must finish its work so that you may be mature and complete, not lacking anything</a:t>
            </a:r>
            <a:r>
              <a:rPr lang="en-US" dirty="0" smtClean="0"/>
              <a:t>. (James 1:2-4 2011NIV)</a:t>
            </a:r>
            <a:endParaRPr lang="en-US" dirty="0"/>
          </a:p>
        </p:txBody>
      </p:sp>
    </p:spTree>
    <p:extLst>
      <p:ext uri="{BB962C8B-B14F-4D97-AF65-F5344CB8AC3E}">
        <p14:creationId xmlns:p14="http://schemas.microsoft.com/office/powerpoint/2010/main" val="19091185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smtClean="0"/>
              <a:t/>
            </a:r>
            <a:br>
              <a:rPr lang="en-US" sz="1650" b="1" i="1" dirty="0" smtClean="0"/>
            </a:br>
            <a:r>
              <a:rPr lang="en-US" sz="3100" dirty="0" smtClean="0">
                <a:latin typeface="Times New Roman" pitchFamily="18" charset="0"/>
                <a:cs typeface="Times New Roman" pitchFamily="18" charset="0"/>
              </a:rPr>
              <a:t>Faith/</a:t>
            </a:r>
            <a:r>
              <a:rPr lang="en-US" sz="3100" i="1" dirty="0" err="1" smtClean="0">
                <a:latin typeface="Times New Roman" pitchFamily="18" charset="0"/>
                <a:cs typeface="Times New Roman" pitchFamily="18" charset="0"/>
              </a:rPr>
              <a:t>Emunah</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is a word of </a:t>
            </a:r>
            <a:r>
              <a:rPr lang="en-US" sz="3600" dirty="0" smtClean="0">
                <a:latin typeface="Times New Roman" pitchFamily="18" charset="0"/>
                <a:cs typeface="Times New Roman" pitchFamily="18" charset="0"/>
              </a:rPr>
              <a:t>substance</a:t>
            </a:r>
            <a:r>
              <a:rPr lang="en-US" sz="3000" b="1" i="1" dirty="0" smtClean="0"/>
              <a:t/>
            </a:r>
            <a:br>
              <a:rPr lang="en-US" sz="3000" b="1" i="1" dirty="0" smtClean="0"/>
            </a:br>
            <a:r>
              <a:rPr lang="en-US" sz="1650" b="1" i="1" dirty="0" smtClean="0"/>
              <a:t/>
            </a:r>
            <a:br>
              <a:rPr lang="en-US" sz="1650" b="1" i="1" dirty="0" smtClean="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92369" y="857250"/>
            <a:ext cx="7788386" cy="3886200"/>
          </a:xfrm>
        </p:spPr>
        <p:txBody>
          <a:bodyPr>
            <a:normAutofit fontScale="92500" lnSpcReduction="20000"/>
          </a:bodyPr>
          <a:lstStyle/>
          <a:p>
            <a:pPr marL="0" indent="0">
              <a:buNone/>
            </a:pPr>
            <a:r>
              <a:rPr lang="en-US" dirty="0" smtClean="0"/>
              <a:t>Now </a:t>
            </a:r>
            <a:r>
              <a:rPr lang="en-US" dirty="0"/>
              <a:t>faith is the </a:t>
            </a:r>
            <a:r>
              <a:rPr lang="en-US" u="sng" dirty="0"/>
              <a:t>substance</a:t>
            </a:r>
            <a:r>
              <a:rPr lang="en-US" dirty="0"/>
              <a:t> of things hoped for, the evidence of things not seen</a:t>
            </a:r>
            <a:r>
              <a:rPr lang="en-US" dirty="0" smtClean="0"/>
              <a:t>. (Hebrews 11:1, KJV)</a:t>
            </a:r>
          </a:p>
          <a:p>
            <a:pPr marL="0" indent="0">
              <a:buNone/>
            </a:pPr>
            <a:r>
              <a:rPr lang="en-US" dirty="0" smtClean="0">
                <a:effectLst/>
                <a:latin typeface="Times New Roman" pitchFamily="18" charset="0"/>
                <a:cs typeface="Times New Roman" pitchFamily="18" charset="0"/>
              </a:rPr>
              <a:t>For by it the elders obtained witness (v2, Scriptures)</a:t>
            </a:r>
          </a:p>
          <a:p>
            <a:pPr marL="0" indent="0">
              <a:buNone/>
            </a:pPr>
            <a:r>
              <a:rPr lang="en-US" dirty="0"/>
              <a:t>For by it the men of old gained </a:t>
            </a:r>
            <a:r>
              <a:rPr lang="en-US" dirty="0" err="1" smtClean="0"/>
              <a:t>approval.</a:t>
            </a:r>
            <a:r>
              <a:rPr lang="en-US" dirty="0" err="1" smtClean="0">
                <a:latin typeface="Times New Roman" pitchFamily="18" charset="0"/>
                <a:cs typeface="Times New Roman" pitchFamily="18" charset="0"/>
              </a:rPr>
              <a:t>NAS</a:t>
            </a:r>
            <a:endParaRPr lang="en-US" dirty="0" smtClean="0">
              <a:latin typeface="Times New Roman" pitchFamily="18" charset="0"/>
              <a:cs typeface="Times New Roman" pitchFamily="18" charset="0"/>
            </a:endParaRPr>
          </a:p>
          <a:p>
            <a:pPr marL="0" indent="0">
              <a:buNone/>
            </a:pPr>
            <a:r>
              <a:rPr lang="en-US" dirty="0"/>
              <a:t>For by it the elders obtained a good </a:t>
            </a:r>
            <a:r>
              <a:rPr lang="en-US" dirty="0" err="1" smtClean="0"/>
              <a:t>report.KJV</a:t>
            </a:r>
            <a:endParaRPr lang="en-US" dirty="0"/>
          </a:p>
          <a:p>
            <a:pPr marL="0" indent="0">
              <a:buNone/>
            </a:pPr>
            <a:r>
              <a:rPr lang="en-US" dirty="0"/>
              <a:t>This is what the ancients were commended </a:t>
            </a:r>
            <a:r>
              <a:rPr lang="en-US" dirty="0" smtClean="0"/>
              <a:t>for. NIV</a:t>
            </a:r>
            <a:endParaRPr lang="en-US" dirty="0"/>
          </a:p>
        </p:txBody>
      </p:sp>
    </p:spTree>
    <p:extLst>
      <p:ext uri="{BB962C8B-B14F-4D97-AF65-F5344CB8AC3E}">
        <p14:creationId xmlns:p14="http://schemas.microsoft.com/office/powerpoint/2010/main" val="5086707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smtClean="0"/>
              <a:t/>
            </a:r>
            <a:br>
              <a:rPr lang="en-US" sz="1650" b="1" i="1" dirty="0" smtClean="0"/>
            </a:br>
            <a:r>
              <a:rPr lang="en-US" sz="3100" dirty="0" smtClean="0">
                <a:latin typeface="Times New Roman" pitchFamily="18" charset="0"/>
                <a:cs typeface="Times New Roman" pitchFamily="18" charset="0"/>
              </a:rPr>
              <a:t>People of Faithfulness</a:t>
            </a:r>
            <a:r>
              <a:rPr lang="en-US" sz="3000" b="1" i="1" dirty="0" smtClean="0"/>
              <a:t/>
            </a:r>
            <a:br>
              <a:rPr lang="en-US" sz="3000" b="1" i="1" dirty="0" smtClean="0"/>
            </a:br>
            <a:r>
              <a:rPr lang="en-US" sz="1650" b="1" i="1" dirty="0" smtClean="0"/>
              <a:t/>
            </a:r>
            <a:br>
              <a:rPr lang="en-US" sz="1650" b="1" i="1" dirty="0" smtClean="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92369" y="857250"/>
            <a:ext cx="7788386" cy="3886200"/>
          </a:xfrm>
        </p:spPr>
        <p:txBody>
          <a:bodyPr>
            <a:normAutofit lnSpcReduction="10000"/>
          </a:bodyPr>
          <a:lstStyle/>
          <a:p>
            <a:pPr marL="0" indent="0">
              <a:buNone/>
            </a:pPr>
            <a:r>
              <a:rPr lang="en-US" dirty="0" smtClean="0"/>
              <a:t>Abel, v4</a:t>
            </a:r>
          </a:p>
          <a:p>
            <a:pPr marL="0" indent="0">
              <a:buNone/>
            </a:pPr>
            <a:r>
              <a:rPr lang="en-US" dirty="0" smtClean="0"/>
              <a:t>Enoch v5</a:t>
            </a:r>
          </a:p>
          <a:p>
            <a:pPr marL="0" indent="0">
              <a:buNone/>
            </a:pPr>
            <a:r>
              <a:rPr lang="en-US" dirty="0" smtClean="0"/>
              <a:t>Noah, v7</a:t>
            </a:r>
          </a:p>
          <a:p>
            <a:pPr marL="0" indent="0">
              <a:buNone/>
            </a:pPr>
            <a:r>
              <a:rPr lang="en-US" dirty="0" smtClean="0"/>
              <a:t>Abraham v8</a:t>
            </a:r>
          </a:p>
          <a:p>
            <a:pPr marL="0" indent="0">
              <a:buNone/>
            </a:pPr>
            <a:r>
              <a:rPr lang="en-US" dirty="0" smtClean="0"/>
              <a:t>Sarah v11</a:t>
            </a:r>
          </a:p>
          <a:p>
            <a:pPr marL="0" indent="0">
              <a:buNone/>
            </a:pPr>
            <a:r>
              <a:rPr lang="en-US" dirty="0" err="1" smtClean="0"/>
              <a:t>Yoseph</a:t>
            </a:r>
            <a:r>
              <a:rPr lang="en-US" dirty="0" smtClean="0"/>
              <a:t>, v22</a:t>
            </a:r>
          </a:p>
          <a:p>
            <a:pPr marL="0" indent="0">
              <a:buNone/>
            </a:pPr>
            <a:r>
              <a:rPr lang="en-US" dirty="0" err="1" smtClean="0"/>
              <a:t>Mosheh</a:t>
            </a:r>
            <a:r>
              <a:rPr lang="en-US" dirty="0" smtClean="0"/>
              <a:t>, 23ff</a:t>
            </a:r>
            <a:endParaRPr lang="en-US" dirty="0"/>
          </a:p>
        </p:txBody>
      </p:sp>
    </p:spTree>
    <p:extLst>
      <p:ext uri="{BB962C8B-B14F-4D97-AF65-F5344CB8AC3E}">
        <p14:creationId xmlns:p14="http://schemas.microsoft.com/office/powerpoint/2010/main" val="17443252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sz="3600" i="1" dirty="0" smtClean="0">
                <a:solidFill>
                  <a:schemeClr val="tx1">
                    <a:lumMod val="95000"/>
                    <a:lumOff val="5000"/>
                  </a:schemeClr>
                </a:solidFill>
              </a:rPr>
              <a:t>Abraham Didn’t Waver Through Unbelief</a:t>
            </a:r>
          </a:p>
          <a:p>
            <a:pPr marL="0" indent="0">
              <a:buNone/>
            </a:pPr>
            <a:r>
              <a:rPr lang="en-US" dirty="0" smtClean="0"/>
              <a:t>Therefore</a:t>
            </a:r>
            <a:r>
              <a:rPr lang="en-US" dirty="0"/>
              <a:t>, the promise comes by faith, so that it may be by grace and may be guaranteed to all Avraham's offspring-- not only to those who are of the law but also to those who are of the faith of Avraham. He is the father of us all</a:t>
            </a:r>
            <a:r>
              <a:rPr lang="en-US" dirty="0" smtClean="0"/>
              <a:t>.  As </a:t>
            </a:r>
            <a:r>
              <a:rPr lang="en-US" dirty="0"/>
              <a:t>it is written: "I have made you a father of many nations." He is our father in the sight of Elohim, in whom he believed-- the Elohim who gives life to the dead and calls things that are not as though they were.</a:t>
            </a:r>
          </a:p>
          <a:p>
            <a:pPr marL="0" indent="0">
              <a:buNone/>
            </a:pPr>
            <a:r>
              <a:rPr lang="en-US" dirty="0" smtClean="0"/>
              <a:t>Against </a:t>
            </a:r>
            <a:r>
              <a:rPr lang="en-US" dirty="0"/>
              <a:t>all hope, Avraham in hope believed and so became the father of many nations, just as it had been said to him, "So shall your offspring be."</a:t>
            </a:r>
          </a:p>
          <a:p>
            <a:pPr marL="0" indent="0">
              <a:buNone/>
            </a:pPr>
            <a:r>
              <a:rPr lang="en-US" dirty="0" smtClean="0"/>
              <a:t>(Romans 4:16-19)</a:t>
            </a:r>
            <a:endParaRPr lang="en-US" dirty="0"/>
          </a:p>
        </p:txBody>
      </p:sp>
    </p:spTree>
    <p:extLst>
      <p:ext uri="{BB962C8B-B14F-4D97-AF65-F5344CB8AC3E}">
        <p14:creationId xmlns:p14="http://schemas.microsoft.com/office/powerpoint/2010/main" val="765265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sz="3600" i="1" dirty="0" smtClean="0">
                <a:solidFill>
                  <a:schemeClr val="tx1">
                    <a:lumMod val="95000"/>
                    <a:lumOff val="5000"/>
                  </a:schemeClr>
                </a:solidFill>
              </a:rPr>
              <a:t>Abraham Didn’t Waver Through Unbelief</a:t>
            </a:r>
          </a:p>
          <a:p>
            <a:pPr marL="0" indent="0">
              <a:buNone/>
            </a:pPr>
            <a:r>
              <a:rPr lang="en-US" u="sng" dirty="0" smtClean="0"/>
              <a:t>Without </a:t>
            </a:r>
            <a:r>
              <a:rPr lang="en-US" u="sng" dirty="0"/>
              <a:t>weakening in his faith</a:t>
            </a:r>
            <a:r>
              <a:rPr lang="en-US" dirty="0"/>
              <a:t>, he faced the fact that his body was as good as dead-- since he was about a hundred years old-- and that Sarah's womb was also dead.</a:t>
            </a:r>
          </a:p>
          <a:p>
            <a:pPr marL="0" indent="0">
              <a:buNone/>
            </a:pPr>
            <a:r>
              <a:rPr lang="en-US" dirty="0" smtClean="0"/>
              <a:t>Yet </a:t>
            </a:r>
            <a:r>
              <a:rPr lang="en-US" u="sng" dirty="0"/>
              <a:t>he did not waver through unbelief</a:t>
            </a:r>
            <a:r>
              <a:rPr lang="en-US" dirty="0"/>
              <a:t> regarding the promise of Elohim, but was strengthened in his faith and gave glory to </a:t>
            </a:r>
            <a:r>
              <a:rPr lang="en-US" dirty="0" smtClean="0"/>
              <a:t>Elohim, being </a:t>
            </a:r>
            <a:r>
              <a:rPr lang="en-US" dirty="0"/>
              <a:t>fully persuaded that Elohim had power to do what he had promised.</a:t>
            </a:r>
          </a:p>
          <a:p>
            <a:pPr marL="0" indent="0">
              <a:buNone/>
            </a:pPr>
            <a:r>
              <a:rPr lang="en-US" dirty="0" smtClean="0"/>
              <a:t>This </a:t>
            </a:r>
            <a:r>
              <a:rPr lang="en-US" dirty="0"/>
              <a:t>is why "it was credited to him as righteousness</a:t>
            </a:r>
            <a:r>
              <a:rPr lang="en-US" dirty="0" smtClean="0"/>
              <a:t>.“ (Romans 4:20-22)</a:t>
            </a:r>
            <a:endParaRPr lang="en-US" dirty="0"/>
          </a:p>
        </p:txBody>
      </p:sp>
    </p:spTree>
    <p:extLst>
      <p:ext uri="{BB962C8B-B14F-4D97-AF65-F5344CB8AC3E}">
        <p14:creationId xmlns:p14="http://schemas.microsoft.com/office/powerpoint/2010/main" val="40106054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sz="3600" dirty="0" smtClean="0"/>
              <a:t>Shaking Off Those Things Which Hinder </a:t>
            </a:r>
          </a:p>
          <a:p>
            <a:pPr marL="0" indent="0">
              <a:buNone/>
            </a:pPr>
            <a:r>
              <a:rPr lang="en-US" dirty="0"/>
              <a:t>Therefore, </a:t>
            </a:r>
            <a:r>
              <a:rPr lang="en-US" dirty="0" smtClean="0"/>
              <a:t>since we are surrounded by such a great cloud of witnesses, let us throw off everything that hinders and the sin that so easily entangles, and let us run with perseverance the race marked out for us. (Hebrews 12:1)</a:t>
            </a:r>
          </a:p>
          <a:p>
            <a:pPr marL="0" indent="0">
              <a:buNone/>
            </a:pPr>
            <a:r>
              <a:rPr lang="en-US" sz="3600" dirty="0" smtClean="0"/>
              <a:t>Read 2-14</a:t>
            </a:r>
            <a:endParaRPr lang="en-US" sz="3600" dirty="0"/>
          </a:p>
        </p:txBody>
      </p:sp>
    </p:spTree>
    <p:extLst>
      <p:ext uri="{BB962C8B-B14F-4D97-AF65-F5344CB8AC3E}">
        <p14:creationId xmlns:p14="http://schemas.microsoft.com/office/powerpoint/2010/main" val="16746611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sz="3600" dirty="0" smtClean="0"/>
              <a:t>12:14 </a:t>
            </a:r>
          </a:p>
          <a:p>
            <a:pPr marL="0" indent="0">
              <a:buNone/>
            </a:pPr>
            <a:r>
              <a:rPr lang="en-US" sz="3600" dirty="0" smtClean="0"/>
              <a:t>At the end of faithfulness and perseverance of the saints is the holiness that enables us to stand in his presence and see his approving face.</a:t>
            </a:r>
            <a:endParaRPr lang="en-US" dirty="0"/>
          </a:p>
        </p:txBody>
      </p:sp>
    </p:spTree>
    <p:extLst>
      <p:ext uri="{BB962C8B-B14F-4D97-AF65-F5344CB8AC3E}">
        <p14:creationId xmlns:p14="http://schemas.microsoft.com/office/powerpoint/2010/main" val="1562656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57146</TotalTime>
  <Words>3471</Words>
  <Application>Microsoft Office PowerPoint</Application>
  <PresentationFormat>On-screen Show (16:9)</PresentationFormat>
  <Paragraphs>238</Paragraphs>
  <Slides>48</Slides>
  <Notes>48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48</vt:i4>
      </vt:variant>
    </vt:vector>
  </HeadingPairs>
  <TitlesOfParts>
    <vt:vector size="57" baseType="lpstr">
      <vt:lpstr>Arial</vt:lpstr>
      <vt:lpstr>Bwgrkl</vt:lpstr>
      <vt:lpstr>Bwgrkn</vt:lpstr>
      <vt:lpstr>Bwhebb</vt:lpstr>
      <vt:lpstr>Calibri</vt:lpstr>
      <vt:lpstr>Helvetica</vt:lpstr>
      <vt:lpstr>Times New Roman</vt:lpstr>
      <vt:lpstr>13_Office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“Faith” - Emunah    </vt:lpstr>
      <vt:lpstr>    Faith/Faithfulness is an Action Word    </vt:lpstr>
      <vt:lpstr>    Faith/Emunah is a word of substance    </vt:lpstr>
      <vt:lpstr>PowerPoint Presentation</vt:lpstr>
      <vt:lpstr>PowerPoint Presentation</vt:lpstr>
      <vt:lpstr>PowerPoint Presentation</vt:lpstr>
      <vt:lpstr>    Faith/Emunah is a word of substance    </vt:lpstr>
      <vt:lpstr>    People of Faithfulness    </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559</cp:revision>
  <dcterms:created xsi:type="dcterms:W3CDTF">2012-08-10T17:43:01Z</dcterms:created>
  <dcterms:modified xsi:type="dcterms:W3CDTF">2017-09-07T21:00:39Z</dcterms:modified>
</cp:coreProperties>
</file>