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17" r:id="rId2"/>
    <p:sldMasterId id="2147484757" r:id="rId3"/>
    <p:sldMasterId id="2147484961" r:id="rId4"/>
    <p:sldMasterId id="2147485045" r:id="rId5"/>
    <p:sldMasterId id="2147485093" r:id="rId6"/>
    <p:sldMasterId id="2147485105" r:id="rId7"/>
    <p:sldMasterId id="2147485117" r:id="rId8"/>
    <p:sldMasterId id="2147485141" r:id="rId9"/>
    <p:sldMasterId id="2147485153" r:id="rId10"/>
    <p:sldMasterId id="2147485165" r:id="rId11"/>
    <p:sldMasterId id="2147485177" r:id="rId12"/>
    <p:sldMasterId id="2147485189" r:id="rId13"/>
    <p:sldMasterId id="2147485201" r:id="rId14"/>
    <p:sldMasterId id="2147485213" r:id="rId15"/>
    <p:sldMasterId id="2147485225" r:id="rId16"/>
    <p:sldMasterId id="2147485237" r:id="rId17"/>
    <p:sldMasterId id="2147485249" r:id="rId18"/>
    <p:sldMasterId id="2147485261" r:id="rId19"/>
  </p:sldMasterIdLst>
  <p:notesMasterIdLst>
    <p:notesMasterId r:id="rId81"/>
  </p:notesMasterIdLst>
  <p:sldIdLst>
    <p:sldId id="259" r:id="rId20"/>
    <p:sldId id="985" r:id="rId21"/>
    <p:sldId id="993" r:id="rId22"/>
    <p:sldId id="996" r:id="rId23"/>
    <p:sldId id="989" r:id="rId24"/>
    <p:sldId id="990" r:id="rId25"/>
    <p:sldId id="991" r:id="rId26"/>
    <p:sldId id="994" r:id="rId27"/>
    <p:sldId id="986" r:id="rId28"/>
    <p:sldId id="827" r:id="rId29"/>
    <p:sldId id="1066" r:id="rId30"/>
    <p:sldId id="1035" r:id="rId31"/>
    <p:sldId id="1036" r:id="rId32"/>
    <p:sldId id="1042" r:id="rId33"/>
    <p:sldId id="1037" r:id="rId34"/>
    <p:sldId id="1038" r:id="rId35"/>
    <p:sldId id="1039" r:id="rId36"/>
    <p:sldId id="1040" r:id="rId37"/>
    <p:sldId id="1041" r:id="rId38"/>
    <p:sldId id="1050" r:id="rId39"/>
    <p:sldId id="1043" r:id="rId40"/>
    <p:sldId id="1044" r:id="rId41"/>
    <p:sldId id="1056" r:id="rId42"/>
    <p:sldId id="1057" r:id="rId43"/>
    <p:sldId id="928" r:id="rId44"/>
    <p:sldId id="1075" r:id="rId45"/>
    <p:sldId id="987" r:id="rId46"/>
    <p:sldId id="1033" r:id="rId47"/>
    <p:sldId id="1063" r:id="rId48"/>
    <p:sldId id="1064" r:id="rId49"/>
    <p:sldId id="1065" r:id="rId50"/>
    <p:sldId id="1060" r:id="rId51"/>
    <p:sldId id="1058" r:id="rId52"/>
    <p:sldId id="1061" r:id="rId53"/>
    <p:sldId id="998" r:id="rId54"/>
    <p:sldId id="961" r:id="rId55"/>
    <p:sldId id="962" r:id="rId56"/>
    <p:sldId id="1073" r:id="rId57"/>
    <p:sldId id="1062" r:id="rId58"/>
    <p:sldId id="963" r:id="rId59"/>
    <p:sldId id="1074" r:id="rId60"/>
    <p:sldId id="1053" r:id="rId61"/>
    <p:sldId id="1018" r:id="rId62"/>
    <p:sldId id="1067" r:id="rId63"/>
    <p:sldId id="1068" r:id="rId64"/>
    <p:sldId id="1011" r:id="rId65"/>
    <p:sldId id="1003" r:id="rId66"/>
    <p:sldId id="1005" r:id="rId67"/>
    <p:sldId id="1076" r:id="rId68"/>
    <p:sldId id="1001" r:id="rId69"/>
    <p:sldId id="1006" r:id="rId70"/>
    <p:sldId id="1004" r:id="rId71"/>
    <p:sldId id="1000" r:id="rId72"/>
    <p:sldId id="1070" r:id="rId73"/>
    <p:sldId id="1069" r:id="rId74"/>
    <p:sldId id="1072" r:id="rId75"/>
    <p:sldId id="1071" r:id="rId76"/>
    <p:sldId id="980" r:id="rId77"/>
    <p:sldId id="824" r:id="rId78"/>
    <p:sldId id="669" r:id="rId79"/>
    <p:sldId id="688" r:id="rId8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522" y="-84"/>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7.xml"/><Relationship Id="rId39" Type="http://schemas.openxmlformats.org/officeDocument/2006/relationships/slide" Target="slides/slide20.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slide" Target="slides/slide36.xml"/><Relationship Id="rId63" Type="http://schemas.openxmlformats.org/officeDocument/2006/relationships/slide" Target="slides/slide44.xml"/><Relationship Id="rId68" Type="http://schemas.openxmlformats.org/officeDocument/2006/relationships/slide" Target="slides/slide49.xml"/><Relationship Id="rId76" Type="http://schemas.openxmlformats.org/officeDocument/2006/relationships/slide" Target="slides/slide57.xml"/><Relationship Id="rId84"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2.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0.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slide" Target="slides/slide39.xml"/><Relationship Id="rId66" Type="http://schemas.openxmlformats.org/officeDocument/2006/relationships/slide" Target="slides/slide47.xml"/><Relationship Id="rId74" Type="http://schemas.openxmlformats.org/officeDocument/2006/relationships/slide" Target="slides/slide55.xml"/><Relationship Id="rId79" Type="http://schemas.openxmlformats.org/officeDocument/2006/relationships/slide" Target="slides/slide60.xml"/><Relationship Id="rId5" Type="http://schemas.openxmlformats.org/officeDocument/2006/relationships/slideMaster" Target="slideMasters/slideMaster5.xml"/><Relationship Id="rId61" Type="http://schemas.openxmlformats.org/officeDocument/2006/relationships/slide" Target="slides/slide42.xml"/><Relationship Id="rId82" Type="http://schemas.openxmlformats.org/officeDocument/2006/relationships/presProps" Target="presProps.xml"/><Relationship Id="rId19" Type="http://schemas.openxmlformats.org/officeDocument/2006/relationships/slideMaster" Target="slideMasters/slideMaster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slide" Target="slides/slide45.xml"/><Relationship Id="rId69" Type="http://schemas.openxmlformats.org/officeDocument/2006/relationships/slide" Target="slides/slide50.xml"/><Relationship Id="rId77" Type="http://schemas.openxmlformats.org/officeDocument/2006/relationships/slide" Target="slides/slide58.xml"/><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80" Type="http://schemas.openxmlformats.org/officeDocument/2006/relationships/slide" Target="slides/slide61.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slide" Target="slides/slide48.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slide" Target="slides/slide51.xml"/><Relationship Id="rId75" Type="http://schemas.openxmlformats.org/officeDocument/2006/relationships/slide" Target="slides/slide56.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10" Type="http://schemas.openxmlformats.org/officeDocument/2006/relationships/slideMaster" Target="slideMasters/slideMaster10.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slide" Target="slides/slide46.xml"/><Relationship Id="rId73" Type="http://schemas.openxmlformats.org/officeDocument/2006/relationships/slide" Target="slides/slide54.xml"/><Relationship Id="rId78" Type="http://schemas.openxmlformats.org/officeDocument/2006/relationships/slide" Target="slides/slide59.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6/11/2016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6/11/2016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6/11/2016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6/11/2016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6/11/2016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6/11/2016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6/11/2016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6/11/2016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6/11/2016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019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5488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277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6665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1722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049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302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6954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2132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39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2395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63222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01120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4425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10881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54423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84109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4103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26478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03960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08421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85211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57060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7298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64585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17119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77353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96025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16979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7379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82633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22521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20980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77707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63553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53354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43224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19637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563301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38939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8478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98587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22532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373691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77707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63553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53354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43224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19637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56330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38939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8478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98587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22532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373691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71219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03441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47863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483614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391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331423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37794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045164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66026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83942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296503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01839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517562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354827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09830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58916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445743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767682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00433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34503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429151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474477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039782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207717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06106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899775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21998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395640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373598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482819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050634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639080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10094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456330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151904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618860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737610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023985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384179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655097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457037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127409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771402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62801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096955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960692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252821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043538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186328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422540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004426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871668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851949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619007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8497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239088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465224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926709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350468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469146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70032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18474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812208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689056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651696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621909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464063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581546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493646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042448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951288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167195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837860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660880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127361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036685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330195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158902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169110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639174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680266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69495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150418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693115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853125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070676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541857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367019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707128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002770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877469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623943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486301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80558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900553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589048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686147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477584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699969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158618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283185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465510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282358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801354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2352964"/>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021099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814723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803519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075008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788589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442827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07284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23263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914857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6115044"/>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965344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026924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930517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532875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135141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055620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377918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874982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86027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285858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457543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7470699"/>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323411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255010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749212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29228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5588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6/11/2016</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591932"/>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5136480"/>
      </p:ext>
    </p:extLst>
  </p:cSld>
  <p:clrMap bg1="lt1" tx1="dk1" bg2="lt2" tx2="dk2" accent1="accent1" accent2="accent2" accent3="accent3" accent4="accent4" accent5="accent5" accent6="accent6" hlink="hlink" folHlink="folHlink"/>
  <p:sldLayoutIdLst>
    <p:sldLayoutId id="2147484962" r:id="rId1"/>
    <p:sldLayoutId id="2147484963" r:id="rId2"/>
    <p:sldLayoutId id="2147484964" r:id="rId3"/>
    <p:sldLayoutId id="2147484965" r:id="rId4"/>
    <p:sldLayoutId id="2147484966" r:id="rId5"/>
    <p:sldLayoutId id="2147484967" r:id="rId6"/>
    <p:sldLayoutId id="2147484968" r:id="rId7"/>
    <p:sldLayoutId id="2147484969" r:id="rId8"/>
    <p:sldLayoutId id="2147484970" r:id="rId9"/>
    <p:sldLayoutId id="2147484971" r:id="rId10"/>
    <p:sldLayoutId id="21474849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5611484"/>
      </p:ext>
    </p:extLst>
  </p:cSld>
  <p:clrMap bg1="lt1" tx1="dk1" bg2="lt2" tx2="dk2" accent1="accent1" accent2="accent2" accent3="accent3" accent4="accent4" accent5="accent5" accent6="accent6" hlink="hlink" folHlink="folHlink"/>
  <p:sldLayoutIdLst>
    <p:sldLayoutId id="2147485046" r:id="rId1"/>
    <p:sldLayoutId id="2147485047" r:id="rId2"/>
    <p:sldLayoutId id="2147485048" r:id="rId3"/>
    <p:sldLayoutId id="2147485049" r:id="rId4"/>
    <p:sldLayoutId id="2147485050" r:id="rId5"/>
    <p:sldLayoutId id="2147485051" r:id="rId6"/>
    <p:sldLayoutId id="2147485052" r:id="rId7"/>
    <p:sldLayoutId id="2147485053" r:id="rId8"/>
    <p:sldLayoutId id="2147485054" r:id="rId9"/>
    <p:sldLayoutId id="2147485055" r:id="rId10"/>
    <p:sldLayoutId id="21474850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604391"/>
      </p:ext>
    </p:extLst>
  </p:cSld>
  <p:clrMap bg1="lt1" tx1="dk1" bg2="lt2" tx2="dk2" accent1="accent1" accent2="accent2" accent3="accent3" accent4="accent4" accent5="accent5" accent6="accent6" hlink="hlink" folHlink="folHlink"/>
  <p:sldLayoutIdLst>
    <p:sldLayoutId id="2147485094" r:id="rId1"/>
    <p:sldLayoutId id="2147485095" r:id="rId2"/>
    <p:sldLayoutId id="2147485096" r:id="rId3"/>
    <p:sldLayoutId id="2147485097" r:id="rId4"/>
    <p:sldLayoutId id="2147485098" r:id="rId5"/>
    <p:sldLayoutId id="2147485099" r:id="rId6"/>
    <p:sldLayoutId id="2147485100" r:id="rId7"/>
    <p:sldLayoutId id="2147485101" r:id="rId8"/>
    <p:sldLayoutId id="2147485102" r:id="rId9"/>
    <p:sldLayoutId id="2147485103" r:id="rId10"/>
    <p:sldLayoutId id="21474851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604391"/>
      </p:ext>
    </p:extLst>
  </p:cSld>
  <p:clrMap bg1="lt1" tx1="dk1" bg2="lt2" tx2="dk2" accent1="accent1" accent2="accent2" accent3="accent3" accent4="accent4" accent5="accent5" accent6="accent6" hlink="hlink" folHlink="folHlink"/>
  <p:sldLayoutIdLst>
    <p:sldLayoutId id="2147485106" r:id="rId1"/>
    <p:sldLayoutId id="2147485107" r:id="rId2"/>
    <p:sldLayoutId id="2147485108" r:id="rId3"/>
    <p:sldLayoutId id="2147485109" r:id="rId4"/>
    <p:sldLayoutId id="2147485110" r:id="rId5"/>
    <p:sldLayoutId id="2147485111" r:id="rId6"/>
    <p:sldLayoutId id="2147485112" r:id="rId7"/>
    <p:sldLayoutId id="2147485113" r:id="rId8"/>
    <p:sldLayoutId id="2147485114" r:id="rId9"/>
    <p:sldLayoutId id="2147485115" r:id="rId10"/>
    <p:sldLayoutId id="214748511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2615259"/>
      </p:ext>
    </p:extLst>
  </p:cSld>
  <p:clrMap bg1="lt1" tx1="dk1" bg2="lt2" tx2="dk2" accent1="accent1" accent2="accent2" accent3="accent3" accent4="accent4" accent5="accent5" accent6="accent6" hlink="hlink" folHlink="folHlink"/>
  <p:sldLayoutIdLst>
    <p:sldLayoutId id="2147485118" r:id="rId1"/>
    <p:sldLayoutId id="2147485119" r:id="rId2"/>
    <p:sldLayoutId id="2147485120" r:id="rId3"/>
    <p:sldLayoutId id="2147485121" r:id="rId4"/>
    <p:sldLayoutId id="2147485122" r:id="rId5"/>
    <p:sldLayoutId id="2147485123" r:id="rId6"/>
    <p:sldLayoutId id="2147485124" r:id="rId7"/>
    <p:sldLayoutId id="2147485125" r:id="rId8"/>
    <p:sldLayoutId id="2147485126" r:id="rId9"/>
    <p:sldLayoutId id="2147485127" r:id="rId10"/>
    <p:sldLayoutId id="21474851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4003717"/>
      </p:ext>
    </p:extLst>
  </p:cSld>
  <p:clrMap bg1="lt1" tx1="dk1" bg2="lt2" tx2="dk2" accent1="accent1" accent2="accent2" accent3="accent3" accent4="accent4" accent5="accent5" accent6="accent6" hlink="hlink" folHlink="folHlink"/>
  <p:sldLayoutIdLst>
    <p:sldLayoutId id="2147485142" r:id="rId1"/>
    <p:sldLayoutId id="2147485143" r:id="rId2"/>
    <p:sldLayoutId id="2147485144" r:id="rId3"/>
    <p:sldLayoutId id="2147485145" r:id="rId4"/>
    <p:sldLayoutId id="2147485146" r:id="rId5"/>
    <p:sldLayoutId id="2147485147" r:id="rId6"/>
    <p:sldLayoutId id="2147485148" r:id="rId7"/>
    <p:sldLayoutId id="2147485149" r:id="rId8"/>
    <p:sldLayoutId id="2147485150" r:id="rId9"/>
    <p:sldLayoutId id="2147485151" r:id="rId10"/>
    <p:sldLayoutId id="21474851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4954831"/>
      </p:ext>
    </p:extLst>
  </p:cSld>
  <p:clrMap bg1="lt1" tx1="dk1" bg2="lt2" tx2="dk2" accent1="accent1" accent2="accent2" accent3="accent3" accent4="accent4" accent5="accent5" accent6="accent6" hlink="hlink" folHlink="folHlink"/>
  <p:sldLayoutIdLst>
    <p:sldLayoutId id="2147485154" r:id="rId1"/>
    <p:sldLayoutId id="2147485155" r:id="rId2"/>
    <p:sldLayoutId id="2147485156" r:id="rId3"/>
    <p:sldLayoutId id="2147485157" r:id="rId4"/>
    <p:sldLayoutId id="2147485158" r:id="rId5"/>
    <p:sldLayoutId id="2147485159" r:id="rId6"/>
    <p:sldLayoutId id="2147485160" r:id="rId7"/>
    <p:sldLayoutId id="2147485161" r:id="rId8"/>
    <p:sldLayoutId id="2147485162" r:id="rId9"/>
    <p:sldLayoutId id="2147485163" r:id="rId10"/>
    <p:sldLayoutId id="214748516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1367648"/>
      </p:ext>
    </p:extLst>
  </p:cSld>
  <p:clrMap bg1="lt1" tx1="dk1" bg2="lt2" tx2="dk2" accent1="accent1" accent2="accent2" accent3="accent3" accent4="accent4" accent5="accent5" accent6="accent6" hlink="hlink" folHlink="folHlink"/>
  <p:sldLayoutIdLst>
    <p:sldLayoutId id="2147485166" r:id="rId1"/>
    <p:sldLayoutId id="2147485167" r:id="rId2"/>
    <p:sldLayoutId id="2147485168" r:id="rId3"/>
    <p:sldLayoutId id="2147485169" r:id="rId4"/>
    <p:sldLayoutId id="2147485170" r:id="rId5"/>
    <p:sldLayoutId id="2147485171" r:id="rId6"/>
    <p:sldLayoutId id="2147485172" r:id="rId7"/>
    <p:sldLayoutId id="2147485173" r:id="rId8"/>
    <p:sldLayoutId id="2147485174" r:id="rId9"/>
    <p:sldLayoutId id="2147485175" r:id="rId10"/>
    <p:sldLayoutId id="214748517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3476373"/>
      </p:ext>
    </p:extLst>
  </p:cSld>
  <p:clrMap bg1="lt1" tx1="dk1" bg2="lt2" tx2="dk2" accent1="accent1" accent2="accent2" accent3="accent3" accent4="accent4" accent5="accent5" accent6="accent6" hlink="hlink" folHlink="folHlink"/>
  <p:sldLayoutIdLst>
    <p:sldLayoutId id="2147485178" r:id="rId1"/>
    <p:sldLayoutId id="2147485179" r:id="rId2"/>
    <p:sldLayoutId id="2147485180" r:id="rId3"/>
    <p:sldLayoutId id="2147485181" r:id="rId4"/>
    <p:sldLayoutId id="2147485182" r:id="rId5"/>
    <p:sldLayoutId id="2147485183" r:id="rId6"/>
    <p:sldLayoutId id="2147485184" r:id="rId7"/>
    <p:sldLayoutId id="2147485185" r:id="rId8"/>
    <p:sldLayoutId id="2147485186" r:id="rId9"/>
    <p:sldLayoutId id="2147485187" r:id="rId10"/>
    <p:sldLayoutId id="214748518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649014"/>
      </p:ext>
    </p:extLst>
  </p:cSld>
  <p:clrMap bg1="lt1" tx1="dk1" bg2="lt2" tx2="dk2" accent1="accent1" accent2="accent2" accent3="accent3" accent4="accent4" accent5="accent5" accent6="accent6" hlink="hlink" folHlink="folHlink"/>
  <p:sldLayoutIdLst>
    <p:sldLayoutId id="2147485190" r:id="rId1"/>
    <p:sldLayoutId id="2147485191" r:id="rId2"/>
    <p:sldLayoutId id="2147485192" r:id="rId3"/>
    <p:sldLayoutId id="2147485193" r:id="rId4"/>
    <p:sldLayoutId id="2147485194" r:id="rId5"/>
    <p:sldLayoutId id="2147485195" r:id="rId6"/>
    <p:sldLayoutId id="2147485196" r:id="rId7"/>
    <p:sldLayoutId id="2147485197" r:id="rId8"/>
    <p:sldLayoutId id="2147485198" r:id="rId9"/>
    <p:sldLayoutId id="2147485199" r:id="rId10"/>
    <p:sldLayoutId id="21474852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8800760"/>
      </p:ext>
    </p:extLst>
  </p:cSld>
  <p:clrMap bg1="lt1" tx1="dk1" bg2="lt2" tx2="dk2" accent1="accent1" accent2="accent2" accent3="accent3" accent4="accent4" accent5="accent5" accent6="accent6" hlink="hlink" folHlink="folHlink"/>
  <p:sldLayoutIdLst>
    <p:sldLayoutId id="2147485202" r:id="rId1"/>
    <p:sldLayoutId id="2147485203" r:id="rId2"/>
    <p:sldLayoutId id="2147485204" r:id="rId3"/>
    <p:sldLayoutId id="2147485205" r:id="rId4"/>
    <p:sldLayoutId id="2147485206" r:id="rId5"/>
    <p:sldLayoutId id="2147485207" r:id="rId6"/>
    <p:sldLayoutId id="2147485208" r:id="rId7"/>
    <p:sldLayoutId id="2147485209" r:id="rId8"/>
    <p:sldLayoutId id="2147485210" r:id="rId9"/>
    <p:sldLayoutId id="2147485211" r:id="rId10"/>
    <p:sldLayoutId id="21474852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3632729"/>
      </p:ext>
    </p:extLst>
  </p:cSld>
  <p:clrMap bg1="lt1" tx1="dk1" bg2="lt2" tx2="dk2" accent1="accent1" accent2="accent2" accent3="accent3" accent4="accent4" accent5="accent5" accent6="accent6" hlink="hlink" folHlink="folHlink"/>
  <p:sldLayoutIdLst>
    <p:sldLayoutId id="2147485214" r:id="rId1"/>
    <p:sldLayoutId id="2147485215" r:id="rId2"/>
    <p:sldLayoutId id="2147485216" r:id="rId3"/>
    <p:sldLayoutId id="2147485217" r:id="rId4"/>
    <p:sldLayoutId id="2147485218" r:id="rId5"/>
    <p:sldLayoutId id="2147485219" r:id="rId6"/>
    <p:sldLayoutId id="2147485220" r:id="rId7"/>
    <p:sldLayoutId id="2147485221" r:id="rId8"/>
    <p:sldLayoutId id="2147485222" r:id="rId9"/>
    <p:sldLayoutId id="2147485223" r:id="rId10"/>
    <p:sldLayoutId id="21474852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8499427"/>
      </p:ext>
    </p:extLst>
  </p:cSld>
  <p:clrMap bg1="lt1" tx1="dk1" bg2="lt2" tx2="dk2" accent1="accent1" accent2="accent2" accent3="accent3" accent4="accent4" accent5="accent5" accent6="accent6" hlink="hlink" folHlink="folHlink"/>
  <p:sldLayoutIdLst>
    <p:sldLayoutId id="2147485226" r:id="rId1"/>
    <p:sldLayoutId id="2147485227" r:id="rId2"/>
    <p:sldLayoutId id="2147485228" r:id="rId3"/>
    <p:sldLayoutId id="2147485229" r:id="rId4"/>
    <p:sldLayoutId id="2147485230" r:id="rId5"/>
    <p:sldLayoutId id="2147485231" r:id="rId6"/>
    <p:sldLayoutId id="2147485232" r:id="rId7"/>
    <p:sldLayoutId id="2147485233" r:id="rId8"/>
    <p:sldLayoutId id="2147485234" r:id="rId9"/>
    <p:sldLayoutId id="2147485235" r:id="rId10"/>
    <p:sldLayoutId id="21474852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9855602"/>
      </p:ext>
    </p:extLst>
  </p:cSld>
  <p:clrMap bg1="lt1" tx1="dk1" bg2="lt2" tx2="dk2" accent1="accent1" accent2="accent2" accent3="accent3" accent4="accent4" accent5="accent5" accent6="accent6" hlink="hlink" folHlink="folHlink"/>
  <p:sldLayoutIdLst>
    <p:sldLayoutId id="2147485238" r:id="rId1"/>
    <p:sldLayoutId id="2147485239" r:id="rId2"/>
    <p:sldLayoutId id="2147485240" r:id="rId3"/>
    <p:sldLayoutId id="2147485241" r:id="rId4"/>
    <p:sldLayoutId id="2147485242" r:id="rId5"/>
    <p:sldLayoutId id="2147485243" r:id="rId6"/>
    <p:sldLayoutId id="2147485244" r:id="rId7"/>
    <p:sldLayoutId id="2147485245" r:id="rId8"/>
    <p:sldLayoutId id="2147485246" r:id="rId9"/>
    <p:sldLayoutId id="2147485247" r:id="rId10"/>
    <p:sldLayoutId id="21474852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4619452"/>
      </p:ext>
    </p:extLst>
  </p:cSld>
  <p:clrMap bg1="lt1" tx1="dk1" bg2="lt2" tx2="dk2" accent1="accent1" accent2="accent2" accent3="accent3" accent4="accent4" accent5="accent5" accent6="accent6" hlink="hlink" folHlink="folHlink"/>
  <p:sldLayoutIdLst>
    <p:sldLayoutId id="2147485250" r:id="rId1"/>
    <p:sldLayoutId id="2147485251" r:id="rId2"/>
    <p:sldLayoutId id="2147485252" r:id="rId3"/>
    <p:sldLayoutId id="2147485253" r:id="rId4"/>
    <p:sldLayoutId id="2147485254" r:id="rId5"/>
    <p:sldLayoutId id="2147485255" r:id="rId6"/>
    <p:sldLayoutId id="2147485256" r:id="rId7"/>
    <p:sldLayoutId id="2147485257" r:id="rId8"/>
    <p:sldLayoutId id="2147485258" r:id="rId9"/>
    <p:sldLayoutId id="2147485259" r:id="rId10"/>
    <p:sldLayoutId id="21474852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6/11/2016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856775"/>
      </p:ext>
    </p:extLst>
  </p:cSld>
  <p:clrMap bg1="lt1" tx1="dk1" bg2="lt2" tx2="dk2" accent1="accent1" accent2="accent2" accent3="accent3" accent4="accent4" accent5="accent5" accent6="accent6" hlink="hlink" folHlink="folHlink"/>
  <p:sldLayoutIdLst>
    <p:sldLayoutId id="2147485262" r:id="rId1"/>
    <p:sldLayoutId id="2147485263" r:id="rId2"/>
    <p:sldLayoutId id="2147485264" r:id="rId3"/>
    <p:sldLayoutId id="2147485265" r:id="rId4"/>
    <p:sldLayoutId id="2147485266" r:id="rId5"/>
    <p:sldLayoutId id="2147485267" r:id="rId6"/>
    <p:sldLayoutId id="2147485268" r:id="rId7"/>
    <p:sldLayoutId id="2147485269" r:id="rId8"/>
    <p:sldLayoutId id="2147485270" r:id="rId9"/>
    <p:sldLayoutId id="2147485271" r:id="rId10"/>
    <p:sldLayoutId id="21474852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5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90.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90.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90.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90.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90.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90.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0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0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1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1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89.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45.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45.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45.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23.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23.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23.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78.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34.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00.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79.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79.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67.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79.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79.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79.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7" y="657227"/>
            <a:ext cx="7536543" cy="3857625"/>
          </a:xfrm>
        </p:spPr>
        <p:txBody>
          <a:bodyPr>
            <a:normAutofit/>
          </a:bodyPr>
          <a:lstStyle/>
          <a:p>
            <a:endParaRPr lang="en-US" dirty="0" smtClean="0"/>
          </a:p>
          <a:p>
            <a:pPr>
              <a:buNone/>
            </a:pPr>
            <a:endParaRPr lang="en-US" dirty="0" smtClean="0"/>
          </a:p>
          <a:p>
            <a:pPr marL="0" algn="ctr">
              <a:buNone/>
            </a:pPr>
            <a:r>
              <a:rPr lang="en-US" dirty="0" smtClean="0">
                <a:solidFill>
                  <a:schemeClr val="bg1"/>
                </a:solidFill>
              </a:rPr>
              <a:t>   </a:t>
            </a:r>
            <a:r>
              <a:rPr lang="en-US" sz="4400" dirty="0" smtClean="0">
                <a:solidFill>
                  <a:schemeClr val="bg1"/>
                </a:solidFill>
              </a:rPr>
              <a:t>Welcome to House of Israel’s</a:t>
            </a:r>
            <a:br>
              <a:rPr lang="en-US" sz="4400" dirty="0" smtClean="0">
                <a:solidFill>
                  <a:schemeClr val="bg1"/>
                </a:solidFill>
              </a:rPr>
            </a:br>
            <a:r>
              <a:rPr lang="en-US" sz="4400" dirty="0" smtClean="0">
                <a:solidFill>
                  <a:schemeClr val="bg1"/>
                </a:solidFill>
              </a:rPr>
              <a:t>Shavuot (Pentecost) Service</a:t>
            </a:r>
            <a:r>
              <a:rPr lang="en-US" dirty="0" smtClean="0">
                <a:solidFill>
                  <a:schemeClr val="bg1"/>
                </a:solidFill>
              </a:rPr>
              <a:t/>
            </a:r>
            <a:br>
              <a:rPr lang="en-US" dirty="0" smtClean="0">
                <a:solidFill>
                  <a:schemeClr val="bg1"/>
                </a:solidFill>
              </a:rPr>
            </a:br>
            <a:r>
              <a:rPr lang="en-US" dirty="0" err="1">
                <a:solidFill>
                  <a:schemeClr val="bg1"/>
                </a:solidFill>
              </a:rPr>
              <a:t>Chag</a:t>
            </a:r>
            <a:r>
              <a:rPr lang="en-US" dirty="0">
                <a:solidFill>
                  <a:schemeClr val="bg1"/>
                </a:solidFill>
              </a:rPr>
              <a:t> </a:t>
            </a:r>
            <a:r>
              <a:rPr lang="en-US" dirty="0" err="1">
                <a:solidFill>
                  <a:schemeClr val="bg1"/>
                </a:solidFill>
              </a:rPr>
              <a:t>Sameach</a:t>
            </a:r>
            <a:endParaRPr lang="en-US" dirty="0"/>
          </a:p>
          <a:p>
            <a:pPr marL="0" algn="ctr">
              <a:buNone/>
            </a:pPr>
            <a:r>
              <a:rPr lang="en-US" dirty="0" smtClean="0">
                <a:solidFill>
                  <a:schemeClr val="bg1"/>
                </a:solidFill>
              </a:rPr>
              <a:t>Thank you for joining us.</a:t>
            </a:r>
            <a:endParaRPr lang="en-US" dirty="0"/>
          </a:p>
        </p:txBody>
      </p:sp>
      <p:pic>
        <p:nvPicPr>
          <p:cNvPr id="4" name="Picture 3" descr="HOI_ProfilePicture.jpg"/>
          <p:cNvPicPr>
            <a:picLocks noChangeAspect="1"/>
          </p:cNvPicPr>
          <p:nvPr/>
        </p:nvPicPr>
        <p:blipFill>
          <a:blip r:embed="rId4" cstate="print"/>
          <a:stretch>
            <a:fillRect/>
          </a:stretch>
        </p:blipFill>
        <p:spPr>
          <a:xfrm>
            <a:off x="3190324" y="22579"/>
            <a:ext cx="2590801" cy="1831419"/>
          </a:xfrm>
          <a:prstGeom prst="rect">
            <a:avLst/>
          </a:prstGeom>
        </p:spPr>
      </p:pic>
    </p:spTree>
    <p:extLst>
      <p:ext uri="{BB962C8B-B14F-4D97-AF65-F5344CB8AC3E}">
        <p14:creationId xmlns:p14="http://schemas.microsoft.com/office/powerpoint/2010/main" val="3957944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47500" lnSpcReduction="20000"/>
          </a:bodyPr>
          <a:lstStyle/>
          <a:p>
            <a:pPr marL="0" indent="0" algn="ctr">
              <a:buNone/>
            </a:pPr>
            <a:r>
              <a:rPr lang="en-US" sz="4800" b="1" dirty="0" smtClean="0">
                <a:solidFill>
                  <a:schemeClr val="bg1"/>
                </a:solidFill>
              </a:rPr>
              <a:t>A </a:t>
            </a:r>
            <a:r>
              <a:rPr lang="en-US" sz="4800" b="1" dirty="0">
                <a:solidFill>
                  <a:schemeClr val="bg1"/>
                </a:solidFill>
              </a:rPr>
              <a:t>Word about the Annual </a:t>
            </a:r>
            <a:r>
              <a:rPr lang="en-US" sz="4800" b="1" dirty="0" err="1" smtClean="0">
                <a:solidFill>
                  <a:schemeClr val="bg1"/>
                </a:solidFill>
              </a:rPr>
              <a:t>Moadim</a:t>
            </a:r>
            <a:endParaRPr lang="en-US" sz="4800" b="1" dirty="0" smtClean="0">
              <a:solidFill>
                <a:schemeClr val="bg1"/>
              </a:solidFill>
            </a:endParaRPr>
          </a:p>
          <a:p>
            <a:pPr marL="0" indent="0">
              <a:buNone/>
            </a:pPr>
            <a:r>
              <a:rPr lang="en-US" sz="4800" b="1" dirty="0">
                <a:solidFill>
                  <a:schemeClr val="bg1"/>
                </a:solidFill>
              </a:rPr>
              <a:t/>
            </a:r>
            <a:br>
              <a:rPr lang="en-US" sz="4800" b="1" dirty="0">
                <a:solidFill>
                  <a:schemeClr val="bg1"/>
                </a:solidFill>
              </a:rPr>
            </a:br>
            <a:r>
              <a:rPr lang="en-US" sz="4800" b="1" dirty="0">
                <a:solidFill>
                  <a:schemeClr val="bg1"/>
                </a:solidFill>
              </a:rPr>
              <a:t>The Difference between a </a:t>
            </a:r>
            <a:r>
              <a:rPr lang="en-US" sz="4800" b="1" dirty="0" err="1">
                <a:solidFill>
                  <a:schemeClr val="bg1"/>
                </a:solidFill>
              </a:rPr>
              <a:t>Moed</a:t>
            </a:r>
            <a:r>
              <a:rPr lang="en-US" sz="4800" b="1" dirty="0">
                <a:solidFill>
                  <a:schemeClr val="bg1"/>
                </a:solidFill>
              </a:rPr>
              <a:t> and a </a:t>
            </a:r>
            <a:r>
              <a:rPr lang="en-US" sz="4800" b="1" dirty="0" err="1">
                <a:solidFill>
                  <a:schemeClr val="bg1"/>
                </a:solidFill>
              </a:rPr>
              <a:t>Chag</a:t>
            </a:r>
            <a:r>
              <a:rPr lang="en-US" sz="4800" b="1" dirty="0">
                <a:solidFill>
                  <a:schemeClr val="bg1"/>
                </a:solidFill>
              </a:rPr>
              <a:t/>
            </a:r>
            <a:br>
              <a:rPr lang="en-US" sz="4800" b="1" dirty="0">
                <a:solidFill>
                  <a:schemeClr val="bg1"/>
                </a:solidFill>
              </a:rPr>
            </a:br>
            <a:r>
              <a:rPr lang="en-US" sz="4800" b="1" dirty="0">
                <a:solidFill>
                  <a:schemeClr val="bg1"/>
                </a:solidFill>
              </a:rPr>
              <a:t>	</a:t>
            </a:r>
            <a:r>
              <a:rPr lang="en-US" sz="4800" b="1" dirty="0" err="1">
                <a:solidFill>
                  <a:schemeClr val="bg1"/>
                </a:solidFill>
              </a:rPr>
              <a:t>Moed</a:t>
            </a:r>
            <a:r>
              <a:rPr lang="en-US" sz="4800" b="1" dirty="0">
                <a:solidFill>
                  <a:schemeClr val="bg1"/>
                </a:solidFill>
              </a:rPr>
              <a:t> = Appointed Time, appointment</a:t>
            </a:r>
            <a:br>
              <a:rPr lang="en-US" sz="4800" b="1" dirty="0">
                <a:solidFill>
                  <a:schemeClr val="bg1"/>
                </a:solidFill>
              </a:rPr>
            </a:br>
            <a:r>
              <a:rPr lang="en-US" sz="4800" b="1" dirty="0">
                <a:solidFill>
                  <a:schemeClr val="bg1"/>
                </a:solidFill>
              </a:rPr>
              <a:t>	</a:t>
            </a:r>
            <a:r>
              <a:rPr lang="en-US" sz="4800" b="1" dirty="0" err="1">
                <a:solidFill>
                  <a:schemeClr val="bg1"/>
                </a:solidFill>
              </a:rPr>
              <a:t>Chag</a:t>
            </a:r>
            <a:r>
              <a:rPr lang="en-US" sz="4800" b="1" dirty="0">
                <a:solidFill>
                  <a:schemeClr val="bg1"/>
                </a:solidFill>
              </a:rPr>
              <a:t> = Pilgrimage (Festival), to dance, </a:t>
            </a:r>
            <a:r>
              <a:rPr lang="en-US" sz="4800" b="1" dirty="0" smtClean="0">
                <a:solidFill>
                  <a:schemeClr val="bg1"/>
                </a:solidFill>
              </a:rPr>
              <a:t>celebrate</a:t>
            </a:r>
          </a:p>
          <a:p>
            <a:pPr marL="0" indent="0">
              <a:buNone/>
            </a:pPr>
            <a:r>
              <a:rPr lang="en-US" sz="4800" b="1" dirty="0" smtClean="0">
                <a:solidFill>
                  <a:schemeClr val="bg1"/>
                </a:solidFill>
              </a:rPr>
              <a:t>Linguistically related </a:t>
            </a:r>
            <a:r>
              <a:rPr lang="en-US" sz="4800" b="1" dirty="0">
                <a:solidFill>
                  <a:schemeClr val="bg1"/>
                </a:solidFill>
              </a:rPr>
              <a:t>to Arabic </a:t>
            </a:r>
            <a:r>
              <a:rPr lang="en-US" sz="4800" b="1" i="1" dirty="0" smtClean="0">
                <a:solidFill>
                  <a:schemeClr val="bg1"/>
                </a:solidFill>
              </a:rPr>
              <a:t>hajj</a:t>
            </a:r>
            <a:r>
              <a:rPr lang="en-US" sz="4800" b="1" dirty="0" smtClean="0">
                <a:solidFill>
                  <a:schemeClr val="bg1"/>
                </a:solidFill>
              </a:rPr>
              <a:t> (the </a:t>
            </a:r>
            <a:r>
              <a:rPr lang="en-US" sz="4800" b="1" dirty="0">
                <a:solidFill>
                  <a:schemeClr val="bg1"/>
                </a:solidFill>
              </a:rPr>
              <a:t>pilgrimage to </a:t>
            </a:r>
            <a:r>
              <a:rPr lang="en-US" sz="4800" b="1" dirty="0" smtClean="0">
                <a:solidFill>
                  <a:schemeClr val="bg1"/>
                </a:solidFill>
              </a:rPr>
              <a:t>Mecca), the Hebrew </a:t>
            </a:r>
            <a:r>
              <a:rPr lang="en-US" sz="4800" b="1" i="1" dirty="0" err="1" smtClean="0">
                <a:solidFill>
                  <a:schemeClr val="bg1"/>
                </a:solidFill>
              </a:rPr>
              <a:t>chag</a:t>
            </a:r>
            <a:r>
              <a:rPr lang="en-US" sz="4800" b="1" dirty="0" smtClean="0">
                <a:solidFill>
                  <a:schemeClr val="bg1"/>
                </a:solidFill>
              </a:rPr>
              <a:t> refers to a pilgrimage – a time to “go up” to present ourselves before Yahuwah</a:t>
            </a:r>
            <a:r>
              <a:rPr lang="en-US" sz="4800" b="1" dirty="0">
                <a:solidFill>
                  <a:schemeClr val="bg1"/>
                </a:solidFill>
              </a:rPr>
              <a:t/>
            </a:r>
            <a:br>
              <a:rPr lang="en-US" sz="4800" b="1" dirty="0">
                <a:solidFill>
                  <a:schemeClr val="bg1"/>
                </a:solidFill>
              </a:rPr>
            </a:br>
            <a:r>
              <a:rPr lang="en-US" sz="4800" b="1" dirty="0">
                <a:solidFill>
                  <a:schemeClr val="bg1"/>
                </a:solidFill>
              </a:rPr>
              <a:t>	There are 3 annual </a:t>
            </a:r>
            <a:r>
              <a:rPr lang="en-US" sz="4800" b="1" i="1" dirty="0" err="1">
                <a:solidFill>
                  <a:schemeClr val="bg1"/>
                </a:solidFill>
              </a:rPr>
              <a:t>Chaggim</a:t>
            </a:r>
            <a:r>
              <a:rPr lang="en-US" sz="4800" b="1" dirty="0">
                <a:solidFill>
                  <a:schemeClr val="bg1"/>
                </a:solidFill>
              </a:rPr>
              <a:t>, </a:t>
            </a:r>
            <a:r>
              <a:rPr lang="en-US" sz="4800" b="1" dirty="0" smtClean="0">
                <a:solidFill>
                  <a:schemeClr val="bg1"/>
                </a:solidFill>
              </a:rPr>
              <a:t>but </a:t>
            </a:r>
            <a:r>
              <a:rPr lang="en-US" sz="4800" b="1" dirty="0">
                <a:solidFill>
                  <a:schemeClr val="bg1"/>
                </a:solidFill>
              </a:rPr>
              <a:t>7 Annual </a:t>
            </a:r>
            <a:r>
              <a:rPr lang="en-US" sz="4800" b="1" i="1" dirty="0" err="1" smtClean="0">
                <a:solidFill>
                  <a:schemeClr val="bg1"/>
                </a:solidFill>
              </a:rPr>
              <a:t>Moadim</a:t>
            </a:r>
            <a:endParaRPr lang="en-US" sz="4800" b="1" i="1" dirty="0" smtClean="0">
              <a:solidFill>
                <a:schemeClr val="bg1"/>
              </a:solidFill>
            </a:endParaRPr>
          </a:p>
          <a:p>
            <a:pPr marL="0" indent="0">
              <a:buNone/>
            </a:pPr>
            <a:r>
              <a:rPr lang="en-US" sz="4800" b="1" i="1" dirty="0" err="1" smtClean="0">
                <a:solidFill>
                  <a:schemeClr val="bg1"/>
                </a:solidFill>
              </a:rPr>
              <a:t>Chag</a:t>
            </a:r>
            <a:r>
              <a:rPr lang="en-US" sz="4800" b="1" dirty="0" smtClean="0">
                <a:solidFill>
                  <a:schemeClr val="bg1"/>
                </a:solidFill>
              </a:rPr>
              <a:t> is only used of the three pilgrimages (except Ex 34:25 where is it used of Pesach)</a:t>
            </a:r>
            <a:r>
              <a:rPr lang="en-US" sz="4800" b="1" dirty="0">
                <a:solidFill>
                  <a:schemeClr val="bg1"/>
                </a:solidFill>
              </a:rPr>
              <a:t/>
            </a:r>
            <a:br>
              <a:rPr lang="en-US" sz="4800" b="1" dirty="0">
                <a:solidFill>
                  <a:schemeClr val="bg1"/>
                </a:solidFill>
              </a:rPr>
            </a:br>
            <a:endParaRPr lang="en-US" sz="4800" dirty="0">
              <a:solidFill>
                <a:schemeClr val="bg1"/>
              </a:solidFill>
            </a:endParaRPr>
          </a:p>
        </p:txBody>
      </p:sp>
    </p:spTree>
    <p:extLst>
      <p:ext uri="{BB962C8B-B14F-4D97-AF65-F5344CB8AC3E}">
        <p14:creationId xmlns:p14="http://schemas.microsoft.com/office/powerpoint/2010/main" val="2358043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62500" lnSpcReduction="20000"/>
          </a:bodyPr>
          <a:lstStyle/>
          <a:p>
            <a:pPr marL="0" indent="0" algn="ctr">
              <a:buNone/>
            </a:pPr>
            <a:r>
              <a:rPr lang="en-US" sz="3600" dirty="0" smtClean="0">
                <a:solidFill>
                  <a:schemeClr val="bg1"/>
                </a:solidFill>
              </a:rPr>
              <a:t> </a:t>
            </a:r>
            <a:r>
              <a:rPr lang="en-US" sz="4600" dirty="0" err="1" smtClean="0">
                <a:solidFill>
                  <a:schemeClr val="bg1"/>
                </a:solidFill>
              </a:rPr>
              <a:t>Chag</a:t>
            </a:r>
            <a:r>
              <a:rPr lang="en-US" sz="4600" dirty="0" smtClean="0">
                <a:solidFill>
                  <a:schemeClr val="bg1"/>
                </a:solidFill>
              </a:rPr>
              <a:t> Shavuot</a:t>
            </a:r>
            <a:endParaRPr lang="en-US" sz="3600" dirty="0" smtClean="0">
              <a:solidFill>
                <a:schemeClr val="bg1"/>
              </a:solidFill>
            </a:endParaRPr>
          </a:p>
          <a:p>
            <a:pPr marL="0" indent="0">
              <a:buNone/>
            </a:pPr>
            <a:r>
              <a:rPr lang="en-US" sz="4600" dirty="0" smtClean="0">
                <a:solidFill>
                  <a:schemeClr val="bg1"/>
                </a:solidFill>
              </a:rPr>
              <a:t>Three </a:t>
            </a:r>
            <a:r>
              <a:rPr lang="en-US" sz="4600" dirty="0">
                <a:solidFill>
                  <a:schemeClr val="bg1"/>
                </a:solidFill>
              </a:rPr>
              <a:t>times a year all your men must appear before </a:t>
            </a:r>
            <a:r>
              <a:rPr lang="en-US" sz="4600" dirty="0" smtClean="0">
                <a:solidFill>
                  <a:schemeClr val="bg1"/>
                </a:solidFill>
              </a:rPr>
              <a:t>Yahuwah </a:t>
            </a:r>
            <a:r>
              <a:rPr lang="en-US" sz="4600" dirty="0">
                <a:solidFill>
                  <a:schemeClr val="bg1"/>
                </a:solidFill>
              </a:rPr>
              <a:t>your Elohim at the place he will choose: at </a:t>
            </a:r>
            <a:r>
              <a:rPr lang="en-US" sz="4600" dirty="0" smtClean="0">
                <a:solidFill>
                  <a:schemeClr val="bg1"/>
                </a:solidFill>
              </a:rPr>
              <a:t>the Pilgrimage </a:t>
            </a:r>
            <a:r>
              <a:rPr lang="en-US" sz="4600" u="sng" dirty="0">
                <a:solidFill>
                  <a:schemeClr val="bg1"/>
                </a:solidFill>
              </a:rPr>
              <a:t>Feast</a:t>
            </a:r>
            <a:r>
              <a:rPr lang="en-US" sz="4600" dirty="0">
                <a:solidFill>
                  <a:schemeClr val="bg1"/>
                </a:solidFill>
              </a:rPr>
              <a:t> of Unleavened Bread, </a:t>
            </a:r>
            <a:r>
              <a:rPr lang="en-US" sz="4600" dirty="0" smtClean="0">
                <a:solidFill>
                  <a:schemeClr val="bg1"/>
                </a:solidFill>
              </a:rPr>
              <a:t>the </a:t>
            </a:r>
            <a:r>
              <a:rPr lang="en-US" sz="4600" dirty="0">
                <a:solidFill>
                  <a:schemeClr val="bg1"/>
                </a:solidFill>
              </a:rPr>
              <a:t>Pilgrimage</a:t>
            </a:r>
            <a:r>
              <a:rPr lang="en-US" sz="4600" dirty="0" smtClean="0">
                <a:solidFill>
                  <a:schemeClr val="bg1"/>
                </a:solidFill>
              </a:rPr>
              <a:t> </a:t>
            </a:r>
            <a:r>
              <a:rPr lang="en-US" sz="4600" u="sng" dirty="0">
                <a:solidFill>
                  <a:schemeClr val="bg1"/>
                </a:solidFill>
              </a:rPr>
              <a:t>Feast</a:t>
            </a:r>
            <a:r>
              <a:rPr lang="en-US" sz="4600" dirty="0">
                <a:solidFill>
                  <a:schemeClr val="bg1"/>
                </a:solidFill>
              </a:rPr>
              <a:t> of Weeks and </a:t>
            </a:r>
            <a:r>
              <a:rPr lang="en-US" sz="4600" dirty="0" smtClean="0">
                <a:solidFill>
                  <a:schemeClr val="bg1"/>
                </a:solidFill>
              </a:rPr>
              <a:t>the </a:t>
            </a:r>
            <a:r>
              <a:rPr lang="en-US" sz="4600" dirty="0">
                <a:solidFill>
                  <a:schemeClr val="bg1"/>
                </a:solidFill>
              </a:rPr>
              <a:t>Pilgrimage</a:t>
            </a:r>
            <a:r>
              <a:rPr lang="en-US" sz="4600" dirty="0" smtClean="0">
                <a:solidFill>
                  <a:schemeClr val="bg1"/>
                </a:solidFill>
              </a:rPr>
              <a:t> </a:t>
            </a:r>
            <a:r>
              <a:rPr lang="en-US" sz="4600" u="sng" dirty="0">
                <a:solidFill>
                  <a:schemeClr val="bg1"/>
                </a:solidFill>
              </a:rPr>
              <a:t>Feast</a:t>
            </a:r>
            <a:r>
              <a:rPr lang="en-US" sz="4600" dirty="0">
                <a:solidFill>
                  <a:schemeClr val="bg1"/>
                </a:solidFill>
              </a:rPr>
              <a:t> of Tabernacles. No man should appear before </a:t>
            </a:r>
            <a:r>
              <a:rPr lang="en-US" sz="4600" dirty="0" smtClean="0">
                <a:solidFill>
                  <a:schemeClr val="bg1"/>
                </a:solidFill>
              </a:rPr>
              <a:t>Yahuwah empty-handed. </a:t>
            </a:r>
            <a:r>
              <a:rPr lang="en-US" sz="4500" dirty="0">
                <a:solidFill>
                  <a:schemeClr val="bg1"/>
                </a:solidFill>
              </a:rPr>
              <a:t>Each of you must bring a gift in proportion to the way Yahuwah your Elohim has blessed you</a:t>
            </a:r>
            <a:r>
              <a:rPr lang="en-US" sz="4500" dirty="0" smtClean="0">
                <a:solidFill>
                  <a:schemeClr val="bg1"/>
                </a:solidFill>
              </a:rPr>
              <a:t>.</a:t>
            </a:r>
            <a:r>
              <a:rPr lang="en-US" sz="4600" dirty="0" smtClean="0">
                <a:solidFill>
                  <a:schemeClr val="bg1"/>
                </a:solidFill>
              </a:rPr>
              <a:t> </a:t>
            </a:r>
            <a:r>
              <a:rPr lang="en-US" sz="4600" dirty="0">
                <a:solidFill>
                  <a:schemeClr val="bg1"/>
                </a:solidFill>
              </a:rPr>
              <a:t>(Deuteronomy 16:16</a:t>
            </a:r>
            <a:r>
              <a:rPr lang="en-US" sz="4600" dirty="0" smtClean="0">
                <a:solidFill>
                  <a:schemeClr val="bg1"/>
                </a:solidFill>
              </a:rPr>
              <a:t>)</a:t>
            </a:r>
            <a:endParaRPr lang="en-US" sz="4800" dirty="0">
              <a:solidFill>
                <a:schemeClr val="bg1"/>
              </a:solidFill>
            </a:endParaRPr>
          </a:p>
          <a:p>
            <a:pPr marL="0" indent="0">
              <a:buNone/>
            </a:pPr>
            <a:endParaRPr lang="en-US" sz="4600" dirty="0" smtClean="0">
              <a:solidFill>
                <a:schemeClr val="bg1"/>
              </a:solidFill>
            </a:endParaRPr>
          </a:p>
        </p:txBody>
      </p:sp>
    </p:spTree>
    <p:extLst>
      <p:ext uri="{BB962C8B-B14F-4D97-AF65-F5344CB8AC3E}">
        <p14:creationId xmlns:p14="http://schemas.microsoft.com/office/powerpoint/2010/main" val="29931739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10000"/>
          </a:bodyPr>
          <a:lstStyle/>
          <a:p>
            <a:pPr marL="0" indent="0" algn="ctr">
              <a:buNone/>
            </a:pPr>
            <a:r>
              <a:rPr lang="en-US" sz="3600" dirty="0" smtClean="0">
                <a:solidFill>
                  <a:schemeClr val="bg1"/>
                </a:solidFill>
              </a:rPr>
              <a:t>Shavuot</a:t>
            </a:r>
          </a:p>
          <a:p>
            <a:pPr marL="0" indent="0">
              <a:buNone/>
            </a:pPr>
            <a:r>
              <a:rPr lang="en-US" dirty="0" smtClean="0">
                <a:solidFill>
                  <a:schemeClr val="bg1"/>
                </a:solidFill>
              </a:rPr>
              <a:t>The word translated “weeks” in Hebrew is </a:t>
            </a:r>
            <a:r>
              <a:rPr lang="en-US" i="1" dirty="0" err="1" smtClean="0">
                <a:solidFill>
                  <a:schemeClr val="bg1"/>
                </a:solidFill>
              </a:rPr>
              <a:t>shavuot</a:t>
            </a:r>
            <a:r>
              <a:rPr lang="en-US" dirty="0" smtClean="0">
                <a:solidFill>
                  <a:schemeClr val="bg1"/>
                </a:solidFill>
              </a:rPr>
              <a:t>.  From the word </a:t>
            </a:r>
            <a:r>
              <a:rPr lang="en-US" i="1" dirty="0" err="1" smtClean="0">
                <a:solidFill>
                  <a:schemeClr val="bg1"/>
                </a:solidFill>
              </a:rPr>
              <a:t>shavua</a:t>
            </a:r>
            <a:r>
              <a:rPr lang="en-US" dirty="0" smtClean="0">
                <a:solidFill>
                  <a:schemeClr val="bg1"/>
                </a:solidFill>
              </a:rPr>
              <a:t> (singular noun for “seven” or “week”) the plural of </a:t>
            </a:r>
            <a:r>
              <a:rPr lang="en-US" i="1" dirty="0" err="1" smtClean="0">
                <a:solidFill>
                  <a:schemeClr val="bg1"/>
                </a:solidFill>
              </a:rPr>
              <a:t>shavua</a:t>
            </a:r>
            <a:r>
              <a:rPr lang="en-US" dirty="0" smtClean="0">
                <a:solidFill>
                  <a:schemeClr val="bg1"/>
                </a:solidFill>
              </a:rPr>
              <a:t> is </a:t>
            </a:r>
            <a:r>
              <a:rPr lang="en-US" i="1" dirty="0" err="1" smtClean="0">
                <a:solidFill>
                  <a:schemeClr val="bg1"/>
                </a:solidFill>
              </a:rPr>
              <a:t>shavuot</a:t>
            </a:r>
            <a:r>
              <a:rPr lang="en-US" dirty="0" smtClean="0">
                <a:solidFill>
                  <a:schemeClr val="bg1"/>
                </a:solidFill>
              </a:rPr>
              <a:t>.  All regular Hebrew feminine nouns in the plural have the “</a:t>
            </a:r>
            <a:r>
              <a:rPr lang="en-US" dirty="0" err="1" smtClean="0">
                <a:solidFill>
                  <a:schemeClr val="bg1"/>
                </a:solidFill>
              </a:rPr>
              <a:t>ot</a:t>
            </a:r>
            <a:r>
              <a:rPr lang="en-US" dirty="0" smtClean="0">
                <a:solidFill>
                  <a:schemeClr val="bg1"/>
                </a:solidFill>
              </a:rPr>
              <a:t>” ending. This is the form it is </a:t>
            </a:r>
            <a:r>
              <a:rPr lang="en-US" u="sng" dirty="0" smtClean="0">
                <a:solidFill>
                  <a:schemeClr val="bg1"/>
                </a:solidFill>
              </a:rPr>
              <a:t>always</a:t>
            </a:r>
            <a:r>
              <a:rPr lang="en-US" dirty="0" smtClean="0">
                <a:solidFill>
                  <a:schemeClr val="bg1"/>
                </a:solidFill>
              </a:rPr>
              <a:t> found in the Hebrew text when talking about the “Feast of Weeks” (it is </a:t>
            </a:r>
            <a:r>
              <a:rPr lang="en-US" u="sng" dirty="0" smtClean="0">
                <a:solidFill>
                  <a:schemeClr val="bg1"/>
                </a:solidFill>
              </a:rPr>
              <a:t>never</a:t>
            </a:r>
            <a:r>
              <a:rPr lang="en-US" dirty="0" smtClean="0">
                <a:solidFill>
                  <a:schemeClr val="bg1"/>
                </a:solidFill>
              </a:rPr>
              <a:t> called the “feast of week” – </a:t>
            </a:r>
            <a:r>
              <a:rPr lang="en-US" i="1" dirty="0" err="1" smtClean="0">
                <a:solidFill>
                  <a:schemeClr val="bg1"/>
                </a:solidFill>
              </a:rPr>
              <a:t>chag</a:t>
            </a:r>
            <a:r>
              <a:rPr lang="en-US" i="1" dirty="0" smtClean="0">
                <a:solidFill>
                  <a:schemeClr val="bg1"/>
                </a:solidFill>
              </a:rPr>
              <a:t> </a:t>
            </a:r>
            <a:r>
              <a:rPr lang="en-US" i="1" dirty="0" err="1" smtClean="0">
                <a:solidFill>
                  <a:schemeClr val="bg1"/>
                </a:solidFill>
              </a:rPr>
              <a:t>shavua</a:t>
            </a:r>
            <a:r>
              <a:rPr lang="en-US" i="1" dirty="0" smtClean="0">
                <a:solidFill>
                  <a:schemeClr val="bg1"/>
                </a:solidFill>
              </a:rPr>
              <a:t> </a:t>
            </a:r>
            <a:r>
              <a:rPr lang="en-US" dirty="0" smtClean="0">
                <a:solidFill>
                  <a:schemeClr val="bg1"/>
                </a:solidFill>
              </a:rPr>
              <a:t>- in any of the Hebrew manuscripts)</a:t>
            </a:r>
            <a:endParaRPr lang="en-US" sz="4800" dirty="0">
              <a:solidFill>
                <a:schemeClr val="bg1"/>
              </a:solidFill>
            </a:endParaRPr>
          </a:p>
        </p:txBody>
      </p:sp>
    </p:spTree>
    <p:extLst>
      <p:ext uri="{BB962C8B-B14F-4D97-AF65-F5344CB8AC3E}">
        <p14:creationId xmlns:p14="http://schemas.microsoft.com/office/powerpoint/2010/main" val="4078127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Occurrences of “Shavuot” (“weeks” - Hebrew</a:t>
            </a:r>
            <a:r>
              <a:rPr lang="en-US" sz="3600" dirty="0" smtClean="0"/>
              <a:t>  </a:t>
            </a:r>
            <a:r>
              <a:rPr lang="en-US" sz="3600" dirty="0">
                <a:solidFill>
                  <a:schemeClr val="bg1"/>
                </a:solidFill>
                <a:latin typeface="Bwhebb" panose="00000400000000000000" pitchFamily="2" charset="0"/>
              </a:rPr>
              <a:t>‘t[</a:t>
            </a:r>
            <a:r>
              <a:rPr lang="en-US" sz="3600" dirty="0" err="1">
                <a:solidFill>
                  <a:schemeClr val="bg1"/>
                </a:solidFill>
                <a:latin typeface="Bwhebb" panose="00000400000000000000" pitchFamily="2" charset="0"/>
              </a:rPr>
              <a:t>obuv</a:t>
            </a:r>
            <a:r>
              <a:rPr lang="en-US" sz="3600" dirty="0" smtClean="0">
                <a:solidFill>
                  <a:schemeClr val="bg1"/>
                </a:solidFill>
                <a:latin typeface="Bwhebb" panose="00000400000000000000" pitchFamily="2" charset="0"/>
              </a:rPr>
              <a:t>'</a:t>
            </a:r>
            <a:r>
              <a:rPr lang="en-US" sz="3600" dirty="0" smtClean="0">
                <a:solidFill>
                  <a:schemeClr val="bg1"/>
                </a:solidFill>
              </a:rPr>
              <a:t>) in the Torah</a:t>
            </a:r>
          </a:p>
          <a:p>
            <a:pPr marL="0" indent="0">
              <a:buNone/>
            </a:pPr>
            <a:r>
              <a:rPr lang="en-US" dirty="0" smtClean="0">
                <a:solidFill>
                  <a:schemeClr val="bg1"/>
                </a:solidFill>
              </a:rPr>
              <a:t>Exodus 34:22</a:t>
            </a:r>
            <a:r>
              <a:rPr lang="en-US" dirty="0">
                <a:solidFill>
                  <a:schemeClr val="bg1"/>
                </a:solidFill>
              </a:rPr>
              <a:t> </a:t>
            </a:r>
            <a:endParaRPr lang="en-US" dirty="0" smtClean="0">
              <a:solidFill>
                <a:schemeClr val="bg1"/>
              </a:solidFill>
            </a:endParaRPr>
          </a:p>
          <a:p>
            <a:pPr marL="0" indent="0">
              <a:buNone/>
            </a:pPr>
            <a:r>
              <a:rPr lang="en-US" dirty="0" smtClean="0">
                <a:solidFill>
                  <a:schemeClr val="bg1"/>
                </a:solidFill>
              </a:rPr>
              <a:t>Leviticus 23:15</a:t>
            </a:r>
          </a:p>
          <a:p>
            <a:pPr marL="0" indent="0">
              <a:buNone/>
            </a:pPr>
            <a:r>
              <a:rPr lang="en-US" dirty="0" smtClean="0">
                <a:solidFill>
                  <a:schemeClr val="bg1"/>
                </a:solidFill>
              </a:rPr>
              <a:t>Numbers 28:26</a:t>
            </a:r>
          </a:p>
          <a:p>
            <a:pPr marL="0" indent="0">
              <a:buNone/>
            </a:pPr>
            <a:r>
              <a:rPr lang="en-US" dirty="0" smtClean="0">
                <a:solidFill>
                  <a:schemeClr val="bg1"/>
                </a:solidFill>
              </a:rPr>
              <a:t>Deuteronomy 16:9,10,16</a:t>
            </a:r>
            <a:endParaRPr lang="en-US" sz="4800" dirty="0">
              <a:solidFill>
                <a:schemeClr val="bg1"/>
              </a:solidFill>
            </a:endParaRPr>
          </a:p>
        </p:txBody>
      </p:sp>
    </p:spTree>
    <p:extLst>
      <p:ext uri="{BB962C8B-B14F-4D97-AF65-F5344CB8AC3E}">
        <p14:creationId xmlns:p14="http://schemas.microsoft.com/office/powerpoint/2010/main" val="29931739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Shavuot</a:t>
            </a:r>
          </a:p>
          <a:p>
            <a:pPr marL="0" indent="0">
              <a:buNone/>
            </a:pPr>
            <a:r>
              <a:rPr lang="en-US" dirty="0" smtClean="0">
                <a:solidFill>
                  <a:schemeClr val="bg1"/>
                </a:solidFill>
              </a:rPr>
              <a:t>The Feast of Weeks is also called: </a:t>
            </a:r>
          </a:p>
          <a:p>
            <a:pPr marL="0" indent="0">
              <a:buNone/>
            </a:pPr>
            <a:r>
              <a:rPr lang="en-US" dirty="0" smtClean="0">
                <a:solidFill>
                  <a:schemeClr val="bg1"/>
                </a:solidFill>
              </a:rPr>
              <a:t>Feast of Harvest (Exodus 23:16)</a:t>
            </a:r>
          </a:p>
          <a:p>
            <a:pPr marL="0" indent="0">
              <a:buNone/>
            </a:pPr>
            <a:r>
              <a:rPr lang="en-US" dirty="0" smtClean="0">
                <a:solidFill>
                  <a:schemeClr val="bg1"/>
                </a:solidFill>
              </a:rPr>
              <a:t>Pentecost (Greek – Acts 2:1)</a:t>
            </a:r>
          </a:p>
          <a:p>
            <a:pPr marL="0" indent="0">
              <a:buNone/>
            </a:pPr>
            <a:endParaRPr lang="en-US" sz="4800" dirty="0">
              <a:solidFill>
                <a:schemeClr val="bg1"/>
              </a:solidFill>
            </a:endParaRPr>
          </a:p>
        </p:txBody>
      </p:sp>
    </p:spTree>
    <p:extLst>
      <p:ext uri="{BB962C8B-B14F-4D97-AF65-F5344CB8AC3E}">
        <p14:creationId xmlns:p14="http://schemas.microsoft.com/office/powerpoint/2010/main" val="40409694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55000" lnSpcReduction="20000"/>
          </a:bodyPr>
          <a:lstStyle/>
          <a:p>
            <a:pPr marL="0" indent="0" algn="ctr">
              <a:buNone/>
            </a:pPr>
            <a:r>
              <a:rPr lang="en-US" sz="5800" dirty="0" smtClean="0">
                <a:solidFill>
                  <a:schemeClr val="bg1"/>
                </a:solidFill>
              </a:rPr>
              <a:t>Going Up</a:t>
            </a:r>
          </a:p>
          <a:p>
            <a:pPr marL="0" indent="0">
              <a:buNone/>
            </a:pPr>
            <a:r>
              <a:rPr lang="en-US" sz="4800" dirty="0">
                <a:solidFill>
                  <a:schemeClr val="bg1"/>
                </a:solidFill>
              </a:rPr>
              <a:t>But you are to seek the place </a:t>
            </a:r>
            <a:r>
              <a:rPr lang="en-US" sz="4800" dirty="0" smtClean="0">
                <a:solidFill>
                  <a:schemeClr val="bg1"/>
                </a:solidFill>
              </a:rPr>
              <a:t>Yahuwah </a:t>
            </a:r>
            <a:r>
              <a:rPr lang="en-US" sz="4800" dirty="0">
                <a:solidFill>
                  <a:schemeClr val="bg1"/>
                </a:solidFill>
              </a:rPr>
              <a:t>your Elohim will choose from among all your tribes to put his Name there for his dwelling. </a:t>
            </a:r>
            <a:r>
              <a:rPr lang="en-US" sz="4800" u="sng" dirty="0">
                <a:solidFill>
                  <a:schemeClr val="bg1"/>
                </a:solidFill>
              </a:rPr>
              <a:t>To that place you must go</a:t>
            </a:r>
            <a:r>
              <a:rPr lang="en-US" sz="4800" dirty="0">
                <a:solidFill>
                  <a:schemeClr val="bg1"/>
                </a:solidFill>
              </a:rPr>
              <a:t>; there bring your burnt offerings and sacrifices, your tithes and special gifts, what you have vowed to give and your freewill offerings, and the firstborn of your herds and flocks.  </a:t>
            </a:r>
            <a:r>
              <a:rPr lang="en-US" sz="4800" u="sng" dirty="0">
                <a:solidFill>
                  <a:schemeClr val="bg1"/>
                </a:solidFill>
              </a:rPr>
              <a:t>There, in the presence of </a:t>
            </a:r>
            <a:r>
              <a:rPr lang="en-US" sz="4800" u="sng" dirty="0" smtClean="0">
                <a:solidFill>
                  <a:schemeClr val="bg1"/>
                </a:solidFill>
              </a:rPr>
              <a:t>Yahuwah </a:t>
            </a:r>
            <a:r>
              <a:rPr lang="en-US" sz="4800" u="sng" dirty="0">
                <a:solidFill>
                  <a:schemeClr val="bg1"/>
                </a:solidFill>
              </a:rPr>
              <a:t>your Elohim, you and your families shall eat and shall rejoice</a:t>
            </a:r>
            <a:r>
              <a:rPr lang="en-US" sz="4800" dirty="0">
                <a:solidFill>
                  <a:schemeClr val="bg1"/>
                </a:solidFill>
              </a:rPr>
              <a:t> in everything you have put your hand to, because </a:t>
            </a:r>
            <a:r>
              <a:rPr lang="en-US" sz="4800" dirty="0" smtClean="0">
                <a:solidFill>
                  <a:schemeClr val="bg1"/>
                </a:solidFill>
              </a:rPr>
              <a:t>Yahuwah </a:t>
            </a:r>
            <a:r>
              <a:rPr lang="en-US" sz="4800" dirty="0">
                <a:solidFill>
                  <a:schemeClr val="bg1"/>
                </a:solidFill>
              </a:rPr>
              <a:t>your Elohim has blessed you. (</a:t>
            </a:r>
            <a:r>
              <a:rPr lang="en-US" sz="4800" dirty="0" err="1">
                <a:solidFill>
                  <a:schemeClr val="bg1"/>
                </a:solidFill>
              </a:rPr>
              <a:t>Devarim</a:t>
            </a:r>
            <a:r>
              <a:rPr lang="en-US" sz="4800" dirty="0">
                <a:solidFill>
                  <a:schemeClr val="bg1"/>
                </a:solidFill>
              </a:rPr>
              <a:t> 12:5-7</a:t>
            </a:r>
            <a:r>
              <a:rPr lang="en-US" sz="4800" dirty="0" smtClean="0">
                <a:solidFill>
                  <a:schemeClr val="bg1"/>
                </a:solidFill>
              </a:rPr>
              <a:t>)</a:t>
            </a:r>
            <a:endParaRPr lang="en-US" sz="4800" dirty="0">
              <a:solidFill>
                <a:schemeClr val="bg1"/>
              </a:solidFill>
            </a:endParaRPr>
          </a:p>
        </p:txBody>
      </p:sp>
    </p:spTree>
    <p:extLst>
      <p:ext uri="{BB962C8B-B14F-4D97-AF65-F5344CB8AC3E}">
        <p14:creationId xmlns:p14="http://schemas.microsoft.com/office/powerpoint/2010/main" val="4097268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00523"/>
          </a:xfrm>
        </p:spPr>
        <p:txBody>
          <a:bodyPr>
            <a:normAutofit fontScale="47500" lnSpcReduction="20000"/>
          </a:bodyPr>
          <a:lstStyle/>
          <a:p>
            <a:pPr marL="0" indent="0" algn="ctr">
              <a:buNone/>
            </a:pPr>
            <a:r>
              <a:rPr lang="en-US" sz="5900" dirty="0" smtClean="0">
                <a:solidFill>
                  <a:schemeClr val="bg1"/>
                </a:solidFill>
              </a:rPr>
              <a:t>Rejoice During the </a:t>
            </a:r>
            <a:r>
              <a:rPr lang="en-US" sz="5900" dirty="0" err="1" smtClean="0">
                <a:solidFill>
                  <a:schemeClr val="bg1"/>
                </a:solidFill>
              </a:rPr>
              <a:t>Chag</a:t>
            </a:r>
            <a:r>
              <a:rPr lang="en-US" sz="5900" dirty="0" smtClean="0">
                <a:solidFill>
                  <a:schemeClr val="bg1"/>
                </a:solidFill>
              </a:rPr>
              <a:t> Shavuot</a:t>
            </a:r>
          </a:p>
          <a:p>
            <a:pPr marL="0" indent="0">
              <a:buNone/>
            </a:pPr>
            <a:r>
              <a:rPr lang="en-US" sz="4800" dirty="0" smtClean="0">
                <a:solidFill>
                  <a:schemeClr val="bg1"/>
                </a:solidFill>
              </a:rPr>
              <a:t>Count </a:t>
            </a:r>
            <a:r>
              <a:rPr lang="en-US" sz="4800" dirty="0">
                <a:solidFill>
                  <a:schemeClr val="bg1"/>
                </a:solidFill>
              </a:rPr>
              <a:t>off seven weeks from the time you begin to put the sickle to the standing grain.  Then celebrate the Feast of </a:t>
            </a:r>
            <a:r>
              <a:rPr lang="en-US" sz="4800" dirty="0" smtClean="0">
                <a:solidFill>
                  <a:schemeClr val="bg1"/>
                </a:solidFill>
              </a:rPr>
              <a:t>Weeks (</a:t>
            </a:r>
            <a:r>
              <a:rPr lang="en-US" sz="4800" i="1" dirty="0" err="1" smtClean="0">
                <a:solidFill>
                  <a:schemeClr val="bg1"/>
                </a:solidFill>
              </a:rPr>
              <a:t>chag</a:t>
            </a:r>
            <a:r>
              <a:rPr lang="en-US" sz="4800" i="1" dirty="0" smtClean="0">
                <a:solidFill>
                  <a:schemeClr val="bg1"/>
                </a:solidFill>
              </a:rPr>
              <a:t> </a:t>
            </a:r>
            <a:r>
              <a:rPr lang="en-US" sz="4800" i="1" dirty="0" err="1" smtClean="0">
                <a:solidFill>
                  <a:schemeClr val="bg1"/>
                </a:solidFill>
              </a:rPr>
              <a:t>shavuot</a:t>
            </a:r>
            <a:r>
              <a:rPr lang="en-US" sz="4800" dirty="0" smtClean="0">
                <a:solidFill>
                  <a:schemeClr val="bg1"/>
                </a:solidFill>
              </a:rPr>
              <a:t>) </a:t>
            </a:r>
            <a:r>
              <a:rPr lang="en-US" sz="4800" dirty="0">
                <a:solidFill>
                  <a:schemeClr val="bg1"/>
                </a:solidFill>
              </a:rPr>
              <a:t>to </a:t>
            </a:r>
            <a:r>
              <a:rPr lang="en-US" sz="4800" dirty="0" smtClean="0">
                <a:solidFill>
                  <a:schemeClr val="bg1"/>
                </a:solidFill>
              </a:rPr>
              <a:t>Yahuwah </a:t>
            </a:r>
            <a:r>
              <a:rPr lang="en-US" sz="4800" dirty="0">
                <a:solidFill>
                  <a:schemeClr val="bg1"/>
                </a:solidFill>
              </a:rPr>
              <a:t>your Elohim by giving a freewill offering in proportion to the blessings </a:t>
            </a:r>
            <a:r>
              <a:rPr lang="en-US" sz="4800" dirty="0" smtClean="0">
                <a:solidFill>
                  <a:schemeClr val="bg1"/>
                </a:solidFill>
              </a:rPr>
              <a:t>Yahuwah </a:t>
            </a:r>
            <a:r>
              <a:rPr lang="en-US" sz="4800" dirty="0">
                <a:solidFill>
                  <a:schemeClr val="bg1"/>
                </a:solidFill>
              </a:rPr>
              <a:t>your Elohim has given you.  And rejoice before </a:t>
            </a:r>
            <a:r>
              <a:rPr lang="en-US" sz="4800" dirty="0" smtClean="0">
                <a:solidFill>
                  <a:schemeClr val="bg1"/>
                </a:solidFill>
              </a:rPr>
              <a:t>Yahuwah </a:t>
            </a:r>
            <a:r>
              <a:rPr lang="en-US" sz="4800" dirty="0">
                <a:solidFill>
                  <a:schemeClr val="bg1"/>
                </a:solidFill>
              </a:rPr>
              <a:t>your Elohim at the place he will choose as a dwelling for his Name-- </a:t>
            </a:r>
            <a:r>
              <a:rPr lang="en-US" sz="4800" u="sng" dirty="0">
                <a:solidFill>
                  <a:schemeClr val="bg1"/>
                </a:solidFill>
              </a:rPr>
              <a:t>you, your sons and daughters, your menservants and maidservants, the Levites in your towns, and the aliens, the fatherless and the widows living among you</a:t>
            </a:r>
            <a:r>
              <a:rPr lang="en-US" sz="4800" dirty="0">
                <a:solidFill>
                  <a:schemeClr val="bg1"/>
                </a:solidFill>
              </a:rPr>
              <a:t>.  Remember that you were slaves in </a:t>
            </a:r>
            <a:r>
              <a:rPr lang="en-US" sz="4800" dirty="0" err="1">
                <a:solidFill>
                  <a:schemeClr val="bg1"/>
                </a:solidFill>
              </a:rPr>
              <a:t>Mitzrayim</a:t>
            </a:r>
            <a:r>
              <a:rPr lang="en-US" sz="4800" dirty="0">
                <a:solidFill>
                  <a:schemeClr val="bg1"/>
                </a:solidFill>
              </a:rPr>
              <a:t>, and follow carefully these decrees. (</a:t>
            </a:r>
            <a:r>
              <a:rPr lang="en-US" sz="4800" dirty="0" err="1">
                <a:solidFill>
                  <a:schemeClr val="bg1"/>
                </a:solidFill>
              </a:rPr>
              <a:t>Devarim</a:t>
            </a:r>
            <a:r>
              <a:rPr lang="en-US" sz="4800" dirty="0">
                <a:solidFill>
                  <a:schemeClr val="bg1"/>
                </a:solidFill>
              </a:rPr>
              <a:t> 16:9-12)</a:t>
            </a:r>
          </a:p>
        </p:txBody>
      </p:sp>
    </p:spTree>
    <p:extLst>
      <p:ext uri="{BB962C8B-B14F-4D97-AF65-F5344CB8AC3E}">
        <p14:creationId xmlns:p14="http://schemas.microsoft.com/office/powerpoint/2010/main" val="40409694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Worship With Music</a:t>
            </a:r>
          </a:p>
          <a:p>
            <a:pPr marL="0" indent="0" algn="ctr">
              <a:buNone/>
            </a:pPr>
            <a:r>
              <a:rPr lang="en-US" sz="3600" dirty="0" smtClean="0">
                <a:solidFill>
                  <a:schemeClr val="bg1"/>
                </a:solidFill>
              </a:rPr>
              <a:t>Rejoicing Over All that Yahuwah has Blessed Us With</a:t>
            </a:r>
          </a:p>
          <a:p>
            <a:pPr marL="0" indent="0">
              <a:buNone/>
            </a:pPr>
            <a:endParaRPr lang="en-US" sz="4800" dirty="0">
              <a:solidFill>
                <a:schemeClr val="bg1"/>
              </a:solidFill>
            </a:endParaRPr>
          </a:p>
        </p:txBody>
      </p:sp>
    </p:spTree>
    <p:extLst>
      <p:ext uri="{BB962C8B-B14F-4D97-AF65-F5344CB8AC3E}">
        <p14:creationId xmlns:p14="http://schemas.microsoft.com/office/powerpoint/2010/main" val="12783889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1642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400" dirty="0" smtClean="0">
                <a:solidFill>
                  <a:schemeClr val="bg1"/>
                </a:solidFill>
                <a:latin typeface="Helvetica" pitchFamily="34" charset="0"/>
                <a:cs typeface="Helvetica" pitchFamily="34" charset="0"/>
              </a:rPr>
              <a:t>What Happened at Shavuot? </a:t>
            </a:r>
            <a:endParaRPr lang="en-US" sz="4400" dirty="0">
              <a:solidFill>
                <a:schemeClr val="bg1"/>
              </a:solidFill>
              <a:latin typeface="Helvetica" pitchFamily="34" charset="0"/>
              <a:cs typeface="Helvetica" pitchFamily="34" charset="0"/>
            </a:endParaRPr>
          </a:p>
          <a:p>
            <a:pPr algn="ctr">
              <a:buNone/>
            </a:pPr>
            <a:endParaRPr lang="en-US" sz="3600" dirty="0" smtClean="0">
              <a:solidFill>
                <a:schemeClr val="bg1"/>
              </a:solidFill>
              <a:latin typeface="Helvetica" pitchFamily="34" charset="0"/>
              <a:cs typeface="Helvetica" pitchFamily="34" charset="0"/>
            </a:endParaRPr>
          </a:p>
          <a:p>
            <a:pPr algn="ctr">
              <a:buNone/>
            </a:pPr>
            <a:r>
              <a:rPr lang="en-US" sz="3600" dirty="0" smtClean="0">
                <a:solidFill>
                  <a:schemeClr val="bg1"/>
                </a:solidFill>
                <a:latin typeface="Helvetica" pitchFamily="34" charset="0"/>
                <a:cs typeface="Helvetica" pitchFamily="34" charset="0"/>
              </a:rPr>
              <a:t>Milestone Events Both In Heaven and On Earth</a:t>
            </a:r>
          </a:p>
        </p:txBody>
      </p:sp>
    </p:spTree>
    <p:extLst>
      <p:ext uri="{BB962C8B-B14F-4D97-AF65-F5344CB8AC3E}">
        <p14:creationId xmlns:p14="http://schemas.microsoft.com/office/powerpoint/2010/main" val="42803032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A Parable of </a:t>
            </a:r>
            <a:r>
              <a:rPr lang="en-US" sz="3600" dirty="0" err="1" smtClean="0">
                <a:solidFill>
                  <a:schemeClr val="bg1"/>
                </a:solidFill>
              </a:rPr>
              <a:t>Yeshua</a:t>
            </a:r>
            <a:endParaRPr lang="en-US" sz="3600" dirty="0" smtClean="0">
              <a:solidFill>
                <a:schemeClr val="bg1"/>
              </a:solidFill>
            </a:endParaRPr>
          </a:p>
          <a:p>
            <a:pPr marL="0" indent="0">
              <a:buNone/>
            </a:pPr>
            <a:r>
              <a:rPr lang="en-US" dirty="0">
                <a:solidFill>
                  <a:schemeClr val="bg1"/>
                </a:solidFill>
              </a:rPr>
              <a:t>He said to them, "Therefore every teacher of the law who has been instructed about the kingdom of heaven is like the owner of a house who brings out of his storeroom new treasures as well as old</a:t>
            </a:r>
            <a:r>
              <a:rPr lang="en-US" dirty="0" smtClean="0">
                <a:solidFill>
                  <a:schemeClr val="bg1"/>
                </a:solidFill>
              </a:rPr>
              <a:t>.“ (Matthew 13:52)</a:t>
            </a:r>
            <a:endParaRPr lang="en-US" dirty="0"/>
          </a:p>
        </p:txBody>
      </p:sp>
    </p:spTree>
    <p:extLst>
      <p:ext uri="{BB962C8B-B14F-4D97-AF65-F5344CB8AC3E}">
        <p14:creationId xmlns:p14="http://schemas.microsoft.com/office/powerpoint/2010/main" val="646667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62500" lnSpcReduction="20000"/>
          </a:bodyPr>
          <a:lstStyle/>
          <a:p>
            <a:pPr marL="0" indent="0" algn="ctr">
              <a:buNone/>
            </a:pPr>
            <a:r>
              <a:rPr lang="en-US" sz="5100" dirty="0" smtClean="0">
                <a:solidFill>
                  <a:schemeClr val="bg1"/>
                </a:solidFill>
              </a:rPr>
              <a:t>Shavuot</a:t>
            </a:r>
          </a:p>
          <a:p>
            <a:pPr marL="0" indent="0">
              <a:buNone/>
            </a:pPr>
            <a:r>
              <a:rPr lang="en-US" sz="4800" dirty="0" err="1">
                <a:solidFill>
                  <a:schemeClr val="bg1"/>
                </a:solidFill>
              </a:rPr>
              <a:t>Vayiqra</a:t>
            </a:r>
            <a:r>
              <a:rPr lang="en-US" sz="4800" dirty="0">
                <a:solidFill>
                  <a:schemeClr val="bg1"/>
                </a:solidFill>
              </a:rPr>
              <a:t> [Leviticus] 23:15-16:</a:t>
            </a:r>
          </a:p>
          <a:p>
            <a:pPr marL="0" indent="0">
              <a:buNone/>
            </a:pPr>
            <a:r>
              <a:rPr lang="en-US" sz="4800" dirty="0">
                <a:solidFill>
                  <a:schemeClr val="bg1"/>
                </a:solidFill>
              </a:rPr>
              <a:t>You must count for yourselves seven </a:t>
            </a:r>
            <a:r>
              <a:rPr lang="en-US" sz="4800" u="sng" dirty="0">
                <a:solidFill>
                  <a:schemeClr val="bg1"/>
                </a:solidFill>
              </a:rPr>
              <a:t>weeks</a:t>
            </a:r>
            <a:r>
              <a:rPr lang="en-US" sz="4800" dirty="0">
                <a:solidFill>
                  <a:schemeClr val="bg1"/>
                </a:solidFill>
              </a:rPr>
              <a:t> (</a:t>
            </a:r>
            <a:r>
              <a:rPr lang="en-US" sz="4800" i="1" dirty="0" err="1">
                <a:solidFill>
                  <a:schemeClr val="bg1"/>
                </a:solidFill>
              </a:rPr>
              <a:t>shavuot</a:t>
            </a:r>
            <a:r>
              <a:rPr lang="en-US" sz="4800" dirty="0">
                <a:solidFill>
                  <a:schemeClr val="bg1"/>
                </a:solidFill>
              </a:rPr>
              <a:t>) from the day after the Sabbath, from the day you bring the wave offering sheaf; they must be complete weeks.  You must count fifty days--until the day after the seventh Sabbath--and then you must present a new grain offering to Yahuwah.</a:t>
            </a:r>
          </a:p>
          <a:p>
            <a:pPr marL="0" indent="0">
              <a:buNone/>
            </a:pPr>
            <a:endParaRPr lang="en-US" sz="4800" dirty="0">
              <a:solidFill>
                <a:schemeClr val="bg1"/>
              </a:solidFill>
            </a:endParaRPr>
          </a:p>
        </p:txBody>
      </p:sp>
    </p:spTree>
    <p:extLst>
      <p:ext uri="{BB962C8B-B14F-4D97-AF65-F5344CB8AC3E}">
        <p14:creationId xmlns:p14="http://schemas.microsoft.com/office/powerpoint/2010/main" val="13790462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55000" lnSpcReduction="20000"/>
          </a:bodyPr>
          <a:lstStyle/>
          <a:p>
            <a:pPr marL="0" indent="0" algn="ctr">
              <a:buNone/>
            </a:pPr>
            <a:r>
              <a:rPr lang="en-US" sz="5800" dirty="0" smtClean="0">
                <a:solidFill>
                  <a:schemeClr val="bg1"/>
                </a:solidFill>
              </a:rPr>
              <a:t> Instructions For Shavuot</a:t>
            </a:r>
          </a:p>
          <a:p>
            <a:pPr marL="0" indent="0">
              <a:buNone/>
            </a:pPr>
            <a:r>
              <a:rPr lang="en-US" sz="4800" dirty="0">
                <a:solidFill>
                  <a:schemeClr val="bg1"/>
                </a:solidFill>
              </a:rPr>
              <a:t>From the places where you live you must bring two loaves of bread for a wave offering; they must be made from two tenths of an </a:t>
            </a:r>
            <a:r>
              <a:rPr lang="en-US" sz="4800" dirty="0" err="1">
                <a:solidFill>
                  <a:schemeClr val="bg1"/>
                </a:solidFill>
              </a:rPr>
              <a:t>ephah</a:t>
            </a:r>
            <a:r>
              <a:rPr lang="en-US" sz="4800" dirty="0">
                <a:solidFill>
                  <a:schemeClr val="bg1"/>
                </a:solidFill>
              </a:rPr>
              <a:t> of fine wheat flour, baked with leaven, as first fruits to Yahuwah.  Along with the loaves of bread, you must also present seven flawless yearling lambs, one young bull, and two rams. They are to be a burnt offering to Yahuwah along with their grain offering and drink offerings, a gift of a soothing aroma to Yahuwah.  </a:t>
            </a:r>
            <a:r>
              <a:rPr lang="en-US" sz="4800" dirty="0" smtClean="0">
                <a:solidFill>
                  <a:schemeClr val="bg1"/>
                </a:solidFill>
              </a:rPr>
              <a:t>(</a:t>
            </a:r>
            <a:r>
              <a:rPr lang="en-US" sz="4800" dirty="0" err="1">
                <a:solidFill>
                  <a:schemeClr val="bg1"/>
                </a:solidFill>
              </a:rPr>
              <a:t>Vayiqra</a:t>
            </a:r>
            <a:r>
              <a:rPr lang="en-US" sz="4800" dirty="0">
                <a:solidFill>
                  <a:schemeClr val="bg1"/>
                </a:solidFill>
              </a:rPr>
              <a:t> [Leviticus] </a:t>
            </a:r>
            <a:r>
              <a:rPr lang="en-US" sz="4800" dirty="0" smtClean="0">
                <a:solidFill>
                  <a:schemeClr val="bg1"/>
                </a:solidFill>
              </a:rPr>
              <a:t>23:17-19).</a:t>
            </a:r>
            <a:endParaRPr lang="en-US" sz="4800" dirty="0">
              <a:solidFill>
                <a:schemeClr val="bg1"/>
              </a:solidFill>
            </a:endParaRPr>
          </a:p>
        </p:txBody>
      </p:sp>
    </p:spTree>
    <p:extLst>
      <p:ext uri="{BB962C8B-B14F-4D97-AF65-F5344CB8AC3E}">
        <p14:creationId xmlns:p14="http://schemas.microsoft.com/office/powerpoint/2010/main" val="35502805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55000" lnSpcReduction="20000"/>
          </a:bodyPr>
          <a:lstStyle/>
          <a:p>
            <a:pPr marL="0" indent="0" algn="ctr">
              <a:buNone/>
            </a:pPr>
            <a:r>
              <a:rPr lang="en-US" sz="5100" dirty="0" smtClean="0">
                <a:solidFill>
                  <a:schemeClr val="bg1"/>
                </a:solidFill>
              </a:rPr>
              <a:t> Instructions For Shavuot</a:t>
            </a:r>
          </a:p>
          <a:p>
            <a:pPr marL="0" indent="0">
              <a:buNone/>
            </a:pPr>
            <a:r>
              <a:rPr lang="en-US" sz="4800" dirty="0" smtClean="0">
                <a:solidFill>
                  <a:schemeClr val="bg1"/>
                </a:solidFill>
              </a:rPr>
              <a:t>You </a:t>
            </a:r>
            <a:r>
              <a:rPr lang="en-US" sz="4800" dirty="0">
                <a:solidFill>
                  <a:schemeClr val="bg1"/>
                </a:solidFill>
              </a:rPr>
              <a:t>must also offer one male goat for a sin offering and two yearling lambs for a peace offering sacrifice, and the priest is to wave them--the two lambs--along with the bread of the first fruits, as a wave offering before Yahuwah; they will be set-apart to Yahuwah for the priest.  </a:t>
            </a:r>
            <a:r>
              <a:rPr lang="en-US" sz="4800" u="sng" dirty="0">
                <a:solidFill>
                  <a:schemeClr val="bg1"/>
                </a:solidFill>
              </a:rPr>
              <a:t>On that same day you are to proclaim a set apart assembly and do no regular work. This is to be a lasting ordinance for the generations to come, wherever you live </a:t>
            </a:r>
            <a:r>
              <a:rPr lang="en-US" sz="4800" dirty="0">
                <a:solidFill>
                  <a:schemeClr val="bg1"/>
                </a:solidFill>
              </a:rPr>
              <a:t> (</a:t>
            </a:r>
            <a:r>
              <a:rPr lang="en-US" sz="4800" dirty="0" err="1">
                <a:solidFill>
                  <a:schemeClr val="bg1"/>
                </a:solidFill>
              </a:rPr>
              <a:t>Vayiqra</a:t>
            </a:r>
            <a:r>
              <a:rPr lang="en-US" sz="4800" dirty="0">
                <a:solidFill>
                  <a:schemeClr val="bg1"/>
                </a:solidFill>
              </a:rPr>
              <a:t> [Leviticus] </a:t>
            </a:r>
            <a:r>
              <a:rPr lang="en-US" sz="4800" dirty="0" smtClean="0">
                <a:solidFill>
                  <a:schemeClr val="bg1"/>
                </a:solidFill>
              </a:rPr>
              <a:t>23:20-21</a:t>
            </a:r>
            <a:r>
              <a:rPr lang="en-US" sz="4800" dirty="0">
                <a:solidFill>
                  <a:schemeClr val="bg1"/>
                </a:solidFill>
              </a:rPr>
              <a:t>).</a:t>
            </a:r>
          </a:p>
        </p:txBody>
      </p:sp>
    </p:spTree>
    <p:extLst>
      <p:ext uri="{BB962C8B-B14F-4D97-AF65-F5344CB8AC3E}">
        <p14:creationId xmlns:p14="http://schemas.microsoft.com/office/powerpoint/2010/main" val="26696081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62500" lnSpcReduction="20000"/>
          </a:bodyPr>
          <a:lstStyle/>
          <a:p>
            <a:pPr marL="0" indent="0" algn="ctr">
              <a:buNone/>
            </a:pPr>
            <a:r>
              <a:rPr lang="en-US" sz="4500" dirty="0" err="1" smtClean="0">
                <a:solidFill>
                  <a:schemeClr val="bg1"/>
                </a:solidFill>
              </a:rPr>
              <a:t>Miqra</a:t>
            </a:r>
            <a:r>
              <a:rPr lang="en-US" sz="4500" dirty="0" smtClean="0">
                <a:solidFill>
                  <a:schemeClr val="bg1"/>
                </a:solidFill>
              </a:rPr>
              <a:t> </a:t>
            </a:r>
            <a:r>
              <a:rPr lang="en-US" sz="4500" dirty="0" err="1" smtClean="0">
                <a:solidFill>
                  <a:schemeClr val="bg1"/>
                </a:solidFill>
              </a:rPr>
              <a:t>Qodesh</a:t>
            </a:r>
            <a:endParaRPr lang="en-US" sz="4500" dirty="0" smtClean="0">
              <a:solidFill>
                <a:schemeClr val="bg1"/>
              </a:solidFill>
            </a:endParaRPr>
          </a:p>
          <a:p>
            <a:pPr marL="0" indent="0">
              <a:buNone/>
            </a:pPr>
            <a:r>
              <a:rPr lang="en-US" sz="4800" dirty="0">
                <a:solidFill>
                  <a:schemeClr val="bg1"/>
                </a:solidFill>
              </a:rPr>
              <a:t>The Hebrew word </a:t>
            </a:r>
            <a:r>
              <a:rPr lang="en-US" sz="5700" dirty="0" err="1">
                <a:solidFill>
                  <a:schemeClr val="bg1"/>
                </a:solidFill>
                <a:latin typeface="Bwhebb" panose="00000400000000000000" pitchFamily="2" charset="0"/>
              </a:rPr>
              <a:t>ar'q.mi</a:t>
            </a:r>
            <a:r>
              <a:rPr lang="en-US" sz="4800" dirty="0">
                <a:solidFill>
                  <a:schemeClr val="bg1"/>
                </a:solidFill>
              </a:rPr>
              <a:t> is pronounced </a:t>
            </a:r>
            <a:r>
              <a:rPr lang="en-US" sz="4800" i="1" dirty="0" err="1">
                <a:solidFill>
                  <a:schemeClr val="bg1"/>
                </a:solidFill>
              </a:rPr>
              <a:t>miqra</a:t>
            </a:r>
            <a:r>
              <a:rPr lang="en-US" sz="4800" dirty="0">
                <a:solidFill>
                  <a:schemeClr val="bg1"/>
                </a:solidFill>
              </a:rPr>
              <a:t> and means </a:t>
            </a:r>
            <a:r>
              <a:rPr lang="en-US" sz="4800" i="1" dirty="0">
                <a:solidFill>
                  <a:schemeClr val="bg1"/>
                </a:solidFill>
              </a:rPr>
              <a:t>convocation; convoking, reading, sacred assembly</a:t>
            </a:r>
            <a:r>
              <a:rPr lang="en-US" sz="4800" dirty="0">
                <a:solidFill>
                  <a:schemeClr val="bg1"/>
                </a:solidFill>
              </a:rPr>
              <a:t>.  We are commanded to set this day apart and to proclaim a holy assembly.  This assembly is for the purpose of reading and proclaiming this appointment day and its significance for those assembled to </a:t>
            </a:r>
            <a:r>
              <a:rPr lang="en-US" sz="4800" dirty="0" smtClean="0">
                <a:solidFill>
                  <a:schemeClr val="bg1"/>
                </a:solidFill>
              </a:rPr>
              <a:t>stand before and worship </a:t>
            </a:r>
            <a:r>
              <a:rPr lang="en-US" sz="4800" dirty="0">
                <a:solidFill>
                  <a:schemeClr val="bg1"/>
                </a:solidFill>
              </a:rPr>
              <a:t>Yahuwah.</a:t>
            </a:r>
          </a:p>
        </p:txBody>
      </p:sp>
    </p:spTree>
    <p:extLst>
      <p:ext uri="{BB962C8B-B14F-4D97-AF65-F5344CB8AC3E}">
        <p14:creationId xmlns:p14="http://schemas.microsoft.com/office/powerpoint/2010/main" val="1954335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62500" lnSpcReduction="20000"/>
          </a:bodyPr>
          <a:lstStyle/>
          <a:p>
            <a:pPr marL="0" indent="0" algn="ctr">
              <a:buNone/>
            </a:pPr>
            <a:r>
              <a:rPr lang="en-US" sz="5100" dirty="0" smtClean="0">
                <a:solidFill>
                  <a:schemeClr val="bg1"/>
                </a:solidFill>
              </a:rPr>
              <a:t>Appearing Before Yahuwah</a:t>
            </a:r>
          </a:p>
          <a:p>
            <a:pPr marL="0" indent="0">
              <a:buNone/>
            </a:pPr>
            <a:r>
              <a:rPr lang="en-US" sz="4800" dirty="0">
                <a:solidFill>
                  <a:schemeClr val="bg1"/>
                </a:solidFill>
              </a:rPr>
              <a:t>Three times a year all your men must appear before Yahuwah your Elohim at the place he will choose: at the Feast of Unleavened Bread, the Feast of Weeks and the Feast of Tabernacles. No man should appear before Yahuwah empty-handed: Each of you must bring a gift in proportion to the way Yahuwah your Elohim has blessed you</a:t>
            </a:r>
            <a:r>
              <a:rPr lang="en-US" sz="4800" dirty="0" smtClean="0">
                <a:solidFill>
                  <a:schemeClr val="bg1"/>
                </a:solidFill>
              </a:rPr>
              <a:t>. (Deuteronomy 16:16-17)</a:t>
            </a:r>
            <a:endParaRPr lang="en-US" sz="4800" dirty="0">
              <a:solidFill>
                <a:schemeClr val="bg1"/>
              </a:solidFill>
            </a:endParaRPr>
          </a:p>
        </p:txBody>
      </p:sp>
    </p:spTree>
    <p:extLst>
      <p:ext uri="{BB962C8B-B14F-4D97-AF65-F5344CB8AC3E}">
        <p14:creationId xmlns:p14="http://schemas.microsoft.com/office/powerpoint/2010/main" val="30840489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57673"/>
          </a:xfrm>
        </p:spPr>
        <p:txBody>
          <a:bodyPr>
            <a:normAutofit fontScale="92500"/>
          </a:bodyPr>
          <a:lstStyle/>
          <a:p>
            <a:pPr marL="0" indent="0" algn="ctr">
              <a:buNone/>
            </a:pPr>
            <a:r>
              <a:rPr lang="en-US" sz="3900" dirty="0" smtClean="0">
                <a:solidFill>
                  <a:schemeClr val="bg1"/>
                </a:solidFill>
              </a:rPr>
              <a:t>Shavuot in the Wilderness</a:t>
            </a:r>
          </a:p>
          <a:p>
            <a:pPr marL="0" indent="0">
              <a:buNone/>
            </a:pPr>
            <a:r>
              <a:rPr lang="en-US" sz="3500" dirty="0">
                <a:solidFill>
                  <a:schemeClr val="bg1"/>
                </a:solidFill>
              </a:rPr>
              <a:t>In the third month after the sons of </a:t>
            </a:r>
            <a:r>
              <a:rPr lang="en-US" sz="3500" dirty="0" err="1">
                <a:solidFill>
                  <a:schemeClr val="bg1"/>
                </a:solidFill>
              </a:rPr>
              <a:t>Yisrael</a:t>
            </a:r>
            <a:r>
              <a:rPr lang="en-US" sz="3500" dirty="0">
                <a:solidFill>
                  <a:schemeClr val="bg1"/>
                </a:solidFill>
              </a:rPr>
              <a:t> went out from the land of Egypt, on the very day, they came to the Desert of Sinai.  After they journeyed from </a:t>
            </a:r>
            <a:r>
              <a:rPr lang="en-US" sz="3500" dirty="0" err="1">
                <a:solidFill>
                  <a:schemeClr val="bg1"/>
                </a:solidFill>
              </a:rPr>
              <a:t>Rephidim</a:t>
            </a:r>
            <a:r>
              <a:rPr lang="en-US" sz="3500" dirty="0">
                <a:solidFill>
                  <a:schemeClr val="bg1"/>
                </a:solidFill>
              </a:rPr>
              <a:t>, they came to the Desert of Sinai, and they camped in the desert; </a:t>
            </a:r>
            <a:r>
              <a:rPr lang="en-US" sz="3500" dirty="0" err="1">
                <a:solidFill>
                  <a:schemeClr val="bg1"/>
                </a:solidFill>
              </a:rPr>
              <a:t>Yisrael</a:t>
            </a:r>
            <a:r>
              <a:rPr lang="en-US" sz="3500" dirty="0">
                <a:solidFill>
                  <a:schemeClr val="bg1"/>
                </a:solidFill>
              </a:rPr>
              <a:t> camped there in front of the mountain</a:t>
            </a:r>
            <a:r>
              <a:rPr lang="en-US" sz="3500" dirty="0" smtClean="0">
                <a:solidFill>
                  <a:schemeClr val="bg1"/>
                </a:solidFill>
              </a:rPr>
              <a:t>. (Exodus 19:1-3)</a:t>
            </a:r>
            <a:endParaRPr lang="en-US" sz="3500" dirty="0">
              <a:solidFill>
                <a:schemeClr val="bg1"/>
              </a:solidFill>
            </a:endParaRPr>
          </a:p>
        </p:txBody>
      </p:sp>
    </p:spTree>
    <p:extLst>
      <p:ext uri="{BB962C8B-B14F-4D97-AF65-F5344CB8AC3E}">
        <p14:creationId xmlns:p14="http://schemas.microsoft.com/office/powerpoint/2010/main" val="8353560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55000" lnSpcReduction="20000"/>
          </a:bodyPr>
          <a:lstStyle/>
          <a:p>
            <a:pPr marL="0" indent="0">
              <a:buNone/>
            </a:pPr>
            <a:r>
              <a:rPr lang="en-US" sz="4800" dirty="0" err="1" smtClean="0">
                <a:solidFill>
                  <a:schemeClr val="bg1"/>
                </a:solidFill>
              </a:rPr>
              <a:t>Mosheh</a:t>
            </a:r>
            <a:r>
              <a:rPr lang="en-US" sz="4800" dirty="0" smtClean="0">
                <a:solidFill>
                  <a:schemeClr val="bg1"/>
                </a:solidFill>
              </a:rPr>
              <a:t> </a:t>
            </a:r>
            <a:r>
              <a:rPr lang="en-US" sz="4800" dirty="0">
                <a:solidFill>
                  <a:schemeClr val="bg1"/>
                </a:solidFill>
              </a:rPr>
              <a:t>went up to Elohim, and Yahuwah called to him from the mountain, "Thus you will say to the house of </a:t>
            </a:r>
            <a:r>
              <a:rPr lang="en-US" sz="4800" dirty="0" err="1">
                <a:solidFill>
                  <a:schemeClr val="bg1"/>
                </a:solidFill>
              </a:rPr>
              <a:t>Ya'acov</a:t>
            </a:r>
            <a:r>
              <a:rPr lang="en-US" sz="4800" dirty="0">
                <a:solidFill>
                  <a:schemeClr val="bg1"/>
                </a:solidFill>
              </a:rPr>
              <a:t>, and declare to the people of </a:t>
            </a:r>
            <a:r>
              <a:rPr lang="en-US" sz="4800" dirty="0" err="1">
                <a:solidFill>
                  <a:schemeClr val="bg1"/>
                </a:solidFill>
              </a:rPr>
              <a:t>Yisrael</a:t>
            </a:r>
            <a:r>
              <a:rPr lang="en-US" sz="4800" dirty="0">
                <a:solidFill>
                  <a:schemeClr val="bg1"/>
                </a:solidFill>
              </a:rPr>
              <a:t>:  'You yourselves have seen what I did to Egypt, and how I lifted you up on eagles' wings and brought you to myself.  And now, if you will diligently obey me and </a:t>
            </a:r>
            <a:r>
              <a:rPr lang="en-US" sz="4800" b="1" u="sng" dirty="0">
                <a:solidFill>
                  <a:schemeClr val="bg1"/>
                </a:solidFill>
              </a:rPr>
              <a:t>keep my covenant</a:t>
            </a:r>
            <a:r>
              <a:rPr lang="en-US" sz="4800" dirty="0">
                <a:solidFill>
                  <a:schemeClr val="bg1"/>
                </a:solidFill>
              </a:rPr>
              <a:t>, then you will be my special possession out of all the nations, for all the earth is mine.  And you will be my kingdom of priests and a set-apart nation.' These are the words that you will speak to the sons of </a:t>
            </a:r>
            <a:r>
              <a:rPr lang="en-US" sz="4800" dirty="0" err="1">
                <a:solidFill>
                  <a:schemeClr val="bg1"/>
                </a:solidFill>
              </a:rPr>
              <a:t>Yisrael</a:t>
            </a:r>
            <a:r>
              <a:rPr lang="en-US" sz="4800" dirty="0">
                <a:solidFill>
                  <a:schemeClr val="bg1"/>
                </a:solidFill>
              </a:rPr>
              <a:t>."(</a:t>
            </a:r>
            <a:r>
              <a:rPr lang="en-US" sz="4800" dirty="0" err="1">
                <a:solidFill>
                  <a:schemeClr val="bg1"/>
                </a:solidFill>
              </a:rPr>
              <a:t>Shemot</a:t>
            </a:r>
            <a:r>
              <a:rPr lang="en-US" sz="4800" dirty="0">
                <a:solidFill>
                  <a:schemeClr val="bg1"/>
                </a:solidFill>
              </a:rPr>
              <a:t> 19:3-6).</a:t>
            </a:r>
          </a:p>
        </p:txBody>
      </p:sp>
    </p:spTree>
    <p:extLst>
      <p:ext uri="{BB962C8B-B14F-4D97-AF65-F5344CB8AC3E}">
        <p14:creationId xmlns:p14="http://schemas.microsoft.com/office/powerpoint/2010/main" val="1479122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41344"/>
          </a:xfrm>
        </p:spPr>
        <p:txBody>
          <a:bodyPr>
            <a:normAutofit/>
          </a:bodyPr>
          <a:lstStyle/>
          <a:p>
            <a:pPr marL="0" indent="0">
              <a:buNone/>
            </a:pPr>
            <a:r>
              <a:rPr lang="en-US" sz="2800" dirty="0" smtClean="0">
                <a:solidFill>
                  <a:schemeClr val="bg1"/>
                </a:solidFill>
              </a:rPr>
              <a:t>So </a:t>
            </a:r>
            <a:r>
              <a:rPr lang="en-US" sz="2800" dirty="0" err="1">
                <a:solidFill>
                  <a:schemeClr val="bg1"/>
                </a:solidFill>
              </a:rPr>
              <a:t>Mosheh</a:t>
            </a:r>
            <a:r>
              <a:rPr lang="en-US" sz="2800" dirty="0">
                <a:solidFill>
                  <a:schemeClr val="bg1"/>
                </a:solidFill>
              </a:rPr>
              <a:t> went back and summoned the elders of the people and set before them all the words Yahuwah had commanded him to speak.</a:t>
            </a:r>
          </a:p>
          <a:p>
            <a:pPr marL="0" indent="0">
              <a:buNone/>
            </a:pPr>
            <a:r>
              <a:rPr lang="en-US" sz="2800" dirty="0" smtClean="0">
                <a:solidFill>
                  <a:schemeClr val="bg1"/>
                </a:solidFill>
              </a:rPr>
              <a:t>The </a:t>
            </a:r>
            <a:r>
              <a:rPr lang="en-US" sz="2800" dirty="0">
                <a:solidFill>
                  <a:schemeClr val="bg1"/>
                </a:solidFill>
              </a:rPr>
              <a:t>people all responded together, "We will do everything Yahuwah has said." </a:t>
            </a:r>
            <a:r>
              <a:rPr lang="en-US" sz="2800" u="sng" dirty="0">
                <a:solidFill>
                  <a:schemeClr val="bg1"/>
                </a:solidFill>
              </a:rPr>
              <a:t>So </a:t>
            </a:r>
            <a:r>
              <a:rPr lang="en-US" sz="2800" u="sng" dirty="0" err="1">
                <a:solidFill>
                  <a:schemeClr val="bg1"/>
                </a:solidFill>
              </a:rPr>
              <a:t>Mosheh</a:t>
            </a:r>
            <a:r>
              <a:rPr lang="en-US" sz="2800" u="sng" dirty="0">
                <a:solidFill>
                  <a:schemeClr val="bg1"/>
                </a:solidFill>
              </a:rPr>
              <a:t> brought their answer back to Yahuwah</a:t>
            </a:r>
            <a:r>
              <a:rPr lang="en-US" sz="2800" dirty="0" smtClean="0">
                <a:solidFill>
                  <a:schemeClr val="bg1"/>
                </a:solidFill>
              </a:rPr>
              <a:t>. (</a:t>
            </a:r>
            <a:r>
              <a:rPr lang="en-US" sz="2800" dirty="0" err="1" smtClean="0">
                <a:solidFill>
                  <a:schemeClr val="bg1"/>
                </a:solidFill>
              </a:rPr>
              <a:t>Shemot</a:t>
            </a:r>
            <a:r>
              <a:rPr lang="en-US" sz="2800" dirty="0" smtClean="0">
                <a:solidFill>
                  <a:schemeClr val="bg1"/>
                </a:solidFill>
              </a:rPr>
              <a:t> 19:7-8)</a:t>
            </a:r>
            <a:endParaRPr lang="en-US" sz="2800" dirty="0">
              <a:solidFill>
                <a:schemeClr val="bg1"/>
              </a:solidFill>
            </a:endParaRPr>
          </a:p>
        </p:txBody>
      </p:sp>
    </p:spTree>
    <p:extLst>
      <p:ext uri="{BB962C8B-B14F-4D97-AF65-F5344CB8AC3E}">
        <p14:creationId xmlns:p14="http://schemas.microsoft.com/office/powerpoint/2010/main" val="11894829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41344"/>
          </a:xfrm>
        </p:spPr>
        <p:txBody>
          <a:bodyPr>
            <a:normAutofit/>
          </a:bodyPr>
          <a:lstStyle/>
          <a:p>
            <a:pPr marL="0" indent="0">
              <a:buNone/>
            </a:pPr>
            <a:r>
              <a:rPr lang="en-US" sz="2400" dirty="0" smtClean="0">
                <a:solidFill>
                  <a:schemeClr val="bg1"/>
                </a:solidFill>
              </a:rPr>
              <a:t>Yahuwah </a:t>
            </a:r>
            <a:r>
              <a:rPr lang="en-US" sz="2400" dirty="0">
                <a:solidFill>
                  <a:schemeClr val="bg1"/>
                </a:solidFill>
              </a:rPr>
              <a:t>said to </a:t>
            </a:r>
            <a:r>
              <a:rPr lang="en-US" sz="2400" dirty="0" err="1">
                <a:solidFill>
                  <a:schemeClr val="bg1"/>
                </a:solidFill>
              </a:rPr>
              <a:t>Mosheh</a:t>
            </a:r>
            <a:r>
              <a:rPr lang="en-US" sz="2400" dirty="0">
                <a:solidFill>
                  <a:schemeClr val="bg1"/>
                </a:solidFill>
              </a:rPr>
              <a:t>, "I am going to come to you in a dense cloud, so that the people will hear me speaking with you and will always put their trust in you." Then </a:t>
            </a:r>
            <a:r>
              <a:rPr lang="en-US" sz="2400" dirty="0" err="1">
                <a:solidFill>
                  <a:schemeClr val="bg1"/>
                </a:solidFill>
              </a:rPr>
              <a:t>Mosheh</a:t>
            </a:r>
            <a:r>
              <a:rPr lang="en-US" sz="2400" dirty="0">
                <a:solidFill>
                  <a:schemeClr val="bg1"/>
                </a:solidFill>
              </a:rPr>
              <a:t> told Yahuwah what the people had said.</a:t>
            </a:r>
          </a:p>
          <a:p>
            <a:pPr marL="0" indent="0">
              <a:buNone/>
            </a:pPr>
            <a:r>
              <a:rPr lang="en-US" sz="2400" dirty="0" smtClean="0">
                <a:solidFill>
                  <a:schemeClr val="bg1"/>
                </a:solidFill>
              </a:rPr>
              <a:t>And </a:t>
            </a:r>
            <a:r>
              <a:rPr lang="en-US" sz="2400" dirty="0">
                <a:solidFill>
                  <a:schemeClr val="bg1"/>
                </a:solidFill>
              </a:rPr>
              <a:t>Yahuwah said to </a:t>
            </a:r>
            <a:r>
              <a:rPr lang="en-US" sz="2400" dirty="0" err="1">
                <a:solidFill>
                  <a:schemeClr val="bg1"/>
                </a:solidFill>
              </a:rPr>
              <a:t>Mosheh</a:t>
            </a:r>
            <a:r>
              <a:rPr lang="en-US" sz="2400" dirty="0">
                <a:solidFill>
                  <a:schemeClr val="bg1"/>
                </a:solidFill>
              </a:rPr>
              <a:t>, "Go to the people and consecrate them today and tomorrow. Have them wash their </a:t>
            </a:r>
            <a:r>
              <a:rPr lang="en-US" sz="2400" dirty="0" smtClean="0">
                <a:solidFill>
                  <a:schemeClr val="bg1"/>
                </a:solidFill>
              </a:rPr>
              <a:t>clothes </a:t>
            </a:r>
            <a:r>
              <a:rPr lang="en-US" sz="2400" dirty="0">
                <a:solidFill>
                  <a:schemeClr val="bg1"/>
                </a:solidFill>
              </a:rPr>
              <a:t>and be ready by the third day, because on that day Yahuwah will come down on Mount Sinai in the sight of all the people</a:t>
            </a:r>
            <a:r>
              <a:rPr lang="en-US" sz="2400" dirty="0" smtClean="0">
                <a:solidFill>
                  <a:schemeClr val="bg1"/>
                </a:solidFill>
              </a:rPr>
              <a:t>.</a:t>
            </a:r>
            <a:r>
              <a:rPr lang="en-US" sz="2400" dirty="0">
                <a:solidFill>
                  <a:schemeClr val="bg1"/>
                </a:solidFill>
              </a:rPr>
              <a:t> </a:t>
            </a:r>
            <a:r>
              <a:rPr lang="en-US" sz="2400" dirty="0" smtClean="0">
                <a:solidFill>
                  <a:schemeClr val="bg1"/>
                </a:solidFill>
              </a:rPr>
              <a:t>(</a:t>
            </a:r>
            <a:r>
              <a:rPr lang="en-US" sz="2400" dirty="0" err="1" smtClean="0">
                <a:solidFill>
                  <a:schemeClr val="bg1"/>
                </a:solidFill>
              </a:rPr>
              <a:t>Shemot</a:t>
            </a:r>
            <a:r>
              <a:rPr lang="en-US" sz="2400" dirty="0" smtClean="0">
                <a:solidFill>
                  <a:schemeClr val="bg1"/>
                </a:solidFill>
              </a:rPr>
              <a:t> 19:9-11)</a:t>
            </a:r>
            <a:endParaRPr lang="en-US" sz="2400" dirty="0">
              <a:solidFill>
                <a:schemeClr val="bg1"/>
              </a:solidFill>
            </a:endParaRPr>
          </a:p>
        </p:txBody>
      </p:sp>
    </p:spTree>
    <p:extLst>
      <p:ext uri="{BB962C8B-B14F-4D97-AF65-F5344CB8AC3E}">
        <p14:creationId xmlns:p14="http://schemas.microsoft.com/office/powerpoint/2010/main" val="40188599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Autofit/>
          </a:bodyPr>
          <a:lstStyle/>
          <a:p>
            <a:pPr marL="0" indent="0">
              <a:buNone/>
            </a:pPr>
            <a:r>
              <a:rPr lang="en-US" sz="2400" dirty="0" smtClean="0">
                <a:solidFill>
                  <a:schemeClr val="bg1"/>
                </a:solidFill>
              </a:rPr>
              <a:t>On </a:t>
            </a:r>
            <a:r>
              <a:rPr lang="en-US" sz="2400" dirty="0">
                <a:solidFill>
                  <a:schemeClr val="bg1"/>
                </a:solidFill>
              </a:rPr>
              <a:t>the morning of the third day there was thunder and lightning, with a thick cloud over the mountain, and a very loud trumpet blast. Everyone in the camp trembled.  Then </a:t>
            </a:r>
            <a:r>
              <a:rPr lang="en-US" sz="2400" dirty="0" err="1">
                <a:solidFill>
                  <a:schemeClr val="bg1"/>
                </a:solidFill>
              </a:rPr>
              <a:t>Mosheh</a:t>
            </a:r>
            <a:r>
              <a:rPr lang="en-US" sz="2400" dirty="0">
                <a:solidFill>
                  <a:schemeClr val="bg1"/>
                </a:solidFill>
              </a:rPr>
              <a:t> led the people out of the camp to meet with Elohim, and they stood at the foot of the mountain.  Mount Sinai was covered with smoke, because Yahuwah descended on it in fire. The smoke billowed up from it like smoke from a furnace, the whole mountain trembled violently, and the sound of the trumpet grew louder and louder. Then </a:t>
            </a:r>
            <a:r>
              <a:rPr lang="en-US" sz="2400" dirty="0" err="1">
                <a:solidFill>
                  <a:schemeClr val="bg1"/>
                </a:solidFill>
              </a:rPr>
              <a:t>Mosheh</a:t>
            </a:r>
            <a:r>
              <a:rPr lang="en-US" sz="2400" dirty="0">
                <a:solidFill>
                  <a:schemeClr val="bg1"/>
                </a:solidFill>
              </a:rPr>
              <a:t> spoke and the voice of Elohim answered him</a:t>
            </a:r>
            <a:r>
              <a:rPr lang="en-US" sz="2400" dirty="0" smtClean="0">
                <a:solidFill>
                  <a:schemeClr val="bg1"/>
                </a:solidFill>
              </a:rPr>
              <a:t>. (</a:t>
            </a:r>
            <a:r>
              <a:rPr lang="en-US" sz="2400" dirty="0" err="1" smtClean="0">
                <a:solidFill>
                  <a:schemeClr val="bg1"/>
                </a:solidFill>
              </a:rPr>
              <a:t>Shemot</a:t>
            </a:r>
            <a:r>
              <a:rPr lang="en-US" sz="2400" dirty="0" smtClean="0">
                <a:solidFill>
                  <a:schemeClr val="bg1"/>
                </a:solidFill>
              </a:rPr>
              <a:t> 19:16-19)</a:t>
            </a:r>
            <a:endParaRPr lang="en-US" sz="2400" dirty="0">
              <a:solidFill>
                <a:schemeClr val="bg1"/>
              </a:solidFill>
            </a:endParaRPr>
          </a:p>
        </p:txBody>
      </p:sp>
    </p:spTree>
    <p:extLst>
      <p:ext uri="{BB962C8B-B14F-4D97-AF65-F5344CB8AC3E}">
        <p14:creationId xmlns:p14="http://schemas.microsoft.com/office/powerpoint/2010/main" val="20704370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sz="3600" dirty="0" smtClean="0">
                <a:solidFill>
                  <a:schemeClr val="bg1"/>
                </a:solidFill>
              </a:rPr>
              <a:t>The Voice of Elohim Spoke to the People</a:t>
            </a:r>
          </a:p>
          <a:p>
            <a:pPr marL="0" indent="0">
              <a:buNone/>
            </a:pPr>
            <a:r>
              <a:rPr lang="en-US" dirty="0" smtClean="0">
                <a:solidFill>
                  <a:schemeClr val="bg1"/>
                </a:solidFill>
              </a:rPr>
              <a:t>The Ten Words (Laws – </a:t>
            </a:r>
            <a:r>
              <a:rPr lang="en-US" i="1" dirty="0" err="1" smtClean="0">
                <a:solidFill>
                  <a:schemeClr val="bg1"/>
                </a:solidFill>
              </a:rPr>
              <a:t>chukot</a:t>
            </a:r>
            <a:r>
              <a:rPr lang="en-US" dirty="0" smtClean="0">
                <a:solidFill>
                  <a:schemeClr val="bg1"/>
                </a:solidFill>
              </a:rPr>
              <a:t>) – Ex 20:1-17</a:t>
            </a:r>
          </a:p>
          <a:p>
            <a:pPr marL="0" indent="0">
              <a:buNone/>
            </a:pPr>
            <a:r>
              <a:rPr lang="en-US" dirty="0" smtClean="0">
                <a:solidFill>
                  <a:schemeClr val="bg1"/>
                </a:solidFill>
              </a:rPr>
              <a:t>A Few more laws – Ex 20:18-26</a:t>
            </a:r>
          </a:p>
          <a:p>
            <a:pPr marL="0" indent="0">
              <a:buNone/>
            </a:pPr>
            <a:r>
              <a:rPr lang="en-US" dirty="0" smtClean="0">
                <a:solidFill>
                  <a:schemeClr val="bg1"/>
                </a:solidFill>
              </a:rPr>
              <a:t>The Right Rulings (</a:t>
            </a:r>
            <a:r>
              <a:rPr lang="en-US" i="1" dirty="0" err="1" smtClean="0">
                <a:solidFill>
                  <a:schemeClr val="bg1"/>
                </a:solidFill>
              </a:rPr>
              <a:t>mishpatim</a:t>
            </a:r>
            <a:r>
              <a:rPr lang="en-US" dirty="0" smtClean="0">
                <a:solidFill>
                  <a:schemeClr val="bg1"/>
                </a:solidFill>
              </a:rPr>
              <a:t>) –Ex 21-23</a:t>
            </a:r>
          </a:p>
          <a:p>
            <a:pPr marL="0" indent="0">
              <a:buNone/>
            </a:pPr>
            <a:r>
              <a:rPr lang="en-US" dirty="0" err="1" smtClean="0">
                <a:solidFill>
                  <a:schemeClr val="bg1"/>
                </a:solidFill>
              </a:rPr>
              <a:t>Mosheh</a:t>
            </a:r>
            <a:r>
              <a:rPr lang="en-US" dirty="0" smtClean="0">
                <a:solidFill>
                  <a:schemeClr val="bg1"/>
                </a:solidFill>
              </a:rPr>
              <a:t> Tells the People These Laws – Ex 24:3-4 - </a:t>
            </a:r>
            <a:r>
              <a:rPr lang="en-US" dirty="0">
                <a:solidFill>
                  <a:schemeClr val="bg1"/>
                </a:solidFill>
              </a:rPr>
              <a:t>When </a:t>
            </a:r>
            <a:r>
              <a:rPr lang="en-US" dirty="0" err="1">
                <a:solidFill>
                  <a:schemeClr val="bg1"/>
                </a:solidFill>
              </a:rPr>
              <a:t>Mosheh</a:t>
            </a:r>
            <a:r>
              <a:rPr lang="en-US" dirty="0">
                <a:solidFill>
                  <a:schemeClr val="bg1"/>
                </a:solidFill>
              </a:rPr>
              <a:t> went and told the people all Yahuwah's words and laws, they responded with one voice, "Everything Yahuwah has said we will do</a:t>
            </a:r>
            <a:r>
              <a:rPr lang="en-US" dirty="0" smtClean="0">
                <a:solidFill>
                  <a:schemeClr val="bg1"/>
                </a:solidFill>
              </a:rPr>
              <a:t>." </a:t>
            </a:r>
            <a:r>
              <a:rPr lang="en-US" dirty="0" err="1">
                <a:solidFill>
                  <a:schemeClr val="bg1"/>
                </a:solidFill>
              </a:rPr>
              <a:t>Mosheh</a:t>
            </a:r>
            <a:r>
              <a:rPr lang="en-US" dirty="0">
                <a:solidFill>
                  <a:schemeClr val="bg1"/>
                </a:solidFill>
              </a:rPr>
              <a:t> then wrote down everything Yahuwah had said. </a:t>
            </a:r>
            <a:endParaRPr lang="en-US" dirty="0" smtClean="0">
              <a:solidFill>
                <a:schemeClr val="bg1"/>
              </a:solidFill>
            </a:endParaRPr>
          </a:p>
        </p:txBody>
      </p:sp>
    </p:spTree>
    <p:extLst>
      <p:ext uri="{BB962C8B-B14F-4D97-AF65-F5344CB8AC3E}">
        <p14:creationId xmlns:p14="http://schemas.microsoft.com/office/powerpoint/2010/main" val="21733212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Summary of Mt Sinai Shavuot</a:t>
            </a:r>
          </a:p>
          <a:p>
            <a:pPr marL="0" indent="0">
              <a:buNone/>
            </a:pPr>
            <a:r>
              <a:rPr lang="en-US" dirty="0" smtClean="0">
                <a:solidFill>
                  <a:schemeClr val="bg1"/>
                </a:solidFill>
              </a:rPr>
              <a:t>Covenant between Yahuwah and his people ratified.</a:t>
            </a:r>
          </a:p>
          <a:p>
            <a:pPr marL="0" indent="0">
              <a:buNone/>
            </a:pPr>
            <a:r>
              <a:rPr lang="en-US" dirty="0" smtClean="0">
                <a:solidFill>
                  <a:schemeClr val="bg1"/>
                </a:solidFill>
              </a:rPr>
              <a:t>This covenant consisted of the agreement of the people to faithfully obey all his laws and Elohim would take care of all their needs.</a:t>
            </a:r>
          </a:p>
          <a:p>
            <a:pPr marL="0" indent="0">
              <a:buNone/>
            </a:pPr>
            <a:endParaRPr lang="en-US" dirty="0" smtClean="0">
              <a:solidFill>
                <a:schemeClr val="bg1"/>
              </a:solidFill>
            </a:endParaRPr>
          </a:p>
        </p:txBody>
      </p:sp>
    </p:spTree>
    <p:extLst>
      <p:ext uri="{BB962C8B-B14F-4D97-AF65-F5344CB8AC3E}">
        <p14:creationId xmlns:p14="http://schemas.microsoft.com/office/powerpoint/2010/main" val="10563377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Fast Forward to the Days Following </a:t>
            </a:r>
            <a:r>
              <a:rPr lang="en-US" sz="3600" dirty="0" err="1" smtClean="0">
                <a:solidFill>
                  <a:schemeClr val="bg1"/>
                </a:solidFill>
              </a:rPr>
              <a:t>Yeshua’s</a:t>
            </a:r>
            <a:r>
              <a:rPr lang="en-US" sz="3600" dirty="0" smtClean="0">
                <a:solidFill>
                  <a:schemeClr val="bg1"/>
                </a:solidFill>
              </a:rPr>
              <a:t> Resurrection</a:t>
            </a:r>
          </a:p>
        </p:txBody>
      </p:sp>
    </p:spTree>
    <p:extLst>
      <p:ext uri="{BB962C8B-B14F-4D97-AF65-F5344CB8AC3E}">
        <p14:creationId xmlns:p14="http://schemas.microsoft.com/office/powerpoint/2010/main" val="15994272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118880"/>
          </a:xfrm>
        </p:spPr>
        <p:txBody>
          <a:bodyPr>
            <a:normAutofit fontScale="32500" lnSpcReduction="20000"/>
          </a:bodyPr>
          <a:lstStyle/>
          <a:p>
            <a:pPr marL="0" indent="0" algn="ctr">
              <a:buNone/>
            </a:pPr>
            <a:r>
              <a:rPr lang="en-US" sz="8800" dirty="0" smtClean="0">
                <a:solidFill>
                  <a:schemeClr val="bg1"/>
                </a:solidFill>
              </a:rPr>
              <a:t>Acts 2 Shavuot</a:t>
            </a:r>
          </a:p>
          <a:p>
            <a:pPr marL="0" indent="0" algn="ctr">
              <a:buNone/>
            </a:pPr>
            <a:r>
              <a:rPr lang="en-US" sz="8800" dirty="0" smtClean="0">
                <a:solidFill>
                  <a:schemeClr val="bg1"/>
                </a:solidFill>
              </a:rPr>
              <a:t>What </a:t>
            </a:r>
            <a:r>
              <a:rPr lang="en-US" sz="8800" dirty="0">
                <a:solidFill>
                  <a:schemeClr val="bg1"/>
                </a:solidFill>
              </a:rPr>
              <a:t>Happened Here on Earth</a:t>
            </a:r>
            <a:r>
              <a:rPr lang="en-US" sz="8800" dirty="0" smtClean="0">
                <a:solidFill>
                  <a:schemeClr val="bg1"/>
                </a:solidFill>
              </a:rPr>
              <a:t>?</a:t>
            </a:r>
            <a:endParaRPr lang="en-US" sz="8600" dirty="0" smtClean="0">
              <a:solidFill>
                <a:schemeClr val="bg1"/>
              </a:solidFill>
            </a:endParaRPr>
          </a:p>
          <a:p>
            <a:pPr marL="0" indent="0">
              <a:buNone/>
            </a:pPr>
            <a:r>
              <a:rPr lang="en-US" sz="8600" dirty="0" smtClean="0">
                <a:solidFill>
                  <a:schemeClr val="bg1"/>
                </a:solidFill>
              </a:rPr>
              <a:t>When </a:t>
            </a:r>
            <a:r>
              <a:rPr lang="en-US" sz="8600" dirty="0">
                <a:solidFill>
                  <a:schemeClr val="bg1"/>
                </a:solidFill>
              </a:rPr>
              <a:t>the day of Pentecost came, they were all together in one place</a:t>
            </a:r>
            <a:r>
              <a:rPr lang="en-US" sz="8600" dirty="0" smtClean="0">
                <a:solidFill>
                  <a:schemeClr val="bg1"/>
                </a:solidFill>
              </a:rPr>
              <a:t>.  </a:t>
            </a:r>
            <a:r>
              <a:rPr lang="en-US" sz="8600" dirty="0">
                <a:solidFill>
                  <a:schemeClr val="bg1"/>
                </a:solidFill>
              </a:rPr>
              <a:t>Suddenly a sound like the blowing of a violent wind came from heaven and filled the whole house where they were sitting</a:t>
            </a:r>
            <a:r>
              <a:rPr lang="en-US" sz="8600" dirty="0" smtClean="0">
                <a:solidFill>
                  <a:schemeClr val="bg1"/>
                </a:solidFill>
              </a:rPr>
              <a:t>.  </a:t>
            </a:r>
            <a:r>
              <a:rPr lang="en-US" sz="8600" dirty="0">
                <a:solidFill>
                  <a:schemeClr val="bg1"/>
                </a:solidFill>
              </a:rPr>
              <a:t>They saw what seemed to be tongues of fire that separated and came to rest on each of them</a:t>
            </a:r>
            <a:r>
              <a:rPr lang="en-US" sz="8600" dirty="0" smtClean="0">
                <a:solidFill>
                  <a:schemeClr val="bg1"/>
                </a:solidFill>
              </a:rPr>
              <a:t>.  </a:t>
            </a:r>
            <a:r>
              <a:rPr lang="en-US" sz="8600" dirty="0">
                <a:solidFill>
                  <a:schemeClr val="bg1"/>
                </a:solidFill>
              </a:rPr>
              <a:t>All of them were filled with the Holy Spirit and began to speak in other tongues as the Spirit enabled them</a:t>
            </a:r>
            <a:r>
              <a:rPr lang="en-US" sz="8600" dirty="0" smtClean="0">
                <a:solidFill>
                  <a:schemeClr val="bg1"/>
                </a:solidFill>
              </a:rPr>
              <a:t>. (Acts 2:1-4)</a:t>
            </a:r>
            <a:endParaRPr lang="en-US" sz="8600" dirty="0">
              <a:solidFill>
                <a:schemeClr val="bg1"/>
              </a:solidFill>
            </a:endParaRPr>
          </a:p>
          <a:p>
            <a:pPr marL="0" indent="0">
              <a:buNone/>
            </a:pPr>
            <a:endParaRPr lang="en-US" sz="4800" dirty="0">
              <a:solidFill>
                <a:schemeClr val="bg1"/>
              </a:solidFill>
            </a:endParaRPr>
          </a:p>
        </p:txBody>
      </p:sp>
    </p:spTree>
    <p:extLst>
      <p:ext uri="{BB962C8B-B14F-4D97-AF65-F5344CB8AC3E}">
        <p14:creationId xmlns:p14="http://schemas.microsoft.com/office/powerpoint/2010/main" val="5249619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351064"/>
            <a:ext cx="7724321" cy="4539343"/>
          </a:xfrm>
        </p:spPr>
        <p:txBody>
          <a:bodyPr>
            <a:normAutofit/>
          </a:bodyPr>
          <a:lstStyle/>
          <a:p>
            <a:pPr marL="0" indent="0" algn="ctr">
              <a:buNone/>
            </a:pPr>
            <a:r>
              <a:rPr lang="en-US" sz="3600" dirty="0" smtClean="0">
                <a:solidFill>
                  <a:schemeClr val="bg1"/>
                </a:solidFill>
              </a:rPr>
              <a:t>Similarities Between Sinai Shavuot and Acts 2 Shavuot</a:t>
            </a:r>
          </a:p>
        </p:txBody>
      </p:sp>
      <p:graphicFrame>
        <p:nvGraphicFramePr>
          <p:cNvPr id="2" name="Table 1"/>
          <p:cNvGraphicFramePr>
            <a:graphicFrameLocks noGrp="1"/>
          </p:cNvGraphicFramePr>
          <p:nvPr>
            <p:extLst>
              <p:ext uri="{D42A27DB-BD31-4B8C-83A1-F6EECF244321}">
                <p14:modId xmlns:p14="http://schemas.microsoft.com/office/powerpoint/2010/main" val="3076815575"/>
              </p:ext>
            </p:extLst>
          </p:nvPr>
        </p:nvGraphicFramePr>
        <p:xfrm>
          <a:off x="340178" y="1650093"/>
          <a:ext cx="8411936" cy="3389448"/>
        </p:xfrm>
        <a:graphic>
          <a:graphicData uri="http://schemas.openxmlformats.org/drawingml/2006/table">
            <a:tbl>
              <a:tblPr firstRow="1" bandRow="1">
                <a:tableStyleId>{5C22544A-7EE6-4342-B048-85BDC9FD1C3A}</a:tableStyleId>
              </a:tblPr>
              <a:tblGrid>
                <a:gridCol w="4174672"/>
                <a:gridCol w="4237264"/>
              </a:tblGrid>
              <a:tr h="597444">
                <a:tc>
                  <a:txBody>
                    <a:bodyPr/>
                    <a:lstStyle/>
                    <a:p>
                      <a:r>
                        <a:rPr lang="en-US" dirty="0" smtClean="0"/>
                        <a:t>All gathered at</a:t>
                      </a:r>
                      <a:r>
                        <a:rPr lang="en-US" baseline="0" dirty="0" smtClean="0"/>
                        <a:t> foot of Mt Sinai – An appointed time of assembly</a:t>
                      </a:r>
                      <a:endParaRPr lang="en-US" dirty="0"/>
                    </a:p>
                  </a:txBody>
                  <a:tcPr/>
                </a:tc>
                <a:tc>
                  <a:txBody>
                    <a:bodyPr/>
                    <a:lstStyle/>
                    <a:p>
                      <a:r>
                        <a:rPr lang="en-US" dirty="0" smtClean="0"/>
                        <a:t>All gathered in one place (temple) – An appointed time of assembly</a:t>
                      </a:r>
                      <a:endParaRPr lang="en-US" dirty="0"/>
                    </a:p>
                  </a:txBody>
                  <a:tcPr/>
                </a:tc>
              </a:tr>
              <a:tr h="597444">
                <a:tc>
                  <a:txBody>
                    <a:bodyPr/>
                    <a:lstStyle/>
                    <a:p>
                      <a:r>
                        <a:rPr lang="en-US" dirty="0" smtClean="0"/>
                        <a:t>There were voices (</a:t>
                      </a:r>
                      <a:r>
                        <a:rPr lang="en-US" dirty="0" err="1" smtClean="0"/>
                        <a:t>thunderings</a:t>
                      </a:r>
                      <a:r>
                        <a:rPr lang="en-US" dirty="0" smtClean="0"/>
                        <a:t>) Ex 19:16 and </a:t>
                      </a:r>
                      <a:r>
                        <a:rPr lang="en-US" dirty="0" err="1" smtClean="0"/>
                        <a:t>lightnings</a:t>
                      </a:r>
                      <a:endParaRPr lang="en-US" dirty="0"/>
                    </a:p>
                  </a:txBody>
                  <a:tcPr/>
                </a:tc>
                <a:tc>
                  <a:txBody>
                    <a:bodyPr/>
                    <a:lstStyle/>
                    <a:p>
                      <a:r>
                        <a:rPr lang="en-US" dirty="0" smtClean="0"/>
                        <a:t>There</a:t>
                      </a:r>
                      <a:r>
                        <a:rPr lang="en-US" baseline="0" dirty="0" smtClean="0"/>
                        <a:t> were tongues (voices, sounds) and fires Acts 2:3</a:t>
                      </a:r>
                      <a:endParaRPr lang="en-US" dirty="0"/>
                    </a:p>
                  </a:txBody>
                  <a:tcPr/>
                </a:tc>
              </a:tr>
              <a:tr h="597444">
                <a:tc>
                  <a:txBody>
                    <a:bodyPr/>
                    <a:lstStyle/>
                    <a:p>
                      <a:r>
                        <a:rPr lang="en-US" dirty="0" smtClean="0"/>
                        <a:t>Righteous Instructions Given as terms of the Covenant</a:t>
                      </a:r>
                      <a:endParaRPr lang="en-US" dirty="0"/>
                    </a:p>
                  </a:txBody>
                  <a:tcPr/>
                </a:tc>
                <a:tc>
                  <a:txBody>
                    <a:bodyPr/>
                    <a:lstStyle/>
                    <a:p>
                      <a:r>
                        <a:rPr lang="en-US" dirty="0" smtClean="0"/>
                        <a:t>Holy Spirit Given to Move His People to Obey His Instructions (per Ezekiel’s prophesies)</a:t>
                      </a:r>
                      <a:endParaRPr lang="en-US" dirty="0"/>
                    </a:p>
                  </a:txBody>
                  <a:tcPr/>
                </a:tc>
              </a:tr>
              <a:tr h="597444">
                <a:tc>
                  <a:txBody>
                    <a:bodyPr/>
                    <a:lstStyle/>
                    <a:p>
                      <a:r>
                        <a:rPr lang="en-US" dirty="0" smtClean="0"/>
                        <a:t>A Covenant ratified</a:t>
                      </a:r>
                      <a:endParaRPr lang="en-US" dirty="0"/>
                    </a:p>
                  </a:txBody>
                  <a:tcPr/>
                </a:tc>
                <a:tc>
                  <a:txBody>
                    <a:bodyPr/>
                    <a:lstStyle/>
                    <a:p>
                      <a:r>
                        <a:rPr lang="en-US" dirty="0" smtClean="0"/>
                        <a:t>A Renewed Covenant ratified</a:t>
                      </a:r>
                      <a:endParaRPr lang="en-US" dirty="0"/>
                    </a:p>
                  </a:txBody>
                  <a:tcPr/>
                </a:tc>
              </a:tr>
              <a:tr h="597444">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249125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92500" lnSpcReduction="10000"/>
          </a:bodyPr>
          <a:lstStyle/>
          <a:p>
            <a:pPr marL="0" indent="0" algn="ctr">
              <a:buNone/>
            </a:pPr>
            <a:r>
              <a:rPr lang="en-US" sz="3600" dirty="0" smtClean="0">
                <a:solidFill>
                  <a:schemeClr val="bg1"/>
                </a:solidFill>
              </a:rPr>
              <a:t>How Was the Giving of the Spirit at Pentecost Different From the Spirit Being in People Before?</a:t>
            </a:r>
          </a:p>
          <a:p>
            <a:pPr marL="0" indent="0">
              <a:buNone/>
            </a:pPr>
            <a:r>
              <a:rPr lang="en-US" dirty="0" smtClean="0">
                <a:solidFill>
                  <a:schemeClr val="bg1"/>
                </a:solidFill>
              </a:rPr>
              <a:t>Individual prophets, priests and kings enjoyed the anointing of the Spirit </a:t>
            </a:r>
          </a:p>
          <a:p>
            <a:pPr marL="0" indent="0">
              <a:buNone/>
            </a:pPr>
            <a:r>
              <a:rPr lang="en-US" dirty="0" smtClean="0">
                <a:solidFill>
                  <a:schemeClr val="bg1"/>
                </a:solidFill>
              </a:rPr>
              <a:t>Peter exhibited the influence of the Spirit</a:t>
            </a:r>
          </a:p>
          <a:p>
            <a:pPr marL="0" indent="0">
              <a:buNone/>
            </a:pPr>
            <a:r>
              <a:rPr lang="en-US" dirty="0" err="1" smtClean="0">
                <a:solidFill>
                  <a:schemeClr val="bg1"/>
                </a:solidFill>
              </a:rPr>
              <a:t>Yeshua</a:t>
            </a:r>
            <a:r>
              <a:rPr lang="en-US" dirty="0" smtClean="0">
                <a:solidFill>
                  <a:schemeClr val="bg1"/>
                </a:solidFill>
              </a:rPr>
              <a:t> breathed into the disciples – 4</a:t>
            </a:r>
            <a:r>
              <a:rPr lang="en-US" baseline="30000" dirty="0" smtClean="0">
                <a:solidFill>
                  <a:schemeClr val="bg1"/>
                </a:solidFill>
              </a:rPr>
              <a:t>th</a:t>
            </a:r>
            <a:r>
              <a:rPr lang="en-US" dirty="0" smtClean="0">
                <a:solidFill>
                  <a:schemeClr val="bg1"/>
                </a:solidFill>
              </a:rPr>
              <a:t> Gospel 20:21-23</a:t>
            </a:r>
          </a:p>
        </p:txBody>
      </p:sp>
    </p:spTree>
    <p:extLst>
      <p:ext uri="{BB962C8B-B14F-4D97-AF65-F5344CB8AC3E}">
        <p14:creationId xmlns:p14="http://schemas.microsoft.com/office/powerpoint/2010/main" val="42420087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dirty="0" err="1" smtClean="0">
                <a:solidFill>
                  <a:schemeClr val="bg1"/>
                </a:solidFill>
              </a:rPr>
              <a:t>Yoel</a:t>
            </a:r>
            <a:r>
              <a:rPr lang="en-US" dirty="0" smtClean="0">
                <a:solidFill>
                  <a:schemeClr val="bg1"/>
                </a:solidFill>
              </a:rPr>
              <a:t> 2:28-29</a:t>
            </a:r>
          </a:p>
          <a:p>
            <a:pPr marL="0" indent="0">
              <a:buNone/>
            </a:pPr>
            <a:r>
              <a:rPr lang="en-US" dirty="0" smtClean="0">
                <a:solidFill>
                  <a:schemeClr val="bg1"/>
                </a:solidFill>
              </a:rPr>
              <a:t>And </a:t>
            </a:r>
            <a:r>
              <a:rPr lang="en-US" dirty="0">
                <a:solidFill>
                  <a:schemeClr val="bg1"/>
                </a:solidFill>
              </a:rPr>
              <a:t>afterward, </a:t>
            </a:r>
            <a:r>
              <a:rPr lang="en-US" u="sng" dirty="0">
                <a:solidFill>
                  <a:schemeClr val="bg1"/>
                </a:solidFill>
              </a:rPr>
              <a:t>I will pour out my Spirit on all people</a:t>
            </a:r>
            <a:r>
              <a:rPr lang="en-US" dirty="0">
                <a:solidFill>
                  <a:schemeClr val="bg1"/>
                </a:solidFill>
              </a:rPr>
              <a:t>. Your sons and daughters will prophesy, your old men will dream dreams, your young men will see visions.</a:t>
            </a:r>
          </a:p>
          <a:p>
            <a:pPr marL="0" indent="0">
              <a:buNone/>
            </a:pPr>
            <a:r>
              <a:rPr lang="en-US" dirty="0" smtClean="0">
                <a:solidFill>
                  <a:schemeClr val="bg1"/>
                </a:solidFill>
              </a:rPr>
              <a:t>Even </a:t>
            </a:r>
            <a:r>
              <a:rPr lang="en-US" dirty="0">
                <a:solidFill>
                  <a:schemeClr val="bg1"/>
                </a:solidFill>
              </a:rPr>
              <a:t>on my servants, both men and women, I will pour out my Spirit in those days</a:t>
            </a:r>
            <a:r>
              <a:rPr lang="en-US" dirty="0" smtClean="0">
                <a:solidFill>
                  <a:schemeClr val="bg1"/>
                </a:solidFill>
              </a:rPr>
              <a:t>.</a:t>
            </a:r>
          </a:p>
          <a:p>
            <a:pPr marL="0" indent="0">
              <a:buNone/>
            </a:pPr>
            <a:r>
              <a:rPr lang="en-US" dirty="0" smtClean="0">
                <a:solidFill>
                  <a:schemeClr val="bg1"/>
                </a:solidFill>
              </a:rPr>
              <a:t>This “pouring out of the Spirit on all people” is indicative of the </a:t>
            </a:r>
            <a:r>
              <a:rPr lang="en-US" dirty="0" smtClean="0">
                <a:solidFill>
                  <a:schemeClr val="bg1"/>
                </a:solidFill>
              </a:rPr>
              <a:t>fulfilment </a:t>
            </a:r>
            <a:r>
              <a:rPr lang="en-US" dirty="0" smtClean="0">
                <a:solidFill>
                  <a:schemeClr val="bg1"/>
                </a:solidFill>
              </a:rPr>
              <a:t>of the prophetic utterance that Elohim would </a:t>
            </a:r>
            <a:r>
              <a:rPr lang="en-US" dirty="0" smtClean="0">
                <a:solidFill>
                  <a:schemeClr val="bg1"/>
                </a:solidFill>
              </a:rPr>
              <a:t>establish a </a:t>
            </a:r>
            <a:r>
              <a:rPr lang="en-US" dirty="0" smtClean="0">
                <a:solidFill>
                  <a:schemeClr val="bg1"/>
                </a:solidFill>
              </a:rPr>
              <a:t>renewed </a:t>
            </a:r>
            <a:r>
              <a:rPr lang="en-US" dirty="0" smtClean="0">
                <a:solidFill>
                  <a:schemeClr val="bg1"/>
                </a:solidFill>
              </a:rPr>
              <a:t>covenant </a:t>
            </a:r>
            <a:r>
              <a:rPr lang="en-US" dirty="0" smtClean="0">
                <a:solidFill>
                  <a:schemeClr val="bg1"/>
                </a:solidFill>
              </a:rPr>
              <a:t>with his people</a:t>
            </a:r>
            <a:endParaRPr lang="en-US" dirty="0">
              <a:solidFill>
                <a:schemeClr val="bg1"/>
              </a:solidFill>
            </a:endParaRPr>
          </a:p>
        </p:txBody>
      </p:sp>
    </p:spTree>
    <p:extLst>
      <p:ext uri="{BB962C8B-B14F-4D97-AF65-F5344CB8AC3E}">
        <p14:creationId xmlns:p14="http://schemas.microsoft.com/office/powerpoint/2010/main" val="24087310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47500" lnSpcReduction="20000"/>
          </a:bodyPr>
          <a:lstStyle/>
          <a:p>
            <a:pPr marL="0" indent="0" algn="ctr">
              <a:buNone/>
            </a:pPr>
            <a:r>
              <a:rPr lang="en-US" sz="5100" dirty="0" smtClean="0">
                <a:solidFill>
                  <a:schemeClr val="bg1"/>
                </a:solidFill>
              </a:rPr>
              <a:t>A Promised New Covenant</a:t>
            </a:r>
          </a:p>
          <a:p>
            <a:pPr marL="0" indent="0">
              <a:buNone/>
            </a:pPr>
            <a:r>
              <a:rPr lang="en-US" sz="4800" dirty="0">
                <a:solidFill>
                  <a:schemeClr val="bg1"/>
                </a:solidFill>
              </a:rPr>
              <a:t>"Indeed, a time is coming," says Yahuwah, "when I will make a new agreement with the people of </a:t>
            </a:r>
            <a:r>
              <a:rPr lang="en-US" sz="4800" dirty="0" err="1">
                <a:solidFill>
                  <a:schemeClr val="bg1"/>
                </a:solidFill>
              </a:rPr>
              <a:t>Yisrael</a:t>
            </a:r>
            <a:r>
              <a:rPr lang="en-US" sz="4800" dirty="0">
                <a:solidFill>
                  <a:schemeClr val="bg1"/>
                </a:solidFill>
              </a:rPr>
              <a:t> and </a:t>
            </a:r>
            <a:r>
              <a:rPr lang="en-US" sz="4800" dirty="0" err="1">
                <a:solidFill>
                  <a:schemeClr val="bg1"/>
                </a:solidFill>
              </a:rPr>
              <a:t>Yehudah</a:t>
            </a:r>
            <a:r>
              <a:rPr lang="en-US" sz="4800" dirty="0">
                <a:solidFill>
                  <a:schemeClr val="bg1"/>
                </a:solidFill>
              </a:rPr>
              <a:t>.  It will not be like the old agreement that I made with their ancestors when I took them by the hand and led them out of Egypt. For they violated that agreement, even though I was a faithful husband to them," says Yahuwah.  "But I will make a new agreement with the whole nation of </a:t>
            </a:r>
            <a:r>
              <a:rPr lang="en-US" sz="4800" dirty="0" err="1">
                <a:solidFill>
                  <a:schemeClr val="bg1"/>
                </a:solidFill>
              </a:rPr>
              <a:t>Yisrael</a:t>
            </a:r>
            <a:r>
              <a:rPr lang="en-US" sz="4800" dirty="0">
                <a:solidFill>
                  <a:schemeClr val="bg1"/>
                </a:solidFill>
              </a:rPr>
              <a:t> after I plant them back in the land," says Yahuwah. "I will put my Instruction within them and write it on their hearts and minds. And I will be their Elohim and they will be my people</a:t>
            </a:r>
            <a:r>
              <a:rPr lang="en-US" sz="4800" dirty="0" smtClean="0">
                <a:solidFill>
                  <a:schemeClr val="bg1"/>
                </a:solidFill>
              </a:rPr>
              <a:t>. (</a:t>
            </a:r>
            <a:r>
              <a:rPr lang="en-US" sz="4800" dirty="0" err="1">
                <a:solidFill>
                  <a:schemeClr val="bg1"/>
                </a:solidFill>
              </a:rPr>
              <a:t>Yirmyahu</a:t>
            </a:r>
            <a:r>
              <a:rPr lang="en-US" sz="4800" dirty="0">
                <a:solidFill>
                  <a:schemeClr val="bg1"/>
                </a:solidFill>
              </a:rPr>
              <a:t> 31:31-34)</a:t>
            </a:r>
          </a:p>
        </p:txBody>
      </p:sp>
    </p:spTree>
    <p:extLst>
      <p:ext uri="{BB962C8B-B14F-4D97-AF65-F5344CB8AC3E}">
        <p14:creationId xmlns:p14="http://schemas.microsoft.com/office/powerpoint/2010/main" val="19790379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92500" lnSpcReduction="20000"/>
          </a:bodyPr>
          <a:lstStyle/>
          <a:p>
            <a:pPr marL="0" indent="0" algn="ctr">
              <a:buNone/>
            </a:pPr>
            <a:r>
              <a:rPr lang="en-US" sz="3600" dirty="0" smtClean="0">
                <a:solidFill>
                  <a:schemeClr val="bg1"/>
                </a:solidFill>
              </a:rPr>
              <a:t>What Was the Spirit in Man to Accomplish?</a:t>
            </a:r>
          </a:p>
          <a:p>
            <a:pPr marL="0" indent="0">
              <a:buNone/>
            </a:pPr>
            <a:r>
              <a:rPr lang="en-US" dirty="0">
                <a:solidFill>
                  <a:schemeClr val="bg1"/>
                </a:solidFill>
              </a:rPr>
              <a:t>I will give them one heart and </a:t>
            </a:r>
            <a:r>
              <a:rPr lang="en-US" b="1" u="sng" dirty="0">
                <a:solidFill>
                  <a:schemeClr val="bg1"/>
                </a:solidFill>
              </a:rPr>
              <a:t>I will put a new Spirit within them</a:t>
            </a:r>
            <a:r>
              <a:rPr lang="en-US" dirty="0">
                <a:solidFill>
                  <a:schemeClr val="bg1"/>
                </a:solidFill>
              </a:rPr>
              <a:t>; I will remove the heart of stone from their bodies and I will give them a heart of flesh, </a:t>
            </a:r>
            <a:r>
              <a:rPr lang="en-US" b="1" u="sng" dirty="0">
                <a:solidFill>
                  <a:schemeClr val="bg1"/>
                </a:solidFill>
              </a:rPr>
              <a:t>so that they may obey my rules (Hebrew, "</a:t>
            </a:r>
            <a:r>
              <a:rPr lang="en-US" b="1" u="sng" dirty="0" err="1">
                <a:solidFill>
                  <a:schemeClr val="bg1"/>
                </a:solidFill>
              </a:rPr>
              <a:t>chukot</a:t>
            </a:r>
            <a:r>
              <a:rPr lang="en-US" b="1" u="sng" dirty="0">
                <a:solidFill>
                  <a:schemeClr val="bg1"/>
                </a:solidFill>
              </a:rPr>
              <a:t>") and keep my right-rulings (Hebrew, "</a:t>
            </a:r>
            <a:r>
              <a:rPr lang="en-US" b="1" u="sng" dirty="0" err="1">
                <a:solidFill>
                  <a:schemeClr val="bg1"/>
                </a:solidFill>
              </a:rPr>
              <a:t>mishpatim</a:t>
            </a:r>
            <a:r>
              <a:rPr lang="en-US" b="1" u="sng" dirty="0">
                <a:solidFill>
                  <a:schemeClr val="bg1"/>
                </a:solidFill>
              </a:rPr>
              <a:t>") and observe them.</a:t>
            </a:r>
            <a:r>
              <a:rPr lang="en-US" dirty="0">
                <a:solidFill>
                  <a:schemeClr val="bg1"/>
                </a:solidFill>
              </a:rPr>
              <a:t> Then they will be my people, and I will be their Elohim. (</a:t>
            </a:r>
            <a:r>
              <a:rPr lang="en-US" dirty="0" err="1">
                <a:solidFill>
                  <a:schemeClr val="bg1"/>
                </a:solidFill>
              </a:rPr>
              <a:t>Yechezqel</a:t>
            </a:r>
            <a:r>
              <a:rPr lang="en-US" dirty="0">
                <a:solidFill>
                  <a:schemeClr val="bg1"/>
                </a:solidFill>
              </a:rPr>
              <a:t> 11:19-20).</a:t>
            </a:r>
            <a:endParaRPr lang="en-US" sz="4800" dirty="0">
              <a:solidFill>
                <a:schemeClr val="bg1"/>
              </a:solidFill>
            </a:endParaRPr>
          </a:p>
        </p:txBody>
      </p:sp>
    </p:spTree>
    <p:extLst>
      <p:ext uri="{BB962C8B-B14F-4D97-AF65-F5344CB8AC3E}">
        <p14:creationId xmlns:p14="http://schemas.microsoft.com/office/powerpoint/2010/main" val="13665840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457201"/>
            <a:ext cx="7724321" cy="4057652"/>
          </a:xfrm>
        </p:spPr>
        <p:txBody>
          <a:bodyPr>
            <a:noAutofit/>
          </a:bodyPr>
          <a:lstStyle/>
          <a:p>
            <a:pPr marL="0" indent="0">
              <a:buNone/>
            </a:pPr>
            <a:r>
              <a:rPr lang="en-US" sz="2400" dirty="0" smtClean="0">
                <a:solidFill>
                  <a:schemeClr val="bg1"/>
                </a:solidFill>
              </a:rPr>
              <a:t>"</a:t>
            </a:r>
            <a:r>
              <a:rPr lang="en-US" sz="2400" dirty="0">
                <a:solidFill>
                  <a:schemeClr val="bg1"/>
                </a:solidFill>
              </a:rPr>
              <a:t>'I will take you from the nations and gather you from all the countries; then I will bring you to your land.  I will sprinkle you with pure water and you will be clean from all your impurities. I will purify you from all your idols.  I will give you a new heart, and I will put a new spirit within you. I will remove the heart of stone from your body and give you a heart of flesh.  </a:t>
            </a:r>
            <a:r>
              <a:rPr lang="en-US" sz="2400" u="sng" dirty="0">
                <a:solidFill>
                  <a:schemeClr val="bg1"/>
                </a:solidFill>
              </a:rPr>
              <a:t>I will put my Spirit within you; I will cause you to walk in my rules (Hebrew, "</a:t>
            </a:r>
            <a:r>
              <a:rPr lang="en-US" sz="2400" u="sng" dirty="0" err="1">
                <a:solidFill>
                  <a:schemeClr val="bg1"/>
                </a:solidFill>
              </a:rPr>
              <a:t>chukot</a:t>
            </a:r>
            <a:r>
              <a:rPr lang="en-US" sz="2400" u="sng" dirty="0">
                <a:solidFill>
                  <a:schemeClr val="bg1"/>
                </a:solidFill>
              </a:rPr>
              <a:t>") and carefully observe my right-rulings (Hebrew, "</a:t>
            </a:r>
            <a:r>
              <a:rPr lang="en-US" sz="2400" u="sng" dirty="0" err="1">
                <a:solidFill>
                  <a:schemeClr val="bg1"/>
                </a:solidFill>
              </a:rPr>
              <a:t>mishpatim</a:t>
            </a:r>
            <a:r>
              <a:rPr lang="en-US" sz="2400" u="sng" dirty="0">
                <a:solidFill>
                  <a:schemeClr val="bg1"/>
                </a:solidFill>
              </a:rPr>
              <a:t>")</a:t>
            </a:r>
            <a:r>
              <a:rPr lang="en-US" sz="2400" dirty="0">
                <a:solidFill>
                  <a:schemeClr val="bg1"/>
                </a:solidFill>
              </a:rPr>
              <a:t>.  Then you will live in the land I gave to your fathers; you will be my people, and I will be your Elohim.  I will save you from all your uncleanness (</a:t>
            </a:r>
            <a:r>
              <a:rPr lang="en-US" sz="2400" dirty="0" err="1">
                <a:solidFill>
                  <a:schemeClr val="bg1"/>
                </a:solidFill>
              </a:rPr>
              <a:t>Yechezqel</a:t>
            </a:r>
            <a:r>
              <a:rPr lang="en-US" sz="2400" dirty="0">
                <a:solidFill>
                  <a:schemeClr val="bg1"/>
                </a:solidFill>
              </a:rPr>
              <a:t> 36:24-29).</a:t>
            </a:r>
          </a:p>
        </p:txBody>
      </p:sp>
    </p:spTree>
    <p:extLst>
      <p:ext uri="{BB962C8B-B14F-4D97-AF65-F5344CB8AC3E}">
        <p14:creationId xmlns:p14="http://schemas.microsoft.com/office/powerpoint/2010/main" val="1896138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55000" lnSpcReduction="20000"/>
          </a:bodyPr>
          <a:lstStyle/>
          <a:p>
            <a:pPr marL="0" indent="0" algn="ctr">
              <a:buNone/>
            </a:pPr>
            <a:r>
              <a:rPr lang="en-US" sz="5100" dirty="0" err="1" smtClean="0">
                <a:solidFill>
                  <a:schemeClr val="bg1"/>
                </a:solidFill>
              </a:rPr>
              <a:t>Yeshua</a:t>
            </a:r>
            <a:r>
              <a:rPr lang="en-US" sz="5100" dirty="0" smtClean="0">
                <a:solidFill>
                  <a:schemeClr val="bg1"/>
                </a:solidFill>
              </a:rPr>
              <a:t> Promised to Send His Spirit</a:t>
            </a:r>
          </a:p>
          <a:p>
            <a:pPr marL="0" indent="0">
              <a:buNone/>
            </a:pPr>
            <a:r>
              <a:rPr lang="en-US" sz="4800" dirty="0">
                <a:solidFill>
                  <a:schemeClr val="bg1"/>
                </a:solidFill>
              </a:rPr>
              <a:t>"If you love me, you will obey what I command. 16 And I will ask the Father, and </a:t>
            </a:r>
            <a:r>
              <a:rPr lang="en-US" sz="4800" u="sng" dirty="0">
                <a:solidFill>
                  <a:schemeClr val="bg1"/>
                </a:solidFill>
              </a:rPr>
              <a:t>he will give you another Counselor to be with you forever</a:t>
            </a:r>
            <a:r>
              <a:rPr lang="en-US" sz="4800" dirty="0">
                <a:solidFill>
                  <a:schemeClr val="bg1"/>
                </a:solidFill>
              </a:rPr>
              <a:t>--17 </a:t>
            </a:r>
            <a:r>
              <a:rPr lang="en-US" sz="4800" u="sng" dirty="0">
                <a:solidFill>
                  <a:schemeClr val="bg1"/>
                </a:solidFill>
              </a:rPr>
              <a:t>the Spirit of truth</a:t>
            </a:r>
            <a:r>
              <a:rPr lang="en-US" sz="4800" dirty="0">
                <a:solidFill>
                  <a:schemeClr val="bg1"/>
                </a:solidFill>
              </a:rPr>
              <a:t>. The world cannot accept him, because it neither sees him nor knows him. But you know him, for </a:t>
            </a:r>
            <a:r>
              <a:rPr lang="en-US" sz="4800" u="sng" dirty="0">
                <a:solidFill>
                  <a:schemeClr val="bg1"/>
                </a:solidFill>
              </a:rPr>
              <a:t>he lives with you and will be in you</a:t>
            </a:r>
            <a:r>
              <a:rPr lang="en-US" sz="4800" dirty="0">
                <a:solidFill>
                  <a:schemeClr val="bg1"/>
                </a:solidFill>
              </a:rPr>
              <a:t>. 18 I will not leave you as orphans; I will come to you. 19 Before long, the world will not see me anymore, but you will see me. Because I live, you also will live. </a:t>
            </a:r>
            <a:r>
              <a:rPr lang="en-US" sz="4800" dirty="0" smtClean="0">
                <a:solidFill>
                  <a:schemeClr val="bg1"/>
                </a:solidFill>
              </a:rPr>
              <a:t>(4th Gospel 14:15-19)</a:t>
            </a:r>
            <a:endParaRPr lang="en-US" sz="4800" dirty="0">
              <a:solidFill>
                <a:schemeClr val="bg1"/>
              </a:solidFill>
            </a:endParaRPr>
          </a:p>
        </p:txBody>
      </p:sp>
    </p:spTree>
    <p:extLst>
      <p:ext uri="{BB962C8B-B14F-4D97-AF65-F5344CB8AC3E}">
        <p14:creationId xmlns:p14="http://schemas.microsoft.com/office/powerpoint/2010/main" val="15379506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47500" lnSpcReduction="20000"/>
          </a:bodyPr>
          <a:lstStyle/>
          <a:p>
            <a:pPr marL="0" indent="0" algn="ctr">
              <a:buNone/>
            </a:pPr>
            <a:r>
              <a:rPr lang="en-US" sz="5900" dirty="0" err="1" smtClean="0">
                <a:solidFill>
                  <a:schemeClr val="bg1"/>
                </a:solidFill>
              </a:rPr>
              <a:t>Yeshua</a:t>
            </a:r>
            <a:r>
              <a:rPr lang="en-US" sz="5900" dirty="0" smtClean="0">
                <a:solidFill>
                  <a:schemeClr val="bg1"/>
                </a:solidFill>
              </a:rPr>
              <a:t> to Send His Spirit</a:t>
            </a:r>
          </a:p>
          <a:p>
            <a:pPr marL="0" indent="0">
              <a:buNone/>
            </a:pPr>
            <a:r>
              <a:rPr lang="en-US" sz="4800" dirty="0" smtClean="0">
                <a:solidFill>
                  <a:schemeClr val="bg1"/>
                </a:solidFill>
              </a:rPr>
              <a:t>20 </a:t>
            </a:r>
            <a:r>
              <a:rPr lang="en-US" sz="4800" dirty="0">
                <a:solidFill>
                  <a:schemeClr val="bg1"/>
                </a:solidFill>
              </a:rPr>
              <a:t>On that day you will realize that I am in my Father, and you are in me, and I am in you. 21 Whoever has my commands and obeys them, he is the one who loves me. He who loves me will be loved by my Father, and I too will love him and show myself to him." 22 Then </a:t>
            </a:r>
            <a:r>
              <a:rPr lang="en-US" sz="4800" dirty="0" err="1">
                <a:solidFill>
                  <a:schemeClr val="bg1"/>
                </a:solidFill>
              </a:rPr>
              <a:t>Yehudah</a:t>
            </a:r>
            <a:r>
              <a:rPr lang="en-US" sz="4800" dirty="0">
                <a:solidFill>
                  <a:schemeClr val="bg1"/>
                </a:solidFill>
              </a:rPr>
              <a:t> (not </a:t>
            </a:r>
            <a:r>
              <a:rPr lang="en-US" sz="4800" dirty="0" err="1">
                <a:solidFill>
                  <a:schemeClr val="bg1"/>
                </a:solidFill>
              </a:rPr>
              <a:t>Yehudah</a:t>
            </a:r>
            <a:r>
              <a:rPr lang="en-US" sz="4800" dirty="0">
                <a:solidFill>
                  <a:schemeClr val="bg1"/>
                </a:solidFill>
              </a:rPr>
              <a:t> Iscariot) said, "But, Master, why do you intend to show yourself to us and not to the world?" 23 </a:t>
            </a:r>
            <a:r>
              <a:rPr lang="en-US" sz="4800" dirty="0" err="1">
                <a:solidFill>
                  <a:schemeClr val="bg1"/>
                </a:solidFill>
              </a:rPr>
              <a:t>Yahusha</a:t>
            </a:r>
            <a:r>
              <a:rPr lang="en-US" sz="4800" dirty="0">
                <a:solidFill>
                  <a:schemeClr val="bg1"/>
                </a:solidFill>
              </a:rPr>
              <a:t> replied, "If anyone loves me, he will obey my teaching. My Father will love him, and </a:t>
            </a:r>
            <a:r>
              <a:rPr lang="en-US" sz="4800" u="sng" dirty="0">
                <a:solidFill>
                  <a:schemeClr val="bg1"/>
                </a:solidFill>
              </a:rPr>
              <a:t>we will come to him and </a:t>
            </a:r>
            <a:r>
              <a:rPr lang="en-US" sz="4800" b="1" i="1" u="sng" dirty="0">
                <a:solidFill>
                  <a:schemeClr val="bg1"/>
                </a:solidFill>
              </a:rPr>
              <a:t>make our home</a:t>
            </a:r>
            <a:r>
              <a:rPr lang="en-US" sz="4800" u="sng" dirty="0">
                <a:solidFill>
                  <a:schemeClr val="bg1"/>
                </a:solidFill>
              </a:rPr>
              <a:t> with him</a:t>
            </a:r>
            <a:r>
              <a:rPr lang="en-US" sz="4800" dirty="0">
                <a:solidFill>
                  <a:schemeClr val="bg1"/>
                </a:solidFill>
              </a:rPr>
              <a:t>. </a:t>
            </a:r>
            <a:r>
              <a:rPr lang="en-US" sz="4800" dirty="0" smtClean="0">
                <a:solidFill>
                  <a:schemeClr val="bg1"/>
                </a:solidFill>
              </a:rPr>
              <a:t>(4th Gospel 14:20-23)</a:t>
            </a:r>
            <a:endParaRPr lang="en-US" sz="4800" dirty="0">
              <a:solidFill>
                <a:schemeClr val="bg1"/>
              </a:solidFill>
            </a:endParaRPr>
          </a:p>
        </p:txBody>
      </p:sp>
    </p:spTree>
    <p:extLst>
      <p:ext uri="{BB962C8B-B14F-4D97-AF65-F5344CB8AC3E}">
        <p14:creationId xmlns:p14="http://schemas.microsoft.com/office/powerpoint/2010/main" val="34670124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62500" lnSpcReduction="20000"/>
          </a:bodyPr>
          <a:lstStyle/>
          <a:p>
            <a:pPr marL="0" indent="0" algn="ctr">
              <a:buNone/>
            </a:pPr>
            <a:r>
              <a:rPr lang="en-US" sz="5100" dirty="0" err="1" smtClean="0">
                <a:solidFill>
                  <a:schemeClr val="bg1"/>
                </a:solidFill>
              </a:rPr>
              <a:t>Yeshua</a:t>
            </a:r>
            <a:r>
              <a:rPr lang="en-US" sz="5100" dirty="0" smtClean="0">
                <a:solidFill>
                  <a:schemeClr val="bg1"/>
                </a:solidFill>
              </a:rPr>
              <a:t> to Send His Spirit</a:t>
            </a:r>
          </a:p>
          <a:p>
            <a:pPr marL="0" indent="0">
              <a:buNone/>
            </a:pPr>
            <a:r>
              <a:rPr lang="en-US" sz="4800" dirty="0" smtClean="0">
                <a:solidFill>
                  <a:schemeClr val="bg1"/>
                </a:solidFill>
              </a:rPr>
              <a:t>24 </a:t>
            </a:r>
            <a:r>
              <a:rPr lang="en-US" sz="4800" dirty="0">
                <a:solidFill>
                  <a:schemeClr val="bg1"/>
                </a:solidFill>
              </a:rPr>
              <a:t>He who does not love me will not obey my teaching. These words you hear are not my own; they belong to the Father who sent me. 25 All this I have spoken while still with you. 26 But </a:t>
            </a:r>
            <a:r>
              <a:rPr lang="en-US" sz="4800" u="sng" dirty="0">
                <a:solidFill>
                  <a:schemeClr val="bg1"/>
                </a:solidFill>
              </a:rPr>
              <a:t>the Counselor, the Holy Spirit, whom the Father will send in my name</a:t>
            </a:r>
            <a:r>
              <a:rPr lang="en-US" sz="4800" dirty="0">
                <a:solidFill>
                  <a:schemeClr val="bg1"/>
                </a:solidFill>
              </a:rPr>
              <a:t>, will teach you all things and will remind you of everything I have said to you." </a:t>
            </a:r>
            <a:r>
              <a:rPr lang="en-US" sz="4800" dirty="0" smtClean="0">
                <a:solidFill>
                  <a:schemeClr val="bg1"/>
                </a:solidFill>
              </a:rPr>
              <a:t>(4th Gospel 14:24-26</a:t>
            </a:r>
            <a:r>
              <a:rPr lang="en-US" sz="4800" dirty="0">
                <a:solidFill>
                  <a:schemeClr val="bg1"/>
                </a:solidFill>
              </a:rPr>
              <a:t>)</a:t>
            </a:r>
          </a:p>
        </p:txBody>
      </p:sp>
    </p:spTree>
    <p:extLst>
      <p:ext uri="{BB962C8B-B14F-4D97-AF65-F5344CB8AC3E}">
        <p14:creationId xmlns:p14="http://schemas.microsoft.com/office/powerpoint/2010/main" val="40370974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What Happened Up in Heaven at Shavuot?</a:t>
            </a:r>
          </a:p>
          <a:p>
            <a:pPr marL="0" indent="0">
              <a:buNone/>
            </a:pPr>
            <a:endParaRPr lang="en-US" sz="4800" dirty="0">
              <a:solidFill>
                <a:schemeClr val="bg1"/>
              </a:solidFill>
            </a:endParaRPr>
          </a:p>
        </p:txBody>
      </p:sp>
    </p:spTree>
    <p:extLst>
      <p:ext uri="{BB962C8B-B14F-4D97-AF65-F5344CB8AC3E}">
        <p14:creationId xmlns:p14="http://schemas.microsoft.com/office/powerpoint/2010/main" val="27078632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a:bodyPr>
          <a:lstStyle/>
          <a:p>
            <a:pPr marL="0" indent="0">
              <a:buNone/>
            </a:pPr>
            <a:r>
              <a:rPr lang="en-US" u="sng" dirty="0" smtClean="0">
                <a:solidFill>
                  <a:schemeClr val="bg1"/>
                </a:solidFill>
              </a:rPr>
              <a:t>Exalted </a:t>
            </a:r>
            <a:r>
              <a:rPr lang="en-US" u="sng" dirty="0">
                <a:solidFill>
                  <a:schemeClr val="bg1"/>
                </a:solidFill>
              </a:rPr>
              <a:t>to the right hand of Elohim</a:t>
            </a:r>
            <a:r>
              <a:rPr lang="en-US" dirty="0">
                <a:solidFill>
                  <a:schemeClr val="bg1"/>
                </a:solidFill>
              </a:rPr>
              <a:t>, he has received from the Father the promised Holy Spirit and has </a:t>
            </a:r>
            <a:r>
              <a:rPr lang="en-US" u="sng" dirty="0">
                <a:solidFill>
                  <a:schemeClr val="bg1"/>
                </a:solidFill>
              </a:rPr>
              <a:t>poured </a:t>
            </a:r>
            <a:r>
              <a:rPr lang="en-US" u="sng" dirty="0" smtClean="0">
                <a:solidFill>
                  <a:schemeClr val="bg1"/>
                </a:solidFill>
              </a:rPr>
              <a:t>out</a:t>
            </a:r>
            <a:r>
              <a:rPr lang="en-US" dirty="0" smtClean="0">
                <a:solidFill>
                  <a:schemeClr val="bg1"/>
                </a:solidFill>
              </a:rPr>
              <a:t> what </a:t>
            </a:r>
            <a:r>
              <a:rPr lang="en-US" dirty="0">
                <a:solidFill>
                  <a:schemeClr val="bg1"/>
                </a:solidFill>
              </a:rPr>
              <a:t>you now see and </a:t>
            </a:r>
            <a:r>
              <a:rPr lang="en-US" dirty="0" smtClean="0">
                <a:solidFill>
                  <a:schemeClr val="bg1"/>
                </a:solidFill>
              </a:rPr>
              <a:t>hear. </a:t>
            </a:r>
            <a:r>
              <a:rPr lang="en-US" dirty="0">
                <a:solidFill>
                  <a:schemeClr val="bg1"/>
                </a:solidFill>
              </a:rPr>
              <a:t>For David did not ascend to heaven, and yet he said, "</a:t>
            </a:r>
            <a:r>
              <a:rPr lang="en-US" u="sng" dirty="0">
                <a:solidFill>
                  <a:schemeClr val="bg1"/>
                </a:solidFill>
              </a:rPr>
              <a:t>'Yahuwah said to my Master: "Sit at my right </a:t>
            </a:r>
            <a:r>
              <a:rPr lang="en-US" u="sng" dirty="0" smtClean="0">
                <a:solidFill>
                  <a:schemeClr val="bg1"/>
                </a:solidFill>
              </a:rPr>
              <a:t>hand </a:t>
            </a:r>
            <a:r>
              <a:rPr lang="en-US" u="sng" dirty="0">
                <a:solidFill>
                  <a:schemeClr val="bg1"/>
                </a:solidFill>
              </a:rPr>
              <a:t>until I make your enemies a footstool for your feet</a:t>
            </a:r>
            <a:r>
              <a:rPr lang="en-US" dirty="0" smtClean="0">
                <a:solidFill>
                  <a:schemeClr val="bg1"/>
                </a:solidFill>
              </a:rPr>
              <a:t>." (Acts 2:33-35)</a:t>
            </a:r>
            <a:endParaRPr lang="en-US" dirty="0"/>
          </a:p>
        </p:txBody>
      </p:sp>
    </p:spTree>
    <p:extLst>
      <p:ext uri="{BB962C8B-B14F-4D97-AF65-F5344CB8AC3E}">
        <p14:creationId xmlns:p14="http://schemas.microsoft.com/office/powerpoint/2010/main" val="358794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424543"/>
            <a:ext cx="8205106" cy="4506686"/>
          </a:xfrm>
        </p:spPr>
        <p:txBody>
          <a:bodyPr>
            <a:normAutofit fontScale="85000" lnSpcReduction="10000"/>
          </a:bodyPr>
          <a:lstStyle/>
          <a:p>
            <a:pPr marL="0" indent="0" algn="ctr">
              <a:buNone/>
            </a:pPr>
            <a:r>
              <a:rPr lang="en-US" dirty="0" smtClean="0">
                <a:solidFill>
                  <a:schemeClr val="bg1"/>
                </a:solidFill>
              </a:rPr>
              <a:t>Psalm 110:1-4</a:t>
            </a:r>
          </a:p>
          <a:p>
            <a:pPr marL="0" indent="0">
              <a:buNone/>
            </a:pPr>
            <a:r>
              <a:rPr lang="en-US" dirty="0">
                <a:solidFill>
                  <a:schemeClr val="bg1"/>
                </a:solidFill>
              </a:rPr>
              <a:t>Of David. A psalm. Yahuwah says to my master: "</a:t>
            </a:r>
            <a:r>
              <a:rPr lang="en-US" u="sng" dirty="0">
                <a:solidFill>
                  <a:schemeClr val="bg1"/>
                </a:solidFill>
              </a:rPr>
              <a:t>Sit at my right hand until I make your enemies a footstool for your feet</a:t>
            </a:r>
            <a:r>
              <a:rPr lang="en-US" dirty="0">
                <a:solidFill>
                  <a:schemeClr val="bg1"/>
                </a:solidFill>
              </a:rPr>
              <a:t>."</a:t>
            </a:r>
          </a:p>
          <a:p>
            <a:pPr marL="0" indent="0">
              <a:buNone/>
            </a:pPr>
            <a:r>
              <a:rPr lang="en-US" dirty="0" smtClean="0">
                <a:solidFill>
                  <a:schemeClr val="bg1"/>
                </a:solidFill>
              </a:rPr>
              <a:t>Yahuwah </a:t>
            </a:r>
            <a:r>
              <a:rPr lang="en-US" dirty="0">
                <a:solidFill>
                  <a:schemeClr val="bg1"/>
                </a:solidFill>
              </a:rPr>
              <a:t>will extend your mighty scepter from Zion; you will rule in the midst of your enemies.</a:t>
            </a:r>
          </a:p>
          <a:p>
            <a:pPr marL="0" indent="0">
              <a:buNone/>
            </a:pPr>
            <a:r>
              <a:rPr lang="en-US" dirty="0" smtClean="0">
                <a:solidFill>
                  <a:schemeClr val="bg1"/>
                </a:solidFill>
              </a:rPr>
              <a:t>Your </a:t>
            </a:r>
            <a:r>
              <a:rPr lang="en-US" dirty="0">
                <a:solidFill>
                  <a:schemeClr val="bg1"/>
                </a:solidFill>
              </a:rPr>
              <a:t>troops will be willing on your day of battle. Arrayed in holy majesty, from the womb of the dawn you will receive the dew of your youth.</a:t>
            </a:r>
          </a:p>
          <a:p>
            <a:pPr marL="0" indent="0">
              <a:buNone/>
            </a:pPr>
            <a:r>
              <a:rPr lang="en-US" dirty="0" smtClean="0">
                <a:solidFill>
                  <a:schemeClr val="bg1"/>
                </a:solidFill>
              </a:rPr>
              <a:t>Yahuwah </a:t>
            </a:r>
            <a:r>
              <a:rPr lang="en-US" dirty="0">
                <a:solidFill>
                  <a:schemeClr val="bg1"/>
                </a:solidFill>
              </a:rPr>
              <a:t>has sworn and will not change his mind: "</a:t>
            </a:r>
            <a:r>
              <a:rPr lang="en-US" u="sng" dirty="0">
                <a:solidFill>
                  <a:schemeClr val="bg1"/>
                </a:solidFill>
              </a:rPr>
              <a:t>You are a priest forever, in the order of Melchizedek</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92575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127044"/>
          </a:xfrm>
        </p:spPr>
        <p:txBody>
          <a:bodyPr>
            <a:normAutofit fontScale="92500" lnSpcReduction="10000"/>
          </a:bodyPr>
          <a:lstStyle/>
          <a:p>
            <a:pPr marL="0" indent="0" algn="ctr">
              <a:buNone/>
            </a:pPr>
            <a:r>
              <a:rPr lang="en-US" sz="3600" dirty="0" smtClean="0">
                <a:solidFill>
                  <a:schemeClr val="bg1"/>
                </a:solidFill>
              </a:rPr>
              <a:t>Something Happened in Heaven that </a:t>
            </a:r>
            <a:r>
              <a:rPr lang="en-US" sz="3600" dirty="0" smtClean="0">
                <a:solidFill>
                  <a:schemeClr val="bg1"/>
                </a:solidFill>
              </a:rPr>
              <a:t>Precipitated the Giving of the Holy Spirit that Peter </a:t>
            </a:r>
            <a:r>
              <a:rPr lang="en-US" sz="3600" dirty="0" smtClean="0">
                <a:solidFill>
                  <a:schemeClr val="bg1"/>
                </a:solidFill>
              </a:rPr>
              <a:t>Explains from </a:t>
            </a:r>
            <a:r>
              <a:rPr lang="en-US" sz="3600" dirty="0" smtClean="0">
                <a:solidFill>
                  <a:schemeClr val="bg1"/>
                </a:solidFill>
              </a:rPr>
              <a:t>Psalm 110</a:t>
            </a:r>
          </a:p>
          <a:p>
            <a:pPr marL="0" indent="0">
              <a:buNone/>
            </a:pPr>
            <a:r>
              <a:rPr lang="en-US" sz="3000" dirty="0">
                <a:solidFill>
                  <a:schemeClr val="bg1"/>
                </a:solidFill>
              </a:rPr>
              <a:t>"</a:t>
            </a:r>
            <a:r>
              <a:rPr lang="en-US" sz="3000" u="sng" dirty="0">
                <a:solidFill>
                  <a:schemeClr val="bg1"/>
                </a:solidFill>
              </a:rPr>
              <a:t>Sit at my right hand until I make your enemies a footstool for your feet</a:t>
            </a:r>
            <a:r>
              <a:rPr lang="en-US" sz="3000" dirty="0">
                <a:solidFill>
                  <a:schemeClr val="bg1"/>
                </a:solidFill>
              </a:rPr>
              <a:t>."</a:t>
            </a:r>
          </a:p>
          <a:p>
            <a:pPr marL="0" indent="0">
              <a:buNone/>
            </a:pPr>
            <a:r>
              <a:rPr lang="en-US" sz="3000" dirty="0" smtClean="0">
                <a:solidFill>
                  <a:schemeClr val="bg1"/>
                </a:solidFill>
              </a:rPr>
              <a:t>Yahuwah </a:t>
            </a:r>
            <a:r>
              <a:rPr lang="en-US" sz="3000" dirty="0">
                <a:solidFill>
                  <a:schemeClr val="bg1"/>
                </a:solidFill>
              </a:rPr>
              <a:t>has sworn and will not change his mind: "</a:t>
            </a:r>
            <a:r>
              <a:rPr lang="en-US" sz="3000" u="sng" dirty="0">
                <a:solidFill>
                  <a:schemeClr val="bg1"/>
                </a:solidFill>
              </a:rPr>
              <a:t>You are a priest forever, in the order of Melchizedek</a:t>
            </a:r>
            <a:r>
              <a:rPr lang="en-US" sz="3000" dirty="0" smtClean="0">
                <a:solidFill>
                  <a:schemeClr val="bg1"/>
                </a:solidFill>
              </a:rPr>
              <a:t>.“</a:t>
            </a:r>
            <a:endParaRPr lang="en-US" sz="4800" dirty="0">
              <a:solidFill>
                <a:schemeClr val="bg1"/>
              </a:solidFill>
            </a:endParaRPr>
          </a:p>
          <a:p>
            <a:pPr marL="0" indent="0">
              <a:buNone/>
            </a:pPr>
            <a:r>
              <a:rPr lang="en-US" sz="3500" dirty="0" err="1" smtClean="0">
                <a:solidFill>
                  <a:schemeClr val="bg1"/>
                </a:solidFill>
              </a:rPr>
              <a:t>Yeshua</a:t>
            </a:r>
            <a:r>
              <a:rPr lang="en-US" sz="3500" dirty="0" smtClean="0">
                <a:solidFill>
                  <a:schemeClr val="bg1"/>
                </a:solidFill>
              </a:rPr>
              <a:t> </a:t>
            </a:r>
            <a:r>
              <a:rPr lang="en-US" sz="3500" dirty="0" smtClean="0">
                <a:solidFill>
                  <a:schemeClr val="bg1"/>
                </a:solidFill>
              </a:rPr>
              <a:t>appointed </a:t>
            </a:r>
            <a:r>
              <a:rPr lang="en-US" sz="3500" dirty="0" smtClean="0">
                <a:solidFill>
                  <a:schemeClr val="bg1"/>
                </a:solidFill>
              </a:rPr>
              <a:t>King and Priest</a:t>
            </a:r>
            <a:endParaRPr lang="en-US" sz="1900" dirty="0">
              <a:solidFill>
                <a:schemeClr val="bg1"/>
              </a:solidFill>
            </a:endParaRPr>
          </a:p>
        </p:txBody>
      </p:sp>
    </p:spTree>
    <p:extLst>
      <p:ext uri="{BB962C8B-B14F-4D97-AF65-F5344CB8AC3E}">
        <p14:creationId xmlns:p14="http://schemas.microsoft.com/office/powerpoint/2010/main" val="220668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dirty="0" smtClean="0">
                <a:solidFill>
                  <a:schemeClr val="bg1"/>
                </a:solidFill>
              </a:rPr>
              <a:t>How Did Peter Know What Had Happened in Heaven?</a:t>
            </a:r>
          </a:p>
          <a:p>
            <a:pPr marL="0" indent="0">
              <a:buNone/>
            </a:pPr>
            <a:r>
              <a:rPr lang="en-US" dirty="0" smtClean="0">
                <a:solidFill>
                  <a:schemeClr val="bg1"/>
                </a:solidFill>
              </a:rPr>
              <a:t>Surely </a:t>
            </a:r>
            <a:r>
              <a:rPr lang="en-US" dirty="0" err="1" smtClean="0">
                <a:solidFill>
                  <a:schemeClr val="bg1"/>
                </a:solidFill>
              </a:rPr>
              <a:t>Yeshua</a:t>
            </a:r>
            <a:r>
              <a:rPr lang="en-US" dirty="0" smtClean="0">
                <a:solidFill>
                  <a:schemeClr val="bg1"/>
                </a:solidFill>
              </a:rPr>
              <a:t> taught them this.</a:t>
            </a:r>
          </a:p>
          <a:p>
            <a:pPr marL="0" indent="0">
              <a:buNone/>
            </a:pPr>
            <a:r>
              <a:rPr lang="en-US" dirty="0" smtClean="0">
                <a:solidFill>
                  <a:schemeClr val="bg1"/>
                </a:solidFill>
              </a:rPr>
              <a:t>Acts 1: </a:t>
            </a:r>
            <a:r>
              <a:rPr lang="en-US" dirty="0">
                <a:solidFill>
                  <a:schemeClr val="bg1"/>
                </a:solidFill>
              </a:rPr>
              <a:t>In my former book, </a:t>
            </a:r>
            <a:r>
              <a:rPr lang="en-US" dirty="0" err="1">
                <a:solidFill>
                  <a:schemeClr val="bg1"/>
                </a:solidFill>
              </a:rPr>
              <a:t>Theophilus</a:t>
            </a:r>
            <a:r>
              <a:rPr lang="en-US" dirty="0">
                <a:solidFill>
                  <a:schemeClr val="bg1"/>
                </a:solidFill>
              </a:rPr>
              <a:t>, I wrote about all that </a:t>
            </a:r>
            <a:r>
              <a:rPr lang="en-US" dirty="0" err="1">
                <a:solidFill>
                  <a:schemeClr val="bg1"/>
                </a:solidFill>
              </a:rPr>
              <a:t>Yahusha</a:t>
            </a:r>
            <a:r>
              <a:rPr lang="en-US" dirty="0">
                <a:solidFill>
                  <a:schemeClr val="bg1"/>
                </a:solidFill>
              </a:rPr>
              <a:t> began to do and to </a:t>
            </a:r>
            <a:r>
              <a:rPr lang="en-US" dirty="0" smtClean="0">
                <a:solidFill>
                  <a:schemeClr val="bg1"/>
                </a:solidFill>
              </a:rPr>
              <a:t>teach </a:t>
            </a:r>
            <a:r>
              <a:rPr lang="en-US" dirty="0">
                <a:solidFill>
                  <a:schemeClr val="bg1"/>
                </a:solidFill>
              </a:rPr>
              <a:t>until the day he was taken up to heaven, </a:t>
            </a:r>
            <a:r>
              <a:rPr lang="en-US" u="sng" dirty="0">
                <a:solidFill>
                  <a:schemeClr val="bg1"/>
                </a:solidFill>
              </a:rPr>
              <a:t>after giving instructions through the Holy Spirit to the apostles he had </a:t>
            </a:r>
            <a:r>
              <a:rPr lang="en-US" u="sng" dirty="0" smtClean="0">
                <a:solidFill>
                  <a:schemeClr val="bg1"/>
                </a:solidFill>
              </a:rPr>
              <a:t>chosen</a:t>
            </a:r>
            <a:r>
              <a:rPr lang="en-US" dirty="0" smtClean="0">
                <a:solidFill>
                  <a:schemeClr val="bg1"/>
                </a:solidFill>
              </a:rPr>
              <a:t>. </a:t>
            </a:r>
            <a:r>
              <a:rPr lang="en-US" dirty="0">
                <a:solidFill>
                  <a:schemeClr val="bg1"/>
                </a:solidFill>
              </a:rPr>
              <a:t>After his suffering, he showed himself to these men and gave many convincing proofs that he was alive. </a:t>
            </a:r>
            <a:r>
              <a:rPr lang="en-US" u="sng" dirty="0">
                <a:solidFill>
                  <a:schemeClr val="bg1"/>
                </a:solidFill>
              </a:rPr>
              <a:t>He appeared to them over a period of forty days</a:t>
            </a:r>
            <a:r>
              <a:rPr lang="en-US" dirty="0">
                <a:solidFill>
                  <a:schemeClr val="bg1"/>
                </a:solidFill>
              </a:rPr>
              <a:t> and spoke about the kingdom of Elohim.</a:t>
            </a:r>
          </a:p>
          <a:p>
            <a:pPr marL="0" indent="0">
              <a:buNone/>
            </a:pPr>
            <a:endParaRPr lang="en-US" dirty="0">
              <a:solidFill>
                <a:schemeClr val="bg1"/>
              </a:solidFill>
            </a:endParaRPr>
          </a:p>
        </p:txBody>
      </p:sp>
    </p:spTree>
    <p:extLst>
      <p:ext uri="{BB962C8B-B14F-4D97-AF65-F5344CB8AC3E}">
        <p14:creationId xmlns:p14="http://schemas.microsoft.com/office/powerpoint/2010/main" val="354497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lnSpcReduction="10000"/>
          </a:bodyPr>
          <a:lstStyle/>
          <a:p>
            <a:pPr marL="0" indent="0" algn="ctr">
              <a:buNone/>
            </a:pPr>
            <a:r>
              <a:rPr lang="en-US" sz="3600" dirty="0" smtClean="0">
                <a:solidFill>
                  <a:schemeClr val="bg1"/>
                </a:solidFill>
              </a:rPr>
              <a:t>Anointed Ones </a:t>
            </a:r>
          </a:p>
          <a:p>
            <a:pPr marL="0" indent="0">
              <a:buNone/>
            </a:pPr>
            <a:r>
              <a:rPr lang="en-US" dirty="0" smtClean="0">
                <a:solidFill>
                  <a:schemeClr val="bg1"/>
                </a:solidFill>
              </a:rPr>
              <a:t>Prophets, priests, kings</a:t>
            </a:r>
          </a:p>
          <a:p>
            <a:pPr marL="0" indent="0">
              <a:buNone/>
            </a:pPr>
            <a:r>
              <a:rPr lang="en-US" dirty="0" smtClean="0">
                <a:solidFill>
                  <a:schemeClr val="bg1"/>
                </a:solidFill>
              </a:rPr>
              <a:t>Abraham, Gen 20:7 anointed prophet</a:t>
            </a:r>
          </a:p>
          <a:p>
            <a:pPr marL="0" indent="0">
              <a:buNone/>
            </a:pPr>
            <a:r>
              <a:rPr lang="en-US" dirty="0" err="1" smtClean="0">
                <a:solidFill>
                  <a:schemeClr val="bg1"/>
                </a:solidFill>
              </a:rPr>
              <a:t>Aharon</a:t>
            </a:r>
            <a:r>
              <a:rPr lang="en-US" dirty="0">
                <a:solidFill>
                  <a:schemeClr val="bg1"/>
                </a:solidFill>
              </a:rPr>
              <a:t> </a:t>
            </a:r>
            <a:r>
              <a:rPr lang="en-US" dirty="0" smtClean="0">
                <a:solidFill>
                  <a:schemeClr val="bg1"/>
                </a:solidFill>
              </a:rPr>
              <a:t>and sons anointed priests</a:t>
            </a:r>
            <a:endParaRPr lang="en-US" dirty="0">
              <a:solidFill>
                <a:schemeClr val="bg1"/>
              </a:solidFill>
            </a:endParaRPr>
          </a:p>
          <a:p>
            <a:pPr marL="0" indent="0">
              <a:buNone/>
            </a:pPr>
            <a:r>
              <a:rPr lang="en-US" dirty="0" err="1" smtClean="0">
                <a:solidFill>
                  <a:schemeClr val="bg1"/>
                </a:solidFill>
              </a:rPr>
              <a:t>Shaul</a:t>
            </a:r>
            <a:r>
              <a:rPr lang="en-US" dirty="0" smtClean="0">
                <a:solidFill>
                  <a:schemeClr val="bg1"/>
                </a:solidFill>
              </a:rPr>
              <a:t>, David, and others anointed kings</a:t>
            </a:r>
          </a:p>
          <a:p>
            <a:pPr marL="0" indent="0">
              <a:buNone/>
            </a:pPr>
            <a:r>
              <a:rPr lang="en-US" dirty="0" smtClean="0">
                <a:solidFill>
                  <a:schemeClr val="bg1"/>
                </a:solidFill>
              </a:rPr>
              <a:t>Gad, Nathan (David’s prophets)</a:t>
            </a:r>
          </a:p>
          <a:p>
            <a:pPr marL="0" indent="0">
              <a:buNone/>
            </a:pPr>
            <a:r>
              <a:rPr lang="en-US" dirty="0" err="1" smtClean="0">
                <a:solidFill>
                  <a:schemeClr val="bg1"/>
                </a:solidFill>
              </a:rPr>
              <a:t>Yeshua</a:t>
            </a:r>
            <a:r>
              <a:rPr lang="en-US" dirty="0" smtClean="0">
                <a:solidFill>
                  <a:schemeClr val="bg1"/>
                </a:solidFill>
              </a:rPr>
              <a:t> anointed Prophet, King and Priest</a:t>
            </a:r>
          </a:p>
          <a:p>
            <a:pPr marL="0" indent="0">
              <a:buNone/>
            </a:pPr>
            <a:r>
              <a:rPr lang="en-US" dirty="0" smtClean="0">
                <a:solidFill>
                  <a:schemeClr val="bg1"/>
                </a:solidFill>
              </a:rPr>
              <a:t>What about you?</a:t>
            </a:r>
            <a:endParaRPr lang="en-US" dirty="0">
              <a:solidFill>
                <a:schemeClr val="bg1"/>
              </a:solidFill>
            </a:endParaRPr>
          </a:p>
        </p:txBody>
      </p:sp>
    </p:spTree>
    <p:extLst>
      <p:ext uri="{BB962C8B-B14F-4D97-AF65-F5344CB8AC3E}">
        <p14:creationId xmlns:p14="http://schemas.microsoft.com/office/powerpoint/2010/main" val="402954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lnSpcReduction="10000"/>
          </a:bodyPr>
          <a:lstStyle/>
          <a:p>
            <a:pPr marL="0" indent="0" algn="ctr">
              <a:buNone/>
            </a:pPr>
            <a:r>
              <a:rPr lang="en-US" sz="3600" dirty="0" smtClean="0">
                <a:solidFill>
                  <a:schemeClr val="bg1"/>
                </a:solidFill>
              </a:rPr>
              <a:t>Are You Anointed? </a:t>
            </a:r>
            <a:endParaRPr lang="en-US" sz="3600" dirty="0" smtClean="0">
              <a:solidFill>
                <a:schemeClr val="bg1"/>
              </a:solidFill>
            </a:endParaRPr>
          </a:p>
          <a:p>
            <a:pPr marL="0" indent="0">
              <a:buNone/>
            </a:pPr>
            <a:r>
              <a:rPr lang="en-US" dirty="0" smtClean="0">
                <a:solidFill>
                  <a:schemeClr val="bg1"/>
                </a:solidFill>
              </a:rPr>
              <a:t>But </a:t>
            </a:r>
            <a:r>
              <a:rPr lang="en-US" dirty="0">
                <a:solidFill>
                  <a:schemeClr val="bg1"/>
                </a:solidFill>
              </a:rPr>
              <a:t>you have an anointing from the Holy One, and all of you know the truth</a:t>
            </a:r>
            <a:r>
              <a:rPr lang="en-US" dirty="0" smtClean="0">
                <a:solidFill>
                  <a:schemeClr val="bg1"/>
                </a:solidFill>
              </a:rPr>
              <a:t>.</a:t>
            </a:r>
            <a:r>
              <a:rPr lang="en-US" dirty="0">
                <a:solidFill>
                  <a:schemeClr val="bg1"/>
                </a:solidFill>
              </a:rPr>
              <a:t> </a:t>
            </a:r>
            <a:r>
              <a:rPr lang="en-US" dirty="0" smtClean="0">
                <a:solidFill>
                  <a:schemeClr val="bg1"/>
                </a:solidFill>
              </a:rPr>
              <a:t>(1John 2:20)</a:t>
            </a:r>
          </a:p>
          <a:p>
            <a:pPr marL="0" indent="0">
              <a:buNone/>
            </a:pPr>
            <a:r>
              <a:rPr lang="en-US" dirty="0">
                <a:solidFill>
                  <a:schemeClr val="bg1"/>
                </a:solidFill>
              </a:rPr>
              <a:t> As for you, the anointing you received from him remains in you, and you do not need anyone to teach you. But as his anointing teaches you about all things and as that anointing is real, not counterfeit-- just as it has taught you, remain in him</a:t>
            </a:r>
            <a:r>
              <a:rPr lang="en-US" dirty="0" smtClean="0">
                <a:solidFill>
                  <a:schemeClr val="bg1"/>
                </a:solidFill>
              </a:rPr>
              <a:t>.</a:t>
            </a:r>
            <a:r>
              <a:rPr lang="en-US" dirty="0">
                <a:solidFill>
                  <a:schemeClr val="bg1"/>
                </a:solidFill>
              </a:rPr>
              <a:t> </a:t>
            </a:r>
            <a:r>
              <a:rPr lang="en-US" dirty="0" smtClean="0">
                <a:solidFill>
                  <a:schemeClr val="bg1"/>
                </a:solidFill>
              </a:rPr>
              <a:t>(1 John 2:27)</a:t>
            </a:r>
            <a:endParaRPr lang="en-US" dirty="0">
              <a:solidFill>
                <a:schemeClr val="bg1"/>
              </a:solidFill>
            </a:endParaRPr>
          </a:p>
        </p:txBody>
      </p:sp>
    </p:spTree>
    <p:extLst>
      <p:ext uri="{BB962C8B-B14F-4D97-AF65-F5344CB8AC3E}">
        <p14:creationId xmlns:p14="http://schemas.microsoft.com/office/powerpoint/2010/main" val="259607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10000"/>
          </a:bodyPr>
          <a:lstStyle/>
          <a:p>
            <a:pPr marL="0" indent="0" algn="ctr">
              <a:buNone/>
            </a:pPr>
            <a:r>
              <a:rPr lang="en-US" sz="3600" dirty="0" smtClean="0">
                <a:solidFill>
                  <a:schemeClr val="bg1"/>
                </a:solidFill>
              </a:rPr>
              <a:t>Entering Into Heaven Itself</a:t>
            </a:r>
          </a:p>
          <a:p>
            <a:pPr marL="0" indent="0">
              <a:buNone/>
            </a:pPr>
            <a:r>
              <a:rPr lang="en-US" sz="3500" dirty="0" smtClean="0">
                <a:solidFill>
                  <a:schemeClr val="bg1"/>
                </a:solidFill>
              </a:rPr>
              <a:t>Can a man approach Elohim who is not a priest</a:t>
            </a:r>
            <a:r>
              <a:rPr lang="en-US" sz="3500" dirty="0" smtClean="0">
                <a:solidFill>
                  <a:schemeClr val="bg1"/>
                </a:solidFill>
              </a:rPr>
              <a:t>?</a:t>
            </a:r>
          </a:p>
          <a:p>
            <a:pPr marL="0" indent="0">
              <a:buNone/>
            </a:pPr>
            <a:r>
              <a:rPr lang="en-US" sz="4800" dirty="0"/>
              <a:t> </a:t>
            </a:r>
            <a:r>
              <a:rPr lang="en-US" sz="4100" dirty="0">
                <a:solidFill>
                  <a:schemeClr val="bg1"/>
                </a:solidFill>
              </a:rPr>
              <a:t>For Messiah did not enter a man-made sanctuary that was only a copy of the true one; he entered heaven itself, now to appear for us in Elohim's presence</a:t>
            </a:r>
            <a:r>
              <a:rPr lang="en-US" sz="4100" dirty="0" smtClean="0">
                <a:solidFill>
                  <a:schemeClr val="bg1"/>
                </a:solidFill>
              </a:rPr>
              <a:t>.</a:t>
            </a:r>
            <a:r>
              <a:rPr lang="en-US" sz="4100" dirty="0">
                <a:solidFill>
                  <a:schemeClr val="bg1"/>
                </a:solidFill>
              </a:rPr>
              <a:t> </a:t>
            </a:r>
            <a:r>
              <a:rPr lang="en-US" sz="4100" dirty="0" smtClean="0">
                <a:solidFill>
                  <a:schemeClr val="bg1"/>
                </a:solidFill>
              </a:rPr>
              <a:t>(Hebrews 9:24)</a:t>
            </a:r>
            <a:endParaRPr lang="en-US" sz="4100" dirty="0">
              <a:solidFill>
                <a:schemeClr val="bg1"/>
              </a:solidFill>
            </a:endParaRPr>
          </a:p>
        </p:txBody>
      </p:sp>
    </p:spTree>
    <p:extLst>
      <p:ext uri="{BB962C8B-B14F-4D97-AF65-F5344CB8AC3E}">
        <p14:creationId xmlns:p14="http://schemas.microsoft.com/office/powerpoint/2010/main" val="818967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55000" lnSpcReduction="20000"/>
          </a:bodyPr>
          <a:lstStyle/>
          <a:p>
            <a:pPr marL="0" indent="0" algn="ctr">
              <a:buNone/>
            </a:pPr>
            <a:r>
              <a:rPr lang="en-US" sz="5800" dirty="0" smtClean="0">
                <a:solidFill>
                  <a:schemeClr val="bg1"/>
                </a:solidFill>
              </a:rPr>
              <a:t>The High Priest</a:t>
            </a:r>
            <a:endParaRPr lang="en-US" sz="5800" dirty="0" smtClean="0">
              <a:solidFill>
                <a:schemeClr val="bg1"/>
              </a:solidFill>
            </a:endParaRPr>
          </a:p>
          <a:p>
            <a:pPr marL="0" indent="0">
              <a:buNone/>
            </a:pPr>
            <a:r>
              <a:rPr lang="en-US" sz="4800" dirty="0">
                <a:solidFill>
                  <a:schemeClr val="bg1"/>
                </a:solidFill>
              </a:rPr>
              <a:t>Every high priest is selected from among men and is appointed to represent them in matters related to Elohim, to offer gifts and sacrifices for sins.</a:t>
            </a:r>
          </a:p>
          <a:p>
            <a:pPr marL="0" indent="0">
              <a:buNone/>
            </a:pPr>
            <a:r>
              <a:rPr lang="en-US" sz="4800" dirty="0" smtClean="0">
                <a:solidFill>
                  <a:schemeClr val="bg1"/>
                </a:solidFill>
              </a:rPr>
              <a:t>He </a:t>
            </a:r>
            <a:r>
              <a:rPr lang="en-US" sz="4800" dirty="0">
                <a:solidFill>
                  <a:schemeClr val="bg1"/>
                </a:solidFill>
              </a:rPr>
              <a:t>is able to deal gently with those who are ignorant and are going astray, since he himself is subject to weakness.</a:t>
            </a:r>
          </a:p>
          <a:p>
            <a:pPr marL="0" indent="0">
              <a:buNone/>
            </a:pPr>
            <a:r>
              <a:rPr lang="en-US" sz="4800" dirty="0" smtClean="0">
                <a:solidFill>
                  <a:schemeClr val="bg1"/>
                </a:solidFill>
              </a:rPr>
              <a:t>This </a:t>
            </a:r>
            <a:r>
              <a:rPr lang="en-US" sz="4800" dirty="0">
                <a:solidFill>
                  <a:schemeClr val="bg1"/>
                </a:solidFill>
              </a:rPr>
              <a:t>is why he has to offer sacrifices for his own sins, as well as for the sins of the people</a:t>
            </a:r>
            <a:r>
              <a:rPr lang="en-US" sz="4800" dirty="0" smtClean="0">
                <a:solidFill>
                  <a:schemeClr val="bg1"/>
                </a:solidFill>
              </a:rPr>
              <a:t>.</a:t>
            </a:r>
            <a:r>
              <a:rPr lang="en-US" sz="4800" dirty="0">
                <a:solidFill>
                  <a:schemeClr val="bg1"/>
                </a:solidFill>
              </a:rPr>
              <a:t> </a:t>
            </a:r>
            <a:r>
              <a:rPr lang="en-US" sz="4800" dirty="0" smtClean="0">
                <a:solidFill>
                  <a:schemeClr val="bg1"/>
                </a:solidFill>
              </a:rPr>
              <a:t>(Hebrews 5:1-3)</a:t>
            </a:r>
            <a:endParaRPr lang="en-US" sz="4800" dirty="0"/>
          </a:p>
        </p:txBody>
      </p:sp>
    </p:spTree>
    <p:extLst>
      <p:ext uri="{BB962C8B-B14F-4D97-AF65-F5344CB8AC3E}">
        <p14:creationId xmlns:p14="http://schemas.microsoft.com/office/powerpoint/2010/main" val="3684738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70000" lnSpcReduction="20000"/>
          </a:bodyPr>
          <a:lstStyle/>
          <a:p>
            <a:pPr marL="0" indent="0" algn="ctr">
              <a:buNone/>
            </a:pPr>
            <a:r>
              <a:rPr lang="en-US" sz="5100" dirty="0" smtClean="0">
                <a:solidFill>
                  <a:schemeClr val="bg1"/>
                </a:solidFill>
              </a:rPr>
              <a:t>The High Priest</a:t>
            </a:r>
            <a:endParaRPr lang="en-US" sz="5100" dirty="0" smtClean="0">
              <a:solidFill>
                <a:schemeClr val="bg1"/>
              </a:solidFill>
            </a:endParaRPr>
          </a:p>
          <a:p>
            <a:pPr marL="0" indent="0">
              <a:buNone/>
            </a:pPr>
            <a:r>
              <a:rPr lang="en-US" sz="3800" dirty="0">
                <a:solidFill>
                  <a:schemeClr val="bg1"/>
                </a:solidFill>
              </a:rPr>
              <a:t>No one takes this honor upon himself; he must be called by Elohim, just as </a:t>
            </a:r>
            <a:r>
              <a:rPr lang="en-US" sz="3800" dirty="0" err="1">
                <a:solidFill>
                  <a:schemeClr val="bg1"/>
                </a:solidFill>
              </a:rPr>
              <a:t>Aharon</a:t>
            </a:r>
            <a:r>
              <a:rPr lang="en-US" sz="3800" dirty="0">
                <a:solidFill>
                  <a:schemeClr val="bg1"/>
                </a:solidFill>
              </a:rPr>
              <a:t> </a:t>
            </a:r>
            <a:r>
              <a:rPr lang="en-US" sz="3800" dirty="0" smtClean="0">
                <a:solidFill>
                  <a:schemeClr val="bg1"/>
                </a:solidFill>
              </a:rPr>
              <a:t>was. </a:t>
            </a:r>
            <a:r>
              <a:rPr lang="en-US" sz="3800" dirty="0">
                <a:solidFill>
                  <a:schemeClr val="bg1"/>
                </a:solidFill>
              </a:rPr>
              <a:t>So Messiah also did not take upon himself the glory of becoming a high priest. But Elohim said to him, "You are my Son; today I have become your Father</a:t>
            </a:r>
            <a:r>
              <a:rPr lang="en-US" sz="3800" dirty="0" smtClean="0">
                <a:solidFill>
                  <a:schemeClr val="bg1"/>
                </a:solidFill>
              </a:rPr>
              <a:t>.“ [Psalm 2:7]</a:t>
            </a:r>
            <a:endParaRPr lang="en-US" sz="3800" dirty="0">
              <a:solidFill>
                <a:schemeClr val="bg1"/>
              </a:solidFill>
            </a:endParaRPr>
          </a:p>
          <a:p>
            <a:pPr marL="0" indent="0">
              <a:buNone/>
            </a:pPr>
            <a:r>
              <a:rPr lang="en-US" sz="3800" dirty="0" smtClean="0">
                <a:solidFill>
                  <a:schemeClr val="bg1"/>
                </a:solidFill>
              </a:rPr>
              <a:t>And </a:t>
            </a:r>
            <a:r>
              <a:rPr lang="en-US" sz="3800" dirty="0">
                <a:solidFill>
                  <a:schemeClr val="bg1"/>
                </a:solidFill>
              </a:rPr>
              <a:t>he says in another place, "You are a priest forever, in the order of Melchizedek</a:t>
            </a:r>
            <a:r>
              <a:rPr lang="en-US" sz="3800" dirty="0" smtClean="0">
                <a:solidFill>
                  <a:schemeClr val="bg1"/>
                </a:solidFill>
              </a:rPr>
              <a:t>." [Psalm 110:4]</a:t>
            </a:r>
          </a:p>
          <a:p>
            <a:pPr marL="0" indent="0">
              <a:buNone/>
            </a:pPr>
            <a:r>
              <a:rPr lang="en-US" sz="3800" dirty="0" smtClean="0">
                <a:solidFill>
                  <a:schemeClr val="bg1"/>
                </a:solidFill>
              </a:rPr>
              <a:t>(Hebrews 5:4-6)</a:t>
            </a:r>
            <a:endParaRPr lang="en-US" sz="3800" dirty="0">
              <a:solidFill>
                <a:schemeClr val="bg1"/>
              </a:solidFill>
            </a:endParaRPr>
          </a:p>
        </p:txBody>
      </p:sp>
    </p:spTree>
    <p:extLst>
      <p:ext uri="{BB962C8B-B14F-4D97-AF65-F5344CB8AC3E}">
        <p14:creationId xmlns:p14="http://schemas.microsoft.com/office/powerpoint/2010/main" val="35808103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70000" lnSpcReduction="20000"/>
          </a:bodyPr>
          <a:lstStyle/>
          <a:p>
            <a:pPr marL="0" indent="0" algn="ctr">
              <a:buNone/>
            </a:pPr>
            <a:r>
              <a:rPr lang="en-US" sz="4600" dirty="0" smtClean="0">
                <a:solidFill>
                  <a:schemeClr val="bg1"/>
                </a:solidFill>
              </a:rPr>
              <a:t>The High Priest</a:t>
            </a:r>
            <a:endParaRPr lang="en-US" sz="4600" dirty="0" smtClean="0">
              <a:solidFill>
                <a:schemeClr val="bg1"/>
              </a:solidFill>
            </a:endParaRPr>
          </a:p>
          <a:p>
            <a:pPr marL="0" indent="0">
              <a:buNone/>
            </a:pPr>
            <a:r>
              <a:rPr lang="en-US" sz="3600" dirty="0">
                <a:solidFill>
                  <a:schemeClr val="bg1"/>
                </a:solidFill>
              </a:rPr>
              <a:t>During the days of </a:t>
            </a:r>
            <a:r>
              <a:rPr lang="en-US" sz="3600" dirty="0" err="1">
                <a:solidFill>
                  <a:schemeClr val="bg1"/>
                </a:solidFill>
              </a:rPr>
              <a:t>Yahusha's</a:t>
            </a:r>
            <a:r>
              <a:rPr lang="en-US" sz="3600" dirty="0">
                <a:solidFill>
                  <a:schemeClr val="bg1"/>
                </a:solidFill>
              </a:rPr>
              <a:t> life on earth, he offered up prayers and petitions with loud cries and tears to the one who could save him from death, and he was heard because of his reverent </a:t>
            </a:r>
            <a:r>
              <a:rPr lang="en-US" sz="3600" dirty="0" smtClean="0">
                <a:solidFill>
                  <a:schemeClr val="bg1"/>
                </a:solidFill>
              </a:rPr>
              <a:t>submission. </a:t>
            </a:r>
            <a:r>
              <a:rPr lang="en-US" sz="3600" dirty="0">
                <a:solidFill>
                  <a:schemeClr val="bg1"/>
                </a:solidFill>
              </a:rPr>
              <a:t>Although he was a son, he learned obedience from what he </a:t>
            </a:r>
            <a:r>
              <a:rPr lang="en-US" sz="3600" dirty="0" smtClean="0">
                <a:solidFill>
                  <a:schemeClr val="bg1"/>
                </a:solidFill>
              </a:rPr>
              <a:t>suffered </a:t>
            </a:r>
            <a:r>
              <a:rPr lang="en-US" sz="3600" dirty="0">
                <a:solidFill>
                  <a:schemeClr val="bg1"/>
                </a:solidFill>
              </a:rPr>
              <a:t>and, once made perfect, he became </a:t>
            </a:r>
            <a:r>
              <a:rPr lang="en-US" sz="3600" u="sng" dirty="0">
                <a:solidFill>
                  <a:schemeClr val="bg1"/>
                </a:solidFill>
              </a:rPr>
              <a:t>the source of eternal salvation for all who obey </a:t>
            </a:r>
            <a:r>
              <a:rPr lang="en-US" sz="3600" u="sng" dirty="0" smtClean="0">
                <a:solidFill>
                  <a:schemeClr val="bg1"/>
                </a:solidFill>
              </a:rPr>
              <a:t>him</a:t>
            </a:r>
            <a:r>
              <a:rPr lang="en-US" sz="3600" dirty="0" smtClean="0">
                <a:solidFill>
                  <a:schemeClr val="bg1"/>
                </a:solidFill>
              </a:rPr>
              <a:t> </a:t>
            </a:r>
            <a:r>
              <a:rPr lang="en-US" sz="3600" dirty="0">
                <a:solidFill>
                  <a:schemeClr val="bg1"/>
                </a:solidFill>
              </a:rPr>
              <a:t>and was designated by Elohim to be high priest in the order of Melchizedek.</a:t>
            </a:r>
          </a:p>
          <a:p>
            <a:pPr marL="0" indent="0">
              <a:buNone/>
            </a:pPr>
            <a:r>
              <a:rPr lang="en-US" sz="3600" dirty="0" smtClean="0">
                <a:solidFill>
                  <a:schemeClr val="bg1"/>
                </a:solidFill>
              </a:rPr>
              <a:t>(Hebrews 5:7-10)</a:t>
            </a:r>
            <a:endParaRPr lang="en-US" sz="3600" dirty="0">
              <a:solidFill>
                <a:schemeClr val="bg1"/>
              </a:solidFill>
            </a:endParaRPr>
          </a:p>
        </p:txBody>
      </p:sp>
    </p:spTree>
    <p:extLst>
      <p:ext uri="{BB962C8B-B14F-4D97-AF65-F5344CB8AC3E}">
        <p14:creationId xmlns:p14="http://schemas.microsoft.com/office/powerpoint/2010/main" val="29550011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47500" lnSpcReduction="20000"/>
          </a:bodyPr>
          <a:lstStyle/>
          <a:p>
            <a:pPr marL="0" indent="0" algn="ctr">
              <a:buNone/>
            </a:pPr>
            <a:r>
              <a:rPr lang="en-US" sz="6700" dirty="0" smtClean="0">
                <a:solidFill>
                  <a:schemeClr val="bg1"/>
                </a:solidFill>
              </a:rPr>
              <a:t>A Sharp Rebuke</a:t>
            </a:r>
            <a:endParaRPr lang="en-US" sz="6700" dirty="0" smtClean="0">
              <a:solidFill>
                <a:schemeClr val="bg1"/>
              </a:solidFill>
            </a:endParaRPr>
          </a:p>
          <a:p>
            <a:pPr marL="0" indent="0">
              <a:buNone/>
            </a:pPr>
            <a:r>
              <a:rPr lang="en-US" sz="4800" dirty="0" smtClean="0">
                <a:solidFill>
                  <a:schemeClr val="bg1"/>
                </a:solidFill>
              </a:rPr>
              <a:t>We </a:t>
            </a:r>
            <a:r>
              <a:rPr lang="en-US" sz="4800" dirty="0">
                <a:solidFill>
                  <a:schemeClr val="bg1"/>
                </a:solidFill>
              </a:rPr>
              <a:t>have much to say about this, but it is hard to explain because you are slow to learn.</a:t>
            </a:r>
          </a:p>
          <a:p>
            <a:pPr marL="0" indent="0">
              <a:buNone/>
            </a:pPr>
            <a:r>
              <a:rPr lang="en-US" sz="4800" dirty="0" smtClean="0">
                <a:solidFill>
                  <a:schemeClr val="bg1"/>
                </a:solidFill>
              </a:rPr>
              <a:t>In </a:t>
            </a:r>
            <a:r>
              <a:rPr lang="en-US" sz="4800" dirty="0">
                <a:solidFill>
                  <a:schemeClr val="bg1"/>
                </a:solidFill>
              </a:rPr>
              <a:t>fact, though by this time you ought to be teachers, you need someone to teach you the elementary truths of Elohim's word all over again. You need milk, not solid food!</a:t>
            </a:r>
          </a:p>
          <a:p>
            <a:pPr marL="0" indent="0">
              <a:buNone/>
            </a:pPr>
            <a:r>
              <a:rPr lang="en-US" sz="4800" dirty="0" smtClean="0">
                <a:solidFill>
                  <a:schemeClr val="bg1"/>
                </a:solidFill>
              </a:rPr>
              <a:t>Anyone </a:t>
            </a:r>
            <a:r>
              <a:rPr lang="en-US" sz="4800" dirty="0">
                <a:solidFill>
                  <a:schemeClr val="bg1"/>
                </a:solidFill>
              </a:rPr>
              <a:t>who lives on milk, being still an infant, is not acquainted with the teaching about righteousness.</a:t>
            </a:r>
          </a:p>
          <a:p>
            <a:pPr marL="0" indent="0">
              <a:buNone/>
            </a:pPr>
            <a:r>
              <a:rPr lang="en-US" sz="4800" dirty="0" smtClean="0">
                <a:solidFill>
                  <a:schemeClr val="bg1"/>
                </a:solidFill>
              </a:rPr>
              <a:t>But </a:t>
            </a:r>
            <a:r>
              <a:rPr lang="en-US" sz="4800" dirty="0">
                <a:solidFill>
                  <a:schemeClr val="bg1"/>
                </a:solidFill>
              </a:rPr>
              <a:t>solid food is for the mature, who by constant use have trained themselves to distinguish good from evil</a:t>
            </a:r>
            <a:r>
              <a:rPr lang="en-US" sz="4800" dirty="0" smtClean="0">
                <a:solidFill>
                  <a:schemeClr val="bg1"/>
                </a:solidFill>
              </a:rPr>
              <a:t>.</a:t>
            </a:r>
            <a:r>
              <a:rPr lang="en-US" sz="4800" dirty="0">
                <a:solidFill>
                  <a:schemeClr val="bg1"/>
                </a:solidFill>
              </a:rPr>
              <a:t> </a:t>
            </a:r>
            <a:r>
              <a:rPr lang="en-US" sz="4800" dirty="0" smtClean="0">
                <a:solidFill>
                  <a:schemeClr val="bg1"/>
                </a:solidFill>
              </a:rPr>
              <a:t>(Hebrews 5:11-14)</a:t>
            </a:r>
            <a:endParaRPr lang="en-US" sz="4800" dirty="0"/>
          </a:p>
        </p:txBody>
      </p:sp>
    </p:spTree>
    <p:extLst>
      <p:ext uri="{BB962C8B-B14F-4D97-AF65-F5344CB8AC3E}">
        <p14:creationId xmlns:p14="http://schemas.microsoft.com/office/powerpoint/2010/main" val="38596415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err="1" smtClean="0">
                <a:solidFill>
                  <a:schemeClr val="bg1"/>
                </a:solidFill>
              </a:rPr>
              <a:t>Yeshua</a:t>
            </a:r>
            <a:r>
              <a:rPr lang="en-US" sz="3600" dirty="0" smtClean="0">
                <a:solidFill>
                  <a:schemeClr val="bg1"/>
                </a:solidFill>
              </a:rPr>
              <a:t> is Our High Priest</a:t>
            </a:r>
            <a:endParaRPr lang="en-US" sz="3600" dirty="0" smtClean="0">
              <a:solidFill>
                <a:schemeClr val="bg1"/>
              </a:solidFill>
            </a:endParaRPr>
          </a:p>
          <a:p>
            <a:pPr marL="0" indent="0">
              <a:buNone/>
            </a:pPr>
            <a:r>
              <a:rPr lang="en-US" sz="3500" dirty="0">
                <a:solidFill>
                  <a:schemeClr val="bg1"/>
                </a:solidFill>
              </a:rPr>
              <a:t>Therefore, holy brothers, who share in the heavenly calling, fix your thoughts on </a:t>
            </a:r>
            <a:r>
              <a:rPr lang="en-US" sz="3500" dirty="0" err="1">
                <a:solidFill>
                  <a:schemeClr val="bg1"/>
                </a:solidFill>
              </a:rPr>
              <a:t>Yahusha</a:t>
            </a:r>
            <a:r>
              <a:rPr lang="en-US" sz="3500" dirty="0">
                <a:solidFill>
                  <a:schemeClr val="bg1"/>
                </a:solidFill>
              </a:rPr>
              <a:t>, </a:t>
            </a:r>
            <a:r>
              <a:rPr lang="en-US" sz="3500" u="sng" dirty="0">
                <a:solidFill>
                  <a:schemeClr val="bg1"/>
                </a:solidFill>
              </a:rPr>
              <a:t>the apostle and high priest whom we confess</a:t>
            </a:r>
            <a:r>
              <a:rPr lang="en-US" sz="3500" dirty="0" smtClean="0">
                <a:solidFill>
                  <a:schemeClr val="bg1"/>
                </a:solidFill>
              </a:rPr>
              <a:t>. (Hebrews 3:1)</a:t>
            </a:r>
            <a:endParaRPr lang="en-US" sz="3500" dirty="0">
              <a:solidFill>
                <a:schemeClr val="bg1"/>
              </a:solidFill>
            </a:endParaRPr>
          </a:p>
        </p:txBody>
      </p:sp>
    </p:spTree>
    <p:extLst>
      <p:ext uri="{BB962C8B-B14F-4D97-AF65-F5344CB8AC3E}">
        <p14:creationId xmlns:p14="http://schemas.microsoft.com/office/powerpoint/2010/main" val="38596415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A Promise of the Sinai Covenant </a:t>
            </a:r>
          </a:p>
          <a:p>
            <a:pPr marL="0" indent="0">
              <a:buNone/>
            </a:pPr>
            <a:r>
              <a:rPr lang="en-US" dirty="0">
                <a:solidFill>
                  <a:schemeClr val="bg1"/>
                </a:solidFill>
              </a:rPr>
              <a:t>Now </a:t>
            </a:r>
            <a:r>
              <a:rPr lang="en-US" u="sng" dirty="0">
                <a:solidFill>
                  <a:schemeClr val="bg1"/>
                </a:solidFill>
              </a:rPr>
              <a:t>if you obey me fully and keep my covenant</a:t>
            </a:r>
            <a:r>
              <a:rPr lang="en-US" dirty="0">
                <a:solidFill>
                  <a:schemeClr val="bg1"/>
                </a:solidFill>
              </a:rPr>
              <a:t>, then out of all nations you will be my treasured possession. Although the whole earth is </a:t>
            </a:r>
            <a:r>
              <a:rPr lang="en-US" dirty="0" smtClean="0">
                <a:solidFill>
                  <a:schemeClr val="bg1"/>
                </a:solidFill>
              </a:rPr>
              <a:t>mine, </a:t>
            </a:r>
            <a:r>
              <a:rPr lang="en-US" dirty="0">
                <a:solidFill>
                  <a:schemeClr val="bg1"/>
                </a:solidFill>
              </a:rPr>
              <a:t>you will be for me </a:t>
            </a:r>
            <a:r>
              <a:rPr lang="en-US" u="sng" dirty="0">
                <a:solidFill>
                  <a:schemeClr val="bg1"/>
                </a:solidFill>
              </a:rPr>
              <a:t>a kingdom of priests and a holy nation</a:t>
            </a:r>
            <a:r>
              <a:rPr lang="en-US" dirty="0">
                <a:solidFill>
                  <a:schemeClr val="bg1"/>
                </a:solidFill>
              </a:rPr>
              <a:t>.' </a:t>
            </a:r>
            <a:r>
              <a:rPr lang="en-US" dirty="0" smtClean="0">
                <a:solidFill>
                  <a:schemeClr val="bg1"/>
                </a:solidFill>
              </a:rPr>
              <a:t>(Exodus 19:5-6)</a:t>
            </a:r>
            <a:endParaRPr lang="en-US" dirty="0">
              <a:solidFill>
                <a:schemeClr val="bg1"/>
              </a:solidFill>
            </a:endParaRPr>
          </a:p>
        </p:txBody>
      </p:sp>
    </p:spTree>
    <p:extLst>
      <p:ext uri="{BB962C8B-B14F-4D97-AF65-F5344CB8AC3E}">
        <p14:creationId xmlns:p14="http://schemas.microsoft.com/office/powerpoint/2010/main" val="42355372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70000" lnSpcReduction="20000"/>
          </a:bodyPr>
          <a:lstStyle/>
          <a:p>
            <a:pPr marL="0" indent="0" algn="ctr">
              <a:buNone/>
            </a:pPr>
            <a:r>
              <a:rPr lang="en-US" sz="4600" dirty="0" smtClean="0">
                <a:solidFill>
                  <a:schemeClr val="bg1"/>
                </a:solidFill>
              </a:rPr>
              <a:t>The High Priest</a:t>
            </a:r>
            <a:endParaRPr lang="en-US" sz="4600" dirty="0" smtClean="0">
              <a:solidFill>
                <a:schemeClr val="bg1"/>
              </a:solidFill>
            </a:endParaRPr>
          </a:p>
          <a:p>
            <a:pPr marL="0" indent="0">
              <a:buNone/>
            </a:pPr>
            <a:r>
              <a:rPr lang="en-US" sz="3600" dirty="0">
                <a:solidFill>
                  <a:schemeClr val="bg1"/>
                </a:solidFill>
              </a:rPr>
              <a:t>During the days of </a:t>
            </a:r>
            <a:r>
              <a:rPr lang="en-US" sz="3600" dirty="0" err="1">
                <a:solidFill>
                  <a:schemeClr val="bg1"/>
                </a:solidFill>
              </a:rPr>
              <a:t>Yahusha's</a:t>
            </a:r>
            <a:r>
              <a:rPr lang="en-US" sz="3600" dirty="0">
                <a:solidFill>
                  <a:schemeClr val="bg1"/>
                </a:solidFill>
              </a:rPr>
              <a:t> life on earth, he offered up prayers and petitions with loud cries and tears to the one who could save him from death, and he was heard because of his reverent </a:t>
            </a:r>
            <a:r>
              <a:rPr lang="en-US" sz="3600" dirty="0" smtClean="0">
                <a:solidFill>
                  <a:schemeClr val="bg1"/>
                </a:solidFill>
              </a:rPr>
              <a:t>submission. </a:t>
            </a:r>
            <a:r>
              <a:rPr lang="en-US" sz="3600" dirty="0">
                <a:solidFill>
                  <a:schemeClr val="bg1"/>
                </a:solidFill>
              </a:rPr>
              <a:t>Although he was a son, he learned obedience from what he </a:t>
            </a:r>
            <a:r>
              <a:rPr lang="en-US" sz="3600" dirty="0" smtClean="0">
                <a:solidFill>
                  <a:schemeClr val="bg1"/>
                </a:solidFill>
              </a:rPr>
              <a:t>suffered </a:t>
            </a:r>
            <a:r>
              <a:rPr lang="en-US" sz="3600" dirty="0">
                <a:solidFill>
                  <a:schemeClr val="bg1"/>
                </a:solidFill>
              </a:rPr>
              <a:t>and, once made perfect, he became </a:t>
            </a:r>
            <a:r>
              <a:rPr lang="en-US" sz="3600" u="sng" dirty="0">
                <a:solidFill>
                  <a:schemeClr val="bg1"/>
                </a:solidFill>
              </a:rPr>
              <a:t>the source of eternal salvation for all who obey </a:t>
            </a:r>
            <a:r>
              <a:rPr lang="en-US" sz="3600" u="sng" dirty="0" smtClean="0">
                <a:solidFill>
                  <a:schemeClr val="bg1"/>
                </a:solidFill>
              </a:rPr>
              <a:t>him</a:t>
            </a:r>
            <a:r>
              <a:rPr lang="en-US" sz="3600" dirty="0" smtClean="0">
                <a:solidFill>
                  <a:schemeClr val="bg1"/>
                </a:solidFill>
              </a:rPr>
              <a:t> </a:t>
            </a:r>
            <a:r>
              <a:rPr lang="en-US" sz="3600" dirty="0">
                <a:solidFill>
                  <a:schemeClr val="bg1"/>
                </a:solidFill>
              </a:rPr>
              <a:t>and was designated by Elohim to be high priest in the order of Melchizedek.</a:t>
            </a:r>
          </a:p>
          <a:p>
            <a:pPr marL="0" indent="0">
              <a:buNone/>
            </a:pPr>
            <a:r>
              <a:rPr lang="en-US" sz="3600" dirty="0" smtClean="0">
                <a:solidFill>
                  <a:schemeClr val="bg1"/>
                </a:solidFill>
              </a:rPr>
              <a:t>(Hebrews 5:7-10)</a:t>
            </a:r>
            <a:endParaRPr lang="en-US" sz="3600" dirty="0">
              <a:solidFill>
                <a:schemeClr val="bg1"/>
              </a:solidFill>
            </a:endParaRPr>
          </a:p>
        </p:txBody>
      </p:sp>
    </p:spTree>
    <p:extLst>
      <p:ext uri="{BB962C8B-B14F-4D97-AF65-F5344CB8AC3E}">
        <p14:creationId xmlns:p14="http://schemas.microsoft.com/office/powerpoint/2010/main" val="10738234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70000" lnSpcReduction="20000"/>
          </a:bodyPr>
          <a:lstStyle/>
          <a:p>
            <a:pPr marL="0" indent="0" algn="ctr">
              <a:buNone/>
            </a:pPr>
            <a:r>
              <a:rPr lang="en-US" sz="4600" dirty="0" smtClean="0">
                <a:solidFill>
                  <a:schemeClr val="bg1"/>
                </a:solidFill>
              </a:rPr>
              <a:t>We are a </a:t>
            </a:r>
            <a:r>
              <a:rPr lang="en-US" sz="4600" dirty="0" smtClean="0">
                <a:solidFill>
                  <a:schemeClr val="bg1"/>
                </a:solidFill>
              </a:rPr>
              <a:t>Holy Priesthood!</a:t>
            </a:r>
            <a:endParaRPr lang="en-US" sz="4600" dirty="0" smtClean="0">
              <a:solidFill>
                <a:schemeClr val="bg1"/>
              </a:solidFill>
            </a:endParaRPr>
          </a:p>
          <a:p>
            <a:pPr marL="0" indent="0">
              <a:buNone/>
            </a:pPr>
            <a:r>
              <a:rPr lang="en-US" sz="4600" dirty="0">
                <a:solidFill>
                  <a:schemeClr val="bg1"/>
                </a:solidFill>
              </a:rPr>
              <a:t>As you come to him, the living Stone-- rejected by men but chosen by Elohim and precious to him-</a:t>
            </a:r>
            <a:r>
              <a:rPr lang="en-US" sz="4600" dirty="0" smtClean="0">
                <a:solidFill>
                  <a:schemeClr val="bg1"/>
                </a:solidFill>
              </a:rPr>
              <a:t>- </a:t>
            </a:r>
            <a:r>
              <a:rPr lang="en-US" sz="4600" dirty="0">
                <a:solidFill>
                  <a:schemeClr val="bg1"/>
                </a:solidFill>
              </a:rPr>
              <a:t>you also, like living stones, are being built into a spiritual house to be </a:t>
            </a:r>
            <a:r>
              <a:rPr lang="en-US" sz="4600" u="sng" dirty="0">
                <a:solidFill>
                  <a:schemeClr val="bg1"/>
                </a:solidFill>
              </a:rPr>
              <a:t>a holy priesthood</a:t>
            </a:r>
            <a:r>
              <a:rPr lang="en-US" sz="4600" dirty="0">
                <a:solidFill>
                  <a:schemeClr val="bg1"/>
                </a:solidFill>
              </a:rPr>
              <a:t>, offering spiritual sacrifices acceptable to Elohim through </a:t>
            </a:r>
            <a:r>
              <a:rPr lang="en-US" sz="4600" dirty="0" err="1">
                <a:solidFill>
                  <a:schemeClr val="bg1"/>
                </a:solidFill>
              </a:rPr>
              <a:t>Yahusha</a:t>
            </a:r>
            <a:r>
              <a:rPr lang="en-US" sz="4600" dirty="0">
                <a:solidFill>
                  <a:schemeClr val="bg1"/>
                </a:solidFill>
              </a:rPr>
              <a:t> Messiah</a:t>
            </a:r>
            <a:r>
              <a:rPr lang="en-US" sz="4600" dirty="0" smtClean="0">
                <a:solidFill>
                  <a:schemeClr val="bg1"/>
                </a:solidFill>
              </a:rPr>
              <a:t>.</a:t>
            </a:r>
            <a:r>
              <a:rPr lang="en-US" sz="4600" dirty="0">
                <a:solidFill>
                  <a:schemeClr val="bg1"/>
                </a:solidFill>
              </a:rPr>
              <a:t> </a:t>
            </a:r>
            <a:r>
              <a:rPr lang="en-US" sz="4600" dirty="0" smtClean="0">
                <a:solidFill>
                  <a:schemeClr val="bg1"/>
                </a:solidFill>
              </a:rPr>
              <a:t>(1 Peter 2:4-5)</a:t>
            </a:r>
            <a:endParaRPr lang="en-US" sz="4600" dirty="0"/>
          </a:p>
        </p:txBody>
      </p:sp>
    </p:spTree>
    <p:extLst>
      <p:ext uri="{BB962C8B-B14F-4D97-AF65-F5344CB8AC3E}">
        <p14:creationId xmlns:p14="http://schemas.microsoft.com/office/powerpoint/2010/main" val="76119880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62500" lnSpcReduction="20000"/>
          </a:bodyPr>
          <a:lstStyle/>
          <a:p>
            <a:pPr marL="0" indent="0" algn="ctr">
              <a:buNone/>
            </a:pPr>
            <a:r>
              <a:rPr lang="en-US" sz="5100" dirty="0" smtClean="0">
                <a:solidFill>
                  <a:schemeClr val="bg1"/>
                </a:solidFill>
              </a:rPr>
              <a:t>We Are a </a:t>
            </a:r>
            <a:r>
              <a:rPr lang="en-US" sz="5100" dirty="0" smtClean="0">
                <a:solidFill>
                  <a:schemeClr val="bg1"/>
                </a:solidFill>
              </a:rPr>
              <a:t>Royal Priesthood</a:t>
            </a:r>
          </a:p>
          <a:p>
            <a:pPr marL="0" indent="0">
              <a:buNone/>
            </a:pPr>
            <a:r>
              <a:rPr lang="en-US" sz="4800" dirty="0">
                <a:solidFill>
                  <a:schemeClr val="bg1"/>
                </a:solidFill>
              </a:rPr>
              <a:t>But you are a chosen people, </a:t>
            </a:r>
            <a:r>
              <a:rPr lang="en-US" sz="4800" u="sng" dirty="0">
                <a:solidFill>
                  <a:schemeClr val="bg1"/>
                </a:solidFill>
              </a:rPr>
              <a:t>a royal priesthood</a:t>
            </a:r>
            <a:r>
              <a:rPr lang="en-US" sz="4800" dirty="0">
                <a:solidFill>
                  <a:schemeClr val="bg1"/>
                </a:solidFill>
              </a:rPr>
              <a:t>, </a:t>
            </a:r>
            <a:r>
              <a:rPr lang="en-US" sz="4800" u="sng" dirty="0">
                <a:solidFill>
                  <a:schemeClr val="bg1"/>
                </a:solidFill>
              </a:rPr>
              <a:t>a holy nation</a:t>
            </a:r>
            <a:r>
              <a:rPr lang="en-US" sz="4800" dirty="0">
                <a:solidFill>
                  <a:schemeClr val="bg1"/>
                </a:solidFill>
              </a:rPr>
              <a:t>, a people belonging to Elohim, that you may declare the praises of him who called you out of darkness into his wonderful light.</a:t>
            </a:r>
          </a:p>
          <a:p>
            <a:pPr marL="0" indent="0">
              <a:buNone/>
            </a:pPr>
            <a:r>
              <a:rPr lang="en-US" sz="4800" dirty="0" smtClean="0">
                <a:solidFill>
                  <a:schemeClr val="bg1"/>
                </a:solidFill>
              </a:rPr>
              <a:t>Once </a:t>
            </a:r>
            <a:r>
              <a:rPr lang="en-US" sz="4800" dirty="0">
                <a:solidFill>
                  <a:schemeClr val="bg1"/>
                </a:solidFill>
              </a:rPr>
              <a:t>you were not a people, but now you are the people of Elohim; once you had not received mercy, but now you have received mercy</a:t>
            </a:r>
            <a:r>
              <a:rPr lang="en-US" sz="4800" dirty="0" smtClean="0">
                <a:solidFill>
                  <a:schemeClr val="bg1"/>
                </a:solidFill>
              </a:rPr>
              <a:t>. (1 Peter 2:9-10)</a:t>
            </a:r>
            <a:endParaRPr lang="en-US" sz="4800" dirty="0">
              <a:solidFill>
                <a:schemeClr val="bg1"/>
              </a:solidFill>
            </a:endParaRPr>
          </a:p>
        </p:txBody>
      </p:sp>
    </p:spTree>
    <p:extLst>
      <p:ext uri="{BB962C8B-B14F-4D97-AF65-F5344CB8AC3E}">
        <p14:creationId xmlns:p14="http://schemas.microsoft.com/office/powerpoint/2010/main" val="36847380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a:bodyPr>
          <a:lstStyle/>
          <a:p>
            <a:pPr marL="0" indent="0" algn="ctr">
              <a:buNone/>
            </a:pPr>
            <a:r>
              <a:rPr lang="en-US" sz="3600" dirty="0" smtClean="0">
                <a:solidFill>
                  <a:schemeClr val="bg1"/>
                </a:solidFill>
              </a:rPr>
              <a:t>Spiritual Sacrifices</a:t>
            </a:r>
          </a:p>
          <a:p>
            <a:pPr marL="0" indent="0">
              <a:buNone/>
            </a:pPr>
            <a:r>
              <a:rPr lang="en-US" dirty="0" smtClean="0">
                <a:solidFill>
                  <a:schemeClr val="bg1"/>
                </a:solidFill>
              </a:rPr>
              <a:t>Present your bodies a living sacrifice (Romans 12:1)</a:t>
            </a:r>
            <a:r>
              <a:rPr lang="en-US" dirty="0">
                <a:solidFill>
                  <a:schemeClr val="bg1"/>
                </a:solidFill>
              </a:rPr>
              <a:t> </a:t>
            </a:r>
            <a:endParaRPr lang="en-US" dirty="0" smtClean="0">
              <a:solidFill>
                <a:schemeClr val="bg1"/>
              </a:solidFill>
            </a:endParaRPr>
          </a:p>
          <a:p>
            <a:pPr marL="0" indent="0">
              <a:buNone/>
            </a:pPr>
            <a:r>
              <a:rPr lang="en-US" dirty="0" smtClean="0">
                <a:solidFill>
                  <a:schemeClr val="bg1"/>
                </a:solidFill>
              </a:rPr>
              <a:t>Your gifts are an acceptable sacrifice (Philippians 4:18) </a:t>
            </a:r>
          </a:p>
          <a:p>
            <a:pPr marL="0" indent="0">
              <a:buNone/>
            </a:pPr>
            <a:r>
              <a:rPr lang="en-US" dirty="0" smtClean="0">
                <a:solidFill>
                  <a:schemeClr val="bg1"/>
                </a:solidFill>
              </a:rPr>
              <a:t>A </a:t>
            </a:r>
            <a:r>
              <a:rPr lang="en-US" dirty="0">
                <a:solidFill>
                  <a:schemeClr val="bg1"/>
                </a:solidFill>
              </a:rPr>
              <a:t>s</a:t>
            </a:r>
            <a:r>
              <a:rPr lang="en-US" dirty="0" smtClean="0">
                <a:solidFill>
                  <a:schemeClr val="bg1"/>
                </a:solidFill>
              </a:rPr>
              <a:t>acrifice of praise (Hebrews 13:15)</a:t>
            </a:r>
          </a:p>
          <a:p>
            <a:pPr marL="0" indent="0">
              <a:buNone/>
            </a:pPr>
            <a:endParaRPr lang="en-US" sz="4800" dirty="0">
              <a:solidFill>
                <a:schemeClr val="bg1"/>
              </a:solidFill>
            </a:endParaRPr>
          </a:p>
        </p:txBody>
      </p:sp>
    </p:spTree>
    <p:extLst>
      <p:ext uri="{BB962C8B-B14F-4D97-AF65-F5344CB8AC3E}">
        <p14:creationId xmlns:p14="http://schemas.microsoft.com/office/powerpoint/2010/main" val="36060327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4257673"/>
          </a:xfrm>
        </p:spPr>
        <p:txBody>
          <a:bodyPr>
            <a:normAutofit fontScale="47500" lnSpcReduction="20000"/>
          </a:bodyPr>
          <a:lstStyle/>
          <a:p>
            <a:pPr marL="0" indent="0" algn="ctr">
              <a:buNone/>
            </a:pPr>
            <a:r>
              <a:rPr lang="en-US" sz="7000" dirty="0" smtClean="0">
                <a:solidFill>
                  <a:schemeClr val="bg1"/>
                </a:solidFill>
              </a:rPr>
              <a:t>Melchizedek Received the</a:t>
            </a:r>
            <a:r>
              <a:rPr lang="en-US" sz="7000" dirty="0" smtClean="0">
                <a:solidFill>
                  <a:schemeClr val="bg1"/>
                </a:solidFill>
              </a:rPr>
              <a:t> Tithe</a:t>
            </a:r>
            <a:endParaRPr lang="en-US" sz="7000" dirty="0" smtClean="0">
              <a:solidFill>
                <a:schemeClr val="bg1"/>
              </a:solidFill>
            </a:endParaRPr>
          </a:p>
          <a:p>
            <a:pPr marL="0" indent="0">
              <a:buNone/>
            </a:pPr>
            <a:r>
              <a:rPr lang="en-US" sz="5100" dirty="0">
                <a:solidFill>
                  <a:schemeClr val="bg1"/>
                </a:solidFill>
              </a:rPr>
              <a:t>This Melchizedek was king of Salem and priest of Elohim Most High. He met Avraham returning from the defeat of the kings and blessed him,</a:t>
            </a:r>
          </a:p>
          <a:p>
            <a:pPr marL="0" indent="0">
              <a:buNone/>
            </a:pPr>
            <a:r>
              <a:rPr lang="en-US" sz="5100" baseline="30000" dirty="0" smtClean="0">
                <a:solidFill>
                  <a:schemeClr val="bg1"/>
                </a:solidFill>
              </a:rPr>
              <a:t>2</a:t>
            </a:r>
            <a:r>
              <a:rPr lang="en-US" sz="5100" dirty="0" smtClean="0">
                <a:solidFill>
                  <a:schemeClr val="bg1"/>
                </a:solidFill>
              </a:rPr>
              <a:t> </a:t>
            </a:r>
            <a:r>
              <a:rPr lang="en-US" sz="5100" dirty="0">
                <a:solidFill>
                  <a:schemeClr val="bg1"/>
                </a:solidFill>
              </a:rPr>
              <a:t>and Avraham gave him a tenth of everything. First, his name means "king of righteousness"; then also, "king of Salem" means "king of peace."</a:t>
            </a:r>
          </a:p>
          <a:p>
            <a:pPr marL="0" indent="0">
              <a:buNone/>
            </a:pPr>
            <a:r>
              <a:rPr lang="en-US" sz="5100" baseline="30000" dirty="0" smtClean="0">
                <a:solidFill>
                  <a:schemeClr val="bg1"/>
                </a:solidFill>
              </a:rPr>
              <a:t>3</a:t>
            </a:r>
            <a:r>
              <a:rPr lang="en-US" sz="5100" dirty="0" smtClean="0">
                <a:solidFill>
                  <a:schemeClr val="bg1"/>
                </a:solidFill>
              </a:rPr>
              <a:t> </a:t>
            </a:r>
            <a:r>
              <a:rPr lang="en-US" sz="5100" dirty="0">
                <a:solidFill>
                  <a:schemeClr val="bg1"/>
                </a:solidFill>
              </a:rPr>
              <a:t>Without father or mother, without genealogy, without beginning of days or end of life, like the Son of Elohim he remains a priest forever.</a:t>
            </a:r>
          </a:p>
          <a:p>
            <a:pPr marL="0" indent="0">
              <a:buNone/>
            </a:pPr>
            <a:r>
              <a:rPr lang="en-US" sz="5100" baseline="30000" dirty="0" smtClean="0">
                <a:solidFill>
                  <a:schemeClr val="bg1"/>
                </a:solidFill>
              </a:rPr>
              <a:t>4</a:t>
            </a:r>
            <a:r>
              <a:rPr lang="en-US" sz="5100" dirty="0" smtClean="0">
                <a:solidFill>
                  <a:schemeClr val="bg1"/>
                </a:solidFill>
              </a:rPr>
              <a:t> </a:t>
            </a:r>
            <a:r>
              <a:rPr lang="en-US" sz="5100" dirty="0">
                <a:solidFill>
                  <a:schemeClr val="bg1"/>
                </a:solidFill>
              </a:rPr>
              <a:t>Just think how great he was: Even the patriarch Avraham gave him a tenth of the plunder</a:t>
            </a:r>
            <a:r>
              <a:rPr lang="en-US" sz="5100" dirty="0" smtClean="0">
                <a:solidFill>
                  <a:schemeClr val="bg1"/>
                </a:solidFill>
              </a:rPr>
              <a:t>!</a:t>
            </a:r>
            <a:r>
              <a:rPr lang="en-US" sz="5100" dirty="0">
                <a:solidFill>
                  <a:schemeClr val="bg1"/>
                </a:solidFill>
              </a:rPr>
              <a:t> </a:t>
            </a:r>
            <a:r>
              <a:rPr lang="en-US" sz="5100" dirty="0" smtClean="0">
                <a:solidFill>
                  <a:schemeClr val="bg1"/>
                </a:solidFill>
              </a:rPr>
              <a:t>(Hebrews 7:1-4)</a:t>
            </a:r>
            <a:endParaRPr lang="en-US" sz="5100" dirty="0">
              <a:solidFill>
                <a:schemeClr val="bg1"/>
              </a:solidFill>
            </a:endParaRPr>
          </a:p>
        </p:txBody>
      </p:sp>
    </p:spTree>
    <p:extLst>
      <p:ext uri="{BB962C8B-B14F-4D97-AF65-F5344CB8AC3E}">
        <p14:creationId xmlns:p14="http://schemas.microsoft.com/office/powerpoint/2010/main" val="5058351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55000" lnSpcReduction="20000"/>
          </a:bodyPr>
          <a:lstStyle/>
          <a:p>
            <a:pPr marL="0" indent="0" algn="ctr">
              <a:buNone/>
            </a:pPr>
            <a:r>
              <a:rPr lang="en-US" sz="5800" dirty="0" err="1" smtClean="0">
                <a:solidFill>
                  <a:schemeClr val="bg1"/>
                </a:solidFill>
              </a:rPr>
              <a:t>Malki-Zedek</a:t>
            </a:r>
            <a:r>
              <a:rPr lang="en-US" sz="5800" dirty="0" smtClean="0">
                <a:solidFill>
                  <a:schemeClr val="bg1"/>
                </a:solidFill>
              </a:rPr>
              <a:t> </a:t>
            </a:r>
            <a:r>
              <a:rPr lang="en-US" sz="5800" dirty="0" smtClean="0">
                <a:solidFill>
                  <a:schemeClr val="bg1"/>
                </a:solidFill>
              </a:rPr>
              <a:t>is Greater than </a:t>
            </a:r>
            <a:r>
              <a:rPr lang="en-US" sz="5800" dirty="0" smtClean="0">
                <a:solidFill>
                  <a:schemeClr val="bg1"/>
                </a:solidFill>
              </a:rPr>
              <a:t>Lewi</a:t>
            </a:r>
            <a:endParaRPr lang="en-US" sz="5800" dirty="0" smtClean="0">
              <a:solidFill>
                <a:schemeClr val="bg1"/>
              </a:solidFill>
            </a:endParaRPr>
          </a:p>
          <a:p>
            <a:pPr marL="0" indent="0">
              <a:buNone/>
            </a:pPr>
            <a:r>
              <a:rPr lang="en-US" sz="4800" dirty="0">
                <a:solidFill>
                  <a:schemeClr val="bg1"/>
                </a:solidFill>
              </a:rPr>
              <a:t>Just think how great he was: Even the patriarch Avraham gave him a tenth of the plunder!</a:t>
            </a:r>
          </a:p>
          <a:p>
            <a:pPr marL="0" indent="0">
              <a:buNone/>
            </a:pPr>
            <a:r>
              <a:rPr lang="en-US" sz="4800" baseline="30000" dirty="0" smtClean="0">
                <a:solidFill>
                  <a:schemeClr val="bg1"/>
                </a:solidFill>
              </a:rPr>
              <a:t>5</a:t>
            </a:r>
            <a:r>
              <a:rPr lang="en-US" sz="4800" dirty="0" smtClean="0">
                <a:solidFill>
                  <a:schemeClr val="bg1"/>
                </a:solidFill>
              </a:rPr>
              <a:t> </a:t>
            </a:r>
            <a:r>
              <a:rPr lang="en-US" sz="4800" dirty="0">
                <a:solidFill>
                  <a:schemeClr val="bg1"/>
                </a:solidFill>
              </a:rPr>
              <a:t>Now the law requires the descendants of Levi who become priests to collect a tenth from the people-- that is, their brothers-- even though their brothers are descended from Avraham.</a:t>
            </a:r>
          </a:p>
          <a:p>
            <a:pPr marL="0" indent="0">
              <a:buNone/>
            </a:pPr>
            <a:r>
              <a:rPr lang="en-US" sz="4800" baseline="30000" dirty="0" smtClean="0">
                <a:solidFill>
                  <a:schemeClr val="bg1"/>
                </a:solidFill>
              </a:rPr>
              <a:t>6</a:t>
            </a:r>
            <a:r>
              <a:rPr lang="en-US" sz="4800" dirty="0" smtClean="0">
                <a:solidFill>
                  <a:schemeClr val="bg1"/>
                </a:solidFill>
              </a:rPr>
              <a:t> </a:t>
            </a:r>
            <a:r>
              <a:rPr lang="en-US" sz="4800" dirty="0">
                <a:solidFill>
                  <a:schemeClr val="bg1"/>
                </a:solidFill>
              </a:rPr>
              <a:t>This man, however, did not trace his descent from Levi, yet he collected a tenth from Avraham and blessed him who had the promises</a:t>
            </a:r>
            <a:r>
              <a:rPr lang="en-US" sz="4800" dirty="0" smtClean="0">
                <a:solidFill>
                  <a:schemeClr val="bg1"/>
                </a:solidFill>
              </a:rPr>
              <a:t>.</a:t>
            </a:r>
            <a:r>
              <a:rPr lang="en-US" sz="4800" dirty="0">
                <a:solidFill>
                  <a:schemeClr val="bg1"/>
                </a:solidFill>
              </a:rPr>
              <a:t> </a:t>
            </a:r>
            <a:r>
              <a:rPr lang="en-US" sz="4800" dirty="0" smtClean="0">
                <a:solidFill>
                  <a:schemeClr val="bg1"/>
                </a:solidFill>
              </a:rPr>
              <a:t>(Hebrews 7:4-6)</a:t>
            </a:r>
            <a:endParaRPr lang="en-US" sz="4800" dirty="0"/>
          </a:p>
        </p:txBody>
      </p:sp>
    </p:spTree>
    <p:extLst>
      <p:ext uri="{BB962C8B-B14F-4D97-AF65-F5344CB8AC3E}">
        <p14:creationId xmlns:p14="http://schemas.microsoft.com/office/powerpoint/2010/main" val="2071997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85000" lnSpcReduction="20000"/>
          </a:bodyPr>
          <a:lstStyle/>
          <a:p>
            <a:pPr marL="0" indent="0" algn="ctr">
              <a:buNone/>
            </a:pPr>
            <a:r>
              <a:rPr lang="en-US" sz="3600" dirty="0" smtClean="0">
                <a:solidFill>
                  <a:schemeClr val="bg1"/>
                </a:solidFill>
              </a:rPr>
              <a:t>What About Tithing?</a:t>
            </a:r>
          </a:p>
          <a:p>
            <a:pPr marL="0" indent="0">
              <a:buNone/>
            </a:pPr>
            <a:r>
              <a:rPr lang="en-US" dirty="0" smtClean="0">
                <a:solidFill>
                  <a:schemeClr val="bg1"/>
                </a:solidFill>
              </a:rPr>
              <a:t>The Torah instructs us to tithe to Levi.  But the Torah also speaks of the patriarchs tithing to a different order of priesthood – that of </a:t>
            </a:r>
            <a:r>
              <a:rPr lang="en-US" dirty="0" err="1" smtClean="0">
                <a:solidFill>
                  <a:schemeClr val="bg1"/>
                </a:solidFill>
              </a:rPr>
              <a:t>Melkizedek</a:t>
            </a:r>
            <a:r>
              <a:rPr lang="en-US" dirty="0" smtClean="0">
                <a:solidFill>
                  <a:schemeClr val="bg1"/>
                </a:solidFill>
              </a:rPr>
              <a:t>.  </a:t>
            </a:r>
            <a:r>
              <a:rPr lang="en-US" dirty="0" err="1" smtClean="0">
                <a:solidFill>
                  <a:schemeClr val="bg1"/>
                </a:solidFill>
              </a:rPr>
              <a:t>Melkizedek</a:t>
            </a:r>
            <a:r>
              <a:rPr lang="en-US" dirty="0" smtClean="0">
                <a:solidFill>
                  <a:schemeClr val="bg1"/>
                </a:solidFill>
              </a:rPr>
              <a:t> is a higher order of Priesthood and supersedes Levi because it came first.  </a:t>
            </a:r>
            <a:r>
              <a:rPr lang="en-US" dirty="0" err="1" smtClean="0">
                <a:solidFill>
                  <a:schemeClr val="bg1"/>
                </a:solidFill>
              </a:rPr>
              <a:t>Yeshua</a:t>
            </a:r>
            <a:r>
              <a:rPr lang="en-US" dirty="0" smtClean="0">
                <a:solidFill>
                  <a:schemeClr val="bg1"/>
                </a:solidFill>
              </a:rPr>
              <a:t> is of that higher order.  </a:t>
            </a:r>
          </a:p>
          <a:p>
            <a:pPr marL="0" indent="0">
              <a:buNone/>
            </a:pPr>
            <a:r>
              <a:rPr lang="en-US" dirty="0" smtClean="0">
                <a:solidFill>
                  <a:schemeClr val="bg1"/>
                </a:solidFill>
              </a:rPr>
              <a:t>Since the </a:t>
            </a:r>
            <a:r>
              <a:rPr lang="en-US" dirty="0" err="1" smtClean="0">
                <a:solidFill>
                  <a:schemeClr val="bg1"/>
                </a:solidFill>
              </a:rPr>
              <a:t>Levitical</a:t>
            </a:r>
            <a:r>
              <a:rPr lang="en-US" dirty="0" smtClean="0">
                <a:solidFill>
                  <a:schemeClr val="bg1"/>
                </a:solidFill>
              </a:rPr>
              <a:t> priesthood is not now in operation, we look to a priesthood that is fully operational today. We tithe to </a:t>
            </a:r>
            <a:r>
              <a:rPr lang="en-US" dirty="0" err="1" smtClean="0">
                <a:solidFill>
                  <a:schemeClr val="bg1"/>
                </a:solidFill>
              </a:rPr>
              <a:t>Yeshua’s</a:t>
            </a:r>
            <a:r>
              <a:rPr lang="en-US" dirty="0" smtClean="0">
                <a:solidFill>
                  <a:schemeClr val="bg1"/>
                </a:solidFill>
              </a:rPr>
              <a:t> priesthood just as the patriarchs did and this is in full compliance with the Torah!</a:t>
            </a:r>
            <a:endParaRPr lang="en-US" sz="4800" dirty="0">
              <a:solidFill>
                <a:schemeClr val="bg1"/>
              </a:solidFill>
            </a:endParaRPr>
          </a:p>
        </p:txBody>
      </p:sp>
    </p:spTree>
    <p:extLst>
      <p:ext uri="{BB962C8B-B14F-4D97-AF65-F5344CB8AC3E}">
        <p14:creationId xmlns:p14="http://schemas.microsoft.com/office/powerpoint/2010/main" val="36823981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62500" lnSpcReduction="20000"/>
          </a:bodyPr>
          <a:lstStyle/>
          <a:p>
            <a:pPr marL="0" indent="0" algn="ctr">
              <a:buNone/>
            </a:pPr>
            <a:r>
              <a:rPr lang="en-US" sz="4500" dirty="0" smtClean="0">
                <a:solidFill>
                  <a:schemeClr val="bg1"/>
                </a:solidFill>
              </a:rPr>
              <a:t>We are Ministers of the Priesthood of </a:t>
            </a:r>
            <a:r>
              <a:rPr lang="en-US" sz="4500" dirty="0" err="1" smtClean="0">
                <a:solidFill>
                  <a:schemeClr val="bg1"/>
                </a:solidFill>
              </a:rPr>
              <a:t>Yeshua</a:t>
            </a:r>
            <a:endParaRPr lang="en-US" sz="4500" dirty="0" smtClean="0">
              <a:solidFill>
                <a:schemeClr val="bg1"/>
              </a:solidFill>
            </a:endParaRPr>
          </a:p>
          <a:p>
            <a:pPr marL="0" indent="0">
              <a:buNone/>
            </a:pPr>
            <a:r>
              <a:rPr lang="en-US" sz="4800" dirty="0" smtClean="0">
                <a:solidFill>
                  <a:schemeClr val="bg1"/>
                </a:solidFill>
              </a:rPr>
              <a:t>I </a:t>
            </a:r>
            <a:r>
              <a:rPr lang="en-US" sz="4800" dirty="0">
                <a:solidFill>
                  <a:schemeClr val="bg1"/>
                </a:solidFill>
              </a:rPr>
              <a:t>have written you quite boldly on some points, as if to remind you of them again, because of the grace Elohim gave </a:t>
            </a:r>
            <a:r>
              <a:rPr lang="en-US" sz="4800" dirty="0" smtClean="0">
                <a:solidFill>
                  <a:schemeClr val="bg1"/>
                </a:solidFill>
              </a:rPr>
              <a:t>me </a:t>
            </a:r>
            <a:r>
              <a:rPr lang="en-US" sz="4800" dirty="0">
                <a:solidFill>
                  <a:schemeClr val="bg1"/>
                </a:solidFill>
              </a:rPr>
              <a:t>to be a minister of Messiah </a:t>
            </a:r>
            <a:r>
              <a:rPr lang="en-US" sz="4800" dirty="0" err="1">
                <a:solidFill>
                  <a:schemeClr val="bg1"/>
                </a:solidFill>
              </a:rPr>
              <a:t>Yahusha</a:t>
            </a:r>
            <a:r>
              <a:rPr lang="en-US" sz="4800" dirty="0">
                <a:solidFill>
                  <a:schemeClr val="bg1"/>
                </a:solidFill>
              </a:rPr>
              <a:t> to the Gentiles with the priestly duty of proclaiming the gospel of Elohim, so that the Gentiles might become an offering acceptable to Elohim, sanctified by the Holy </a:t>
            </a:r>
            <a:r>
              <a:rPr lang="en-US" sz="4800" dirty="0" smtClean="0">
                <a:solidFill>
                  <a:schemeClr val="bg1"/>
                </a:solidFill>
              </a:rPr>
              <a:t>Spirit. </a:t>
            </a:r>
            <a:r>
              <a:rPr lang="en-US" sz="4800" dirty="0">
                <a:solidFill>
                  <a:schemeClr val="bg1"/>
                </a:solidFill>
              </a:rPr>
              <a:t>Therefore I glory in Messiah </a:t>
            </a:r>
            <a:r>
              <a:rPr lang="en-US" sz="4800" dirty="0" err="1">
                <a:solidFill>
                  <a:schemeClr val="bg1"/>
                </a:solidFill>
              </a:rPr>
              <a:t>Yahusha</a:t>
            </a:r>
            <a:r>
              <a:rPr lang="en-US" sz="4800" dirty="0">
                <a:solidFill>
                  <a:schemeClr val="bg1"/>
                </a:solidFill>
              </a:rPr>
              <a:t> in my service to Elohim</a:t>
            </a:r>
            <a:r>
              <a:rPr lang="en-US" sz="4800" dirty="0" smtClean="0">
                <a:solidFill>
                  <a:schemeClr val="bg1"/>
                </a:solidFill>
              </a:rPr>
              <a:t>.</a:t>
            </a:r>
            <a:r>
              <a:rPr lang="en-US" sz="4800" dirty="0">
                <a:solidFill>
                  <a:schemeClr val="bg1"/>
                </a:solidFill>
              </a:rPr>
              <a:t> </a:t>
            </a:r>
            <a:r>
              <a:rPr lang="en-US" sz="4800" dirty="0" smtClean="0">
                <a:solidFill>
                  <a:schemeClr val="bg1"/>
                </a:solidFill>
              </a:rPr>
              <a:t>(Romans 15:15-17)</a:t>
            </a:r>
            <a:endParaRPr lang="en-US" sz="4800" dirty="0"/>
          </a:p>
        </p:txBody>
      </p:sp>
    </p:spTree>
    <p:extLst>
      <p:ext uri="{BB962C8B-B14F-4D97-AF65-F5344CB8AC3E}">
        <p14:creationId xmlns:p14="http://schemas.microsoft.com/office/powerpoint/2010/main" val="39873367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657227"/>
            <a:ext cx="7724321" cy="3857625"/>
          </a:xfrm>
        </p:spPr>
        <p:txBody>
          <a:bodyPr>
            <a:normAutofit fontScale="92500" lnSpcReduction="10000"/>
          </a:bodyPr>
          <a:lstStyle/>
          <a:p>
            <a:pPr marL="0" indent="0" algn="ctr">
              <a:buNone/>
            </a:pPr>
            <a:r>
              <a:rPr lang="en-US" sz="3600" dirty="0" smtClean="0">
                <a:solidFill>
                  <a:schemeClr val="bg1"/>
                </a:solidFill>
              </a:rPr>
              <a:t>Shavuot – A Summary</a:t>
            </a:r>
            <a:endParaRPr lang="en-US" sz="3600" dirty="0" smtClean="0">
              <a:solidFill>
                <a:schemeClr val="bg1"/>
              </a:solidFill>
            </a:endParaRPr>
          </a:p>
          <a:p>
            <a:pPr marL="0" indent="0">
              <a:buNone/>
            </a:pPr>
            <a:r>
              <a:rPr lang="en-US" dirty="0" smtClean="0">
                <a:solidFill>
                  <a:schemeClr val="bg1"/>
                </a:solidFill>
              </a:rPr>
              <a:t>The first Shavuot was the occasion of the Covenant being ratified at Mt Sinai.</a:t>
            </a:r>
          </a:p>
          <a:p>
            <a:pPr marL="0" indent="0">
              <a:buNone/>
            </a:pPr>
            <a:r>
              <a:rPr lang="en-US" dirty="0" smtClean="0">
                <a:solidFill>
                  <a:schemeClr val="bg1"/>
                </a:solidFill>
              </a:rPr>
              <a:t>The later Shavuot was the occasion when </a:t>
            </a:r>
            <a:r>
              <a:rPr lang="en-US" dirty="0" err="1" smtClean="0">
                <a:solidFill>
                  <a:schemeClr val="bg1"/>
                </a:solidFill>
              </a:rPr>
              <a:t>Yeshua</a:t>
            </a:r>
            <a:r>
              <a:rPr lang="en-US" dirty="0" smtClean="0">
                <a:solidFill>
                  <a:schemeClr val="bg1"/>
                </a:solidFill>
              </a:rPr>
              <a:t> was seated at the right hand of the Father as King and Priest, ratifying the Renewed Covenant by his own blood.  This was manifested on earth with the Spirit being given to men.</a:t>
            </a:r>
            <a:endParaRPr lang="en-US" dirty="0" smtClean="0">
              <a:solidFill>
                <a:schemeClr val="bg1"/>
              </a:solidFill>
            </a:endParaRPr>
          </a:p>
        </p:txBody>
      </p:sp>
    </p:spTree>
    <p:extLst>
      <p:ext uri="{BB962C8B-B14F-4D97-AF65-F5344CB8AC3E}">
        <p14:creationId xmlns:p14="http://schemas.microsoft.com/office/powerpoint/2010/main" val="11512713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657227"/>
            <a:ext cx="7699829"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r>
              <a:rPr lang="en-US" sz="3600" dirty="0" smtClean="0">
                <a:solidFill>
                  <a:schemeClr val="bg1"/>
                </a:solidFill>
                <a:latin typeface="Helvetica" pitchFamily="34" charset="0"/>
                <a:cs typeface="Helvetica" pitchFamily="34" charset="0"/>
              </a:rPr>
              <a:t>For more information, visit my Bible Study Website:</a:t>
            </a:r>
          </a:p>
          <a:p>
            <a:pPr algn="ctr">
              <a:buNone/>
            </a:pPr>
            <a:r>
              <a:rPr lang="en-US" sz="4000" dirty="0" smtClean="0">
                <a:solidFill>
                  <a:schemeClr val="bg1"/>
                </a:solidFill>
                <a:latin typeface="Helvetica" pitchFamily="34" charset="0"/>
              </a:rPr>
              <a:t>www.BibleTruth.cc</a:t>
            </a:r>
            <a:endParaRPr lang="en-US" sz="4000" dirty="0">
              <a:solidFill>
                <a:schemeClr val="bg1"/>
              </a:solidFill>
            </a:endParaRPr>
          </a:p>
        </p:txBody>
      </p:sp>
    </p:spTree>
    <p:extLst>
      <p:ext uri="{BB962C8B-B14F-4D97-AF65-F5344CB8AC3E}">
        <p14:creationId xmlns:p14="http://schemas.microsoft.com/office/powerpoint/2010/main" val="7589681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Prayer</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The Aaronic Blessing</a:t>
            </a: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62544</TotalTime>
  <Words>3616</Words>
  <Application>Microsoft Office PowerPoint</Application>
  <PresentationFormat>On-screen Show (16:9)</PresentationFormat>
  <Paragraphs>239</Paragraphs>
  <Slides>61</Slides>
  <Notes>61</Notes>
  <HiddenSlides>0</HiddenSlides>
  <MMClips>0</MMClips>
  <ScaleCrop>false</ScaleCrop>
  <HeadingPairs>
    <vt:vector size="4" baseType="variant">
      <vt:variant>
        <vt:lpstr>Theme</vt:lpstr>
      </vt:variant>
      <vt:variant>
        <vt:i4>19</vt:i4>
      </vt:variant>
      <vt:variant>
        <vt:lpstr>Slide Titles</vt:lpstr>
      </vt:variant>
      <vt:variant>
        <vt:i4>61</vt:i4>
      </vt:variant>
    </vt:vector>
  </HeadingPairs>
  <TitlesOfParts>
    <vt:vector size="80" baseType="lpstr">
      <vt:lpstr>Office Theme</vt:lpstr>
      <vt:lpstr>10_Office Theme</vt:lpstr>
      <vt:lpstr>2_Office Theme</vt:lpstr>
      <vt:lpstr>14_Office Theme</vt:lpstr>
      <vt:lpstr>11_Office Theme</vt:lpstr>
      <vt:lpstr>15_Office Theme</vt:lpstr>
      <vt:lpstr>16_Office Theme</vt:lpstr>
      <vt:lpstr>1_Office Theme</vt:lpstr>
      <vt:lpstr>4_Office Theme</vt:lpstr>
      <vt:lpstr>5_Office Theme</vt:lpstr>
      <vt:lpstr>6_Office Theme</vt:lpstr>
      <vt:lpstr>7_Office Theme</vt:lpstr>
      <vt:lpstr>8_Office Theme</vt:lpstr>
      <vt:lpstr>9_Office Theme</vt:lpstr>
      <vt:lpstr>12_Office Theme</vt:lpstr>
      <vt:lpstr>3_Office Theme</vt:lpstr>
      <vt:lpstr>13_Office Theme</vt:lpstr>
      <vt:lpstr>17_Office Theme</vt:lpstr>
      <vt:lpstr>18_Office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552</cp:revision>
  <dcterms:created xsi:type="dcterms:W3CDTF">2012-08-10T17:43:01Z</dcterms:created>
  <dcterms:modified xsi:type="dcterms:W3CDTF">2016-06-12T14:23:35Z</dcterms:modified>
</cp:coreProperties>
</file>