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925" r:id="rId1"/>
  </p:sldMasterIdLst>
  <p:notesMasterIdLst>
    <p:notesMasterId r:id="rId31"/>
  </p:notesMasterIdLst>
  <p:sldIdLst>
    <p:sldId id="1080" r:id="rId2"/>
    <p:sldId id="1161" r:id="rId3"/>
    <p:sldId id="1197" r:id="rId4"/>
    <p:sldId id="1196" r:id="rId5"/>
    <p:sldId id="1185" r:id="rId6"/>
    <p:sldId id="1186" r:id="rId7"/>
    <p:sldId id="1187" r:id="rId8"/>
    <p:sldId id="1188" r:id="rId9"/>
    <p:sldId id="1189" r:id="rId10"/>
    <p:sldId id="1190" r:id="rId11"/>
    <p:sldId id="1191" r:id="rId12"/>
    <p:sldId id="1192" r:id="rId13"/>
    <p:sldId id="1184" r:id="rId14"/>
    <p:sldId id="1113" r:id="rId15"/>
    <p:sldId id="1162" r:id="rId16"/>
    <p:sldId id="1163" r:id="rId17"/>
    <p:sldId id="1173" r:id="rId18"/>
    <p:sldId id="1193" r:id="rId19"/>
    <p:sldId id="1194" r:id="rId20"/>
    <p:sldId id="1174" r:id="rId21"/>
    <p:sldId id="1195" r:id="rId22"/>
    <p:sldId id="1177" r:id="rId23"/>
    <p:sldId id="1181" r:id="rId24"/>
    <p:sldId id="1182" r:id="rId25"/>
    <p:sldId id="1178" r:id="rId26"/>
    <p:sldId id="1176" r:id="rId27"/>
    <p:sldId id="1131" r:id="rId28"/>
    <p:sldId id="1121" r:id="rId29"/>
    <p:sldId id="1183" r:id="rId30"/>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DEE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394" autoAdjust="0"/>
    <p:restoredTop sz="94585" autoAdjust="0"/>
  </p:normalViewPr>
  <p:slideViewPr>
    <p:cSldViewPr snapToGrid="0" snapToObjects="1">
      <p:cViewPr varScale="1">
        <p:scale>
          <a:sx n="144" d="100"/>
          <a:sy n="144" d="100"/>
        </p:scale>
        <p:origin x="324" y="126"/>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8825CE-FD59-BE41-A671-CC59F812A072}" type="datetimeFigureOut">
              <a:rPr lang="en-US" smtClean="0"/>
              <a:pPr/>
              <a:t>3/18/2018</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E03013-8287-D549-A06B-B0A86AFD7633}" type="slidenum">
              <a:rPr lang="en-US" smtClean="0"/>
              <a:pPr/>
              <a:t>‹#›</a:t>
            </a:fld>
            <a:endParaRPr lang="en-US" dirty="0"/>
          </a:p>
        </p:txBody>
      </p:sp>
    </p:spTree>
    <p:extLst>
      <p:ext uri="{BB962C8B-B14F-4D97-AF65-F5344CB8AC3E}">
        <p14:creationId xmlns:p14="http://schemas.microsoft.com/office/powerpoint/2010/main" val="35263042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9083220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90934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611071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588923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318621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73189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089965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32328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635617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759427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468728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821158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626230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782584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909202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501678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464262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240719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449043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842030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359620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485937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21922125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18348298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810013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627336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815610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979934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992772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3/18/2018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04223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3/18/2018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2061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3/18/2018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15980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3/18/2018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286101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3/18/2018</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197415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3/18/2018</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5104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3/18/2018</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85751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3/18/2018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600868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3/18/2018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357043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3/18/2018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78794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3/18/2018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180853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3/18/2018</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85229322"/>
      </p:ext>
    </p:extLst>
  </p:cSld>
  <p:clrMap bg1="lt1" tx1="dk1" bg2="lt2" tx2="dk2" accent1="accent1" accent2="accent2" accent3="accent3" accent4="accent4" accent5="accent5" accent6="accent6" hlink="hlink" folHlink="folHlink"/>
  <p:sldLayoutIdLst>
    <p:sldLayoutId id="2147484926" r:id="rId1"/>
    <p:sldLayoutId id="2147484927" r:id="rId2"/>
    <p:sldLayoutId id="2147484928" r:id="rId3"/>
    <p:sldLayoutId id="2147484929" r:id="rId4"/>
    <p:sldLayoutId id="2147484930" r:id="rId5"/>
    <p:sldLayoutId id="2147484931" r:id="rId6"/>
    <p:sldLayoutId id="2147484932" r:id="rId7"/>
    <p:sldLayoutId id="2147484933" r:id="rId8"/>
    <p:sldLayoutId id="2147484934" r:id="rId9"/>
    <p:sldLayoutId id="2147484935" r:id="rId10"/>
    <p:sldLayoutId id="214748493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050" y="449036"/>
            <a:ext cx="8278586" cy="4523013"/>
          </a:xfrm>
        </p:spPr>
        <p:txBody>
          <a:bodyPr>
            <a:normAutofit/>
          </a:bodyPr>
          <a:lstStyle/>
          <a:p>
            <a:pPr algn="ctr">
              <a:buNone/>
            </a:pPr>
            <a:r>
              <a:rPr lang="en-US" sz="4000" dirty="0" smtClean="0">
                <a:solidFill>
                  <a:schemeClr val="bg1"/>
                </a:solidFill>
                <a:latin typeface="Helvetica" pitchFamily="34" charset="0"/>
                <a:cs typeface="Helvetica" pitchFamily="34" charset="0"/>
              </a:rPr>
              <a:t>  </a:t>
            </a:r>
          </a:p>
          <a:p>
            <a:pPr marL="0" indent="0" algn="ctr">
              <a:spcBef>
                <a:spcPts val="0"/>
              </a:spcBef>
              <a:buNone/>
            </a:pPr>
            <a:r>
              <a:rPr lang="en-US" sz="4000" dirty="0" smtClean="0">
                <a:solidFill>
                  <a:schemeClr val="tx1">
                    <a:lumMod val="95000"/>
                    <a:lumOff val="5000"/>
                  </a:schemeClr>
                </a:solidFill>
                <a:latin typeface="Helvetica" pitchFamily="34" charset="0"/>
                <a:cs typeface="Helvetica" pitchFamily="34" charset="0"/>
              </a:rPr>
              <a:t> The Biblical New Year Celebration</a:t>
            </a:r>
          </a:p>
          <a:p>
            <a:pPr marL="0" indent="0" algn="ctr">
              <a:spcBef>
                <a:spcPts val="0"/>
              </a:spcBef>
              <a:buNone/>
            </a:pPr>
            <a:r>
              <a:rPr lang="en-US" sz="4000" dirty="0" smtClean="0">
                <a:solidFill>
                  <a:schemeClr val="tx1">
                    <a:lumMod val="95000"/>
                    <a:lumOff val="5000"/>
                  </a:schemeClr>
                </a:solidFill>
                <a:latin typeface="Helvetica" pitchFamily="34" charset="0"/>
                <a:cs typeface="Helvetica" pitchFamily="34" charset="0"/>
              </a:rPr>
              <a:t>2018</a:t>
            </a:r>
          </a:p>
          <a:p>
            <a:pPr algn="ctr">
              <a:buNone/>
            </a:pPr>
            <a:endParaRPr lang="en-US" sz="2800" dirty="0" smtClean="0">
              <a:solidFill>
                <a:schemeClr val="tx1">
                  <a:lumMod val="95000"/>
                  <a:lumOff val="5000"/>
                </a:schemeClr>
              </a:solidFill>
              <a:latin typeface="Helvetica" pitchFamily="34" charset="0"/>
              <a:cs typeface="Helvetica" pitchFamily="34" charset="0"/>
            </a:endParaRPr>
          </a:p>
          <a:p>
            <a:pPr marL="0" indent="0" algn="ctr">
              <a:buNone/>
            </a:pPr>
            <a:r>
              <a:rPr lang="en-US" sz="2800" dirty="0" smtClean="0">
                <a:solidFill>
                  <a:schemeClr val="tx1">
                    <a:lumMod val="95000"/>
                    <a:lumOff val="5000"/>
                  </a:schemeClr>
                </a:solidFill>
                <a:latin typeface="Helvetica" pitchFamily="34" charset="0"/>
                <a:cs typeface="Helvetica" pitchFamily="34" charset="0"/>
              </a:rPr>
              <a:t>Getting On Board With Yahuwah’s Appointed Times</a:t>
            </a:r>
            <a:endParaRPr lang="en-US" sz="2800" dirty="0" smtClean="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23217023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4000" i="1" dirty="0" smtClean="0"/>
              <a:t>What’s There to Celebrate?</a:t>
            </a:r>
          </a:p>
          <a:p>
            <a:pPr marL="0" indent="0">
              <a:buNone/>
            </a:pPr>
            <a:r>
              <a:rPr lang="en-US" i="1" dirty="0" smtClean="0"/>
              <a:t>It’s about the Gospel – the Good News that the Creator has established a plan to redeem mankind.  For Elohim so loved the world, that he devised a way for fallen mankind to be restored into right relationship with the Almighty.  So he gave his only begotten Son that whoever believes (</a:t>
            </a:r>
            <a:r>
              <a:rPr lang="en-US" i="1" dirty="0" err="1" smtClean="0"/>
              <a:t>shema’s</a:t>
            </a:r>
            <a:r>
              <a:rPr lang="en-US" i="1" dirty="0" smtClean="0"/>
              <a:t>) in him should not perish but have everlasting life.</a:t>
            </a:r>
            <a:endParaRPr lang="en-US" dirty="0" smtClean="0"/>
          </a:p>
          <a:p>
            <a:pPr marL="0" indent="0">
              <a:buNone/>
            </a:pPr>
            <a:endParaRPr lang="en-US" dirty="0"/>
          </a:p>
          <a:p>
            <a:endParaRPr lang="en-US" dirty="0"/>
          </a:p>
        </p:txBody>
      </p:sp>
    </p:spTree>
    <p:extLst>
      <p:ext uri="{BB962C8B-B14F-4D97-AF65-F5344CB8AC3E}">
        <p14:creationId xmlns:p14="http://schemas.microsoft.com/office/powerpoint/2010/main" val="1257181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endParaRPr lang="en-US" sz="4000" i="1" dirty="0" smtClean="0"/>
          </a:p>
          <a:p>
            <a:pPr marL="0" indent="0" algn="ctr">
              <a:buNone/>
            </a:pPr>
            <a:r>
              <a:rPr lang="en-US" sz="4000" i="1" dirty="0" smtClean="0"/>
              <a:t>Psalm 146</a:t>
            </a:r>
          </a:p>
          <a:p>
            <a:pPr marL="0" indent="0" algn="ctr">
              <a:buNone/>
            </a:pPr>
            <a:r>
              <a:rPr lang="en-US" sz="4000" i="1" dirty="0" smtClean="0"/>
              <a:t>Psalm 149</a:t>
            </a:r>
          </a:p>
          <a:p>
            <a:pPr marL="0" indent="0" algn="ctr">
              <a:buNone/>
            </a:pPr>
            <a:endParaRPr lang="en-US" sz="4000" i="1" dirty="0"/>
          </a:p>
          <a:p>
            <a:pPr marL="0" indent="0" algn="ctr">
              <a:buNone/>
            </a:pPr>
            <a:r>
              <a:rPr lang="en-US" sz="4000" i="1" dirty="0" smtClean="0"/>
              <a:t>Blowing </a:t>
            </a:r>
            <a:r>
              <a:rPr lang="en-US" sz="4000" i="1" smtClean="0"/>
              <a:t>the Shofars</a:t>
            </a:r>
            <a:endParaRPr lang="en-US" sz="4000" i="1" dirty="0" smtClean="0"/>
          </a:p>
          <a:p>
            <a:pPr marL="0" indent="0">
              <a:buNone/>
            </a:pPr>
            <a:endParaRPr lang="en-US" dirty="0"/>
          </a:p>
          <a:p>
            <a:endParaRPr lang="en-US" dirty="0"/>
          </a:p>
        </p:txBody>
      </p:sp>
    </p:spTree>
    <p:extLst>
      <p:ext uri="{BB962C8B-B14F-4D97-AF65-F5344CB8AC3E}">
        <p14:creationId xmlns:p14="http://schemas.microsoft.com/office/powerpoint/2010/main" val="31816709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4000" i="1" dirty="0" smtClean="0"/>
              <a:t>Gregorian v. Biblical Calendar</a:t>
            </a:r>
          </a:p>
          <a:p>
            <a:pPr marL="0" indent="0">
              <a:buNone/>
            </a:pPr>
            <a:r>
              <a:rPr lang="en-US" i="1" dirty="0" smtClean="0"/>
              <a:t>What’s Wrong with the Gregorian Calendar?</a:t>
            </a:r>
            <a:endParaRPr lang="en-US" dirty="0" smtClean="0"/>
          </a:p>
          <a:p>
            <a:pPr marL="0" indent="0">
              <a:buNone/>
            </a:pPr>
            <a:r>
              <a:rPr lang="en-US" dirty="0" smtClean="0"/>
              <a:t>Why the Biblical Calendar?</a:t>
            </a:r>
          </a:p>
          <a:p>
            <a:pPr marL="0" indent="0">
              <a:buNone/>
            </a:pPr>
            <a:r>
              <a:rPr lang="en-US" dirty="0" smtClean="0"/>
              <a:t>Why is the Biblical New Year important?</a:t>
            </a:r>
            <a:endParaRPr lang="en-US" dirty="0"/>
          </a:p>
          <a:p>
            <a:pPr marL="0" indent="0">
              <a:buNone/>
            </a:pPr>
            <a:endParaRPr lang="en-US" dirty="0" smtClean="0"/>
          </a:p>
          <a:p>
            <a:pPr marL="0" indent="0">
              <a:buNone/>
            </a:pPr>
            <a:endParaRPr lang="en-US" dirty="0"/>
          </a:p>
          <a:p>
            <a:endParaRPr lang="en-US" dirty="0"/>
          </a:p>
        </p:txBody>
      </p:sp>
    </p:spTree>
    <p:extLst>
      <p:ext uri="{BB962C8B-B14F-4D97-AF65-F5344CB8AC3E}">
        <p14:creationId xmlns:p14="http://schemas.microsoft.com/office/powerpoint/2010/main" val="1265798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a:bodyPr>
          <a:lstStyle/>
          <a:p>
            <a:pPr marL="0" indent="0" algn="ctr">
              <a:buNone/>
            </a:pPr>
            <a:r>
              <a:rPr lang="en-US" sz="4000" i="1" dirty="0" smtClean="0"/>
              <a:t>The New Year</a:t>
            </a:r>
          </a:p>
          <a:p>
            <a:pPr marL="0" indent="0">
              <a:buNone/>
            </a:pPr>
            <a:r>
              <a:rPr lang="en-US" dirty="0"/>
              <a:t>In the account of the ten plagues, simple and clear revelation was given to </a:t>
            </a:r>
            <a:r>
              <a:rPr lang="en-US" dirty="0" err="1"/>
              <a:t>Mosheh</a:t>
            </a:r>
            <a:r>
              <a:rPr lang="en-US" dirty="0"/>
              <a:t>:</a:t>
            </a:r>
          </a:p>
          <a:p>
            <a:pPr marL="0" indent="0">
              <a:buNone/>
            </a:pPr>
            <a:r>
              <a:rPr lang="en-US" b="1" dirty="0"/>
              <a:t>Yahuwah said to </a:t>
            </a:r>
            <a:r>
              <a:rPr lang="en-US" b="1" dirty="0" err="1"/>
              <a:t>Mosheh</a:t>
            </a:r>
            <a:r>
              <a:rPr lang="en-US" b="1" dirty="0"/>
              <a:t> and </a:t>
            </a:r>
            <a:r>
              <a:rPr lang="en-US" b="1" dirty="0" err="1"/>
              <a:t>Aharon</a:t>
            </a:r>
            <a:r>
              <a:rPr lang="en-US" b="1" dirty="0"/>
              <a:t> in </a:t>
            </a:r>
            <a:r>
              <a:rPr lang="en-US" b="1" dirty="0" err="1"/>
              <a:t>Mitzrayim</a:t>
            </a:r>
            <a:r>
              <a:rPr lang="en-US" b="1" dirty="0"/>
              <a:t>, "</a:t>
            </a:r>
            <a:r>
              <a:rPr lang="en-US" b="1" u="sng" dirty="0"/>
              <a:t>This month is to be for you the first month, the first month of your year</a:t>
            </a:r>
            <a:r>
              <a:rPr lang="en-US" b="1" dirty="0"/>
              <a:t>.  Tell the whole community of </a:t>
            </a:r>
            <a:r>
              <a:rPr lang="en-US" b="1" dirty="0" err="1"/>
              <a:t>Yisrael</a:t>
            </a:r>
            <a:r>
              <a:rPr lang="en-US" b="1" dirty="0"/>
              <a:t> that on the tenth day of this month each man is to take a lamb for his family, one for each household." (</a:t>
            </a:r>
            <a:r>
              <a:rPr lang="en-US" b="1" dirty="0" err="1"/>
              <a:t>Shemot</a:t>
            </a:r>
            <a:r>
              <a:rPr lang="en-US" b="1" dirty="0"/>
              <a:t> 12:1-3)</a:t>
            </a:r>
          </a:p>
          <a:p>
            <a:pPr marL="0" indent="0">
              <a:buNone/>
            </a:pPr>
            <a:endParaRPr lang="en-US" dirty="0" smtClean="0"/>
          </a:p>
          <a:p>
            <a:pPr marL="0" indent="0">
              <a:buNone/>
            </a:pPr>
            <a:endParaRPr lang="en-US" dirty="0"/>
          </a:p>
          <a:p>
            <a:endParaRPr lang="en-US" dirty="0"/>
          </a:p>
        </p:txBody>
      </p:sp>
    </p:spTree>
    <p:extLst>
      <p:ext uri="{BB962C8B-B14F-4D97-AF65-F5344CB8AC3E}">
        <p14:creationId xmlns:p14="http://schemas.microsoft.com/office/powerpoint/2010/main" val="23903106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a:bodyPr>
          <a:lstStyle/>
          <a:p>
            <a:pPr marL="0" indent="0" algn="ctr">
              <a:buNone/>
            </a:pPr>
            <a:r>
              <a:rPr lang="en-US" sz="4000" i="1" dirty="0" smtClean="0"/>
              <a:t>The New Year</a:t>
            </a:r>
          </a:p>
          <a:p>
            <a:pPr marL="0" indent="0">
              <a:buNone/>
            </a:pPr>
            <a:r>
              <a:rPr lang="en-US" dirty="0"/>
              <a:t>The Torah identifies precisely what month this was:</a:t>
            </a:r>
          </a:p>
          <a:p>
            <a:pPr marL="0" indent="0">
              <a:buNone/>
            </a:pPr>
            <a:r>
              <a:rPr lang="en-US" b="1" dirty="0"/>
              <a:t>Then </a:t>
            </a:r>
            <a:r>
              <a:rPr lang="en-US" b="1" dirty="0" err="1"/>
              <a:t>Mosheh</a:t>
            </a:r>
            <a:r>
              <a:rPr lang="en-US" b="1" dirty="0"/>
              <a:t> said to the people, "Commemorate this day, the day you came out of </a:t>
            </a:r>
            <a:r>
              <a:rPr lang="en-US" b="1" dirty="0" err="1"/>
              <a:t>Mitzrayim</a:t>
            </a:r>
            <a:r>
              <a:rPr lang="en-US" b="1" dirty="0"/>
              <a:t>, out of the land of slavery, because Yahuwah brought you out of it with a mighty hand. Eat nothing containing yeast.  </a:t>
            </a:r>
            <a:r>
              <a:rPr lang="en-US" b="1" u="sng" dirty="0"/>
              <a:t>Today, in the month of the Aviv you are leaving</a:t>
            </a:r>
            <a:r>
              <a:rPr lang="en-US" b="1" dirty="0"/>
              <a:t>. (</a:t>
            </a:r>
            <a:r>
              <a:rPr lang="en-US" b="1" dirty="0" err="1"/>
              <a:t>Shemot</a:t>
            </a:r>
            <a:r>
              <a:rPr lang="en-US" b="1" dirty="0"/>
              <a:t> 13:3-4)</a:t>
            </a:r>
          </a:p>
          <a:p>
            <a:pPr marL="0" indent="0">
              <a:buNone/>
            </a:pPr>
            <a:endParaRPr lang="en-US" dirty="0" smtClean="0"/>
          </a:p>
          <a:p>
            <a:pPr marL="0" indent="0">
              <a:buNone/>
            </a:pPr>
            <a:endParaRPr lang="en-US" dirty="0"/>
          </a:p>
          <a:p>
            <a:endParaRPr lang="en-US" dirty="0"/>
          </a:p>
        </p:txBody>
      </p:sp>
    </p:spTree>
    <p:extLst>
      <p:ext uri="{BB962C8B-B14F-4D97-AF65-F5344CB8AC3E}">
        <p14:creationId xmlns:p14="http://schemas.microsoft.com/office/powerpoint/2010/main" val="20506088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lnSpcReduction="10000"/>
          </a:bodyPr>
          <a:lstStyle/>
          <a:p>
            <a:pPr marL="0" indent="0" algn="ctr">
              <a:buNone/>
            </a:pPr>
            <a:r>
              <a:rPr lang="en-US" sz="4000" i="1" dirty="0" smtClean="0"/>
              <a:t>The New Year</a:t>
            </a:r>
          </a:p>
          <a:p>
            <a:pPr marL="0" indent="0">
              <a:buNone/>
            </a:pPr>
            <a:r>
              <a:rPr lang="en-US" dirty="0"/>
              <a:t>The Torah identifies precisely what month this was:</a:t>
            </a:r>
          </a:p>
          <a:p>
            <a:pPr marL="0" indent="0">
              <a:buNone/>
            </a:pPr>
            <a:r>
              <a:rPr lang="en-US" b="1" dirty="0" smtClean="0"/>
              <a:t> Celebrate </a:t>
            </a:r>
            <a:r>
              <a:rPr lang="en-US" b="1" dirty="0"/>
              <a:t>the Feast of Unleavened Bread; for seven days eat bread made without yeast, as I commanded you. Do this at the appointed time </a:t>
            </a:r>
            <a:r>
              <a:rPr lang="en-US" b="1" u="sng" dirty="0"/>
              <a:t>in the month of the Aviv, for in that month you came out of </a:t>
            </a:r>
            <a:r>
              <a:rPr lang="en-US" b="1" u="sng" dirty="0" err="1"/>
              <a:t>Mitzrayim</a:t>
            </a:r>
            <a:r>
              <a:rPr lang="en-US" b="1" dirty="0"/>
              <a:t>.  (</a:t>
            </a:r>
            <a:r>
              <a:rPr lang="en-US" b="1" dirty="0" err="1"/>
              <a:t>Shemot</a:t>
            </a:r>
            <a:r>
              <a:rPr lang="en-US" b="1" dirty="0"/>
              <a:t> 23:15)</a:t>
            </a:r>
            <a:endParaRPr lang="en-US" b="1" dirty="0"/>
          </a:p>
          <a:p>
            <a:pPr marL="0" indent="0">
              <a:buNone/>
            </a:pPr>
            <a:endParaRPr lang="en-US" dirty="0" smtClean="0"/>
          </a:p>
          <a:p>
            <a:pPr marL="0" indent="0">
              <a:buNone/>
            </a:pPr>
            <a:endParaRPr lang="en-US" dirty="0"/>
          </a:p>
          <a:p>
            <a:endParaRPr lang="en-US" dirty="0"/>
          </a:p>
        </p:txBody>
      </p:sp>
    </p:spTree>
    <p:extLst>
      <p:ext uri="{BB962C8B-B14F-4D97-AF65-F5344CB8AC3E}">
        <p14:creationId xmlns:p14="http://schemas.microsoft.com/office/powerpoint/2010/main" val="35778992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4000" i="1" dirty="0" smtClean="0"/>
              <a:t>Aviv</a:t>
            </a:r>
            <a:endParaRPr lang="en-US" sz="4000" i="1" dirty="0" smtClean="0"/>
          </a:p>
          <a:p>
            <a:pPr marL="0" indent="0">
              <a:buNone/>
            </a:pPr>
            <a:r>
              <a:rPr lang="en-US" b="1" dirty="0"/>
              <a:t>Celebrate the Feast of Unleavened Bread. For seven days eat bread made without yeast, as I commanded you. Do this at the appointed time </a:t>
            </a:r>
            <a:r>
              <a:rPr lang="en-US" b="1" u="sng" dirty="0"/>
              <a:t>in the month of the Aviv, for in the month of the Aviv you came out of </a:t>
            </a:r>
            <a:r>
              <a:rPr lang="en-US" b="1" u="sng" dirty="0" err="1"/>
              <a:t>Mitzrayim</a:t>
            </a:r>
            <a:r>
              <a:rPr lang="en-US" b="1" dirty="0"/>
              <a:t>. (</a:t>
            </a:r>
            <a:r>
              <a:rPr lang="en-US" b="1" dirty="0" err="1"/>
              <a:t>Shemot</a:t>
            </a:r>
            <a:r>
              <a:rPr lang="en-US" b="1" dirty="0"/>
              <a:t> 34:18)</a:t>
            </a:r>
            <a:endParaRPr lang="en-US" dirty="0" smtClean="0"/>
          </a:p>
          <a:p>
            <a:pPr marL="0" indent="0">
              <a:buNone/>
            </a:pPr>
            <a:endParaRPr lang="en-US" dirty="0"/>
          </a:p>
          <a:p>
            <a:endParaRPr lang="en-US" dirty="0"/>
          </a:p>
        </p:txBody>
      </p:sp>
    </p:spTree>
    <p:extLst>
      <p:ext uri="{BB962C8B-B14F-4D97-AF65-F5344CB8AC3E}">
        <p14:creationId xmlns:p14="http://schemas.microsoft.com/office/powerpoint/2010/main" val="23689771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4000" i="1" dirty="0" smtClean="0"/>
              <a:t>Aviv</a:t>
            </a:r>
          </a:p>
          <a:p>
            <a:pPr marL="0" indent="0">
              <a:buNone/>
            </a:pPr>
            <a:r>
              <a:rPr lang="en-US" b="1" u="sng" dirty="0"/>
              <a:t>Observe the month of the Aviv</a:t>
            </a:r>
            <a:r>
              <a:rPr lang="en-US" b="1" dirty="0"/>
              <a:t> and celebrate the Pesach of Yahuwah your Elohim, because </a:t>
            </a:r>
            <a:r>
              <a:rPr lang="en-US" b="1" u="sng" dirty="0"/>
              <a:t>in the month of the Aviv he brought you out of </a:t>
            </a:r>
            <a:r>
              <a:rPr lang="en-US" b="1" u="sng" dirty="0" err="1"/>
              <a:t>Mitzrayim</a:t>
            </a:r>
            <a:r>
              <a:rPr lang="en-US" b="1" u="sng" dirty="0"/>
              <a:t> by night</a:t>
            </a:r>
            <a:r>
              <a:rPr lang="en-US" b="1" dirty="0"/>
              <a:t>. (</a:t>
            </a:r>
            <a:r>
              <a:rPr lang="en-US" b="1" dirty="0" err="1"/>
              <a:t>Devarim</a:t>
            </a:r>
            <a:r>
              <a:rPr lang="en-US" b="1" dirty="0"/>
              <a:t> 16:1)</a:t>
            </a:r>
            <a:endParaRPr lang="en-US" dirty="0"/>
          </a:p>
          <a:p>
            <a:endParaRPr lang="en-US" dirty="0"/>
          </a:p>
        </p:txBody>
      </p:sp>
    </p:spTree>
    <p:extLst>
      <p:ext uri="{BB962C8B-B14F-4D97-AF65-F5344CB8AC3E}">
        <p14:creationId xmlns:p14="http://schemas.microsoft.com/office/powerpoint/2010/main" val="3047126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7500" lnSpcReduction="20000"/>
          </a:bodyPr>
          <a:lstStyle/>
          <a:p>
            <a:pPr marL="0" indent="0" algn="ctr">
              <a:buNone/>
            </a:pPr>
            <a:r>
              <a:rPr lang="en-US" sz="4000" i="1" dirty="0" smtClean="0"/>
              <a:t>What is Aviv?</a:t>
            </a:r>
          </a:p>
          <a:p>
            <a:r>
              <a:rPr lang="en-US" dirty="0"/>
              <a:t>The </a:t>
            </a:r>
            <a:r>
              <a:rPr lang="en-US" i="1" dirty="0"/>
              <a:t>BDB</a:t>
            </a:r>
            <a:r>
              <a:rPr lang="en-US" dirty="0"/>
              <a:t> identifies the Hebrew </a:t>
            </a:r>
            <a:r>
              <a:rPr lang="en-US" dirty="0" err="1">
                <a:latin typeface="Bwhebb" panose="00000400000000000000" pitchFamily="2" charset="0"/>
              </a:rPr>
              <a:t>byIba</a:t>
            </a:r>
            <a:r>
              <a:rPr lang="en-US" dirty="0">
                <a:latin typeface="Bwhebb" panose="00000400000000000000" pitchFamily="2" charset="0"/>
              </a:rPr>
              <a:t>'</a:t>
            </a:r>
            <a:r>
              <a:rPr lang="en-US" dirty="0"/>
              <a:t> (pronounced </a:t>
            </a:r>
            <a:r>
              <a:rPr lang="en-US" i="1" dirty="0" err="1"/>
              <a:t>aviv</a:t>
            </a:r>
            <a:r>
              <a:rPr lang="en-US" dirty="0"/>
              <a:t>) as </a:t>
            </a:r>
          </a:p>
          <a:p>
            <a:r>
              <a:rPr lang="en-US" dirty="0"/>
              <a:t>1. fresh, young ears of barley; 2. month of ear-forming, or of growing green, Abib, month of Exodus &amp; </a:t>
            </a:r>
            <a:r>
              <a:rPr lang="en-US" dirty="0" err="1"/>
              <a:t>passover</a:t>
            </a:r>
            <a:r>
              <a:rPr lang="en-US" dirty="0"/>
              <a:t>.</a:t>
            </a:r>
          </a:p>
          <a:p>
            <a:r>
              <a:rPr lang="en-US" i="1" dirty="0"/>
              <a:t>TWOT</a:t>
            </a:r>
            <a:r>
              <a:rPr lang="en-US" dirty="0"/>
              <a:t> translates our word as </a:t>
            </a:r>
            <a:r>
              <a:rPr lang="en-US" b="1" dirty="0"/>
              <a:t>barley</a:t>
            </a:r>
            <a:r>
              <a:rPr lang="en-US" dirty="0"/>
              <a:t>, and has this to say about it:</a:t>
            </a:r>
          </a:p>
          <a:p>
            <a:r>
              <a:rPr lang="en-US" dirty="0"/>
              <a:t>Barley. This noun refers to barley that is already ripe, but still soft, the grains of which are eaten either rubbed or roasted... Abib was also the early name (later, Nisan) of the first month of the Jewish calendar (the month of Passover). In that month the barley came to ear.</a:t>
            </a:r>
          </a:p>
          <a:p>
            <a:endParaRPr lang="en-US" dirty="0"/>
          </a:p>
        </p:txBody>
      </p:sp>
    </p:spTree>
    <p:extLst>
      <p:ext uri="{BB962C8B-B14F-4D97-AF65-F5344CB8AC3E}">
        <p14:creationId xmlns:p14="http://schemas.microsoft.com/office/powerpoint/2010/main" val="29933864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4000" i="1" dirty="0" smtClean="0"/>
              <a:t>What is Aviv?</a:t>
            </a:r>
          </a:p>
          <a:p>
            <a:pPr marL="0" indent="0">
              <a:buNone/>
            </a:pPr>
            <a:r>
              <a:rPr lang="en-US" dirty="0"/>
              <a:t>In summary of the meaning of </a:t>
            </a:r>
            <a:r>
              <a:rPr lang="en-US" i="1" dirty="0" err="1"/>
              <a:t>aviv</a:t>
            </a:r>
            <a:r>
              <a:rPr lang="en-US" dirty="0"/>
              <a:t>, all sources are in agreement that </a:t>
            </a:r>
            <a:r>
              <a:rPr lang="en-US" i="1" dirty="0" err="1"/>
              <a:t>aviv</a:t>
            </a:r>
            <a:r>
              <a:rPr lang="en-US" dirty="0"/>
              <a:t> has to do with the stage of ripeness of grain.  All but one of these sources specifically identify the barley as that ripened grain.  This is because the first grain crop of the year in </a:t>
            </a:r>
            <a:r>
              <a:rPr lang="en-US" dirty="0" err="1"/>
              <a:t>Yisrael</a:t>
            </a:r>
            <a:r>
              <a:rPr lang="en-US" dirty="0"/>
              <a:t> is the barley harvest.</a:t>
            </a:r>
            <a:endParaRPr lang="en-US" dirty="0"/>
          </a:p>
        </p:txBody>
      </p:sp>
    </p:spTree>
    <p:extLst>
      <p:ext uri="{BB962C8B-B14F-4D97-AF65-F5344CB8AC3E}">
        <p14:creationId xmlns:p14="http://schemas.microsoft.com/office/powerpoint/2010/main" val="21946281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4000" i="1" dirty="0" smtClean="0"/>
              <a:t>The Day of the Aviv</a:t>
            </a:r>
            <a:r>
              <a:rPr lang="en-US" sz="4000" i="1" dirty="0"/>
              <a:t> </a:t>
            </a:r>
            <a:r>
              <a:rPr lang="en-US" sz="4000" i="1" dirty="0" smtClean="0"/>
              <a:t>or the Month of the Aviv?</a:t>
            </a:r>
            <a:endParaRPr lang="en-US" sz="4000" i="1" dirty="0" smtClean="0"/>
          </a:p>
          <a:p>
            <a:pPr marL="0" indent="0">
              <a:buNone/>
            </a:pPr>
            <a:r>
              <a:rPr lang="en-US" dirty="0" smtClean="0"/>
              <a:t>How do we know which month is the month of the Aviv?</a:t>
            </a:r>
            <a:endParaRPr lang="en-US" dirty="0"/>
          </a:p>
        </p:txBody>
      </p:sp>
    </p:spTree>
    <p:extLst>
      <p:ext uri="{BB962C8B-B14F-4D97-AF65-F5344CB8AC3E}">
        <p14:creationId xmlns:p14="http://schemas.microsoft.com/office/powerpoint/2010/main" val="35628932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20000"/>
          </a:bodyPr>
          <a:lstStyle/>
          <a:p>
            <a:pPr marL="0" indent="0" algn="ctr">
              <a:buNone/>
            </a:pPr>
            <a:r>
              <a:rPr lang="en-US" sz="4000" i="1" dirty="0" smtClean="0"/>
              <a:t>The Gospel in the Appointed Times</a:t>
            </a:r>
            <a:endParaRPr lang="en-US" sz="4000" dirty="0" smtClean="0"/>
          </a:p>
          <a:p>
            <a:pPr marL="0" indent="0">
              <a:buNone/>
            </a:pPr>
            <a:r>
              <a:rPr lang="en-US" dirty="0"/>
              <a:t>The Appointed Times are delivered to us with some detail in </a:t>
            </a:r>
            <a:r>
              <a:rPr lang="en-US" dirty="0" err="1"/>
              <a:t>Vayiqra</a:t>
            </a:r>
            <a:r>
              <a:rPr lang="en-US" dirty="0"/>
              <a:t> [Leviticus] 23:</a:t>
            </a:r>
          </a:p>
          <a:p>
            <a:pPr marL="0" indent="0">
              <a:buNone/>
            </a:pPr>
            <a:r>
              <a:rPr lang="en-US" b="1" dirty="0"/>
              <a:t>Yahuwah spoke to </a:t>
            </a:r>
            <a:r>
              <a:rPr lang="en-US" b="1" dirty="0" err="1"/>
              <a:t>Mosheh</a:t>
            </a:r>
            <a:r>
              <a:rPr lang="en-US" b="1" dirty="0"/>
              <a:t>:  "Speak to the sons of </a:t>
            </a:r>
            <a:r>
              <a:rPr lang="en-US" b="1" dirty="0" err="1"/>
              <a:t>Yisrael</a:t>
            </a:r>
            <a:r>
              <a:rPr lang="en-US" b="1" dirty="0"/>
              <a:t> and tell them, 'These are Yahuwah's appointed times which you must </a:t>
            </a:r>
            <a:r>
              <a:rPr lang="en-US" b="1" i="1" u="sng" dirty="0"/>
              <a:t>proclaim</a:t>
            </a:r>
            <a:r>
              <a:rPr lang="en-US" b="1" dirty="0"/>
              <a:t> as set-apart assemblies--my appointed times:  Six days work may be done, but on the seventh day there must be a Sabbath of complete rest, a set-apart assembly. You must not do any work; it is a Sabbath to Yahuwah in all the places where you live. These are Yahuwah's appointed times, set-apart assemblies, </a:t>
            </a:r>
            <a:r>
              <a:rPr lang="en-US" b="1" i="1" u="sng" dirty="0"/>
              <a:t>which you must proclaim at their appointed tim</a:t>
            </a:r>
            <a:r>
              <a:rPr lang="en-US" b="1" i="1" dirty="0"/>
              <a:t>e</a:t>
            </a:r>
            <a:r>
              <a:rPr lang="en-US" b="1" dirty="0"/>
              <a:t>.' " (</a:t>
            </a:r>
            <a:r>
              <a:rPr lang="en-US" b="1" dirty="0" err="1"/>
              <a:t>Vayiqra</a:t>
            </a:r>
            <a:r>
              <a:rPr lang="en-US" b="1" dirty="0"/>
              <a:t> [Leviticus] 23:1-4).</a:t>
            </a:r>
          </a:p>
          <a:p>
            <a:pPr marL="0" indent="0">
              <a:buNone/>
            </a:pPr>
            <a:endParaRPr lang="en-US" dirty="0"/>
          </a:p>
          <a:p>
            <a:pPr marL="0" indent="0">
              <a:buNone/>
            </a:pPr>
            <a:endParaRPr lang="en-US" dirty="0" smtClean="0"/>
          </a:p>
          <a:p>
            <a:pPr marL="0" indent="0">
              <a:buNone/>
            </a:pPr>
            <a:endParaRPr lang="en-US" dirty="0"/>
          </a:p>
          <a:p>
            <a:endParaRPr lang="en-US" dirty="0"/>
          </a:p>
        </p:txBody>
      </p:sp>
    </p:spTree>
    <p:extLst>
      <p:ext uri="{BB962C8B-B14F-4D97-AF65-F5344CB8AC3E}">
        <p14:creationId xmlns:p14="http://schemas.microsoft.com/office/powerpoint/2010/main" val="1193544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dirty="0" smtClean="0"/>
              <a:t>Hebrew “</a:t>
            </a:r>
            <a:r>
              <a:rPr lang="en-US" dirty="0" err="1" smtClean="0"/>
              <a:t>qara</a:t>
            </a:r>
            <a:r>
              <a:rPr lang="en-US" dirty="0" smtClean="0"/>
              <a:t>”</a:t>
            </a:r>
            <a:endParaRPr lang="en-US" dirty="0" smtClean="0"/>
          </a:p>
          <a:p>
            <a:pPr marL="0" indent="0">
              <a:buNone/>
            </a:pPr>
            <a:r>
              <a:rPr lang="en-US" dirty="0"/>
              <a:t>The Hebrew verb </a:t>
            </a:r>
            <a:r>
              <a:rPr lang="en-US" dirty="0" err="1">
                <a:latin typeface="Bwhebb" panose="00000400000000000000" pitchFamily="2" charset="0"/>
              </a:rPr>
              <a:t>ar'q</a:t>
            </a:r>
            <a:r>
              <a:rPr lang="en-US" dirty="0">
                <a:latin typeface="Bwhebb" panose="00000400000000000000" pitchFamily="2" charset="0"/>
              </a:rPr>
              <a:t>'</a:t>
            </a:r>
            <a:r>
              <a:rPr lang="en-US" dirty="0"/>
              <a:t> (pronounced </a:t>
            </a:r>
            <a:r>
              <a:rPr lang="en-US" i="1" dirty="0" err="1"/>
              <a:t>qara</a:t>
            </a:r>
            <a:r>
              <a:rPr lang="en-US" dirty="0"/>
              <a:t>) means </a:t>
            </a:r>
            <a:r>
              <a:rPr lang="en-US" i="1" dirty="0"/>
              <a:t>to read, to call, to proclaim</a:t>
            </a:r>
            <a:r>
              <a:rPr lang="en-US" dirty="0"/>
              <a:t>.  It is used of a message spoken from the mouth.  Here in </a:t>
            </a:r>
            <a:r>
              <a:rPr lang="en-US" dirty="0" err="1"/>
              <a:t>Vayiqra</a:t>
            </a:r>
            <a:r>
              <a:rPr lang="en-US" dirty="0"/>
              <a:t> 23 it is utilized four times. </a:t>
            </a:r>
            <a:endParaRPr lang="en-US" dirty="0" smtClean="0"/>
          </a:p>
        </p:txBody>
      </p:sp>
    </p:spTree>
    <p:extLst>
      <p:ext uri="{BB962C8B-B14F-4D97-AF65-F5344CB8AC3E}">
        <p14:creationId xmlns:p14="http://schemas.microsoft.com/office/powerpoint/2010/main" val="3947657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10000"/>
          </a:bodyPr>
          <a:lstStyle/>
          <a:p>
            <a:r>
              <a:rPr lang="en-US" b="1" dirty="0"/>
              <a:t>These are Yahuwah's appointed times which you must </a:t>
            </a:r>
            <a:r>
              <a:rPr lang="en-US" b="1" i="1" u="sng" dirty="0"/>
              <a:t>proclaim</a:t>
            </a:r>
            <a:r>
              <a:rPr lang="en-US" b="1" dirty="0"/>
              <a:t> as set-apart assemblies--my appointed times...(v1)</a:t>
            </a:r>
          </a:p>
          <a:p>
            <a:r>
              <a:rPr lang="en-US" b="1" dirty="0"/>
              <a:t>These are Yahuwah's appointed times, set-apart assemblies, </a:t>
            </a:r>
            <a:r>
              <a:rPr lang="en-US" b="1" i="1" u="sng" dirty="0"/>
              <a:t>which you must proclaim at their appointed time</a:t>
            </a:r>
            <a:r>
              <a:rPr lang="en-US" b="1" dirty="0"/>
              <a:t> (v4)</a:t>
            </a:r>
          </a:p>
          <a:p>
            <a:r>
              <a:rPr lang="en-US" b="1" dirty="0"/>
              <a:t>On that same day you are</a:t>
            </a:r>
            <a:r>
              <a:rPr lang="en-US" b="1" i="1" dirty="0"/>
              <a:t> </a:t>
            </a:r>
            <a:r>
              <a:rPr lang="en-US" b="1" i="1" u="sng" dirty="0"/>
              <a:t>to proclaim</a:t>
            </a:r>
            <a:r>
              <a:rPr lang="en-US" b="1" dirty="0"/>
              <a:t> a set apart assembly and do no regular work. (v21)</a:t>
            </a:r>
          </a:p>
          <a:p>
            <a:r>
              <a:rPr lang="en-US" b="1" dirty="0"/>
              <a:t>'These are Yahuwah's appointments, which you are </a:t>
            </a:r>
            <a:r>
              <a:rPr lang="en-US" b="1" i="1" u="sng" dirty="0"/>
              <a:t>to proclaim</a:t>
            </a:r>
            <a:r>
              <a:rPr lang="en-US" b="1" dirty="0"/>
              <a:t> as set apart assemblies (v37)</a:t>
            </a:r>
            <a:endParaRPr lang="en-US" dirty="0" smtClean="0"/>
          </a:p>
        </p:txBody>
      </p:sp>
    </p:spTree>
    <p:extLst>
      <p:ext uri="{BB962C8B-B14F-4D97-AF65-F5344CB8AC3E}">
        <p14:creationId xmlns:p14="http://schemas.microsoft.com/office/powerpoint/2010/main" val="18312357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buNone/>
            </a:pPr>
            <a:r>
              <a:rPr lang="en-US" dirty="0"/>
              <a:t>Yahuwah's Pesach begins at twilight on the fourteenth day of the first month. On the fifteenth day of that month Yahuwah's Pilgrimage Gathering of Unleavened Bread begins; for seven days you must eat bread made without yeast. (</a:t>
            </a:r>
            <a:r>
              <a:rPr lang="en-US" dirty="0" err="1"/>
              <a:t>vss</a:t>
            </a:r>
            <a:r>
              <a:rPr lang="en-US" dirty="0"/>
              <a:t> 5-6)</a:t>
            </a:r>
            <a:endParaRPr lang="en-US" dirty="0"/>
          </a:p>
        </p:txBody>
      </p:sp>
    </p:spTree>
    <p:extLst>
      <p:ext uri="{BB962C8B-B14F-4D97-AF65-F5344CB8AC3E}">
        <p14:creationId xmlns:p14="http://schemas.microsoft.com/office/powerpoint/2010/main" val="145336640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10000"/>
          </a:bodyPr>
          <a:lstStyle/>
          <a:p>
            <a:pPr marL="0" indent="0" algn="ctr">
              <a:buNone/>
            </a:pPr>
            <a:r>
              <a:rPr lang="en-US" dirty="0" smtClean="0"/>
              <a:t>Pesach</a:t>
            </a:r>
            <a:endParaRPr lang="en-US" dirty="0" smtClean="0"/>
          </a:p>
          <a:p>
            <a:pPr marL="0" indent="0">
              <a:buNone/>
            </a:pPr>
            <a:r>
              <a:rPr lang="en-US" dirty="0"/>
              <a:t>The Pesach (Passover) and associated Pilgrimage Gathering of Unleavened Bread was an appointed time which was a </a:t>
            </a:r>
            <a:r>
              <a:rPr lang="en-US" dirty="0" smtClean="0"/>
              <a:t>remembrance </a:t>
            </a:r>
            <a:r>
              <a:rPr lang="en-US" dirty="0"/>
              <a:t>of the redemption of all Israel by the shed blood of a lamb, and the subsequent march to freedom out of Egypt.  In rehearsing and remembering the Pesach on its anniversary year after year, the sons of Israel were proclaiming the Good News of the great work of deliverance and redemption which the power of Yahuwah performed for them.</a:t>
            </a:r>
            <a:endParaRPr lang="en-US" dirty="0"/>
          </a:p>
        </p:txBody>
      </p:sp>
    </p:spTree>
    <p:extLst>
      <p:ext uri="{BB962C8B-B14F-4D97-AF65-F5344CB8AC3E}">
        <p14:creationId xmlns:p14="http://schemas.microsoft.com/office/powerpoint/2010/main" val="13589074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dirty="0" smtClean="0"/>
              <a:t>The Time of </a:t>
            </a:r>
            <a:r>
              <a:rPr lang="en-US" dirty="0" err="1" smtClean="0"/>
              <a:t>Firstfruits</a:t>
            </a:r>
            <a:endParaRPr lang="en-US" dirty="0" smtClean="0"/>
          </a:p>
          <a:p>
            <a:pPr marL="0" indent="0">
              <a:buNone/>
            </a:pPr>
            <a:r>
              <a:rPr lang="en-US" dirty="0" smtClean="0"/>
              <a:t>Yahuwah </a:t>
            </a:r>
            <a:r>
              <a:rPr lang="en-US" dirty="0"/>
              <a:t>said to </a:t>
            </a:r>
            <a:r>
              <a:rPr lang="en-US" dirty="0" err="1"/>
              <a:t>Mosheh</a:t>
            </a:r>
            <a:r>
              <a:rPr lang="en-US" dirty="0"/>
              <a:t>, "Speak to the sons of </a:t>
            </a:r>
            <a:r>
              <a:rPr lang="en-US" dirty="0" err="1"/>
              <a:t>Yisrael</a:t>
            </a:r>
            <a:r>
              <a:rPr lang="en-US" dirty="0"/>
              <a:t> and say to them: 'When you enter the land I am going to give you and you reap its harvest, bring to the priest a sheaf of the first grain you harvest.  He is to wave the sheaf before Yahuwah so it will be accepted on your behalf; the priest is to wave it on the day after the Sabbath.'" (</a:t>
            </a:r>
            <a:r>
              <a:rPr lang="en-US" dirty="0" err="1"/>
              <a:t>Vayiqra</a:t>
            </a:r>
            <a:r>
              <a:rPr lang="en-US" dirty="0"/>
              <a:t> 23:9-11)</a:t>
            </a:r>
            <a:endParaRPr lang="en-US" dirty="0"/>
          </a:p>
        </p:txBody>
      </p:sp>
    </p:spTree>
    <p:extLst>
      <p:ext uri="{BB962C8B-B14F-4D97-AF65-F5344CB8AC3E}">
        <p14:creationId xmlns:p14="http://schemas.microsoft.com/office/powerpoint/2010/main" val="143696398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20000"/>
          </a:bodyPr>
          <a:lstStyle/>
          <a:p>
            <a:pPr marL="0" indent="0" algn="ctr">
              <a:buNone/>
            </a:pPr>
            <a:r>
              <a:rPr lang="en-US" dirty="0" smtClean="0"/>
              <a:t>The Time of </a:t>
            </a:r>
            <a:r>
              <a:rPr lang="en-US" dirty="0" err="1" smtClean="0"/>
              <a:t>Firstfruits</a:t>
            </a:r>
            <a:r>
              <a:rPr lang="en-US" dirty="0" smtClean="0"/>
              <a:t> and the Counting of the Omer</a:t>
            </a:r>
            <a:endParaRPr lang="en-US" dirty="0" smtClean="0"/>
          </a:p>
          <a:p>
            <a:pPr marL="0" indent="0">
              <a:buNone/>
            </a:pPr>
            <a:r>
              <a:rPr lang="en-US" dirty="0"/>
              <a:t>The Sadducees, </a:t>
            </a:r>
            <a:r>
              <a:rPr lang="en-US" dirty="0" err="1"/>
              <a:t>Boethusians</a:t>
            </a:r>
            <a:r>
              <a:rPr lang="en-US" dirty="0"/>
              <a:t> and </a:t>
            </a:r>
            <a:r>
              <a:rPr lang="en-US" dirty="0" err="1"/>
              <a:t>Karaites</a:t>
            </a:r>
            <a:r>
              <a:rPr lang="en-US" dirty="0"/>
              <a:t> maintain that the counting of the </a:t>
            </a:r>
            <a:r>
              <a:rPr lang="en-US" i="1" dirty="0" err="1"/>
              <a:t>omer</a:t>
            </a:r>
            <a:r>
              <a:rPr lang="en-US" dirty="0"/>
              <a:t> should begin the first day following the weekly Sabbath. The Essenes believed it started on the Sunday after the end of the entire eight day festival (one week later than the Sadducees, </a:t>
            </a:r>
            <a:r>
              <a:rPr lang="en-US" dirty="0" err="1"/>
              <a:t>Boethusians</a:t>
            </a:r>
            <a:r>
              <a:rPr lang="en-US" dirty="0"/>
              <a:t> and </a:t>
            </a:r>
            <a:r>
              <a:rPr lang="en-US" dirty="0" err="1"/>
              <a:t>Karaites</a:t>
            </a:r>
            <a:r>
              <a:rPr lang="en-US" dirty="0"/>
              <a:t>.)  The Pharisees (Rabbinic Judaism) maintains that the counting should begin on Aviv / Nisan 16 which is the day following the first day of Unleavened Bread.  So, who is right?</a:t>
            </a:r>
            <a:endParaRPr lang="en-US" dirty="0"/>
          </a:p>
        </p:txBody>
      </p:sp>
    </p:spTree>
    <p:extLst>
      <p:ext uri="{BB962C8B-B14F-4D97-AF65-F5344CB8AC3E}">
        <p14:creationId xmlns:p14="http://schemas.microsoft.com/office/powerpoint/2010/main" val="406546931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lnSpcReduction="10000"/>
          </a:bodyPr>
          <a:lstStyle/>
          <a:p>
            <a:pPr marL="0" indent="0">
              <a:buNone/>
            </a:pPr>
            <a:r>
              <a:rPr lang="en-US" dirty="0"/>
              <a:t>"'From the day after the Sabbath, the day you brought the sheaf of the wave offering, count off seven full weeks.  Count off fifty days up to the day after the seventh Sabbath, and then present an offering of new grain to Yahuwah....  On that same day you are to proclaim a set apart assembly and do no regular work. This is to be a lasting ordinance for the generations to come, wherever you live. (vss15,16,21)</a:t>
            </a:r>
            <a:endParaRPr lang="en-US" dirty="0" smtClean="0"/>
          </a:p>
        </p:txBody>
      </p:sp>
    </p:spTree>
    <p:extLst>
      <p:ext uri="{BB962C8B-B14F-4D97-AF65-F5344CB8AC3E}">
        <p14:creationId xmlns:p14="http://schemas.microsoft.com/office/powerpoint/2010/main" val="6173193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7500" lnSpcReduction="20000"/>
          </a:bodyPr>
          <a:lstStyle/>
          <a:p>
            <a:r>
              <a:rPr lang="en-US" dirty="0"/>
              <a:t>The form of our word in </a:t>
            </a:r>
            <a:r>
              <a:rPr lang="en-US" dirty="0" err="1"/>
              <a:t>Vayiqra</a:t>
            </a:r>
            <a:r>
              <a:rPr lang="en-US" dirty="0"/>
              <a:t> 23:15 is </a:t>
            </a:r>
            <a:r>
              <a:rPr lang="en-US" dirty="0" err="1">
                <a:latin typeface="Bwhebb" panose="00000400000000000000" pitchFamily="2" charset="0"/>
              </a:rPr>
              <a:t>tB'êV;h</a:t>
            </a:r>
            <a:r>
              <a:rPr lang="en-US" dirty="0">
                <a:latin typeface="Bwhebb" panose="00000400000000000000" pitchFamily="2" charset="0"/>
              </a:rPr>
              <a:t>;</a:t>
            </a:r>
            <a:r>
              <a:rPr lang="en-US" dirty="0"/>
              <a:t> (</a:t>
            </a:r>
            <a:r>
              <a:rPr lang="en-US" i="1" dirty="0" err="1"/>
              <a:t>haShabbat</a:t>
            </a:r>
            <a:r>
              <a:rPr lang="en-US" dirty="0"/>
              <a:t>, or "the Sabbath").  In this form, </a:t>
            </a:r>
            <a:r>
              <a:rPr lang="en-US" i="1" dirty="0" err="1"/>
              <a:t>haShabbat</a:t>
            </a:r>
            <a:r>
              <a:rPr lang="en-US" dirty="0"/>
              <a:t> occurs 17 times in the Torah, including in our text, and </a:t>
            </a:r>
            <a:r>
              <a:rPr lang="en-US" u="sng" dirty="0"/>
              <a:t>every time this word is used in this form</a:t>
            </a:r>
            <a:r>
              <a:rPr lang="en-US" dirty="0"/>
              <a:t> it is referring to the weekly seventh-day Sabbath day (Exod. 16:29; 20:8, 11; 31:14, 15, 16[twice]; 35:3; Lev. 23:11, 15, 16; 24:8[twice]; Num. 15:32; 28:9; Deut. 5:12, 15).  In the rest of the </a:t>
            </a:r>
            <a:r>
              <a:rPr lang="en-US" dirty="0" err="1"/>
              <a:t>Tanach</a:t>
            </a:r>
            <a:r>
              <a:rPr lang="en-US" dirty="0"/>
              <a:t>, the same is true - a total of about 40 times </a:t>
            </a:r>
            <a:r>
              <a:rPr lang="en-US" i="1" dirty="0" err="1"/>
              <a:t>haShabbat</a:t>
            </a:r>
            <a:r>
              <a:rPr lang="en-US" dirty="0"/>
              <a:t> is used in the </a:t>
            </a:r>
            <a:r>
              <a:rPr lang="en-US" dirty="0" err="1"/>
              <a:t>Tanach</a:t>
            </a:r>
            <a:r>
              <a:rPr lang="en-US" i="1" dirty="0"/>
              <a:t> - </a:t>
            </a:r>
            <a:r>
              <a:rPr lang="en-US" i="1" dirty="0" err="1"/>
              <a:t>haShabbat</a:t>
            </a:r>
            <a:r>
              <a:rPr lang="en-US" dirty="0"/>
              <a:t> </a:t>
            </a:r>
            <a:r>
              <a:rPr lang="en-US" b="1" u="sng" dirty="0"/>
              <a:t>always</a:t>
            </a:r>
            <a:r>
              <a:rPr lang="en-US" dirty="0"/>
              <a:t> refers to the weekly Sabbath.</a:t>
            </a:r>
          </a:p>
          <a:p>
            <a:r>
              <a:rPr lang="en-US" dirty="0"/>
              <a:t>Furthermore, the word </a:t>
            </a:r>
            <a:r>
              <a:rPr lang="en-US" i="1" dirty="0" err="1"/>
              <a:t>shabbat</a:t>
            </a:r>
            <a:r>
              <a:rPr lang="en-US" dirty="0"/>
              <a:t> without the definite article also always refers to the weekly seventh day Sabbath, except where there are other modifiers to further define its meaning.  </a:t>
            </a:r>
          </a:p>
        </p:txBody>
      </p:sp>
    </p:spTree>
    <p:extLst>
      <p:ext uri="{BB962C8B-B14F-4D97-AF65-F5344CB8AC3E}">
        <p14:creationId xmlns:p14="http://schemas.microsoft.com/office/powerpoint/2010/main" val="55275909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10000"/>
          </a:bodyPr>
          <a:lstStyle/>
          <a:p>
            <a:pPr marL="0" indent="0" algn="ctr">
              <a:buNone/>
            </a:pPr>
            <a:r>
              <a:rPr lang="en-US" dirty="0" smtClean="0"/>
              <a:t>Shavuot</a:t>
            </a:r>
            <a:endParaRPr lang="en-US" dirty="0" smtClean="0"/>
          </a:p>
          <a:p>
            <a:pPr marL="0" indent="0">
              <a:buNone/>
            </a:pPr>
            <a:r>
              <a:rPr lang="en-US" dirty="0"/>
              <a:t>The Pilgrimage Gathering of Shavuot (Pentecost) was the appointed time when Yahuwah appeared on Mt Sinai and delivered the Ten Commandments to his people, which is a summary of the Covenant of Love he enacted with his people.  In remembering and observing this day year after year, the true worshippers of Yahuwah are celebrating their anniversary with him and his proclaiming the commandments of the covenant as the marriage vows they took with their Creator.</a:t>
            </a:r>
            <a:endParaRPr lang="en-US" dirty="0"/>
          </a:p>
        </p:txBody>
      </p:sp>
    </p:spTree>
    <p:extLst>
      <p:ext uri="{BB962C8B-B14F-4D97-AF65-F5344CB8AC3E}">
        <p14:creationId xmlns:p14="http://schemas.microsoft.com/office/powerpoint/2010/main" val="215023687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1499" y="359229"/>
            <a:ext cx="8033657" cy="4539342"/>
          </a:xfrm>
        </p:spPr>
        <p:txBody>
          <a:bodyPr>
            <a:normAutofit/>
          </a:bodyPr>
          <a:lstStyle/>
          <a:p>
            <a:pPr algn="ctr">
              <a:buNone/>
            </a:pPr>
            <a:r>
              <a:rPr lang="en-US" sz="3600" dirty="0" smtClean="0"/>
              <a:t>Good News in the Day of the Blowing</a:t>
            </a:r>
            <a:endParaRPr lang="en-US" sz="3600" dirty="0" smtClean="0"/>
          </a:p>
          <a:p>
            <a:pPr>
              <a:buNone/>
            </a:pPr>
            <a:r>
              <a:rPr lang="en-US" sz="3600" dirty="0"/>
              <a:t>"Say to the sons of </a:t>
            </a:r>
            <a:r>
              <a:rPr lang="en-US" sz="3600" dirty="0" err="1"/>
              <a:t>Yisrael</a:t>
            </a:r>
            <a:r>
              <a:rPr lang="en-US" sz="3600" dirty="0"/>
              <a:t>: 'On the first day of the seventh month you are to have a day of rest, a set apart assembly commemorated with trumpet blasts. Do no regular work, but present an offering made to Yahuwah by fire.'" (vss24-25)</a:t>
            </a:r>
            <a:endParaRPr lang="en-US" sz="3600" dirty="0" smtClean="0">
              <a:solidFill>
                <a:schemeClr val="bg1"/>
              </a:solidFill>
            </a:endParaRPr>
          </a:p>
        </p:txBody>
      </p:sp>
    </p:spTree>
    <p:extLst>
      <p:ext uri="{BB962C8B-B14F-4D97-AF65-F5344CB8AC3E}">
        <p14:creationId xmlns:p14="http://schemas.microsoft.com/office/powerpoint/2010/main" val="145914706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1499" y="359229"/>
            <a:ext cx="8033657" cy="4539342"/>
          </a:xfrm>
        </p:spPr>
        <p:txBody>
          <a:bodyPr>
            <a:normAutofit lnSpcReduction="10000"/>
          </a:bodyPr>
          <a:lstStyle/>
          <a:p>
            <a:pPr marL="0" indent="0">
              <a:buNone/>
            </a:pPr>
            <a:r>
              <a:rPr lang="en-US" sz="3600" dirty="0" smtClean="0"/>
              <a:t>The </a:t>
            </a:r>
            <a:r>
              <a:rPr lang="en-US" sz="3600" dirty="0"/>
              <a:t>observance of Yom </a:t>
            </a:r>
            <a:r>
              <a:rPr lang="en-US" sz="3600" dirty="0" err="1"/>
              <a:t>Teruah</a:t>
            </a:r>
            <a:r>
              <a:rPr lang="en-US" sz="3600" dirty="0"/>
              <a:t> (a blowing of trumpets) was another reminder of Mt Sinai when Yahuwah appeared on Mt Sinai and met with and spoke to his people.  It is an appointment which tells us when Yahuwah is going to appear to his people again.  The sons of Israel did not fully understand the meaning of this day of appointment.</a:t>
            </a:r>
            <a:endParaRPr lang="en-US" sz="3600" dirty="0" smtClean="0">
              <a:solidFill>
                <a:schemeClr val="bg1"/>
              </a:solidFill>
            </a:endParaRPr>
          </a:p>
        </p:txBody>
      </p:sp>
    </p:spTree>
    <p:extLst>
      <p:ext uri="{BB962C8B-B14F-4D97-AF65-F5344CB8AC3E}">
        <p14:creationId xmlns:p14="http://schemas.microsoft.com/office/powerpoint/2010/main" val="181847233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buNone/>
            </a:pPr>
            <a:r>
              <a:rPr lang="en-US" dirty="0" smtClean="0"/>
              <a:t>"</a:t>
            </a:r>
            <a:r>
              <a:rPr lang="en-US" dirty="0"/>
              <a:t>The tenth day of this seventh month is the Day of Atonement. Hold a set apart assembly and deny yourselves, and present an offering made to Yahuwah by fire.</a:t>
            </a:r>
            <a:br>
              <a:rPr lang="en-US" dirty="0"/>
            </a:br>
            <a:r>
              <a:rPr lang="en-US" dirty="0"/>
              <a:t>Do no work on that day, because it is the Day of Atonement, when atonement is made for you before Yahuwah your Elohim. (vss27-28)</a:t>
            </a:r>
            <a:endParaRPr lang="en-US" dirty="0"/>
          </a:p>
        </p:txBody>
      </p:sp>
    </p:spTree>
    <p:extLst>
      <p:ext uri="{BB962C8B-B14F-4D97-AF65-F5344CB8AC3E}">
        <p14:creationId xmlns:p14="http://schemas.microsoft.com/office/powerpoint/2010/main" val="14185785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dirty="0" smtClean="0"/>
              <a:t>Good News About Atonement</a:t>
            </a:r>
            <a:endParaRPr lang="en-US" dirty="0" smtClean="0"/>
          </a:p>
          <a:p>
            <a:pPr marL="0" indent="0">
              <a:buNone/>
            </a:pPr>
            <a:r>
              <a:rPr lang="en-US" dirty="0"/>
              <a:t>The day of Yom Kippur (or Day of Atonement) was an appointment Yahuwah made with his people to perform a cleansing of the nation by separating his people from their sins.  One goat was slaughtered for the sins of the people, while the other goat was removed from the camp, symbolically taking with him all the sins of the nation into an obscure place.</a:t>
            </a:r>
            <a:endParaRPr lang="en-US" dirty="0"/>
          </a:p>
        </p:txBody>
      </p:sp>
    </p:spTree>
    <p:extLst>
      <p:ext uri="{BB962C8B-B14F-4D97-AF65-F5344CB8AC3E}">
        <p14:creationId xmlns:p14="http://schemas.microsoft.com/office/powerpoint/2010/main" val="14118372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10000"/>
          </a:bodyPr>
          <a:lstStyle/>
          <a:p>
            <a:pPr marL="0" indent="0" algn="ctr">
              <a:buNone/>
            </a:pPr>
            <a:r>
              <a:rPr lang="en-US" dirty="0" smtClean="0"/>
              <a:t>Good News About the Creator Dwelling With Men</a:t>
            </a:r>
            <a:endParaRPr lang="en-US" dirty="0" smtClean="0"/>
          </a:p>
          <a:p>
            <a:pPr marL="0" indent="0">
              <a:buNone/>
            </a:pPr>
            <a:r>
              <a:rPr lang="en-US" dirty="0" smtClean="0"/>
              <a:t>Say </a:t>
            </a:r>
            <a:r>
              <a:rPr lang="en-US" dirty="0"/>
              <a:t>to the sons of </a:t>
            </a:r>
            <a:r>
              <a:rPr lang="en-US" dirty="0" err="1"/>
              <a:t>Yisrael</a:t>
            </a:r>
            <a:r>
              <a:rPr lang="en-US" dirty="0"/>
              <a:t>: 'On the fifteenth day of the seventh month Yahuwah's Pilgrimage Gathering of Tabernacles begins, and it lasts for seven days. The first day is a set apart assembly; do no regular work. For seven days present offerings made to Yahuwah by fire, and on the eighth day hold a set apart assembly and present an offering made to Yahuwah by fire. It is the closing assembly; do no regular work. (vss34-36)</a:t>
            </a:r>
            <a:endParaRPr lang="en-US" dirty="0"/>
          </a:p>
        </p:txBody>
      </p:sp>
    </p:spTree>
    <p:extLst>
      <p:ext uri="{BB962C8B-B14F-4D97-AF65-F5344CB8AC3E}">
        <p14:creationId xmlns:p14="http://schemas.microsoft.com/office/powerpoint/2010/main" val="235027122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0000" lnSpcReduction="20000"/>
          </a:bodyPr>
          <a:lstStyle/>
          <a:p>
            <a:pPr marL="0" indent="0" algn="ctr">
              <a:buNone/>
            </a:pPr>
            <a:r>
              <a:rPr lang="en-US" dirty="0" smtClean="0"/>
              <a:t>Paul’s Gospel</a:t>
            </a:r>
            <a:endParaRPr lang="en-US" dirty="0" smtClean="0"/>
          </a:p>
          <a:p>
            <a:r>
              <a:rPr lang="en-US" dirty="0"/>
              <a:t>1 Corinthians 15:1-8:</a:t>
            </a:r>
          </a:p>
          <a:p>
            <a:r>
              <a:rPr lang="en-US" b="1" dirty="0"/>
              <a:t>Now I want to make clear for you, brothers and sisters, </a:t>
            </a:r>
            <a:r>
              <a:rPr lang="en-US" b="1" u="sng" dirty="0"/>
              <a:t>the gospel that I preached to you</a:t>
            </a:r>
            <a:r>
              <a:rPr lang="en-US" b="1" dirty="0"/>
              <a:t>, that you received and on which you stand, and </a:t>
            </a:r>
            <a:r>
              <a:rPr lang="en-US" b="1" u="sng" dirty="0"/>
              <a:t>by which you are being saved</a:t>
            </a:r>
            <a:r>
              <a:rPr lang="en-US" b="1" dirty="0"/>
              <a:t>, if you hold firmly to the message I preached to you--unless you believed in vain.  For I passed on to you as of first importance what I also received--that </a:t>
            </a:r>
            <a:r>
              <a:rPr lang="en-US" b="1" u="sng" dirty="0"/>
              <a:t>Messiah died for our sins according to the scriptures, and that he was buried, and that he was raised on the third day according to the scriptures</a:t>
            </a:r>
            <a:r>
              <a:rPr lang="en-US" b="1" dirty="0"/>
              <a:t>, and that he appeared to </a:t>
            </a:r>
            <a:r>
              <a:rPr lang="en-US" b="1" dirty="0" err="1"/>
              <a:t>Kepha</a:t>
            </a:r>
            <a:r>
              <a:rPr lang="en-US" b="1" dirty="0"/>
              <a:t>, then to the twelve.  Then he appeared to more than five hundred of the brothers and sisters at one time, most of whom are still alive, though some have fallen asleep.  Then he appeared to </a:t>
            </a:r>
            <a:r>
              <a:rPr lang="en-US" b="1" dirty="0" err="1"/>
              <a:t>Ya'acov</a:t>
            </a:r>
            <a:r>
              <a:rPr lang="en-US" b="1" dirty="0"/>
              <a:t>, then to all the apostles.  Last of all, as though to one born at the wrong time, he appeared to me also.</a:t>
            </a:r>
          </a:p>
          <a:p>
            <a:pPr marL="0" indent="0">
              <a:buNone/>
            </a:pPr>
            <a:endParaRPr lang="en-US" dirty="0"/>
          </a:p>
          <a:p>
            <a:endParaRPr lang="en-US" dirty="0"/>
          </a:p>
        </p:txBody>
      </p:sp>
    </p:spTree>
    <p:extLst>
      <p:ext uri="{BB962C8B-B14F-4D97-AF65-F5344CB8AC3E}">
        <p14:creationId xmlns:p14="http://schemas.microsoft.com/office/powerpoint/2010/main" val="351003876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dirty="0" smtClean="0"/>
              <a:t>Summary</a:t>
            </a:r>
            <a:endParaRPr lang="en-US" dirty="0" smtClean="0"/>
          </a:p>
          <a:p>
            <a:pPr marL="0" indent="0">
              <a:buNone/>
            </a:pPr>
            <a:r>
              <a:rPr lang="en-US" dirty="0" smtClean="0"/>
              <a:t>Identifying the month of the Aviv as the first month in the Hebrew calendar is critical in order that we may guard all the annual appointed times at the correct time.  Otherwise we would miss the appointment he has established to meet with his people.</a:t>
            </a:r>
            <a:endParaRPr lang="en-US" dirty="0"/>
          </a:p>
        </p:txBody>
      </p:sp>
    </p:spTree>
    <p:extLst>
      <p:ext uri="{BB962C8B-B14F-4D97-AF65-F5344CB8AC3E}">
        <p14:creationId xmlns:p14="http://schemas.microsoft.com/office/powerpoint/2010/main" val="1704920238"/>
      </p:ext>
    </p:extLst>
  </p:cSld>
  <p:clrMapOvr>
    <a:masterClrMapping/>
  </p:clrMapOvr>
  <p:timing>
    <p:tnLst>
      <p:par>
        <p:cTn id="1" dur="indefinite" restart="never" nodeType="tmRoot"/>
      </p:par>
    </p:tnLst>
  </p:timing>
</p:sld>
</file>

<file path=ppt/theme/theme1.xml><?xml version="1.0" encoding="utf-8"?>
<a:theme xmlns:a="http://schemas.openxmlformats.org/drawingml/2006/main" name="1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67594</TotalTime>
  <Words>1358</Words>
  <Application>Microsoft Office PowerPoint</Application>
  <PresentationFormat>On-screen Show (16:9)</PresentationFormat>
  <Paragraphs>107</Paragraphs>
  <Slides>29</Slides>
  <Notes>29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Bwhebb</vt:lpstr>
      <vt:lpstr>Calibri</vt:lpstr>
      <vt:lpstr>Helvetica</vt:lpstr>
      <vt:lpstr>16_Office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Abundant Life Ministries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Arthur Bailey</dc:creator>
  <cp:lastModifiedBy>David</cp:lastModifiedBy>
  <cp:revision>664</cp:revision>
  <dcterms:created xsi:type="dcterms:W3CDTF">2012-08-10T17:43:01Z</dcterms:created>
  <dcterms:modified xsi:type="dcterms:W3CDTF">2018-03-18T20:36:37Z</dcterms:modified>
</cp:coreProperties>
</file>