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925" r:id="rId1"/>
  </p:sldMasterIdLst>
  <p:notesMasterIdLst>
    <p:notesMasterId r:id="rId7"/>
  </p:notesMasterIdLst>
  <p:sldIdLst>
    <p:sldId id="1387" r:id="rId2"/>
    <p:sldId id="1385" r:id="rId3"/>
    <p:sldId id="1241" r:id="rId4"/>
    <p:sldId id="1389" r:id="rId5"/>
    <p:sldId id="1388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D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96035" autoAdjust="0"/>
  </p:normalViewPr>
  <p:slideViewPr>
    <p:cSldViewPr snapToGrid="0" snapToObjects="1">
      <p:cViewPr varScale="1">
        <p:scale>
          <a:sx n="146" d="100"/>
          <a:sy n="146" d="100"/>
        </p:scale>
        <p:origin x="576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68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825CE-FD59-BE41-A671-CC59F812A072}" type="datetimeFigureOut">
              <a:rPr lang="en-US" smtClean="0"/>
              <a:pPr/>
              <a:t>9/9/2018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03013-8287-D549-A06B-B0A86AFD763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30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503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56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631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36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39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2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1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8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61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74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75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86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0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08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22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6" r:id="rId1"/>
    <p:sldLayoutId id="2147484927" r:id="rId2"/>
    <p:sldLayoutId id="2147484928" r:id="rId3"/>
    <p:sldLayoutId id="2147484929" r:id="rId4"/>
    <p:sldLayoutId id="2147484930" r:id="rId5"/>
    <p:sldLayoutId id="2147484931" r:id="rId6"/>
    <p:sldLayoutId id="2147484932" r:id="rId7"/>
    <p:sldLayoutId id="2147484933" r:id="rId8"/>
    <p:sldLayoutId id="2147484934" r:id="rId9"/>
    <p:sldLayoutId id="2147484935" r:id="rId10"/>
    <p:sldLayoutId id="214748493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449036"/>
            <a:ext cx="8278586" cy="452301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Joyous Yom </a:t>
            </a:r>
            <a:r>
              <a:rPr lang="en-US" sz="400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Teruah</a:t>
            </a:r>
            <a:endParaRPr lang="en-US" sz="4000" dirty="0" smtClean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algn="ctr"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2800" i="1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i="1" dirty="0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8000" i="1" dirty="0" err="1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8000" i="1" dirty="0" smtClean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At the Upper Room Chapel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Fort Mill, SC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September 11, 2018</a:t>
            </a:r>
          </a:p>
          <a:p>
            <a:pPr algn="ctr">
              <a:buNone/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36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03" y="449036"/>
            <a:ext cx="8961119" cy="45230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Celebrating on Yom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Teruah</a:t>
            </a:r>
            <a:endParaRPr lang="en-US" sz="4000" dirty="0" smtClean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The Day of the Shout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29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The </a:t>
            </a:r>
            <a:r>
              <a:rPr lang="en-US" dirty="0" smtClean="0"/>
              <a:t>Command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Again Yahuwah spoke to </a:t>
            </a:r>
            <a:r>
              <a:rPr lang="en-US" dirty="0" err="1"/>
              <a:t>Mosheh</a:t>
            </a:r>
            <a:r>
              <a:rPr lang="en-US" dirty="0"/>
              <a:t>, saying,  "Speak to the sons of </a:t>
            </a:r>
            <a:r>
              <a:rPr lang="en-US" dirty="0" err="1"/>
              <a:t>Yisrael</a:t>
            </a:r>
            <a:r>
              <a:rPr lang="en-US" dirty="0"/>
              <a:t>, saying, 'In the seventh month on the first of the month you shall have </a:t>
            </a:r>
            <a:r>
              <a:rPr lang="en-US" u="sng" dirty="0"/>
              <a:t>a rest, a remembrance by blowing [of trumpets], a set-apart assembly</a:t>
            </a:r>
            <a:r>
              <a:rPr lang="en-US" dirty="0"/>
              <a:t>.  You shall not do any laborious work, but you shall present an offering by fire to Yahuwah.'" (</a:t>
            </a:r>
            <a:r>
              <a:rPr lang="en-US" dirty="0" err="1" smtClean="0"/>
              <a:t>Vayikra</a:t>
            </a:r>
            <a:r>
              <a:rPr lang="en-US" dirty="0" smtClean="0"/>
              <a:t> [Leviticus] </a:t>
            </a:r>
            <a:r>
              <a:rPr lang="en-US" dirty="0"/>
              <a:t>23:23-25)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576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The </a:t>
            </a:r>
            <a:r>
              <a:rPr lang="en-US" dirty="0" smtClean="0"/>
              <a:t>Vocabulary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latin typeface="Bwhebb" panose="00000400000000000000" pitchFamily="2" charset="0"/>
              </a:rPr>
              <a:t>!</a:t>
            </a:r>
            <a:r>
              <a:rPr lang="en-US" dirty="0" err="1" smtClean="0">
                <a:latin typeface="Bwhebb" panose="00000400000000000000" pitchFamily="2" charset="0"/>
              </a:rPr>
              <a:t>AtB'v</a:t>
            </a:r>
            <a:r>
              <a:rPr lang="en-US" dirty="0">
                <a:latin typeface="Bwhebb" panose="00000400000000000000" pitchFamily="2" charset="0"/>
              </a:rPr>
              <a:t>; </a:t>
            </a:r>
            <a:r>
              <a:rPr lang="en-US" i="1" dirty="0" err="1"/>
              <a:t>shabbaton</a:t>
            </a:r>
            <a:r>
              <a:rPr lang="en-US" dirty="0"/>
              <a:t> – cessation, rest, </a:t>
            </a:r>
            <a:r>
              <a:rPr lang="en-US" dirty="0" err="1"/>
              <a:t>sabbath</a:t>
            </a:r>
            <a:r>
              <a:rPr lang="en-US" dirty="0"/>
              <a:t> observance</a:t>
            </a:r>
          </a:p>
          <a:p>
            <a:pPr marL="0" indent="0">
              <a:buNone/>
            </a:pPr>
            <a:r>
              <a:rPr lang="en-US" dirty="0">
                <a:latin typeface="Bwhebb" panose="00000400000000000000" pitchFamily="2" charset="0"/>
              </a:rPr>
              <a:t>!</a:t>
            </a:r>
            <a:r>
              <a:rPr lang="en-US" dirty="0" err="1">
                <a:latin typeface="Bwhebb" panose="00000400000000000000" pitchFamily="2" charset="0"/>
              </a:rPr>
              <a:t>Ark.zI</a:t>
            </a:r>
            <a:r>
              <a:rPr lang="en-US" dirty="0"/>
              <a:t> </a:t>
            </a:r>
            <a:r>
              <a:rPr lang="en-US" i="1" dirty="0" err="1"/>
              <a:t>zichron</a:t>
            </a:r>
            <a:r>
              <a:rPr lang="en-US" dirty="0"/>
              <a:t> - memorial, remembrance</a:t>
            </a:r>
          </a:p>
          <a:p>
            <a:pPr marL="0" indent="0">
              <a:buNone/>
            </a:pPr>
            <a:r>
              <a:rPr lang="en-US" dirty="0">
                <a:latin typeface="Bwhebb" panose="00000400000000000000" pitchFamily="2" charset="0"/>
              </a:rPr>
              <a:t>h['</a:t>
            </a:r>
            <a:r>
              <a:rPr lang="en-US" dirty="0" err="1">
                <a:latin typeface="Bwhebb" panose="00000400000000000000" pitchFamily="2" charset="0"/>
              </a:rPr>
              <a:t>WrT</a:t>
            </a:r>
            <a:r>
              <a:rPr lang="en-US" dirty="0">
                <a:latin typeface="Bwhebb" panose="00000400000000000000" pitchFamily="2" charset="0"/>
              </a:rPr>
              <a:t> </a:t>
            </a:r>
            <a:r>
              <a:rPr lang="en-US" i="1" dirty="0" err="1"/>
              <a:t>teruah</a:t>
            </a:r>
            <a:r>
              <a:rPr lang="en-US" dirty="0"/>
              <a:t> - shout or blast of war, alarm, or joy, trumpet blast.</a:t>
            </a:r>
          </a:p>
          <a:p>
            <a:pPr marL="0" indent="0">
              <a:buNone/>
            </a:pPr>
            <a:r>
              <a:rPr lang="en-US" dirty="0" err="1">
                <a:latin typeface="Bwhebb" panose="00000400000000000000" pitchFamily="2" charset="0"/>
              </a:rPr>
              <a:t>vd</a:t>
            </a:r>
            <a:r>
              <a:rPr lang="en-US" dirty="0">
                <a:latin typeface="Bwhebb" panose="00000400000000000000" pitchFamily="2" charset="0"/>
              </a:rPr>
              <a:t>&lt;</a:t>
            </a:r>
            <a:r>
              <a:rPr lang="en-US" dirty="0" err="1">
                <a:latin typeface="Bwhebb" panose="00000400000000000000" pitchFamily="2" charset="0"/>
              </a:rPr>
              <a:t>qo-ar"q.mi</a:t>
            </a:r>
            <a:r>
              <a:rPr lang="en-US" dirty="0"/>
              <a:t> </a:t>
            </a:r>
            <a:r>
              <a:rPr lang="en-US" i="1" dirty="0" err="1"/>
              <a:t>miqra</a:t>
            </a:r>
            <a:r>
              <a:rPr lang="en-US" i="1" dirty="0"/>
              <a:t> </a:t>
            </a:r>
            <a:r>
              <a:rPr lang="en-US" i="1" dirty="0" err="1"/>
              <a:t>qodesh</a:t>
            </a:r>
            <a:r>
              <a:rPr lang="en-US" dirty="0"/>
              <a:t> - </a:t>
            </a:r>
            <a:r>
              <a:rPr lang="en-US" i="1" dirty="0" err="1"/>
              <a:t>qodesh</a:t>
            </a:r>
            <a:r>
              <a:rPr lang="en-US" dirty="0"/>
              <a:t> means "set-apart" or "separated," sometimes translated "holy."  And </a:t>
            </a:r>
            <a:r>
              <a:rPr lang="en-US" i="1" dirty="0" err="1"/>
              <a:t>miqra</a:t>
            </a:r>
            <a:r>
              <a:rPr lang="en-US" dirty="0"/>
              <a:t> means "a called assembly, convocation, convoking, reading, proclamation."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220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The Conclusion</a:t>
            </a:r>
          </a:p>
          <a:p>
            <a:pPr marL="0" indent="0">
              <a:buNone/>
            </a:pPr>
            <a:r>
              <a:rPr lang="en-US" dirty="0" smtClean="0"/>
              <a:t>Messiah</a:t>
            </a:r>
          </a:p>
        </p:txBody>
      </p:sp>
    </p:spTree>
    <p:extLst>
      <p:ext uri="{BB962C8B-B14F-4D97-AF65-F5344CB8AC3E}">
        <p14:creationId xmlns:p14="http://schemas.microsoft.com/office/powerpoint/2010/main" val="319702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117261</TotalTime>
  <Words>107</Words>
  <Application>Microsoft Office PowerPoint</Application>
  <PresentationFormat>On-screen Show (16:9)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Bwhebb</vt:lpstr>
      <vt:lpstr>Calibri</vt:lpstr>
      <vt:lpstr>Helvetica</vt:lpstr>
      <vt:lpstr>16_Office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BibleTruth.cc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Rogers;Arthur Bailey</dc:creator>
  <cp:lastModifiedBy>David</cp:lastModifiedBy>
  <cp:revision>941</cp:revision>
  <dcterms:created xsi:type="dcterms:W3CDTF">2012-08-10T17:43:01Z</dcterms:created>
  <dcterms:modified xsi:type="dcterms:W3CDTF">2018-09-11T14:17:54Z</dcterms:modified>
</cp:coreProperties>
</file>