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 id="2147484937" r:id="rId2"/>
  </p:sldMasterIdLst>
  <p:notesMasterIdLst>
    <p:notesMasterId r:id="rId48"/>
  </p:notesMasterIdLst>
  <p:sldIdLst>
    <p:sldId id="1440" r:id="rId3"/>
    <p:sldId id="1385" r:id="rId4"/>
    <p:sldId id="1241" r:id="rId5"/>
    <p:sldId id="1399" r:id="rId6"/>
    <p:sldId id="1389" r:id="rId7"/>
    <p:sldId id="1390" r:id="rId8"/>
    <p:sldId id="1400" r:id="rId9"/>
    <p:sldId id="1401" r:id="rId10"/>
    <p:sldId id="1402" r:id="rId11"/>
    <p:sldId id="1403" r:id="rId12"/>
    <p:sldId id="1411" r:id="rId13"/>
    <p:sldId id="1442" r:id="rId14"/>
    <p:sldId id="1444" r:id="rId15"/>
    <p:sldId id="1448" r:id="rId16"/>
    <p:sldId id="1449" r:id="rId17"/>
    <p:sldId id="1443" r:id="rId18"/>
    <p:sldId id="1445" r:id="rId19"/>
    <p:sldId id="1429" r:id="rId20"/>
    <p:sldId id="1430" r:id="rId21"/>
    <p:sldId id="1433" r:id="rId22"/>
    <p:sldId id="1412" r:id="rId23"/>
    <p:sldId id="1413" r:id="rId24"/>
    <p:sldId id="1414" r:id="rId25"/>
    <p:sldId id="1431" r:id="rId26"/>
    <p:sldId id="1441" r:id="rId27"/>
    <p:sldId id="1432" r:id="rId28"/>
    <p:sldId id="1446" r:id="rId29"/>
    <p:sldId id="1415" r:id="rId30"/>
    <p:sldId id="1434" r:id="rId31"/>
    <p:sldId id="1417" r:id="rId32"/>
    <p:sldId id="1436" r:id="rId33"/>
    <p:sldId id="1438" r:id="rId34"/>
    <p:sldId id="1437" r:id="rId35"/>
    <p:sldId id="1447" r:id="rId36"/>
    <p:sldId id="1439" r:id="rId37"/>
    <p:sldId id="1420" r:id="rId38"/>
    <p:sldId id="1421" r:id="rId39"/>
    <p:sldId id="1422" r:id="rId40"/>
    <p:sldId id="1423" r:id="rId41"/>
    <p:sldId id="1424" r:id="rId42"/>
    <p:sldId id="1454" r:id="rId43"/>
    <p:sldId id="1450" r:id="rId44"/>
    <p:sldId id="1451" r:id="rId45"/>
    <p:sldId id="1452" r:id="rId46"/>
    <p:sldId id="1453" r:id="rId4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45" autoAdjust="0"/>
    <p:restoredTop sz="94655" autoAdjust="0"/>
  </p:normalViewPr>
  <p:slideViewPr>
    <p:cSldViewPr snapToGrid="0" snapToObjects="1">
      <p:cViewPr varScale="1">
        <p:scale>
          <a:sx n="97" d="100"/>
          <a:sy n="97" d="100"/>
        </p:scale>
        <p:origin x="174" y="78"/>
      </p:cViewPr>
      <p:guideLst>
        <p:guide orient="horz" pos="1620"/>
        <p:guide pos="2880"/>
      </p:guideLst>
    </p:cSldViewPr>
  </p:slideViewPr>
  <p:outlineViewPr>
    <p:cViewPr>
      <p:scale>
        <a:sx n="33" d="100"/>
        <a:sy n="33" d="100"/>
      </p:scale>
      <p:origin x="0" y="-3511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10/8/2019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691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646056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363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578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736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2530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7517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2674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8590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1524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111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6581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81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6032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9471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1018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0703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7576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32420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40168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1210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3072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6444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917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7236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7896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3956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6376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0155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6146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4022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65911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26753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6328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07332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4571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2616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7538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12948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5014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61509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28476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74146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34838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1631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011238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4033735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683533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693014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6858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615379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6858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104912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6858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920607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6423511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7056771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462803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170985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10/8/2019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D5F47777-84D7-4CF1-B56F-347CA25596FD}" type="datetimeFigureOut">
              <a:rPr lang="en-US" smtClean="0">
                <a:solidFill>
                  <a:prstClr val="black">
                    <a:tint val="75000"/>
                  </a:prstClr>
                </a:solidFill>
              </a:rPr>
              <a:pPr defTabSz="685800"/>
              <a:t>10/8/2019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B31B01FA-5DD9-417B-ABB8-22AA979D9AE8}"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298366366"/>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1" y="449036"/>
            <a:ext cx="8278586" cy="4523013"/>
          </a:xfrm>
        </p:spPr>
        <p:txBody>
          <a:bodyPr>
            <a:normAutofit/>
          </a:bodyPr>
          <a:lstStyle/>
          <a:p>
            <a:pPr algn="ctr">
              <a:buNone/>
            </a:pPr>
            <a:r>
              <a:rPr lang="en-US" sz="3900" b="1" dirty="0">
                <a:solidFill>
                  <a:schemeClr val="accent1">
                    <a:lumMod val="50000"/>
                  </a:schemeClr>
                </a:solidFill>
                <a:latin typeface="Helvetica" pitchFamily="34" charset="0"/>
                <a:cs typeface="Helvetica" pitchFamily="34" charset="0"/>
              </a:rPr>
              <a:t>Shabbat </a:t>
            </a:r>
            <a:r>
              <a:rPr lang="en-US" sz="3900" b="1" dirty="0" err="1" smtClean="0">
                <a:solidFill>
                  <a:schemeClr val="accent1">
                    <a:lumMod val="50000"/>
                  </a:schemeClr>
                </a:solidFill>
                <a:latin typeface="Helvetica" pitchFamily="34" charset="0"/>
                <a:cs typeface="Helvetica" pitchFamily="34" charset="0"/>
              </a:rPr>
              <a:t>Shabbaton</a:t>
            </a:r>
            <a:r>
              <a:rPr lang="en-US" sz="3900" b="1" dirty="0" smtClean="0">
                <a:solidFill>
                  <a:schemeClr val="accent1">
                    <a:lumMod val="50000"/>
                  </a:schemeClr>
                </a:solidFill>
                <a:latin typeface="Helvetica" pitchFamily="34" charset="0"/>
                <a:cs typeface="Helvetica" pitchFamily="34" charset="0"/>
              </a:rPr>
              <a:t> Shalom</a:t>
            </a:r>
            <a:endParaRPr lang="en-US" sz="1800" dirty="0">
              <a:solidFill>
                <a:schemeClr val="tx1">
                  <a:lumMod val="95000"/>
                  <a:lumOff val="5000"/>
                </a:schemeClr>
              </a:solidFill>
              <a:latin typeface="Helvetica" pitchFamily="34" charset="0"/>
              <a:cs typeface="Helvetica" pitchFamily="34" charset="0"/>
            </a:endParaRPr>
          </a:p>
          <a:p>
            <a:pPr algn="ctr">
              <a:spcAft>
                <a:spcPts val="900"/>
              </a:spcAft>
              <a:buNone/>
            </a:pPr>
            <a:r>
              <a:rPr lang="en-US" sz="2800" b="1" dirty="0">
                <a:solidFill>
                  <a:schemeClr val="tx1">
                    <a:lumMod val="95000"/>
                    <a:lumOff val="5000"/>
                  </a:schemeClr>
                </a:solidFill>
                <a:latin typeface="Helvetica" pitchFamily="34" charset="0"/>
                <a:cs typeface="Helvetica" pitchFamily="34" charset="0"/>
              </a:rPr>
              <a:t>Welcome to</a:t>
            </a:r>
            <a:endParaRPr lang="en-US" sz="2800"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7800" b="1" i="1" dirty="0">
                <a:solidFill>
                  <a:srgbClr val="C00000"/>
                </a:solidFill>
                <a:latin typeface="Helvetica" pitchFamily="34" charset="0"/>
                <a:cs typeface="Helvetica" pitchFamily="34" charset="0"/>
              </a:rPr>
              <a:t>The </a:t>
            </a:r>
            <a:r>
              <a:rPr lang="en-US" sz="7800" b="1" i="1" dirty="0" err="1">
                <a:solidFill>
                  <a:srgbClr val="C00000"/>
                </a:solidFill>
                <a:latin typeface="Helvetica" pitchFamily="34" charset="0"/>
                <a:cs typeface="Helvetica" pitchFamily="34" charset="0"/>
              </a:rPr>
              <a:t>Miqra</a:t>
            </a:r>
            <a:endParaRPr lang="en-US" sz="7800" b="1" i="1" dirty="0">
              <a:solidFill>
                <a:srgbClr val="C00000"/>
              </a:solidFill>
              <a:latin typeface="Helvetica" pitchFamily="34" charset="0"/>
              <a:cs typeface="Helvetica" pitchFamily="34" charset="0"/>
            </a:endParaRPr>
          </a:p>
          <a:p>
            <a:pPr marL="0" indent="0" algn="ctr">
              <a:spcBef>
                <a:spcPts val="0"/>
              </a:spcBef>
              <a:buNone/>
            </a:pPr>
            <a:endParaRPr lang="en-US" sz="4000"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b="1" dirty="0">
                <a:solidFill>
                  <a:schemeClr val="tx1">
                    <a:lumMod val="95000"/>
                    <a:lumOff val="5000"/>
                  </a:schemeClr>
                </a:solidFill>
                <a:latin typeface="Helvetica" pitchFamily="34" charset="0"/>
                <a:cs typeface="Helvetica" pitchFamily="34" charset="0"/>
              </a:rPr>
              <a:t>Proclaiming the Ancient Paths of the Faith Once Delivered</a:t>
            </a:r>
            <a:endParaRPr lang="en-US" sz="4000"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b="1" dirty="0">
                <a:solidFill>
                  <a:schemeClr val="tx1">
                    <a:lumMod val="95000"/>
                    <a:lumOff val="5000"/>
                  </a:schemeClr>
                </a:solidFill>
                <a:latin typeface="Helvetica" pitchFamily="34" charset="0"/>
                <a:cs typeface="Helvetica" pitchFamily="34" charset="0"/>
              </a:rPr>
              <a:t>October </a:t>
            </a:r>
            <a:r>
              <a:rPr lang="en-US" sz="4000" b="1" dirty="0" smtClean="0">
                <a:solidFill>
                  <a:schemeClr val="tx1">
                    <a:lumMod val="95000"/>
                    <a:lumOff val="5000"/>
                  </a:schemeClr>
                </a:solidFill>
                <a:latin typeface="Helvetica" pitchFamily="34" charset="0"/>
                <a:cs typeface="Helvetica" pitchFamily="34" charset="0"/>
              </a:rPr>
              <a:t>9, </a:t>
            </a:r>
            <a:r>
              <a:rPr lang="en-US" sz="4000" b="1" dirty="0">
                <a:solidFill>
                  <a:schemeClr val="tx1">
                    <a:lumMod val="95000"/>
                    <a:lumOff val="5000"/>
                  </a:schemeClr>
                </a:solidFill>
                <a:latin typeface="Helvetica" pitchFamily="34" charset="0"/>
                <a:cs typeface="Helvetica" pitchFamily="34" charset="0"/>
              </a:rPr>
              <a:t>2019</a:t>
            </a:r>
            <a:endParaRPr lang="en-US" sz="4000" b="1" dirty="0">
              <a:solidFill>
                <a:schemeClr val="tx1">
                  <a:lumMod val="95000"/>
                  <a:lumOff val="5000"/>
                </a:schemeClr>
              </a:solidFill>
              <a:latin typeface="Helvetica" pitchFamily="34" charset="0"/>
              <a:cs typeface="Helvetica" pitchFamily="34" charset="0"/>
            </a:endParaRPr>
          </a:p>
          <a:p>
            <a:pPr algn="ctr">
              <a:buNone/>
            </a:pPr>
            <a:endParaRPr lang="en-US" sz="2800"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672495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3" y="449036"/>
            <a:ext cx="8961119"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400" b="1" dirty="0" smtClean="0">
                <a:solidFill>
                  <a:schemeClr val="accent2">
                    <a:lumMod val="50000"/>
                  </a:schemeClr>
                </a:solidFill>
                <a:latin typeface="+mn-lt"/>
                <a:cs typeface="Helvetica" pitchFamily="34" charset="0"/>
              </a:rPr>
              <a:t>The Day </a:t>
            </a:r>
            <a:r>
              <a:rPr lang="en-US" sz="4400" b="1" dirty="0" smtClean="0">
                <a:solidFill>
                  <a:schemeClr val="accent2">
                    <a:lumMod val="50000"/>
                  </a:schemeClr>
                </a:solidFill>
                <a:latin typeface="+mn-lt"/>
                <a:cs typeface="Helvetica" pitchFamily="34" charset="0"/>
              </a:rPr>
              <a:t>of </a:t>
            </a:r>
            <a:r>
              <a:rPr lang="en-US" sz="4400" b="1" dirty="0" smtClean="0">
                <a:solidFill>
                  <a:schemeClr val="accent2">
                    <a:lumMod val="50000"/>
                  </a:schemeClr>
                </a:solidFill>
                <a:latin typeface="+mn-lt"/>
                <a:cs typeface="Helvetica" pitchFamily="34" charset="0"/>
              </a:rPr>
              <a:t>the Atonements</a:t>
            </a:r>
          </a:p>
          <a:p>
            <a:pPr marL="0" indent="0" algn="ctr">
              <a:spcBef>
                <a:spcPts val="0"/>
              </a:spcBef>
              <a:buNone/>
            </a:pPr>
            <a:r>
              <a:rPr lang="en-US" sz="4400" b="1" dirty="0" smtClean="0">
                <a:solidFill>
                  <a:schemeClr val="accent2">
                    <a:lumMod val="50000"/>
                  </a:schemeClr>
                </a:solidFill>
                <a:cs typeface="Helvetica" pitchFamily="34" charset="0"/>
              </a:rPr>
              <a:t>Yom </a:t>
            </a:r>
            <a:r>
              <a:rPr lang="en-US" sz="4400" b="1" dirty="0" err="1" smtClean="0">
                <a:solidFill>
                  <a:schemeClr val="accent2">
                    <a:lumMod val="50000"/>
                  </a:schemeClr>
                </a:solidFill>
                <a:cs typeface="Helvetica" pitchFamily="34" charset="0"/>
              </a:rPr>
              <a:t>HaKippurim</a:t>
            </a:r>
            <a:endParaRPr lang="en-US" sz="4000" b="1" dirty="0" smtClean="0">
              <a:solidFill>
                <a:schemeClr val="accent2">
                  <a:lumMod val="50000"/>
                </a:schemeClr>
              </a:solidFill>
              <a:latin typeface="+mn-lt"/>
              <a:cs typeface="Helvetica" pitchFamily="34" charset="0"/>
            </a:endParaRPr>
          </a:p>
          <a:p>
            <a:pPr algn="ctr">
              <a:buNone/>
            </a:pPr>
            <a:endParaRPr lang="en-US" sz="4000" b="1" dirty="0" smtClean="0">
              <a:solidFill>
                <a:schemeClr val="tx1">
                  <a:lumMod val="95000"/>
                  <a:lumOff val="5000"/>
                </a:schemeClr>
              </a:solidFill>
              <a:latin typeface="+mn-lt"/>
              <a:cs typeface="Helvetica" pitchFamily="34" charset="0"/>
            </a:endParaRPr>
          </a:p>
          <a:p>
            <a:pPr marL="0" indent="0" algn="ctr">
              <a:buNone/>
            </a:pPr>
            <a:r>
              <a:rPr lang="en-US" sz="4000" b="1" dirty="0" smtClean="0">
                <a:solidFill>
                  <a:schemeClr val="tx1">
                    <a:lumMod val="95000"/>
                    <a:lumOff val="5000"/>
                  </a:schemeClr>
                </a:solidFill>
                <a:latin typeface="+mn-lt"/>
                <a:cs typeface="Helvetica" pitchFamily="34" charset="0"/>
              </a:rPr>
              <a:t>Getting Everything Right Before Yah</a:t>
            </a:r>
            <a:endParaRPr lang="en-US" sz="4000" b="1" dirty="0" smtClean="0">
              <a:solidFill>
                <a:schemeClr val="tx1">
                  <a:lumMod val="95000"/>
                  <a:lumOff val="5000"/>
                </a:schemeClr>
              </a:solidFill>
              <a:latin typeface="+mn-lt"/>
              <a:cs typeface="Helvetica" pitchFamily="34" charset="0"/>
            </a:endParaRPr>
          </a:p>
        </p:txBody>
      </p:sp>
    </p:spTree>
    <p:extLst>
      <p:ext uri="{BB962C8B-B14F-4D97-AF65-F5344CB8AC3E}">
        <p14:creationId xmlns:p14="http://schemas.microsoft.com/office/powerpoint/2010/main" val="3731292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The Command</a:t>
            </a:r>
          </a:p>
          <a:p>
            <a:pPr marL="0" indent="0">
              <a:buNone/>
            </a:pPr>
            <a:r>
              <a:rPr lang="en-US" sz="4000" b="1" dirty="0">
                <a:latin typeface="+mn-lt"/>
              </a:rPr>
              <a:t>Yahuwah spoke to </a:t>
            </a:r>
            <a:r>
              <a:rPr lang="en-US" sz="4000" b="1" dirty="0" err="1">
                <a:latin typeface="+mn-lt"/>
              </a:rPr>
              <a:t>Mosheh</a:t>
            </a:r>
            <a:r>
              <a:rPr lang="en-US" sz="4000" b="1" dirty="0">
                <a:latin typeface="+mn-lt"/>
              </a:rPr>
              <a:t>, saying,  "On exactly the tenth day of this seventh month is the day of the </a:t>
            </a:r>
            <a:r>
              <a:rPr lang="en-US" sz="4000" b="1" i="1" dirty="0" err="1">
                <a:latin typeface="+mn-lt"/>
              </a:rPr>
              <a:t>kippurim</a:t>
            </a:r>
            <a:r>
              <a:rPr lang="en-US" sz="4000" b="1" dirty="0">
                <a:latin typeface="+mn-lt"/>
              </a:rPr>
              <a:t>; it shall be a set-apart </a:t>
            </a:r>
            <a:r>
              <a:rPr lang="en-US" sz="4000" b="1" i="1" dirty="0" err="1">
                <a:latin typeface="+mn-lt"/>
              </a:rPr>
              <a:t>miqra</a:t>
            </a:r>
            <a:r>
              <a:rPr lang="en-US" sz="4000" b="1" dirty="0">
                <a:latin typeface="+mn-lt"/>
              </a:rPr>
              <a:t> for you, and you shall humble your souls and present an offering by fire to Yahuwah.  You shall not do any work on this same day, for it is a day of the </a:t>
            </a:r>
            <a:r>
              <a:rPr lang="en-US" sz="4000" b="1" i="1" dirty="0" err="1">
                <a:latin typeface="+mn-lt"/>
              </a:rPr>
              <a:t>kippurim</a:t>
            </a:r>
            <a:r>
              <a:rPr lang="en-US" sz="4000" b="1" dirty="0">
                <a:latin typeface="+mn-lt"/>
              </a:rPr>
              <a:t>, to </a:t>
            </a:r>
            <a:r>
              <a:rPr lang="en-US" sz="4000" b="1" i="1" dirty="0" err="1">
                <a:latin typeface="+mn-lt"/>
              </a:rPr>
              <a:t>kippur</a:t>
            </a:r>
            <a:r>
              <a:rPr lang="en-US" sz="4000" b="1" dirty="0">
                <a:latin typeface="+mn-lt"/>
              </a:rPr>
              <a:t> on your behalf before Yahuwah your Elohim.  If there is any person who will not humble himself on this same day, he shall be cut off from his people.  </a:t>
            </a:r>
            <a:r>
              <a:rPr lang="en-US" sz="4000" b="1" dirty="0" smtClean="0">
                <a:latin typeface="+mn-lt"/>
              </a:rPr>
              <a:t>(</a:t>
            </a:r>
            <a:r>
              <a:rPr lang="en-US" sz="4000" b="1" dirty="0" err="1">
                <a:latin typeface="+mn-lt"/>
              </a:rPr>
              <a:t>Vayiqra</a:t>
            </a:r>
            <a:r>
              <a:rPr lang="en-US" sz="4000" b="1" dirty="0">
                <a:latin typeface="+mn-lt"/>
              </a:rPr>
              <a:t> 23:26-32)</a:t>
            </a:r>
            <a:endParaRPr lang="en-US" sz="4000" b="1" dirty="0" smtClean="0">
              <a:latin typeface="+mn-lt"/>
            </a:endParaRPr>
          </a:p>
        </p:txBody>
      </p:sp>
    </p:spTree>
    <p:extLst>
      <p:ext uri="{BB962C8B-B14F-4D97-AF65-F5344CB8AC3E}">
        <p14:creationId xmlns:p14="http://schemas.microsoft.com/office/powerpoint/2010/main" val="38457660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The Command</a:t>
            </a:r>
          </a:p>
          <a:p>
            <a:pPr marL="0" indent="0">
              <a:buNone/>
            </a:pPr>
            <a:r>
              <a:rPr lang="en-US" sz="4000" b="1" dirty="0" smtClean="0">
                <a:latin typeface="+mn-lt"/>
              </a:rPr>
              <a:t>As </a:t>
            </a:r>
            <a:r>
              <a:rPr lang="en-US" sz="4000" b="1" dirty="0">
                <a:latin typeface="+mn-lt"/>
              </a:rPr>
              <a:t>for any person who does any work on this same day, that person I will destroy from among his people.  You shall do no work at all.  It is to be a perpetual statute throughout your generations in all your dwelling places.  It is to be a </a:t>
            </a:r>
            <a:r>
              <a:rPr lang="en-US" sz="4000" b="1" i="1" dirty="0">
                <a:latin typeface="+mn-lt"/>
              </a:rPr>
              <a:t>Shabbat </a:t>
            </a:r>
            <a:r>
              <a:rPr lang="en-US" sz="4000" b="1" i="1" dirty="0" err="1">
                <a:latin typeface="+mn-lt"/>
              </a:rPr>
              <a:t>shabbaton</a:t>
            </a:r>
            <a:r>
              <a:rPr lang="en-US" sz="4000" b="1" dirty="0">
                <a:latin typeface="+mn-lt"/>
              </a:rPr>
              <a:t> to you, and you shall humble your souls; on the ninth of the month at evening, from evening until evening you shall keep your Shabbat." (</a:t>
            </a:r>
            <a:r>
              <a:rPr lang="en-US" sz="4000" b="1" dirty="0" err="1">
                <a:latin typeface="+mn-lt"/>
              </a:rPr>
              <a:t>Vayiqra</a:t>
            </a:r>
            <a:r>
              <a:rPr lang="en-US" sz="4000" b="1" dirty="0">
                <a:latin typeface="+mn-lt"/>
              </a:rPr>
              <a:t> 23:26-32)</a:t>
            </a:r>
            <a:endParaRPr lang="en-US" sz="4000" b="1" dirty="0" smtClean="0">
              <a:latin typeface="+mn-lt"/>
            </a:endParaRPr>
          </a:p>
        </p:txBody>
      </p:sp>
    </p:spTree>
    <p:extLst>
      <p:ext uri="{BB962C8B-B14F-4D97-AF65-F5344CB8AC3E}">
        <p14:creationId xmlns:p14="http://schemas.microsoft.com/office/powerpoint/2010/main" val="4085191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000" b="1" dirty="0" smtClean="0">
                <a:latin typeface="+mn-lt"/>
              </a:rPr>
              <a:t>The Vocabulary</a:t>
            </a:r>
          </a:p>
          <a:p>
            <a:pPr marL="0" indent="0">
              <a:buNone/>
            </a:pPr>
            <a:r>
              <a:rPr lang="en-US" sz="5100" b="1" dirty="0" smtClean="0">
                <a:latin typeface="Bwhebb" panose="00000400000000000000" pitchFamily="2" charset="0"/>
              </a:rPr>
              <a:t>!</a:t>
            </a:r>
            <a:r>
              <a:rPr lang="en-US" sz="5100" b="1" dirty="0" err="1" smtClean="0">
                <a:latin typeface="Bwhebb" panose="00000400000000000000" pitchFamily="2" charset="0"/>
              </a:rPr>
              <a:t>AtB'v</a:t>
            </a:r>
            <a:r>
              <a:rPr lang="en-US" sz="5100" b="1" dirty="0">
                <a:latin typeface="Bwhebb" panose="00000400000000000000" pitchFamily="2" charset="0"/>
              </a:rPr>
              <a:t>; </a:t>
            </a:r>
            <a:r>
              <a:rPr lang="en-US" sz="4000" b="1" i="1" dirty="0" err="1">
                <a:latin typeface="+mn-lt"/>
              </a:rPr>
              <a:t>shabbaton</a:t>
            </a:r>
            <a:r>
              <a:rPr lang="en-US" sz="4000" b="1" dirty="0">
                <a:latin typeface="+mn-lt"/>
              </a:rPr>
              <a:t> – cessation, rest, </a:t>
            </a:r>
            <a:r>
              <a:rPr lang="en-US" sz="4000" b="1" dirty="0" err="1">
                <a:latin typeface="+mn-lt"/>
              </a:rPr>
              <a:t>sabbath</a:t>
            </a:r>
            <a:r>
              <a:rPr lang="en-US" sz="4000" b="1" dirty="0">
                <a:latin typeface="+mn-lt"/>
              </a:rPr>
              <a:t> </a:t>
            </a:r>
            <a:r>
              <a:rPr lang="en-US" sz="4000" b="1" dirty="0" smtClean="0">
                <a:latin typeface="+mn-lt"/>
              </a:rPr>
              <a:t>observance, complete rest</a:t>
            </a:r>
            <a:endParaRPr lang="en-US" sz="4000" b="1" dirty="0">
              <a:latin typeface="+mn-lt"/>
            </a:endParaRPr>
          </a:p>
          <a:p>
            <a:pPr marL="0" indent="0">
              <a:buNone/>
            </a:pPr>
            <a:r>
              <a:rPr lang="en-US" sz="5100" b="1" dirty="0" err="1" smtClean="0">
                <a:latin typeface="Bwhebb" panose="00000400000000000000" pitchFamily="2" charset="0"/>
              </a:rPr>
              <a:t>vd</a:t>
            </a:r>
            <a:r>
              <a:rPr lang="en-US" sz="5100" b="1" dirty="0" smtClean="0">
                <a:latin typeface="Bwhebb" panose="00000400000000000000" pitchFamily="2" charset="0"/>
              </a:rPr>
              <a:t>&lt;</a:t>
            </a:r>
            <a:r>
              <a:rPr lang="en-US" sz="5100" b="1" dirty="0" err="1" smtClean="0">
                <a:latin typeface="Bwhebb" panose="00000400000000000000" pitchFamily="2" charset="0"/>
              </a:rPr>
              <a:t>qo-ar"q.mi</a:t>
            </a:r>
            <a:r>
              <a:rPr lang="en-US" sz="4000" b="1" dirty="0" smtClean="0">
                <a:latin typeface="+mn-lt"/>
              </a:rPr>
              <a:t> </a:t>
            </a:r>
            <a:r>
              <a:rPr lang="en-US" sz="4000" b="1" i="1" dirty="0" err="1">
                <a:latin typeface="+mn-lt"/>
              </a:rPr>
              <a:t>miqra</a:t>
            </a:r>
            <a:r>
              <a:rPr lang="en-US" sz="4000" b="1" i="1" dirty="0">
                <a:latin typeface="+mn-lt"/>
              </a:rPr>
              <a:t> </a:t>
            </a:r>
            <a:r>
              <a:rPr lang="en-US" sz="4000" b="1" i="1" dirty="0" err="1">
                <a:latin typeface="+mn-lt"/>
              </a:rPr>
              <a:t>qodesh</a:t>
            </a:r>
            <a:r>
              <a:rPr lang="en-US" sz="4000" b="1" dirty="0">
                <a:latin typeface="+mn-lt"/>
              </a:rPr>
              <a:t> - </a:t>
            </a:r>
            <a:r>
              <a:rPr lang="en-US" sz="4000" b="1" i="1" dirty="0" err="1">
                <a:latin typeface="+mn-lt"/>
              </a:rPr>
              <a:t>qodesh</a:t>
            </a:r>
            <a:r>
              <a:rPr lang="en-US" sz="4000" b="1" dirty="0">
                <a:latin typeface="+mn-lt"/>
              </a:rPr>
              <a:t> means "set-apart" or "separated," sometimes translated "holy."  And </a:t>
            </a:r>
            <a:r>
              <a:rPr lang="en-US" sz="4000" b="1" i="1" dirty="0" err="1">
                <a:latin typeface="+mn-lt"/>
              </a:rPr>
              <a:t>miqra</a:t>
            </a:r>
            <a:r>
              <a:rPr lang="en-US" sz="4000" b="1" dirty="0">
                <a:latin typeface="+mn-lt"/>
              </a:rPr>
              <a:t> means "a called assembly, convocation, convoking, reading, proclamation</a:t>
            </a:r>
            <a:r>
              <a:rPr lang="en-US" sz="4000" b="1" dirty="0" smtClean="0">
                <a:latin typeface="+mn-lt"/>
              </a:rPr>
              <a:t>.“</a:t>
            </a:r>
          </a:p>
          <a:p>
            <a:pPr marL="0" indent="0">
              <a:buNone/>
            </a:pPr>
            <a:r>
              <a:rPr lang="en-US" sz="5100" b="1" dirty="0" err="1" smtClean="0">
                <a:latin typeface="Bwhebb" panose="00000400000000000000" pitchFamily="2" charset="0"/>
              </a:rPr>
              <a:t>hn</a:t>
            </a:r>
            <a:r>
              <a:rPr lang="en-US" sz="5100" b="1" dirty="0">
                <a:latin typeface="Bwhebb" panose="00000400000000000000" pitchFamily="2" charset="0"/>
              </a:rPr>
              <a:t>[</a:t>
            </a:r>
            <a:r>
              <a:rPr lang="en-US" sz="4000" b="1" dirty="0">
                <a:latin typeface="+mn-lt"/>
              </a:rPr>
              <a:t> (pronounced "</a:t>
            </a:r>
            <a:r>
              <a:rPr lang="en-US" sz="4000" b="1" dirty="0" err="1">
                <a:latin typeface="+mn-lt"/>
              </a:rPr>
              <a:t>anah</a:t>
            </a:r>
            <a:r>
              <a:rPr lang="en-US" sz="4000" b="1" dirty="0">
                <a:latin typeface="+mn-lt"/>
              </a:rPr>
              <a:t>") which means</a:t>
            </a:r>
            <a:r>
              <a:rPr lang="en-US" sz="4000" b="1" i="1" dirty="0">
                <a:latin typeface="+mn-lt"/>
              </a:rPr>
              <a:t> to be crouched, hunched up, wretched, suffering</a:t>
            </a:r>
            <a:r>
              <a:rPr lang="en-US" sz="4000" b="1" i="1" dirty="0">
                <a:effectLst>
                  <a:outerShdw blurRad="50800" dist="38100" algn="tr" rotWithShape="0">
                    <a:prstClr val="black">
                      <a:alpha val="40000"/>
                    </a:prstClr>
                  </a:outerShdw>
                </a:effectLst>
                <a:latin typeface="+mn-lt"/>
              </a:rPr>
              <a:t>, to bend, to be bowed, to become weak, to be degraded, to be </a:t>
            </a:r>
            <a:r>
              <a:rPr lang="en-US" sz="4000" b="1" i="1" dirty="0" smtClean="0">
                <a:effectLst>
                  <a:outerShdw blurRad="50800" dist="38100" algn="tr" rotWithShape="0">
                    <a:prstClr val="black">
                      <a:alpha val="40000"/>
                    </a:prstClr>
                  </a:outerShdw>
                </a:effectLst>
                <a:latin typeface="+mn-lt"/>
              </a:rPr>
              <a:t>humiliated,</a:t>
            </a:r>
            <a:r>
              <a:rPr lang="en-US" sz="4000" b="1" dirty="0" smtClean="0">
                <a:latin typeface="+mn-lt"/>
              </a:rPr>
              <a:t> afflict, humble</a:t>
            </a:r>
            <a:endParaRPr lang="en-US" sz="4000" b="1" dirty="0">
              <a:latin typeface="+mn-lt"/>
            </a:endParaRPr>
          </a:p>
          <a:p>
            <a:pPr marL="0" indent="0">
              <a:buNone/>
            </a:pPr>
            <a:endParaRPr lang="en-US" sz="4000" b="1" dirty="0" smtClean="0">
              <a:latin typeface="+mn-lt"/>
            </a:endParaRPr>
          </a:p>
        </p:txBody>
      </p:sp>
    </p:spTree>
    <p:extLst>
      <p:ext uri="{BB962C8B-B14F-4D97-AF65-F5344CB8AC3E}">
        <p14:creationId xmlns:p14="http://schemas.microsoft.com/office/powerpoint/2010/main" val="35622067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000" b="1" dirty="0" err="1" smtClean="0">
                <a:latin typeface="+mn-lt"/>
              </a:rPr>
              <a:t>Shabbaton</a:t>
            </a:r>
            <a:endParaRPr lang="en-US" sz="4000" b="1" dirty="0" smtClean="0">
              <a:latin typeface="+mn-lt"/>
            </a:endParaRPr>
          </a:p>
          <a:p>
            <a:pPr marL="0" indent="0">
              <a:buNone/>
            </a:pPr>
            <a:r>
              <a:rPr lang="en-US" sz="4000" b="1" dirty="0" smtClean="0">
                <a:latin typeface="+mn-lt"/>
              </a:rPr>
              <a:t>The </a:t>
            </a:r>
            <a:r>
              <a:rPr lang="en-US" sz="4000" b="1" dirty="0">
                <a:latin typeface="+mn-lt"/>
              </a:rPr>
              <a:t>first day of the seventh month is to be a </a:t>
            </a:r>
            <a:r>
              <a:rPr lang="en-US" sz="4000" b="1" i="1" dirty="0" err="1">
                <a:latin typeface="+mn-lt"/>
              </a:rPr>
              <a:t>shabbaton</a:t>
            </a:r>
            <a:r>
              <a:rPr lang="en-US" sz="4000" b="1" dirty="0">
                <a:latin typeface="+mn-lt"/>
              </a:rPr>
              <a:t>, which is a complete cessation from labor.  The word </a:t>
            </a:r>
            <a:r>
              <a:rPr lang="en-US" sz="4000" b="1" i="1" dirty="0" err="1">
                <a:latin typeface="+mn-lt"/>
              </a:rPr>
              <a:t>shabbaton</a:t>
            </a:r>
            <a:r>
              <a:rPr lang="en-US" sz="4000" b="1" i="1" dirty="0">
                <a:latin typeface="+mn-lt"/>
              </a:rPr>
              <a:t> </a:t>
            </a:r>
            <a:r>
              <a:rPr lang="en-US" sz="4000" b="1" dirty="0">
                <a:latin typeface="+mn-lt"/>
              </a:rPr>
              <a:t>as found in the Torah is used of the Sabbath day, the day of Trumpets, the day of Atonement, the Feast of Tabernacles, the Sabbatical year and to the year of Jubilee.  But, interestingly, it is not used with reference to the spring time appointment days.</a:t>
            </a:r>
            <a:endParaRPr lang="en-US" sz="4000" b="1" dirty="0" smtClean="0">
              <a:latin typeface="+mn-lt"/>
            </a:endParaRPr>
          </a:p>
        </p:txBody>
      </p:sp>
    </p:spTree>
    <p:extLst>
      <p:ext uri="{BB962C8B-B14F-4D97-AF65-F5344CB8AC3E}">
        <p14:creationId xmlns:p14="http://schemas.microsoft.com/office/powerpoint/2010/main" val="5856381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b="1" dirty="0" smtClean="0">
                <a:latin typeface="+mn-lt"/>
              </a:rPr>
              <a:t>Afflict Your Souls</a:t>
            </a:r>
          </a:p>
          <a:p>
            <a:pPr marL="0" indent="0">
              <a:buNone/>
            </a:pPr>
            <a:r>
              <a:rPr lang="en-US" sz="3900" b="1" dirty="0">
                <a:latin typeface="+mn-lt"/>
              </a:rPr>
              <a:t>It should be clear that the afflicting that we are to do on this day is not the same as the affliction that the pagans perform on themselves.  In their mourning process, the pagans cut and slash themselves so that the blood flows, tattoo themselves and cut their hair and beards.  Yahuwah strictly forbids this kind of self-affliction.</a:t>
            </a:r>
            <a:endParaRPr lang="en-US" sz="3900" b="1" dirty="0" smtClean="0">
              <a:latin typeface="+mn-lt"/>
            </a:endParaRPr>
          </a:p>
        </p:txBody>
      </p:sp>
    </p:spTree>
    <p:extLst>
      <p:ext uri="{BB962C8B-B14F-4D97-AF65-F5344CB8AC3E}">
        <p14:creationId xmlns:p14="http://schemas.microsoft.com/office/powerpoint/2010/main" val="1482190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000" b="1" dirty="0" smtClean="0">
                <a:latin typeface="+mn-lt"/>
              </a:rPr>
              <a:t>Slashing – NO!</a:t>
            </a:r>
          </a:p>
          <a:p>
            <a:pPr marL="0" indent="0">
              <a:buNone/>
            </a:pPr>
            <a:r>
              <a:rPr lang="en-US" sz="4000" b="1" dirty="0" smtClean="0">
                <a:latin typeface="+mn-lt"/>
              </a:rPr>
              <a:t>You </a:t>
            </a:r>
            <a:r>
              <a:rPr lang="en-US" sz="4000" b="1" dirty="0">
                <a:latin typeface="+mn-lt"/>
              </a:rPr>
              <a:t>shall not trim the side of your heads and you shall not ruin the side of your beard and you shall not slash your body </a:t>
            </a:r>
            <a:r>
              <a:rPr lang="en-US" sz="4000" b="1" u="sng" dirty="0">
                <a:latin typeface="+mn-lt"/>
              </a:rPr>
              <a:t>for a dead person</a:t>
            </a:r>
            <a:r>
              <a:rPr lang="en-US" sz="4000" b="1" dirty="0">
                <a:latin typeface="+mn-lt"/>
              </a:rPr>
              <a:t> or incise a tattoo on yourself. I am Yahuwah (</a:t>
            </a:r>
            <a:r>
              <a:rPr lang="en-US" sz="4000" b="1" dirty="0" err="1" smtClean="0">
                <a:latin typeface="+mn-lt"/>
              </a:rPr>
              <a:t>Vayiqra</a:t>
            </a:r>
            <a:r>
              <a:rPr lang="en-US" sz="4000" b="1" dirty="0" smtClean="0">
                <a:latin typeface="+mn-lt"/>
              </a:rPr>
              <a:t> [Leviticus] </a:t>
            </a:r>
            <a:r>
              <a:rPr lang="en-US" sz="4000" b="1" dirty="0">
                <a:latin typeface="+mn-lt"/>
              </a:rPr>
              <a:t>19:27-28</a:t>
            </a:r>
            <a:r>
              <a:rPr lang="en-US" sz="4000" b="1" dirty="0" smtClean="0">
                <a:latin typeface="+mn-lt"/>
              </a:rPr>
              <a:t>).</a:t>
            </a:r>
            <a:endParaRPr lang="en-US" sz="4000" b="1" dirty="0">
              <a:latin typeface="+mn-lt"/>
            </a:endParaRPr>
          </a:p>
          <a:p>
            <a:pPr marL="0" indent="0">
              <a:buNone/>
            </a:pPr>
            <a:r>
              <a:rPr lang="en-US" sz="4000" b="1" dirty="0">
                <a:latin typeface="+mn-lt"/>
              </a:rPr>
              <a:t>You are the sons of Yahuwah your Elohim; you shall not cut yourselves nor make baldness between your eyes on behalf of the dead (</a:t>
            </a:r>
            <a:r>
              <a:rPr lang="en-US" sz="4000" b="1" dirty="0" err="1">
                <a:latin typeface="+mn-lt"/>
              </a:rPr>
              <a:t>Devarim</a:t>
            </a:r>
            <a:r>
              <a:rPr lang="en-US" sz="4000" b="1" dirty="0">
                <a:latin typeface="+mn-lt"/>
              </a:rPr>
              <a:t> </a:t>
            </a:r>
            <a:r>
              <a:rPr lang="en-US" sz="4000" b="1" dirty="0" smtClean="0">
                <a:latin typeface="+mn-lt"/>
              </a:rPr>
              <a:t>[Deuteronomy]14:1</a:t>
            </a:r>
            <a:r>
              <a:rPr lang="en-US" sz="4000" b="1" dirty="0">
                <a:latin typeface="+mn-lt"/>
              </a:rPr>
              <a:t>).</a:t>
            </a:r>
          </a:p>
          <a:p>
            <a:pPr marL="0" indent="0">
              <a:buNone/>
            </a:pPr>
            <a:endParaRPr lang="en-US" sz="4000" b="1" dirty="0" smtClean="0">
              <a:latin typeface="+mn-lt"/>
            </a:endParaRPr>
          </a:p>
        </p:txBody>
      </p:sp>
    </p:spTree>
    <p:extLst>
      <p:ext uri="{BB962C8B-B14F-4D97-AF65-F5344CB8AC3E}">
        <p14:creationId xmlns:p14="http://schemas.microsoft.com/office/powerpoint/2010/main" val="33760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b="1" dirty="0" smtClean="0">
                <a:latin typeface="+mn-lt"/>
              </a:rPr>
              <a:t>Human Tradition – Not YAH’s Desire</a:t>
            </a:r>
          </a:p>
          <a:p>
            <a:pPr marL="0" indent="0">
              <a:buNone/>
            </a:pPr>
            <a:r>
              <a:rPr lang="en-US" sz="4000" b="1" dirty="0">
                <a:latin typeface="+mn-lt"/>
              </a:rPr>
              <a:t>These are all destined to perish with use, founded as they are on human commands and teachings.  Even though they have the appearance of wisdom with their </a:t>
            </a:r>
            <a:r>
              <a:rPr lang="en-US" sz="4000" b="1" u="sng" dirty="0">
                <a:latin typeface="+mn-lt"/>
              </a:rPr>
              <a:t>self-imposed worship and false humility achieved by an unsparing treatment of the body</a:t>
            </a:r>
            <a:r>
              <a:rPr lang="en-US" sz="4000" b="1" dirty="0">
                <a:latin typeface="+mn-lt"/>
              </a:rPr>
              <a:t>--a wisdom with no true value--they in reality result in fleshly indulgence. (Colossians 2:22-23).</a:t>
            </a:r>
            <a:endParaRPr lang="en-US" sz="4000" b="1" dirty="0" smtClean="0">
              <a:latin typeface="+mn-lt"/>
            </a:endParaRPr>
          </a:p>
        </p:txBody>
      </p:sp>
    </p:spTree>
    <p:extLst>
      <p:ext uri="{BB962C8B-B14F-4D97-AF65-F5344CB8AC3E}">
        <p14:creationId xmlns:p14="http://schemas.microsoft.com/office/powerpoint/2010/main" val="339347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The Purpose of </a:t>
            </a:r>
            <a:r>
              <a:rPr lang="en-US" sz="4000" b="1" dirty="0" smtClean="0">
                <a:latin typeface="+mn-lt"/>
              </a:rPr>
              <a:t>Yahuwah Afflicting You</a:t>
            </a:r>
            <a:endParaRPr lang="en-US" sz="4000" b="1" dirty="0" smtClean="0">
              <a:latin typeface="+mn-lt"/>
            </a:endParaRPr>
          </a:p>
          <a:p>
            <a:pPr marL="0" indent="0">
              <a:buNone/>
            </a:pPr>
            <a:r>
              <a:rPr lang="en-US" sz="4000" b="1" dirty="0">
                <a:latin typeface="+mn-lt"/>
              </a:rPr>
              <a:t>All the commandments that I am commanding you today you shall be careful to do, that you may live and multiply, and go in and possess the land which Yahuwah swore [to give] to your forefathers.  You shall remember all the way which Yahuwah your Elohim has led you in the wilderness these forty years, that He might humble you, testing you, to know what was in your heart, whether you would keep His commandments or not.  </a:t>
            </a:r>
            <a:r>
              <a:rPr lang="en-US" sz="4000" b="1" dirty="0" smtClean="0">
                <a:latin typeface="+mn-lt"/>
              </a:rPr>
              <a:t>(</a:t>
            </a:r>
            <a:r>
              <a:rPr lang="en-US" sz="4000" b="1" dirty="0" err="1">
                <a:latin typeface="+mn-lt"/>
              </a:rPr>
              <a:t>Devarim</a:t>
            </a:r>
            <a:r>
              <a:rPr lang="en-US" sz="4000" b="1" dirty="0">
                <a:latin typeface="+mn-lt"/>
              </a:rPr>
              <a:t> 8:1-3).</a:t>
            </a:r>
            <a:endParaRPr lang="en-US" sz="4000" b="1" dirty="0" smtClean="0">
              <a:latin typeface="+mn-lt"/>
            </a:endParaRPr>
          </a:p>
        </p:txBody>
      </p:sp>
    </p:spTree>
    <p:extLst>
      <p:ext uri="{BB962C8B-B14F-4D97-AF65-F5344CB8AC3E}">
        <p14:creationId xmlns:p14="http://schemas.microsoft.com/office/powerpoint/2010/main" val="2142072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0"/>
            <a:ext cx="8139793" cy="4996544"/>
          </a:xfrm>
        </p:spPr>
        <p:txBody>
          <a:bodyPr>
            <a:normAutofit fontScale="92500" lnSpcReduction="10000"/>
          </a:bodyPr>
          <a:lstStyle/>
          <a:p>
            <a:pPr marL="0" indent="0" algn="ctr">
              <a:buNone/>
            </a:pPr>
            <a:r>
              <a:rPr lang="en-US" sz="4000" b="1" dirty="0" smtClean="0">
                <a:latin typeface="+mn-lt"/>
              </a:rPr>
              <a:t>The Purpose of </a:t>
            </a:r>
            <a:r>
              <a:rPr lang="en-US" sz="4000" b="1" dirty="0"/>
              <a:t>Yahuwah Afflicting </a:t>
            </a:r>
            <a:r>
              <a:rPr lang="en-US" sz="4000" b="1" dirty="0" smtClean="0"/>
              <a:t>You</a:t>
            </a:r>
            <a:endParaRPr lang="en-US" sz="4000" b="1" dirty="0" smtClean="0">
              <a:latin typeface="+mn-lt"/>
            </a:endParaRPr>
          </a:p>
          <a:p>
            <a:pPr marL="0" indent="0">
              <a:buNone/>
            </a:pPr>
            <a:r>
              <a:rPr lang="en-US" sz="4000" b="1" dirty="0" smtClean="0">
                <a:latin typeface="+mn-lt"/>
              </a:rPr>
              <a:t>He </a:t>
            </a:r>
            <a:r>
              <a:rPr lang="en-US" sz="4000" b="1" dirty="0">
                <a:latin typeface="+mn-lt"/>
              </a:rPr>
              <a:t>humbled you and let you be hungry, and fed you with manna which you did not know, nor did your fathers know, that He might make you understand that man does not live by bread alone, but man lives by everything that proceeds out of the mouth of Yahuwah (</a:t>
            </a:r>
            <a:r>
              <a:rPr lang="en-US" sz="4000" b="1" dirty="0" err="1">
                <a:latin typeface="+mn-lt"/>
              </a:rPr>
              <a:t>Devarim</a:t>
            </a:r>
            <a:r>
              <a:rPr lang="en-US" sz="4000" b="1" dirty="0">
                <a:latin typeface="+mn-lt"/>
              </a:rPr>
              <a:t> 8:1-3).</a:t>
            </a:r>
            <a:endParaRPr lang="en-US" sz="4000" b="1" dirty="0" smtClean="0">
              <a:latin typeface="+mn-lt"/>
            </a:endParaRPr>
          </a:p>
        </p:txBody>
      </p:sp>
    </p:spTree>
    <p:extLst>
      <p:ext uri="{BB962C8B-B14F-4D97-AF65-F5344CB8AC3E}">
        <p14:creationId xmlns:p14="http://schemas.microsoft.com/office/powerpoint/2010/main" val="6497798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0"/>
            <a:ext cx="8139793" cy="4996544"/>
          </a:xfrm>
        </p:spPr>
        <p:txBody>
          <a:bodyPr>
            <a:normAutofit/>
          </a:bodyPr>
          <a:lstStyle/>
          <a:p>
            <a:pPr marL="0" indent="0" algn="ctr">
              <a:buNone/>
            </a:pPr>
            <a:r>
              <a:rPr lang="en-US" sz="4000" b="1" dirty="0" smtClean="0">
                <a:latin typeface="+mn-lt"/>
              </a:rPr>
              <a:t>Why Should You </a:t>
            </a:r>
            <a:r>
              <a:rPr lang="en-US" sz="4000" b="1" dirty="0" smtClean="0"/>
              <a:t>Afflict Yourself?</a:t>
            </a:r>
            <a:endParaRPr lang="en-US" sz="4000" b="1" dirty="0" smtClean="0">
              <a:latin typeface="+mn-lt"/>
            </a:endParaRPr>
          </a:p>
          <a:p>
            <a:pPr marL="0" indent="0">
              <a:buNone/>
            </a:pPr>
            <a:r>
              <a:rPr lang="en-US" sz="4000" b="1" dirty="0"/>
              <a:t>The greatest among you will be your servant</a:t>
            </a:r>
            <a:r>
              <a:rPr lang="en-US" sz="4000" b="1" dirty="0" smtClean="0"/>
              <a:t>.  For </a:t>
            </a:r>
            <a:r>
              <a:rPr lang="en-US" sz="4000" b="1" dirty="0"/>
              <a:t>whoever exalts himself will be humbled, and whoever humbles himself will be exalted.</a:t>
            </a:r>
          </a:p>
          <a:p>
            <a:pPr marL="0" indent="0">
              <a:buNone/>
            </a:pPr>
            <a:r>
              <a:rPr lang="en-US" sz="4000" b="1" dirty="0" smtClean="0"/>
              <a:t>Matthew 23:11-12</a:t>
            </a:r>
            <a:endParaRPr lang="en-US" sz="4000" b="1" dirty="0" smtClean="0"/>
          </a:p>
        </p:txBody>
      </p:sp>
    </p:spTree>
    <p:extLst>
      <p:ext uri="{BB962C8B-B14F-4D97-AF65-F5344CB8AC3E}">
        <p14:creationId xmlns:p14="http://schemas.microsoft.com/office/powerpoint/2010/main" val="23605290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0"/>
            <a:ext cx="8139793" cy="4996544"/>
          </a:xfrm>
        </p:spPr>
        <p:txBody>
          <a:bodyPr>
            <a:normAutofit lnSpcReduction="10000"/>
          </a:bodyPr>
          <a:lstStyle/>
          <a:p>
            <a:pPr marL="0" indent="0" algn="ctr">
              <a:buNone/>
            </a:pPr>
            <a:r>
              <a:rPr lang="en-US" sz="4000" b="1" dirty="0" smtClean="0">
                <a:latin typeface="+mn-lt"/>
              </a:rPr>
              <a:t>Why Should You </a:t>
            </a:r>
            <a:r>
              <a:rPr lang="en-US" sz="4000" b="1" dirty="0" smtClean="0"/>
              <a:t>Afflict Yourself?</a:t>
            </a:r>
            <a:endParaRPr lang="en-US" sz="4000" b="1" dirty="0" smtClean="0">
              <a:latin typeface="+mn-lt"/>
            </a:endParaRPr>
          </a:p>
          <a:p>
            <a:pPr marL="0" indent="0">
              <a:buNone/>
            </a:pPr>
            <a:r>
              <a:rPr lang="en-US" sz="4000" b="1" dirty="0" smtClean="0"/>
              <a:t>All </a:t>
            </a:r>
            <a:r>
              <a:rPr lang="en-US" sz="4000" b="1" dirty="0"/>
              <a:t>of you, clothe yourselves with humility toward one another, because, "Elohim opposes the proud but gives grace to the humble."</a:t>
            </a:r>
          </a:p>
          <a:p>
            <a:pPr marL="0" indent="0">
              <a:buNone/>
            </a:pPr>
            <a:r>
              <a:rPr lang="en-US" sz="4000" b="1" dirty="0" smtClean="0"/>
              <a:t>Humble </a:t>
            </a:r>
            <a:r>
              <a:rPr lang="en-US" sz="4000" b="1" dirty="0"/>
              <a:t>yourselves, therefore, under Elohim's mighty hand, that he may lift you up in due time</a:t>
            </a:r>
            <a:r>
              <a:rPr lang="en-US" sz="4000" b="1" dirty="0" smtClean="0"/>
              <a:t>.  1 Peter 5:5-6</a:t>
            </a:r>
            <a:endParaRPr lang="en-US" sz="4000" b="1" dirty="0"/>
          </a:p>
          <a:p>
            <a:pPr marL="0" indent="0">
              <a:buNone/>
            </a:pPr>
            <a:endParaRPr lang="en-US" sz="4000" b="1" dirty="0" smtClean="0"/>
          </a:p>
        </p:txBody>
      </p:sp>
    </p:spTree>
    <p:extLst>
      <p:ext uri="{BB962C8B-B14F-4D97-AF65-F5344CB8AC3E}">
        <p14:creationId xmlns:p14="http://schemas.microsoft.com/office/powerpoint/2010/main" val="1170013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4000" b="1" dirty="0" smtClean="0">
                <a:latin typeface="+mn-lt"/>
              </a:rPr>
              <a:t>Humbling Yourself as Fasting</a:t>
            </a:r>
            <a:endParaRPr lang="en-US" sz="4000" b="1" dirty="0" smtClean="0">
              <a:latin typeface="+mn-lt"/>
            </a:endParaRPr>
          </a:p>
          <a:p>
            <a:pPr marL="0" indent="0">
              <a:buNone/>
            </a:pPr>
            <a:r>
              <a:rPr lang="en-US" sz="3600" b="1" dirty="0"/>
              <a:t>They repay me evil for good and leave my soul </a:t>
            </a:r>
            <a:r>
              <a:rPr lang="en-US" sz="3600" b="1" dirty="0" smtClean="0"/>
              <a:t>forlorn. </a:t>
            </a:r>
            <a:r>
              <a:rPr lang="en-US" sz="3600" b="1" dirty="0"/>
              <a:t>Yet when they were ill, </a:t>
            </a:r>
            <a:r>
              <a:rPr lang="en-US" sz="3600" b="1" u="sng" dirty="0"/>
              <a:t>I put on sackcloth and humbled myself with fasting</a:t>
            </a:r>
            <a:r>
              <a:rPr lang="en-US" sz="3600" b="1" dirty="0"/>
              <a:t>. When my prayers returned to me </a:t>
            </a:r>
            <a:r>
              <a:rPr lang="en-US" sz="3600" b="1" dirty="0" smtClean="0"/>
              <a:t>unanswered, </a:t>
            </a:r>
            <a:r>
              <a:rPr lang="en-US" sz="3600" b="1" dirty="0"/>
              <a:t>I went about mourning as though for my friend or brother. I bowed my head in grief as though weeping for my mother</a:t>
            </a:r>
            <a:r>
              <a:rPr lang="en-US" sz="3600" b="1" dirty="0" smtClean="0"/>
              <a:t>.  Psalm 35:12-14</a:t>
            </a:r>
            <a:endParaRPr lang="en-US" sz="4000" b="1" dirty="0" smtClean="0">
              <a:latin typeface="+mn-lt"/>
            </a:endParaRPr>
          </a:p>
        </p:txBody>
      </p:sp>
    </p:spTree>
    <p:extLst>
      <p:ext uri="{BB962C8B-B14F-4D97-AF65-F5344CB8AC3E}">
        <p14:creationId xmlns:p14="http://schemas.microsoft.com/office/powerpoint/2010/main" val="1570171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b="1" dirty="0" smtClean="0">
                <a:latin typeface="+mn-lt"/>
              </a:rPr>
              <a:t>Fasting For Repentance</a:t>
            </a:r>
            <a:endParaRPr lang="en-US" sz="4000" b="1" dirty="0" smtClean="0">
              <a:latin typeface="+mn-lt"/>
            </a:endParaRPr>
          </a:p>
          <a:p>
            <a:pPr marL="0" indent="0">
              <a:buNone/>
            </a:pPr>
            <a:r>
              <a:rPr lang="en-US" sz="3900" b="1" dirty="0" smtClean="0"/>
              <a:t>So </a:t>
            </a:r>
            <a:r>
              <a:rPr lang="en-US" sz="3900" b="1" dirty="0"/>
              <a:t>I turned to Yahuwah Elohim and pleaded with him in prayer and petition, in fasting, and in sackcloth and </a:t>
            </a:r>
            <a:r>
              <a:rPr lang="en-US" sz="3900" b="1" dirty="0" smtClean="0"/>
              <a:t>ashes. </a:t>
            </a:r>
            <a:r>
              <a:rPr lang="en-US" sz="3900" b="1" dirty="0"/>
              <a:t>I prayed to Yahuwah my Elohim and confessed: "Yahuwah, the great and awesome Elohim, who keeps his covenant of love with all who love him and obey his </a:t>
            </a:r>
            <a:r>
              <a:rPr lang="en-US" sz="3900" b="1" dirty="0" smtClean="0"/>
              <a:t>commands, </a:t>
            </a:r>
            <a:r>
              <a:rPr lang="en-US" sz="3900" b="1" dirty="0"/>
              <a:t>we have sinned and done wrong. </a:t>
            </a:r>
            <a:r>
              <a:rPr lang="en-US" sz="3900" b="1" dirty="0" smtClean="0"/>
              <a:t> Daniel 9:3-5</a:t>
            </a:r>
            <a:endParaRPr lang="en-US" sz="4800" b="1" dirty="0" smtClean="0"/>
          </a:p>
        </p:txBody>
      </p:sp>
    </p:spTree>
    <p:extLst>
      <p:ext uri="{BB962C8B-B14F-4D97-AF65-F5344CB8AC3E}">
        <p14:creationId xmlns:p14="http://schemas.microsoft.com/office/powerpoint/2010/main" val="2977034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0"/>
            <a:ext cx="8139793" cy="4996544"/>
          </a:xfrm>
        </p:spPr>
        <p:txBody>
          <a:bodyPr>
            <a:normAutofit fontScale="92500" lnSpcReduction="10000"/>
          </a:bodyPr>
          <a:lstStyle/>
          <a:p>
            <a:pPr marL="0" indent="0" algn="ctr">
              <a:buNone/>
            </a:pPr>
            <a:r>
              <a:rPr lang="en-US" sz="3600" b="1" dirty="0" smtClean="0"/>
              <a:t>What is the Purpose of Self </a:t>
            </a:r>
            <a:r>
              <a:rPr lang="en-US" sz="3600" b="1" dirty="0" smtClean="0"/>
              <a:t>Affliction?</a:t>
            </a:r>
            <a:endParaRPr lang="en-US" sz="3600" b="1" dirty="0" smtClean="0"/>
          </a:p>
          <a:p>
            <a:pPr marL="0" indent="0">
              <a:buNone/>
            </a:pPr>
            <a:r>
              <a:rPr lang="en-US" sz="4000" b="1" dirty="0"/>
              <a:t>Of David. A </a:t>
            </a:r>
            <a:r>
              <a:rPr lang="en-US" sz="4000" b="1" dirty="0" err="1"/>
              <a:t>maskil</a:t>
            </a:r>
            <a:r>
              <a:rPr lang="en-US" sz="4000" b="1" dirty="0"/>
              <a:t>. Blessed is he whose transgressions are forgiven, whose sins are </a:t>
            </a:r>
            <a:r>
              <a:rPr lang="en-US" sz="4000" b="1" dirty="0" smtClean="0"/>
              <a:t>covered. </a:t>
            </a:r>
            <a:r>
              <a:rPr lang="en-US" sz="4000" b="1" dirty="0"/>
              <a:t>Blessed is the man whose sin Yahuwah does not count against him and in whose spirit is no </a:t>
            </a:r>
            <a:r>
              <a:rPr lang="en-US" sz="4000" b="1" dirty="0" smtClean="0"/>
              <a:t>deceit. </a:t>
            </a:r>
            <a:r>
              <a:rPr lang="en-US" sz="4000" b="1" dirty="0"/>
              <a:t>When I kept silent, my bones wasted away through my groaning all day long</a:t>
            </a:r>
            <a:r>
              <a:rPr lang="en-US" sz="4000" b="1" dirty="0" smtClean="0"/>
              <a:t>.</a:t>
            </a:r>
            <a:r>
              <a:rPr lang="en-US" sz="4000" b="1" dirty="0"/>
              <a:t> </a:t>
            </a:r>
            <a:r>
              <a:rPr lang="en-US" sz="4000" b="1" dirty="0" smtClean="0"/>
              <a:t> Psalm 32:1-3</a:t>
            </a:r>
            <a:endParaRPr lang="en-US" sz="4000" b="1" dirty="0"/>
          </a:p>
        </p:txBody>
      </p:sp>
    </p:spTree>
    <p:extLst>
      <p:ext uri="{BB962C8B-B14F-4D97-AF65-F5344CB8AC3E}">
        <p14:creationId xmlns:p14="http://schemas.microsoft.com/office/powerpoint/2010/main" val="24161629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0"/>
            <a:ext cx="8139793" cy="4996544"/>
          </a:xfrm>
        </p:spPr>
        <p:txBody>
          <a:bodyPr>
            <a:normAutofit fontScale="92500" lnSpcReduction="20000"/>
          </a:bodyPr>
          <a:lstStyle/>
          <a:p>
            <a:pPr marL="0" indent="0" algn="ctr">
              <a:buNone/>
            </a:pPr>
            <a:r>
              <a:rPr lang="en-US" sz="3600" b="1" dirty="0" smtClean="0"/>
              <a:t>What is the Purpose of Self </a:t>
            </a:r>
            <a:r>
              <a:rPr lang="en-US" sz="3600" b="1" dirty="0" smtClean="0"/>
              <a:t>Affliction?</a:t>
            </a:r>
            <a:endParaRPr lang="en-US" sz="3600" b="1" dirty="0" smtClean="0"/>
          </a:p>
          <a:p>
            <a:pPr marL="0" indent="0">
              <a:buNone/>
            </a:pPr>
            <a:r>
              <a:rPr lang="en-US" sz="3500" b="1" dirty="0" smtClean="0"/>
              <a:t>For </a:t>
            </a:r>
            <a:r>
              <a:rPr lang="en-US" sz="3500" b="1" dirty="0"/>
              <a:t>day and night your hand was heavy upon me; my strength was sapped as in the heat of summer. </a:t>
            </a:r>
            <a:r>
              <a:rPr lang="en-US" sz="3500" b="1" dirty="0" smtClean="0"/>
              <a:t>Selah </a:t>
            </a:r>
            <a:r>
              <a:rPr lang="en-US" sz="3500" b="1" dirty="0"/>
              <a:t>Then I acknowledged my sin to you and did not cover up my iniquity. I said, "I will confess my transgressions to Yahuwah"-- and you forgave the guilt of my sin. Selah</a:t>
            </a:r>
          </a:p>
          <a:p>
            <a:pPr marL="0" indent="0">
              <a:buNone/>
            </a:pPr>
            <a:r>
              <a:rPr lang="en-US" sz="3500" b="1" dirty="0" smtClean="0"/>
              <a:t>Therefore </a:t>
            </a:r>
            <a:r>
              <a:rPr lang="en-US" sz="3500" b="1" dirty="0"/>
              <a:t>let everyone who is godly pray to you while you may be found; surely when the mighty waters rise, they will not reach him.</a:t>
            </a:r>
          </a:p>
          <a:p>
            <a:pPr marL="0" indent="0">
              <a:buNone/>
            </a:pPr>
            <a:r>
              <a:rPr lang="en-US" sz="3500" b="1" dirty="0" smtClean="0"/>
              <a:t>Psalm 32:4-6</a:t>
            </a:r>
            <a:endParaRPr lang="en-US" sz="3500" b="1" dirty="0"/>
          </a:p>
        </p:txBody>
      </p:sp>
    </p:spTree>
    <p:extLst>
      <p:ext uri="{BB962C8B-B14F-4D97-AF65-F5344CB8AC3E}">
        <p14:creationId xmlns:p14="http://schemas.microsoft.com/office/powerpoint/2010/main" val="1385279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55000" lnSpcReduction="20000"/>
          </a:bodyPr>
          <a:lstStyle/>
          <a:p>
            <a:pPr marL="0" indent="0" algn="ctr">
              <a:buNone/>
            </a:pPr>
            <a:r>
              <a:rPr lang="en-US" sz="6500" b="1" i="1" dirty="0" smtClean="0">
                <a:latin typeface="+mn-lt"/>
              </a:rPr>
              <a:t>The Theme of Judgment</a:t>
            </a:r>
            <a:endParaRPr lang="en-US" sz="6500" b="1" i="1" dirty="0" smtClean="0">
              <a:latin typeface="+mn-lt"/>
            </a:endParaRPr>
          </a:p>
          <a:p>
            <a:pPr marL="0" indent="0">
              <a:buNone/>
            </a:pPr>
            <a:r>
              <a:rPr lang="en-US" sz="5100" b="1" dirty="0" smtClean="0">
                <a:latin typeface="+mn-lt"/>
              </a:rPr>
              <a:t>'For </a:t>
            </a:r>
            <a:r>
              <a:rPr lang="en-US" sz="5100" b="1" dirty="0">
                <a:latin typeface="+mn-lt"/>
              </a:rPr>
              <a:t>in him we live and move and have our being.' As some of your own poets have said, 'We are his offspring</a:t>
            </a:r>
            <a:r>
              <a:rPr lang="en-US" sz="5100" b="1" dirty="0" smtClean="0">
                <a:latin typeface="+mn-lt"/>
              </a:rPr>
              <a:t>.' </a:t>
            </a:r>
            <a:r>
              <a:rPr lang="en-US" sz="5100" b="1" dirty="0">
                <a:latin typeface="+mn-lt"/>
              </a:rPr>
              <a:t>"Therefore since we are Elohim's offspring, we should not think that the divine being is like gold or silver or stone-- an image made by man's design and </a:t>
            </a:r>
            <a:r>
              <a:rPr lang="en-US" sz="5100" b="1" dirty="0" smtClean="0">
                <a:latin typeface="+mn-lt"/>
              </a:rPr>
              <a:t>skill. </a:t>
            </a:r>
            <a:r>
              <a:rPr lang="en-US" sz="5100" b="1" dirty="0">
                <a:latin typeface="+mn-lt"/>
              </a:rPr>
              <a:t>In the past Elohim overlooked such ignorance, but now he commands all people everywhere to </a:t>
            </a:r>
            <a:r>
              <a:rPr lang="en-US" sz="5100" b="1" dirty="0" smtClean="0">
                <a:latin typeface="+mn-lt"/>
              </a:rPr>
              <a:t>repent. </a:t>
            </a:r>
            <a:r>
              <a:rPr lang="en-US" sz="5100" b="1" dirty="0">
                <a:latin typeface="+mn-lt"/>
              </a:rPr>
              <a:t>For </a:t>
            </a:r>
            <a:r>
              <a:rPr lang="en-US" sz="5100" b="1" u="sng" dirty="0">
                <a:latin typeface="+mn-lt"/>
              </a:rPr>
              <a:t>he has set a day when he will judge the world with justice by the man he has appointed</a:t>
            </a:r>
            <a:r>
              <a:rPr lang="en-US" sz="5100" b="1" dirty="0">
                <a:latin typeface="+mn-lt"/>
              </a:rPr>
              <a:t>. He has given proof of this to all men by raising him from the dead</a:t>
            </a:r>
            <a:r>
              <a:rPr lang="en-US" sz="5100" b="1" dirty="0" smtClean="0">
                <a:latin typeface="+mn-lt"/>
              </a:rPr>
              <a:t>.“ Acts 17:28-31</a:t>
            </a:r>
            <a:endParaRPr lang="en-US" sz="5100" b="1" dirty="0">
              <a:latin typeface="+mn-lt"/>
            </a:endParaRPr>
          </a:p>
          <a:p>
            <a:pPr marL="0" indent="0">
              <a:buNone/>
            </a:pPr>
            <a:endParaRPr lang="en-US" sz="4000" b="1" dirty="0" smtClean="0">
              <a:latin typeface="+mn-lt"/>
            </a:endParaRPr>
          </a:p>
        </p:txBody>
      </p:sp>
    </p:spTree>
    <p:extLst>
      <p:ext uri="{BB962C8B-B14F-4D97-AF65-F5344CB8AC3E}">
        <p14:creationId xmlns:p14="http://schemas.microsoft.com/office/powerpoint/2010/main" val="1683700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0"/>
            <a:ext cx="8139793" cy="4996544"/>
          </a:xfrm>
        </p:spPr>
        <p:txBody>
          <a:bodyPr>
            <a:normAutofit fontScale="25000" lnSpcReduction="20000"/>
          </a:bodyPr>
          <a:lstStyle/>
          <a:p>
            <a:pPr marL="0" indent="0">
              <a:buNone/>
            </a:pPr>
            <a:r>
              <a:rPr lang="en-US" sz="11200" b="1" dirty="0" smtClean="0">
                <a:latin typeface="+mn-lt"/>
              </a:rPr>
              <a:t>So </a:t>
            </a:r>
            <a:r>
              <a:rPr lang="en-US" sz="11200" b="1" dirty="0">
                <a:latin typeface="+mn-lt"/>
              </a:rPr>
              <a:t>then, men ought to regard us as servants of Messiah and as those entrusted with the secret things of </a:t>
            </a:r>
            <a:r>
              <a:rPr lang="en-US" sz="11200" b="1" dirty="0" smtClean="0">
                <a:latin typeface="+mn-lt"/>
              </a:rPr>
              <a:t>Elohim.  Now </a:t>
            </a:r>
            <a:r>
              <a:rPr lang="en-US" sz="11200" b="1" dirty="0">
                <a:latin typeface="+mn-lt"/>
              </a:rPr>
              <a:t>it is required that those who have been given a trust must prove </a:t>
            </a:r>
            <a:r>
              <a:rPr lang="en-US" sz="11200" b="1" dirty="0" smtClean="0">
                <a:latin typeface="+mn-lt"/>
              </a:rPr>
              <a:t>faithful. </a:t>
            </a:r>
            <a:r>
              <a:rPr lang="en-US" sz="11200" b="1" dirty="0">
                <a:latin typeface="+mn-lt"/>
              </a:rPr>
              <a:t>I care very little if I am judged by you or by any human court; indeed, I do not even judge </a:t>
            </a:r>
            <a:r>
              <a:rPr lang="en-US" sz="11200" b="1" dirty="0" smtClean="0">
                <a:latin typeface="+mn-lt"/>
              </a:rPr>
              <a:t>myself. </a:t>
            </a:r>
            <a:r>
              <a:rPr lang="en-US" sz="11200" b="1" dirty="0">
                <a:latin typeface="+mn-lt"/>
              </a:rPr>
              <a:t>My conscience is clear, but that does not make me innocent. It is Yahuwah who judges </a:t>
            </a:r>
            <a:r>
              <a:rPr lang="en-US" sz="11200" b="1" dirty="0" smtClean="0">
                <a:latin typeface="+mn-lt"/>
              </a:rPr>
              <a:t>me. </a:t>
            </a:r>
            <a:r>
              <a:rPr lang="en-US" sz="11200" b="1" dirty="0">
                <a:latin typeface="+mn-lt"/>
              </a:rPr>
              <a:t>Therefore </a:t>
            </a:r>
            <a:r>
              <a:rPr lang="en-US" sz="11200" b="1" u="sng" dirty="0">
                <a:latin typeface="+mn-lt"/>
              </a:rPr>
              <a:t>judge nothing before the appointed time; wait till the Master comes</a:t>
            </a:r>
            <a:r>
              <a:rPr lang="en-US" sz="11200" b="1" dirty="0">
                <a:latin typeface="+mn-lt"/>
              </a:rPr>
              <a:t>. He will bring to light what is hidden in darkness and will expose the motives of men's hearts. At that time each will receive his praise from Elohim</a:t>
            </a:r>
            <a:r>
              <a:rPr lang="en-US" sz="11200" b="1" dirty="0" smtClean="0">
                <a:latin typeface="+mn-lt"/>
              </a:rPr>
              <a:t>. 1 Corinthians 4:2-5</a:t>
            </a:r>
            <a:endParaRPr lang="en-US" sz="11200" b="1" dirty="0">
              <a:latin typeface="+mn-lt"/>
            </a:endParaRPr>
          </a:p>
          <a:p>
            <a:pPr marL="0" indent="0">
              <a:buNone/>
            </a:pPr>
            <a:endParaRPr lang="en-US" sz="4000" b="1" dirty="0">
              <a:latin typeface="+mn-lt"/>
            </a:endParaRPr>
          </a:p>
          <a:p>
            <a:pPr marL="0" indent="0">
              <a:buNone/>
            </a:pPr>
            <a:endParaRPr lang="en-US" sz="4000" b="1" dirty="0" smtClean="0">
              <a:latin typeface="+mn-lt"/>
            </a:endParaRPr>
          </a:p>
        </p:txBody>
      </p:sp>
    </p:spTree>
    <p:extLst>
      <p:ext uri="{BB962C8B-B14F-4D97-AF65-F5344CB8AC3E}">
        <p14:creationId xmlns:p14="http://schemas.microsoft.com/office/powerpoint/2010/main" val="921564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b="1" dirty="0" smtClean="0">
                <a:latin typeface="+mn-lt"/>
              </a:rPr>
              <a:t>The Judgment Seat of Messiah</a:t>
            </a:r>
          </a:p>
          <a:p>
            <a:pPr marL="0" indent="0">
              <a:buNone/>
            </a:pPr>
            <a:r>
              <a:rPr lang="en-US" sz="4000" b="1" dirty="0">
                <a:latin typeface="+mn-lt"/>
              </a:rPr>
              <a:t> </a:t>
            </a:r>
            <a:r>
              <a:rPr lang="en-US" sz="4000" b="1" baseline="30000" dirty="0">
                <a:latin typeface="+mn-lt"/>
              </a:rPr>
              <a:t>10</a:t>
            </a:r>
            <a:r>
              <a:rPr lang="en-US" sz="4000" b="1" dirty="0">
                <a:latin typeface="+mn-lt"/>
              </a:rPr>
              <a:t> For we must all appear before </a:t>
            </a:r>
            <a:r>
              <a:rPr lang="en-US" sz="4000" b="1" u="sng" dirty="0">
                <a:latin typeface="+mn-lt"/>
              </a:rPr>
              <a:t>the judgment seat of Messiah</a:t>
            </a:r>
            <a:r>
              <a:rPr lang="en-US" sz="4000" b="1" dirty="0">
                <a:latin typeface="+mn-lt"/>
              </a:rPr>
              <a:t>, that each one may receive what is due him for the things done while in the body, whether good or bad</a:t>
            </a:r>
            <a:r>
              <a:rPr lang="en-US" sz="4000" b="1" dirty="0" smtClean="0">
                <a:latin typeface="+mn-lt"/>
              </a:rPr>
              <a:t>.</a:t>
            </a:r>
            <a:r>
              <a:rPr lang="en-US" sz="4000" b="1" dirty="0">
                <a:latin typeface="+mn-lt"/>
              </a:rPr>
              <a:t> </a:t>
            </a:r>
            <a:r>
              <a:rPr lang="en-US" sz="4000" b="1" dirty="0" smtClean="0">
                <a:latin typeface="+mn-lt"/>
              </a:rPr>
              <a:t>2 Corinthians 5</a:t>
            </a:r>
            <a:endParaRPr lang="en-US" sz="4000" b="1" dirty="0">
              <a:latin typeface="+mn-lt"/>
            </a:endParaRPr>
          </a:p>
        </p:txBody>
      </p:sp>
    </p:spTree>
    <p:extLst>
      <p:ext uri="{BB962C8B-B14F-4D97-AF65-F5344CB8AC3E}">
        <p14:creationId xmlns:p14="http://schemas.microsoft.com/office/powerpoint/2010/main" val="2842687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000" b="1" dirty="0" err="1" smtClean="0">
                <a:latin typeface="+mn-lt"/>
              </a:rPr>
              <a:t>Kippurim</a:t>
            </a:r>
            <a:endParaRPr lang="en-US" sz="4000" b="1" dirty="0" smtClean="0">
              <a:latin typeface="+mn-lt"/>
            </a:endParaRPr>
          </a:p>
          <a:p>
            <a:pPr marL="0" indent="0">
              <a:buNone/>
            </a:pPr>
            <a:r>
              <a:rPr lang="en-US" sz="4000" b="1" dirty="0">
                <a:latin typeface="+mn-lt"/>
              </a:rPr>
              <a:t>Some Hebrew sources suggest that </a:t>
            </a:r>
            <a:r>
              <a:rPr lang="en-US" sz="4000" b="1" i="1" dirty="0" err="1">
                <a:latin typeface="+mn-lt"/>
              </a:rPr>
              <a:t>kippurim</a:t>
            </a:r>
            <a:r>
              <a:rPr lang="en-US" sz="4000" b="1" dirty="0">
                <a:latin typeface="+mn-lt"/>
              </a:rPr>
              <a:t> comes from two words, </a:t>
            </a:r>
            <a:r>
              <a:rPr lang="en-US" sz="4000" b="1" dirty="0">
                <a:latin typeface="Bwhebb" panose="00000400000000000000" pitchFamily="2" charset="0"/>
              </a:rPr>
              <a:t>Ki</a:t>
            </a:r>
            <a:r>
              <a:rPr lang="en-US" sz="4000" b="1" dirty="0">
                <a:effectLst>
                  <a:outerShdw blurRad="50800" dist="38100" algn="tr" rotWithShape="0">
                    <a:prstClr val="black">
                      <a:alpha val="40000"/>
                    </a:prstClr>
                  </a:outerShdw>
                </a:effectLst>
                <a:latin typeface="+mn-lt"/>
              </a:rPr>
              <a:t> </a:t>
            </a:r>
            <a:r>
              <a:rPr lang="en-US" sz="4000" b="1" dirty="0">
                <a:latin typeface="+mn-lt"/>
              </a:rPr>
              <a:t>(pronounced "</a:t>
            </a:r>
            <a:r>
              <a:rPr lang="en-US" sz="4000" b="1" dirty="0" err="1">
                <a:latin typeface="+mn-lt"/>
              </a:rPr>
              <a:t>ki</a:t>
            </a:r>
            <a:r>
              <a:rPr lang="en-US" sz="4000" b="1" dirty="0">
                <a:latin typeface="+mn-lt"/>
              </a:rPr>
              <a:t>"), and </a:t>
            </a:r>
            <a:r>
              <a:rPr lang="en-US" sz="4000" b="1" dirty="0" err="1">
                <a:latin typeface="Bwhebb" panose="00000400000000000000" pitchFamily="2" charset="0"/>
              </a:rPr>
              <a:t>rPu</a:t>
            </a:r>
            <a:r>
              <a:rPr lang="en-US" sz="4000" b="1" dirty="0">
                <a:latin typeface="+mn-lt"/>
              </a:rPr>
              <a:t> (pronounced "</a:t>
            </a:r>
            <a:r>
              <a:rPr lang="en-US" sz="4000" b="1" dirty="0" err="1">
                <a:latin typeface="+mn-lt"/>
              </a:rPr>
              <a:t>pur</a:t>
            </a:r>
            <a:r>
              <a:rPr lang="en-US" sz="4000" b="1" dirty="0">
                <a:latin typeface="+mn-lt"/>
              </a:rPr>
              <a:t>").  On the Day of </a:t>
            </a:r>
            <a:r>
              <a:rPr lang="en-US" sz="4000" b="1" dirty="0" err="1">
                <a:latin typeface="+mn-lt"/>
              </a:rPr>
              <a:t>HaKippurim</a:t>
            </a:r>
            <a:r>
              <a:rPr lang="en-US" sz="4000" b="1" dirty="0">
                <a:latin typeface="+mn-lt"/>
              </a:rPr>
              <a:t> (</a:t>
            </a:r>
            <a:r>
              <a:rPr lang="en-US" sz="4000" b="1" i="1" dirty="0" err="1">
                <a:latin typeface="+mn-lt"/>
              </a:rPr>
              <a:t>purim</a:t>
            </a:r>
            <a:r>
              <a:rPr lang="en-US" sz="4000" b="1" dirty="0">
                <a:latin typeface="+mn-lt"/>
              </a:rPr>
              <a:t> is the plural of </a:t>
            </a:r>
            <a:r>
              <a:rPr lang="en-US" sz="4000" b="1" i="1" dirty="0" err="1">
                <a:latin typeface="+mn-lt"/>
              </a:rPr>
              <a:t>pur</a:t>
            </a:r>
            <a:r>
              <a:rPr lang="en-US" sz="4000" b="1" dirty="0">
                <a:latin typeface="+mn-lt"/>
              </a:rPr>
              <a:t>), two lots were cast.  Putting the two words together, </a:t>
            </a:r>
            <a:r>
              <a:rPr lang="en-US" sz="4000" b="1" i="1" dirty="0" err="1">
                <a:latin typeface="+mn-lt"/>
              </a:rPr>
              <a:t>ki</a:t>
            </a:r>
            <a:r>
              <a:rPr lang="en-US" sz="4000" b="1" dirty="0">
                <a:latin typeface="+mn-lt"/>
              </a:rPr>
              <a:t> which means "as, like," and </a:t>
            </a:r>
            <a:r>
              <a:rPr lang="en-US" sz="4000" b="1" i="1" dirty="0" err="1">
                <a:latin typeface="+mn-lt"/>
              </a:rPr>
              <a:t>purim</a:t>
            </a:r>
            <a:r>
              <a:rPr lang="en-US" sz="4000" b="1" dirty="0">
                <a:latin typeface="+mn-lt"/>
              </a:rPr>
              <a:t> which means </a:t>
            </a:r>
            <a:r>
              <a:rPr lang="en-US" sz="4000" b="1" i="1" dirty="0">
                <a:latin typeface="+mn-lt"/>
              </a:rPr>
              <a:t>lot</a:t>
            </a:r>
            <a:r>
              <a:rPr lang="en-US" sz="4000" b="1" dirty="0">
                <a:latin typeface="+mn-lt"/>
              </a:rPr>
              <a:t>, we arrive at the meaning of </a:t>
            </a:r>
            <a:r>
              <a:rPr lang="en-US" sz="4000" b="1" dirty="0" err="1">
                <a:latin typeface="+mn-lt"/>
              </a:rPr>
              <a:t>kippurim</a:t>
            </a:r>
            <a:r>
              <a:rPr lang="en-US" sz="4000" b="1" dirty="0">
                <a:latin typeface="+mn-lt"/>
              </a:rPr>
              <a:t> - "like Purim" or </a:t>
            </a:r>
            <a:r>
              <a:rPr lang="en-US" sz="4000" b="1" dirty="0" smtClean="0">
                <a:latin typeface="+mn-lt"/>
              </a:rPr>
              <a:t>“as </a:t>
            </a:r>
            <a:r>
              <a:rPr lang="en-US" sz="4000" b="1" dirty="0">
                <a:latin typeface="+mn-lt"/>
              </a:rPr>
              <a:t>lots."</a:t>
            </a:r>
            <a:endParaRPr lang="en-US" sz="4000" b="1" dirty="0" smtClean="0">
              <a:latin typeface="+mn-lt"/>
            </a:endParaRPr>
          </a:p>
        </p:txBody>
      </p:sp>
    </p:spTree>
    <p:extLst>
      <p:ext uri="{BB962C8B-B14F-4D97-AF65-F5344CB8AC3E}">
        <p14:creationId xmlns:p14="http://schemas.microsoft.com/office/powerpoint/2010/main" val="36399968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000" b="1" dirty="0" smtClean="0">
                <a:latin typeface="+mn-lt"/>
              </a:rPr>
              <a:t>Esther</a:t>
            </a:r>
          </a:p>
          <a:p>
            <a:pPr marL="0" indent="0">
              <a:buNone/>
            </a:pPr>
            <a:r>
              <a:rPr lang="en-US" sz="4000" b="1" dirty="0">
                <a:latin typeface="+mn-lt"/>
              </a:rPr>
              <a:t>Recall from the story of Esther that Purim was the name given to the celebration of the victory over the notorious Haman.  </a:t>
            </a:r>
            <a:r>
              <a:rPr lang="en-US" sz="4000" b="1" i="1" dirty="0" err="1">
                <a:latin typeface="+mn-lt"/>
              </a:rPr>
              <a:t>Pur</a:t>
            </a:r>
            <a:r>
              <a:rPr lang="en-US" sz="4000" b="1" dirty="0">
                <a:latin typeface="+mn-lt"/>
              </a:rPr>
              <a:t> is a word that is a synonym to the word </a:t>
            </a:r>
            <a:r>
              <a:rPr lang="en-US" sz="4000" b="1" i="1" dirty="0">
                <a:latin typeface="+mn-lt"/>
              </a:rPr>
              <a:t>goral</a:t>
            </a:r>
            <a:r>
              <a:rPr lang="en-US" sz="4000" b="1" dirty="0">
                <a:latin typeface="+mn-lt"/>
              </a:rPr>
              <a:t> which means "a lot that is cast."  This is evident from the following Scripture:</a:t>
            </a:r>
          </a:p>
          <a:p>
            <a:pPr marL="0" indent="0">
              <a:buNone/>
            </a:pPr>
            <a:r>
              <a:rPr lang="en-US" sz="4000" b="1" dirty="0">
                <a:latin typeface="+mn-lt"/>
              </a:rPr>
              <a:t>In the first month (that is, the month of Nisan), in the twelfth year of King Ahasuerus' reign, </a:t>
            </a:r>
            <a:r>
              <a:rPr lang="en-US" sz="4000" b="1" dirty="0" err="1">
                <a:latin typeface="+mn-lt"/>
              </a:rPr>
              <a:t>pur</a:t>
            </a:r>
            <a:r>
              <a:rPr lang="en-US" sz="4000" b="1" dirty="0">
                <a:latin typeface="+mn-lt"/>
              </a:rPr>
              <a:t> (that is, the lot) was cast [Hebrew </a:t>
            </a:r>
            <a:r>
              <a:rPr lang="en-US" sz="4000" b="1" dirty="0" err="1">
                <a:latin typeface="Bwhebb" panose="00000400000000000000" pitchFamily="2" charset="0"/>
              </a:rPr>
              <a:t>lr"AGh</a:t>
            </a:r>
            <a:r>
              <a:rPr lang="en-US" sz="4000" b="1" dirty="0">
                <a:latin typeface="Bwhebb" panose="00000400000000000000" pitchFamily="2" charset="0"/>
              </a:rPr>
              <a:t>; </a:t>
            </a:r>
            <a:r>
              <a:rPr lang="en-US" sz="4000" b="1" dirty="0" err="1">
                <a:latin typeface="Bwhebb" panose="00000400000000000000" pitchFamily="2" charset="0"/>
              </a:rPr>
              <a:t>aWh</a:t>
            </a:r>
            <a:r>
              <a:rPr lang="en-US" sz="4000" b="1" dirty="0">
                <a:latin typeface="Bwhebb" panose="00000400000000000000" pitchFamily="2" charset="0"/>
              </a:rPr>
              <a:t> </a:t>
            </a:r>
            <a:r>
              <a:rPr lang="en-US" sz="4000" b="1" dirty="0" err="1">
                <a:latin typeface="Bwhebb" panose="00000400000000000000" pitchFamily="2" charset="0"/>
              </a:rPr>
              <a:t>rWP</a:t>
            </a:r>
            <a:r>
              <a:rPr lang="en-US" sz="4000" b="1" dirty="0">
                <a:latin typeface="Bwhebb" panose="00000400000000000000" pitchFamily="2" charset="0"/>
              </a:rPr>
              <a:t> </a:t>
            </a:r>
            <a:r>
              <a:rPr lang="en-US" sz="4000" b="1" dirty="0">
                <a:latin typeface="+mn-lt"/>
              </a:rPr>
              <a:t>] before Haman in order to determine a day and a month. It turned out to be the twelfth month (that is, the month of Adar). (Esther 3:7)</a:t>
            </a:r>
          </a:p>
          <a:p>
            <a:pPr marL="0" indent="0">
              <a:buNone/>
            </a:pPr>
            <a:endParaRPr lang="en-US" sz="4000" b="1" dirty="0" smtClean="0">
              <a:latin typeface="+mn-lt"/>
            </a:endParaRPr>
          </a:p>
        </p:txBody>
      </p:sp>
    </p:spTree>
    <p:extLst>
      <p:ext uri="{BB962C8B-B14F-4D97-AF65-F5344CB8AC3E}">
        <p14:creationId xmlns:p14="http://schemas.microsoft.com/office/powerpoint/2010/main" val="9170403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Covering</a:t>
            </a:r>
          </a:p>
          <a:p>
            <a:pPr marL="0" indent="0">
              <a:buNone/>
            </a:pPr>
            <a:r>
              <a:rPr lang="en-US" sz="4000" b="1" dirty="0">
                <a:latin typeface="+mn-lt"/>
              </a:rPr>
              <a:t>Another possible interpretation of </a:t>
            </a:r>
            <a:r>
              <a:rPr lang="en-US" sz="4000" b="1" i="1" dirty="0" err="1">
                <a:latin typeface="+mn-lt"/>
              </a:rPr>
              <a:t>kippurim</a:t>
            </a:r>
            <a:r>
              <a:rPr lang="en-US" sz="4000" b="1" dirty="0">
                <a:latin typeface="+mn-lt"/>
              </a:rPr>
              <a:t> assumes the root word to be </a:t>
            </a:r>
            <a:r>
              <a:rPr lang="en-US" sz="4000" b="1" dirty="0" err="1">
                <a:latin typeface="Bwhebb" panose="00000400000000000000" pitchFamily="2" charset="0"/>
              </a:rPr>
              <a:t>rPuKi</a:t>
            </a:r>
            <a:r>
              <a:rPr lang="en-US" sz="4000" b="1" dirty="0">
                <a:latin typeface="+mn-lt"/>
              </a:rPr>
              <a:t> (pronounced </a:t>
            </a:r>
            <a:r>
              <a:rPr lang="en-US" sz="4000" b="1" i="1" dirty="0" err="1" smtClean="0">
                <a:latin typeface="+mn-lt"/>
              </a:rPr>
              <a:t>cipur</a:t>
            </a:r>
            <a:r>
              <a:rPr lang="en-US" sz="4000" b="1" dirty="0">
                <a:latin typeface="+mn-lt"/>
              </a:rPr>
              <a:t>) whose meaning may be </a:t>
            </a:r>
            <a:r>
              <a:rPr lang="en-US" sz="4000" b="1" i="1" dirty="0">
                <a:latin typeface="+mn-lt"/>
              </a:rPr>
              <a:t>to cover, conceal</a:t>
            </a:r>
            <a:r>
              <a:rPr lang="en-US" sz="4000" b="1" dirty="0">
                <a:latin typeface="+mn-lt"/>
              </a:rPr>
              <a:t>.  The “mercy seat” was the </a:t>
            </a:r>
            <a:r>
              <a:rPr lang="en-US" sz="4000" b="1" i="1" dirty="0" err="1">
                <a:latin typeface="+mn-lt"/>
              </a:rPr>
              <a:t>caporet</a:t>
            </a:r>
            <a:r>
              <a:rPr lang="en-US" sz="4000" b="1" dirty="0">
                <a:latin typeface="+mn-lt"/>
              </a:rPr>
              <a:t> (again, from </a:t>
            </a:r>
            <a:r>
              <a:rPr lang="en-US" sz="4000" b="1" i="1" dirty="0" err="1">
                <a:latin typeface="+mn-lt"/>
              </a:rPr>
              <a:t>caphar</a:t>
            </a:r>
            <a:r>
              <a:rPr lang="en-US" sz="4000" b="1" dirty="0">
                <a:latin typeface="+mn-lt"/>
              </a:rPr>
              <a:t>) or “covering” or “lid” of the ark of the covenant.  Thus, </a:t>
            </a:r>
            <a:r>
              <a:rPr lang="en-US" sz="4000" b="1" i="1" dirty="0">
                <a:latin typeface="+mn-lt"/>
              </a:rPr>
              <a:t>Yom </a:t>
            </a:r>
            <a:r>
              <a:rPr lang="en-US" sz="4000" b="1" i="1" dirty="0" err="1">
                <a:latin typeface="+mn-lt"/>
              </a:rPr>
              <a:t>HaKippurim</a:t>
            </a:r>
            <a:r>
              <a:rPr lang="en-US" sz="4000" b="1" dirty="0">
                <a:latin typeface="+mn-lt"/>
              </a:rPr>
              <a:t> is thought by some to be the day of “covering of our sins” (i.e. “pacify the deity”) until such a time as Messiah would cleanse us (get rid of) of the same.  This meaning is also possible.</a:t>
            </a:r>
            <a:endParaRPr lang="en-US" sz="4000" b="1" dirty="0" smtClean="0">
              <a:latin typeface="+mn-lt"/>
            </a:endParaRPr>
          </a:p>
        </p:txBody>
      </p:sp>
    </p:spTree>
    <p:extLst>
      <p:ext uri="{BB962C8B-B14F-4D97-AF65-F5344CB8AC3E}">
        <p14:creationId xmlns:p14="http://schemas.microsoft.com/office/powerpoint/2010/main" val="14513575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55000" lnSpcReduction="20000"/>
          </a:bodyPr>
          <a:lstStyle/>
          <a:p>
            <a:pPr marL="0" indent="0" algn="ctr">
              <a:buNone/>
            </a:pPr>
            <a:r>
              <a:rPr lang="en-US" sz="6500" b="1" dirty="0" smtClean="0">
                <a:latin typeface="+mn-lt"/>
              </a:rPr>
              <a:t>Atonements - Ransom</a:t>
            </a:r>
          </a:p>
          <a:p>
            <a:pPr marL="0" indent="0">
              <a:buNone/>
            </a:pPr>
            <a:r>
              <a:rPr lang="en-US" sz="5800" b="1" dirty="0" smtClean="0">
                <a:latin typeface="+mn-lt"/>
              </a:rPr>
              <a:t>From </a:t>
            </a:r>
            <a:r>
              <a:rPr lang="en-US" sz="5800" b="1" dirty="0">
                <a:latin typeface="+mn-lt"/>
              </a:rPr>
              <a:t>the meaning of </a:t>
            </a:r>
            <a:r>
              <a:rPr lang="en-US" sz="5800" b="1" dirty="0" err="1" smtClean="0">
                <a:latin typeface="+mn-lt"/>
              </a:rPr>
              <a:t>koper</a:t>
            </a:r>
            <a:r>
              <a:rPr lang="en-US" sz="5800" b="1" dirty="0" smtClean="0">
                <a:latin typeface="+mn-lt"/>
              </a:rPr>
              <a:t> </a:t>
            </a:r>
            <a:r>
              <a:rPr lang="en-US" sz="5800" b="1" dirty="0">
                <a:latin typeface="+mn-lt"/>
              </a:rPr>
              <a:t>"ransom," the meaning of </a:t>
            </a:r>
            <a:r>
              <a:rPr lang="en-US" sz="5800" b="1" dirty="0" err="1" smtClean="0">
                <a:latin typeface="+mn-lt"/>
              </a:rPr>
              <a:t>kapar</a:t>
            </a:r>
            <a:r>
              <a:rPr lang="en-US" sz="5800" b="1" dirty="0" smtClean="0">
                <a:latin typeface="+mn-lt"/>
              </a:rPr>
              <a:t> </a:t>
            </a:r>
            <a:r>
              <a:rPr lang="en-US" sz="5800" b="1" dirty="0">
                <a:latin typeface="+mn-lt"/>
              </a:rPr>
              <a:t>can be better understood. It means "to atone by offering a substitute." The great majority of the usages concern the priestly ritual of sprinkling of the sacrificial blood thus "making an atonement" for the worshipper. There are forty-nine instances of this usage in Leviticus alone and no other meaning is there witnessed. </a:t>
            </a:r>
          </a:p>
        </p:txBody>
      </p:sp>
    </p:spTree>
    <p:extLst>
      <p:ext uri="{BB962C8B-B14F-4D97-AF65-F5344CB8AC3E}">
        <p14:creationId xmlns:p14="http://schemas.microsoft.com/office/powerpoint/2010/main" val="17442636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b="1" dirty="0" smtClean="0">
                <a:latin typeface="+mn-lt"/>
              </a:rPr>
              <a:t>Atonements - Ransom</a:t>
            </a:r>
          </a:p>
          <a:p>
            <a:pPr marL="0" indent="0">
              <a:buNone/>
            </a:pPr>
            <a:r>
              <a:rPr lang="en-US" sz="4000" b="1" dirty="0" smtClean="0">
                <a:latin typeface="+mn-lt"/>
              </a:rPr>
              <a:t>The </a:t>
            </a:r>
            <a:r>
              <a:rPr lang="en-US" sz="4000" b="1" dirty="0">
                <a:latin typeface="+mn-lt"/>
              </a:rPr>
              <a:t>verb is always used in connection with the removal of sin or defilement, except for Gen 32:20; </a:t>
            </a:r>
            <a:r>
              <a:rPr lang="en-US" sz="4000" b="1" dirty="0" err="1">
                <a:latin typeface="+mn-lt"/>
              </a:rPr>
              <a:t>Prov</a:t>
            </a:r>
            <a:r>
              <a:rPr lang="en-US" sz="4000" b="1" dirty="0">
                <a:latin typeface="+mn-lt"/>
              </a:rPr>
              <a:t> 16:14; and Isa 28:18 where the related meaning of "appease by a gift" may be observed, It seems clear that this word aptly illustrates the theology of reconciliation in the OT. </a:t>
            </a:r>
          </a:p>
        </p:txBody>
      </p:sp>
    </p:spTree>
    <p:extLst>
      <p:ext uri="{BB962C8B-B14F-4D97-AF65-F5344CB8AC3E}">
        <p14:creationId xmlns:p14="http://schemas.microsoft.com/office/powerpoint/2010/main" val="14109187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b="1" dirty="0" smtClean="0">
                <a:latin typeface="+mn-lt"/>
              </a:rPr>
              <a:t>An Exchange</a:t>
            </a:r>
          </a:p>
          <a:p>
            <a:pPr marL="0" indent="0">
              <a:buNone/>
            </a:pPr>
            <a:r>
              <a:rPr lang="en-US" sz="4000" b="1" u="sng" dirty="0" smtClean="0">
                <a:latin typeface="+mn-lt"/>
              </a:rPr>
              <a:t>The </a:t>
            </a:r>
            <a:r>
              <a:rPr lang="en-US" sz="4000" b="1" u="sng" dirty="0">
                <a:latin typeface="+mn-lt"/>
              </a:rPr>
              <a:t>life of the sacrificial animal specifically symbolized by its blood was required in exchange for the life of the worshipper</a:t>
            </a:r>
            <a:r>
              <a:rPr lang="en-US" sz="4000" b="1" dirty="0">
                <a:latin typeface="+mn-lt"/>
              </a:rPr>
              <a:t>. Sacrifice of animals in OT theology was not merely an expression of thanks to the deity by a cattle raising people. </a:t>
            </a:r>
            <a:r>
              <a:rPr lang="en-US" sz="4000" b="1" u="sng" dirty="0">
                <a:latin typeface="+mn-lt"/>
              </a:rPr>
              <a:t>It was the symbolic expression of innocent life given for guilty life</a:t>
            </a:r>
            <a:r>
              <a:rPr lang="en-US" sz="4000" b="1" dirty="0">
                <a:latin typeface="+mn-lt"/>
              </a:rPr>
              <a:t>. </a:t>
            </a:r>
          </a:p>
        </p:txBody>
      </p:sp>
    </p:spTree>
    <p:extLst>
      <p:ext uri="{BB962C8B-B14F-4D97-AF65-F5344CB8AC3E}">
        <p14:creationId xmlns:p14="http://schemas.microsoft.com/office/powerpoint/2010/main" val="14898034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4000" b="1" dirty="0" smtClean="0">
                <a:latin typeface="+mn-lt"/>
              </a:rPr>
              <a:t>An Exchange</a:t>
            </a:r>
          </a:p>
          <a:p>
            <a:pPr marL="0" indent="0">
              <a:buNone/>
            </a:pPr>
            <a:r>
              <a:rPr lang="en-US" sz="4000" b="1" u="sng" dirty="0" smtClean="0">
                <a:latin typeface="+mn-lt"/>
              </a:rPr>
              <a:t>This </a:t>
            </a:r>
            <a:r>
              <a:rPr lang="en-US" sz="4000" b="1" u="sng" dirty="0">
                <a:latin typeface="+mn-lt"/>
              </a:rPr>
              <a:t>symbolism is further clarified by the action of the worshipper in placing his hands on the head of the sacrifice and confessing </a:t>
            </a:r>
            <a:r>
              <a:rPr lang="en-US" sz="4000" b="1" u="sng" dirty="0" smtClean="0">
                <a:latin typeface="+mn-lt"/>
              </a:rPr>
              <a:t>his </a:t>
            </a:r>
            <a:r>
              <a:rPr lang="en-US" sz="4000" b="1" u="sng" dirty="0">
                <a:latin typeface="+mn-lt"/>
              </a:rPr>
              <a:t>sins over the animal </a:t>
            </a:r>
            <a:r>
              <a:rPr lang="en-US" sz="4000" b="1" dirty="0">
                <a:latin typeface="+mn-lt"/>
              </a:rPr>
              <a:t>(cf. Lev 16:21; Lev 1:4; Lev 4:4, etc.) which was then killed or sent out as a </a:t>
            </a:r>
            <a:r>
              <a:rPr lang="en-US" sz="4000" b="1" dirty="0" smtClean="0">
                <a:latin typeface="+mn-lt"/>
              </a:rPr>
              <a:t>“scapegoat”. </a:t>
            </a:r>
            <a:endParaRPr lang="en-US" sz="4000" b="1" dirty="0">
              <a:latin typeface="+mn-lt"/>
            </a:endParaRPr>
          </a:p>
        </p:txBody>
      </p:sp>
    </p:spTree>
    <p:extLst>
      <p:ext uri="{BB962C8B-B14F-4D97-AF65-F5344CB8AC3E}">
        <p14:creationId xmlns:p14="http://schemas.microsoft.com/office/powerpoint/2010/main" val="34400188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Redeem = Ransom</a:t>
            </a:r>
          </a:p>
          <a:p>
            <a:pPr marL="0" indent="0">
              <a:buNone/>
            </a:pPr>
            <a:r>
              <a:rPr lang="en-US" sz="4000" b="1" dirty="0" smtClean="0">
                <a:latin typeface="+mn-lt"/>
              </a:rPr>
              <a:t>No </a:t>
            </a:r>
            <a:r>
              <a:rPr lang="en-US" sz="4000" b="1" dirty="0">
                <a:latin typeface="+mn-lt"/>
              </a:rPr>
              <a:t>man can </a:t>
            </a:r>
            <a:r>
              <a:rPr lang="en-US" sz="4000" b="1" u="sng" dirty="0">
                <a:latin typeface="+mn-lt"/>
              </a:rPr>
              <a:t>redeem</a:t>
            </a:r>
            <a:r>
              <a:rPr lang="en-US" sz="4000" b="1" dirty="0">
                <a:latin typeface="+mn-lt"/>
              </a:rPr>
              <a:t> the life of another or give to Elohim a </a:t>
            </a:r>
            <a:r>
              <a:rPr lang="en-US" sz="4000" b="1" u="sng" dirty="0">
                <a:latin typeface="+mn-lt"/>
              </a:rPr>
              <a:t>ransom</a:t>
            </a:r>
            <a:r>
              <a:rPr lang="en-US" sz="4000" b="1" dirty="0">
                <a:latin typeface="+mn-lt"/>
              </a:rPr>
              <a:t> for him</a:t>
            </a:r>
            <a:r>
              <a:rPr lang="en-US" sz="4000" b="1" dirty="0"/>
              <a:t>. Psalm 49:7</a:t>
            </a:r>
            <a:r>
              <a:rPr lang="en-US" sz="4000" b="1" dirty="0" smtClean="0"/>
              <a:t>:</a:t>
            </a:r>
            <a:endParaRPr lang="en-US" sz="4000" b="1" dirty="0">
              <a:latin typeface="+mn-lt"/>
            </a:endParaRPr>
          </a:p>
          <a:p>
            <a:pPr marL="0" indent="0">
              <a:buNone/>
            </a:pPr>
            <a:r>
              <a:rPr lang="en-US" sz="4000" b="1" dirty="0">
                <a:latin typeface="+mn-lt"/>
              </a:rPr>
              <a:t>Here, redeeming a life is shown to mean the same as ransoming that life.  Since </a:t>
            </a:r>
            <a:r>
              <a:rPr lang="en-US" sz="4000" b="1" i="1" dirty="0">
                <a:latin typeface="+mn-lt"/>
              </a:rPr>
              <a:t>redeem</a:t>
            </a:r>
            <a:r>
              <a:rPr lang="en-US" sz="4000" b="1" dirty="0">
                <a:latin typeface="+mn-lt"/>
              </a:rPr>
              <a:t> means to </a:t>
            </a:r>
            <a:r>
              <a:rPr lang="en-US" sz="4000" b="1" i="1" dirty="0">
                <a:latin typeface="+mn-lt"/>
              </a:rPr>
              <a:t>buy back</a:t>
            </a:r>
            <a:r>
              <a:rPr lang="en-US" sz="4000" b="1" dirty="0">
                <a:latin typeface="+mn-lt"/>
              </a:rPr>
              <a:t>, or to </a:t>
            </a:r>
            <a:r>
              <a:rPr lang="en-US" sz="4000" b="1" i="1" dirty="0">
                <a:latin typeface="+mn-lt"/>
              </a:rPr>
              <a:t>free from captivity by payment of a ransom</a:t>
            </a:r>
            <a:r>
              <a:rPr lang="en-US" sz="4000" b="1" dirty="0">
                <a:latin typeface="+mn-lt"/>
              </a:rPr>
              <a:t>, its easy to see how the ransom of a man's life by an animal is the same as purchasing his life back from the death penalty.</a:t>
            </a:r>
          </a:p>
          <a:p>
            <a:pPr marL="0" indent="0">
              <a:buNone/>
            </a:pPr>
            <a:endParaRPr lang="en-US" sz="4000" b="1" dirty="0" smtClean="0">
              <a:latin typeface="+mn-lt"/>
            </a:endParaRPr>
          </a:p>
        </p:txBody>
      </p:sp>
    </p:spTree>
    <p:extLst>
      <p:ext uri="{BB962C8B-B14F-4D97-AF65-F5344CB8AC3E}">
        <p14:creationId xmlns:p14="http://schemas.microsoft.com/office/powerpoint/2010/main" val="7056734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b="1" i="1" dirty="0">
                <a:latin typeface="+mn-lt"/>
              </a:rPr>
              <a:t>Leviticus </a:t>
            </a:r>
            <a:r>
              <a:rPr lang="en-US" sz="4000" b="1" i="1" dirty="0" smtClean="0">
                <a:latin typeface="+mn-lt"/>
              </a:rPr>
              <a:t>16 – The Day of </a:t>
            </a:r>
            <a:r>
              <a:rPr lang="en-US" sz="4000" b="1" i="1" dirty="0" smtClean="0">
                <a:latin typeface="+mn-lt"/>
              </a:rPr>
              <a:t>Atonements</a:t>
            </a:r>
            <a:endParaRPr lang="en-US" sz="4000" b="1" i="1" dirty="0" smtClean="0">
              <a:latin typeface="+mn-lt"/>
            </a:endParaRPr>
          </a:p>
        </p:txBody>
      </p:sp>
    </p:spTree>
    <p:extLst>
      <p:ext uri="{BB962C8B-B14F-4D97-AF65-F5344CB8AC3E}">
        <p14:creationId xmlns:p14="http://schemas.microsoft.com/office/powerpoint/2010/main" val="41886249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4000" b="1" dirty="0" smtClean="0">
                <a:latin typeface="+mn-lt"/>
              </a:rPr>
              <a:t>The Service – The Atonements</a:t>
            </a:r>
          </a:p>
          <a:p>
            <a:pPr marL="0" indent="0">
              <a:buNone/>
            </a:pPr>
            <a:r>
              <a:rPr lang="en-US" sz="4000" b="1" dirty="0" smtClean="0">
                <a:latin typeface="+mn-lt"/>
              </a:rPr>
              <a:t>The priest first atoned for himself</a:t>
            </a:r>
          </a:p>
          <a:p>
            <a:pPr marL="0" indent="0">
              <a:buNone/>
            </a:pPr>
            <a:r>
              <a:rPr lang="en-US" sz="4000" b="1" dirty="0" smtClean="0">
                <a:latin typeface="+mn-lt"/>
              </a:rPr>
              <a:t>Next, the lots were cast for the two goats</a:t>
            </a:r>
          </a:p>
          <a:p>
            <a:pPr marL="0" indent="0">
              <a:buNone/>
            </a:pPr>
            <a:r>
              <a:rPr lang="en-US" sz="4000" b="1" dirty="0" smtClean="0">
                <a:latin typeface="+mn-lt"/>
              </a:rPr>
              <a:t>The one taken for Yahuwah was slain</a:t>
            </a:r>
          </a:p>
          <a:p>
            <a:pPr marL="0" indent="0">
              <a:buNone/>
            </a:pPr>
            <a:r>
              <a:rPr lang="en-US" sz="4000" b="1" dirty="0" smtClean="0">
                <a:latin typeface="+mn-lt"/>
              </a:rPr>
              <a:t>The one taken for </a:t>
            </a:r>
            <a:r>
              <a:rPr lang="en-US" sz="4000" b="1" dirty="0" err="1" smtClean="0">
                <a:latin typeface="+mn-lt"/>
              </a:rPr>
              <a:t>Azazel</a:t>
            </a:r>
            <a:r>
              <a:rPr lang="en-US" sz="4000" b="1" dirty="0" smtClean="0">
                <a:latin typeface="+mn-lt"/>
              </a:rPr>
              <a:t> was taken to a deserted place</a:t>
            </a:r>
          </a:p>
        </p:txBody>
      </p:sp>
    </p:spTree>
    <p:extLst>
      <p:ext uri="{BB962C8B-B14F-4D97-AF65-F5344CB8AC3E}">
        <p14:creationId xmlns:p14="http://schemas.microsoft.com/office/powerpoint/2010/main" val="37746239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i="1" dirty="0" smtClean="0">
                <a:latin typeface="+mn-lt"/>
              </a:rPr>
              <a:t>Who </a:t>
            </a:r>
            <a:r>
              <a:rPr lang="en-US" sz="4000" b="1" i="1" dirty="0" smtClean="0"/>
              <a:t>is </a:t>
            </a:r>
            <a:r>
              <a:rPr lang="en-US" sz="4000" b="1" i="1" dirty="0" err="1" smtClean="0"/>
              <a:t>Azazel</a:t>
            </a:r>
            <a:r>
              <a:rPr lang="en-US" sz="4000" b="1" i="1" dirty="0" smtClean="0"/>
              <a:t>? </a:t>
            </a:r>
            <a:r>
              <a:rPr lang="en-US" sz="4000" b="1" i="1" dirty="0" smtClean="0">
                <a:latin typeface="+mn-lt"/>
              </a:rPr>
              <a:t>Book </a:t>
            </a:r>
            <a:r>
              <a:rPr lang="en-US" sz="4000" b="1" i="1" dirty="0" smtClean="0">
                <a:latin typeface="+mn-lt"/>
              </a:rPr>
              <a:t>of Enoch (</a:t>
            </a:r>
            <a:r>
              <a:rPr lang="en-US" sz="4000" b="1" i="1" dirty="0" err="1" smtClean="0">
                <a:latin typeface="+mn-lt"/>
              </a:rPr>
              <a:t>Hanok</a:t>
            </a:r>
            <a:r>
              <a:rPr lang="en-US" sz="4000" b="1" i="1" dirty="0" smtClean="0">
                <a:latin typeface="+mn-lt"/>
              </a:rPr>
              <a:t>)</a:t>
            </a:r>
          </a:p>
          <a:p>
            <a:pPr marL="0" indent="0">
              <a:buNone/>
            </a:pPr>
            <a:r>
              <a:rPr lang="en-US" sz="4000" b="1" dirty="0">
                <a:latin typeface="+mn-lt"/>
              </a:rPr>
              <a:t>Then explain to him the consummation which is about to take place; for all the earth shall perish; the waters of a deluge shall come over the whole earth, and all things which are in it shall be destroyed.  And now teach him how he may escape, and how his seed may remain in all the earth.  Again the Lord said to Raphael, </a:t>
            </a:r>
            <a:r>
              <a:rPr lang="en-US" sz="4000" b="1" u="sng" dirty="0">
                <a:latin typeface="+mn-lt"/>
              </a:rPr>
              <a:t>Bind </a:t>
            </a:r>
            <a:r>
              <a:rPr lang="en-US" sz="4000" b="1" u="sng" dirty="0" err="1">
                <a:latin typeface="+mn-lt"/>
              </a:rPr>
              <a:t>Azazyel</a:t>
            </a:r>
            <a:r>
              <a:rPr lang="en-US" sz="4000" b="1" u="sng" dirty="0">
                <a:latin typeface="+mn-lt"/>
              </a:rPr>
              <a:t> hand and foot; cast him into darkness; and opening the desert which is in </a:t>
            </a:r>
            <a:r>
              <a:rPr lang="en-US" sz="4000" b="1" u="sng" dirty="0" err="1">
                <a:latin typeface="+mn-lt"/>
              </a:rPr>
              <a:t>Dudael</a:t>
            </a:r>
            <a:r>
              <a:rPr lang="en-US" sz="4000" b="1" u="sng" dirty="0">
                <a:latin typeface="+mn-lt"/>
              </a:rPr>
              <a:t>, cast him in there</a:t>
            </a:r>
            <a:r>
              <a:rPr lang="en-US" sz="4000" b="1" dirty="0">
                <a:latin typeface="+mn-lt"/>
              </a:rPr>
              <a:t>.  </a:t>
            </a:r>
            <a:r>
              <a:rPr lang="en-US" sz="4000" b="1" dirty="0" smtClean="0">
                <a:latin typeface="+mn-lt"/>
              </a:rPr>
              <a:t>(</a:t>
            </a:r>
            <a:r>
              <a:rPr lang="en-US" sz="4000" b="1" dirty="0">
                <a:latin typeface="+mn-lt"/>
              </a:rPr>
              <a:t>10:4-10)</a:t>
            </a:r>
            <a:endParaRPr lang="en-US" sz="4000" b="1" dirty="0" smtClean="0">
              <a:latin typeface="+mn-lt"/>
            </a:endParaRPr>
          </a:p>
        </p:txBody>
      </p:sp>
    </p:spTree>
    <p:extLst>
      <p:ext uri="{BB962C8B-B14F-4D97-AF65-F5344CB8AC3E}">
        <p14:creationId xmlns:p14="http://schemas.microsoft.com/office/powerpoint/2010/main" val="26876769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b="1" i="1" dirty="0" smtClean="0">
                <a:latin typeface="+mn-lt"/>
              </a:rPr>
              <a:t>Book of Enoch (</a:t>
            </a:r>
            <a:r>
              <a:rPr lang="en-US" sz="4000" b="1" i="1" dirty="0" err="1" smtClean="0">
                <a:latin typeface="+mn-lt"/>
              </a:rPr>
              <a:t>Hanok</a:t>
            </a:r>
            <a:r>
              <a:rPr lang="en-US" sz="4000" b="1" i="1" dirty="0" smtClean="0">
                <a:latin typeface="+mn-lt"/>
              </a:rPr>
              <a:t>)</a:t>
            </a:r>
          </a:p>
          <a:p>
            <a:pPr marL="0" indent="0">
              <a:buNone/>
            </a:pPr>
            <a:r>
              <a:rPr lang="en-US" sz="4000" b="1" dirty="0" smtClean="0">
                <a:latin typeface="+mn-lt"/>
              </a:rPr>
              <a:t>Throw </a:t>
            </a:r>
            <a:r>
              <a:rPr lang="en-US" sz="4000" b="1" dirty="0">
                <a:latin typeface="+mn-lt"/>
              </a:rPr>
              <a:t>upon him hurled and pointed stones, covering him with darkness; There shall he remain for ever; cover his face, that he may not see the light.  </a:t>
            </a:r>
            <a:r>
              <a:rPr lang="en-US" sz="4000" b="1" u="sng" dirty="0">
                <a:latin typeface="+mn-lt"/>
              </a:rPr>
              <a:t>And in the great day of judgment let him be cast into the fire</a:t>
            </a:r>
            <a:r>
              <a:rPr lang="en-US" sz="4000" b="1" dirty="0">
                <a:latin typeface="+mn-lt"/>
              </a:rPr>
              <a:t>.  Restore the earth, which the angels have corrupted; and announce life to it, that I may revive it. (10:4-10)</a:t>
            </a:r>
            <a:endParaRPr lang="en-US" sz="4000" b="1" dirty="0" smtClean="0">
              <a:latin typeface="+mn-lt"/>
            </a:endParaRPr>
          </a:p>
        </p:txBody>
      </p:sp>
    </p:spTree>
    <p:extLst>
      <p:ext uri="{BB962C8B-B14F-4D97-AF65-F5344CB8AC3E}">
        <p14:creationId xmlns:p14="http://schemas.microsoft.com/office/powerpoint/2010/main" val="38970000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b="1" i="1" dirty="0" err="1" smtClean="0">
                <a:latin typeface="+mn-lt"/>
              </a:rPr>
              <a:t>Azazel</a:t>
            </a:r>
            <a:r>
              <a:rPr lang="en-US" sz="4000" b="1" i="1" dirty="0" smtClean="0">
                <a:latin typeface="+mn-lt"/>
              </a:rPr>
              <a:t> Guilty of the Whole Crime</a:t>
            </a:r>
          </a:p>
          <a:p>
            <a:pPr marL="0" indent="0">
              <a:buNone/>
            </a:pPr>
            <a:r>
              <a:rPr lang="en-US" sz="4000" b="1" dirty="0">
                <a:latin typeface="+mn-lt"/>
              </a:rPr>
              <a:t>All the sons of men shall not perish in consequence of every secret, by which the Watchers have destroyed, and </a:t>
            </a:r>
            <a:r>
              <a:rPr lang="en-US" sz="4000" b="1" i="1" dirty="0">
                <a:latin typeface="+mn-lt"/>
              </a:rPr>
              <a:t>which </a:t>
            </a:r>
            <a:r>
              <a:rPr lang="en-US" sz="4000" b="1" dirty="0">
                <a:latin typeface="+mn-lt"/>
              </a:rPr>
              <a:t>they have taught, their offspring.  All the earth has been corrupted by the effects of the teaching of </a:t>
            </a:r>
            <a:r>
              <a:rPr lang="en-US" sz="4000" b="1" dirty="0" err="1">
                <a:latin typeface="+mn-lt"/>
              </a:rPr>
              <a:t>Azazyel</a:t>
            </a:r>
            <a:r>
              <a:rPr lang="en-US" sz="4000" b="1" dirty="0">
                <a:latin typeface="+mn-lt"/>
              </a:rPr>
              <a:t>. </a:t>
            </a:r>
            <a:r>
              <a:rPr lang="en-US" sz="4000" b="1" u="sng" dirty="0">
                <a:latin typeface="+mn-lt"/>
              </a:rPr>
              <a:t>To him therefore ascribe the whole crime</a:t>
            </a:r>
            <a:r>
              <a:rPr lang="en-US" sz="4000" b="1" dirty="0">
                <a:latin typeface="+mn-lt"/>
              </a:rPr>
              <a:t>. (Enoch 10:11-12)</a:t>
            </a:r>
            <a:endParaRPr lang="en-US" sz="4000" b="1" dirty="0" smtClean="0">
              <a:latin typeface="+mn-lt"/>
            </a:endParaRPr>
          </a:p>
        </p:txBody>
      </p:sp>
    </p:spTree>
    <p:extLst>
      <p:ext uri="{BB962C8B-B14F-4D97-AF65-F5344CB8AC3E}">
        <p14:creationId xmlns:p14="http://schemas.microsoft.com/office/powerpoint/2010/main" val="3542026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5200" b="1" dirty="0" smtClean="0">
                <a:latin typeface="+mn-lt"/>
              </a:rPr>
              <a:t>Isaiah </a:t>
            </a:r>
            <a:r>
              <a:rPr lang="en-US" sz="5200" b="1" dirty="0" smtClean="0">
                <a:latin typeface="+mn-lt"/>
              </a:rPr>
              <a:t>58 The True Fast</a:t>
            </a:r>
            <a:endParaRPr lang="en-US" sz="5200" b="1" dirty="0" smtClean="0">
              <a:latin typeface="+mn-lt"/>
            </a:endParaRPr>
          </a:p>
          <a:p>
            <a:pPr marL="0" indent="0">
              <a:buNone/>
            </a:pPr>
            <a:r>
              <a:rPr lang="en-US" sz="4000" b="1" dirty="0">
                <a:latin typeface="+mn-lt"/>
              </a:rPr>
              <a:t>"Shout it aloud, do not hold back. Raise your voice like a trumpet. Declare to my people their rebellion and to the house of </a:t>
            </a:r>
            <a:r>
              <a:rPr lang="en-US" sz="4000" b="1" dirty="0" err="1">
                <a:latin typeface="+mn-lt"/>
              </a:rPr>
              <a:t>Ya'acov</a:t>
            </a:r>
            <a:r>
              <a:rPr lang="en-US" sz="4000" b="1" dirty="0">
                <a:latin typeface="+mn-lt"/>
              </a:rPr>
              <a:t> their sins.</a:t>
            </a:r>
          </a:p>
          <a:p>
            <a:pPr marL="0" indent="0">
              <a:buNone/>
            </a:pPr>
            <a:r>
              <a:rPr lang="en-US" sz="4000" b="1" dirty="0">
                <a:latin typeface="+mn-lt"/>
              </a:rPr>
              <a:t> </a:t>
            </a:r>
            <a:r>
              <a:rPr lang="en-US" sz="4000" b="1" baseline="30000" dirty="0">
                <a:latin typeface="+mn-lt"/>
              </a:rPr>
              <a:t>2</a:t>
            </a:r>
            <a:r>
              <a:rPr lang="en-US" sz="4000" b="1" dirty="0">
                <a:latin typeface="+mn-lt"/>
              </a:rPr>
              <a:t> For day after day they seek me out; they seem eager to know my ways, as if they were a nation that does what is right and has not forsaken the commands of its Elohim. They ask me for just decisions and seem eager for Elohim to come near them.</a:t>
            </a:r>
          </a:p>
          <a:p>
            <a:pPr marL="0" indent="0">
              <a:buNone/>
            </a:pPr>
            <a:endParaRPr lang="en-US" sz="4000" b="1" dirty="0" smtClean="0">
              <a:latin typeface="+mn-lt"/>
            </a:endParaRPr>
          </a:p>
        </p:txBody>
      </p:sp>
    </p:spTree>
    <p:extLst>
      <p:ext uri="{BB962C8B-B14F-4D97-AF65-F5344CB8AC3E}">
        <p14:creationId xmlns:p14="http://schemas.microsoft.com/office/powerpoint/2010/main" val="16513718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000" b="1" dirty="0" smtClean="0">
                <a:latin typeface="+mn-lt"/>
              </a:rPr>
              <a:t>The True Fast</a:t>
            </a:r>
          </a:p>
          <a:p>
            <a:pPr marL="0" indent="0">
              <a:buNone/>
            </a:pPr>
            <a:r>
              <a:rPr lang="en-US" sz="4000" b="1" dirty="0">
                <a:latin typeface="+mn-lt"/>
              </a:rPr>
              <a:t> </a:t>
            </a:r>
            <a:r>
              <a:rPr lang="en-US" sz="4000" b="1" baseline="30000" dirty="0">
                <a:latin typeface="+mn-lt"/>
              </a:rPr>
              <a:t>3</a:t>
            </a:r>
            <a:r>
              <a:rPr lang="en-US" sz="4000" b="1" dirty="0">
                <a:latin typeface="+mn-lt"/>
              </a:rPr>
              <a:t> </a:t>
            </a:r>
            <a:r>
              <a:rPr lang="en-US" sz="4000" b="1" u="sng" dirty="0">
                <a:latin typeface="+mn-lt"/>
              </a:rPr>
              <a:t>'Why have we fasted</a:t>
            </a:r>
            <a:r>
              <a:rPr lang="en-US" sz="4000" b="1" dirty="0">
                <a:latin typeface="+mn-lt"/>
              </a:rPr>
              <a:t>,' they say, 'and you have not seen it? </a:t>
            </a:r>
            <a:r>
              <a:rPr lang="en-US" sz="4000" b="1" u="sng" dirty="0">
                <a:latin typeface="+mn-lt"/>
              </a:rPr>
              <a:t>Why have we humbled ourselves</a:t>
            </a:r>
            <a:r>
              <a:rPr lang="en-US" sz="4000" b="1" dirty="0">
                <a:latin typeface="+mn-lt"/>
              </a:rPr>
              <a:t>, and you have not noticed?' "Yet on the day of your fasting, you do as you please and exploit all your workers.</a:t>
            </a:r>
          </a:p>
          <a:p>
            <a:pPr marL="0" indent="0">
              <a:buNone/>
            </a:pPr>
            <a:r>
              <a:rPr lang="en-US" sz="4000" b="1" dirty="0">
                <a:latin typeface="+mn-lt"/>
              </a:rPr>
              <a:t> </a:t>
            </a:r>
            <a:r>
              <a:rPr lang="en-US" sz="4000" b="1" baseline="30000" dirty="0">
                <a:latin typeface="+mn-lt"/>
              </a:rPr>
              <a:t>4</a:t>
            </a:r>
            <a:r>
              <a:rPr lang="en-US" sz="4000" b="1" dirty="0">
                <a:latin typeface="+mn-lt"/>
              </a:rPr>
              <a:t> Your fasting ends in quarreling and strife, and in striking each other with wicked fists. You cannot fast as you do today and expect your voice to be heard on high.</a:t>
            </a:r>
          </a:p>
          <a:p>
            <a:pPr marL="0" indent="0">
              <a:buNone/>
            </a:pPr>
            <a:endParaRPr lang="en-US" sz="4000" b="1" dirty="0" smtClean="0">
              <a:latin typeface="+mn-lt"/>
            </a:endParaRPr>
          </a:p>
        </p:txBody>
      </p:sp>
    </p:spTree>
    <p:extLst>
      <p:ext uri="{BB962C8B-B14F-4D97-AF65-F5344CB8AC3E}">
        <p14:creationId xmlns:p14="http://schemas.microsoft.com/office/powerpoint/2010/main" val="12375172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A True Fast</a:t>
            </a:r>
          </a:p>
          <a:p>
            <a:pPr marL="0" indent="0">
              <a:buNone/>
            </a:pPr>
            <a:r>
              <a:rPr lang="en-US" sz="4000" b="1" dirty="0">
                <a:latin typeface="+mn-lt"/>
              </a:rPr>
              <a:t> </a:t>
            </a:r>
            <a:r>
              <a:rPr lang="en-US" sz="4000" b="1" baseline="30000" dirty="0">
                <a:latin typeface="+mn-lt"/>
              </a:rPr>
              <a:t>5</a:t>
            </a:r>
            <a:r>
              <a:rPr lang="en-US" sz="4000" b="1" dirty="0">
                <a:latin typeface="+mn-lt"/>
              </a:rPr>
              <a:t> Is this the kind of fast I have chosen, </a:t>
            </a:r>
            <a:r>
              <a:rPr lang="en-US" sz="4000" b="1" u="sng" dirty="0">
                <a:latin typeface="+mn-lt"/>
              </a:rPr>
              <a:t>only a day for a man to humble himself</a:t>
            </a:r>
            <a:r>
              <a:rPr lang="en-US" sz="4000" b="1" dirty="0">
                <a:latin typeface="+mn-lt"/>
              </a:rPr>
              <a:t>? Is it only for bowing one's head like a reed and for lying on sackcloth and ashes? </a:t>
            </a:r>
            <a:r>
              <a:rPr lang="en-US" sz="4000" b="1" u="sng" dirty="0">
                <a:latin typeface="+mn-lt"/>
              </a:rPr>
              <a:t>Is that what you call a fast, a day</a:t>
            </a:r>
            <a:r>
              <a:rPr lang="en-US" sz="4000" b="1" dirty="0">
                <a:latin typeface="+mn-lt"/>
              </a:rPr>
              <a:t> acceptable to Yahuwah?</a:t>
            </a:r>
          </a:p>
          <a:p>
            <a:pPr marL="0" indent="0">
              <a:buNone/>
            </a:pPr>
            <a:r>
              <a:rPr lang="en-US" sz="4000" b="1" dirty="0">
                <a:latin typeface="+mn-lt"/>
              </a:rPr>
              <a:t> </a:t>
            </a:r>
            <a:r>
              <a:rPr lang="en-US" sz="4000" b="1" baseline="30000" dirty="0">
                <a:latin typeface="+mn-lt"/>
              </a:rPr>
              <a:t>6</a:t>
            </a:r>
            <a:r>
              <a:rPr lang="en-US" sz="4000" b="1" dirty="0">
                <a:latin typeface="+mn-lt"/>
              </a:rPr>
              <a:t> "Is not this the kind of fasting I have chosen: to loose the chains of injustice and untie the cords of the yoke, to set the oppressed free and break every yoke?</a:t>
            </a:r>
          </a:p>
          <a:p>
            <a:pPr marL="0" indent="0">
              <a:buNone/>
            </a:pPr>
            <a:endParaRPr lang="en-US" sz="4000" b="1" dirty="0" smtClean="0">
              <a:latin typeface="+mn-lt"/>
            </a:endParaRPr>
          </a:p>
        </p:txBody>
      </p:sp>
    </p:spTree>
    <p:extLst>
      <p:ext uri="{BB962C8B-B14F-4D97-AF65-F5344CB8AC3E}">
        <p14:creationId xmlns:p14="http://schemas.microsoft.com/office/powerpoint/2010/main" val="37128414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Results of a True Fast</a:t>
            </a:r>
          </a:p>
          <a:p>
            <a:pPr marL="0" indent="0">
              <a:buNone/>
            </a:pPr>
            <a:r>
              <a:rPr lang="en-US" sz="4000" b="1" dirty="0">
                <a:latin typeface="+mn-lt"/>
              </a:rPr>
              <a:t> </a:t>
            </a:r>
            <a:r>
              <a:rPr lang="en-US" sz="4000" b="1" baseline="30000" dirty="0">
                <a:latin typeface="+mn-lt"/>
              </a:rPr>
              <a:t>7</a:t>
            </a:r>
            <a:r>
              <a:rPr lang="en-US" sz="4000" b="1" dirty="0">
                <a:latin typeface="+mn-lt"/>
              </a:rPr>
              <a:t> Is it not to share your food with the hungry and to provide the poor wanderer with shelter-- when you see the naked, to clothe him, and not to turn away from your own flesh and blood?</a:t>
            </a:r>
          </a:p>
          <a:p>
            <a:pPr marL="0" indent="0">
              <a:buNone/>
            </a:pPr>
            <a:r>
              <a:rPr lang="en-US" sz="4000" b="1" dirty="0">
                <a:latin typeface="+mn-lt"/>
              </a:rPr>
              <a:t> </a:t>
            </a:r>
            <a:r>
              <a:rPr lang="en-US" sz="4000" b="1" baseline="30000" dirty="0">
                <a:latin typeface="+mn-lt"/>
              </a:rPr>
              <a:t>8</a:t>
            </a:r>
            <a:r>
              <a:rPr lang="en-US" sz="4000" b="1" dirty="0">
                <a:latin typeface="+mn-lt"/>
              </a:rPr>
              <a:t> Then </a:t>
            </a:r>
            <a:r>
              <a:rPr lang="en-US" sz="4000" b="1" dirty="0" smtClean="0">
                <a:latin typeface="+mn-lt"/>
              </a:rPr>
              <a:t>(1</a:t>
            </a:r>
            <a:r>
              <a:rPr lang="en-US" sz="4000" b="1" baseline="30000" dirty="0" smtClean="0">
                <a:latin typeface="+mn-lt"/>
              </a:rPr>
              <a:t>st</a:t>
            </a:r>
            <a:r>
              <a:rPr lang="en-US" sz="4000" b="1" dirty="0" smtClean="0">
                <a:latin typeface="+mn-lt"/>
              </a:rPr>
              <a:t> promise) your </a:t>
            </a:r>
            <a:r>
              <a:rPr lang="en-US" sz="4000" b="1" dirty="0">
                <a:latin typeface="+mn-lt"/>
              </a:rPr>
              <a:t>light will break forth like the dawn, and </a:t>
            </a:r>
            <a:r>
              <a:rPr lang="en-US" sz="4000" b="1" dirty="0" smtClean="0"/>
              <a:t>(2nd </a:t>
            </a:r>
            <a:r>
              <a:rPr lang="en-US" sz="4000" b="1" dirty="0"/>
              <a:t>promise) your </a:t>
            </a:r>
            <a:r>
              <a:rPr lang="en-US" sz="4000" b="1" dirty="0">
                <a:latin typeface="+mn-lt"/>
              </a:rPr>
              <a:t>healing will quickly appear; then </a:t>
            </a:r>
            <a:r>
              <a:rPr lang="en-US" sz="4000" b="1" dirty="0" smtClean="0"/>
              <a:t>(3rd </a:t>
            </a:r>
            <a:r>
              <a:rPr lang="en-US" sz="4000" b="1" dirty="0"/>
              <a:t>promise) your </a:t>
            </a:r>
            <a:r>
              <a:rPr lang="en-US" sz="4000" b="1" dirty="0">
                <a:latin typeface="+mn-lt"/>
              </a:rPr>
              <a:t>righteousness will go before you, and </a:t>
            </a:r>
            <a:r>
              <a:rPr lang="en-US" sz="4000" b="1" dirty="0" smtClean="0"/>
              <a:t>(4th </a:t>
            </a:r>
            <a:r>
              <a:rPr lang="en-US" sz="4000" b="1" dirty="0"/>
              <a:t>promise) the </a:t>
            </a:r>
            <a:r>
              <a:rPr lang="en-US" sz="4000" b="1" dirty="0">
                <a:latin typeface="+mn-lt"/>
              </a:rPr>
              <a:t>glory of Yahuwah will be your rear guard.</a:t>
            </a:r>
          </a:p>
          <a:p>
            <a:pPr marL="0" indent="0">
              <a:buNone/>
            </a:pPr>
            <a:endParaRPr lang="en-US" sz="4000" b="1" dirty="0" smtClean="0">
              <a:latin typeface="+mn-lt"/>
            </a:endParaRPr>
          </a:p>
        </p:txBody>
      </p:sp>
    </p:spTree>
    <p:extLst>
      <p:ext uri="{BB962C8B-B14F-4D97-AF65-F5344CB8AC3E}">
        <p14:creationId xmlns:p14="http://schemas.microsoft.com/office/powerpoint/2010/main" val="7298020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Yah Will Answer!</a:t>
            </a:r>
          </a:p>
          <a:p>
            <a:pPr marL="0" indent="0">
              <a:buNone/>
            </a:pPr>
            <a:r>
              <a:rPr lang="en-US" sz="4000" b="1" dirty="0">
                <a:latin typeface="+mn-lt"/>
              </a:rPr>
              <a:t> </a:t>
            </a:r>
            <a:r>
              <a:rPr lang="en-US" sz="4000" b="1" baseline="30000" dirty="0">
                <a:latin typeface="+mn-lt"/>
              </a:rPr>
              <a:t>9</a:t>
            </a:r>
            <a:r>
              <a:rPr lang="en-US" sz="4000" b="1" dirty="0">
                <a:latin typeface="+mn-lt"/>
              </a:rPr>
              <a:t> Then you will call, and </a:t>
            </a:r>
            <a:r>
              <a:rPr lang="en-US" sz="4000" b="1" dirty="0" smtClean="0"/>
              <a:t>(5th </a:t>
            </a:r>
            <a:r>
              <a:rPr lang="en-US" sz="4000" b="1" dirty="0"/>
              <a:t>promise) Yahuwah </a:t>
            </a:r>
            <a:r>
              <a:rPr lang="en-US" sz="4000" b="1" dirty="0">
                <a:latin typeface="+mn-lt"/>
              </a:rPr>
              <a:t>will answer; you will cry for help, and he will say: </a:t>
            </a:r>
            <a:r>
              <a:rPr lang="en-US" sz="4000" b="1" dirty="0" smtClean="0"/>
              <a:t>(6th </a:t>
            </a:r>
            <a:r>
              <a:rPr lang="en-US" sz="4000" b="1" dirty="0"/>
              <a:t>promise) Here </a:t>
            </a:r>
            <a:r>
              <a:rPr lang="en-US" sz="4000" b="1" dirty="0">
                <a:latin typeface="+mn-lt"/>
              </a:rPr>
              <a:t>am I. "If you do away with the yoke of oppression, with the pointing finger and malicious talk,</a:t>
            </a:r>
          </a:p>
          <a:p>
            <a:pPr marL="0" indent="0">
              <a:buNone/>
            </a:pPr>
            <a:r>
              <a:rPr lang="en-US" sz="4000" b="1" dirty="0">
                <a:latin typeface="+mn-lt"/>
              </a:rPr>
              <a:t> </a:t>
            </a:r>
            <a:r>
              <a:rPr lang="en-US" sz="4000" b="1" baseline="30000" dirty="0">
                <a:latin typeface="+mn-lt"/>
              </a:rPr>
              <a:t>10</a:t>
            </a:r>
            <a:r>
              <a:rPr lang="en-US" sz="4000" b="1" dirty="0">
                <a:latin typeface="+mn-lt"/>
              </a:rPr>
              <a:t> and if you spend yourselves in behalf of the hungry and satisfy the needs of the oppressed, then your light will rise in the darkness, and your night will become like the noonday.</a:t>
            </a:r>
          </a:p>
          <a:p>
            <a:pPr marL="0" indent="0">
              <a:buNone/>
            </a:pPr>
            <a:endParaRPr lang="en-US" sz="4000" b="1" dirty="0" smtClean="0">
              <a:latin typeface="+mn-lt"/>
            </a:endParaRPr>
          </a:p>
        </p:txBody>
      </p:sp>
    </p:spTree>
    <p:extLst>
      <p:ext uri="{BB962C8B-B14F-4D97-AF65-F5344CB8AC3E}">
        <p14:creationId xmlns:p14="http://schemas.microsoft.com/office/powerpoint/2010/main" val="31581298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endParaRPr lang="en-US" sz="4000" b="1" dirty="0" smtClean="0">
              <a:latin typeface="+mn-lt"/>
            </a:endParaRPr>
          </a:p>
          <a:p>
            <a:pPr marL="0" indent="0">
              <a:buNone/>
            </a:pPr>
            <a:r>
              <a:rPr lang="en-US" sz="4000" b="1" dirty="0">
                <a:latin typeface="+mn-lt"/>
              </a:rPr>
              <a:t> </a:t>
            </a:r>
            <a:r>
              <a:rPr lang="en-US" sz="4000" b="1" baseline="30000" dirty="0">
                <a:latin typeface="+mn-lt"/>
              </a:rPr>
              <a:t>11</a:t>
            </a:r>
            <a:r>
              <a:rPr lang="en-US" sz="4000" b="1" dirty="0">
                <a:latin typeface="+mn-lt"/>
              </a:rPr>
              <a:t> Yahuwah </a:t>
            </a:r>
            <a:r>
              <a:rPr lang="en-US" sz="4000" b="1" dirty="0" smtClean="0"/>
              <a:t>(7th </a:t>
            </a:r>
            <a:r>
              <a:rPr lang="en-US" sz="4000" b="1" dirty="0"/>
              <a:t>promise) will </a:t>
            </a:r>
            <a:r>
              <a:rPr lang="en-US" sz="4000" b="1" dirty="0">
                <a:latin typeface="+mn-lt"/>
              </a:rPr>
              <a:t>guide you always; he will </a:t>
            </a:r>
            <a:r>
              <a:rPr lang="en-US" sz="4000" b="1" dirty="0" smtClean="0"/>
              <a:t>(8th </a:t>
            </a:r>
            <a:r>
              <a:rPr lang="en-US" sz="4000" b="1" dirty="0"/>
              <a:t>promise) satisfy </a:t>
            </a:r>
            <a:r>
              <a:rPr lang="en-US" sz="4000" b="1" dirty="0">
                <a:latin typeface="+mn-lt"/>
              </a:rPr>
              <a:t>your needs in a sun-scorched land and </a:t>
            </a:r>
            <a:r>
              <a:rPr lang="en-US" sz="4000" b="1" dirty="0" smtClean="0"/>
              <a:t>(9th </a:t>
            </a:r>
            <a:r>
              <a:rPr lang="en-US" sz="4000" b="1" dirty="0"/>
              <a:t>promise) will </a:t>
            </a:r>
            <a:r>
              <a:rPr lang="en-US" sz="4000" b="1" dirty="0">
                <a:latin typeface="+mn-lt"/>
              </a:rPr>
              <a:t>strengthen your frame. You will be like a well-watered garden, like a spring whose waters never fail.</a:t>
            </a:r>
          </a:p>
          <a:p>
            <a:pPr marL="0" indent="0">
              <a:buNone/>
            </a:pPr>
            <a:r>
              <a:rPr lang="en-US" sz="4000" b="1" dirty="0">
                <a:latin typeface="+mn-lt"/>
              </a:rPr>
              <a:t> </a:t>
            </a:r>
            <a:r>
              <a:rPr lang="en-US" sz="4000" b="1" baseline="30000" dirty="0">
                <a:latin typeface="+mn-lt"/>
              </a:rPr>
              <a:t>12</a:t>
            </a:r>
            <a:r>
              <a:rPr lang="en-US" sz="4000" b="1" dirty="0">
                <a:latin typeface="+mn-lt"/>
              </a:rPr>
              <a:t> Your people </a:t>
            </a:r>
            <a:r>
              <a:rPr lang="en-US" sz="4000" b="1" dirty="0"/>
              <a:t>(</a:t>
            </a:r>
            <a:r>
              <a:rPr lang="en-US" sz="4000" b="1" dirty="0" smtClean="0"/>
              <a:t>10</a:t>
            </a:r>
            <a:r>
              <a:rPr lang="en-US" sz="4000" b="1" baseline="30000" dirty="0"/>
              <a:t>t</a:t>
            </a:r>
            <a:r>
              <a:rPr lang="en-US" sz="4000" b="1" baseline="30000" dirty="0" smtClean="0"/>
              <a:t>h</a:t>
            </a:r>
            <a:r>
              <a:rPr lang="en-US" sz="4000" b="1" dirty="0" smtClean="0"/>
              <a:t> </a:t>
            </a:r>
            <a:r>
              <a:rPr lang="en-US" sz="4000" b="1" dirty="0"/>
              <a:t>promise) will </a:t>
            </a:r>
            <a:r>
              <a:rPr lang="en-US" sz="4000" b="1" dirty="0">
                <a:latin typeface="+mn-lt"/>
              </a:rPr>
              <a:t>rebuild the ancient ruins and will raise up the age-old foundations; you will be called Repairer of Broken Walls, Restorer of Streets with Dwellings.</a:t>
            </a:r>
          </a:p>
          <a:p>
            <a:pPr marL="0" indent="0">
              <a:buNone/>
            </a:pPr>
            <a:endParaRPr lang="en-US" sz="4000" b="1" dirty="0" smtClean="0">
              <a:latin typeface="+mn-lt"/>
            </a:endParaRPr>
          </a:p>
        </p:txBody>
      </p:sp>
    </p:spTree>
    <p:extLst>
      <p:ext uri="{BB962C8B-B14F-4D97-AF65-F5344CB8AC3E}">
        <p14:creationId xmlns:p14="http://schemas.microsoft.com/office/powerpoint/2010/main" val="27542875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b="1" dirty="0" smtClean="0">
                <a:latin typeface="+mn-lt"/>
              </a:rPr>
              <a:t>Keeping </a:t>
            </a:r>
            <a:r>
              <a:rPr lang="en-US" sz="4000" b="1" dirty="0" err="1" smtClean="0">
                <a:latin typeface="+mn-lt"/>
              </a:rPr>
              <a:t>Yah’s</a:t>
            </a:r>
            <a:r>
              <a:rPr lang="en-US" sz="4000" b="1" dirty="0" smtClean="0">
                <a:latin typeface="+mn-lt"/>
              </a:rPr>
              <a:t> Sabbath</a:t>
            </a:r>
          </a:p>
          <a:p>
            <a:pPr marL="0" indent="0">
              <a:buNone/>
            </a:pPr>
            <a:r>
              <a:rPr lang="en-US" sz="4000" b="1" baseline="30000" dirty="0">
                <a:latin typeface="+mn-lt"/>
              </a:rPr>
              <a:t>13</a:t>
            </a:r>
            <a:r>
              <a:rPr lang="en-US" sz="4000" b="1" dirty="0">
                <a:latin typeface="+mn-lt"/>
              </a:rPr>
              <a:t> "If you keep your feet from breaking the Sabbath and from doing as you please on my holy day, if you call the Sabbath a delight and Yahuwah's holy day honorable, and if you honor it by not going your own way and not doing as you please or speaking idle words,</a:t>
            </a:r>
          </a:p>
          <a:p>
            <a:pPr marL="0" indent="0">
              <a:buNone/>
            </a:pPr>
            <a:r>
              <a:rPr lang="en-US" sz="4000" b="1" dirty="0">
                <a:latin typeface="+mn-lt"/>
              </a:rPr>
              <a:t> </a:t>
            </a:r>
            <a:r>
              <a:rPr lang="en-US" sz="4000" b="1" baseline="30000" dirty="0">
                <a:latin typeface="+mn-lt"/>
              </a:rPr>
              <a:t>14</a:t>
            </a:r>
            <a:r>
              <a:rPr lang="en-US" sz="4000" b="1" dirty="0">
                <a:latin typeface="+mn-lt"/>
              </a:rPr>
              <a:t> then you will find your joy in Yahuwah, and I will cause you to ride on the heights of the land and to feast on the inheritance of your father </a:t>
            </a:r>
            <a:r>
              <a:rPr lang="en-US" sz="4000" b="1" dirty="0" err="1">
                <a:latin typeface="+mn-lt"/>
              </a:rPr>
              <a:t>Ya'acov</a:t>
            </a:r>
            <a:r>
              <a:rPr lang="en-US" sz="4000" b="1" dirty="0">
                <a:latin typeface="+mn-lt"/>
              </a:rPr>
              <a:t>." The mouth of Yahuwah has spoken.</a:t>
            </a:r>
          </a:p>
          <a:p>
            <a:pPr marL="0" indent="0">
              <a:buNone/>
            </a:pPr>
            <a:endParaRPr lang="en-US" sz="4000" b="1" dirty="0" smtClean="0">
              <a:latin typeface="+mn-lt"/>
            </a:endParaRPr>
          </a:p>
        </p:txBody>
      </p:sp>
    </p:spTree>
    <p:extLst>
      <p:ext uri="{BB962C8B-B14F-4D97-AF65-F5344CB8AC3E}">
        <p14:creationId xmlns:p14="http://schemas.microsoft.com/office/powerpoint/2010/main" val="8933636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4000" b="1" dirty="0" smtClean="0">
                <a:latin typeface="+mn-lt"/>
              </a:rPr>
              <a:t>Summary of Day of the Atonements</a:t>
            </a:r>
            <a:endParaRPr lang="en-US" sz="4000" b="1" dirty="0" smtClean="0">
              <a:latin typeface="+mn-lt"/>
            </a:endParaRPr>
          </a:p>
          <a:p>
            <a:pPr marL="0" indent="0">
              <a:buNone/>
            </a:pPr>
            <a:r>
              <a:rPr lang="en-US" sz="4000" b="1" dirty="0" smtClean="0"/>
              <a:t>A set apart time</a:t>
            </a:r>
          </a:p>
          <a:p>
            <a:pPr marL="0" indent="0">
              <a:buNone/>
            </a:pPr>
            <a:r>
              <a:rPr lang="en-US" sz="4000" b="1" dirty="0" smtClean="0">
                <a:latin typeface="+mn-lt"/>
              </a:rPr>
              <a:t>Afflict our souls - Repent</a:t>
            </a:r>
          </a:p>
          <a:p>
            <a:pPr marL="0" indent="0">
              <a:buNone/>
            </a:pPr>
            <a:r>
              <a:rPr lang="en-US" sz="4000" b="1" dirty="0" smtClean="0"/>
              <a:t>Judgment is pronounced for Yahuwah’s people and for the unrepentant</a:t>
            </a:r>
          </a:p>
          <a:p>
            <a:pPr marL="0" indent="0">
              <a:buNone/>
            </a:pPr>
            <a:r>
              <a:rPr lang="en-US" sz="4000" b="1" dirty="0" smtClean="0">
                <a:latin typeface="+mn-lt"/>
              </a:rPr>
              <a:t>Remember the poor and the needy</a:t>
            </a:r>
            <a:endParaRPr lang="en-US" sz="4000" b="1" dirty="0" smtClean="0">
              <a:latin typeface="+mn-lt"/>
            </a:endParaRPr>
          </a:p>
        </p:txBody>
      </p:sp>
    </p:spTree>
    <p:extLst>
      <p:ext uri="{BB962C8B-B14F-4D97-AF65-F5344CB8AC3E}">
        <p14:creationId xmlns:p14="http://schemas.microsoft.com/office/powerpoint/2010/main" val="38626892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4000" b="1" dirty="0" smtClean="0">
                <a:latin typeface="+mn-lt"/>
              </a:rPr>
              <a:t>Repentance for Yom </a:t>
            </a:r>
            <a:r>
              <a:rPr lang="en-US" sz="4000" b="1" dirty="0" err="1" smtClean="0">
                <a:latin typeface="+mn-lt"/>
              </a:rPr>
              <a:t>HaKippurim</a:t>
            </a:r>
            <a:endParaRPr lang="en-US" sz="4000" b="1" dirty="0" smtClean="0">
              <a:latin typeface="+mn-lt"/>
            </a:endParaRPr>
          </a:p>
          <a:p>
            <a:pPr marL="0" indent="0">
              <a:buNone/>
            </a:pPr>
            <a:r>
              <a:rPr lang="en-US" sz="3600" b="1" dirty="0"/>
              <a:t>Have mercy on me, O Elohim, according to your unfailing love; according to your great compassion blot out my transgressions.</a:t>
            </a:r>
          </a:p>
          <a:p>
            <a:pPr marL="0" indent="0">
              <a:buNone/>
            </a:pPr>
            <a:r>
              <a:rPr lang="en-US" sz="3600" b="1" dirty="0" smtClean="0"/>
              <a:t>Wash </a:t>
            </a:r>
            <a:r>
              <a:rPr lang="en-US" sz="3600" b="1" dirty="0"/>
              <a:t>away all my iniquity and cleanse me from my sin.</a:t>
            </a:r>
          </a:p>
          <a:p>
            <a:pPr marL="0" indent="0">
              <a:buNone/>
            </a:pPr>
            <a:r>
              <a:rPr lang="en-US" sz="3600" b="1" dirty="0" smtClean="0"/>
              <a:t>For </a:t>
            </a:r>
            <a:r>
              <a:rPr lang="en-US" sz="3600" b="1" dirty="0"/>
              <a:t>I know my transgressions, and my sin is always before me</a:t>
            </a:r>
            <a:r>
              <a:rPr lang="en-US" sz="3600" b="1" dirty="0" smtClean="0"/>
              <a:t>.</a:t>
            </a:r>
            <a:r>
              <a:rPr lang="en-US" sz="3600" b="1" dirty="0"/>
              <a:t> </a:t>
            </a:r>
            <a:r>
              <a:rPr lang="en-US" sz="3600" b="1" dirty="0" smtClean="0"/>
              <a:t> Psalm 51:1-3</a:t>
            </a:r>
            <a:endParaRPr lang="en-US" sz="3600" b="1" dirty="0"/>
          </a:p>
        </p:txBody>
      </p:sp>
    </p:spTree>
    <p:extLst>
      <p:ext uri="{BB962C8B-B14F-4D97-AF65-F5344CB8AC3E}">
        <p14:creationId xmlns:p14="http://schemas.microsoft.com/office/powerpoint/2010/main" val="38902491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b="1" dirty="0" smtClean="0">
                <a:latin typeface="+mn-lt"/>
              </a:rPr>
              <a:t>Repentance for Yom </a:t>
            </a:r>
            <a:r>
              <a:rPr lang="en-US" sz="4000" b="1" dirty="0" err="1" smtClean="0">
                <a:latin typeface="+mn-lt"/>
              </a:rPr>
              <a:t>HaKippurim</a:t>
            </a:r>
            <a:endParaRPr lang="en-US" sz="4000" b="1" dirty="0" smtClean="0">
              <a:latin typeface="+mn-lt"/>
            </a:endParaRPr>
          </a:p>
          <a:p>
            <a:pPr marL="0" indent="0">
              <a:buNone/>
            </a:pPr>
            <a:r>
              <a:rPr lang="en-US" sz="3900" b="1" dirty="0" smtClean="0"/>
              <a:t>Against </a:t>
            </a:r>
            <a:r>
              <a:rPr lang="en-US" sz="3900" b="1" dirty="0"/>
              <a:t>you, you only, have I sinned and done what is evil in your sight, so that you are proved right when you speak and justified when you </a:t>
            </a:r>
            <a:r>
              <a:rPr lang="en-US" sz="3900" b="1" dirty="0" smtClean="0"/>
              <a:t>judge.  Surely </a:t>
            </a:r>
            <a:r>
              <a:rPr lang="en-US" sz="3900" b="1" dirty="0"/>
              <a:t>I was sinful at birth, sinful from the time my mother conceived me</a:t>
            </a:r>
            <a:r>
              <a:rPr lang="en-US" sz="3900" b="1" dirty="0" smtClean="0"/>
              <a:t>.  Surely </a:t>
            </a:r>
            <a:r>
              <a:rPr lang="en-US" sz="3900" b="1" dirty="0"/>
              <a:t>you desire truth in the inner parts; you teach me wisdom in the inmost </a:t>
            </a:r>
            <a:r>
              <a:rPr lang="en-US" sz="3900" b="1" dirty="0" smtClean="0"/>
              <a:t>place.  </a:t>
            </a:r>
            <a:r>
              <a:rPr lang="en-US" sz="4000" b="1" dirty="0" smtClean="0"/>
              <a:t>Psalm 51:4-6</a:t>
            </a:r>
            <a:endParaRPr lang="en-US" dirty="0"/>
          </a:p>
        </p:txBody>
      </p:sp>
    </p:spTree>
    <p:extLst>
      <p:ext uri="{BB962C8B-B14F-4D97-AF65-F5344CB8AC3E}">
        <p14:creationId xmlns:p14="http://schemas.microsoft.com/office/powerpoint/2010/main" val="34777156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b="1" dirty="0" smtClean="0">
                <a:latin typeface="+mn-lt"/>
              </a:rPr>
              <a:t>Repentance for Yom </a:t>
            </a:r>
            <a:r>
              <a:rPr lang="en-US" sz="4000" b="1" dirty="0" err="1" smtClean="0">
                <a:latin typeface="+mn-lt"/>
              </a:rPr>
              <a:t>HaKippurim</a:t>
            </a:r>
            <a:endParaRPr lang="en-US" sz="4000" b="1" dirty="0" smtClean="0">
              <a:latin typeface="+mn-lt"/>
            </a:endParaRPr>
          </a:p>
          <a:p>
            <a:pPr marL="0" indent="0">
              <a:buNone/>
            </a:pPr>
            <a:r>
              <a:rPr lang="en-US" sz="3600" b="1" dirty="0" smtClean="0"/>
              <a:t>Cleanse </a:t>
            </a:r>
            <a:r>
              <a:rPr lang="en-US" sz="3600" b="1" dirty="0"/>
              <a:t>me with hyssop, and I will be clean; wash me, and I will be whiter than </a:t>
            </a:r>
            <a:r>
              <a:rPr lang="en-US" sz="3600" b="1" dirty="0" smtClean="0"/>
              <a:t>snow.  Let </a:t>
            </a:r>
            <a:r>
              <a:rPr lang="en-US" sz="3600" b="1" dirty="0"/>
              <a:t>me hear joy and gladness; let the bones you have crushed </a:t>
            </a:r>
            <a:r>
              <a:rPr lang="en-US" sz="3600" b="1" dirty="0" smtClean="0"/>
              <a:t>rejoice. </a:t>
            </a:r>
            <a:r>
              <a:rPr lang="en-US" sz="3600" b="1" dirty="0"/>
              <a:t>Hide your face from my sins and blot out all my iniquity</a:t>
            </a:r>
            <a:r>
              <a:rPr lang="en-US" sz="3600" b="1" dirty="0" smtClean="0"/>
              <a:t>.  </a:t>
            </a:r>
            <a:r>
              <a:rPr lang="en-US" sz="4000" b="1" dirty="0" smtClean="0"/>
              <a:t>Psalm 51:7-9</a:t>
            </a:r>
            <a:endParaRPr lang="en-US" dirty="0"/>
          </a:p>
        </p:txBody>
      </p:sp>
    </p:spTree>
    <p:extLst>
      <p:ext uri="{BB962C8B-B14F-4D97-AF65-F5344CB8AC3E}">
        <p14:creationId xmlns:p14="http://schemas.microsoft.com/office/powerpoint/2010/main" val="26637600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4000" b="1" dirty="0" smtClean="0">
                <a:latin typeface="+mn-lt"/>
              </a:rPr>
              <a:t>Repentance for Yom </a:t>
            </a:r>
            <a:r>
              <a:rPr lang="en-US" sz="4000" b="1" dirty="0" err="1" smtClean="0">
                <a:latin typeface="+mn-lt"/>
              </a:rPr>
              <a:t>HaKippurim</a:t>
            </a:r>
            <a:endParaRPr lang="en-US" sz="4000" b="1" dirty="0" smtClean="0">
              <a:latin typeface="+mn-lt"/>
            </a:endParaRPr>
          </a:p>
          <a:p>
            <a:pPr marL="0" indent="0">
              <a:buNone/>
            </a:pPr>
            <a:r>
              <a:rPr lang="en-US" sz="3600" b="1" dirty="0"/>
              <a:t>Create in me a pure heart, O Elohim, and renew a steadfast spirit within me.</a:t>
            </a:r>
          </a:p>
          <a:p>
            <a:pPr marL="0" indent="0">
              <a:buNone/>
            </a:pPr>
            <a:r>
              <a:rPr lang="en-US" sz="3600" b="1" dirty="0" smtClean="0"/>
              <a:t>Do </a:t>
            </a:r>
            <a:r>
              <a:rPr lang="en-US" sz="3600" b="1" dirty="0"/>
              <a:t>not cast me from your presence or take your Holy Spirit from me.</a:t>
            </a:r>
          </a:p>
          <a:p>
            <a:pPr marL="0" indent="0">
              <a:buNone/>
            </a:pPr>
            <a:r>
              <a:rPr lang="en-US" sz="3600" b="1" dirty="0" smtClean="0"/>
              <a:t>Restore </a:t>
            </a:r>
            <a:r>
              <a:rPr lang="en-US" sz="3600" b="1" dirty="0"/>
              <a:t>to me the joy of your salvation and grant me a willing spirit, to sustain me</a:t>
            </a:r>
            <a:r>
              <a:rPr lang="en-US" sz="3600" b="1" dirty="0" smtClean="0"/>
              <a:t>. </a:t>
            </a:r>
            <a:r>
              <a:rPr lang="en-US" sz="4000" b="1" dirty="0" smtClean="0"/>
              <a:t>Psalm 51:10-12</a:t>
            </a:r>
            <a:endParaRPr lang="en-US" dirty="0"/>
          </a:p>
        </p:txBody>
      </p:sp>
    </p:spTree>
    <p:extLst>
      <p:ext uri="{BB962C8B-B14F-4D97-AF65-F5344CB8AC3E}">
        <p14:creationId xmlns:p14="http://schemas.microsoft.com/office/powerpoint/2010/main" val="2503917257"/>
      </p:ext>
    </p:extLst>
  </p:cSld>
  <p:clrMapOvr>
    <a:masterClrMapping/>
  </p:clrMapOvr>
  <p:timing>
    <p:tnLst>
      <p:par>
        <p:cTn id="1" dur="indefinite" restart="never" nodeType="tmRoot"/>
      </p:par>
    </p:tn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118097</TotalTime>
  <Words>2564</Words>
  <Application>Microsoft Office PowerPoint</Application>
  <PresentationFormat>On-screen Show (16:9)</PresentationFormat>
  <Paragraphs>166</Paragraphs>
  <Slides>45</Slides>
  <Notes>45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45</vt:i4>
      </vt:variant>
    </vt:vector>
  </HeadingPairs>
  <TitlesOfParts>
    <vt:vector size="52" baseType="lpstr">
      <vt:lpstr>Arial</vt:lpstr>
      <vt:lpstr>Bwhebb</vt:lpstr>
      <vt:lpstr>Calibri</vt:lpstr>
      <vt:lpstr>Calibri Light</vt:lpstr>
      <vt:lpstr>Helvetica</vt:lpstr>
      <vt:lpstr>16_Office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BibleTruth.cc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Rogers;Arthur Bailey</dc:creator>
  <cp:lastModifiedBy>David M Rogers</cp:lastModifiedBy>
  <cp:revision>984</cp:revision>
  <dcterms:created xsi:type="dcterms:W3CDTF">2012-08-10T17:43:01Z</dcterms:created>
  <dcterms:modified xsi:type="dcterms:W3CDTF">2019-10-09T11:48:59Z</dcterms:modified>
</cp:coreProperties>
</file>