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3"/>
  </p:notesMasterIdLst>
  <p:sldIdLst>
    <p:sldId id="264" r:id="rId2"/>
    <p:sldId id="257" r:id="rId3"/>
    <p:sldId id="666" r:id="rId4"/>
    <p:sldId id="667" r:id="rId5"/>
    <p:sldId id="668" r:id="rId6"/>
    <p:sldId id="669" r:id="rId7"/>
    <p:sldId id="670" r:id="rId8"/>
    <p:sldId id="671" r:id="rId9"/>
    <p:sldId id="672" r:id="rId10"/>
    <p:sldId id="665" r:id="rId11"/>
    <p:sldId id="646" r:id="rId12"/>
    <p:sldId id="609" r:id="rId13"/>
    <p:sldId id="610" r:id="rId14"/>
    <p:sldId id="612" r:id="rId15"/>
    <p:sldId id="653" r:id="rId16"/>
    <p:sldId id="611" r:id="rId17"/>
    <p:sldId id="654" r:id="rId18"/>
    <p:sldId id="613" r:id="rId19"/>
    <p:sldId id="657" r:id="rId20"/>
    <p:sldId id="615" r:id="rId21"/>
    <p:sldId id="616" r:id="rId22"/>
    <p:sldId id="658" r:id="rId23"/>
    <p:sldId id="617" r:id="rId24"/>
    <p:sldId id="618" r:id="rId25"/>
    <p:sldId id="620" r:id="rId26"/>
    <p:sldId id="619" r:id="rId27"/>
    <p:sldId id="655" r:id="rId28"/>
    <p:sldId id="621" r:id="rId29"/>
    <p:sldId id="622" r:id="rId30"/>
    <p:sldId id="659" r:id="rId31"/>
    <p:sldId id="660" r:id="rId32"/>
    <p:sldId id="624" r:id="rId33"/>
    <p:sldId id="656" r:id="rId34"/>
    <p:sldId id="643" r:id="rId35"/>
    <p:sldId id="637" r:id="rId36"/>
    <p:sldId id="661" r:id="rId37"/>
    <p:sldId id="662" r:id="rId38"/>
    <p:sldId id="625" r:id="rId39"/>
    <p:sldId id="638" r:id="rId40"/>
    <p:sldId id="627" r:id="rId41"/>
    <p:sldId id="530"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4" autoAdjust="0"/>
    <p:restoredTop sz="94655" autoAdjust="0"/>
  </p:normalViewPr>
  <p:slideViewPr>
    <p:cSldViewPr snapToGrid="0">
      <p:cViewPr varScale="1">
        <p:scale>
          <a:sx n="73" d="100"/>
          <a:sy n="73" d="100"/>
        </p:scale>
        <p:origin x="354" y="72"/>
      </p:cViewPr>
      <p:guideLst/>
    </p:cSldViewPr>
  </p:slideViewPr>
  <p:outlineViewPr>
    <p:cViewPr>
      <p:scale>
        <a:sx n="33" d="100"/>
        <a:sy n="33" d="100"/>
      </p:scale>
      <p:origin x="0" y="-5886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12/12/2019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659360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5274233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36429672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18793533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22715393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5144198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2610494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14763158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27098855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19458921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10426174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10050231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37276238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28243004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35138154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1501922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3772435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41613830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1690135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321404438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38001267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391838651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115061691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365661649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344386840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68497576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238017562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236530767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57693567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408956152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128303697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376336374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34</a:t>
            </a:fld>
            <a:endParaRPr lang="en-US">
              <a:solidFill>
                <a:prstClr val="black"/>
              </a:solidFill>
            </a:endParaRPr>
          </a:p>
        </p:txBody>
      </p:sp>
    </p:spTree>
    <p:extLst>
      <p:ext uri="{BB962C8B-B14F-4D97-AF65-F5344CB8AC3E}">
        <p14:creationId xmlns:p14="http://schemas.microsoft.com/office/powerpoint/2010/main" val="37883827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35</a:t>
            </a:fld>
            <a:endParaRPr lang="en-US">
              <a:solidFill>
                <a:prstClr val="black"/>
              </a:solidFill>
            </a:endParaRPr>
          </a:p>
        </p:txBody>
      </p:sp>
    </p:spTree>
    <p:extLst>
      <p:ext uri="{BB962C8B-B14F-4D97-AF65-F5344CB8AC3E}">
        <p14:creationId xmlns:p14="http://schemas.microsoft.com/office/powerpoint/2010/main" val="371315936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36</a:t>
            </a:fld>
            <a:endParaRPr lang="en-US">
              <a:solidFill>
                <a:prstClr val="black"/>
              </a:solidFill>
            </a:endParaRPr>
          </a:p>
        </p:txBody>
      </p:sp>
    </p:spTree>
    <p:extLst>
      <p:ext uri="{BB962C8B-B14F-4D97-AF65-F5344CB8AC3E}">
        <p14:creationId xmlns:p14="http://schemas.microsoft.com/office/powerpoint/2010/main" val="97641226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37</a:t>
            </a:fld>
            <a:endParaRPr lang="en-US">
              <a:solidFill>
                <a:prstClr val="black"/>
              </a:solidFill>
            </a:endParaRPr>
          </a:p>
        </p:txBody>
      </p:sp>
    </p:spTree>
    <p:extLst>
      <p:ext uri="{BB962C8B-B14F-4D97-AF65-F5344CB8AC3E}">
        <p14:creationId xmlns:p14="http://schemas.microsoft.com/office/powerpoint/2010/main" val="15120711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38</a:t>
            </a:fld>
            <a:endParaRPr lang="en-US">
              <a:solidFill>
                <a:prstClr val="black"/>
              </a:solidFill>
            </a:endParaRPr>
          </a:p>
        </p:txBody>
      </p:sp>
    </p:spTree>
    <p:extLst>
      <p:ext uri="{BB962C8B-B14F-4D97-AF65-F5344CB8AC3E}">
        <p14:creationId xmlns:p14="http://schemas.microsoft.com/office/powerpoint/2010/main" val="278558791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39</a:t>
            </a:fld>
            <a:endParaRPr lang="en-US">
              <a:solidFill>
                <a:prstClr val="black"/>
              </a:solidFill>
            </a:endParaRPr>
          </a:p>
        </p:txBody>
      </p:sp>
    </p:spTree>
    <p:extLst>
      <p:ext uri="{BB962C8B-B14F-4D97-AF65-F5344CB8AC3E}">
        <p14:creationId xmlns:p14="http://schemas.microsoft.com/office/powerpoint/2010/main" val="64965597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40</a:t>
            </a:fld>
            <a:endParaRPr lang="en-US">
              <a:solidFill>
                <a:prstClr val="black"/>
              </a:solidFill>
            </a:endParaRPr>
          </a:p>
        </p:txBody>
      </p:sp>
    </p:spTree>
    <p:extLst>
      <p:ext uri="{BB962C8B-B14F-4D97-AF65-F5344CB8AC3E}">
        <p14:creationId xmlns:p14="http://schemas.microsoft.com/office/powerpoint/2010/main" val="134528745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41</a:t>
            </a:fld>
            <a:endParaRPr lang="en-US">
              <a:solidFill>
                <a:prstClr val="black"/>
              </a:solidFill>
            </a:endParaRPr>
          </a:p>
        </p:txBody>
      </p:sp>
    </p:spTree>
    <p:extLst>
      <p:ext uri="{BB962C8B-B14F-4D97-AF65-F5344CB8AC3E}">
        <p14:creationId xmlns:p14="http://schemas.microsoft.com/office/powerpoint/2010/main" val="19544664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5F47777-84D7-4CF1-B56F-347CA25596FD}" type="datetimeFigureOut">
              <a:rPr lang="en-US" smtClean="0"/>
              <a:t>12/12/2019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12/12/2019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12/12/2019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5F47777-84D7-4CF1-B56F-347CA25596FD}" type="datetimeFigureOut">
              <a:rPr lang="en-US" smtClean="0"/>
              <a:t>12/12/2019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5F47777-84D7-4CF1-B56F-347CA25596FD}" type="datetimeFigureOut">
              <a:rPr lang="en-US" smtClean="0"/>
              <a:t>12/12/2019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5F47777-84D7-4CF1-B56F-347CA25596FD}" type="datetimeFigureOut">
              <a:rPr lang="en-US" smtClean="0"/>
              <a:t>12/12/2019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12/12/2019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12/12/2019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12/12/2019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12/12/2019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12/12/2019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12/12/2019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www.jewishencyclopedia.com/articles/362-abraham-s-bosom" TargetMode="External"/><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598715"/>
            <a:ext cx="11038115" cy="6030684"/>
          </a:xfrm>
        </p:spPr>
        <p:txBody>
          <a:bodyPr>
            <a:normAutofit/>
          </a:bodyPr>
          <a:lstStyle/>
          <a:p>
            <a:pPr algn="ctr">
              <a:buNone/>
            </a:pPr>
            <a:r>
              <a:rPr lang="en-US" sz="5200" b="1" dirty="0">
                <a:solidFill>
                  <a:schemeClr val="accent1">
                    <a:lumMod val="50000"/>
                  </a:schemeClr>
                </a:solidFill>
                <a:latin typeface="Helvetica" pitchFamily="34" charset="0"/>
                <a:cs typeface="Helvetica" pitchFamily="34" charset="0"/>
              </a:rPr>
              <a:t>Shabbat Shalom Saints</a:t>
            </a:r>
            <a:endParaRPr lang="en-US" sz="2400" dirty="0">
              <a:solidFill>
                <a:schemeClr val="tx1">
                  <a:lumMod val="95000"/>
                  <a:lumOff val="5000"/>
                </a:schemeClr>
              </a:solidFill>
              <a:latin typeface="Helvetica" pitchFamily="34" charset="0"/>
              <a:cs typeface="Helvetica" pitchFamily="34" charset="0"/>
            </a:endParaRP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Proclaiming the Ancient Paths of Our Biblical Roots</a:t>
            </a: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December 14, </a:t>
            </a:r>
            <a:r>
              <a:rPr lang="en-US" sz="5333" b="1" dirty="0">
                <a:solidFill>
                  <a:schemeClr val="tx1">
                    <a:lumMod val="95000"/>
                    <a:lumOff val="5000"/>
                  </a:schemeClr>
                </a:solidFill>
                <a:latin typeface="Helvetica" pitchFamily="34" charset="0"/>
                <a:cs typeface="Helvetica" pitchFamily="34" charset="0"/>
              </a:rPr>
              <a:t>2019</a:t>
            </a: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8" y="598715"/>
            <a:ext cx="11948159" cy="6030684"/>
          </a:xfrm>
        </p:spPr>
        <p:txBody>
          <a:bodyPr>
            <a:normAutofit/>
          </a:bodyPr>
          <a:lstStyle/>
          <a:p>
            <a:pPr marL="0" indent="0" algn="ctr">
              <a:spcBef>
                <a:spcPts val="0"/>
              </a:spcBef>
              <a:buNone/>
            </a:pPr>
            <a:endParaRPr lang="en-US" sz="6600" b="1" dirty="0">
              <a:solidFill>
                <a:schemeClr val="accent2">
                  <a:lumMod val="50000"/>
                </a:schemeClr>
              </a:solidFill>
              <a:latin typeface="Helvetica" pitchFamily="34" charset="0"/>
              <a:cs typeface="Helvetica" pitchFamily="34" charset="0"/>
            </a:endParaRPr>
          </a:p>
          <a:p>
            <a:pPr marL="0" indent="0" algn="ctr">
              <a:spcBef>
                <a:spcPts val="0"/>
              </a:spcBef>
              <a:buNone/>
            </a:pPr>
            <a:r>
              <a:rPr lang="en-US" sz="6600" b="1" dirty="0" smtClean="0">
                <a:solidFill>
                  <a:schemeClr val="accent2">
                    <a:lumMod val="50000"/>
                  </a:schemeClr>
                </a:solidFill>
                <a:latin typeface="Helvetica" pitchFamily="34" charset="0"/>
                <a:cs typeface="Helvetica" pitchFamily="34" charset="0"/>
              </a:rPr>
              <a:t>When We Die, Pt 3</a:t>
            </a:r>
            <a:endParaRPr lang="en-US" sz="6000" b="1" dirty="0">
              <a:solidFill>
                <a:schemeClr val="accent2">
                  <a:lumMod val="50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a:p>
            <a:pPr marL="0" indent="0" algn="ctr">
              <a:buNone/>
            </a:pPr>
            <a:r>
              <a:rPr lang="en-US" sz="4400" b="1" dirty="0"/>
              <a:t>Making Sense of the</a:t>
            </a:r>
          </a:p>
          <a:p>
            <a:pPr marL="0" indent="0" algn="ctr">
              <a:buNone/>
            </a:pPr>
            <a:r>
              <a:rPr lang="en-US" sz="4400" b="1" dirty="0"/>
              <a:t>Hard to Understand Passages</a:t>
            </a:r>
            <a:endParaRPr lang="en-US" sz="4400" b="1" dirty="0"/>
          </a:p>
        </p:txBody>
      </p:sp>
    </p:spTree>
    <p:extLst>
      <p:ext uri="{BB962C8B-B14F-4D97-AF65-F5344CB8AC3E}">
        <p14:creationId xmlns:p14="http://schemas.microsoft.com/office/powerpoint/2010/main" val="39762457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5" y="653143"/>
            <a:ext cx="11125200" cy="6074229"/>
          </a:xfrm>
        </p:spPr>
        <p:txBody>
          <a:bodyPr>
            <a:normAutofit/>
          </a:bodyPr>
          <a:lstStyle/>
          <a:p>
            <a:pPr marL="0" indent="0" algn="ctr">
              <a:buNone/>
            </a:pPr>
            <a:r>
              <a:rPr lang="en-US" sz="4400" b="1" dirty="0" smtClean="0">
                <a:solidFill>
                  <a:schemeClr val="tx1"/>
                </a:solidFill>
              </a:rPr>
              <a:t>At Home With the Lord</a:t>
            </a:r>
          </a:p>
          <a:p>
            <a:pPr marL="0" indent="0" algn="ctr">
              <a:buNone/>
            </a:pPr>
            <a:r>
              <a:rPr lang="en-US" sz="4400" b="1" dirty="0">
                <a:solidFill>
                  <a:schemeClr val="tx1"/>
                </a:solidFill>
              </a:rPr>
              <a:t>2 Corinthians </a:t>
            </a:r>
            <a:r>
              <a:rPr lang="en-US" sz="4400" b="1" dirty="0" smtClean="0">
                <a:solidFill>
                  <a:schemeClr val="tx1"/>
                </a:solidFill>
              </a:rPr>
              <a:t>5:1-10</a:t>
            </a:r>
          </a:p>
          <a:p>
            <a:pPr marL="0" indent="0">
              <a:buNone/>
            </a:pPr>
            <a:r>
              <a:rPr lang="en-US" sz="4000" b="1" dirty="0">
                <a:solidFill>
                  <a:schemeClr val="tx1"/>
                </a:solidFill>
              </a:rPr>
              <a:t>Now we know that if the earthly tent we live in is destroyed, we have a building from Elohim, an eternal house in heaven, not built by human hands.  Meanwhile we groan, </a:t>
            </a:r>
            <a:r>
              <a:rPr lang="en-US" sz="4000" b="1" u="sng" dirty="0">
                <a:solidFill>
                  <a:schemeClr val="tx1"/>
                </a:solidFill>
              </a:rPr>
              <a:t>longing to be clothed with our heavenly dwelling</a:t>
            </a:r>
            <a:r>
              <a:rPr lang="en-US" sz="4000" b="1" dirty="0">
                <a:solidFill>
                  <a:schemeClr val="tx1"/>
                </a:solidFill>
              </a:rPr>
              <a:t>, because when we are clothed, we will not be found naked</a:t>
            </a:r>
            <a:r>
              <a:rPr lang="en-US" sz="4000" dirty="0">
                <a:solidFill>
                  <a:schemeClr val="tx1"/>
                </a:solidFill>
              </a:rPr>
              <a:t>. </a:t>
            </a:r>
            <a:endParaRPr lang="en-US" sz="4000" strike="sngStrike" dirty="0">
              <a:solidFill>
                <a:schemeClr val="tx1"/>
              </a:solidFill>
            </a:endParaRPr>
          </a:p>
          <a:p>
            <a:pPr algn="ctr">
              <a:buNone/>
            </a:pPr>
            <a:endParaRPr lang="en-US" sz="4000" dirty="0" smtClean="0">
              <a:solidFill>
                <a:schemeClr val="tx1"/>
              </a:solidFill>
            </a:endParaRPr>
          </a:p>
        </p:txBody>
      </p:sp>
    </p:spTree>
    <p:extLst>
      <p:ext uri="{BB962C8B-B14F-4D97-AF65-F5344CB8AC3E}">
        <p14:creationId xmlns:p14="http://schemas.microsoft.com/office/powerpoint/2010/main" val="292743235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5" y="653143"/>
            <a:ext cx="11125200" cy="6074229"/>
          </a:xfrm>
        </p:spPr>
        <p:txBody>
          <a:bodyPr>
            <a:normAutofit/>
          </a:bodyPr>
          <a:lstStyle/>
          <a:p>
            <a:pPr marL="0" indent="0">
              <a:buNone/>
            </a:pPr>
            <a:r>
              <a:rPr lang="en-US" sz="4000" b="1" dirty="0" smtClean="0">
                <a:solidFill>
                  <a:schemeClr val="tx1"/>
                </a:solidFill>
              </a:rPr>
              <a:t>For </a:t>
            </a:r>
            <a:r>
              <a:rPr lang="en-US" sz="4000" b="1" dirty="0">
                <a:solidFill>
                  <a:schemeClr val="tx1"/>
                </a:solidFill>
              </a:rPr>
              <a:t>while we are in this tent, we groan and are burdened, because we do not wish to be unclothed but to be clothed with our heavenly dwelling, </a:t>
            </a:r>
            <a:r>
              <a:rPr lang="en-US" sz="4000" b="1" u="sng" dirty="0">
                <a:solidFill>
                  <a:schemeClr val="tx1"/>
                </a:solidFill>
              </a:rPr>
              <a:t>so that what is mortal may be swallowed up by life</a:t>
            </a:r>
            <a:r>
              <a:rPr lang="en-US" sz="4000" b="1" dirty="0">
                <a:solidFill>
                  <a:schemeClr val="tx1"/>
                </a:solidFill>
              </a:rPr>
              <a:t>.  Now it is Elohim who has made us for this very purpose and has given us the Spirit as a deposit, </a:t>
            </a:r>
            <a:r>
              <a:rPr lang="en-US" sz="4000" b="1" u="sng" dirty="0">
                <a:solidFill>
                  <a:schemeClr val="tx1"/>
                </a:solidFill>
              </a:rPr>
              <a:t>guaranteeing what is to come</a:t>
            </a:r>
            <a:r>
              <a:rPr lang="en-US" sz="4000" b="1" dirty="0">
                <a:solidFill>
                  <a:schemeClr val="tx1"/>
                </a:solidFill>
              </a:rPr>
              <a:t>.  Therefore we are always confident and know that as long as we are at home in the body we are away from the Master.  We live by faith, not by sight. </a:t>
            </a:r>
            <a:endParaRPr lang="en-US" sz="4000" b="1" dirty="0" smtClean="0">
              <a:solidFill>
                <a:schemeClr val="tx1"/>
              </a:solidFill>
            </a:endParaRPr>
          </a:p>
        </p:txBody>
      </p:sp>
    </p:spTree>
    <p:extLst>
      <p:ext uri="{BB962C8B-B14F-4D97-AF65-F5344CB8AC3E}">
        <p14:creationId xmlns:p14="http://schemas.microsoft.com/office/powerpoint/2010/main" val="386197932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5" y="609602"/>
            <a:ext cx="10961915" cy="5834741"/>
          </a:xfrm>
        </p:spPr>
        <p:txBody>
          <a:bodyPr>
            <a:normAutofit/>
          </a:bodyPr>
          <a:lstStyle/>
          <a:p>
            <a:pPr>
              <a:buNone/>
            </a:pPr>
            <a:r>
              <a:rPr lang="en-US" sz="4000" dirty="0">
                <a:solidFill>
                  <a:schemeClr val="tx1"/>
                </a:solidFill>
              </a:rPr>
              <a:t> </a:t>
            </a:r>
            <a:r>
              <a:rPr lang="en-US" sz="4000" b="1" dirty="0">
                <a:solidFill>
                  <a:schemeClr val="tx1"/>
                </a:solidFill>
              </a:rPr>
              <a:t>We are confident, I say, and </a:t>
            </a:r>
            <a:r>
              <a:rPr lang="en-US" sz="4000" b="1" u="sng" dirty="0">
                <a:solidFill>
                  <a:schemeClr val="tx1"/>
                </a:solidFill>
              </a:rPr>
              <a:t>would prefer to be away from the body and at home with the Master</a:t>
            </a:r>
            <a:r>
              <a:rPr lang="en-US" sz="4000" b="1" dirty="0">
                <a:solidFill>
                  <a:schemeClr val="tx1"/>
                </a:solidFill>
              </a:rPr>
              <a:t>.  So we make it our goal to please him, whether we are at home in the body or away from it.  </a:t>
            </a:r>
            <a:r>
              <a:rPr lang="en-US" sz="4000" b="1" u="sng" dirty="0">
                <a:solidFill>
                  <a:schemeClr val="tx1"/>
                </a:solidFill>
              </a:rPr>
              <a:t>For we must all appear before the judgment seat of Messiah, that each one may receive what is due him for the things done while in the body, whether good or bad</a:t>
            </a:r>
            <a:r>
              <a:rPr lang="en-US" sz="4000" dirty="0">
                <a:solidFill>
                  <a:schemeClr val="tx1"/>
                </a:solidFill>
              </a:rPr>
              <a:t>. (2 Corinthians 5:1-10)</a:t>
            </a:r>
          </a:p>
        </p:txBody>
      </p:sp>
    </p:spTree>
    <p:extLst>
      <p:ext uri="{BB962C8B-B14F-4D97-AF65-F5344CB8AC3E}">
        <p14:creationId xmlns:p14="http://schemas.microsoft.com/office/powerpoint/2010/main" val="48279033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6" y="313509"/>
            <a:ext cx="10951029" cy="6413863"/>
          </a:xfrm>
        </p:spPr>
        <p:txBody>
          <a:bodyPr>
            <a:normAutofit/>
          </a:bodyPr>
          <a:lstStyle/>
          <a:p>
            <a:pPr algn="ctr">
              <a:buNone/>
            </a:pPr>
            <a:r>
              <a:rPr lang="en-US" sz="4400" b="1" dirty="0">
                <a:solidFill>
                  <a:schemeClr val="tx1"/>
                </a:solidFill>
              </a:rPr>
              <a:t>Keys to Understanding 2 </a:t>
            </a:r>
            <a:r>
              <a:rPr lang="en-US" sz="4400" b="1" dirty="0" err="1">
                <a:solidFill>
                  <a:schemeClr val="tx1"/>
                </a:solidFill>
              </a:rPr>
              <a:t>Cor</a:t>
            </a:r>
            <a:r>
              <a:rPr lang="en-US" sz="4400" b="1" dirty="0">
                <a:solidFill>
                  <a:schemeClr val="tx1"/>
                </a:solidFill>
              </a:rPr>
              <a:t> 5:1-10</a:t>
            </a:r>
          </a:p>
          <a:p>
            <a:pPr>
              <a:buNone/>
            </a:pPr>
            <a:r>
              <a:rPr lang="en-US" sz="4000" dirty="0">
                <a:solidFill>
                  <a:schemeClr val="tx1"/>
                </a:solidFill>
              </a:rPr>
              <a:t>Two Resurrection Metaphors:</a:t>
            </a:r>
          </a:p>
          <a:p>
            <a:pPr>
              <a:buNone/>
            </a:pPr>
            <a:r>
              <a:rPr lang="en-US" sz="4000" dirty="0" smtClean="0">
                <a:solidFill>
                  <a:schemeClr val="tx1"/>
                </a:solidFill>
              </a:rPr>
              <a:t>1 Paul’s </a:t>
            </a:r>
            <a:r>
              <a:rPr lang="en-US" sz="4000" dirty="0">
                <a:solidFill>
                  <a:schemeClr val="tx1"/>
                </a:solidFill>
              </a:rPr>
              <a:t>use of “being </a:t>
            </a:r>
            <a:r>
              <a:rPr lang="en-US" sz="4000" dirty="0" smtClean="0">
                <a:solidFill>
                  <a:schemeClr val="tx1"/>
                </a:solidFill>
              </a:rPr>
              <a:t>clothed with heavenly body”</a:t>
            </a:r>
            <a:endParaRPr lang="en-US" sz="4000" dirty="0">
              <a:solidFill>
                <a:schemeClr val="tx1"/>
              </a:solidFill>
            </a:endParaRPr>
          </a:p>
          <a:p>
            <a:pPr>
              <a:buNone/>
            </a:pPr>
            <a:r>
              <a:rPr lang="en-US" sz="4000" dirty="0" smtClean="0">
                <a:solidFill>
                  <a:schemeClr val="tx1"/>
                </a:solidFill>
              </a:rPr>
              <a:t>2 The </a:t>
            </a:r>
            <a:r>
              <a:rPr lang="en-US" sz="4000" dirty="0">
                <a:solidFill>
                  <a:schemeClr val="tx1"/>
                </a:solidFill>
              </a:rPr>
              <a:t>Mortal being “swallowed up”</a:t>
            </a:r>
          </a:p>
          <a:p>
            <a:pPr>
              <a:buNone/>
            </a:pPr>
            <a:r>
              <a:rPr lang="en-US" sz="4000" dirty="0">
                <a:solidFill>
                  <a:schemeClr val="tx1"/>
                </a:solidFill>
              </a:rPr>
              <a:t>Clues about “when</a:t>
            </a:r>
            <a:r>
              <a:rPr lang="en-US" sz="4000" dirty="0" smtClean="0">
                <a:solidFill>
                  <a:schemeClr val="tx1"/>
                </a:solidFill>
              </a:rPr>
              <a:t>”</a:t>
            </a:r>
            <a:endParaRPr lang="en-US" sz="4000" dirty="0">
              <a:solidFill>
                <a:schemeClr val="tx1"/>
              </a:solidFill>
            </a:endParaRPr>
          </a:p>
          <a:p>
            <a:pPr>
              <a:buNone/>
            </a:pPr>
            <a:r>
              <a:rPr lang="en-US" sz="4000" dirty="0" smtClean="0">
                <a:solidFill>
                  <a:schemeClr val="tx1"/>
                </a:solidFill>
              </a:rPr>
              <a:t>Resurrection language, “the </a:t>
            </a:r>
            <a:r>
              <a:rPr lang="en-US" sz="4000" dirty="0">
                <a:solidFill>
                  <a:schemeClr val="tx1"/>
                </a:solidFill>
              </a:rPr>
              <a:t>judgment to come” and “the judgment seat of Messiah”</a:t>
            </a:r>
          </a:p>
        </p:txBody>
      </p:sp>
    </p:spTree>
    <p:extLst>
      <p:ext uri="{BB962C8B-B14F-4D97-AF65-F5344CB8AC3E}">
        <p14:creationId xmlns:p14="http://schemas.microsoft.com/office/powerpoint/2010/main" val="53498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6" y="876303"/>
            <a:ext cx="10951029" cy="5851069"/>
          </a:xfrm>
        </p:spPr>
        <p:txBody>
          <a:bodyPr>
            <a:normAutofit/>
          </a:bodyPr>
          <a:lstStyle/>
          <a:p>
            <a:pPr algn="ctr">
              <a:buNone/>
            </a:pPr>
            <a:r>
              <a:rPr lang="en-US" sz="4400" b="1" dirty="0">
                <a:solidFill>
                  <a:schemeClr val="tx1"/>
                </a:solidFill>
              </a:rPr>
              <a:t>To Depart and Be with Messiah</a:t>
            </a:r>
          </a:p>
          <a:p>
            <a:pPr algn="ctr">
              <a:buNone/>
            </a:pPr>
            <a:r>
              <a:rPr lang="en-US" sz="4400" b="1" dirty="0">
                <a:solidFill>
                  <a:schemeClr val="tx1"/>
                </a:solidFill>
              </a:rPr>
              <a:t>Philippians 1:20-26</a:t>
            </a:r>
          </a:p>
          <a:p>
            <a:pPr>
              <a:buNone/>
            </a:pPr>
            <a:r>
              <a:rPr lang="en-US" sz="4000" b="1" dirty="0">
                <a:solidFill>
                  <a:schemeClr val="tx1"/>
                </a:solidFill>
              </a:rPr>
              <a:t>I eagerly expect and hope that </a:t>
            </a:r>
            <a:r>
              <a:rPr lang="en-US" sz="4000" b="1" u="sng" dirty="0">
                <a:solidFill>
                  <a:schemeClr val="tx1"/>
                </a:solidFill>
              </a:rPr>
              <a:t>I will in no way be ashamed</a:t>
            </a:r>
            <a:r>
              <a:rPr lang="en-US" sz="4000" b="1" dirty="0">
                <a:solidFill>
                  <a:schemeClr val="tx1"/>
                </a:solidFill>
              </a:rPr>
              <a:t>, but will have sufficient courage so that now as always Messiah will be exalted in my body, whether by life or by death.  For to me, to live is Messiah and to die is gain.</a:t>
            </a:r>
            <a:r>
              <a:rPr lang="en-US" sz="4000" dirty="0">
                <a:solidFill>
                  <a:schemeClr val="tx1"/>
                </a:solidFill>
              </a:rPr>
              <a:t> </a:t>
            </a:r>
            <a:r>
              <a:rPr lang="en-US" sz="4000" b="1" dirty="0"/>
              <a:t> If I am to go on living in the body, this will mean fruitful labor for me. Yet what shall I choose? I do not know!</a:t>
            </a:r>
            <a:endParaRPr lang="en-US" sz="4000" dirty="0" smtClean="0">
              <a:solidFill>
                <a:schemeClr val="tx1"/>
              </a:solidFill>
            </a:endParaRPr>
          </a:p>
        </p:txBody>
      </p:sp>
    </p:spTree>
    <p:extLst>
      <p:ext uri="{BB962C8B-B14F-4D97-AF65-F5344CB8AC3E}">
        <p14:creationId xmlns:p14="http://schemas.microsoft.com/office/powerpoint/2010/main" val="313638651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6" y="876303"/>
            <a:ext cx="10951029" cy="5851069"/>
          </a:xfrm>
        </p:spPr>
        <p:txBody>
          <a:bodyPr>
            <a:normAutofit/>
          </a:bodyPr>
          <a:lstStyle/>
          <a:p>
            <a:pPr>
              <a:buNone/>
            </a:pPr>
            <a:r>
              <a:rPr lang="en-US" sz="4000" b="1" dirty="0">
                <a:solidFill>
                  <a:schemeClr val="tx1"/>
                </a:solidFill>
              </a:rPr>
              <a:t>  I am torn between the two: </a:t>
            </a:r>
            <a:r>
              <a:rPr lang="en-US" sz="4000" b="1" u="sng" dirty="0">
                <a:solidFill>
                  <a:schemeClr val="tx1"/>
                </a:solidFill>
              </a:rPr>
              <a:t>I desire to depart and be with Messiah</a:t>
            </a:r>
            <a:r>
              <a:rPr lang="en-US" sz="4000" b="1" dirty="0">
                <a:solidFill>
                  <a:schemeClr val="tx1"/>
                </a:solidFill>
              </a:rPr>
              <a:t>, which is better by far; but it is more necessary for you that I remain in the body.  Convinced of this, I know that I will remain, and I will continue with all of you for your progress and joy in the faith, so that through my being with you again your joy in Messiah </a:t>
            </a:r>
            <a:r>
              <a:rPr lang="en-US" sz="4000" b="1" dirty="0" err="1">
                <a:solidFill>
                  <a:schemeClr val="tx1"/>
                </a:solidFill>
              </a:rPr>
              <a:t>Yahusha</a:t>
            </a:r>
            <a:r>
              <a:rPr lang="en-US" sz="4000" b="1" dirty="0">
                <a:solidFill>
                  <a:schemeClr val="tx1"/>
                </a:solidFill>
              </a:rPr>
              <a:t> will overflow on account of me</a:t>
            </a:r>
            <a:r>
              <a:rPr lang="en-US" sz="4000" dirty="0">
                <a:solidFill>
                  <a:schemeClr val="tx1"/>
                </a:solidFill>
              </a:rPr>
              <a:t>. (Philippians 1:20-26)</a:t>
            </a:r>
          </a:p>
        </p:txBody>
      </p:sp>
    </p:spTree>
    <p:extLst>
      <p:ext uri="{BB962C8B-B14F-4D97-AF65-F5344CB8AC3E}">
        <p14:creationId xmlns:p14="http://schemas.microsoft.com/office/powerpoint/2010/main" val="87981577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6" y="876303"/>
            <a:ext cx="10951029" cy="5851069"/>
          </a:xfrm>
        </p:spPr>
        <p:txBody>
          <a:bodyPr>
            <a:normAutofit/>
          </a:bodyPr>
          <a:lstStyle/>
          <a:p>
            <a:pPr algn="ctr">
              <a:buNone/>
            </a:pPr>
            <a:r>
              <a:rPr lang="en-US" sz="4400" b="1" dirty="0">
                <a:solidFill>
                  <a:schemeClr val="tx1"/>
                </a:solidFill>
              </a:rPr>
              <a:t>Key to Understanding Philippians </a:t>
            </a:r>
            <a:r>
              <a:rPr lang="en-US" sz="4400" b="1" dirty="0" smtClean="0">
                <a:solidFill>
                  <a:schemeClr val="tx1"/>
                </a:solidFill>
              </a:rPr>
              <a:t>1</a:t>
            </a:r>
            <a:endParaRPr lang="en-US" sz="4400" b="1" dirty="0">
              <a:solidFill>
                <a:schemeClr val="tx1"/>
              </a:solidFill>
            </a:endParaRPr>
          </a:p>
          <a:p>
            <a:pPr>
              <a:buNone/>
            </a:pPr>
            <a:r>
              <a:rPr lang="en-US" sz="4000" dirty="0">
                <a:solidFill>
                  <a:schemeClr val="tx1"/>
                </a:solidFill>
              </a:rPr>
              <a:t>The metaphor using “ashamed”</a:t>
            </a:r>
          </a:p>
          <a:p>
            <a:pPr>
              <a:buNone/>
            </a:pPr>
            <a:r>
              <a:rPr lang="en-US" sz="4000" u="sng" dirty="0">
                <a:solidFill>
                  <a:schemeClr val="tx1"/>
                </a:solidFill>
              </a:rPr>
              <a:t>I will in no way be ashamed</a:t>
            </a:r>
          </a:p>
          <a:p>
            <a:pPr>
              <a:buNone/>
            </a:pPr>
            <a:r>
              <a:rPr lang="en-US" sz="4000" b="1" dirty="0">
                <a:solidFill>
                  <a:schemeClr val="tx1"/>
                </a:solidFill>
              </a:rPr>
              <a:t>But </a:t>
            </a:r>
            <a:r>
              <a:rPr lang="en-US" sz="4000" b="1" u="sng" dirty="0">
                <a:solidFill>
                  <a:schemeClr val="tx1"/>
                </a:solidFill>
              </a:rPr>
              <a:t>at that time your people-- everyone whose name is found written in the book-- will be delivered</a:t>
            </a:r>
            <a:r>
              <a:rPr lang="en-US" sz="4000" b="1" dirty="0">
                <a:solidFill>
                  <a:schemeClr val="tx1"/>
                </a:solidFill>
              </a:rPr>
              <a:t>.  </a:t>
            </a:r>
            <a:r>
              <a:rPr lang="en-US" sz="4000" b="1" u="sng" dirty="0">
                <a:solidFill>
                  <a:schemeClr val="tx1"/>
                </a:solidFill>
              </a:rPr>
              <a:t>Multitudes who sleep in the dust of the earth will awake</a:t>
            </a:r>
            <a:r>
              <a:rPr lang="en-US" sz="4000" b="1" dirty="0">
                <a:solidFill>
                  <a:schemeClr val="tx1"/>
                </a:solidFill>
              </a:rPr>
              <a:t>: </a:t>
            </a:r>
            <a:r>
              <a:rPr lang="en-US" sz="4000" b="1" u="sng" dirty="0">
                <a:solidFill>
                  <a:schemeClr val="tx1"/>
                </a:solidFill>
              </a:rPr>
              <a:t>some to everlasting life, others to shame and everlasting contempt</a:t>
            </a:r>
            <a:r>
              <a:rPr lang="en-US" sz="4000" dirty="0">
                <a:solidFill>
                  <a:schemeClr val="tx1"/>
                </a:solidFill>
              </a:rPr>
              <a:t>. (Daniel 12:1-3)</a:t>
            </a:r>
          </a:p>
        </p:txBody>
      </p:sp>
    </p:spTree>
    <p:extLst>
      <p:ext uri="{BB962C8B-B14F-4D97-AF65-F5344CB8AC3E}">
        <p14:creationId xmlns:p14="http://schemas.microsoft.com/office/powerpoint/2010/main" val="9271318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6058" y="402772"/>
            <a:ext cx="10440609" cy="6193971"/>
          </a:xfrm>
        </p:spPr>
        <p:txBody>
          <a:bodyPr>
            <a:normAutofit/>
          </a:bodyPr>
          <a:lstStyle/>
          <a:p>
            <a:pPr algn="ctr">
              <a:buNone/>
            </a:pPr>
            <a:r>
              <a:rPr lang="en-US" sz="4000" b="1" dirty="0">
                <a:solidFill>
                  <a:schemeClr val="tx1"/>
                </a:solidFill>
              </a:rPr>
              <a:t>Keys to Understanding the Transfiguration</a:t>
            </a:r>
          </a:p>
          <a:p>
            <a:pPr>
              <a:buNone/>
            </a:pPr>
            <a:r>
              <a:rPr lang="en-US" sz="4000" dirty="0" smtClean="0">
                <a:solidFill>
                  <a:schemeClr val="tx1"/>
                </a:solidFill>
              </a:rPr>
              <a:t>Use of language of visions</a:t>
            </a:r>
          </a:p>
          <a:p>
            <a:pPr>
              <a:buNone/>
            </a:pPr>
            <a:r>
              <a:rPr lang="en-US" sz="4000" dirty="0" smtClean="0">
                <a:solidFill>
                  <a:schemeClr val="tx1"/>
                </a:solidFill>
              </a:rPr>
              <a:t>They would “see” the kingdom of heaven</a:t>
            </a:r>
          </a:p>
          <a:p>
            <a:pPr>
              <a:buNone/>
            </a:pPr>
            <a:r>
              <a:rPr lang="en-US" sz="4000" dirty="0" smtClean="0">
                <a:solidFill>
                  <a:schemeClr val="tx1"/>
                </a:solidFill>
              </a:rPr>
              <a:t>There “appeared” unto them…</a:t>
            </a:r>
          </a:p>
          <a:p>
            <a:pPr>
              <a:buNone/>
            </a:pPr>
            <a:r>
              <a:rPr lang="en-US" sz="4000" u="sng" dirty="0" smtClean="0"/>
              <a:t>Not seeing them in the “now” but seeing the future kingdom by vision</a:t>
            </a:r>
            <a:r>
              <a:rPr lang="en-US" sz="4000" dirty="0" smtClean="0"/>
              <a:t>.</a:t>
            </a:r>
          </a:p>
          <a:p>
            <a:pPr>
              <a:buNone/>
            </a:pPr>
            <a:r>
              <a:rPr lang="en-US" sz="4000" dirty="0" smtClean="0">
                <a:solidFill>
                  <a:schemeClr val="tx1"/>
                </a:solidFill>
              </a:rPr>
              <a:t>So any misunderstanding about Moses and Elijah being alive now is to not understand that this is a vision of the future.</a:t>
            </a:r>
            <a:endParaRPr lang="en-US" sz="4000" dirty="0">
              <a:solidFill>
                <a:schemeClr val="tx1"/>
              </a:solidFill>
            </a:endParaRPr>
          </a:p>
        </p:txBody>
      </p:sp>
    </p:spTree>
    <p:extLst>
      <p:ext uri="{BB962C8B-B14F-4D97-AF65-F5344CB8AC3E}">
        <p14:creationId xmlns:p14="http://schemas.microsoft.com/office/powerpoint/2010/main" val="284817733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7" y="195943"/>
            <a:ext cx="10940141" cy="6662057"/>
          </a:xfrm>
        </p:spPr>
        <p:txBody>
          <a:bodyPr>
            <a:normAutofit/>
          </a:bodyPr>
          <a:lstStyle/>
          <a:p>
            <a:pPr marL="0" indent="0" algn="ctr">
              <a:buNone/>
            </a:pPr>
            <a:r>
              <a:rPr lang="en-US" sz="4400" b="1" dirty="0" smtClean="0">
                <a:solidFill>
                  <a:schemeClr val="tx1"/>
                </a:solidFill>
              </a:rPr>
              <a:t>More Hard to Understand Passages</a:t>
            </a:r>
          </a:p>
          <a:p>
            <a:pPr marL="0" indent="0">
              <a:buNone/>
            </a:pPr>
            <a:r>
              <a:rPr lang="en-US" sz="4000" dirty="0" smtClean="0">
                <a:solidFill>
                  <a:schemeClr val="tx1"/>
                </a:solidFill>
              </a:rPr>
              <a:t>* </a:t>
            </a:r>
            <a:r>
              <a:rPr lang="en-US" sz="4000" dirty="0" smtClean="0">
                <a:solidFill>
                  <a:schemeClr val="tx1"/>
                </a:solidFill>
              </a:rPr>
              <a:t>The thief on the cross?</a:t>
            </a:r>
          </a:p>
          <a:p>
            <a:pPr marL="0" indent="0">
              <a:buNone/>
            </a:pPr>
            <a:r>
              <a:rPr lang="en-US" sz="4000" dirty="0" smtClean="0"/>
              <a:t>* Does </a:t>
            </a:r>
            <a:r>
              <a:rPr lang="en-US" sz="4000" dirty="0"/>
              <a:t>the Creator send unbelievers to Hell</a:t>
            </a:r>
            <a:r>
              <a:rPr lang="en-US" sz="4000" dirty="0" smtClean="0"/>
              <a:t>?</a:t>
            </a:r>
          </a:p>
          <a:p>
            <a:pPr marL="0" indent="0">
              <a:buNone/>
            </a:pPr>
            <a:r>
              <a:rPr lang="en-US" sz="4000" dirty="0" smtClean="0"/>
              <a:t>* Did Messiah Teach That Unbelievers Go to a Place of Continuous Torture Throughout Eternity?</a:t>
            </a:r>
            <a:endParaRPr lang="en-US" sz="4000" dirty="0" smtClean="0">
              <a:solidFill>
                <a:schemeClr val="tx1"/>
              </a:solidFill>
            </a:endParaRPr>
          </a:p>
          <a:p>
            <a:pPr marL="0" indent="0">
              <a:buNone/>
            </a:pPr>
            <a:r>
              <a:rPr lang="en-US" sz="4000" dirty="0" smtClean="0"/>
              <a:t>* Rich </a:t>
            </a:r>
            <a:r>
              <a:rPr lang="en-US" sz="4000" dirty="0"/>
              <a:t>man and Lazarus</a:t>
            </a:r>
            <a:r>
              <a:rPr lang="en-US" sz="4000" dirty="0" smtClean="0"/>
              <a:t>?</a:t>
            </a:r>
          </a:p>
          <a:p>
            <a:pPr marL="0" indent="0">
              <a:buNone/>
            </a:pPr>
            <a:r>
              <a:rPr lang="en-US" sz="4000" dirty="0"/>
              <a:t>*</a:t>
            </a:r>
            <a:r>
              <a:rPr lang="en-US" sz="4000" dirty="0" smtClean="0"/>
              <a:t> Souls </a:t>
            </a:r>
            <a:r>
              <a:rPr lang="en-US" sz="4000" dirty="0" smtClean="0"/>
              <a:t>Under the </a:t>
            </a:r>
            <a:r>
              <a:rPr lang="en-US" sz="4000" dirty="0" smtClean="0"/>
              <a:t>Alter</a:t>
            </a:r>
          </a:p>
          <a:p>
            <a:pPr marL="0" indent="0">
              <a:buNone/>
            </a:pPr>
            <a:r>
              <a:rPr lang="en-US" sz="4000" dirty="0"/>
              <a:t>* Saul and the Witch</a:t>
            </a:r>
          </a:p>
          <a:p>
            <a:pPr marL="0" indent="0">
              <a:buNone/>
            </a:pPr>
            <a:endParaRPr lang="en-US" sz="4000" dirty="0" smtClean="0"/>
          </a:p>
          <a:p>
            <a:pPr marL="0" indent="0">
              <a:buNone/>
            </a:pPr>
            <a:endParaRPr lang="en-US" sz="4000" dirty="0"/>
          </a:p>
          <a:p>
            <a:pPr marL="0" indent="0">
              <a:buNone/>
            </a:pPr>
            <a:endParaRPr lang="en-US" sz="4000" dirty="0" smtClean="0">
              <a:solidFill>
                <a:schemeClr val="tx1"/>
              </a:solidFill>
            </a:endParaRPr>
          </a:p>
        </p:txBody>
      </p:sp>
    </p:spTree>
    <p:extLst>
      <p:ext uri="{BB962C8B-B14F-4D97-AF65-F5344CB8AC3E}">
        <p14:creationId xmlns:p14="http://schemas.microsoft.com/office/powerpoint/2010/main" val="2722578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3" y="876303"/>
            <a:ext cx="10874828" cy="5655125"/>
          </a:xfrm>
        </p:spPr>
        <p:txBody>
          <a:bodyPr>
            <a:normAutofit/>
          </a:bodyPr>
          <a:lstStyle/>
          <a:p>
            <a:pPr marL="0" indent="0" algn="ctr">
              <a:buNone/>
            </a:pPr>
            <a:r>
              <a:rPr lang="en-US" sz="4400" b="1" dirty="0">
                <a:solidFill>
                  <a:schemeClr val="tx1"/>
                </a:solidFill>
              </a:rPr>
              <a:t>The Thief on the Cross</a:t>
            </a:r>
          </a:p>
          <a:p>
            <a:pPr marL="0" indent="0">
              <a:buNone/>
            </a:pPr>
            <a:r>
              <a:rPr lang="en-US" sz="4000" b="1" dirty="0">
                <a:solidFill>
                  <a:schemeClr val="tx1"/>
                </a:solidFill>
              </a:rPr>
              <a:t>One of the criminals who hung there hurled insults at him: "Aren't you the Messiah? Save yourself and us!"  But the other criminal rebuked him. "Don't you fear Elohim," he said, "since you are under the same sentence?</a:t>
            </a:r>
          </a:p>
        </p:txBody>
      </p:sp>
    </p:spTree>
    <p:extLst>
      <p:ext uri="{BB962C8B-B14F-4D97-AF65-F5344CB8AC3E}">
        <p14:creationId xmlns:p14="http://schemas.microsoft.com/office/powerpoint/2010/main" val="251366027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3" y="876303"/>
            <a:ext cx="10874828" cy="5655125"/>
          </a:xfrm>
        </p:spPr>
        <p:txBody>
          <a:bodyPr>
            <a:normAutofit/>
          </a:bodyPr>
          <a:lstStyle/>
          <a:p>
            <a:pPr>
              <a:buNone/>
            </a:pPr>
            <a:r>
              <a:rPr lang="en-US" sz="4000" dirty="0">
                <a:solidFill>
                  <a:schemeClr val="tx1"/>
                </a:solidFill>
              </a:rPr>
              <a:t>  </a:t>
            </a:r>
            <a:r>
              <a:rPr lang="en-US" sz="4000" b="1" dirty="0">
                <a:solidFill>
                  <a:schemeClr val="tx1"/>
                </a:solidFill>
              </a:rPr>
              <a:t>We are punished justly, for we are getting what our deeds deserve. But this man has done nothing wrong."  Then he said, "Yahusha, remember me </a:t>
            </a:r>
            <a:r>
              <a:rPr lang="en-US" sz="4000" b="1" u="sng" dirty="0">
                <a:solidFill>
                  <a:schemeClr val="tx1"/>
                </a:solidFill>
              </a:rPr>
              <a:t>when you come into your kingdom</a:t>
            </a:r>
            <a:r>
              <a:rPr lang="en-US" sz="4000" b="1" dirty="0">
                <a:solidFill>
                  <a:schemeClr val="tx1"/>
                </a:solidFill>
              </a:rPr>
              <a:t>."  Yahusha answered him, "I tell you the </a:t>
            </a:r>
            <a:r>
              <a:rPr lang="en-US" sz="4000" b="1" dirty="0" smtClean="0">
                <a:solidFill>
                  <a:schemeClr val="tx1"/>
                </a:solidFill>
              </a:rPr>
              <a:t>truth today, </a:t>
            </a:r>
            <a:r>
              <a:rPr lang="en-US" sz="4000" b="1" dirty="0">
                <a:solidFill>
                  <a:schemeClr val="tx1"/>
                </a:solidFill>
              </a:rPr>
              <a:t>you will be with me in paradise</a:t>
            </a:r>
            <a:r>
              <a:rPr lang="en-US" sz="4000" dirty="0">
                <a:solidFill>
                  <a:schemeClr val="tx1"/>
                </a:solidFill>
              </a:rPr>
              <a:t>." (Luke 23:39-43)</a:t>
            </a:r>
            <a:endParaRPr lang="en-US" sz="4000" dirty="0" smtClean="0">
              <a:solidFill>
                <a:schemeClr val="tx1"/>
              </a:solidFill>
            </a:endParaRPr>
          </a:p>
        </p:txBody>
      </p:sp>
    </p:spTree>
    <p:extLst>
      <p:ext uri="{BB962C8B-B14F-4D97-AF65-F5344CB8AC3E}">
        <p14:creationId xmlns:p14="http://schemas.microsoft.com/office/powerpoint/2010/main" val="348843393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05543" y="685801"/>
            <a:ext cx="10461172" cy="5900057"/>
          </a:xfrm>
        </p:spPr>
        <p:txBody>
          <a:bodyPr>
            <a:normAutofit/>
          </a:bodyPr>
          <a:lstStyle/>
          <a:p>
            <a:pPr algn="ctr">
              <a:buNone/>
            </a:pPr>
            <a:r>
              <a:rPr lang="en-US" sz="4400" b="1" dirty="0" smtClean="0">
                <a:solidFill>
                  <a:schemeClr val="tx1"/>
                </a:solidFill>
              </a:rPr>
              <a:t>Keys to Understanding the Promise to the Thief on the Cross</a:t>
            </a:r>
          </a:p>
          <a:p>
            <a:pPr>
              <a:buNone/>
            </a:pPr>
            <a:r>
              <a:rPr lang="en-US" sz="4000" dirty="0" smtClean="0">
                <a:solidFill>
                  <a:schemeClr val="tx1"/>
                </a:solidFill>
              </a:rPr>
              <a:t>When is “Today”?</a:t>
            </a:r>
          </a:p>
          <a:p>
            <a:pPr>
              <a:buNone/>
            </a:pPr>
            <a:r>
              <a:rPr lang="en-US" sz="4000" dirty="0" smtClean="0">
                <a:solidFill>
                  <a:schemeClr val="tx1"/>
                </a:solidFill>
              </a:rPr>
              <a:t>When is Paradise Realized?</a:t>
            </a:r>
          </a:p>
          <a:p>
            <a:pPr>
              <a:buNone/>
            </a:pPr>
            <a:r>
              <a:rPr lang="en-US" sz="4000" dirty="0" smtClean="0">
                <a:solidFill>
                  <a:schemeClr val="tx1"/>
                </a:solidFill>
              </a:rPr>
              <a:t>When the thief wakes up, it will be at the time of </a:t>
            </a:r>
            <a:r>
              <a:rPr lang="en-US" sz="4000" dirty="0" err="1" smtClean="0">
                <a:solidFill>
                  <a:schemeClr val="tx1"/>
                </a:solidFill>
              </a:rPr>
              <a:t>Yahusha’s</a:t>
            </a:r>
            <a:r>
              <a:rPr lang="en-US" sz="4000" dirty="0" smtClean="0">
                <a:solidFill>
                  <a:schemeClr val="tx1"/>
                </a:solidFill>
              </a:rPr>
              <a:t> kingdom (paradise)</a:t>
            </a:r>
          </a:p>
          <a:p>
            <a:pPr>
              <a:buNone/>
            </a:pPr>
            <a:r>
              <a:rPr lang="en-US" sz="4000" dirty="0" smtClean="0">
                <a:solidFill>
                  <a:schemeClr val="tx1"/>
                </a:solidFill>
              </a:rPr>
              <a:t>Paradise is the Greek equivalent to the Garden of Eden.</a:t>
            </a:r>
            <a:endParaRPr lang="en-US" sz="4000" dirty="0">
              <a:solidFill>
                <a:schemeClr val="tx1"/>
              </a:solidFill>
            </a:endParaRPr>
          </a:p>
        </p:txBody>
      </p:sp>
    </p:spTree>
    <p:extLst>
      <p:ext uri="{BB962C8B-B14F-4D97-AF65-F5344CB8AC3E}">
        <p14:creationId xmlns:p14="http://schemas.microsoft.com/office/powerpoint/2010/main" val="3820106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05543" y="685801"/>
            <a:ext cx="10461172" cy="5900057"/>
          </a:xfrm>
        </p:spPr>
        <p:txBody>
          <a:bodyPr>
            <a:normAutofit/>
          </a:bodyPr>
          <a:lstStyle/>
          <a:p>
            <a:pPr algn="ctr">
              <a:buNone/>
            </a:pPr>
            <a:r>
              <a:rPr lang="en-US" sz="4400" b="1" dirty="0" smtClean="0">
                <a:solidFill>
                  <a:schemeClr val="tx1"/>
                </a:solidFill>
              </a:rPr>
              <a:t>Today</a:t>
            </a:r>
          </a:p>
          <a:p>
            <a:pPr>
              <a:buNone/>
            </a:pPr>
            <a:r>
              <a:rPr lang="en-US" sz="4000" dirty="0" smtClean="0">
                <a:solidFill>
                  <a:schemeClr val="tx1"/>
                </a:solidFill>
              </a:rPr>
              <a:t>“I tell you today…” or “I tell you, today…”</a:t>
            </a:r>
          </a:p>
          <a:p>
            <a:pPr>
              <a:buNone/>
            </a:pPr>
            <a:r>
              <a:rPr lang="en-US" sz="4000" dirty="0" smtClean="0"/>
              <a:t>The prophetic “today”</a:t>
            </a:r>
          </a:p>
          <a:p>
            <a:pPr>
              <a:buNone/>
            </a:pPr>
            <a:r>
              <a:rPr lang="en-US" sz="4000" dirty="0" smtClean="0">
                <a:solidFill>
                  <a:schemeClr val="tx1"/>
                </a:solidFill>
              </a:rPr>
              <a:t>When he sleeps and wakes up.  The dead do not sense time while they sleep.  Upon waking up, it is still “today”</a:t>
            </a:r>
            <a:endParaRPr lang="en-US" sz="4000" dirty="0">
              <a:solidFill>
                <a:schemeClr val="tx1"/>
              </a:solidFill>
            </a:endParaRPr>
          </a:p>
        </p:txBody>
      </p:sp>
    </p:spTree>
    <p:extLst>
      <p:ext uri="{BB962C8B-B14F-4D97-AF65-F5344CB8AC3E}">
        <p14:creationId xmlns:p14="http://schemas.microsoft.com/office/powerpoint/2010/main" val="3659772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3" y="876303"/>
            <a:ext cx="10874828" cy="5655125"/>
          </a:xfrm>
        </p:spPr>
        <p:txBody>
          <a:bodyPr>
            <a:normAutofit/>
          </a:bodyPr>
          <a:lstStyle/>
          <a:p>
            <a:pPr marL="0" indent="0">
              <a:buNone/>
            </a:pPr>
            <a:r>
              <a:rPr lang="en-US" sz="4000" dirty="0" smtClean="0">
                <a:solidFill>
                  <a:schemeClr val="tx1"/>
                </a:solidFill>
              </a:rPr>
              <a:t>the </a:t>
            </a:r>
            <a:r>
              <a:rPr lang="en-US" sz="4000" i="1" dirty="0" err="1">
                <a:solidFill>
                  <a:schemeClr val="tx1"/>
                </a:solidFill>
              </a:rPr>
              <a:t>Friberg</a:t>
            </a:r>
            <a:r>
              <a:rPr lang="en-US" sz="4000" i="1" dirty="0">
                <a:solidFill>
                  <a:schemeClr val="tx1"/>
                </a:solidFill>
              </a:rPr>
              <a:t> </a:t>
            </a:r>
            <a:r>
              <a:rPr lang="en-US" sz="4000" i="1" dirty="0" smtClean="0">
                <a:solidFill>
                  <a:schemeClr val="tx1"/>
                </a:solidFill>
              </a:rPr>
              <a:t>Lexicon </a:t>
            </a:r>
            <a:r>
              <a:rPr lang="en-US" sz="4000" dirty="0" smtClean="0">
                <a:solidFill>
                  <a:schemeClr val="tx1"/>
                </a:solidFill>
              </a:rPr>
              <a:t>says</a:t>
            </a:r>
            <a:endParaRPr lang="en-US" sz="4000" dirty="0">
              <a:solidFill>
                <a:schemeClr val="tx1"/>
              </a:solidFill>
            </a:endParaRPr>
          </a:p>
          <a:p>
            <a:pPr marL="0" indent="0">
              <a:buNone/>
            </a:pPr>
            <a:r>
              <a:rPr lang="en-US" sz="4000" b="1" dirty="0" err="1" smtClean="0">
                <a:solidFill>
                  <a:schemeClr val="tx1"/>
                </a:solidFill>
                <a:latin typeface="Bwgrkn" panose="00000400000000000000" pitchFamily="2" charset="0"/>
              </a:rPr>
              <a:t>para,deisoj</a:t>
            </a:r>
            <a:r>
              <a:rPr lang="en-US" sz="4000" b="1" dirty="0" smtClean="0">
                <a:solidFill>
                  <a:schemeClr val="tx1"/>
                </a:solidFill>
                <a:latin typeface="Bwgrkn" panose="00000400000000000000" pitchFamily="2" charset="0"/>
              </a:rPr>
              <a:t>` </a:t>
            </a:r>
            <a:r>
              <a:rPr lang="en-US" sz="4000" dirty="0" smtClean="0">
                <a:solidFill>
                  <a:schemeClr val="tx1"/>
                </a:solidFill>
              </a:rPr>
              <a:t>(</a:t>
            </a:r>
            <a:r>
              <a:rPr lang="en-US" sz="4000" dirty="0" err="1" smtClean="0">
                <a:solidFill>
                  <a:schemeClr val="tx1"/>
                </a:solidFill>
              </a:rPr>
              <a:t>paradeisos</a:t>
            </a:r>
            <a:r>
              <a:rPr lang="en-US" sz="4000" dirty="0" smtClean="0">
                <a:solidFill>
                  <a:schemeClr val="tx1"/>
                </a:solidFill>
              </a:rPr>
              <a:t>) from </a:t>
            </a:r>
            <a:r>
              <a:rPr lang="en-US" sz="4000" dirty="0">
                <a:solidFill>
                  <a:schemeClr val="tx1"/>
                </a:solidFill>
              </a:rPr>
              <a:t>Old Persian word for garden; </a:t>
            </a:r>
            <a:r>
              <a:rPr lang="en-US" sz="4000" i="1" dirty="0">
                <a:solidFill>
                  <a:schemeClr val="tx1"/>
                </a:solidFill>
              </a:rPr>
              <a:t>park, paradise</a:t>
            </a:r>
            <a:r>
              <a:rPr lang="en-US" sz="4000" dirty="0">
                <a:solidFill>
                  <a:schemeClr val="tx1"/>
                </a:solidFill>
              </a:rPr>
              <a:t>; (1) in the Old Testament the Garden of Eden and the Garden of God; </a:t>
            </a:r>
            <a:endParaRPr lang="en-US" sz="4000" dirty="0" smtClean="0">
              <a:solidFill>
                <a:schemeClr val="tx1"/>
              </a:solidFill>
            </a:endParaRPr>
          </a:p>
          <a:p>
            <a:pPr marL="0" indent="0">
              <a:buNone/>
            </a:pPr>
            <a:r>
              <a:rPr lang="en-US" sz="4000" dirty="0" smtClean="0">
                <a:solidFill>
                  <a:schemeClr val="tx1"/>
                </a:solidFill>
              </a:rPr>
              <a:t>He </a:t>
            </a:r>
            <a:r>
              <a:rPr lang="en-US" sz="4000" dirty="0">
                <a:solidFill>
                  <a:schemeClr val="tx1"/>
                </a:solidFill>
              </a:rPr>
              <a:t>who has an ear, let him hear what the Spirit says to the assemblies. To him who overcomes, I will give the right to eat from the tree of life, </a:t>
            </a:r>
            <a:r>
              <a:rPr lang="en-US" sz="4000" u="sng" dirty="0">
                <a:solidFill>
                  <a:schemeClr val="tx1"/>
                </a:solidFill>
              </a:rPr>
              <a:t>which is in the paradise of Elohim</a:t>
            </a:r>
            <a:r>
              <a:rPr lang="en-US" sz="4000" dirty="0" smtClean="0">
                <a:solidFill>
                  <a:schemeClr val="tx1"/>
                </a:solidFill>
              </a:rPr>
              <a:t>. (Revelation 2:7)</a:t>
            </a:r>
          </a:p>
          <a:p>
            <a:pPr marL="0" indent="0">
              <a:buNone/>
            </a:pPr>
            <a:r>
              <a:rPr lang="en-US" sz="4000" dirty="0" smtClean="0"/>
              <a:t>Paradise is another word for “kingdom of Elohim”</a:t>
            </a:r>
            <a:endParaRPr lang="en-US" sz="4000" dirty="0">
              <a:solidFill>
                <a:schemeClr val="tx1"/>
              </a:solidFill>
            </a:endParaRPr>
          </a:p>
        </p:txBody>
      </p:sp>
    </p:spTree>
    <p:extLst>
      <p:ext uri="{BB962C8B-B14F-4D97-AF65-F5344CB8AC3E}">
        <p14:creationId xmlns:p14="http://schemas.microsoft.com/office/powerpoint/2010/main" val="134194769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3" y="876303"/>
            <a:ext cx="10874828" cy="5655125"/>
          </a:xfrm>
        </p:spPr>
        <p:txBody>
          <a:bodyPr>
            <a:normAutofit/>
          </a:bodyPr>
          <a:lstStyle/>
          <a:p>
            <a:pPr marL="0" indent="0">
              <a:buNone/>
            </a:pPr>
            <a:r>
              <a:rPr lang="en-US" sz="4000" b="1" dirty="0" smtClean="0"/>
              <a:t>And </a:t>
            </a:r>
            <a:r>
              <a:rPr lang="en-US" sz="4000" b="1" dirty="0"/>
              <a:t>I know how such a man-- whether in the body or apart from the body I do not know, Elohim knows-</a:t>
            </a:r>
            <a:r>
              <a:rPr lang="en-US" sz="4000" b="1" dirty="0" smtClean="0"/>
              <a:t>- </a:t>
            </a:r>
            <a:r>
              <a:rPr lang="en-US" sz="4000" b="1" dirty="0"/>
              <a:t>was </a:t>
            </a:r>
            <a:r>
              <a:rPr lang="en-US" sz="4000" b="1" u="sng" dirty="0"/>
              <a:t>caught up</a:t>
            </a:r>
            <a:r>
              <a:rPr lang="en-US" sz="4000" b="1" dirty="0"/>
              <a:t> into </a:t>
            </a:r>
            <a:r>
              <a:rPr lang="en-US" sz="4000" b="1" u="sng" dirty="0"/>
              <a:t>Paradise</a:t>
            </a:r>
            <a:r>
              <a:rPr lang="en-US" sz="4000" b="1" dirty="0"/>
              <a:t> and heard inexpressible words, which a man is not permitted to speak</a:t>
            </a:r>
            <a:r>
              <a:rPr lang="en-US" sz="4000" b="1" dirty="0" smtClean="0"/>
              <a:t>. </a:t>
            </a:r>
            <a:r>
              <a:rPr lang="en-US" sz="4000" dirty="0"/>
              <a:t>2 Corinthians </a:t>
            </a:r>
            <a:r>
              <a:rPr lang="en-US" sz="4000" dirty="0" smtClean="0"/>
              <a:t>12:3-4</a:t>
            </a:r>
            <a:endParaRPr lang="en-US" sz="4000" b="1" dirty="0" smtClean="0"/>
          </a:p>
          <a:p>
            <a:pPr marL="0" indent="0">
              <a:buNone/>
            </a:pPr>
            <a:r>
              <a:rPr lang="en-US" sz="4000" dirty="0" smtClean="0"/>
              <a:t>Same word as in 1 Thessalonians 4:17 </a:t>
            </a:r>
            <a:r>
              <a:rPr lang="en-US" sz="4000" b="1" dirty="0" smtClean="0"/>
              <a:t> Then </a:t>
            </a:r>
            <a:r>
              <a:rPr lang="en-US" sz="4000" b="1" dirty="0"/>
              <a:t>we who are alive and remain will be </a:t>
            </a:r>
            <a:r>
              <a:rPr lang="en-US" sz="4000" b="1" u="sng" dirty="0"/>
              <a:t>caught up </a:t>
            </a:r>
            <a:r>
              <a:rPr lang="en-US" sz="4000" b="1" dirty="0"/>
              <a:t>together with them in the clouds to meet the Master in the </a:t>
            </a:r>
            <a:r>
              <a:rPr lang="en-US" sz="4000" b="1" dirty="0" smtClean="0"/>
              <a:t>air…</a:t>
            </a:r>
            <a:endParaRPr lang="en-US" sz="4000" b="1" dirty="0"/>
          </a:p>
        </p:txBody>
      </p:sp>
    </p:spTree>
    <p:extLst>
      <p:ext uri="{BB962C8B-B14F-4D97-AF65-F5344CB8AC3E}">
        <p14:creationId xmlns:p14="http://schemas.microsoft.com/office/powerpoint/2010/main" val="88054886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3" y="209007"/>
            <a:ext cx="10874828" cy="6322422"/>
          </a:xfrm>
        </p:spPr>
        <p:txBody>
          <a:bodyPr>
            <a:normAutofit lnSpcReduction="10000"/>
          </a:bodyPr>
          <a:lstStyle/>
          <a:p>
            <a:pPr marL="0" indent="0" algn="ctr">
              <a:buNone/>
            </a:pPr>
            <a:r>
              <a:rPr lang="en-US" sz="4400" b="1" dirty="0" smtClean="0">
                <a:solidFill>
                  <a:schemeClr val="tx1"/>
                </a:solidFill>
              </a:rPr>
              <a:t>Will Elohim </a:t>
            </a:r>
            <a:r>
              <a:rPr lang="en-US" sz="4400" b="1" dirty="0" smtClean="0">
                <a:solidFill>
                  <a:schemeClr val="tx1"/>
                </a:solidFill>
              </a:rPr>
              <a:t>Send </a:t>
            </a:r>
            <a:r>
              <a:rPr lang="en-US" sz="4400" b="1" dirty="0" smtClean="0">
                <a:solidFill>
                  <a:schemeClr val="tx1"/>
                </a:solidFill>
              </a:rPr>
              <a:t>all </a:t>
            </a:r>
            <a:r>
              <a:rPr lang="en-US" sz="4400" b="1" dirty="0" smtClean="0">
                <a:solidFill>
                  <a:schemeClr val="tx1"/>
                </a:solidFill>
              </a:rPr>
              <a:t>Unbelievers </a:t>
            </a:r>
            <a:r>
              <a:rPr lang="en-US" sz="4400" b="1" dirty="0" smtClean="0">
                <a:solidFill>
                  <a:schemeClr val="tx1"/>
                </a:solidFill>
              </a:rPr>
              <a:t>to an Everlasting, Burning, Torturous Hell?</a:t>
            </a:r>
          </a:p>
          <a:p>
            <a:pPr marL="0" indent="0">
              <a:buNone/>
            </a:pPr>
            <a:r>
              <a:rPr lang="en-US" sz="4000" dirty="0">
                <a:solidFill>
                  <a:schemeClr val="tx1"/>
                </a:solidFill>
              </a:rPr>
              <a:t>The Christian </a:t>
            </a:r>
            <a:r>
              <a:rPr lang="en-US" sz="4000" u="sng" dirty="0">
                <a:solidFill>
                  <a:schemeClr val="tx1"/>
                </a:solidFill>
              </a:rPr>
              <a:t>doctrine</a:t>
            </a:r>
            <a:r>
              <a:rPr lang="en-US" sz="4000" dirty="0">
                <a:solidFill>
                  <a:schemeClr val="tx1"/>
                </a:solidFill>
              </a:rPr>
              <a:t> of a never ending conscious existence in a torturing fiery hell is the most insidious and despicable teaching about the </a:t>
            </a:r>
            <a:r>
              <a:rPr lang="en-US" sz="4000" dirty="0" smtClean="0">
                <a:solidFill>
                  <a:schemeClr val="tx1"/>
                </a:solidFill>
              </a:rPr>
              <a:t>loving Creator </a:t>
            </a:r>
            <a:r>
              <a:rPr lang="en-US" sz="4000" dirty="0">
                <a:solidFill>
                  <a:schemeClr val="tx1"/>
                </a:solidFill>
              </a:rPr>
              <a:t>of heaven and earth ever hatched in the human mind</a:t>
            </a:r>
            <a:r>
              <a:rPr lang="en-US" sz="4000" dirty="0"/>
              <a:t>. </a:t>
            </a:r>
            <a:r>
              <a:rPr lang="en-US" sz="4000" dirty="0" smtClean="0"/>
              <a:t> If </a:t>
            </a:r>
            <a:r>
              <a:rPr lang="en-US" sz="4000" dirty="0"/>
              <a:t>Elohim really did send anyone to a never-ending conscious state of enduring horrific burning torture, </a:t>
            </a:r>
            <a:r>
              <a:rPr lang="en-US" sz="4000" dirty="0" smtClean="0"/>
              <a:t>don’t </a:t>
            </a:r>
            <a:r>
              <a:rPr lang="en-US" sz="4000" dirty="0" smtClean="0"/>
              <a:t>you realize that </a:t>
            </a:r>
            <a:r>
              <a:rPr lang="en-US" sz="4000" dirty="0"/>
              <a:t>he would be incalculably more cruel and hostile than any human being that ever lived</a:t>
            </a:r>
            <a:r>
              <a:rPr lang="en-US" sz="4000" dirty="0" smtClean="0"/>
              <a:t>. </a:t>
            </a:r>
            <a:endParaRPr lang="en-US" sz="4000" dirty="0"/>
          </a:p>
        </p:txBody>
      </p:sp>
    </p:spTree>
    <p:extLst>
      <p:ext uri="{BB962C8B-B14F-4D97-AF65-F5344CB8AC3E}">
        <p14:creationId xmlns:p14="http://schemas.microsoft.com/office/powerpoint/2010/main" val="156593616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3" y="209007"/>
            <a:ext cx="10874828" cy="6322422"/>
          </a:xfrm>
        </p:spPr>
        <p:txBody>
          <a:bodyPr>
            <a:normAutofit/>
          </a:bodyPr>
          <a:lstStyle/>
          <a:p>
            <a:pPr marL="0" indent="0" algn="ctr">
              <a:buNone/>
            </a:pPr>
            <a:r>
              <a:rPr lang="en-US" sz="4400" b="1" dirty="0" smtClean="0">
                <a:solidFill>
                  <a:schemeClr val="tx1"/>
                </a:solidFill>
              </a:rPr>
              <a:t>Will Elohim </a:t>
            </a:r>
            <a:r>
              <a:rPr lang="en-US" sz="4400" b="1" dirty="0" smtClean="0">
                <a:solidFill>
                  <a:schemeClr val="tx1"/>
                </a:solidFill>
              </a:rPr>
              <a:t>Send </a:t>
            </a:r>
            <a:r>
              <a:rPr lang="en-US" sz="4400" b="1" dirty="0" smtClean="0">
                <a:solidFill>
                  <a:schemeClr val="tx1"/>
                </a:solidFill>
              </a:rPr>
              <a:t>all </a:t>
            </a:r>
            <a:r>
              <a:rPr lang="en-US" sz="4400" b="1" dirty="0" smtClean="0">
                <a:solidFill>
                  <a:schemeClr val="tx1"/>
                </a:solidFill>
              </a:rPr>
              <a:t>Unbelievers </a:t>
            </a:r>
            <a:r>
              <a:rPr lang="en-US" sz="4400" b="1" dirty="0" smtClean="0">
                <a:solidFill>
                  <a:schemeClr val="tx1"/>
                </a:solidFill>
              </a:rPr>
              <a:t>to an Everlasting, Burning, Torturous Hell?</a:t>
            </a:r>
          </a:p>
          <a:p>
            <a:pPr marL="0" indent="0">
              <a:buNone/>
            </a:pPr>
            <a:r>
              <a:rPr lang="en-US" sz="4000" dirty="0" smtClean="0">
                <a:solidFill>
                  <a:schemeClr val="tx1"/>
                </a:solidFill>
              </a:rPr>
              <a:t>This man made-up </a:t>
            </a:r>
            <a:r>
              <a:rPr lang="en-US" sz="4000" u="sng" dirty="0">
                <a:solidFill>
                  <a:schemeClr val="tx1"/>
                </a:solidFill>
              </a:rPr>
              <a:t>doctrine</a:t>
            </a:r>
            <a:r>
              <a:rPr lang="en-US" sz="4000" dirty="0">
                <a:solidFill>
                  <a:schemeClr val="tx1"/>
                </a:solidFill>
              </a:rPr>
              <a:t> </a:t>
            </a:r>
            <a:r>
              <a:rPr lang="en-US" sz="4000" dirty="0" smtClean="0">
                <a:solidFill>
                  <a:schemeClr val="tx1"/>
                </a:solidFill>
              </a:rPr>
              <a:t>is yet another reason why the world rejects the Christian faith and the God of their faith.  On the one hand, Christians teach that God and Jesus are pure love.  But on the other hand, they teach that if you don’t “believe” in him, you will face an eternity of torture.  How could this be true of the loving Creator?</a:t>
            </a:r>
            <a:endParaRPr lang="en-US" sz="4000" dirty="0"/>
          </a:p>
        </p:txBody>
      </p:sp>
    </p:spTree>
    <p:extLst>
      <p:ext uri="{BB962C8B-B14F-4D97-AF65-F5344CB8AC3E}">
        <p14:creationId xmlns:p14="http://schemas.microsoft.com/office/powerpoint/2010/main" val="311697672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3" y="876303"/>
            <a:ext cx="10874828" cy="5655125"/>
          </a:xfrm>
        </p:spPr>
        <p:txBody>
          <a:bodyPr>
            <a:normAutofit/>
          </a:bodyPr>
          <a:lstStyle/>
          <a:p>
            <a:pPr marL="0" indent="0">
              <a:buNone/>
            </a:pPr>
            <a:r>
              <a:rPr lang="en-US" sz="4000" dirty="0">
                <a:solidFill>
                  <a:schemeClr val="tx1"/>
                </a:solidFill>
              </a:rPr>
              <a:t>This </a:t>
            </a:r>
            <a:r>
              <a:rPr lang="en-US" sz="4000" u="sng" dirty="0">
                <a:solidFill>
                  <a:schemeClr val="tx1"/>
                </a:solidFill>
              </a:rPr>
              <a:t>wicked doctrine</a:t>
            </a:r>
            <a:r>
              <a:rPr lang="en-US" sz="4000" dirty="0">
                <a:solidFill>
                  <a:schemeClr val="tx1"/>
                </a:solidFill>
              </a:rPr>
              <a:t> came from the worst period in Catholic Church history.  It is a teaching concocted by the severely corrupted Roman Church in order </a:t>
            </a:r>
            <a:r>
              <a:rPr lang="en-US" sz="4000" u="sng" dirty="0">
                <a:solidFill>
                  <a:schemeClr val="tx1"/>
                </a:solidFill>
              </a:rPr>
              <a:t>to scare the populace into conformity and obedience to the Papal authority</a:t>
            </a:r>
            <a:r>
              <a:rPr lang="en-US" sz="4000" dirty="0">
                <a:solidFill>
                  <a:schemeClr val="tx1"/>
                </a:solidFill>
              </a:rPr>
              <a:t>.  Martin Luther even stated that he could not support the doctrine of the immortality of the soul, which he called </a:t>
            </a:r>
            <a:r>
              <a:rPr lang="en-US" sz="4000" u="sng" dirty="0">
                <a:solidFill>
                  <a:schemeClr val="tx1"/>
                </a:solidFill>
              </a:rPr>
              <a:t>one of the "endless monstrosities in the Roman dunghill of </a:t>
            </a:r>
            <a:r>
              <a:rPr lang="en-US" sz="4000" u="sng" dirty="0" err="1">
                <a:solidFill>
                  <a:schemeClr val="tx1"/>
                </a:solidFill>
              </a:rPr>
              <a:t>decretals</a:t>
            </a:r>
            <a:r>
              <a:rPr lang="en-US" sz="4000" dirty="0">
                <a:solidFill>
                  <a:schemeClr val="tx1"/>
                </a:solidFill>
              </a:rPr>
              <a:t>"</a:t>
            </a:r>
          </a:p>
        </p:txBody>
      </p:sp>
    </p:spTree>
    <p:extLst>
      <p:ext uri="{BB962C8B-B14F-4D97-AF65-F5344CB8AC3E}">
        <p14:creationId xmlns:p14="http://schemas.microsoft.com/office/powerpoint/2010/main" val="120596769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3" y="876303"/>
            <a:ext cx="10874828" cy="5655125"/>
          </a:xfrm>
        </p:spPr>
        <p:txBody>
          <a:bodyPr>
            <a:normAutofit lnSpcReduction="10000"/>
          </a:bodyPr>
          <a:lstStyle/>
          <a:p>
            <a:pPr marL="0" indent="0" algn="ctr">
              <a:buNone/>
            </a:pPr>
            <a:r>
              <a:rPr lang="en-US" sz="4400" b="1" dirty="0" smtClean="0">
                <a:solidFill>
                  <a:schemeClr val="tx1"/>
                </a:solidFill>
              </a:rPr>
              <a:t>Does </a:t>
            </a:r>
            <a:r>
              <a:rPr lang="en-US" sz="4400" b="1" dirty="0" smtClean="0">
                <a:solidFill>
                  <a:schemeClr val="tx1"/>
                </a:solidFill>
              </a:rPr>
              <a:t>Messiah Yahusha </a:t>
            </a:r>
            <a:r>
              <a:rPr lang="en-US" sz="4400" b="1" dirty="0" smtClean="0">
                <a:solidFill>
                  <a:schemeClr val="tx1"/>
                </a:solidFill>
              </a:rPr>
              <a:t>Teach that Unbelievers Go to a Fiery Hell?</a:t>
            </a:r>
          </a:p>
          <a:p>
            <a:pPr marL="0" indent="0">
              <a:buNone/>
            </a:pPr>
            <a:r>
              <a:rPr lang="en-US" sz="4000" b="1" dirty="0">
                <a:solidFill>
                  <a:schemeClr val="tx1"/>
                </a:solidFill>
              </a:rPr>
              <a:t>This is how it will be at the end of the age. The angels will come and separate the wicked from the righteous and throw them into </a:t>
            </a:r>
            <a:r>
              <a:rPr lang="en-US" sz="4000" b="1" u="sng" dirty="0">
                <a:solidFill>
                  <a:schemeClr val="tx1"/>
                </a:solidFill>
              </a:rPr>
              <a:t>the fiery furnace</a:t>
            </a:r>
            <a:r>
              <a:rPr lang="en-US" sz="4000" b="1" dirty="0">
                <a:solidFill>
                  <a:schemeClr val="tx1"/>
                </a:solidFill>
              </a:rPr>
              <a:t>, where there will be </a:t>
            </a:r>
            <a:r>
              <a:rPr lang="en-US" sz="4000" b="1" u="sng" dirty="0">
                <a:solidFill>
                  <a:schemeClr val="tx1"/>
                </a:solidFill>
              </a:rPr>
              <a:t>weeping and gnashing of teeth</a:t>
            </a:r>
            <a:r>
              <a:rPr lang="en-US" sz="4000" dirty="0">
                <a:solidFill>
                  <a:schemeClr val="tx1"/>
                </a:solidFill>
              </a:rPr>
              <a:t>. (Matthew 13:49-50</a:t>
            </a:r>
            <a:r>
              <a:rPr lang="en-US" sz="4000" dirty="0" smtClean="0">
                <a:solidFill>
                  <a:schemeClr val="tx1"/>
                </a:solidFill>
              </a:rPr>
              <a:t>)</a:t>
            </a:r>
          </a:p>
          <a:p>
            <a:pPr marL="0" indent="0">
              <a:buNone/>
            </a:pPr>
            <a:r>
              <a:rPr lang="en-US" sz="4000" dirty="0" smtClean="0"/>
              <a:t>At the end of the age, after the 1000 years, the wicked will be judged and dropped into the lake of fire.</a:t>
            </a:r>
            <a:endParaRPr lang="en-US" sz="4000" dirty="0" smtClean="0">
              <a:solidFill>
                <a:schemeClr val="tx1"/>
              </a:solidFill>
            </a:endParaRPr>
          </a:p>
        </p:txBody>
      </p:sp>
    </p:spTree>
    <p:extLst>
      <p:ext uri="{BB962C8B-B14F-4D97-AF65-F5344CB8AC3E}">
        <p14:creationId xmlns:p14="http://schemas.microsoft.com/office/powerpoint/2010/main" val="395028912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3" y="876303"/>
            <a:ext cx="10874828" cy="5655125"/>
          </a:xfrm>
        </p:spPr>
        <p:txBody>
          <a:bodyPr>
            <a:normAutofit lnSpcReduction="10000"/>
          </a:bodyPr>
          <a:lstStyle/>
          <a:p>
            <a:pPr marL="0" indent="0" algn="ctr">
              <a:buNone/>
            </a:pPr>
            <a:r>
              <a:rPr lang="en-US" sz="4400" b="1" dirty="0" smtClean="0">
                <a:solidFill>
                  <a:schemeClr val="tx1"/>
                </a:solidFill>
              </a:rPr>
              <a:t>The Lake of Fire</a:t>
            </a:r>
            <a:endParaRPr lang="en-US" sz="4400" b="1" dirty="0" smtClean="0">
              <a:solidFill>
                <a:schemeClr val="tx1"/>
              </a:solidFill>
            </a:endParaRPr>
          </a:p>
          <a:p>
            <a:pPr marL="0" indent="0">
              <a:buNone/>
            </a:pPr>
            <a:r>
              <a:rPr lang="en-US" sz="4000" b="1" dirty="0"/>
              <a:t>And the sea gave up the dead which were in it, and death and Hades gave up the dead which were in them; and they were judged, every one [of them] according to their deeds</a:t>
            </a:r>
            <a:r>
              <a:rPr lang="en-US" sz="4000" b="1" dirty="0" smtClean="0"/>
              <a:t>.  Then </a:t>
            </a:r>
            <a:r>
              <a:rPr lang="en-US" sz="4000" b="1" dirty="0"/>
              <a:t>death and Hades were thrown into the lake of fire. This is the second death, the lake of fire.</a:t>
            </a:r>
          </a:p>
          <a:p>
            <a:pPr marL="0" indent="0">
              <a:buNone/>
            </a:pPr>
            <a:r>
              <a:rPr lang="en-US" sz="4000" b="1" dirty="0" smtClean="0"/>
              <a:t>And </a:t>
            </a:r>
            <a:r>
              <a:rPr lang="en-US" sz="4000" b="1" dirty="0"/>
              <a:t>if anyone's name was not found written in the book of life, he was thrown into the lake of </a:t>
            </a:r>
            <a:r>
              <a:rPr lang="en-US" sz="4000" b="1" dirty="0" smtClean="0"/>
              <a:t>fire.  Revelation 20:13-15</a:t>
            </a:r>
            <a:endParaRPr lang="en-US" sz="4000" b="1" dirty="0"/>
          </a:p>
        </p:txBody>
      </p:sp>
    </p:spTree>
    <p:extLst>
      <p:ext uri="{BB962C8B-B14F-4D97-AF65-F5344CB8AC3E}">
        <p14:creationId xmlns:p14="http://schemas.microsoft.com/office/powerpoint/2010/main" val="86062967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566057"/>
            <a:ext cx="10689772" cy="6117771"/>
          </a:xfrm>
        </p:spPr>
        <p:txBody>
          <a:bodyPr>
            <a:normAutofit/>
          </a:bodyPr>
          <a:lstStyle/>
          <a:p>
            <a:pPr algn="ctr">
              <a:buNone/>
            </a:pPr>
            <a:r>
              <a:rPr lang="en-US" sz="4000" b="1" dirty="0" smtClean="0">
                <a:solidFill>
                  <a:schemeClr val="tx1"/>
                </a:solidFill>
              </a:rPr>
              <a:t>Eternal Fire is Not the Same as Eternal Life in Fire</a:t>
            </a:r>
          </a:p>
          <a:p>
            <a:pPr>
              <a:buNone/>
            </a:pPr>
            <a:r>
              <a:rPr lang="en-US" sz="4000" b="1" dirty="0">
                <a:solidFill>
                  <a:schemeClr val="tx1"/>
                </a:solidFill>
              </a:rPr>
              <a:t>If your hand or your foot causes you to sin cut it off and throw it away. It is better for you to enter life maimed or crippled than to have two hands or two feet and be thrown into </a:t>
            </a:r>
            <a:r>
              <a:rPr lang="en-US" sz="4000" b="1" u="sng" dirty="0">
                <a:solidFill>
                  <a:schemeClr val="tx1"/>
                </a:solidFill>
              </a:rPr>
              <a:t>eternal fire</a:t>
            </a:r>
            <a:r>
              <a:rPr lang="en-US" sz="4000" b="1" dirty="0">
                <a:solidFill>
                  <a:schemeClr val="tx1"/>
                </a:solidFill>
              </a:rPr>
              <a:t>.  And if your eye causes you to sin, gouge it out and throw it away. It is better for you to enter life with one eye than to have two eyes and be thrown into </a:t>
            </a:r>
            <a:r>
              <a:rPr lang="en-US" sz="4000" b="1" u="sng" dirty="0">
                <a:solidFill>
                  <a:schemeClr val="tx1"/>
                </a:solidFill>
              </a:rPr>
              <a:t>the fire of hell</a:t>
            </a:r>
            <a:r>
              <a:rPr lang="en-US" sz="4000" dirty="0">
                <a:solidFill>
                  <a:schemeClr val="tx1"/>
                </a:solidFill>
              </a:rPr>
              <a:t>. (Matthew 18:8-9)</a:t>
            </a:r>
          </a:p>
        </p:txBody>
      </p:sp>
    </p:spTree>
    <p:extLst>
      <p:ext uri="{BB962C8B-B14F-4D97-AF65-F5344CB8AC3E}">
        <p14:creationId xmlns:p14="http://schemas.microsoft.com/office/powerpoint/2010/main" val="179611115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566057"/>
            <a:ext cx="10689772" cy="6117771"/>
          </a:xfrm>
        </p:spPr>
        <p:txBody>
          <a:bodyPr>
            <a:normAutofit lnSpcReduction="10000"/>
          </a:bodyPr>
          <a:lstStyle/>
          <a:p>
            <a:pPr algn="ctr">
              <a:buNone/>
            </a:pPr>
            <a:r>
              <a:rPr lang="en-US" sz="4000" b="1" dirty="0" smtClean="0">
                <a:solidFill>
                  <a:schemeClr val="tx1"/>
                </a:solidFill>
              </a:rPr>
              <a:t>Hold On…</a:t>
            </a:r>
          </a:p>
          <a:p>
            <a:pPr>
              <a:buNone/>
            </a:pPr>
            <a:r>
              <a:rPr lang="en-US" sz="4000" b="1" dirty="0">
                <a:solidFill>
                  <a:schemeClr val="tx1"/>
                </a:solidFill>
              </a:rPr>
              <a:t>If your hand causes you to sin, cut it off. It is better for you to enter life maimed than with two hands </a:t>
            </a:r>
            <a:r>
              <a:rPr lang="en-US" sz="4000" b="1" u="sng" dirty="0">
                <a:solidFill>
                  <a:schemeClr val="tx1"/>
                </a:solidFill>
              </a:rPr>
              <a:t>to go into hell, where the fire never goes out</a:t>
            </a:r>
            <a:r>
              <a:rPr lang="en-US" sz="4000" b="1" dirty="0">
                <a:solidFill>
                  <a:schemeClr val="tx1"/>
                </a:solidFill>
              </a:rPr>
              <a:t>.  And if your foot causes you to sin, cut it off. It is better for you to enter life crippled than to have two feet and </a:t>
            </a:r>
            <a:r>
              <a:rPr lang="en-US" sz="4000" b="1" u="sng" dirty="0">
                <a:solidFill>
                  <a:schemeClr val="tx1"/>
                </a:solidFill>
              </a:rPr>
              <a:t>be thrown into hell</a:t>
            </a:r>
            <a:r>
              <a:rPr lang="en-US" sz="4000" b="1" dirty="0">
                <a:solidFill>
                  <a:schemeClr val="tx1"/>
                </a:solidFill>
              </a:rPr>
              <a:t>.  And if your eye causes you to sin, pluck it out. It is better for you to enter the kingdom of Elohim with one eye than to have two eyes and </a:t>
            </a:r>
            <a:r>
              <a:rPr lang="en-US" sz="4000" b="1" u="sng" dirty="0">
                <a:solidFill>
                  <a:schemeClr val="tx1"/>
                </a:solidFill>
              </a:rPr>
              <a:t>be thrown into hell, where 'their worm does not die, and the fire is not quenched</a:t>
            </a:r>
            <a:r>
              <a:rPr lang="en-US" sz="4000" dirty="0">
                <a:solidFill>
                  <a:schemeClr val="tx1"/>
                </a:solidFill>
              </a:rPr>
              <a:t>.' (Mark 9:43-48)</a:t>
            </a:r>
            <a:endParaRPr lang="en-US" sz="4000" dirty="0" smtClean="0">
              <a:solidFill>
                <a:schemeClr val="tx1"/>
              </a:solidFill>
            </a:endParaRPr>
          </a:p>
        </p:txBody>
      </p:sp>
    </p:spTree>
    <p:extLst>
      <p:ext uri="{BB962C8B-B14F-4D97-AF65-F5344CB8AC3E}">
        <p14:creationId xmlns:p14="http://schemas.microsoft.com/office/powerpoint/2010/main" val="85195881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566057"/>
            <a:ext cx="10689772" cy="6117771"/>
          </a:xfrm>
        </p:spPr>
        <p:txBody>
          <a:bodyPr>
            <a:normAutofit lnSpcReduction="10000"/>
          </a:bodyPr>
          <a:lstStyle/>
          <a:p>
            <a:pPr algn="ctr">
              <a:buNone/>
            </a:pPr>
            <a:r>
              <a:rPr lang="en-US" sz="4000" dirty="0" smtClean="0">
                <a:solidFill>
                  <a:schemeClr val="tx1"/>
                </a:solidFill>
              </a:rPr>
              <a:t> </a:t>
            </a:r>
            <a:r>
              <a:rPr lang="en-US" sz="4000" b="1" dirty="0" smtClean="0">
                <a:solidFill>
                  <a:schemeClr val="tx1"/>
                </a:solidFill>
              </a:rPr>
              <a:t>But Wait… There’s More</a:t>
            </a:r>
          </a:p>
          <a:p>
            <a:pPr>
              <a:buNone/>
            </a:pPr>
            <a:r>
              <a:rPr lang="en-US" sz="4000" b="1" dirty="0">
                <a:solidFill>
                  <a:schemeClr val="tx1"/>
                </a:solidFill>
              </a:rPr>
              <a:t>As the new heavens and the new earth that I make will endure before me," declares Yahuwah, "so will your name and descendants endure.  From one New Moon to another and from one Sabbath to another, all mankind will come and bow down before me," says Yahuwah. </a:t>
            </a:r>
            <a:r>
              <a:rPr lang="en-US" sz="4000" b="1" baseline="30000" dirty="0">
                <a:solidFill>
                  <a:schemeClr val="tx1"/>
                </a:solidFill>
              </a:rPr>
              <a:t> "</a:t>
            </a:r>
            <a:r>
              <a:rPr lang="en-US" sz="4000" b="1" u="sng" dirty="0">
                <a:solidFill>
                  <a:schemeClr val="tx1"/>
                </a:solidFill>
              </a:rPr>
              <a:t>And they will go out and look upon the dead bodies of those who rebelled against me; their worm will not die, nor will their fire be quenched, and they will be loathsome to all mankind</a:t>
            </a:r>
            <a:r>
              <a:rPr lang="en-US" sz="4000" dirty="0">
                <a:solidFill>
                  <a:schemeClr val="tx1"/>
                </a:solidFill>
              </a:rPr>
              <a:t>." (Isaiah 66:22-24)</a:t>
            </a:r>
          </a:p>
        </p:txBody>
      </p:sp>
    </p:spTree>
    <p:extLst>
      <p:ext uri="{BB962C8B-B14F-4D97-AF65-F5344CB8AC3E}">
        <p14:creationId xmlns:p14="http://schemas.microsoft.com/office/powerpoint/2010/main" val="420563567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222069"/>
            <a:ext cx="10689772" cy="6461759"/>
          </a:xfrm>
        </p:spPr>
        <p:txBody>
          <a:bodyPr>
            <a:normAutofit/>
          </a:bodyPr>
          <a:lstStyle/>
          <a:p>
            <a:pPr algn="ctr">
              <a:buNone/>
            </a:pPr>
            <a:r>
              <a:rPr lang="en-US" sz="4300" b="1" dirty="0" smtClean="0">
                <a:solidFill>
                  <a:schemeClr val="tx1"/>
                </a:solidFill>
              </a:rPr>
              <a:t>Context, Context, Context </a:t>
            </a:r>
          </a:p>
          <a:p>
            <a:pPr marL="0" indent="0">
              <a:buNone/>
            </a:pPr>
            <a:r>
              <a:rPr lang="en-US" sz="4000" dirty="0" smtClean="0">
                <a:solidFill>
                  <a:schemeClr val="tx1"/>
                </a:solidFill>
              </a:rPr>
              <a:t>Everyone </a:t>
            </a:r>
            <a:r>
              <a:rPr lang="en-US" sz="4000" dirty="0">
                <a:solidFill>
                  <a:schemeClr val="tx1"/>
                </a:solidFill>
              </a:rPr>
              <a:t>who heard </a:t>
            </a:r>
            <a:r>
              <a:rPr lang="en-US" sz="4000" dirty="0" err="1">
                <a:solidFill>
                  <a:schemeClr val="tx1"/>
                </a:solidFill>
              </a:rPr>
              <a:t>Yahusha's</a:t>
            </a:r>
            <a:r>
              <a:rPr lang="en-US" sz="4000" dirty="0">
                <a:solidFill>
                  <a:schemeClr val="tx1"/>
                </a:solidFill>
              </a:rPr>
              <a:t> words were familiar with Jerusalem and its topography.  Surrounding the city of Jerusalem were two valleys, one of which was called the Valley of </a:t>
            </a:r>
            <a:r>
              <a:rPr lang="en-US" sz="4000" dirty="0" err="1">
                <a:solidFill>
                  <a:schemeClr val="tx1"/>
                </a:solidFill>
              </a:rPr>
              <a:t>Hinnom</a:t>
            </a:r>
            <a:r>
              <a:rPr lang="en-US" sz="4000" dirty="0">
                <a:solidFill>
                  <a:schemeClr val="tx1"/>
                </a:solidFill>
              </a:rPr>
              <a:t>.  It was in that valley, historically, that many Israelites sacrificed their children to </a:t>
            </a:r>
            <a:r>
              <a:rPr lang="en-US" sz="4000" dirty="0" err="1">
                <a:solidFill>
                  <a:schemeClr val="tx1"/>
                </a:solidFill>
              </a:rPr>
              <a:t>Molech</a:t>
            </a:r>
            <a:r>
              <a:rPr lang="en-US" sz="4000" dirty="0">
                <a:solidFill>
                  <a:schemeClr val="tx1"/>
                </a:solidFill>
              </a:rPr>
              <a:t> by burning them in the fire</a:t>
            </a:r>
            <a:r>
              <a:rPr lang="en-US" sz="4000" dirty="0" smtClean="0">
                <a:solidFill>
                  <a:schemeClr val="tx1"/>
                </a:solidFill>
              </a:rPr>
              <a:t>.</a:t>
            </a:r>
            <a:endParaRPr lang="en-US" sz="4000" dirty="0">
              <a:solidFill>
                <a:schemeClr val="tx1"/>
              </a:solidFill>
            </a:endParaRPr>
          </a:p>
        </p:txBody>
      </p:sp>
    </p:spTree>
    <p:extLst>
      <p:ext uri="{BB962C8B-B14F-4D97-AF65-F5344CB8AC3E}">
        <p14:creationId xmlns:p14="http://schemas.microsoft.com/office/powerpoint/2010/main" val="358954692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222069"/>
            <a:ext cx="10689772" cy="6461759"/>
          </a:xfrm>
        </p:spPr>
        <p:txBody>
          <a:bodyPr>
            <a:normAutofit/>
          </a:bodyPr>
          <a:lstStyle/>
          <a:p>
            <a:pPr algn="ctr">
              <a:buNone/>
            </a:pPr>
            <a:r>
              <a:rPr lang="en-US" sz="4300" b="1" dirty="0" smtClean="0">
                <a:solidFill>
                  <a:schemeClr val="tx1"/>
                </a:solidFill>
              </a:rPr>
              <a:t>Context, Context, Context </a:t>
            </a:r>
          </a:p>
          <a:p>
            <a:pPr marL="0" indent="0">
              <a:buNone/>
            </a:pPr>
            <a:r>
              <a:rPr lang="en-US" sz="4000" dirty="0" smtClean="0">
                <a:solidFill>
                  <a:schemeClr val="tx1"/>
                </a:solidFill>
              </a:rPr>
              <a:t>Even </a:t>
            </a:r>
            <a:r>
              <a:rPr lang="en-US" sz="4000" dirty="0">
                <a:solidFill>
                  <a:schemeClr val="tx1"/>
                </a:solidFill>
              </a:rPr>
              <a:t>after the practice of child sacrifice in the Valley of </a:t>
            </a:r>
            <a:r>
              <a:rPr lang="en-US" sz="4000" dirty="0" err="1">
                <a:solidFill>
                  <a:schemeClr val="tx1"/>
                </a:solidFill>
              </a:rPr>
              <a:t>Hinnom</a:t>
            </a:r>
            <a:r>
              <a:rPr lang="en-US" sz="4000" dirty="0">
                <a:solidFill>
                  <a:schemeClr val="tx1"/>
                </a:solidFill>
              </a:rPr>
              <a:t> ended, this same valley became the place where the dead bodies of criminals and animals were thrown.  It was the garbage dump for the city.  It was always on fire and was infested with the maggots which eat away at dead and rotting flesh, or any garbage.</a:t>
            </a:r>
          </a:p>
          <a:p>
            <a:pPr>
              <a:buNone/>
            </a:pPr>
            <a:endParaRPr lang="en-US" sz="4000" dirty="0">
              <a:solidFill>
                <a:schemeClr val="tx1"/>
              </a:solidFill>
            </a:endParaRPr>
          </a:p>
        </p:txBody>
      </p:sp>
    </p:spTree>
    <p:extLst>
      <p:ext uri="{BB962C8B-B14F-4D97-AF65-F5344CB8AC3E}">
        <p14:creationId xmlns:p14="http://schemas.microsoft.com/office/powerpoint/2010/main" val="291939367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1999" y="478972"/>
            <a:ext cx="10711543" cy="6052456"/>
          </a:xfrm>
        </p:spPr>
        <p:txBody>
          <a:bodyPr>
            <a:normAutofit/>
          </a:bodyPr>
          <a:lstStyle/>
          <a:p>
            <a:pPr algn="ctr">
              <a:buNone/>
            </a:pPr>
            <a:r>
              <a:rPr lang="en-US" sz="4000" b="1" dirty="0">
                <a:solidFill>
                  <a:schemeClr val="tx1"/>
                </a:solidFill>
              </a:rPr>
              <a:t>Perishing in the Lake of Fire</a:t>
            </a:r>
          </a:p>
          <a:p>
            <a:pPr>
              <a:buNone/>
            </a:pPr>
            <a:r>
              <a:rPr lang="en-US" sz="4000" dirty="0" smtClean="0">
                <a:solidFill>
                  <a:schemeClr val="tx1"/>
                </a:solidFill>
              </a:rPr>
              <a:t>This </a:t>
            </a:r>
            <a:r>
              <a:rPr lang="en-US" sz="4000" dirty="0" err="1" smtClean="0">
                <a:solidFill>
                  <a:schemeClr val="tx1"/>
                </a:solidFill>
              </a:rPr>
              <a:t>Gehenna</a:t>
            </a:r>
            <a:r>
              <a:rPr lang="en-US" sz="4000" dirty="0" smtClean="0">
                <a:solidFill>
                  <a:schemeClr val="tx1"/>
                </a:solidFill>
              </a:rPr>
              <a:t> is where the bodies of </a:t>
            </a:r>
            <a:r>
              <a:rPr lang="en-US" sz="4000" dirty="0" err="1" smtClean="0">
                <a:solidFill>
                  <a:schemeClr val="tx1"/>
                </a:solidFill>
              </a:rPr>
              <a:t>Yahusha’s</a:t>
            </a:r>
            <a:r>
              <a:rPr lang="en-US" sz="4000" dirty="0" smtClean="0">
                <a:solidFill>
                  <a:schemeClr val="tx1"/>
                </a:solidFill>
              </a:rPr>
              <a:t> enemies will be thrown and all who exit </a:t>
            </a:r>
            <a:r>
              <a:rPr lang="en-US" sz="4000" dirty="0" err="1" smtClean="0">
                <a:solidFill>
                  <a:schemeClr val="tx1"/>
                </a:solidFill>
              </a:rPr>
              <a:t>Yerushalayim</a:t>
            </a:r>
            <a:r>
              <a:rPr lang="en-US" sz="4000" dirty="0" smtClean="0">
                <a:solidFill>
                  <a:schemeClr val="tx1"/>
                </a:solidFill>
              </a:rPr>
              <a:t> after worshiping in the Temple will see the remains of the dead bodies in the trenches around </a:t>
            </a:r>
            <a:r>
              <a:rPr lang="en-US" sz="4000" dirty="0" err="1" smtClean="0">
                <a:solidFill>
                  <a:schemeClr val="tx1"/>
                </a:solidFill>
              </a:rPr>
              <a:t>Yerushalayim</a:t>
            </a:r>
            <a:r>
              <a:rPr lang="en-US" sz="4000" dirty="0" smtClean="0">
                <a:solidFill>
                  <a:schemeClr val="tx1"/>
                </a:solidFill>
              </a:rPr>
              <a:t>.</a:t>
            </a:r>
          </a:p>
          <a:p>
            <a:pPr>
              <a:buNone/>
            </a:pPr>
            <a:r>
              <a:rPr lang="en-US" sz="4000" dirty="0" err="1" smtClean="0">
                <a:solidFill>
                  <a:schemeClr val="tx1"/>
                </a:solidFill>
              </a:rPr>
              <a:t>Gehenna</a:t>
            </a:r>
            <a:r>
              <a:rPr lang="en-US" sz="4000" dirty="0" smtClean="0">
                <a:solidFill>
                  <a:schemeClr val="tx1"/>
                </a:solidFill>
              </a:rPr>
              <a:t> is the precursor for the Lake of Fire where all unbelievers will be thrown where they will perish and for their final destruction. </a:t>
            </a:r>
            <a:endParaRPr lang="en-US" sz="4000" dirty="0">
              <a:solidFill>
                <a:schemeClr val="tx1"/>
              </a:solidFill>
            </a:endParaRPr>
          </a:p>
        </p:txBody>
      </p:sp>
    </p:spTree>
    <p:extLst>
      <p:ext uri="{BB962C8B-B14F-4D97-AF65-F5344CB8AC3E}">
        <p14:creationId xmlns:p14="http://schemas.microsoft.com/office/powerpoint/2010/main" val="12627601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5" y="609602"/>
            <a:ext cx="10961915" cy="5834741"/>
          </a:xfrm>
        </p:spPr>
        <p:txBody>
          <a:bodyPr>
            <a:normAutofit/>
          </a:bodyPr>
          <a:lstStyle/>
          <a:p>
            <a:pPr algn="ctr">
              <a:buNone/>
            </a:pPr>
            <a:r>
              <a:rPr lang="en-US" sz="4400" b="1" dirty="0" smtClean="0">
                <a:solidFill>
                  <a:schemeClr val="tx1"/>
                </a:solidFill>
              </a:rPr>
              <a:t>What About the Rich Man and Lazarus?</a:t>
            </a:r>
          </a:p>
          <a:p>
            <a:pPr>
              <a:buNone/>
            </a:pPr>
            <a:r>
              <a:rPr lang="en-US" sz="4000" dirty="0" smtClean="0">
                <a:solidFill>
                  <a:schemeClr val="tx1"/>
                </a:solidFill>
              </a:rPr>
              <a:t>Luke 16:19-31</a:t>
            </a:r>
          </a:p>
          <a:p>
            <a:pPr>
              <a:buNone/>
            </a:pPr>
            <a:r>
              <a:rPr lang="en-US" sz="4000" dirty="0" smtClean="0"/>
              <a:t>Was Abraham in heaven when the Master told this story?  Consciousness?  Conversation?</a:t>
            </a:r>
            <a:endParaRPr lang="en-US" sz="4000" dirty="0" smtClean="0">
              <a:solidFill>
                <a:schemeClr val="tx1"/>
              </a:solidFill>
            </a:endParaRPr>
          </a:p>
          <a:p>
            <a:pPr>
              <a:buNone/>
            </a:pPr>
            <a:r>
              <a:rPr lang="en-US" sz="4000" dirty="0">
                <a:solidFill>
                  <a:schemeClr val="tx1"/>
                </a:solidFill>
              </a:rPr>
              <a:t>No one has ever gone into heaven except the one who came from heaven-- the Son of Man. (4th Gospel [John] 3:13</a:t>
            </a:r>
            <a:r>
              <a:rPr lang="en-US" sz="4000" dirty="0" smtClean="0">
                <a:solidFill>
                  <a:schemeClr val="tx1"/>
                </a:solidFill>
              </a:rPr>
              <a:t>)</a:t>
            </a:r>
          </a:p>
          <a:p>
            <a:pPr>
              <a:buNone/>
            </a:pPr>
            <a:r>
              <a:rPr lang="en-US" sz="4000" dirty="0" smtClean="0"/>
              <a:t>Angels carrying? Why Abraham’s bosom?  </a:t>
            </a:r>
            <a:r>
              <a:rPr lang="en-US" sz="4000" u="sng" dirty="0" smtClean="0"/>
              <a:t>A Rabbinic Fable!  Thus, a Parable</a:t>
            </a:r>
            <a:r>
              <a:rPr lang="en-US" sz="4000" dirty="0" smtClean="0"/>
              <a:t>.</a:t>
            </a:r>
            <a:endParaRPr lang="en-US" sz="4000" dirty="0" smtClean="0"/>
          </a:p>
        </p:txBody>
      </p:sp>
    </p:spTree>
    <p:extLst>
      <p:ext uri="{BB962C8B-B14F-4D97-AF65-F5344CB8AC3E}">
        <p14:creationId xmlns:p14="http://schemas.microsoft.com/office/powerpoint/2010/main" val="1169375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5" y="609602"/>
            <a:ext cx="10961915" cy="5834741"/>
          </a:xfrm>
        </p:spPr>
        <p:txBody>
          <a:bodyPr>
            <a:normAutofit/>
          </a:bodyPr>
          <a:lstStyle/>
          <a:p>
            <a:pPr algn="ctr">
              <a:buNone/>
            </a:pPr>
            <a:r>
              <a:rPr lang="en-US" sz="4400" b="1" dirty="0" smtClean="0">
                <a:solidFill>
                  <a:schemeClr val="tx1"/>
                </a:solidFill>
              </a:rPr>
              <a:t>What’s in the Talmud?</a:t>
            </a:r>
            <a:endParaRPr lang="en-US" sz="4400" b="1" dirty="0" smtClean="0">
              <a:solidFill>
                <a:schemeClr val="tx1"/>
              </a:solidFill>
            </a:endParaRPr>
          </a:p>
          <a:p>
            <a:pPr>
              <a:buNone/>
            </a:pPr>
            <a:r>
              <a:rPr lang="en-US" sz="4000" dirty="0" smtClean="0"/>
              <a:t>In </a:t>
            </a:r>
            <a:r>
              <a:rPr lang="en-US" sz="4000" dirty="0" err="1" smtClean="0"/>
              <a:t>Ḳiddushin</a:t>
            </a:r>
            <a:r>
              <a:rPr lang="en-US" sz="4000" dirty="0" smtClean="0"/>
              <a:t> </a:t>
            </a:r>
            <a:r>
              <a:rPr lang="en-US" sz="4000" dirty="0"/>
              <a:t>72</a:t>
            </a:r>
            <a:r>
              <a:rPr lang="en-US" sz="4000" i="1" dirty="0"/>
              <a:t>b</a:t>
            </a:r>
            <a:r>
              <a:rPr lang="en-US" sz="4000" dirty="0"/>
              <a:t>, </a:t>
            </a:r>
            <a:r>
              <a:rPr lang="en-US" sz="4000" dirty="0" err="1"/>
              <a:t>Adda</a:t>
            </a:r>
            <a:r>
              <a:rPr lang="en-US" sz="4000" dirty="0"/>
              <a:t> bar </a:t>
            </a:r>
            <a:r>
              <a:rPr lang="en-US" sz="4000" dirty="0" err="1"/>
              <a:t>Ahaba</a:t>
            </a:r>
            <a:r>
              <a:rPr lang="en-US" sz="4000" dirty="0"/>
              <a:t>, a rabbi of the third century, is said to be "sitting in the bosom of Abraham," which means that he has entered paradise. With this should be compared the statement of R. Levi (Gen. R. xlviii.): "In the world to come Abraham sits at the gate of </a:t>
            </a:r>
            <a:r>
              <a:rPr lang="en-US" sz="4000" dirty="0" err="1"/>
              <a:t>Gehenna</a:t>
            </a:r>
            <a:r>
              <a:rPr lang="en-US" sz="4000" dirty="0"/>
              <a:t>, permitting none to enter who bears the seal of the covenant"--Jewish Encyclopedia, 1906, </a:t>
            </a:r>
            <a:r>
              <a:rPr lang="en-US" sz="4000" dirty="0">
                <a:hlinkClick r:id="rId3"/>
              </a:rPr>
              <a:t>Abraham's Bosom</a:t>
            </a:r>
            <a:endParaRPr lang="en-US" sz="4000" dirty="0" smtClean="0">
              <a:solidFill>
                <a:schemeClr val="tx1"/>
              </a:solidFill>
            </a:endParaRPr>
          </a:p>
        </p:txBody>
      </p:sp>
    </p:spTree>
    <p:extLst>
      <p:ext uri="{BB962C8B-B14F-4D97-AF65-F5344CB8AC3E}">
        <p14:creationId xmlns:p14="http://schemas.microsoft.com/office/powerpoint/2010/main" val="378444029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5" y="609602"/>
            <a:ext cx="10961915" cy="5834741"/>
          </a:xfrm>
        </p:spPr>
        <p:txBody>
          <a:bodyPr>
            <a:normAutofit/>
          </a:bodyPr>
          <a:lstStyle/>
          <a:p>
            <a:pPr algn="ctr">
              <a:buNone/>
            </a:pPr>
            <a:r>
              <a:rPr lang="en-US" sz="4400" b="1" dirty="0" smtClean="0">
                <a:solidFill>
                  <a:schemeClr val="tx1"/>
                </a:solidFill>
              </a:rPr>
              <a:t>Again, </a:t>
            </a:r>
            <a:r>
              <a:rPr lang="en-US" sz="4400" b="1" u="sng" dirty="0" smtClean="0">
                <a:solidFill>
                  <a:schemeClr val="tx1"/>
                </a:solidFill>
              </a:rPr>
              <a:t>Read to the End</a:t>
            </a:r>
          </a:p>
          <a:p>
            <a:pPr algn="ctr">
              <a:buNone/>
            </a:pPr>
            <a:r>
              <a:rPr lang="en-US" sz="4000" b="1" dirty="0" smtClean="0"/>
              <a:t>Why </a:t>
            </a:r>
            <a:r>
              <a:rPr lang="en-US" sz="4000" b="1" dirty="0"/>
              <a:t>did </a:t>
            </a:r>
            <a:r>
              <a:rPr lang="en-US" sz="4000" b="1" dirty="0"/>
              <a:t>Yahusha relate this </a:t>
            </a:r>
            <a:r>
              <a:rPr lang="en-US" sz="4000" b="1" dirty="0" smtClean="0"/>
              <a:t>story/parable? </a:t>
            </a:r>
            <a:r>
              <a:rPr lang="en-US" sz="4000" b="1" dirty="0"/>
              <a:t>(vs 31</a:t>
            </a:r>
            <a:r>
              <a:rPr lang="en-US" sz="4000" b="1" dirty="0" smtClean="0"/>
              <a:t>)</a:t>
            </a:r>
            <a:endParaRPr lang="en-US" sz="4000" b="1" dirty="0" smtClean="0"/>
          </a:p>
          <a:p>
            <a:pPr marL="0" indent="0">
              <a:buNone/>
            </a:pPr>
            <a:r>
              <a:rPr lang="en-US" sz="4000" b="1" dirty="0" smtClean="0"/>
              <a:t>"</a:t>
            </a:r>
            <a:r>
              <a:rPr lang="en-US" sz="4000" b="1" dirty="0"/>
              <a:t>But Abraham said, 'They have Mosheh and the Prophets; let them hear them</a:t>
            </a:r>
            <a:r>
              <a:rPr lang="en-US" sz="4000" b="1" dirty="0" smtClean="0"/>
              <a:t>.' </a:t>
            </a:r>
            <a:r>
              <a:rPr lang="en-US" sz="4000" b="1" dirty="0"/>
              <a:t>"But he said, 'No, father Abraham, but if someone goes to them from the dead, they will repent!'</a:t>
            </a:r>
          </a:p>
          <a:p>
            <a:pPr marL="0" indent="0">
              <a:buNone/>
            </a:pPr>
            <a:r>
              <a:rPr lang="en-US" sz="4000" b="1" dirty="0" smtClean="0"/>
              <a:t>"</a:t>
            </a:r>
            <a:r>
              <a:rPr lang="en-US" sz="4000" b="1" dirty="0"/>
              <a:t>But he said to him, </a:t>
            </a:r>
            <a:r>
              <a:rPr lang="en-US" sz="4000" b="1" u="sng" dirty="0"/>
              <a:t>'If they do not listen to Mosheh and the Prophets, they will not be persuaded even if someone rises from the dead</a:t>
            </a:r>
            <a:r>
              <a:rPr lang="en-US" sz="4000" b="1" dirty="0" smtClean="0"/>
              <a:t>.'"</a:t>
            </a:r>
            <a:endParaRPr lang="en-US" sz="4000" b="1" dirty="0"/>
          </a:p>
        </p:txBody>
      </p:sp>
    </p:spTree>
    <p:extLst>
      <p:ext uri="{BB962C8B-B14F-4D97-AF65-F5344CB8AC3E}">
        <p14:creationId xmlns:p14="http://schemas.microsoft.com/office/powerpoint/2010/main" val="274059425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5" y="195944"/>
            <a:ext cx="10961915" cy="6662056"/>
          </a:xfrm>
        </p:spPr>
        <p:txBody>
          <a:bodyPr>
            <a:normAutofit/>
          </a:bodyPr>
          <a:lstStyle/>
          <a:p>
            <a:pPr algn="ctr">
              <a:buNone/>
            </a:pPr>
            <a:r>
              <a:rPr lang="en-US" sz="4300" b="1" dirty="0" smtClean="0">
                <a:solidFill>
                  <a:schemeClr val="tx1"/>
                </a:solidFill>
              </a:rPr>
              <a:t>What About the 24 Elders Worshipping?</a:t>
            </a:r>
          </a:p>
          <a:p>
            <a:pPr marL="0" indent="0">
              <a:buNone/>
            </a:pPr>
            <a:r>
              <a:rPr lang="en-US" sz="4000" b="1" dirty="0"/>
              <a:t>And they sang a new song, saying, "Worthy are You to take the book and to break its seals; for You were slain, and purchased for Elohim with Your blood [men] </a:t>
            </a:r>
            <a:r>
              <a:rPr lang="en-US" sz="4000" b="1" u="sng" dirty="0"/>
              <a:t>from every tribe and tongue and people and nation</a:t>
            </a:r>
            <a:r>
              <a:rPr lang="en-US" sz="4000" b="1" dirty="0" smtClean="0"/>
              <a:t>. </a:t>
            </a:r>
            <a:r>
              <a:rPr lang="en-US" sz="4000" b="1" dirty="0"/>
              <a:t>"</a:t>
            </a:r>
            <a:r>
              <a:rPr lang="en-US" sz="4000" b="1" u="sng" dirty="0"/>
              <a:t>You have made them [to be] a kingdom and priests to our Elohim; and they will reign upon the earth</a:t>
            </a:r>
            <a:r>
              <a:rPr lang="en-US" sz="4000" b="1" dirty="0" smtClean="0"/>
              <a:t>." </a:t>
            </a:r>
            <a:r>
              <a:rPr lang="en-US" sz="4000" b="1" dirty="0" smtClean="0"/>
              <a:t>Revelation 5:9-11</a:t>
            </a:r>
          </a:p>
          <a:p>
            <a:pPr marL="0" indent="0">
              <a:buNone/>
            </a:pPr>
            <a:r>
              <a:rPr lang="en-US" sz="4000" b="1" dirty="0" smtClean="0"/>
              <a:t>The elders refer to the redeemed in the 3</a:t>
            </a:r>
            <a:r>
              <a:rPr lang="en-US" sz="4000" b="1" baseline="30000" dirty="0" smtClean="0"/>
              <a:t>rd</a:t>
            </a:r>
            <a:r>
              <a:rPr lang="en-US" sz="4000" b="1" dirty="0" smtClean="0"/>
              <a:t> person (“they” and “them”).</a:t>
            </a:r>
          </a:p>
          <a:p>
            <a:pPr marL="0" indent="0">
              <a:buNone/>
            </a:pPr>
            <a:r>
              <a:rPr lang="en-US" sz="4000" b="1" dirty="0" smtClean="0"/>
              <a:t>The elders are NOT the redeemed ones.</a:t>
            </a:r>
            <a:endParaRPr lang="en-US" sz="4000" b="1" dirty="0" smtClean="0"/>
          </a:p>
        </p:txBody>
      </p:sp>
    </p:spTree>
    <p:extLst>
      <p:ext uri="{BB962C8B-B14F-4D97-AF65-F5344CB8AC3E}">
        <p14:creationId xmlns:p14="http://schemas.microsoft.com/office/powerpoint/2010/main" val="104117086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5" y="195944"/>
            <a:ext cx="10961915" cy="6662056"/>
          </a:xfrm>
        </p:spPr>
        <p:txBody>
          <a:bodyPr>
            <a:normAutofit/>
          </a:bodyPr>
          <a:lstStyle/>
          <a:p>
            <a:pPr algn="ctr">
              <a:buNone/>
            </a:pPr>
            <a:r>
              <a:rPr lang="en-US" sz="4300" b="1" dirty="0" smtClean="0">
                <a:solidFill>
                  <a:schemeClr val="tx1"/>
                </a:solidFill>
              </a:rPr>
              <a:t>What About the 24 Elders Worshipping?</a:t>
            </a:r>
          </a:p>
          <a:p>
            <a:pPr marL="0" indent="0">
              <a:buNone/>
            </a:pPr>
            <a:r>
              <a:rPr lang="en-US" sz="4000" b="1" dirty="0" smtClean="0"/>
              <a:t>Then </a:t>
            </a:r>
            <a:r>
              <a:rPr lang="en-US" sz="4000" b="1" dirty="0"/>
              <a:t>I looked, and I heard the voice of many angels around the throne and the living creatures and the elders; and the number of them was myriads of myriads, and thousands of </a:t>
            </a:r>
            <a:r>
              <a:rPr lang="en-US" sz="4000" b="1" dirty="0" smtClean="0"/>
              <a:t>thousands… Revelation 5:9-11</a:t>
            </a:r>
          </a:p>
          <a:p>
            <a:pPr marL="0" indent="0">
              <a:buNone/>
            </a:pPr>
            <a:r>
              <a:rPr lang="en-US" sz="4000" b="1" dirty="0" smtClean="0"/>
              <a:t>Angels, living creatures, elders…</a:t>
            </a:r>
          </a:p>
          <a:p>
            <a:pPr marL="0" indent="0">
              <a:buNone/>
            </a:pPr>
            <a:r>
              <a:rPr lang="en-US" sz="4000" b="1" dirty="0" smtClean="0"/>
              <a:t>The </a:t>
            </a:r>
            <a:r>
              <a:rPr lang="en-US" sz="4000" b="1" dirty="0" smtClean="0"/>
              <a:t>elders are an angelic group, not Christians.</a:t>
            </a:r>
            <a:endParaRPr lang="en-US" sz="4000" b="1" dirty="0"/>
          </a:p>
        </p:txBody>
      </p:sp>
    </p:spTree>
    <p:extLst>
      <p:ext uri="{BB962C8B-B14F-4D97-AF65-F5344CB8AC3E}">
        <p14:creationId xmlns:p14="http://schemas.microsoft.com/office/powerpoint/2010/main" val="222924388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5" y="235132"/>
            <a:ext cx="10961915" cy="6622868"/>
          </a:xfrm>
        </p:spPr>
        <p:txBody>
          <a:bodyPr>
            <a:normAutofit fontScale="92500" lnSpcReduction="10000"/>
          </a:bodyPr>
          <a:lstStyle/>
          <a:p>
            <a:pPr algn="ctr">
              <a:buNone/>
            </a:pPr>
            <a:r>
              <a:rPr lang="en-US" sz="4300" b="1" dirty="0" smtClean="0">
                <a:solidFill>
                  <a:schemeClr val="tx1"/>
                </a:solidFill>
              </a:rPr>
              <a:t>What About the Souls Under the Alter?</a:t>
            </a:r>
          </a:p>
          <a:p>
            <a:pPr>
              <a:buNone/>
            </a:pPr>
            <a:r>
              <a:rPr lang="en-US" sz="4000" dirty="0" smtClean="0">
                <a:solidFill>
                  <a:schemeClr val="tx1"/>
                </a:solidFill>
              </a:rPr>
              <a:t>Revelation 6:9-11</a:t>
            </a:r>
            <a:r>
              <a:rPr lang="en-US" b="1" dirty="0" smtClean="0"/>
              <a:t> </a:t>
            </a:r>
            <a:r>
              <a:rPr lang="en-US" dirty="0" smtClean="0"/>
              <a:t> </a:t>
            </a:r>
            <a:r>
              <a:rPr lang="en-US" sz="3900" b="1" dirty="0"/>
              <a:t>When the Lamb broke the fifth seal, I saw </a:t>
            </a:r>
            <a:r>
              <a:rPr lang="en-US" sz="3900" b="1" u="sng" dirty="0"/>
              <a:t>underneath the altar the souls of those who had been slain</a:t>
            </a:r>
            <a:r>
              <a:rPr lang="en-US" sz="3900" b="1" dirty="0"/>
              <a:t> because of the word of Elohim, and because of the testimony which they had maintained;  </a:t>
            </a:r>
            <a:r>
              <a:rPr lang="en-US" sz="3900" b="1" dirty="0" smtClean="0"/>
              <a:t>and </a:t>
            </a:r>
            <a:r>
              <a:rPr lang="en-US" sz="3900" b="1" dirty="0"/>
              <a:t>they cried out with a loud voice, saying, "How long, O Lord, holy and true, will You refrain from judging and avenging our blood on those who dwell on the earth?" </a:t>
            </a:r>
            <a:r>
              <a:rPr lang="en-US" sz="3900" b="1" dirty="0" smtClean="0"/>
              <a:t> </a:t>
            </a:r>
            <a:r>
              <a:rPr lang="en-US" sz="3900" b="1" dirty="0"/>
              <a:t>And there was given to each of them a white robe; and </a:t>
            </a:r>
            <a:r>
              <a:rPr lang="en-US" sz="3900" b="1" u="sng" dirty="0"/>
              <a:t>they were told that they should rest for a little while longer</a:t>
            </a:r>
            <a:r>
              <a:rPr lang="en-US" sz="3900" b="1" dirty="0"/>
              <a:t>, until [the number of] their fellow servants and their brethren who were to be killed even as they had been, would be completed also. </a:t>
            </a:r>
            <a:endParaRPr lang="en-US" sz="5200" b="1" dirty="0" smtClean="0">
              <a:solidFill>
                <a:schemeClr val="tx1"/>
              </a:solidFill>
            </a:endParaRPr>
          </a:p>
        </p:txBody>
      </p:sp>
    </p:spTree>
    <p:extLst>
      <p:ext uri="{BB962C8B-B14F-4D97-AF65-F5344CB8AC3E}">
        <p14:creationId xmlns:p14="http://schemas.microsoft.com/office/powerpoint/2010/main" val="246163141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5" y="609602"/>
            <a:ext cx="10961915" cy="5834741"/>
          </a:xfrm>
        </p:spPr>
        <p:txBody>
          <a:bodyPr>
            <a:normAutofit/>
          </a:bodyPr>
          <a:lstStyle/>
          <a:p>
            <a:pPr algn="ctr">
              <a:buNone/>
            </a:pPr>
            <a:r>
              <a:rPr lang="en-US" sz="4000" b="1" dirty="0" smtClean="0">
                <a:solidFill>
                  <a:schemeClr val="tx1"/>
                </a:solidFill>
              </a:rPr>
              <a:t>What About the Souls Under the Alter?</a:t>
            </a:r>
          </a:p>
          <a:p>
            <a:pPr>
              <a:buNone/>
            </a:pPr>
            <a:r>
              <a:rPr lang="en-US" sz="4000" dirty="0" smtClean="0">
                <a:solidFill>
                  <a:schemeClr val="tx1"/>
                </a:solidFill>
              </a:rPr>
              <a:t>But, Rev 20:4  </a:t>
            </a:r>
            <a:r>
              <a:rPr lang="en-US" sz="4000" b="1" dirty="0">
                <a:solidFill>
                  <a:schemeClr val="tx1"/>
                </a:solidFill>
              </a:rPr>
              <a:t>And </a:t>
            </a:r>
            <a:r>
              <a:rPr lang="en-US" sz="4000" b="1" u="sng" dirty="0">
                <a:solidFill>
                  <a:schemeClr val="tx1"/>
                </a:solidFill>
              </a:rPr>
              <a:t>I saw the souls</a:t>
            </a:r>
            <a:r>
              <a:rPr lang="en-US" sz="4000" b="1" dirty="0">
                <a:solidFill>
                  <a:schemeClr val="tx1"/>
                </a:solidFill>
              </a:rPr>
              <a:t> of those who had been beheaded because of their testimony for Yahusha and because of the word of Elohim. They had not worshiped the beast or his image and had not received his mark on their foreheads or their hands. </a:t>
            </a:r>
            <a:r>
              <a:rPr lang="en-US" sz="4000" b="1" u="sng" dirty="0">
                <a:solidFill>
                  <a:schemeClr val="tx1"/>
                </a:solidFill>
              </a:rPr>
              <a:t>They came to </a:t>
            </a:r>
            <a:r>
              <a:rPr lang="en-US" sz="4000" b="1" u="sng" dirty="0" smtClean="0">
                <a:solidFill>
                  <a:schemeClr val="tx1"/>
                </a:solidFill>
              </a:rPr>
              <a:t>life</a:t>
            </a:r>
            <a:r>
              <a:rPr lang="en-US" sz="4000" b="1" dirty="0" smtClean="0">
                <a:solidFill>
                  <a:schemeClr val="tx1"/>
                </a:solidFill>
              </a:rPr>
              <a:t> and </a:t>
            </a:r>
            <a:r>
              <a:rPr lang="en-US" sz="4000" b="1" dirty="0">
                <a:solidFill>
                  <a:schemeClr val="tx1"/>
                </a:solidFill>
              </a:rPr>
              <a:t>reigned with Messiah a thousand years</a:t>
            </a:r>
            <a:r>
              <a:rPr lang="en-US" sz="4000" b="1" dirty="0" smtClean="0">
                <a:solidFill>
                  <a:schemeClr val="tx1"/>
                </a:solidFill>
              </a:rPr>
              <a:t>.</a:t>
            </a:r>
            <a:endParaRPr lang="en-US" sz="4000" b="1" dirty="0">
              <a:solidFill>
                <a:schemeClr val="tx1"/>
              </a:solidFill>
            </a:endParaRPr>
          </a:p>
        </p:txBody>
      </p:sp>
    </p:spTree>
    <p:extLst>
      <p:ext uri="{BB962C8B-B14F-4D97-AF65-F5344CB8AC3E}">
        <p14:creationId xmlns:p14="http://schemas.microsoft.com/office/powerpoint/2010/main" val="26827685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5" y="609602"/>
            <a:ext cx="10961915" cy="5834741"/>
          </a:xfrm>
        </p:spPr>
        <p:txBody>
          <a:bodyPr>
            <a:normAutofit/>
          </a:bodyPr>
          <a:lstStyle/>
          <a:p>
            <a:pPr algn="ctr">
              <a:buNone/>
            </a:pPr>
            <a:r>
              <a:rPr lang="en-US" sz="4400" b="1" dirty="0" smtClean="0">
                <a:solidFill>
                  <a:schemeClr val="tx1"/>
                </a:solidFill>
              </a:rPr>
              <a:t>What About Saul and the Witch of </a:t>
            </a:r>
            <a:r>
              <a:rPr lang="en-US" sz="4400" b="1" dirty="0" err="1" smtClean="0">
                <a:solidFill>
                  <a:schemeClr val="tx1"/>
                </a:solidFill>
              </a:rPr>
              <a:t>Endor</a:t>
            </a:r>
            <a:r>
              <a:rPr lang="en-US" sz="4400" b="1" dirty="0" smtClean="0">
                <a:solidFill>
                  <a:schemeClr val="tx1"/>
                </a:solidFill>
              </a:rPr>
              <a:t>?</a:t>
            </a:r>
          </a:p>
          <a:p>
            <a:pPr>
              <a:buNone/>
            </a:pPr>
            <a:r>
              <a:rPr lang="en-US" sz="4000" dirty="0" smtClean="0">
                <a:solidFill>
                  <a:schemeClr val="tx1"/>
                </a:solidFill>
              </a:rPr>
              <a:t>1 Samuel 28</a:t>
            </a:r>
          </a:p>
          <a:p>
            <a:pPr>
              <a:buNone/>
            </a:pPr>
            <a:r>
              <a:rPr lang="en-US" sz="4000" dirty="0" smtClean="0">
                <a:solidFill>
                  <a:schemeClr val="tx1"/>
                </a:solidFill>
              </a:rPr>
              <a:t>She </a:t>
            </a:r>
            <a:r>
              <a:rPr lang="en-US" sz="4000" dirty="0" smtClean="0">
                <a:solidFill>
                  <a:schemeClr val="tx1"/>
                </a:solidFill>
              </a:rPr>
              <a:t>said, “</a:t>
            </a:r>
            <a:r>
              <a:rPr lang="en-US" sz="4000" b="1" dirty="0"/>
              <a:t>I see a spirit coming up out of the ground”</a:t>
            </a:r>
            <a:endParaRPr lang="en-US" sz="4000" b="1" dirty="0" smtClean="0">
              <a:solidFill>
                <a:schemeClr val="tx1"/>
              </a:solidFill>
            </a:endParaRPr>
          </a:p>
          <a:p>
            <a:pPr>
              <a:buNone/>
            </a:pPr>
            <a:r>
              <a:rPr lang="en-US" sz="4000" dirty="0">
                <a:solidFill>
                  <a:schemeClr val="tx1"/>
                </a:solidFill>
              </a:rPr>
              <a:t>Was is really Samuel or was it a spirit impersonating Samuel</a:t>
            </a:r>
            <a:r>
              <a:rPr lang="en-US" sz="4000" dirty="0" smtClean="0">
                <a:solidFill>
                  <a:schemeClr val="tx1"/>
                </a:solidFill>
              </a:rPr>
              <a:t>?</a:t>
            </a:r>
          </a:p>
          <a:p>
            <a:pPr>
              <a:buNone/>
            </a:pPr>
            <a:r>
              <a:rPr lang="en-US" sz="4000" dirty="0" smtClean="0">
                <a:solidFill>
                  <a:schemeClr val="tx1"/>
                </a:solidFill>
              </a:rPr>
              <a:t>“Samuel came up”</a:t>
            </a:r>
          </a:p>
        </p:txBody>
      </p:sp>
    </p:spTree>
    <p:extLst>
      <p:ext uri="{BB962C8B-B14F-4D97-AF65-F5344CB8AC3E}">
        <p14:creationId xmlns:p14="http://schemas.microsoft.com/office/powerpoint/2010/main" val="226304417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5" y="609602"/>
            <a:ext cx="10961915" cy="5834741"/>
          </a:xfrm>
        </p:spPr>
        <p:txBody>
          <a:bodyPr>
            <a:normAutofit/>
          </a:bodyPr>
          <a:lstStyle/>
          <a:p>
            <a:pPr algn="ctr">
              <a:buNone/>
            </a:pPr>
            <a:r>
              <a:rPr lang="en-US" sz="4400" b="1" dirty="0" smtClean="0">
                <a:solidFill>
                  <a:schemeClr val="tx1"/>
                </a:solidFill>
              </a:rPr>
              <a:t>What </a:t>
            </a:r>
            <a:r>
              <a:rPr lang="en-US" sz="4400" b="1" dirty="0" smtClean="0">
                <a:solidFill>
                  <a:schemeClr val="tx1"/>
                </a:solidFill>
              </a:rPr>
              <a:t>Did David Say About Bringing Back the Dead?</a:t>
            </a:r>
            <a:endParaRPr lang="en-US" sz="4400" b="1" dirty="0" smtClean="0">
              <a:solidFill>
                <a:schemeClr val="tx1"/>
              </a:solidFill>
            </a:endParaRPr>
          </a:p>
          <a:p>
            <a:pPr>
              <a:buNone/>
            </a:pPr>
            <a:r>
              <a:rPr lang="en-US" sz="4000" dirty="0"/>
              <a:t>2</a:t>
            </a:r>
            <a:r>
              <a:rPr lang="en-US" sz="4000" dirty="0" smtClean="0">
                <a:solidFill>
                  <a:schemeClr val="tx1"/>
                </a:solidFill>
              </a:rPr>
              <a:t> Samuel 12:15-23</a:t>
            </a:r>
          </a:p>
          <a:p>
            <a:pPr>
              <a:buNone/>
            </a:pPr>
            <a:r>
              <a:rPr lang="en-US" sz="4000" b="1" dirty="0"/>
              <a:t>"But now he has died; why should I fast? </a:t>
            </a:r>
            <a:r>
              <a:rPr lang="en-US" sz="4000" b="1" u="sng" dirty="0"/>
              <a:t>Can I bring him back again</a:t>
            </a:r>
            <a:r>
              <a:rPr lang="en-US" sz="4000" b="1" dirty="0"/>
              <a:t>? I will go to him, </a:t>
            </a:r>
            <a:r>
              <a:rPr lang="en-US" sz="4000" b="1" u="sng" dirty="0"/>
              <a:t>but he will not return to me</a:t>
            </a:r>
            <a:r>
              <a:rPr lang="en-US" sz="4000" b="1" dirty="0" smtClean="0"/>
              <a:t>."</a:t>
            </a:r>
            <a:endParaRPr lang="en-US" sz="4000" b="1" dirty="0"/>
          </a:p>
        </p:txBody>
      </p:sp>
    </p:spTree>
    <p:extLst>
      <p:ext uri="{BB962C8B-B14F-4D97-AF65-F5344CB8AC3E}">
        <p14:creationId xmlns:p14="http://schemas.microsoft.com/office/powerpoint/2010/main" val="2814015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6" y="631372"/>
            <a:ext cx="10951029" cy="6096000"/>
          </a:xfrm>
        </p:spPr>
        <p:txBody>
          <a:bodyPr>
            <a:normAutofit/>
          </a:bodyPr>
          <a:lstStyle/>
          <a:p>
            <a:pPr algn="ctr">
              <a:buNone/>
            </a:pPr>
            <a:r>
              <a:rPr lang="en-US" sz="4000" b="1" dirty="0" smtClean="0">
                <a:solidFill>
                  <a:schemeClr val="tx1"/>
                </a:solidFill>
              </a:rPr>
              <a:t>A Word About Christian Funerals</a:t>
            </a:r>
          </a:p>
          <a:p>
            <a:pPr>
              <a:buNone/>
            </a:pPr>
            <a:r>
              <a:rPr lang="en-US" sz="4000" dirty="0" smtClean="0">
                <a:solidFill>
                  <a:schemeClr val="tx1"/>
                </a:solidFill>
              </a:rPr>
              <a:t>Preachers </a:t>
            </a:r>
            <a:r>
              <a:rPr lang="en-US" sz="4000" dirty="0">
                <a:solidFill>
                  <a:schemeClr val="tx1"/>
                </a:solidFill>
              </a:rPr>
              <a:t>like to call them "home going" celebrations, or some other like expression, because they believe that their dead loved one has </a:t>
            </a:r>
            <a:r>
              <a:rPr lang="en-US" sz="4000" dirty="0" smtClean="0">
                <a:solidFill>
                  <a:schemeClr val="tx1"/>
                </a:solidFill>
              </a:rPr>
              <a:t>“gone </a:t>
            </a:r>
            <a:r>
              <a:rPr lang="en-US" sz="4000" dirty="0">
                <a:solidFill>
                  <a:schemeClr val="tx1"/>
                </a:solidFill>
              </a:rPr>
              <a:t>home to be with Jesus</a:t>
            </a:r>
            <a:r>
              <a:rPr lang="en-US" sz="4000" dirty="0" smtClean="0">
                <a:solidFill>
                  <a:schemeClr val="tx1"/>
                </a:solidFill>
              </a:rPr>
              <a:t>.”</a:t>
            </a:r>
            <a:r>
              <a:rPr lang="en-US" sz="4000" dirty="0">
                <a:solidFill>
                  <a:schemeClr val="tx1"/>
                </a:solidFill>
              </a:rPr>
              <a:t>  </a:t>
            </a:r>
            <a:r>
              <a:rPr lang="en-US" sz="4000" dirty="0" smtClean="0">
                <a:solidFill>
                  <a:schemeClr val="tx1"/>
                </a:solidFill>
              </a:rPr>
              <a:t>He’s “in a better place.”  The </a:t>
            </a:r>
            <a:r>
              <a:rPr lang="en-US" sz="4000" dirty="0">
                <a:solidFill>
                  <a:schemeClr val="tx1"/>
                </a:solidFill>
              </a:rPr>
              <a:t>preacher waxes eloquent on what he imagines it is like for that soul as he or she has finally met Jesus face to face and is rejoicing and celebrating this blissful outcome.</a:t>
            </a:r>
            <a:endParaRPr lang="en-US" sz="4000" dirty="0" smtClean="0">
              <a:solidFill>
                <a:schemeClr val="tx1"/>
              </a:solidFill>
            </a:endParaRPr>
          </a:p>
        </p:txBody>
      </p:sp>
    </p:spTree>
    <p:extLst>
      <p:ext uri="{BB962C8B-B14F-4D97-AF65-F5344CB8AC3E}">
        <p14:creationId xmlns:p14="http://schemas.microsoft.com/office/powerpoint/2010/main" val="172646403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6" y="222069"/>
            <a:ext cx="10951029" cy="6505303"/>
          </a:xfrm>
        </p:spPr>
        <p:txBody>
          <a:bodyPr>
            <a:normAutofit lnSpcReduction="10000"/>
          </a:bodyPr>
          <a:lstStyle/>
          <a:p>
            <a:pPr algn="ctr">
              <a:buNone/>
            </a:pPr>
            <a:r>
              <a:rPr lang="en-US" sz="4000" b="1" dirty="0" smtClean="0">
                <a:solidFill>
                  <a:schemeClr val="tx1"/>
                </a:solidFill>
              </a:rPr>
              <a:t>Are Christians in Heaven When They Die?</a:t>
            </a:r>
          </a:p>
          <a:p>
            <a:pPr>
              <a:buNone/>
            </a:pPr>
            <a:r>
              <a:rPr lang="en-US" sz="3600" dirty="0" smtClean="0">
                <a:solidFill>
                  <a:schemeClr val="tx1"/>
                </a:solidFill>
              </a:rPr>
              <a:t>If Believers go the heaven when they die to be with Jesus, then why the hope Paul puts out in 1 Corinthia</a:t>
            </a:r>
            <a:r>
              <a:rPr lang="en-US" sz="3600" dirty="0" smtClean="0"/>
              <a:t>ns 13:9-12, Face to Face?</a:t>
            </a:r>
          </a:p>
          <a:p>
            <a:pPr>
              <a:buNone/>
            </a:pPr>
            <a:r>
              <a:rPr lang="en-US" sz="4000" b="1" dirty="0" smtClean="0"/>
              <a:t>For </a:t>
            </a:r>
            <a:r>
              <a:rPr lang="en-US" sz="4000" b="1" dirty="0"/>
              <a:t>we know in part and we prophesy in part; </a:t>
            </a:r>
            <a:r>
              <a:rPr lang="en-US" sz="4000" b="1" dirty="0" smtClean="0"/>
              <a:t> </a:t>
            </a:r>
            <a:r>
              <a:rPr lang="en-US" sz="4000" b="1" dirty="0"/>
              <a:t>but </a:t>
            </a:r>
            <a:r>
              <a:rPr lang="en-US" sz="4000" b="1" u="sng" dirty="0"/>
              <a:t>when the perfect comes</a:t>
            </a:r>
            <a:r>
              <a:rPr lang="en-US" sz="4000" b="1" dirty="0"/>
              <a:t>, the partial will be done away.  </a:t>
            </a:r>
            <a:r>
              <a:rPr lang="en-US" sz="4000" b="1" dirty="0" smtClean="0"/>
              <a:t>When </a:t>
            </a:r>
            <a:r>
              <a:rPr lang="en-US" sz="4000" b="1" dirty="0"/>
              <a:t>I was a child, I used to speak like a child, think like a child, reason like a child; when I became a man, I did away with childish things</a:t>
            </a:r>
            <a:r>
              <a:rPr lang="en-US" sz="4000" b="1" dirty="0" smtClean="0"/>
              <a:t>. </a:t>
            </a:r>
            <a:r>
              <a:rPr lang="en-US" sz="4000" b="1" dirty="0"/>
              <a:t>For now we see in a mirror dimly, </a:t>
            </a:r>
            <a:r>
              <a:rPr lang="en-US" sz="4000" b="1" u="sng" dirty="0"/>
              <a:t>but then face to face</a:t>
            </a:r>
            <a:r>
              <a:rPr lang="en-US" sz="4000" b="1" dirty="0"/>
              <a:t>; now I know in part, </a:t>
            </a:r>
            <a:r>
              <a:rPr lang="en-US" sz="4000" b="1" u="sng" dirty="0"/>
              <a:t>but then I will know fully</a:t>
            </a:r>
            <a:r>
              <a:rPr lang="en-US" sz="4000" b="1" dirty="0"/>
              <a:t> just as I also have been fully known. </a:t>
            </a:r>
            <a:endParaRPr lang="en-US" sz="5400" b="1" dirty="0" smtClean="0">
              <a:solidFill>
                <a:schemeClr val="tx1"/>
              </a:solidFill>
            </a:endParaRPr>
          </a:p>
        </p:txBody>
      </p:sp>
    </p:spTree>
    <p:extLst>
      <p:ext uri="{BB962C8B-B14F-4D97-AF65-F5344CB8AC3E}">
        <p14:creationId xmlns:p14="http://schemas.microsoft.com/office/powerpoint/2010/main" val="134342754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943" y="598715"/>
            <a:ext cx="10907485" cy="5845628"/>
          </a:xfrm>
        </p:spPr>
        <p:txBody>
          <a:bodyPr>
            <a:normAutofit/>
          </a:bodyPr>
          <a:lstStyle/>
          <a:p>
            <a:pPr marL="0" indent="0">
              <a:buNone/>
            </a:pPr>
            <a:r>
              <a:rPr lang="en-US" sz="4000" dirty="0" smtClean="0">
                <a:solidFill>
                  <a:schemeClr val="tx1"/>
                </a:solidFill>
              </a:rPr>
              <a:t>As </a:t>
            </a:r>
            <a:r>
              <a:rPr lang="en-US" sz="4000" dirty="0">
                <a:solidFill>
                  <a:schemeClr val="tx1"/>
                </a:solidFill>
              </a:rPr>
              <a:t>Paul puts it, "</a:t>
            </a:r>
            <a:r>
              <a:rPr lang="en-US" sz="4000" b="1" dirty="0">
                <a:solidFill>
                  <a:schemeClr val="tx1"/>
                </a:solidFill>
              </a:rPr>
              <a:t>we do not want you to be ignorant about those who fall asleep, or to grieve like the rest of men, who have no hope</a:t>
            </a:r>
            <a:r>
              <a:rPr lang="en-US" sz="4000" dirty="0">
                <a:solidFill>
                  <a:schemeClr val="tx1"/>
                </a:solidFill>
              </a:rPr>
              <a:t>" (1 Thessalonians 4:13</a:t>
            </a:r>
            <a:r>
              <a:rPr lang="en-US" sz="4000" dirty="0" smtClean="0">
                <a:solidFill>
                  <a:schemeClr val="tx1"/>
                </a:solidFill>
              </a:rPr>
              <a:t>)</a:t>
            </a:r>
            <a:r>
              <a:rPr lang="en-US" sz="4000" b="1" dirty="0" smtClean="0">
                <a:solidFill>
                  <a:schemeClr val="tx1"/>
                </a:solidFill>
              </a:rPr>
              <a:t>. </a:t>
            </a:r>
            <a:r>
              <a:rPr lang="en-US" sz="4000" b="1" u="sng" dirty="0" smtClean="0">
                <a:solidFill>
                  <a:schemeClr val="tx1"/>
                </a:solidFill>
              </a:rPr>
              <a:t>Therefore </a:t>
            </a:r>
            <a:r>
              <a:rPr lang="en-US" sz="4000" b="1" u="sng" dirty="0">
                <a:solidFill>
                  <a:schemeClr val="tx1"/>
                </a:solidFill>
              </a:rPr>
              <a:t>encourage each other with these words</a:t>
            </a:r>
            <a:r>
              <a:rPr lang="en-US" sz="4000" dirty="0">
                <a:solidFill>
                  <a:schemeClr val="tx1"/>
                </a:solidFill>
              </a:rPr>
              <a:t>. (1 Thessalonians </a:t>
            </a:r>
            <a:r>
              <a:rPr lang="en-US" sz="4000" dirty="0" smtClean="0">
                <a:solidFill>
                  <a:schemeClr val="tx1"/>
                </a:solidFill>
              </a:rPr>
              <a:t>4:18)</a:t>
            </a:r>
          </a:p>
          <a:p>
            <a:pPr marL="0" indent="0">
              <a:buNone/>
            </a:pPr>
            <a:r>
              <a:rPr lang="en-US" sz="4000" dirty="0" smtClean="0"/>
              <a:t>If believers go to heaven when they die, then why didn’t Paul give that as encouragement?</a:t>
            </a:r>
            <a:endParaRPr lang="en-US" sz="4000" dirty="0" smtClean="0">
              <a:solidFill>
                <a:schemeClr val="tx1"/>
              </a:solidFill>
            </a:endParaRPr>
          </a:p>
          <a:p>
            <a:pPr marL="0" indent="0">
              <a:buNone/>
            </a:pPr>
            <a:r>
              <a:rPr lang="en-US" sz="4000" u="sng" dirty="0" smtClean="0">
                <a:solidFill>
                  <a:schemeClr val="tx1"/>
                </a:solidFill>
              </a:rPr>
              <a:t>The Resurrection is our </a:t>
            </a:r>
            <a:r>
              <a:rPr lang="en-US" sz="4000" u="sng" dirty="0" smtClean="0">
                <a:solidFill>
                  <a:schemeClr val="tx1"/>
                </a:solidFill>
              </a:rPr>
              <a:t>hope and our Comfort when loved ones die</a:t>
            </a:r>
            <a:r>
              <a:rPr lang="en-US" sz="4000" dirty="0" smtClean="0">
                <a:solidFill>
                  <a:schemeClr val="tx1"/>
                </a:solidFill>
              </a:rPr>
              <a:t>.  </a:t>
            </a:r>
            <a:r>
              <a:rPr lang="en-US" sz="4000" dirty="0" smtClean="0">
                <a:solidFill>
                  <a:schemeClr val="tx1"/>
                </a:solidFill>
              </a:rPr>
              <a:t>This should be the focus of a proper burial service for one who is of Messiah.</a:t>
            </a:r>
            <a:endParaRPr lang="en-US" sz="4000" dirty="0">
              <a:solidFill>
                <a:schemeClr val="tx1"/>
              </a:solidFill>
            </a:endParaRPr>
          </a:p>
        </p:txBody>
      </p:sp>
    </p:spTree>
    <p:extLst>
      <p:ext uri="{BB962C8B-B14F-4D97-AF65-F5344CB8AC3E}">
        <p14:creationId xmlns:p14="http://schemas.microsoft.com/office/powerpoint/2010/main" val="109376023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a:solidFill>
                  <a:schemeClr val="tx1"/>
                </a:solidFill>
                <a:latin typeface="+mn-lt"/>
                <a:cs typeface="Times New Roman" pitchFamily="18" charset="0"/>
              </a:rPr>
              <a:t>What Say You?</a:t>
            </a:r>
          </a:p>
          <a:p>
            <a:pPr algn="ctr">
              <a:buNone/>
            </a:pPr>
            <a:r>
              <a:rPr lang="en-US" sz="4800" b="1" dirty="0">
                <a:solidFill>
                  <a:schemeClr val="tx1"/>
                </a:solidFill>
                <a:latin typeface="+mn-lt"/>
                <a:cs typeface="Times New Roman" pitchFamily="18" charset="0"/>
              </a:rPr>
              <a:t>Your Turn to Respond to the Teaching </a:t>
            </a:r>
          </a:p>
          <a:p>
            <a:pPr marL="0" indent="0">
              <a:buNone/>
            </a:pPr>
            <a:r>
              <a:rPr lang="en-US" sz="4000" b="1" dirty="0"/>
              <a:t>Questions</a:t>
            </a:r>
          </a:p>
          <a:p>
            <a:pPr marL="0" indent="0">
              <a:buNone/>
            </a:pPr>
            <a:r>
              <a:rPr lang="en-US" sz="4000" b="1" dirty="0"/>
              <a:t>Comments</a:t>
            </a:r>
          </a:p>
          <a:p>
            <a:pPr marL="0" indent="0">
              <a:buNone/>
            </a:pPr>
            <a:r>
              <a:rPr lang="en-US" sz="4000" b="1" dirty="0"/>
              <a:t>Testimonies</a:t>
            </a:r>
          </a:p>
          <a:p>
            <a:pPr marL="0" indent="0">
              <a:buNone/>
            </a:pPr>
            <a:r>
              <a:rPr lang="en-US" sz="4000" b="1" dirty="0"/>
              <a:t>Prophesies</a:t>
            </a:r>
          </a:p>
          <a:p>
            <a:pPr marL="0" indent="0">
              <a:buNone/>
            </a:pPr>
            <a:r>
              <a:rPr lang="en-US" sz="4000" b="1" dirty="0"/>
              <a:t>Prayer Requests</a:t>
            </a:r>
          </a:p>
        </p:txBody>
      </p:sp>
    </p:spTree>
    <p:extLst>
      <p:ext uri="{BB962C8B-B14F-4D97-AF65-F5344CB8AC3E}">
        <p14:creationId xmlns:p14="http://schemas.microsoft.com/office/powerpoint/2010/main" val="393795921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68711</TotalTime>
  <Words>2336</Words>
  <Application>Microsoft Office PowerPoint</Application>
  <PresentationFormat>Widescreen</PresentationFormat>
  <Paragraphs>173</Paragraphs>
  <Slides>41</Slides>
  <Notes>41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41</vt:i4>
      </vt:variant>
    </vt:vector>
  </HeadingPairs>
  <TitlesOfParts>
    <vt:vector size="48" baseType="lpstr">
      <vt:lpstr>Arial</vt:lpstr>
      <vt:lpstr>Bwgrkn</vt:lpstr>
      <vt:lpstr>Calibri</vt:lpstr>
      <vt:lpstr>Calibri Light</vt:lpstr>
      <vt:lpstr>Helvetica</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David M Rogers</cp:lastModifiedBy>
  <cp:revision>537</cp:revision>
  <dcterms:created xsi:type="dcterms:W3CDTF">2018-11-07T08:55:54Z</dcterms:created>
  <dcterms:modified xsi:type="dcterms:W3CDTF">2019-12-14T15:03:05Z</dcterms:modified>
</cp:coreProperties>
</file>