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4" r:id="rId2"/>
    <p:sldId id="257" r:id="rId3"/>
    <p:sldId id="566" r:id="rId4"/>
    <p:sldId id="568" r:id="rId5"/>
    <p:sldId id="570" r:id="rId6"/>
    <p:sldId id="572" r:id="rId7"/>
    <p:sldId id="575" r:id="rId8"/>
    <p:sldId id="654" r:id="rId9"/>
    <p:sldId id="577" r:id="rId10"/>
    <p:sldId id="648" r:id="rId11"/>
    <p:sldId id="630" r:id="rId12"/>
    <p:sldId id="631" r:id="rId13"/>
    <p:sldId id="649" r:id="rId14"/>
    <p:sldId id="650" r:id="rId15"/>
    <p:sldId id="651" r:id="rId16"/>
    <p:sldId id="647" r:id="rId17"/>
    <p:sldId id="646" r:id="rId18"/>
    <p:sldId id="589" r:id="rId19"/>
    <p:sldId id="590" r:id="rId20"/>
    <p:sldId id="591" r:id="rId21"/>
    <p:sldId id="652" r:id="rId22"/>
    <p:sldId id="645" r:id="rId23"/>
    <p:sldId id="640" r:id="rId24"/>
    <p:sldId id="641" r:id="rId25"/>
    <p:sldId id="592" r:id="rId26"/>
    <p:sldId id="597" r:id="rId27"/>
    <p:sldId id="598" r:id="rId28"/>
    <p:sldId id="599" r:id="rId29"/>
    <p:sldId id="600" r:id="rId30"/>
    <p:sldId id="601" r:id="rId31"/>
    <p:sldId id="605" r:id="rId32"/>
    <p:sldId id="602" r:id="rId33"/>
    <p:sldId id="603" r:id="rId34"/>
    <p:sldId id="604" r:id="rId35"/>
    <p:sldId id="606" r:id="rId36"/>
    <p:sldId id="607" r:id="rId37"/>
    <p:sldId id="642" r:id="rId38"/>
    <p:sldId id="608" r:id="rId39"/>
    <p:sldId id="53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55" autoAdjust="0"/>
  </p:normalViewPr>
  <p:slideViewPr>
    <p:cSldViewPr snapToGrid="0">
      <p:cViewPr varScale="1">
        <p:scale>
          <a:sx n="73" d="100"/>
          <a:sy n="73" d="100"/>
        </p:scale>
        <p:origin x="354" y="72"/>
      </p:cViewPr>
      <p:guideLst/>
    </p:cSldViewPr>
  </p:slideViewPr>
  <p:outlineViewPr>
    <p:cViewPr>
      <p:scale>
        <a:sx n="33" d="100"/>
        <a:sy n="33" d="100"/>
      </p:scale>
      <p:origin x="0" y="-588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406692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36535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18307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02207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08384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762640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46063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24521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93151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967531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802949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334601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906842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164948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945892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798573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896608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553873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586500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62087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925883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357634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472569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36356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292750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4164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5716985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125186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1006776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641260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251874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1681963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4885250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4496409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1320052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3580688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954466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7, </a:t>
            </a:r>
            <a:r>
              <a:rPr lang="en-US" sz="5333" b="1" dirty="0">
                <a:solidFill>
                  <a:schemeClr val="tx1">
                    <a:lumMod val="95000"/>
                    <a:lumOff val="5000"/>
                  </a:schemeClr>
                </a:solidFill>
                <a:latin typeface="Helvetica" pitchFamily="34" charset="0"/>
                <a:cs typeface="Helvetica" pitchFamily="34" charset="0"/>
              </a:rPr>
              <a:t>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When We Die, Pt 2</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Understanding the Difficult Passages</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326572"/>
            <a:ext cx="10407952" cy="6259286"/>
          </a:xfrm>
        </p:spPr>
        <p:txBody>
          <a:bodyPr>
            <a:normAutofit lnSpcReduction="10000"/>
          </a:bodyPr>
          <a:lstStyle/>
          <a:p>
            <a:pPr marL="0" indent="0" algn="ctr">
              <a:buNone/>
            </a:pPr>
            <a:r>
              <a:rPr lang="en-US" sz="4400" b="1" dirty="0">
                <a:solidFill>
                  <a:schemeClr val="tx1"/>
                </a:solidFill>
              </a:rPr>
              <a:t>The Creation of Man – What is a Soul?</a:t>
            </a:r>
          </a:p>
          <a:p>
            <a:pPr marL="0" indent="0">
              <a:buNone/>
            </a:pPr>
            <a:r>
              <a:rPr lang="en-US" sz="4000" dirty="0">
                <a:solidFill>
                  <a:schemeClr val="tx1"/>
                </a:solidFill>
              </a:rPr>
              <a:t>Yahuwah Elohim formed the man from the dust of the ground and breathed into his nostrils the </a:t>
            </a:r>
            <a:r>
              <a:rPr lang="en-US" sz="4000" u="sng" dirty="0" smtClean="0">
                <a:solidFill>
                  <a:schemeClr val="tx1"/>
                </a:solidFill>
              </a:rPr>
              <a:t>breath</a:t>
            </a:r>
            <a:r>
              <a:rPr lang="en-US" sz="4000" dirty="0" smtClean="0">
                <a:solidFill>
                  <a:schemeClr val="tx1"/>
                </a:solidFill>
              </a:rPr>
              <a:t> </a:t>
            </a:r>
            <a:r>
              <a:rPr lang="en-US" sz="4000" dirty="0">
                <a:solidFill>
                  <a:schemeClr val="tx1"/>
                </a:solidFill>
              </a:rPr>
              <a:t>of life, </a:t>
            </a:r>
            <a:r>
              <a:rPr lang="en-US" sz="4000" u="sng" dirty="0">
                <a:solidFill>
                  <a:schemeClr val="tx1"/>
                </a:solidFill>
              </a:rPr>
              <a:t>and the man became a living </a:t>
            </a:r>
            <a:r>
              <a:rPr lang="en-US" sz="4000" u="sng" dirty="0" smtClean="0">
                <a:solidFill>
                  <a:schemeClr val="tx1"/>
                </a:solidFill>
              </a:rPr>
              <a:t>being (</a:t>
            </a:r>
            <a:r>
              <a:rPr lang="en-US" sz="4000" u="sng" dirty="0" err="1" smtClean="0">
                <a:solidFill>
                  <a:schemeClr val="tx1"/>
                </a:solidFill>
              </a:rPr>
              <a:t>nephesh</a:t>
            </a:r>
            <a:r>
              <a:rPr lang="en-US" sz="4000" u="sng" dirty="0" smtClean="0">
                <a:solidFill>
                  <a:schemeClr val="tx1"/>
                </a:solidFill>
              </a:rPr>
              <a:t> </a:t>
            </a:r>
            <a:r>
              <a:rPr lang="en-US" sz="4000" u="sng" dirty="0" err="1" smtClean="0">
                <a:solidFill>
                  <a:schemeClr val="tx1"/>
                </a:solidFill>
              </a:rPr>
              <a:t>chayah</a:t>
            </a:r>
            <a:r>
              <a:rPr lang="en-US" sz="4000" u="sng" dirty="0" smtClean="0">
                <a:solidFill>
                  <a:schemeClr val="tx1"/>
                </a:solidFill>
              </a:rPr>
              <a:t>)</a:t>
            </a:r>
            <a:r>
              <a:rPr lang="en-US" sz="4000" dirty="0" smtClean="0">
                <a:solidFill>
                  <a:schemeClr val="tx1"/>
                </a:solidFill>
              </a:rPr>
              <a:t>. </a:t>
            </a:r>
            <a:r>
              <a:rPr lang="en-US" sz="4000" dirty="0">
                <a:solidFill>
                  <a:schemeClr val="tx1"/>
                </a:solidFill>
              </a:rPr>
              <a:t>(Genesis 2:7</a:t>
            </a:r>
            <a:r>
              <a:rPr lang="en-US" sz="4000" dirty="0" smtClean="0">
                <a:solidFill>
                  <a:schemeClr val="tx1"/>
                </a:solidFill>
              </a:rPr>
              <a:t>)</a:t>
            </a:r>
          </a:p>
          <a:p>
            <a:pPr marL="0" indent="0">
              <a:buNone/>
            </a:pPr>
            <a:r>
              <a:rPr lang="en-US" sz="4000" u="sng" dirty="0" err="1"/>
              <a:t>Nephesh</a:t>
            </a:r>
            <a:r>
              <a:rPr lang="en-US" sz="4000" dirty="0"/>
              <a:t> </a:t>
            </a:r>
            <a:r>
              <a:rPr lang="en-US" sz="4000" dirty="0" err="1"/>
              <a:t>chayah</a:t>
            </a:r>
            <a:r>
              <a:rPr lang="en-US" sz="4000" dirty="0"/>
              <a:t> – </a:t>
            </a:r>
            <a:r>
              <a:rPr lang="en-US" sz="4000" i="1" dirty="0"/>
              <a:t>soul, living being, life, self, person, desire, appetite, emotion, and passion</a:t>
            </a:r>
            <a:r>
              <a:rPr lang="en-US" sz="4000" dirty="0"/>
              <a:t>.  It is </a:t>
            </a:r>
            <a:r>
              <a:rPr lang="en-US" sz="4000" i="1" dirty="0"/>
              <a:t>that which breathes, the breathing substance or being. </a:t>
            </a:r>
          </a:p>
          <a:p>
            <a:pPr marL="0" indent="0">
              <a:buNone/>
            </a:pPr>
            <a:r>
              <a:rPr lang="en-US" sz="4000" u="sng" dirty="0"/>
              <a:t>The body is a soul when it is breathing and living</a:t>
            </a:r>
            <a:r>
              <a:rPr lang="en-US" sz="4000" dirty="0"/>
              <a:t>.  Or, a soul is a living, breathing body</a:t>
            </a:r>
            <a:r>
              <a:rPr lang="en-US" sz="4000" dirty="0" smtClean="0"/>
              <a:t>!</a:t>
            </a:r>
            <a:endParaRPr lang="en-US" sz="4000" dirty="0"/>
          </a:p>
        </p:txBody>
      </p:sp>
    </p:spTree>
    <p:extLst>
      <p:ext uri="{BB962C8B-B14F-4D97-AF65-F5344CB8AC3E}">
        <p14:creationId xmlns:p14="http://schemas.microsoft.com/office/powerpoint/2010/main" val="1465104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400" b="1" dirty="0" err="1">
                <a:solidFill>
                  <a:schemeClr val="tx1"/>
                </a:solidFill>
              </a:rPr>
              <a:t>Nephesh</a:t>
            </a:r>
            <a:r>
              <a:rPr lang="en-US" sz="4400" b="1" dirty="0">
                <a:solidFill>
                  <a:schemeClr val="tx1"/>
                </a:solidFill>
              </a:rPr>
              <a:t> </a:t>
            </a:r>
            <a:r>
              <a:rPr lang="en-US" sz="4400" b="1" dirty="0" err="1">
                <a:solidFill>
                  <a:schemeClr val="tx1"/>
                </a:solidFill>
              </a:rPr>
              <a:t>Chayah</a:t>
            </a:r>
            <a:endParaRPr lang="en-US" sz="4400" b="1" dirty="0">
              <a:solidFill>
                <a:schemeClr val="tx1"/>
              </a:solidFill>
            </a:endParaRPr>
          </a:p>
          <a:p>
            <a:pPr marL="0" indent="0">
              <a:buNone/>
            </a:pPr>
            <a:r>
              <a:rPr lang="en-US" sz="4000" dirty="0" smtClean="0">
                <a:solidFill>
                  <a:schemeClr val="tx1"/>
                </a:solidFill>
              </a:rPr>
              <a:t>The “soul” </a:t>
            </a:r>
            <a:r>
              <a:rPr lang="en-US" sz="4000" dirty="0">
                <a:solidFill>
                  <a:schemeClr val="tx1"/>
                </a:solidFill>
              </a:rPr>
              <a:t>only exists where there is breath in a living body.  When Elohim created Adam, he formed his body out of the dust of the earth.  But Adam didn't become a living soul until Elohim breathed into his nostrils.  Thus a </a:t>
            </a:r>
            <a:r>
              <a:rPr lang="en-US" sz="4000" i="1" dirty="0" err="1">
                <a:solidFill>
                  <a:schemeClr val="tx1"/>
                </a:solidFill>
              </a:rPr>
              <a:t>nephesh</a:t>
            </a:r>
            <a:r>
              <a:rPr lang="en-US" sz="4000" dirty="0">
                <a:solidFill>
                  <a:schemeClr val="tx1"/>
                </a:solidFill>
              </a:rPr>
              <a:t> (a soul) is a living, breathing </a:t>
            </a:r>
            <a:r>
              <a:rPr lang="en-US" sz="4000" dirty="0" smtClean="0">
                <a:solidFill>
                  <a:schemeClr val="tx1"/>
                </a:solidFill>
              </a:rPr>
              <a:t>body</a:t>
            </a:r>
            <a:r>
              <a:rPr lang="en-US" sz="4000" dirty="0">
                <a:solidFill>
                  <a:schemeClr val="tx1"/>
                </a:solidFill>
              </a:rPr>
              <a:t>.</a:t>
            </a:r>
          </a:p>
        </p:txBody>
      </p:sp>
    </p:spTree>
    <p:extLst>
      <p:ext uri="{BB962C8B-B14F-4D97-AF65-F5344CB8AC3E}">
        <p14:creationId xmlns:p14="http://schemas.microsoft.com/office/powerpoint/2010/main" val="2731950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400" b="1" dirty="0" smtClean="0">
                <a:solidFill>
                  <a:schemeClr val="tx1"/>
                </a:solidFill>
              </a:rPr>
              <a:t>The Word from the </a:t>
            </a:r>
            <a:r>
              <a:rPr lang="en-US" sz="4400" b="1" dirty="0" smtClean="0"/>
              <a:t>Creator: “</a:t>
            </a:r>
            <a:r>
              <a:rPr lang="en-US" sz="4400" b="1" dirty="0" smtClean="0">
                <a:solidFill>
                  <a:schemeClr val="tx1"/>
                </a:solidFill>
              </a:rPr>
              <a:t>Surely Die”</a:t>
            </a:r>
            <a:endParaRPr lang="en-US" sz="4400" b="1" dirty="0">
              <a:solidFill>
                <a:schemeClr val="tx1"/>
              </a:solidFill>
            </a:endParaRPr>
          </a:p>
          <a:p>
            <a:pPr marL="0" indent="0">
              <a:buNone/>
            </a:pPr>
            <a:r>
              <a:rPr lang="en-US" sz="4000" b="1" dirty="0">
                <a:solidFill>
                  <a:schemeClr val="tx1"/>
                </a:solidFill>
              </a:rPr>
              <a:t>And Yahuwah Elohim commanded the man, </a:t>
            </a:r>
            <a:r>
              <a:rPr lang="en-US" sz="4000" b="1" dirty="0" smtClean="0">
                <a:solidFill>
                  <a:schemeClr val="tx1"/>
                </a:solidFill>
              </a:rPr>
              <a:t>“You </a:t>
            </a:r>
            <a:r>
              <a:rPr lang="en-US" sz="4000" b="1" dirty="0">
                <a:solidFill>
                  <a:schemeClr val="tx1"/>
                </a:solidFill>
              </a:rPr>
              <a:t>are free to eat from any tree in the </a:t>
            </a:r>
            <a:r>
              <a:rPr lang="en-US" sz="4000" b="1" dirty="0" smtClean="0">
                <a:solidFill>
                  <a:schemeClr val="tx1"/>
                </a:solidFill>
              </a:rPr>
              <a:t>garden; </a:t>
            </a:r>
            <a:r>
              <a:rPr lang="en-US" sz="4000" b="1" dirty="0">
                <a:solidFill>
                  <a:schemeClr val="tx1"/>
                </a:solidFill>
              </a:rPr>
              <a:t>but you must not eat from the tree of the knowledge of good and evil, for when you eat of it </a:t>
            </a:r>
            <a:r>
              <a:rPr lang="en-US" sz="4000" b="1" u="sng" dirty="0" smtClean="0">
                <a:solidFill>
                  <a:schemeClr val="tx1"/>
                </a:solidFill>
              </a:rPr>
              <a:t>you </a:t>
            </a:r>
            <a:r>
              <a:rPr lang="en-US" sz="4000" b="1" u="sng" dirty="0">
                <a:solidFill>
                  <a:schemeClr val="tx1"/>
                </a:solidFill>
              </a:rPr>
              <a:t>will surely die</a:t>
            </a:r>
            <a:r>
              <a:rPr lang="en-US" sz="4000" dirty="0" smtClean="0">
                <a:solidFill>
                  <a:schemeClr val="tx1"/>
                </a:solidFill>
              </a:rPr>
              <a:t>.” (Genesis 2:16-17)</a:t>
            </a:r>
          </a:p>
          <a:p>
            <a:pPr marL="0" indent="0">
              <a:buNone/>
            </a:pPr>
            <a:r>
              <a:rPr lang="en-US" sz="4000" dirty="0" smtClean="0"/>
              <a:t>Hebrew literally, “to die, you will die” – a grammatical construction which emphasizes the action.</a:t>
            </a:r>
            <a:endParaRPr lang="en-US" sz="4000" dirty="0" smtClean="0">
              <a:solidFill>
                <a:schemeClr val="tx1"/>
              </a:solidFill>
            </a:endParaRPr>
          </a:p>
        </p:txBody>
      </p:sp>
    </p:spTree>
    <p:extLst>
      <p:ext uri="{BB962C8B-B14F-4D97-AF65-F5344CB8AC3E}">
        <p14:creationId xmlns:p14="http://schemas.microsoft.com/office/powerpoint/2010/main" val="1594793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568040"/>
          </a:xfrm>
        </p:spPr>
        <p:txBody>
          <a:bodyPr>
            <a:normAutofit lnSpcReduction="10000"/>
          </a:bodyPr>
          <a:lstStyle/>
          <a:p>
            <a:pPr algn="ctr">
              <a:buNone/>
            </a:pPr>
            <a:r>
              <a:rPr lang="en-US" sz="4400" b="1" dirty="0" smtClean="0">
                <a:solidFill>
                  <a:schemeClr val="tx1"/>
                </a:solidFill>
              </a:rPr>
              <a:t>The Lie in the Garden</a:t>
            </a:r>
          </a:p>
          <a:p>
            <a:pPr>
              <a:buNone/>
            </a:pPr>
            <a:r>
              <a:rPr lang="en-US" sz="4000" b="1" dirty="0" smtClean="0">
                <a:solidFill>
                  <a:schemeClr val="tx1"/>
                </a:solidFill>
              </a:rPr>
              <a:t>Did </a:t>
            </a:r>
            <a:r>
              <a:rPr lang="en-US" sz="4000" b="1" dirty="0">
                <a:solidFill>
                  <a:schemeClr val="tx1"/>
                </a:solidFill>
              </a:rPr>
              <a:t>Elohim really say, 'You must not eat from any tree in the garden'?" </a:t>
            </a:r>
            <a:r>
              <a:rPr lang="en-US" sz="4000" dirty="0">
                <a:solidFill>
                  <a:schemeClr val="tx1"/>
                </a:solidFill>
              </a:rPr>
              <a:t>(Genesis 3:1</a:t>
            </a:r>
            <a:r>
              <a:rPr lang="en-US" sz="4000" dirty="0" smtClean="0">
                <a:solidFill>
                  <a:schemeClr val="tx1"/>
                </a:solidFill>
              </a:rPr>
              <a:t>)</a:t>
            </a:r>
          </a:p>
          <a:p>
            <a:pPr>
              <a:buNone/>
            </a:pPr>
            <a:r>
              <a:rPr lang="en-US" sz="4000" b="1" dirty="0">
                <a:solidFill>
                  <a:schemeClr val="tx1"/>
                </a:solidFill>
              </a:rPr>
              <a:t>"</a:t>
            </a:r>
            <a:r>
              <a:rPr lang="en-US" sz="4000" b="1" u="sng" dirty="0">
                <a:solidFill>
                  <a:schemeClr val="tx1"/>
                </a:solidFill>
              </a:rPr>
              <a:t>You will not surely die</a:t>
            </a:r>
            <a:r>
              <a:rPr lang="en-US" sz="4000" b="1" dirty="0">
                <a:solidFill>
                  <a:schemeClr val="tx1"/>
                </a:solidFill>
              </a:rPr>
              <a:t>...for Elohim knows that when you eat of it your eyes will be opened, and you will be like </a:t>
            </a:r>
            <a:r>
              <a:rPr lang="en-US" sz="4000" b="1" dirty="0" smtClean="0">
                <a:solidFill>
                  <a:schemeClr val="tx1"/>
                </a:solidFill>
              </a:rPr>
              <a:t>Elohim</a:t>
            </a:r>
            <a:r>
              <a:rPr lang="en-US" sz="4000" dirty="0" smtClean="0">
                <a:solidFill>
                  <a:schemeClr val="tx1"/>
                </a:solidFill>
              </a:rPr>
              <a:t>" </a:t>
            </a:r>
            <a:r>
              <a:rPr lang="en-US" sz="4000" dirty="0">
                <a:solidFill>
                  <a:schemeClr val="tx1"/>
                </a:solidFill>
              </a:rPr>
              <a:t>(Genesis 3:4-5</a:t>
            </a:r>
            <a:r>
              <a:rPr lang="en-US" sz="4000" dirty="0" smtClean="0">
                <a:solidFill>
                  <a:schemeClr val="tx1"/>
                </a:solidFill>
              </a:rPr>
              <a:t>).</a:t>
            </a:r>
          </a:p>
          <a:p>
            <a:pPr>
              <a:buNone/>
            </a:pPr>
            <a:r>
              <a:rPr lang="en-US" sz="4000" dirty="0" smtClean="0"/>
              <a:t>The First Lie = When You Die, You Won’t Really Die!</a:t>
            </a:r>
          </a:p>
          <a:p>
            <a:pPr>
              <a:buNone/>
            </a:pPr>
            <a:r>
              <a:rPr lang="en-US" sz="4000" dirty="0" smtClean="0">
                <a:solidFill>
                  <a:schemeClr val="tx1"/>
                </a:solidFill>
              </a:rPr>
              <a:t>To be “like Elohim” is to have immortality.</a:t>
            </a:r>
            <a:endParaRPr lang="en-US" sz="4000" dirty="0">
              <a:solidFill>
                <a:schemeClr val="tx1"/>
              </a:solidFill>
            </a:endParaRPr>
          </a:p>
        </p:txBody>
      </p:sp>
    </p:spTree>
    <p:extLst>
      <p:ext uri="{BB962C8B-B14F-4D97-AF65-F5344CB8AC3E}">
        <p14:creationId xmlns:p14="http://schemas.microsoft.com/office/powerpoint/2010/main" val="130517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400" b="1" dirty="0">
                <a:solidFill>
                  <a:schemeClr val="tx1"/>
                </a:solidFill>
              </a:rPr>
              <a:t>The Promise from Elohim – Dust to Dust</a:t>
            </a:r>
          </a:p>
          <a:p>
            <a:pPr marL="0" indent="0" fontAlgn="t">
              <a:buNone/>
            </a:pPr>
            <a:r>
              <a:rPr lang="en-US" sz="4000" b="1" dirty="0">
                <a:solidFill>
                  <a:schemeClr val="tx1"/>
                </a:solidFill>
              </a:rPr>
              <a:t>By the sweat of your brow you will eat your food </a:t>
            </a:r>
            <a:r>
              <a:rPr lang="en-US" sz="4000" b="1" u="sng" dirty="0">
                <a:solidFill>
                  <a:schemeClr val="tx1"/>
                </a:solidFill>
              </a:rPr>
              <a:t>until you return to the ground, since from it you were taken; for dust you are and to dust you will return</a:t>
            </a:r>
            <a:r>
              <a:rPr lang="en-US" sz="4000" dirty="0">
                <a:solidFill>
                  <a:schemeClr val="tx1"/>
                </a:solidFill>
              </a:rPr>
              <a:t>. (Genesis 3:19)</a:t>
            </a:r>
          </a:p>
        </p:txBody>
      </p:sp>
    </p:spTree>
    <p:extLst>
      <p:ext uri="{BB962C8B-B14F-4D97-AF65-F5344CB8AC3E}">
        <p14:creationId xmlns:p14="http://schemas.microsoft.com/office/powerpoint/2010/main" val="29474476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400" b="1" dirty="0">
                <a:solidFill>
                  <a:schemeClr val="tx1"/>
                </a:solidFill>
              </a:rPr>
              <a:t>The Promise from Elohim </a:t>
            </a:r>
            <a:r>
              <a:rPr lang="en-US" sz="4400" b="1" dirty="0" smtClean="0">
                <a:solidFill>
                  <a:schemeClr val="tx1"/>
                </a:solidFill>
              </a:rPr>
              <a:t>Does Not Change</a:t>
            </a:r>
            <a:endParaRPr lang="en-US" sz="4400" b="1" dirty="0">
              <a:solidFill>
                <a:schemeClr val="tx1"/>
              </a:solidFill>
            </a:endParaRPr>
          </a:p>
          <a:p>
            <a:pPr marL="0" indent="0" fontAlgn="t">
              <a:buNone/>
            </a:pPr>
            <a:r>
              <a:rPr lang="en-US" sz="4000" b="1" dirty="0"/>
              <a:t>"My covenant I will not violate, Nor will I alter the utterance of My lips</a:t>
            </a:r>
            <a:r>
              <a:rPr lang="en-US" sz="4000" b="1" dirty="0" smtClean="0"/>
              <a:t>.”  </a:t>
            </a:r>
            <a:r>
              <a:rPr lang="en-US" sz="4000" b="1" dirty="0" smtClean="0">
                <a:solidFill>
                  <a:schemeClr val="tx1"/>
                </a:solidFill>
              </a:rPr>
              <a:t>Psal</a:t>
            </a:r>
            <a:r>
              <a:rPr lang="en-US" sz="4000" b="1" dirty="0" smtClean="0"/>
              <a:t>m 89:34</a:t>
            </a:r>
          </a:p>
          <a:p>
            <a:pPr marL="0" indent="0" fontAlgn="t">
              <a:buNone/>
            </a:pPr>
            <a:r>
              <a:rPr lang="en-US" sz="4000" b="1" dirty="0"/>
              <a:t> Yahuwah has sworn and will not change His </a:t>
            </a:r>
            <a:r>
              <a:rPr lang="en-US" sz="4000" b="1" dirty="0" smtClean="0"/>
              <a:t>mind… Psalm 110:4</a:t>
            </a:r>
          </a:p>
          <a:p>
            <a:pPr marL="0" indent="0" fontAlgn="t">
              <a:buNone/>
            </a:pPr>
            <a:r>
              <a:rPr lang="en-US" sz="4000" b="1" dirty="0"/>
              <a:t>Because I have spoken, I have purposed, And I will not change My mind, nor will I turn from it."</a:t>
            </a:r>
          </a:p>
          <a:p>
            <a:pPr marL="0" indent="0" fontAlgn="t">
              <a:buNone/>
            </a:pPr>
            <a:r>
              <a:rPr lang="en-US" sz="4000" b="1" dirty="0" smtClean="0">
                <a:solidFill>
                  <a:schemeClr val="tx1"/>
                </a:solidFill>
              </a:rPr>
              <a:t>Jeremiah 4:28</a:t>
            </a:r>
            <a:endParaRPr lang="en-US" sz="4000" b="1" dirty="0">
              <a:solidFill>
                <a:schemeClr val="tx1"/>
              </a:solidFill>
            </a:endParaRPr>
          </a:p>
        </p:txBody>
      </p:sp>
    </p:spTree>
    <p:extLst>
      <p:ext uri="{BB962C8B-B14F-4D97-AF65-F5344CB8AC3E}">
        <p14:creationId xmlns:p14="http://schemas.microsoft.com/office/powerpoint/2010/main" val="42410001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9" y="468087"/>
            <a:ext cx="11234057" cy="6128656"/>
          </a:xfrm>
        </p:spPr>
        <p:txBody>
          <a:bodyPr>
            <a:normAutofit lnSpcReduction="10000"/>
          </a:bodyPr>
          <a:lstStyle/>
          <a:p>
            <a:pPr marL="0" indent="0" algn="ctr">
              <a:buNone/>
            </a:pPr>
            <a:r>
              <a:rPr lang="en-US" sz="4400" b="1" dirty="0">
                <a:solidFill>
                  <a:schemeClr val="tx1"/>
                </a:solidFill>
              </a:rPr>
              <a:t>The Soul, not just the Body, Dies</a:t>
            </a:r>
          </a:p>
          <a:p>
            <a:pPr marL="0" indent="0">
              <a:buNone/>
            </a:pPr>
            <a:r>
              <a:rPr lang="en-US" sz="4000" b="1" dirty="0">
                <a:solidFill>
                  <a:schemeClr val="tx1"/>
                </a:solidFill>
              </a:rPr>
              <a:t>For every living soul (Hebrew, </a:t>
            </a:r>
            <a:r>
              <a:rPr lang="en-US" sz="4000" b="1" i="1" dirty="0" err="1">
                <a:solidFill>
                  <a:schemeClr val="tx1"/>
                </a:solidFill>
              </a:rPr>
              <a:t>nephesh</a:t>
            </a:r>
            <a:r>
              <a:rPr lang="en-US" sz="4000" b="1" i="1" dirty="0">
                <a:solidFill>
                  <a:schemeClr val="tx1"/>
                </a:solidFill>
              </a:rPr>
              <a:t>) </a:t>
            </a:r>
            <a:r>
              <a:rPr lang="en-US" sz="4000" b="1" dirty="0">
                <a:solidFill>
                  <a:schemeClr val="tx1"/>
                </a:solidFill>
              </a:rPr>
              <a:t>is mine, the life (Hebrew, </a:t>
            </a:r>
            <a:r>
              <a:rPr lang="en-US" sz="4000" b="1" i="1" dirty="0" err="1">
                <a:solidFill>
                  <a:schemeClr val="tx1"/>
                </a:solidFill>
              </a:rPr>
              <a:t>nephesh</a:t>
            </a:r>
            <a:r>
              <a:rPr lang="en-US" sz="4000" b="1" i="1" dirty="0">
                <a:solidFill>
                  <a:schemeClr val="tx1"/>
                </a:solidFill>
              </a:rPr>
              <a:t>)</a:t>
            </a:r>
            <a:r>
              <a:rPr lang="en-US" sz="4000" b="1" dirty="0">
                <a:solidFill>
                  <a:schemeClr val="tx1"/>
                </a:solidFill>
              </a:rPr>
              <a:t> of the father as well as the life (Hebrew, </a:t>
            </a:r>
            <a:r>
              <a:rPr lang="en-US" sz="4000" b="1" i="1" dirty="0" err="1">
                <a:solidFill>
                  <a:schemeClr val="tx1"/>
                </a:solidFill>
              </a:rPr>
              <a:t>nephesh</a:t>
            </a:r>
            <a:r>
              <a:rPr lang="en-US" sz="4000" b="1" i="1" dirty="0">
                <a:solidFill>
                  <a:schemeClr val="tx1"/>
                </a:solidFill>
              </a:rPr>
              <a:t>) </a:t>
            </a:r>
            <a:r>
              <a:rPr lang="en-US" sz="4000" b="1" dirty="0">
                <a:solidFill>
                  <a:schemeClr val="tx1"/>
                </a:solidFill>
              </a:rPr>
              <a:t>of the son-- both alike belong to me. </a:t>
            </a:r>
            <a:r>
              <a:rPr lang="en-US" sz="4000" b="1" u="sng" dirty="0">
                <a:solidFill>
                  <a:schemeClr val="tx1"/>
                </a:solidFill>
              </a:rPr>
              <a:t>The soul (Hebrew, </a:t>
            </a:r>
            <a:r>
              <a:rPr lang="en-US" sz="4000" b="1" i="1" u="sng" dirty="0" err="1">
                <a:solidFill>
                  <a:schemeClr val="tx1"/>
                </a:solidFill>
              </a:rPr>
              <a:t>nephesh</a:t>
            </a:r>
            <a:r>
              <a:rPr lang="en-US" sz="4000" b="1" i="1" u="sng" dirty="0">
                <a:solidFill>
                  <a:schemeClr val="tx1"/>
                </a:solidFill>
              </a:rPr>
              <a:t>) </a:t>
            </a:r>
            <a:r>
              <a:rPr lang="en-US" sz="4000" b="1" u="sng" dirty="0">
                <a:solidFill>
                  <a:schemeClr val="tx1"/>
                </a:solidFill>
              </a:rPr>
              <a:t>who sins is the one who will die</a:t>
            </a:r>
            <a:r>
              <a:rPr lang="en-US" sz="4000" dirty="0">
                <a:solidFill>
                  <a:schemeClr val="tx1"/>
                </a:solidFill>
              </a:rPr>
              <a:t>. </a:t>
            </a:r>
            <a:r>
              <a:rPr lang="en-US" sz="4000" dirty="0" smtClean="0">
                <a:solidFill>
                  <a:schemeClr val="tx1"/>
                </a:solidFill>
              </a:rPr>
              <a:t>(</a:t>
            </a:r>
            <a:r>
              <a:rPr lang="en-US" sz="4000" dirty="0" err="1" smtClean="0">
                <a:solidFill>
                  <a:schemeClr val="tx1"/>
                </a:solidFill>
              </a:rPr>
              <a:t>Yechezqel</a:t>
            </a:r>
            <a:r>
              <a:rPr lang="en-US" sz="4000" dirty="0" smtClean="0">
                <a:solidFill>
                  <a:schemeClr val="tx1"/>
                </a:solidFill>
              </a:rPr>
              <a:t>/Ezekiel 18:4</a:t>
            </a:r>
            <a:r>
              <a:rPr lang="en-US" sz="4000" dirty="0">
                <a:solidFill>
                  <a:schemeClr val="tx1"/>
                </a:solidFill>
              </a:rPr>
              <a:t>)</a:t>
            </a:r>
          </a:p>
          <a:p>
            <a:pPr marL="0" indent="0">
              <a:buNone/>
            </a:pPr>
            <a:r>
              <a:rPr lang="en-US" sz="4000" dirty="0">
                <a:solidFill>
                  <a:schemeClr val="tx1"/>
                </a:solidFill>
              </a:rPr>
              <a:t>Here, the </a:t>
            </a:r>
            <a:r>
              <a:rPr lang="en-US" sz="4000" i="1" dirty="0">
                <a:solidFill>
                  <a:schemeClr val="tx1"/>
                </a:solidFill>
              </a:rPr>
              <a:t>soul</a:t>
            </a:r>
            <a:r>
              <a:rPr lang="en-US" sz="4000" dirty="0">
                <a:solidFill>
                  <a:schemeClr val="tx1"/>
                </a:solidFill>
              </a:rPr>
              <a:t> - the living essence of a man - and </a:t>
            </a:r>
            <a:r>
              <a:rPr lang="en-US" sz="4000" i="1" dirty="0">
                <a:solidFill>
                  <a:schemeClr val="tx1"/>
                </a:solidFill>
              </a:rPr>
              <a:t>not just the body</a:t>
            </a:r>
            <a:r>
              <a:rPr lang="en-US" sz="4000" dirty="0">
                <a:solidFill>
                  <a:schemeClr val="tx1"/>
                </a:solidFill>
              </a:rPr>
              <a:t>, will die on account of his sin.  This refrain is repeated again, later:</a:t>
            </a:r>
          </a:p>
          <a:p>
            <a:pPr marL="0" indent="0">
              <a:buNone/>
            </a:pPr>
            <a:r>
              <a:rPr lang="en-US" sz="4000" dirty="0">
                <a:solidFill>
                  <a:schemeClr val="tx1"/>
                </a:solidFill>
              </a:rPr>
              <a:t>The soul (Hebrew, </a:t>
            </a:r>
            <a:r>
              <a:rPr lang="en-US" sz="4000" i="1" dirty="0" err="1">
                <a:solidFill>
                  <a:schemeClr val="tx1"/>
                </a:solidFill>
              </a:rPr>
              <a:t>nephesh</a:t>
            </a:r>
            <a:r>
              <a:rPr lang="en-US" sz="4000" i="1" dirty="0">
                <a:solidFill>
                  <a:schemeClr val="tx1"/>
                </a:solidFill>
              </a:rPr>
              <a:t>) </a:t>
            </a:r>
            <a:r>
              <a:rPr lang="en-US" sz="4000" dirty="0">
                <a:solidFill>
                  <a:schemeClr val="tx1"/>
                </a:solidFill>
              </a:rPr>
              <a:t>who sins is the one who will die. (vs. 20)</a:t>
            </a:r>
          </a:p>
        </p:txBody>
      </p:sp>
    </p:spTree>
    <p:extLst>
      <p:ext uri="{BB962C8B-B14F-4D97-AF65-F5344CB8AC3E}">
        <p14:creationId xmlns:p14="http://schemas.microsoft.com/office/powerpoint/2010/main" val="3657867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9" y="468087"/>
            <a:ext cx="11234057" cy="6128656"/>
          </a:xfrm>
        </p:spPr>
        <p:txBody>
          <a:bodyPr>
            <a:normAutofit/>
          </a:bodyPr>
          <a:lstStyle/>
          <a:p>
            <a:pPr marL="0" indent="0" algn="ctr">
              <a:buNone/>
            </a:pPr>
            <a:r>
              <a:rPr lang="en-US" sz="4400" b="1" dirty="0" smtClean="0">
                <a:solidFill>
                  <a:schemeClr val="tx1"/>
                </a:solidFill>
              </a:rPr>
              <a:t>Soul and Spirit Are Not the Same</a:t>
            </a:r>
            <a:endParaRPr lang="en-US" sz="4400" b="1" dirty="0">
              <a:solidFill>
                <a:schemeClr val="tx1"/>
              </a:solidFill>
            </a:endParaRPr>
          </a:p>
          <a:p>
            <a:pPr marL="0" indent="0">
              <a:buNone/>
            </a:pPr>
            <a:r>
              <a:rPr lang="en-US" sz="4000" dirty="0"/>
              <a:t>Be careful that your understanding of “soul” is biblical (Hebraic) and not Greek thinking</a:t>
            </a:r>
          </a:p>
          <a:p>
            <a:pPr marL="0" indent="0">
              <a:buNone/>
            </a:pPr>
            <a:r>
              <a:rPr lang="en-US" sz="4000" dirty="0"/>
              <a:t>The soul cannot be separated from a body, but spirit and soul can be separated</a:t>
            </a:r>
          </a:p>
          <a:p>
            <a:pPr marL="0" indent="0">
              <a:buNone/>
            </a:pPr>
            <a:r>
              <a:rPr lang="en-US" sz="4000" dirty="0"/>
              <a:t>Hebrews 4:12 </a:t>
            </a:r>
            <a:r>
              <a:rPr lang="en-US" sz="4000" b="1" dirty="0"/>
              <a:t>For the word of Elohim is living and active and sharper than any two-edged sword, and </a:t>
            </a:r>
            <a:r>
              <a:rPr lang="en-US" sz="4000" b="1" u="sng" dirty="0"/>
              <a:t>piercing as far as the division of soul and spirit</a:t>
            </a:r>
            <a:r>
              <a:rPr lang="en-US" sz="4000" b="1" dirty="0"/>
              <a:t>, of both joints and marrow, and able to judge the thoughts and intentions of the heart</a:t>
            </a:r>
            <a:r>
              <a:rPr lang="en-US" sz="4000" b="1" dirty="0" smtClean="0"/>
              <a:t>.</a:t>
            </a:r>
            <a:endParaRPr lang="en-US" sz="4000" b="1" dirty="0"/>
          </a:p>
        </p:txBody>
      </p:sp>
    </p:spTree>
    <p:extLst>
      <p:ext uri="{BB962C8B-B14F-4D97-AF65-F5344CB8AC3E}">
        <p14:creationId xmlns:p14="http://schemas.microsoft.com/office/powerpoint/2010/main" val="24328054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400" b="1" dirty="0"/>
              <a:t>What Happens to Our </a:t>
            </a:r>
            <a:r>
              <a:rPr lang="en-US" sz="4400" b="1" dirty="0" smtClean="0"/>
              <a:t>Spirit At Death?</a:t>
            </a:r>
            <a:endParaRPr lang="en-US" sz="4400" b="1" dirty="0"/>
          </a:p>
          <a:p>
            <a:pPr marL="0" indent="0">
              <a:buNone/>
            </a:pPr>
            <a:r>
              <a:rPr lang="en-US" sz="4000" b="1" dirty="0" smtClean="0"/>
              <a:t>Remember Him </a:t>
            </a:r>
            <a:r>
              <a:rPr lang="en-US" sz="4000" b="1" dirty="0"/>
              <a:t>before the silver cord is broken and the golden bowl is crushed, the pitcher by the well is shattered and the wheel at the cistern is </a:t>
            </a:r>
            <a:r>
              <a:rPr lang="en-US" sz="4000" b="1" dirty="0" smtClean="0"/>
              <a:t>crushed; </a:t>
            </a:r>
            <a:r>
              <a:rPr lang="en-US" sz="4000" b="1" u="sng" dirty="0"/>
              <a:t>then the dust will return to the earth as it was, and the spirit will return to Elohim who gave it</a:t>
            </a:r>
            <a:r>
              <a:rPr lang="en-US" sz="4000" b="1" dirty="0" smtClean="0"/>
              <a:t>.</a:t>
            </a:r>
            <a:r>
              <a:rPr lang="en-US" sz="4000" dirty="0" smtClean="0"/>
              <a:t>  Ecclesiastes 12:6-7</a:t>
            </a:r>
            <a:endParaRPr lang="en-US" sz="4000" dirty="0"/>
          </a:p>
        </p:txBody>
      </p:sp>
    </p:spTree>
    <p:extLst>
      <p:ext uri="{BB962C8B-B14F-4D97-AF65-F5344CB8AC3E}">
        <p14:creationId xmlns:p14="http://schemas.microsoft.com/office/powerpoint/2010/main" val="13860679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400" b="1" dirty="0"/>
              <a:t>What Happens to Our Spirit</a:t>
            </a:r>
          </a:p>
          <a:p>
            <a:pPr marL="0" indent="0">
              <a:buNone/>
            </a:pPr>
            <a:r>
              <a:rPr lang="en-US" sz="4000" b="1" dirty="0"/>
              <a:t>You hide Your face, they are dismayed; </a:t>
            </a:r>
            <a:r>
              <a:rPr lang="en-US" sz="4000" b="1" u="sng" dirty="0"/>
              <a:t>You take away their spirit, they expire And return to their </a:t>
            </a:r>
            <a:r>
              <a:rPr lang="en-US" sz="4000" b="1" u="sng" dirty="0" smtClean="0"/>
              <a:t>dust</a:t>
            </a:r>
            <a:r>
              <a:rPr lang="en-US" sz="4000" b="1" dirty="0" smtClean="0"/>
              <a:t>. </a:t>
            </a:r>
            <a:r>
              <a:rPr lang="en-US" sz="4000" b="1" dirty="0"/>
              <a:t>You send forth Your Spirit, they are created; And You renew the face of the ground</a:t>
            </a:r>
            <a:r>
              <a:rPr lang="en-US" sz="4000" dirty="0" smtClean="0"/>
              <a:t>. Psalm 104:29-30</a:t>
            </a:r>
          </a:p>
          <a:p>
            <a:pPr marL="0" indent="0">
              <a:buNone/>
            </a:pPr>
            <a:r>
              <a:rPr lang="en-US" sz="4000" b="1" dirty="0"/>
              <a:t>Do not trust in princes, In mortal man, in whom there is no salvation. </a:t>
            </a:r>
            <a:r>
              <a:rPr lang="en-US" sz="4000" b="1" u="sng" dirty="0"/>
              <a:t>His spirit departs</a:t>
            </a:r>
            <a:r>
              <a:rPr lang="en-US" sz="4000" b="1" dirty="0"/>
              <a:t>, he returns to the earth; In that very day his thoughts perish</a:t>
            </a:r>
            <a:r>
              <a:rPr lang="en-US" sz="4000" dirty="0"/>
              <a:t>.</a:t>
            </a:r>
            <a:r>
              <a:rPr lang="en-US" sz="4000" b="1" dirty="0"/>
              <a:t> </a:t>
            </a:r>
            <a:r>
              <a:rPr lang="en-US" sz="4000" dirty="0"/>
              <a:t>Psalm </a:t>
            </a:r>
            <a:r>
              <a:rPr lang="en-US" sz="4000" dirty="0" smtClean="0"/>
              <a:t>146:3-4</a:t>
            </a:r>
            <a:endParaRPr lang="en-US" sz="4000" dirty="0"/>
          </a:p>
        </p:txBody>
      </p:sp>
    </p:spTree>
    <p:extLst>
      <p:ext uri="{BB962C8B-B14F-4D97-AF65-F5344CB8AC3E}">
        <p14:creationId xmlns:p14="http://schemas.microsoft.com/office/powerpoint/2010/main" val="1478699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7" y="522516"/>
            <a:ext cx="10842171" cy="5910941"/>
          </a:xfrm>
        </p:spPr>
        <p:txBody>
          <a:bodyPr>
            <a:normAutofit/>
          </a:bodyPr>
          <a:lstStyle/>
          <a:p>
            <a:pPr algn="ctr">
              <a:buNone/>
            </a:pPr>
            <a:r>
              <a:rPr lang="en-US" sz="4400" b="1" dirty="0" smtClean="0">
                <a:solidFill>
                  <a:schemeClr val="tx1"/>
                </a:solidFill>
              </a:rPr>
              <a:t>Do Believers Have Immortality?  NO!</a:t>
            </a:r>
          </a:p>
          <a:p>
            <a:pPr marL="0" indent="0">
              <a:buNone/>
            </a:pPr>
            <a:r>
              <a:rPr lang="en-US" sz="4000" b="1" dirty="0" smtClean="0">
                <a:solidFill>
                  <a:schemeClr val="tx1"/>
                </a:solidFill>
              </a:rPr>
              <a:t>Elohim</a:t>
            </a:r>
            <a:r>
              <a:rPr lang="en-US" sz="4000" b="1" dirty="0">
                <a:solidFill>
                  <a:schemeClr val="tx1"/>
                </a:solidFill>
              </a:rPr>
              <a:t>, the blessed and only Ruler, the King of kings and Master of </a:t>
            </a:r>
            <a:r>
              <a:rPr lang="en-US" sz="4000" b="1" dirty="0" smtClean="0">
                <a:solidFill>
                  <a:schemeClr val="tx1"/>
                </a:solidFill>
              </a:rPr>
              <a:t>masters, </a:t>
            </a:r>
            <a:r>
              <a:rPr lang="en-US" sz="4000" b="1" u="sng" dirty="0">
                <a:solidFill>
                  <a:schemeClr val="tx1"/>
                </a:solidFill>
              </a:rPr>
              <a:t>who alone is immortal</a:t>
            </a:r>
            <a:r>
              <a:rPr lang="en-US" sz="4000" b="1" dirty="0">
                <a:solidFill>
                  <a:schemeClr val="tx1"/>
                </a:solidFill>
              </a:rPr>
              <a:t> and who lives in unapproachable light, whom no one has seen or can see</a:t>
            </a:r>
            <a:r>
              <a:rPr lang="en-US" sz="4000" dirty="0">
                <a:solidFill>
                  <a:schemeClr val="tx1"/>
                </a:solidFill>
              </a:rPr>
              <a:t>. </a:t>
            </a:r>
            <a:r>
              <a:rPr lang="en-US" sz="4000" dirty="0" smtClean="0">
                <a:solidFill>
                  <a:schemeClr val="tx1"/>
                </a:solidFill>
              </a:rPr>
              <a:t> (1 Timothy 6:15-16)</a:t>
            </a:r>
          </a:p>
          <a:p>
            <a:pPr marL="0" indent="0">
              <a:buNone/>
            </a:pPr>
            <a:r>
              <a:rPr lang="en-US" sz="4000" dirty="0" smtClean="0"/>
              <a:t>Humans who sin will surely die.</a:t>
            </a:r>
            <a:endParaRPr lang="en-US" sz="4000" dirty="0">
              <a:solidFill>
                <a:schemeClr val="tx1"/>
              </a:solidFill>
            </a:endParaRPr>
          </a:p>
        </p:txBody>
      </p:sp>
    </p:spTree>
    <p:extLst>
      <p:ext uri="{BB962C8B-B14F-4D97-AF65-F5344CB8AC3E}">
        <p14:creationId xmlns:p14="http://schemas.microsoft.com/office/powerpoint/2010/main" val="223489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algn="ctr">
              <a:buNone/>
            </a:pPr>
            <a:r>
              <a:rPr lang="en-US" sz="4400" u="sng" dirty="0">
                <a:solidFill>
                  <a:schemeClr val="tx1"/>
                </a:solidFill>
              </a:rPr>
              <a:t>When Will Believers Have Immortality?</a:t>
            </a:r>
          </a:p>
          <a:p>
            <a:pPr marL="0" indent="0">
              <a:buNone/>
            </a:pPr>
            <a:r>
              <a:rPr lang="en-US" sz="4000" b="1" dirty="0">
                <a:solidFill>
                  <a:schemeClr val="tx1"/>
                </a:solidFill>
              </a:rPr>
              <a:t>For the perishable must clothe itself with the imperishable, and </a:t>
            </a:r>
            <a:r>
              <a:rPr lang="en-US" sz="4000" b="1" u="sng" dirty="0">
                <a:solidFill>
                  <a:schemeClr val="tx1"/>
                </a:solidFill>
              </a:rPr>
              <a:t>the mortal with immortality</a:t>
            </a:r>
            <a:r>
              <a:rPr lang="en-US" sz="4000" b="1" dirty="0">
                <a:solidFill>
                  <a:schemeClr val="tx1"/>
                </a:solidFill>
              </a:rPr>
              <a:t>.   When the perishable has been clothed with the imperishable, and </a:t>
            </a:r>
            <a:r>
              <a:rPr lang="en-US" sz="4000" b="1" u="sng" dirty="0">
                <a:solidFill>
                  <a:schemeClr val="tx1"/>
                </a:solidFill>
              </a:rPr>
              <a:t>the mortal with immortality</a:t>
            </a:r>
            <a:r>
              <a:rPr lang="en-US" sz="4000" b="1" dirty="0">
                <a:solidFill>
                  <a:schemeClr val="tx1"/>
                </a:solidFill>
              </a:rPr>
              <a:t>, then the saying that is written will come true: "Death has been swallowed up in victory."</a:t>
            </a:r>
            <a:r>
              <a:rPr lang="en-US" sz="4000" dirty="0">
                <a:solidFill>
                  <a:schemeClr val="tx1"/>
                </a:solidFill>
              </a:rPr>
              <a:t> (1 Corinthians 15:53-54)</a:t>
            </a:r>
            <a:endParaRPr lang="en-US" sz="4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222490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66057"/>
            <a:ext cx="10951029" cy="6161315"/>
          </a:xfrm>
        </p:spPr>
        <p:txBody>
          <a:bodyPr>
            <a:normAutofit/>
          </a:bodyPr>
          <a:lstStyle/>
          <a:p>
            <a:pPr algn="ctr">
              <a:buNone/>
            </a:pPr>
            <a:r>
              <a:rPr lang="en-US" sz="4400" b="1" dirty="0" smtClean="0">
                <a:solidFill>
                  <a:schemeClr val="tx1"/>
                </a:solidFill>
              </a:rPr>
              <a:t>Death Compared to Sleep – An Appropriate Metaphor</a:t>
            </a:r>
          </a:p>
          <a:p>
            <a:pPr marL="0" indent="0">
              <a:buNone/>
            </a:pPr>
            <a:r>
              <a:rPr lang="en-US" sz="4000" dirty="0">
                <a:solidFill>
                  <a:schemeClr val="tx1"/>
                </a:solidFill>
              </a:rPr>
              <a:t>...</a:t>
            </a:r>
            <a:r>
              <a:rPr lang="en-US" sz="4000" b="1" dirty="0">
                <a:solidFill>
                  <a:schemeClr val="tx1"/>
                </a:solidFill>
              </a:rPr>
              <a:t>if I have done evil to him who is at peace with me or without cause have robbed my foe-- then let my enemy pursue and overtake me; let him trample my life to the ground and </a:t>
            </a:r>
            <a:r>
              <a:rPr lang="en-US" sz="4000" b="1" u="sng" dirty="0">
                <a:solidFill>
                  <a:schemeClr val="tx1"/>
                </a:solidFill>
              </a:rPr>
              <a:t>make me sleep in the dust</a:t>
            </a:r>
            <a:r>
              <a:rPr lang="en-US" sz="4000" dirty="0">
                <a:solidFill>
                  <a:schemeClr val="tx1"/>
                </a:solidFill>
              </a:rPr>
              <a:t>. (Psalm 7:4-5)</a:t>
            </a:r>
          </a:p>
          <a:p>
            <a:pPr marL="0" indent="0">
              <a:buNone/>
            </a:pPr>
            <a:r>
              <a:rPr lang="en-US" sz="4000" b="1" dirty="0">
                <a:solidFill>
                  <a:schemeClr val="tx1"/>
                </a:solidFill>
              </a:rPr>
              <a:t>Look on me and answer, Yahuwah my Elohim. Give light to my eyes, or </a:t>
            </a:r>
            <a:r>
              <a:rPr lang="en-US" sz="4000" b="1" u="sng" dirty="0">
                <a:solidFill>
                  <a:schemeClr val="tx1"/>
                </a:solidFill>
              </a:rPr>
              <a:t>I will sleep in death</a:t>
            </a:r>
            <a:r>
              <a:rPr lang="en-US" sz="4000" dirty="0">
                <a:solidFill>
                  <a:schemeClr val="tx1"/>
                </a:solidFill>
              </a:rPr>
              <a:t>; (Psalm 13:3)</a:t>
            </a:r>
          </a:p>
        </p:txBody>
      </p:sp>
    </p:spTree>
    <p:extLst>
      <p:ext uri="{BB962C8B-B14F-4D97-AF65-F5344CB8AC3E}">
        <p14:creationId xmlns:p14="http://schemas.microsoft.com/office/powerpoint/2010/main" val="7573676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800" b="1" dirty="0" smtClean="0">
                <a:solidFill>
                  <a:schemeClr val="tx1"/>
                </a:solidFill>
              </a:rPr>
              <a:t>Making Sense of the</a:t>
            </a:r>
          </a:p>
          <a:p>
            <a:pPr marL="0" indent="0" algn="ctr">
              <a:buNone/>
            </a:pPr>
            <a:r>
              <a:rPr lang="en-US" sz="4800" b="1" dirty="0" smtClean="0">
                <a:solidFill>
                  <a:schemeClr val="tx1"/>
                </a:solidFill>
              </a:rPr>
              <a:t>Hard </a:t>
            </a:r>
            <a:r>
              <a:rPr lang="en-US" sz="4800" b="1" dirty="0">
                <a:solidFill>
                  <a:schemeClr val="tx1"/>
                </a:solidFill>
              </a:rPr>
              <a:t>to Understand Passages</a:t>
            </a:r>
          </a:p>
        </p:txBody>
      </p:sp>
    </p:spTree>
    <p:extLst>
      <p:ext uri="{BB962C8B-B14F-4D97-AF65-F5344CB8AC3E}">
        <p14:creationId xmlns:p14="http://schemas.microsoft.com/office/powerpoint/2010/main" val="12587209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195943"/>
            <a:ext cx="10940141" cy="6662057"/>
          </a:xfrm>
        </p:spPr>
        <p:txBody>
          <a:bodyPr>
            <a:normAutofit fontScale="92500" lnSpcReduction="10000"/>
          </a:bodyPr>
          <a:lstStyle/>
          <a:p>
            <a:pPr marL="0" indent="0">
              <a:buNone/>
            </a:pPr>
            <a:r>
              <a:rPr lang="en-US" sz="4000" dirty="0" smtClean="0">
                <a:solidFill>
                  <a:schemeClr val="tx1"/>
                </a:solidFill>
              </a:rPr>
              <a:t>* When is “Everlasting Life”?</a:t>
            </a:r>
          </a:p>
          <a:p>
            <a:pPr marL="0" indent="0">
              <a:buNone/>
            </a:pPr>
            <a:r>
              <a:rPr lang="en-US" sz="4000" dirty="0" smtClean="0">
                <a:solidFill>
                  <a:schemeClr val="tx1"/>
                </a:solidFill>
              </a:rPr>
              <a:t>* What about “Being Home with the Lord”?</a:t>
            </a:r>
          </a:p>
          <a:p>
            <a:pPr marL="0" indent="0">
              <a:buNone/>
            </a:pPr>
            <a:r>
              <a:rPr lang="en-US" sz="4000" dirty="0" smtClean="0"/>
              <a:t>* What Did Paul Mean “To Depart and Be with Christ?”</a:t>
            </a:r>
          </a:p>
          <a:p>
            <a:pPr marL="0" indent="0">
              <a:buNone/>
            </a:pPr>
            <a:r>
              <a:rPr lang="en-US" sz="4000" dirty="0" smtClean="0"/>
              <a:t>* The Transfiguration – Are Moses and Elijah Alive?</a:t>
            </a:r>
            <a:endParaRPr lang="en-US" sz="4000" dirty="0" smtClean="0">
              <a:solidFill>
                <a:schemeClr val="tx1"/>
              </a:solidFill>
            </a:endParaRPr>
          </a:p>
          <a:p>
            <a:pPr marL="0" indent="0">
              <a:buNone/>
            </a:pPr>
            <a:r>
              <a:rPr lang="en-US" sz="4000" dirty="0" smtClean="0">
                <a:solidFill>
                  <a:schemeClr val="tx1"/>
                </a:solidFill>
              </a:rPr>
              <a:t>* The thief on the cross?</a:t>
            </a:r>
          </a:p>
          <a:p>
            <a:pPr marL="0" indent="0">
              <a:buNone/>
            </a:pPr>
            <a:r>
              <a:rPr lang="en-US" sz="4000" dirty="0" smtClean="0"/>
              <a:t>* Does </a:t>
            </a:r>
            <a:r>
              <a:rPr lang="en-US" sz="4000" dirty="0"/>
              <a:t>the Creator send unbelievers to Hell</a:t>
            </a:r>
            <a:r>
              <a:rPr lang="en-US" sz="4000" dirty="0" smtClean="0"/>
              <a:t>?</a:t>
            </a:r>
          </a:p>
          <a:p>
            <a:pPr marL="0" indent="0">
              <a:buNone/>
            </a:pPr>
            <a:r>
              <a:rPr lang="en-US" sz="4000" dirty="0" smtClean="0"/>
              <a:t>* Did Messiah Teach That Unbelievers Go to a Place of Continuous Torture Throughout Eternity?</a:t>
            </a:r>
            <a:endParaRPr lang="en-US" sz="4000" dirty="0" smtClean="0">
              <a:solidFill>
                <a:schemeClr val="tx1"/>
              </a:solidFill>
            </a:endParaRPr>
          </a:p>
          <a:p>
            <a:pPr marL="0" indent="0">
              <a:buNone/>
            </a:pPr>
            <a:r>
              <a:rPr lang="en-US" sz="4000" dirty="0" smtClean="0"/>
              <a:t>* Rich </a:t>
            </a:r>
            <a:r>
              <a:rPr lang="en-US" sz="4000" dirty="0"/>
              <a:t>man and Lazarus</a:t>
            </a:r>
            <a:r>
              <a:rPr lang="en-US" sz="4000" dirty="0" smtClean="0"/>
              <a:t>?</a:t>
            </a:r>
          </a:p>
          <a:p>
            <a:pPr marL="0" indent="0">
              <a:buNone/>
            </a:pPr>
            <a:r>
              <a:rPr lang="en-US" sz="4000" dirty="0" smtClean="0"/>
              <a:t>* Saul and the Witch</a:t>
            </a:r>
          </a:p>
          <a:p>
            <a:pPr marL="0" indent="0">
              <a:buNone/>
            </a:pPr>
            <a:r>
              <a:rPr lang="en-US" sz="4000" dirty="0" smtClean="0"/>
              <a:t>* Souls Under the Alter</a:t>
            </a:r>
          </a:p>
          <a:p>
            <a:pPr marL="0" indent="0">
              <a:buNone/>
            </a:pPr>
            <a:endParaRPr lang="en-US" sz="4000" dirty="0"/>
          </a:p>
          <a:p>
            <a:pPr marL="0" indent="0">
              <a:buNone/>
            </a:pPr>
            <a:endParaRPr lang="en-US" sz="4000" dirty="0" smtClean="0">
              <a:solidFill>
                <a:schemeClr val="tx1"/>
              </a:solidFill>
            </a:endParaRPr>
          </a:p>
        </p:txBody>
      </p:sp>
    </p:spTree>
    <p:extLst>
      <p:ext uri="{BB962C8B-B14F-4D97-AF65-F5344CB8AC3E}">
        <p14:creationId xmlns:p14="http://schemas.microsoft.com/office/powerpoint/2010/main" val="272257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400" b="1" dirty="0" smtClean="0">
                <a:solidFill>
                  <a:schemeClr val="tx1"/>
                </a:solidFill>
              </a:rPr>
              <a:t>Does </a:t>
            </a:r>
            <a:r>
              <a:rPr lang="en-US" sz="4400" b="1" dirty="0" err="1" smtClean="0">
                <a:solidFill>
                  <a:schemeClr val="tx1"/>
                </a:solidFill>
              </a:rPr>
              <a:t>Yahusha</a:t>
            </a:r>
            <a:r>
              <a:rPr lang="en-US" sz="4400" b="1" dirty="0" smtClean="0">
                <a:solidFill>
                  <a:schemeClr val="tx1"/>
                </a:solidFill>
              </a:rPr>
              <a:t> Teach That  Believers Never Die?</a:t>
            </a:r>
          </a:p>
          <a:p>
            <a:pPr marL="0" indent="0">
              <a:buNone/>
            </a:pPr>
            <a:r>
              <a:rPr lang="en-US" sz="4000" dirty="0" smtClean="0">
                <a:solidFill>
                  <a:schemeClr val="tx1"/>
                </a:solidFill>
              </a:rPr>
              <a:t>For </a:t>
            </a:r>
            <a:r>
              <a:rPr lang="en-US" sz="4000" dirty="0">
                <a:solidFill>
                  <a:schemeClr val="tx1"/>
                </a:solidFill>
              </a:rPr>
              <a:t>God so loved the world, that he gave his only begotten Son, that whosoever </a:t>
            </a:r>
            <a:r>
              <a:rPr lang="en-US" sz="4000" u="sng" dirty="0">
                <a:solidFill>
                  <a:schemeClr val="tx1"/>
                </a:solidFill>
              </a:rPr>
              <a:t>believeth</a:t>
            </a:r>
            <a:r>
              <a:rPr lang="en-US" sz="4000" dirty="0">
                <a:solidFill>
                  <a:schemeClr val="tx1"/>
                </a:solidFill>
              </a:rPr>
              <a:t> in him should not </a:t>
            </a:r>
            <a:r>
              <a:rPr lang="en-US" sz="4000" u="sng" dirty="0">
                <a:solidFill>
                  <a:schemeClr val="tx1"/>
                </a:solidFill>
              </a:rPr>
              <a:t>perish</a:t>
            </a:r>
            <a:r>
              <a:rPr lang="en-US" sz="4000" dirty="0">
                <a:solidFill>
                  <a:schemeClr val="tx1"/>
                </a:solidFill>
              </a:rPr>
              <a:t>, but </a:t>
            </a:r>
            <a:r>
              <a:rPr lang="en-US" sz="4000" u="sng" dirty="0">
                <a:solidFill>
                  <a:schemeClr val="tx1"/>
                </a:solidFill>
              </a:rPr>
              <a:t>have </a:t>
            </a:r>
            <a:r>
              <a:rPr lang="en-US" sz="4000" u="sng" dirty="0" smtClean="0">
                <a:solidFill>
                  <a:schemeClr val="tx1"/>
                </a:solidFill>
              </a:rPr>
              <a:t>everlasting </a:t>
            </a:r>
            <a:r>
              <a:rPr lang="en-US" sz="4000" u="sng" dirty="0">
                <a:solidFill>
                  <a:schemeClr val="tx1"/>
                </a:solidFill>
              </a:rPr>
              <a:t>life</a:t>
            </a:r>
            <a:r>
              <a:rPr lang="en-US" sz="4000" dirty="0">
                <a:solidFill>
                  <a:schemeClr val="tx1"/>
                </a:solidFill>
              </a:rPr>
              <a:t> (KJV</a:t>
            </a:r>
            <a:r>
              <a:rPr lang="en-US" sz="4000" dirty="0" smtClean="0">
                <a:solidFill>
                  <a:schemeClr val="tx1"/>
                </a:solidFill>
              </a:rPr>
              <a:t>).</a:t>
            </a:r>
          </a:p>
          <a:p>
            <a:pPr marL="0" indent="0">
              <a:buNone/>
            </a:pPr>
            <a:r>
              <a:rPr lang="en-US" sz="4000" dirty="0" smtClean="0"/>
              <a:t>“believe” means “obey” as in the next passage…</a:t>
            </a:r>
            <a:endParaRPr lang="en-US" sz="4000" dirty="0" smtClean="0">
              <a:solidFill>
                <a:schemeClr val="tx1"/>
              </a:solidFill>
            </a:endParaRPr>
          </a:p>
        </p:txBody>
      </p:sp>
    </p:spTree>
    <p:extLst>
      <p:ext uri="{BB962C8B-B14F-4D97-AF65-F5344CB8AC3E}">
        <p14:creationId xmlns:p14="http://schemas.microsoft.com/office/powerpoint/2010/main" val="110272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4" y="348344"/>
            <a:ext cx="11190513" cy="6313715"/>
          </a:xfrm>
        </p:spPr>
        <p:txBody>
          <a:bodyPr>
            <a:normAutofit/>
          </a:bodyPr>
          <a:lstStyle/>
          <a:p>
            <a:pPr>
              <a:buNone/>
            </a:pPr>
            <a:r>
              <a:rPr lang="en-US" sz="4000" dirty="0">
                <a:solidFill>
                  <a:schemeClr val="tx1"/>
                </a:solidFill>
                <a:cs typeface="Times New Roman" pitchFamily="18" charset="0"/>
              </a:rPr>
              <a:t>Now a man came up to </a:t>
            </a:r>
            <a:r>
              <a:rPr lang="en-US" sz="4000" dirty="0" err="1" smtClean="0">
                <a:solidFill>
                  <a:schemeClr val="tx1"/>
                </a:solidFill>
                <a:cs typeface="Times New Roman" pitchFamily="18" charset="0"/>
              </a:rPr>
              <a:t>Yahusha</a:t>
            </a:r>
            <a:r>
              <a:rPr lang="en-US" sz="4000" dirty="0" smtClean="0">
                <a:solidFill>
                  <a:schemeClr val="tx1"/>
                </a:solidFill>
                <a:cs typeface="Times New Roman" pitchFamily="18" charset="0"/>
              </a:rPr>
              <a:t> </a:t>
            </a:r>
            <a:r>
              <a:rPr lang="en-US" sz="4000" dirty="0">
                <a:solidFill>
                  <a:schemeClr val="tx1"/>
                </a:solidFill>
                <a:cs typeface="Times New Roman" pitchFamily="18" charset="0"/>
              </a:rPr>
              <a:t>and asked, "</a:t>
            </a:r>
            <a:r>
              <a:rPr lang="en-US" sz="4000" u="sng" dirty="0">
                <a:solidFill>
                  <a:schemeClr val="tx1"/>
                </a:solidFill>
                <a:cs typeface="Times New Roman" pitchFamily="18" charset="0"/>
              </a:rPr>
              <a:t>Teacher, what good thing must I do to get eternal life</a:t>
            </a:r>
            <a:r>
              <a:rPr lang="en-US" sz="4000" dirty="0">
                <a:solidFill>
                  <a:schemeClr val="tx1"/>
                </a:solidFill>
                <a:cs typeface="Times New Roman" pitchFamily="18" charset="0"/>
              </a:rPr>
              <a:t>?“  "Why do you ask me about what is good?" </a:t>
            </a:r>
            <a:r>
              <a:rPr lang="en-US" sz="4000" dirty="0" err="1" smtClean="0">
                <a:solidFill>
                  <a:schemeClr val="tx1"/>
                </a:solidFill>
                <a:cs typeface="Times New Roman" pitchFamily="18" charset="0"/>
              </a:rPr>
              <a:t>Yahusha</a:t>
            </a:r>
            <a:r>
              <a:rPr lang="en-US" sz="4000" dirty="0" smtClean="0">
                <a:solidFill>
                  <a:schemeClr val="tx1"/>
                </a:solidFill>
                <a:cs typeface="Times New Roman" pitchFamily="18" charset="0"/>
              </a:rPr>
              <a:t> </a:t>
            </a:r>
            <a:r>
              <a:rPr lang="en-US" sz="4000" dirty="0">
                <a:solidFill>
                  <a:schemeClr val="tx1"/>
                </a:solidFill>
                <a:cs typeface="Times New Roman" pitchFamily="18" charset="0"/>
              </a:rPr>
              <a:t>replied. "There is only One who is good. </a:t>
            </a:r>
            <a:r>
              <a:rPr lang="en-US" sz="4000" b="1" u="sng" dirty="0">
                <a:solidFill>
                  <a:schemeClr val="tx1"/>
                </a:solidFill>
                <a:cs typeface="Times New Roman" pitchFamily="18" charset="0"/>
              </a:rPr>
              <a:t>If you want to enter life, obey the commandments</a:t>
            </a:r>
            <a:r>
              <a:rPr lang="en-US" sz="4000" dirty="0">
                <a:solidFill>
                  <a:schemeClr val="tx1"/>
                </a:solidFill>
                <a:cs typeface="Times New Roman" pitchFamily="18" charset="0"/>
              </a:rPr>
              <a:t>.“  "Which ones?" the man inquired. </a:t>
            </a:r>
            <a:r>
              <a:rPr lang="en-US" sz="4000" dirty="0" err="1" smtClean="0">
                <a:solidFill>
                  <a:schemeClr val="tx1"/>
                </a:solidFill>
                <a:cs typeface="Times New Roman" pitchFamily="18" charset="0"/>
              </a:rPr>
              <a:t>Yahusha</a:t>
            </a:r>
            <a:r>
              <a:rPr lang="en-US" sz="4000" dirty="0" smtClean="0">
                <a:solidFill>
                  <a:schemeClr val="tx1"/>
                </a:solidFill>
                <a:cs typeface="Times New Roman" pitchFamily="18" charset="0"/>
              </a:rPr>
              <a:t> </a:t>
            </a:r>
            <a:r>
              <a:rPr lang="en-US" sz="4000" dirty="0">
                <a:solidFill>
                  <a:schemeClr val="tx1"/>
                </a:solidFill>
                <a:cs typeface="Times New Roman" pitchFamily="18" charset="0"/>
              </a:rPr>
              <a:t>replied, "'Do not murder, do not commit adultery, do not steal, do not give false testimony, honor your father and mother,' and 'love your neighbor as yourself.'“ (Matthew 19:16-19)</a:t>
            </a:r>
          </a:p>
          <a:p>
            <a:pPr>
              <a:buNone/>
            </a:pPr>
            <a:endParaRPr lang="en-US" sz="4000" dirty="0">
              <a:solidFill>
                <a:schemeClr val="tx1"/>
              </a:solidFill>
              <a:cs typeface="Times New Roman" pitchFamily="18" charset="0"/>
            </a:endParaRPr>
          </a:p>
        </p:txBody>
      </p:sp>
    </p:spTree>
    <p:extLst>
      <p:ext uri="{BB962C8B-B14F-4D97-AF65-F5344CB8AC3E}">
        <p14:creationId xmlns:p14="http://schemas.microsoft.com/office/powerpoint/2010/main" val="34912169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400" b="1" dirty="0" smtClean="0">
                <a:solidFill>
                  <a:schemeClr val="tx1"/>
                </a:solidFill>
              </a:rPr>
              <a:t>Does </a:t>
            </a:r>
            <a:r>
              <a:rPr lang="en-US" sz="4400" b="1" dirty="0" err="1" smtClean="0">
                <a:solidFill>
                  <a:schemeClr val="tx1"/>
                </a:solidFill>
              </a:rPr>
              <a:t>Yahusha</a:t>
            </a:r>
            <a:r>
              <a:rPr lang="en-US" sz="4400" b="1" dirty="0" smtClean="0">
                <a:solidFill>
                  <a:schemeClr val="tx1"/>
                </a:solidFill>
              </a:rPr>
              <a:t> Teach That  Believers Never Die?</a:t>
            </a:r>
          </a:p>
          <a:p>
            <a:pPr marL="0" indent="0">
              <a:buNone/>
            </a:pPr>
            <a:r>
              <a:rPr lang="en-US" sz="4000" dirty="0" smtClean="0">
                <a:solidFill>
                  <a:schemeClr val="tx1"/>
                </a:solidFill>
              </a:rPr>
              <a:t>Question: “But we have left all….”</a:t>
            </a:r>
          </a:p>
          <a:p>
            <a:pPr marL="0" indent="0">
              <a:buNone/>
            </a:pPr>
            <a:r>
              <a:rPr lang="en-US" sz="4000" b="1" dirty="0" smtClean="0">
                <a:solidFill>
                  <a:schemeClr val="tx1"/>
                </a:solidFill>
              </a:rPr>
              <a:t>But </a:t>
            </a:r>
            <a:r>
              <a:rPr lang="en-US" sz="4000" b="1" dirty="0">
                <a:solidFill>
                  <a:schemeClr val="tx1"/>
                </a:solidFill>
              </a:rPr>
              <a:t>he shall receive an hundredfold now in this time, houses, and brethren, and sisters, and mothers, and children, and lands, with persecutions; and </a:t>
            </a:r>
            <a:r>
              <a:rPr lang="en-US" sz="4000" b="1" u="sng" dirty="0">
                <a:solidFill>
                  <a:schemeClr val="tx1"/>
                </a:solidFill>
              </a:rPr>
              <a:t>in the world to come eternal life</a:t>
            </a:r>
            <a:r>
              <a:rPr lang="en-US" sz="4000" b="1" dirty="0">
                <a:solidFill>
                  <a:schemeClr val="tx1"/>
                </a:solidFill>
              </a:rPr>
              <a:t> </a:t>
            </a:r>
            <a:r>
              <a:rPr lang="en-US" sz="4000" dirty="0">
                <a:solidFill>
                  <a:schemeClr val="tx1"/>
                </a:solidFill>
              </a:rPr>
              <a:t>(Mark 10:30, </a:t>
            </a:r>
            <a:r>
              <a:rPr lang="en-US" sz="4000" dirty="0" smtClean="0">
                <a:solidFill>
                  <a:schemeClr val="tx1"/>
                </a:solidFill>
              </a:rPr>
              <a:t>KJV, see also Luke 18:30).</a:t>
            </a:r>
          </a:p>
        </p:txBody>
      </p:sp>
    </p:spTree>
    <p:extLst>
      <p:ext uri="{BB962C8B-B14F-4D97-AF65-F5344CB8AC3E}">
        <p14:creationId xmlns:p14="http://schemas.microsoft.com/office/powerpoint/2010/main" val="27666980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000" b="1" dirty="0" smtClean="0">
                <a:solidFill>
                  <a:schemeClr val="tx1"/>
                </a:solidFill>
              </a:rPr>
              <a:t>Eternal Life Abiding in You</a:t>
            </a:r>
          </a:p>
          <a:p>
            <a:pPr marL="0" indent="0">
              <a:buNone/>
            </a:pPr>
            <a:r>
              <a:rPr lang="en-US" sz="4000" b="1" dirty="0" smtClean="0">
                <a:solidFill>
                  <a:schemeClr val="tx1"/>
                </a:solidFill>
              </a:rPr>
              <a:t>I </a:t>
            </a:r>
            <a:r>
              <a:rPr lang="en-US" sz="4000" b="1" dirty="0">
                <a:solidFill>
                  <a:schemeClr val="tx1"/>
                </a:solidFill>
              </a:rPr>
              <a:t>tell you the truth, whoever hears my word and believes him who sent me </a:t>
            </a:r>
            <a:r>
              <a:rPr lang="en-US" sz="4000" b="1" u="sng" dirty="0">
                <a:solidFill>
                  <a:schemeClr val="tx1"/>
                </a:solidFill>
              </a:rPr>
              <a:t>has eternal life</a:t>
            </a:r>
            <a:r>
              <a:rPr lang="en-US" sz="4000" b="1" dirty="0">
                <a:solidFill>
                  <a:schemeClr val="tx1"/>
                </a:solidFill>
              </a:rPr>
              <a:t> and will not be condemned; </a:t>
            </a:r>
            <a:r>
              <a:rPr lang="en-US" sz="4000" b="1" u="sng" dirty="0">
                <a:solidFill>
                  <a:schemeClr val="tx1"/>
                </a:solidFill>
              </a:rPr>
              <a:t>he has crossed over from death to life</a:t>
            </a:r>
            <a:r>
              <a:rPr lang="en-US" sz="4000" b="1" dirty="0" smtClean="0">
                <a:solidFill>
                  <a:schemeClr val="tx1"/>
                </a:solidFill>
              </a:rPr>
              <a:t>.   </a:t>
            </a:r>
            <a:r>
              <a:rPr lang="en-US" sz="4000" b="1" dirty="0">
                <a:solidFill>
                  <a:schemeClr val="tx1"/>
                </a:solidFill>
              </a:rPr>
              <a:t>I tell you the truth, a time is coming and has now come </a:t>
            </a:r>
            <a:r>
              <a:rPr lang="en-US" sz="4000" b="1" u="sng" dirty="0">
                <a:solidFill>
                  <a:schemeClr val="tx1"/>
                </a:solidFill>
              </a:rPr>
              <a:t>when the dead will hear</a:t>
            </a:r>
            <a:r>
              <a:rPr lang="en-US" sz="4000" b="1" dirty="0">
                <a:solidFill>
                  <a:schemeClr val="tx1"/>
                </a:solidFill>
              </a:rPr>
              <a:t> the voice of the Son of Elohim and </a:t>
            </a:r>
            <a:r>
              <a:rPr lang="en-US" sz="4000" b="1" u="sng" dirty="0">
                <a:solidFill>
                  <a:schemeClr val="tx1"/>
                </a:solidFill>
              </a:rPr>
              <a:t>those who hear will </a:t>
            </a:r>
            <a:r>
              <a:rPr lang="en-US" sz="4000" b="1" u="sng" dirty="0" smtClean="0">
                <a:solidFill>
                  <a:schemeClr val="tx1"/>
                </a:solidFill>
              </a:rPr>
              <a:t>live</a:t>
            </a:r>
            <a:r>
              <a:rPr lang="en-US" sz="4000" b="1" dirty="0" smtClean="0">
                <a:solidFill>
                  <a:schemeClr val="tx1"/>
                </a:solidFill>
              </a:rPr>
              <a:t> </a:t>
            </a:r>
            <a:r>
              <a:rPr lang="en-US" sz="4000" dirty="0" smtClean="0">
                <a:solidFill>
                  <a:schemeClr val="tx1"/>
                </a:solidFill>
              </a:rPr>
              <a:t>(4</a:t>
            </a:r>
            <a:r>
              <a:rPr lang="en-US" sz="4000" baseline="30000" dirty="0" smtClean="0">
                <a:solidFill>
                  <a:schemeClr val="tx1"/>
                </a:solidFill>
              </a:rPr>
              <a:t>th</a:t>
            </a:r>
            <a:r>
              <a:rPr lang="en-US" sz="4000" dirty="0" smtClean="0">
                <a:solidFill>
                  <a:schemeClr val="tx1"/>
                </a:solidFill>
              </a:rPr>
              <a:t> Gospel 5:24-25)</a:t>
            </a:r>
            <a:endParaRPr lang="en-US" sz="4000" dirty="0">
              <a:solidFill>
                <a:schemeClr val="tx1"/>
              </a:solidFill>
            </a:endParaRPr>
          </a:p>
        </p:txBody>
      </p:sp>
    </p:spTree>
    <p:extLst>
      <p:ext uri="{BB962C8B-B14F-4D97-AF65-F5344CB8AC3E}">
        <p14:creationId xmlns:p14="http://schemas.microsoft.com/office/powerpoint/2010/main" val="17929699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6537" y="679268"/>
            <a:ext cx="11125200" cy="6074229"/>
          </a:xfrm>
        </p:spPr>
        <p:txBody>
          <a:bodyPr>
            <a:normAutofit lnSpcReduction="10000"/>
          </a:bodyPr>
          <a:lstStyle/>
          <a:p>
            <a:pPr marL="0" indent="0" algn="ctr">
              <a:buNone/>
            </a:pPr>
            <a:r>
              <a:rPr lang="en-US" sz="4400" b="1" dirty="0" smtClean="0">
                <a:solidFill>
                  <a:schemeClr val="tx1"/>
                </a:solidFill>
              </a:rPr>
              <a:t>When Does the Master Say Believers Will Realize Eternal Life?</a:t>
            </a:r>
          </a:p>
          <a:p>
            <a:pPr marL="0" indent="0">
              <a:buNone/>
            </a:pPr>
            <a:r>
              <a:rPr lang="en-US" sz="4000" b="1" dirty="0" smtClean="0"/>
              <a:t>"This </a:t>
            </a:r>
            <a:r>
              <a:rPr lang="en-US" sz="4000" b="1" dirty="0"/>
              <a:t>is the will of Him who sent Me, that of all that He has given Me I lose nothing, </a:t>
            </a:r>
            <a:r>
              <a:rPr lang="en-US" sz="4000" b="1" u="sng" dirty="0"/>
              <a:t>but raise it up on the last day</a:t>
            </a:r>
            <a:r>
              <a:rPr lang="en-US" sz="4000" b="1" dirty="0"/>
              <a:t>.  </a:t>
            </a:r>
            <a:r>
              <a:rPr lang="en-US" sz="4000" b="1" baseline="30000" dirty="0"/>
              <a:t>40</a:t>
            </a:r>
            <a:r>
              <a:rPr lang="en-US" sz="4000" b="1" dirty="0"/>
              <a:t> "For this is the will of My Father, that everyone who beholds the Son and believes in Him will have eternal life, </a:t>
            </a:r>
            <a:r>
              <a:rPr lang="en-US" sz="4000" b="1" u="sng" dirty="0"/>
              <a:t>and I Myself will raise him up on the last day.</a:t>
            </a:r>
            <a:r>
              <a:rPr lang="en-US" sz="4000" b="1" dirty="0"/>
              <a:t>" </a:t>
            </a:r>
            <a:r>
              <a:rPr lang="en-US" sz="4000" b="1" dirty="0" smtClean="0"/>
              <a:t>Lazarus 6:39-40</a:t>
            </a:r>
          </a:p>
          <a:p>
            <a:pPr marL="0" indent="0">
              <a:buNone/>
            </a:pPr>
            <a:r>
              <a:rPr lang="en-US" sz="4000" b="1" dirty="0" smtClean="0"/>
              <a:t>"No </a:t>
            </a:r>
            <a:r>
              <a:rPr lang="en-US" sz="4000" b="1" dirty="0"/>
              <a:t>one can come to Me unless the Father who sent Me draws him; and </a:t>
            </a:r>
            <a:r>
              <a:rPr lang="en-US" sz="4000" b="1" u="sng" dirty="0"/>
              <a:t>I will raise him up on the last day</a:t>
            </a:r>
            <a:r>
              <a:rPr lang="en-US" sz="4000" b="1" dirty="0"/>
              <a:t>. </a:t>
            </a:r>
            <a:r>
              <a:rPr lang="en-US" sz="4000" b="1" dirty="0" smtClean="0"/>
              <a:t>Vs 44</a:t>
            </a:r>
            <a:endParaRPr lang="en-US" sz="7200" b="1" dirty="0" smtClean="0">
              <a:solidFill>
                <a:schemeClr val="tx1"/>
              </a:solidFill>
            </a:endParaRPr>
          </a:p>
        </p:txBody>
      </p:sp>
    </p:spTree>
    <p:extLst>
      <p:ext uri="{BB962C8B-B14F-4D97-AF65-F5344CB8AC3E}">
        <p14:creationId xmlns:p14="http://schemas.microsoft.com/office/powerpoint/2010/main" val="1025495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400" b="1" dirty="0" smtClean="0">
                <a:solidFill>
                  <a:schemeClr val="tx1"/>
                </a:solidFill>
              </a:rPr>
              <a:t>When Does the Master Say Believers Will Realize Eternal Life?</a:t>
            </a:r>
          </a:p>
          <a:p>
            <a:pPr marL="0" indent="0">
              <a:buNone/>
            </a:pPr>
            <a:r>
              <a:rPr lang="en-US" sz="4000" b="1" dirty="0" smtClean="0"/>
              <a:t>I </a:t>
            </a:r>
            <a:r>
              <a:rPr lang="en-US" sz="4000" b="1" dirty="0"/>
              <a:t>am the bread of life.  </a:t>
            </a:r>
            <a:r>
              <a:rPr lang="en-US" sz="4000" b="1" dirty="0" smtClean="0"/>
              <a:t>Your </a:t>
            </a:r>
            <a:r>
              <a:rPr lang="en-US" sz="4000" b="1" dirty="0"/>
              <a:t>fathers ate the manna in the wilderness, and they died. </a:t>
            </a:r>
            <a:r>
              <a:rPr lang="en-US" sz="4000" b="1" dirty="0" smtClean="0"/>
              <a:t> This </a:t>
            </a:r>
            <a:r>
              <a:rPr lang="en-US" sz="4000" b="1" dirty="0"/>
              <a:t>is the bread which comes down out of heaven, so that one may eat of it and </a:t>
            </a:r>
            <a:r>
              <a:rPr lang="en-US" sz="4000" b="1" u="sng" dirty="0"/>
              <a:t>not die</a:t>
            </a:r>
            <a:r>
              <a:rPr lang="en-US" sz="4000" b="1" dirty="0"/>
              <a:t>. </a:t>
            </a:r>
            <a:r>
              <a:rPr lang="en-US" sz="4000" b="1" dirty="0" smtClean="0"/>
              <a:t>I </a:t>
            </a:r>
            <a:r>
              <a:rPr lang="en-US" sz="4000" b="1" dirty="0"/>
              <a:t>am the living bread that came down out of heaven; </a:t>
            </a:r>
            <a:r>
              <a:rPr lang="en-US" sz="4000" b="1" u="sng" dirty="0"/>
              <a:t>if anyone eats of this bread, he will live forever</a:t>
            </a:r>
            <a:r>
              <a:rPr lang="en-US" sz="4000" b="1" dirty="0"/>
              <a:t>; and the bread also which I will give for the life of the world is My flesh</a:t>
            </a:r>
            <a:r>
              <a:rPr lang="en-US" sz="4000" b="1" dirty="0" smtClean="0"/>
              <a:t>. Lazarus 6:48-51</a:t>
            </a:r>
            <a:endParaRPr lang="en-US" sz="5400" b="1" dirty="0" smtClean="0">
              <a:solidFill>
                <a:schemeClr val="tx1"/>
              </a:solidFill>
            </a:endParaRPr>
          </a:p>
        </p:txBody>
      </p:sp>
    </p:spTree>
    <p:extLst>
      <p:ext uri="{BB962C8B-B14F-4D97-AF65-F5344CB8AC3E}">
        <p14:creationId xmlns:p14="http://schemas.microsoft.com/office/powerpoint/2010/main" val="39727855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400" b="1" dirty="0" smtClean="0">
                <a:solidFill>
                  <a:schemeClr val="tx1"/>
                </a:solidFill>
              </a:rPr>
              <a:t>When Does the Master Say Believers Will Realize Eternal Life?</a:t>
            </a:r>
          </a:p>
          <a:p>
            <a:pPr marL="0" indent="0">
              <a:buNone/>
            </a:pPr>
            <a:r>
              <a:rPr lang="en-US" sz="4000" b="1" dirty="0" smtClean="0"/>
              <a:t>So </a:t>
            </a:r>
            <a:r>
              <a:rPr lang="en-US" sz="4000" b="1" dirty="0" err="1"/>
              <a:t>Yahusha</a:t>
            </a:r>
            <a:r>
              <a:rPr lang="en-US" sz="4000" b="1" dirty="0"/>
              <a:t> said to them, "Truly, truly, I say to you, unless you eat the flesh of the Son of Man and drink His blood, </a:t>
            </a:r>
            <a:r>
              <a:rPr lang="en-US" sz="4000" b="1" u="sng" dirty="0"/>
              <a:t>you have no life in yourselves</a:t>
            </a:r>
            <a:r>
              <a:rPr lang="en-US" sz="4000" b="1" dirty="0"/>
              <a:t>.  </a:t>
            </a:r>
            <a:r>
              <a:rPr lang="en-US" sz="4000" b="1" dirty="0" smtClean="0"/>
              <a:t>He </a:t>
            </a:r>
            <a:r>
              <a:rPr lang="en-US" sz="4000" b="1" dirty="0"/>
              <a:t>who eats My flesh and drinks My blood </a:t>
            </a:r>
            <a:r>
              <a:rPr lang="en-US" sz="4000" b="1" u="sng" dirty="0"/>
              <a:t>has eternal life, and I will raise him up on the last day</a:t>
            </a:r>
            <a:r>
              <a:rPr lang="en-US" sz="4000" b="1" dirty="0" smtClean="0"/>
              <a:t>.” Lazarus 6:53-54</a:t>
            </a:r>
            <a:endParaRPr lang="en-US" sz="5400" b="1" dirty="0" smtClean="0">
              <a:solidFill>
                <a:schemeClr val="tx1"/>
              </a:solidFill>
            </a:endParaRPr>
          </a:p>
        </p:txBody>
      </p:sp>
    </p:spTree>
    <p:extLst>
      <p:ext uri="{BB962C8B-B14F-4D97-AF65-F5344CB8AC3E}">
        <p14:creationId xmlns:p14="http://schemas.microsoft.com/office/powerpoint/2010/main" val="3115681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400" b="1" dirty="0">
                <a:solidFill>
                  <a:schemeClr val="tx1"/>
                </a:solidFill>
              </a:rPr>
              <a:t>Does </a:t>
            </a:r>
            <a:r>
              <a:rPr lang="en-US" sz="4400" b="1" dirty="0" err="1" smtClean="0">
                <a:solidFill>
                  <a:schemeClr val="tx1"/>
                </a:solidFill>
              </a:rPr>
              <a:t>Yahusha</a:t>
            </a:r>
            <a:r>
              <a:rPr lang="en-US" sz="4400" b="1" dirty="0" smtClean="0">
                <a:solidFill>
                  <a:schemeClr val="tx1"/>
                </a:solidFill>
              </a:rPr>
              <a:t> </a:t>
            </a:r>
            <a:r>
              <a:rPr lang="en-US" sz="4400" b="1" dirty="0">
                <a:solidFill>
                  <a:schemeClr val="tx1"/>
                </a:solidFill>
              </a:rPr>
              <a:t>Teach That  Believers Never Die?</a:t>
            </a:r>
          </a:p>
          <a:p>
            <a:pPr marL="0" indent="0">
              <a:buNone/>
            </a:pPr>
            <a:r>
              <a:rPr lang="en-US" sz="4000" b="1" dirty="0" err="1">
                <a:solidFill>
                  <a:schemeClr val="tx1"/>
                </a:solidFill>
              </a:rPr>
              <a:t>Yahusha</a:t>
            </a:r>
            <a:r>
              <a:rPr lang="en-US" sz="4000" b="1" dirty="0">
                <a:solidFill>
                  <a:schemeClr val="tx1"/>
                </a:solidFill>
              </a:rPr>
              <a:t> said to her, "Your brother will rise again</a:t>
            </a:r>
            <a:r>
              <a:rPr lang="en-US" sz="4000" b="1" dirty="0" smtClean="0">
                <a:solidFill>
                  <a:schemeClr val="tx1"/>
                </a:solidFill>
              </a:rPr>
              <a:t>.”   </a:t>
            </a:r>
            <a:r>
              <a:rPr lang="en-US" sz="4000" b="1" dirty="0">
                <a:solidFill>
                  <a:schemeClr val="tx1"/>
                </a:solidFill>
              </a:rPr>
              <a:t>Martha answered, "I know he will rise again in the resurrection at the last day</a:t>
            </a:r>
            <a:r>
              <a:rPr lang="en-US" sz="4000" b="1" dirty="0" smtClean="0">
                <a:solidFill>
                  <a:schemeClr val="tx1"/>
                </a:solidFill>
              </a:rPr>
              <a:t>.”  </a:t>
            </a:r>
            <a:r>
              <a:rPr lang="en-US" sz="4000" b="1" dirty="0" err="1">
                <a:solidFill>
                  <a:schemeClr val="tx1"/>
                </a:solidFill>
              </a:rPr>
              <a:t>Yahusha</a:t>
            </a:r>
            <a:r>
              <a:rPr lang="en-US" sz="4000" b="1" dirty="0">
                <a:solidFill>
                  <a:schemeClr val="tx1"/>
                </a:solidFill>
              </a:rPr>
              <a:t> said to her, "I am the resurrection and the life. He who believes in me will live, even though he dies</a:t>
            </a:r>
            <a:r>
              <a:rPr lang="en-US" sz="4000" b="1" dirty="0" smtClean="0">
                <a:solidFill>
                  <a:schemeClr val="tx1"/>
                </a:solidFill>
              </a:rPr>
              <a:t>;  </a:t>
            </a:r>
            <a:r>
              <a:rPr lang="en-US" sz="4000" b="1" dirty="0">
                <a:solidFill>
                  <a:schemeClr val="tx1"/>
                </a:solidFill>
              </a:rPr>
              <a:t>and </a:t>
            </a:r>
            <a:r>
              <a:rPr lang="en-US" sz="4000" b="1" u="sng" dirty="0">
                <a:solidFill>
                  <a:schemeClr val="tx1"/>
                </a:solidFill>
              </a:rPr>
              <a:t>whoever lives and believes in me will never die</a:t>
            </a:r>
            <a:r>
              <a:rPr lang="en-US" sz="4000" b="1" dirty="0">
                <a:solidFill>
                  <a:schemeClr val="tx1"/>
                </a:solidFill>
              </a:rPr>
              <a:t>. Do you believe this</a:t>
            </a:r>
            <a:r>
              <a:rPr lang="en-US" sz="4000" b="1" dirty="0" smtClean="0">
                <a:solidFill>
                  <a:schemeClr val="tx1"/>
                </a:solidFill>
              </a:rPr>
              <a:t>?”</a:t>
            </a:r>
            <a:r>
              <a:rPr lang="en-US" sz="4000" dirty="0" smtClean="0">
                <a:solidFill>
                  <a:schemeClr val="tx1"/>
                </a:solidFill>
              </a:rPr>
              <a:t> (4</a:t>
            </a:r>
            <a:r>
              <a:rPr lang="en-US" sz="4000" baseline="30000" dirty="0" smtClean="0">
                <a:solidFill>
                  <a:schemeClr val="tx1"/>
                </a:solidFill>
              </a:rPr>
              <a:t>th</a:t>
            </a:r>
            <a:r>
              <a:rPr lang="en-US" sz="4000" dirty="0" smtClean="0">
                <a:solidFill>
                  <a:schemeClr val="tx1"/>
                </a:solidFill>
              </a:rPr>
              <a:t> Gospel 11:23-26)</a:t>
            </a:r>
          </a:p>
          <a:p>
            <a:pPr marL="0" indent="0">
              <a:buNone/>
            </a:pPr>
            <a:r>
              <a:rPr lang="en-US" sz="4000" dirty="0" smtClean="0"/>
              <a:t>Does this mean the believer lives in heaven after his body dies?</a:t>
            </a:r>
            <a:endParaRPr lang="en-US" sz="4000" dirty="0">
              <a:solidFill>
                <a:schemeClr val="tx1"/>
              </a:solidFill>
            </a:endParaRPr>
          </a:p>
        </p:txBody>
      </p:sp>
    </p:spTree>
    <p:extLst>
      <p:ext uri="{BB962C8B-B14F-4D97-AF65-F5344CB8AC3E}">
        <p14:creationId xmlns:p14="http://schemas.microsoft.com/office/powerpoint/2010/main" val="40442210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400" b="1" dirty="0" smtClean="0">
                <a:solidFill>
                  <a:schemeClr val="tx1"/>
                </a:solidFill>
              </a:rPr>
              <a:t>At Home With the Lord</a:t>
            </a:r>
          </a:p>
          <a:p>
            <a:pPr marL="0" indent="0" algn="ctr">
              <a:buNone/>
            </a:pPr>
            <a:r>
              <a:rPr lang="en-US" sz="4400" b="1" dirty="0">
                <a:solidFill>
                  <a:schemeClr val="tx1"/>
                </a:solidFill>
              </a:rPr>
              <a:t>2 Corinthians </a:t>
            </a:r>
            <a:r>
              <a:rPr lang="en-US" sz="4400" b="1" dirty="0" smtClean="0">
                <a:solidFill>
                  <a:schemeClr val="tx1"/>
                </a:solidFill>
              </a:rPr>
              <a:t>5:1-10</a:t>
            </a:r>
          </a:p>
          <a:p>
            <a:pPr marL="0" indent="0">
              <a:buNone/>
            </a:pPr>
            <a:r>
              <a:rPr lang="en-US" sz="4000" b="1" dirty="0">
                <a:solidFill>
                  <a:schemeClr val="tx1"/>
                </a:solidFill>
              </a:rPr>
              <a:t>Now we know that if the earthly tent we live in is destroyed, we have a building from Elohim, an eternal house in heaven, not built by human hands.  Meanwhile we groan, </a:t>
            </a:r>
            <a:r>
              <a:rPr lang="en-US" sz="4000" b="1" u="sng" dirty="0">
                <a:solidFill>
                  <a:schemeClr val="tx1"/>
                </a:solidFill>
              </a:rPr>
              <a:t>longing to be clothed with our heavenly dwelling</a:t>
            </a:r>
            <a:r>
              <a:rPr lang="en-US" sz="4000" b="1" dirty="0">
                <a:solidFill>
                  <a:schemeClr val="tx1"/>
                </a:solidFill>
              </a:rPr>
              <a:t>, because when we are clothed, we will not be found naked</a:t>
            </a:r>
            <a:r>
              <a:rPr lang="en-US" sz="4000" dirty="0">
                <a:solidFill>
                  <a:schemeClr val="tx1"/>
                </a:solidFill>
              </a:rPr>
              <a:t>. </a:t>
            </a:r>
            <a:endParaRPr lang="en-US" sz="4000" strike="sngStrike" dirty="0">
              <a:solidFill>
                <a:schemeClr val="tx1"/>
              </a:solidFill>
            </a:endParaRPr>
          </a:p>
          <a:p>
            <a:pPr algn="ctr">
              <a:buNone/>
            </a:pPr>
            <a:endParaRPr lang="en-US" sz="4000" dirty="0" smtClean="0">
              <a:solidFill>
                <a:schemeClr val="tx1"/>
              </a:solidFill>
            </a:endParaRPr>
          </a:p>
        </p:txBody>
      </p:sp>
    </p:spTree>
    <p:extLst>
      <p:ext uri="{BB962C8B-B14F-4D97-AF65-F5344CB8AC3E}">
        <p14:creationId xmlns:p14="http://schemas.microsoft.com/office/powerpoint/2010/main" val="15600194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buNone/>
            </a:pPr>
            <a:r>
              <a:rPr lang="en-US" sz="4000" b="1" dirty="0" smtClean="0">
                <a:solidFill>
                  <a:schemeClr val="tx1"/>
                </a:solidFill>
              </a:rPr>
              <a:t>For </a:t>
            </a:r>
            <a:r>
              <a:rPr lang="en-US" sz="4000" b="1" dirty="0">
                <a:solidFill>
                  <a:schemeClr val="tx1"/>
                </a:solidFill>
              </a:rPr>
              <a:t>while we are in this tent, we groan and are burdened, because we do not wish to be unclothed but to be clothed with our heavenly dwelling, </a:t>
            </a:r>
            <a:r>
              <a:rPr lang="en-US" sz="4000" b="1" u="sng" dirty="0">
                <a:solidFill>
                  <a:schemeClr val="tx1"/>
                </a:solidFill>
              </a:rPr>
              <a:t>so that what is mortal may be swallowed up by life</a:t>
            </a:r>
            <a:r>
              <a:rPr lang="en-US" sz="4000" b="1" dirty="0">
                <a:solidFill>
                  <a:schemeClr val="tx1"/>
                </a:solidFill>
              </a:rPr>
              <a:t>.  Now it is Elohim who has made us for this very purpose and has given us the Spirit as a deposit, </a:t>
            </a:r>
            <a:r>
              <a:rPr lang="en-US" sz="4000" b="1" u="sng" dirty="0">
                <a:solidFill>
                  <a:schemeClr val="tx1"/>
                </a:solidFill>
              </a:rPr>
              <a:t>guaranteeing what is to come</a:t>
            </a:r>
            <a:r>
              <a:rPr lang="en-US" sz="4000" b="1" dirty="0">
                <a:solidFill>
                  <a:schemeClr val="tx1"/>
                </a:solidFill>
              </a:rPr>
              <a:t>.  Therefore we are always confident and know that as long as we are at home in the body we are away from the Master.  We live by faith, not by sight. </a:t>
            </a:r>
            <a:endParaRPr lang="en-US" sz="4000" b="1" dirty="0" smtClean="0">
              <a:solidFill>
                <a:schemeClr val="tx1"/>
              </a:solidFill>
            </a:endParaRPr>
          </a:p>
        </p:txBody>
      </p:sp>
    </p:spTree>
    <p:extLst>
      <p:ext uri="{BB962C8B-B14F-4D97-AF65-F5344CB8AC3E}">
        <p14:creationId xmlns:p14="http://schemas.microsoft.com/office/powerpoint/2010/main" val="40200962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buNone/>
            </a:pPr>
            <a:r>
              <a:rPr lang="en-US" sz="4000" dirty="0">
                <a:solidFill>
                  <a:schemeClr val="tx1"/>
                </a:solidFill>
              </a:rPr>
              <a:t> </a:t>
            </a:r>
            <a:r>
              <a:rPr lang="en-US" sz="4000" b="1" dirty="0">
                <a:solidFill>
                  <a:schemeClr val="tx1"/>
                </a:solidFill>
              </a:rPr>
              <a:t>We are confident, I say, and </a:t>
            </a:r>
            <a:r>
              <a:rPr lang="en-US" sz="4000" b="1" u="sng" dirty="0">
                <a:solidFill>
                  <a:schemeClr val="tx1"/>
                </a:solidFill>
              </a:rPr>
              <a:t>would prefer to be away from the body and at home with the Master</a:t>
            </a:r>
            <a:r>
              <a:rPr lang="en-US" sz="4000" b="1" dirty="0">
                <a:solidFill>
                  <a:schemeClr val="tx1"/>
                </a:solidFill>
              </a:rPr>
              <a:t>.  So we make it our goal to please him, whether we are at home in the body or away from it.  </a:t>
            </a:r>
            <a:r>
              <a:rPr lang="en-US" sz="4000" b="1" u="sng" dirty="0">
                <a:solidFill>
                  <a:schemeClr val="tx1"/>
                </a:solidFill>
              </a:rPr>
              <a:t>For we must all appear before the judgment seat of Messiah, that each one may receive what is due him for the things done while in the body, whether good or bad</a:t>
            </a:r>
            <a:r>
              <a:rPr lang="en-US" sz="4000" dirty="0">
                <a:solidFill>
                  <a:schemeClr val="tx1"/>
                </a:solidFill>
              </a:rPr>
              <a:t>. (2 Corinthians 5:1-10)</a:t>
            </a:r>
          </a:p>
        </p:txBody>
      </p:sp>
    </p:spTree>
    <p:extLst>
      <p:ext uri="{BB962C8B-B14F-4D97-AF65-F5344CB8AC3E}">
        <p14:creationId xmlns:p14="http://schemas.microsoft.com/office/powerpoint/2010/main" val="5443219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313509"/>
            <a:ext cx="10951029" cy="6413863"/>
          </a:xfrm>
        </p:spPr>
        <p:txBody>
          <a:bodyPr>
            <a:normAutofit/>
          </a:bodyPr>
          <a:lstStyle/>
          <a:p>
            <a:pPr algn="ctr">
              <a:buNone/>
            </a:pPr>
            <a:r>
              <a:rPr lang="en-US" sz="4400" b="1" dirty="0">
                <a:solidFill>
                  <a:schemeClr val="tx1"/>
                </a:solidFill>
              </a:rPr>
              <a:t>Keys to Understanding 2 </a:t>
            </a:r>
            <a:r>
              <a:rPr lang="en-US" sz="4400" b="1" dirty="0" err="1">
                <a:solidFill>
                  <a:schemeClr val="tx1"/>
                </a:solidFill>
              </a:rPr>
              <a:t>Cor</a:t>
            </a:r>
            <a:r>
              <a:rPr lang="en-US" sz="4400" b="1" dirty="0">
                <a:solidFill>
                  <a:schemeClr val="tx1"/>
                </a:solidFill>
              </a:rPr>
              <a:t> 5:1-10</a:t>
            </a:r>
          </a:p>
          <a:p>
            <a:pPr>
              <a:buNone/>
            </a:pPr>
            <a:r>
              <a:rPr lang="en-US" sz="4000" dirty="0">
                <a:solidFill>
                  <a:schemeClr val="tx1"/>
                </a:solidFill>
              </a:rPr>
              <a:t>Two Resurrection Metaphors:</a:t>
            </a:r>
          </a:p>
          <a:p>
            <a:pPr>
              <a:buNone/>
            </a:pPr>
            <a:r>
              <a:rPr lang="en-US" sz="4000" dirty="0" smtClean="0">
                <a:solidFill>
                  <a:schemeClr val="tx1"/>
                </a:solidFill>
              </a:rPr>
              <a:t>1 Paul’s </a:t>
            </a:r>
            <a:r>
              <a:rPr lang="en-US" sz="4000" dirty="0">
                <a:solidFill>
                  <a:schemeClr val="tx1"/>
                </a:solidFill>
              </a:rPr>
              <a:t>use of “being </a:t>
            </a:r>
            <a:r>
              <a:rPr lang="en-US" sz="4000" dirty="0" smtClean="0">
                <a:solidFill>
                  <a:schemeClr val="tx1"/>
                </a:solidFill>
              </a:rPr>
              <a:t>clothed with heavenly body”</a:t>
            </a:r>
            <a:endParaRPr lang="en-US" sz="4000" dirty="0">
              <a:solidFill>
                <a:schemeClr val="tx1"/>
              </a:solidFill>
            </a:endParaRPr>
          </a:p>
          <a:p>
            <a:pPr>
              <a:buNone/>
            </a:pPr>
            <a:r>
              <a:rPr lang="en-US" sz="4000" dirty="0" smtClean="0">
                <a:solidFill>
                  <a:schemeClr val="tx1"/>
                </a:solidFill>
              </a:rPr>
              <a:t>2 The </a:t>
            </a:r>
            <a:r>
              <a:rPr lang="en-US" sz="4000" dirty="0">
                <a:solidFill>
                  <a:schemeClr val="tx1"/>
                </a:solidFill>
              </a:rPr>
              <a:t>Mortal being “swallowed up”</a:t>
            </a:r>
          </a:p>
          <a:p>
            <a:pPr>
              <a:buNone/>
            </a:pPr>
            <a:r>
              <a:rPr lang="en-US" sz="4000" dirty="0">
                <a:solidFill>
                  <a:schemeClr val="tx1"/>
                </a:solidFill>
              </a:rPr>
              <a:t>Clues about “when</a:t>
            </a:r>
            <a:r>
              <a:rPr lang="en-US" sz="4000" dirty="0" smtClean="0">
                <a:solidFill>
                  <a:schemeClr val="tx1"/>
                </a:solidFill>
              </a:rPr>
              <a:t>”</a:t>
            </a:r>
            <a:endParaRPr lang="en-US" sz="4000" dirty="0">
              <a:solidFill>
                <a:schemeClr val="tx1"/>
              </a:solidFill>
            </a:endParaRPr>
          </a:p>
          <a:p>
            <a:pPr>
              <a:buNone/>
            </a:pPr>
            <a:r>
              <a:rPr lang="en-US" sz="4000" dirty="0" smtClean="0">
                <a:solidFill>
                  <a:schemeClr val="tx1"/>
                </a:solidFill>
              </a:rPr>
              <a:t>Resurrection language, “the </a:t>
            </a:r>
            <a:r>
              <a:rPr lang="en-US" sz="4000" dirty="0">
                <a:solidFill>
                  <a:schemeClr val="tx1"/>
                </a:solidFill>
              </a:rPr>
              <a:t>judgment to come” and “the judgment seat of Messiah”</a:t>
            </a:r>
          </a:p>
        </p:txBody>
      </p:sp>
    </p:spTree>
    <p:extLst>
      <p:ext uri="{BB962C8B-B14F-4D97-AF65-F5344CB8AC3E}">
        <p14:creationId xmlns:p14="http://schemas.microsoft.com/office/powerpoint/2010/main" val="41230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lgn="ctr">
              <a:buNone/>
            </a:pPr>
            <a:r>
              <a:rPr lang="en-US" sz="4400" b="1" dirty="0">
                <a:solidFill>
                  <a:schemeClr val="tx1"/>
                </a:solidFill>
              </a:rPr>
              <a:t>To Depart and Be with Messiah</a:t>
            </a:r>
          </a:p>
          <a:p>
            <a:pPr algn="ctr">
              <a:buNone/>
            </a:pPr>
            <a:r>
              <a:rPr lang="en-US" sz="4400" b="1" dirty="0">
                <a:solidFill>
                  <a:schemeClr val="tx1"/>
                </a:solidFill>
              </a:rPr>
              <a:t>Philippians 1:20-26</a:t>
            </a:r>
          </a:p>
          <a:p>
            <a:pPr>
              <a:buNone/>
            </a:pPr>
            <a:r>
              <a:rPr lang="en-US" sz="4000" b="1" dirty="0">
                <a:solidFill>
                  <a:schemeClr val="tx1"/>
                </a:solidFill>
              </a:rPr>
              <a:t>I eagerly expect and hope that </a:t>
            </a:r>
            <a:r>
              <a:rPr lang="en-US" sz="4000" b="1" u="sng" dirty="0">
                <a:solidFill>
                  <a:schemeClr val="tx1"/>
                </a:solidFill>
              </a:rPr>
              <a:t>I will in no way be ashamed</a:t>
            </a:r>
            <a:r>
              <a:rPr lang="en-US" sz="4000" b="1" dirty="0">
                <a:solidFill>
                  <a:schemeClr val="tx1"/>
                </a:solidFill>
              </a:rPr>
              <a:t>, but will have sufficient courage so that now as always Messiah will be exalted in my body, whether by life or by death.  For to me, to live is Messiah and to die is gain.</a:t>
            </a:r>
            <a:r>
              <a:rPr lang="en-US" sz="4000" dirty="0">
                <a:solidFill>
                  <a:schemeClr val="tx1"/>
                </a:solidFill>
              </a:rPr>
              <a:t> </a:t>
            </a:r>
            <a:r>
              <a:rPr lang="en-US" sz="4000" b="1" dirty="0"/>
              <a:t> If I am to go on living in the body, this will mean fruitful labor for me. Yet what shall I choose? I do not know!</a:t>
            </a:r>
            <a:endParaRPr lang="en-US" sz="4000" dirty="0" smtClean="0">
              <a:solidFill>
                <a:schemeClr val="tx1"/>
              </a:solidFill>
            </a:endParaRPr>
          </a:p>
        </p:txBody>
      </p:sp>
    </p:spTree>
    <p:extLst>
      <p:ext uri="{BB962C8B-B14F-4D97-AF65-F5344CB8AC3E}">
        <p14:creationId xmlns:p14="http://schemas.microsoft.com/office/powerpoint/2010/main" val="244095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buNone/>
            </a:pPr>
            <a:r>
              <a:rPr lang="en-US" sz="4000" b="1" dirty="0">
                <a:solidFill>
                  <a:schemeClr val="tx1"/>
                </a:solidFill>
              </a:rPr>
              <a:t>  I am torn between the two: </a:t>
            </a:r>
            <a:r>
              <a:rPr lang="en-US" sz="4000" b="1" u="sng" dirty="0">
                <a:solidFill>
                  <a:schemeClr val="tx1"/>
                </a:solidFill>
              </a:rPr>
              <a:t>I desire to depart and be with Messiah</a:t>
            </a:r>
            <a:r>
              <a:rPr lang="en-US" sz="4000" b="1" dirty="0">
                <a:solidFill>
                  <a:schemeClr val="tx1"/>
                </a:solidFill>
              </a:rPr>
              <a:t>, which is better by far; but it is more necessary for you that I remain in the body.  Convinced of this, I know that I will remain, and I will continue with all of you for your progress and joy in the faith, so that through my being with you again your joy in Messiah </a:t>
            </a:r>
            <a:r>
              <a:rPr lang="en-US" sz="4000" b="1" dirty="0" err="1">
                <a:solidFill>
                  <a:schemeClr val="tx1"/>
                </a:solidFill>
              </a:rPr>
              <a:t>Yahusha</a:t>
            </a:r>
            <a:r>
              <a:rPr lang="en-US" sz="4000" b="1" dirty="0">
                <a:solidFill>
                  <a:schemeClr val="tx1"/>
                </a:solidFill>
              </a:rPr>
              <a:t> will overflow on account of me</a:t>
            </a:r>
            <a:r>
              <a:rPr lang="en-US" sz="4000" dirty="0">
                <a:solidFill>
                  <a:schemeClr val="tx1"/>
                </a:solidFill>
              </a:rPr>
              <a:t>. (Philippians 1:20-26)</a:t>
            </a:r>
          </a:p>
        </p:txBody>
      </p:sp>
    </p:spTree>
    <p:extLst>
      <p:ext uri="{BB962C8B-B14F-4D97-AF65-F5344CB8AC3E}">
        <p14:creationId xmlns:p14="http://schemas.microsoft.com/office/powerpoint/2010/main" val="34868160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lgn="ctr">
              <a:buNone/>
            </a:pPr>
            <a:r>
              <a:rPr lang="en-US" sz="4400" b="1" dirty="0">
                <a:solidFill>
                  <a:schemeClr val="tx1"/>
                </a:solidFill>
              </a:rPr>
              <a:t>Key to Understanding Philippians </a:t>
            </a:r>
            <a:r>
              <a:rPr lang="en-US" sz="4400" b="1" dirty="0" smtClean="0">
                <a:solidFill>
                  <a:schemeClr val="tx1"/>
                </a:solidFill>
              </a:rPr>
              <a:t>1</a:t>
            </a:r>
            <a:endParaRPr lang="en-US" sz="4400" b="1" dirty="0">
              <a:solidFill>
                <a:schemeClr val="tx1"/>
              </a:solidFill>
            </a:endParaRPr>
          </a:p>
          <a:p>
            <a:pPr>
              <a:buNone/>
            </a:pPr>
            <a:r>
              <a:rPr lang="en-US" sz="4000" dirty="0">
                <a:solidFill>
                  <a:schemeClr val="tx1"/>
                </a:solidFill>
              </a:rPr>
              <a:t>The metaphor using “ashamed”</a:t>
            </a:r>
          </a:p>
          <a:p>
            <a:pPr>
              <a:buNone/>
            </a:pPr>
            <a:r>
              <a:rPr lang="en-US" sz="4000" u="sng" dirty="0">
                <a:solidFill>
                  <a:schemeClr val="tx1"/>
                </a:solidFill>
              </a:rPr>
              <a:t>I will in no way be ashamed</a:t>
            </a:r>
          </a:p>
          <a:p>
            <a:pPr>
              <a:buNone/>
            </a:pPr>
            <a:r>
              <a:rPr lang="en-US" sz="4000" b="1" dirty="0">
                <a:solidFill>
                  <a:schemeClr val="tx1"/>
                </a:solidFill>
              </a:rPr>
              <a:t>But </a:t>
            </a:r>
            <a:r>
              <a:rPr lang="en-US" sz="4000" b="1" u="sng" dirty="0">
                <a:solidFill>
                  <a:schemeClr val="tx1"/>
                </a:solidFill>
              </a:rPr>
              <a:t>at that time your people-- everyone whose name is found written in the book-- will be delivered</a:t>
            </a:r>
            <a:r>
              <a:rPr lang="en-US" sz="4000" b="1" dirty="0">
                <a:solidFill>
                  <a:schemeClr val="tx1"/>
                </a:solidFill>
              </a:rPr>
              <a:t>.  </a:t>
            </a:r>
            <a:r>
              <a:rPr lang="en-US" sz="4000" b="1" u="sng" dirty="0">
                <a:solidFill>
                  <a:schemeClr val="tx1"/>
                </a:solidFill>
              </a:rPr>
              <a:t>Multitudes who sleep in the dust of the earth will awake</a:t>
            </a:r>
            <a:r>
              <a:rPr lang="en-US" sz="4000" b="1" dirty="0">
                <a:solidFill>
                  <a:schemeClr val="tx1"/>
                </a:solidFill>
              </a:rPr>
              <a:t>: </a:t>
            </a:r>
            <a:r>
              <a:rPr lang="en-US" sz="4000" b="1" u="sng" dirty="0">
                <a:solidFill>
                  <a:schemeClr val="tx1"/>
                </a:solidFill>
              </a:rPr>
              <a:t>some to everlasting life, others to shame and everlasting contempt</a:t>
            </a:r>
            <a:r>
              <a:rPr lang="en-US" sz="4000" dirty="0">
                <a:solidFill>
                  <a:schemeClr val="tx1"/>
                </a:solidFill>
              </a:rPr>
              <a:t>. (Daniel 12:1-3)</a:t>
            </a:r>
          </a:p>
        </p:txBody>
      </p:sp>
    </p:spTree>
    <p:extLst>
      <p:ext uri="{BB962C8B-B14F-4D97-AF65-F5344CB8AC3E}">
        <p14:creationId xmlns:p14="http://schemas.microsoft.com/office/powerpoint/2010/main" val="7724442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674916"/>
            <a:ext cx="10951029" cy="6052457"/>
          </a:xfrm>
        </p:spPr>
        <p:txBody>
          <a:bodyPr>
            <a:normAutofit/>
          </a:bodyPr>
          <a:lstStyle/>
          <a:p>
            <a:pPr algn="ctr">
              <a:buNone/>
            </a:pPr>
            <a:r>
              <a:rPr lang="en-US" sz="4000" b="1" dirty="0">
                <a:solidFill>
                  <a:schemeClr val="tx1"/>
                </a:solidFill>
              </a:rPr>
              <a:t>Ashamed of </a:t>
            </a:r>
            <a:r>
              <a:rPr lang="en-US" sz="4000" b="1" dirty="0" err="1" smtClean="0">
                <a:solidFill>
                  <a:schemeClr val="tx1"/>
                </a:solidFill>
              </a:rPr>
              <a:t>Yahusha</a:t>
            </a:r>
            <a:r>
              <a:rPr lang="en-US" sz="4000" b="1" dirty="0" smtClean="0">
                <a:solidFill>
                  <a:schemeClr val="tx1"/>
                </a:solidFill>
              </a:rPr>
              <a:t>?</a:t>
            </a:r>
            <a:endParaRPr lang="en-US" sz="4000" b="1" dirty="0">
              <a:solidFill>
                <a:schemeClr val="tx1"/>
              </a:solidFill>
            </a:endParaRPr>
          </a:p>
          <a:p>
            <a:pPr>
              <a:buNone/>
            </a:pPr>
            <a:r>
              <a:rPr lang="en-US" sz="4000" b="1" dirty="0" smtClean="0">
                <a:solidFill>
                  <a:schemeClr val="tx1"/>
                </a:solidFill>
              </a:rPr>
              <a:t>If </a:t>
            </a:r>
            <a:r>
              <a:rPr lang="en-US" sz="4000" b="1" dirty="0">
                <a:solidFill>
                  <a:schemeClr val="tx1"/>
                </a:solidFill>
              </a:rPr>
              <a:t>anyone is </a:t>
            </a:r>
            <a:r>
              <a:rPr lang="en-US" sz="4000" b="1" u="sng" dirty="0">
                <a:solidFill>
                  <a:schemeClr val="tx1"/>
                </a:solidFill>
              </a:rPr>
              <a:t>ashamed</a:t>
            </a:r>
            <a:r>
              <a:rPr lang="en-US" sz="4000" b="1" dirty="0">
                <a:solidFill>
                  <a:schemeClr val="tx1"/>
                </a:solidFill>
              </a:rPr>
              <a:t> of me and my words, the Son of Man will be </a:t>
            </a:r>
            <a:r>
              <a:rPr lang="en-US" sz="4000" b="1" u="sng" dirty="0">
                <a:solidFill>
                  <a:schemeClr val="tx1"/>
                </a:solidFill>
              </a:rPr>
              <a:t>ashamed of him</a:t>
            </a:r>
            <a:r>
              <a:rPr lang="en-US" sz="4000" b="1" dirty="0">
                <a:solidFill>
                  <a:schemeClr val="tx1"/>
                </a:solidFill>
              </a:rPr>
              <a:t> </a:t>
            </a:r>
            <a:r>
              <a:rPr lang="en-US" sz="4000" b="1" u="sng" dirty="0">
                <a:solidFill>
                  <a:schemeClr val="tx1"/>
                </a:solidFill>
              </a:rPr>
              <a:t>when he comes in his glory and in the glory of the Father and of the holy angels</a:t>
            </a:r>
            <a:r>
              <a:rPr lang="en-US" sz="4000" dirty="0">
                <a:solidFill>
                  <a:schemeClr val="tx1"/>
                </a:solidFill>
              </a:rPr>
              <a:t>" (Luke 9:26). </a:t>
            </a:r>
            <a:endParaRPr lang="en-US" sz="4000" dirty="0" smtClean="0">
              <a:solidFill>
                <a:schemeClr val="tx1"/>
              </a:solidFill>
            </a:endParaRPr>
          </a:p>
        </p:txBody>
      </p:sp>
    </p:spTree>
    <p:extLst>
      <p:ext uri="{BB962C8B-B14F-4D97-AF65-F5344CB8AC3E}">
        <p14:creationId xmlns:p14="http://schemas.microsoft.com/office/powerpoint/2010/main" val="35753128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buNone/>
            </a:pPr>
            <a:r>
              <a:rPr lang="en-US" sz="4000" b="1" dirty="0" smtClean="0">
                <a:solidFill>
                  <a:schemeClr val="tx1"/>
                </a:solidFill>
              </a:rPr>
              <a:t>…and </a:t>
            </a:r>
            <a:r>
              <a:rPr lang="en-US" sz="4000" b="1" dirty="0">
                <a:solidFill>
                  <a:schemeClr val="tx1"/>
                </a:solidFill>
              </a:rPr>
              <a:t>now, dear children, continue in him, so that when he appears we may be confident and </a:t>
            </a:r>
            <a:r>
              <a:rPr lang="en-US" sz="4000" b="1" u="sng" dirty="0">
                <a:solidFill>
                  <a:schemeClr val="tx1"/>
                </a:solidFill>
              </a:rPr>
              <a:t>unashamed before him at his </a:t>
            </a:r>
            <a:r>
              <a:rPr lang="en-US" sz="4000" b="1" u="sng" dirty="0" smtClean="0">
                <a:solidFill>
                  <a:schemeClr val="tx1"/>
                </a:solidFill>
              </a:rPr>
              <a:t>coming</a:t>
            </a:r>
            <a:r>
              <a:rPr lang="en-US" sz="4000" dirty="0" smtClean="0">
                <a:solidFill>
                  <a:schemeClr val="tx1"/>
                </a:solidFill>
              </a:rPr>
              <a:t> </a:t>
            </a:r>
            <a:r>
              <a:rPr lang="en-US" sz="4000" dirty="0">
                <a:solidFill>
                  <a:schemeClr val="tx1"/>
                </a:solidFill>
              </a:rPr>
              <a:t>(1 John 2:28</a:t>
            </a:r>
            <a:r>
              <a:rPr lang="en-US" sz="4000" dirty="0" smtClean="0">
                <a:solidFill>
                  <a:schemeClr val="tx1"/>
                </a:solidFill>
              </a:rPr>
              <a:t>).</a:t>
            </a:r>
          </a:p>
          <a:p>
            <a:pPr>
              <a:buNone/>
            </a:pPr>
            <a:endParaRPr lang="en-US" sz="4000" dirty="0"/>
          </a:p>
          <a:p>
            <a:pPr>
              <a:buNone/>
            </a:pPr>
            <a:r>
              <a:rPr lang="en-US" sz="4000" dirty="0" smtClean="0">
                <a:solidFill>
                  <a:schemeClr val="tx1"/>
                </a:solidFill>
              </a:rPr>
              <a:t>This “be ashamed” clue in Philippians 1 identifies that Paul is talking about the resurrection and the time of the kingdom as that time when he will be with Messiah (after death).</a:t>
            </a:r>
          </a:p>
        </p:txBody>
      </p:sp>
    </p:spTree>
    <p:extLst>
      <p:ext uri="{BB962C8B-B14F-4D97-AF65-F5344CB8AC3E}">
        <p14:creationId xmlns:p14="http://schemas.microsoft.com/office/powerpoint/2010/main" val="8119498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lgn="ctr">
              <a:buNone/>
            </a:pPr>
            <a:r>
              <a:rPr lang="en-US" sz="4400" b="1" dirty="0">
                <a:solidFill>
                  <a:schemeClr val="tx1"/>
                </a:solidFill>
              </a:rPr>
              <a:t>The Transfiguration Event</a:t>
            </a:r>
          </a:p>
          <a:p>
            <a:pPr algn="ctr">
              <a:buNone/>
            </a:pPr>
            <a:r>
              <a:rPr lang="en-US" sz="4400" b="1" dirty="0">
                <a:solidFill>
                  <a:schemeClr val="tx1"/>
                </a:solidFill>
              </a:rPr>
              <a:t>Doesn’t this prove that Moses and Elijah are alive in heaven?</a:t>
            </a:r>
          </a:p>
          <a:p>
            <a:pPr>
              <a:buNone/>
            </a:pPr>
            <a:r>
              <a:rPr lang="en-US" sz="4000" b="1" dirty="0">
                <a:solidFill>
                  <a:schemeClr val="tx1"/>
                </a:solidFill>
              </a:rPr>
              <a:t>And he said to them, "I tell you the truth, some who are standing here will not taste </a:t>
            </a:r>
            <a:r>
              <a:rPr lang="en-US" sz="4000" b="1" dirty="0" smtClean="0">
                <a:solidFill>
                  <a:schemeClr val="tx1"/>
                </a:solidFill>
              </a:rPr>
              <a:t>death </a:t>
            </a:r>
            <a:r>
              <a:rPr lang="en-US" sz="4000" b="1" u="sng" dirty="0" smtClean="0"/>
              <a:t>before </a:t>
            </a:r>
            <a:r>
              <a:rPr lang="en-US" sz="4000" b="1" u="sng" dirty="0"/>
              <a:t>they see the kingdom of Elohim come with </a:t>
            </a:r>
            <a:r>
              <a:rPr lang="en-US" sz="4000" b="1" u="sng" dirty="0" smtClean="0"/>
              <a:t>power.” </a:t>
            </a:r>
            <a:r>
              <a:rPr lang="en-US" sz="4000" b="1" dirty="0" smtClean="0"/>
              <a:t>After </a:t>
            </a:r>
            <a:r>
              <a:rPr lang="en-US" sz="4000" b="1" dirty="0"/>
              <a:t>six </a:t>
            </a:r>
            <a:r>
              <a:rPr lang="en-US" sz="4000" b="1" dirty="0" smtClean="0"/>
              <a:t>days </a:t>
            </a:r>
            <a:r>
              <a:rPr lang="en-US" sz="4000" b="1" dirty="0" err="1" smtClean="0"/>
              <a:t>Yahusha</a:t>
            </a:r>
            <a:r>
              <a:rPr lang="en-US" sz="4000" b="1" dirty="0" smtClean="0"/>
              <a:t> </a:t>
            </a:r>
            <a:r>
              <a:rPr lang="en-US" sz="4000" b="1" dirty="0">
                <a:solidFill>
                  <a:schemeClr val="tx1"/>
                </a:solidFill>
              </a:rPr>
              <a:t>took </a:t>
            </a:r>
            <a:r>
              <a:rPr lang="en-US" sz="4000" b="1" dirty="0" err="1">
                <a:solidFill>
                  <a:schemeClr val="tx1"/>
                </a:solidFill>
              </a:rPr>
              <a:t>Kepha</a:t>
            </a:r>
            <a:r>
              <a:rPr lang="en-US" sz="4000" b="1" dirty="0">
                <a:solidFill>
                  <a:schemeClr val="tx1"/>
                </a:solidFill>
              </a:rPr>
              <a:t>, </a:t>
            </a:r>
            <a:r>
              <a:rPr lang="en-US" sz="4000" b="1" dirty="0" err="1">
                <a:solidFill>
                  <a:schemeClr val="tx1"/>
                </a:solidFill>
              </a:rPr>
              <a:t>Ya'acov</a:t>
            </a:r>
            <a:r>
              <a:rPr lang="en-US" sz="4000" b="1" dirty="0">
                <a:solidFill>
                  <a:schemeClr val="tx1"/>
                </a:solidFill>
              </a:rPr>
              <a:t> and </a:t>
            </a:r>
            <a:r>
              <a:rPr lang="en-US" sz="4000" b="1" dirty="0" err="1">
                <a:solidFill>
                  <a:schemeClr val="tx1"/>
                </a:solidFill>
              </a:rPr>
              <a:t>Yochanan</a:t>
            </a:r>
            <a:r>
              <a:rPr lang="en-US" sz="4000" b="1" dirty="0">
                <a:solidFill>
                  <a:schemeClr val="tx1"/>
                </a:solidFill>
              </a:rPr>
              <a:t> with him and led them up a high mountain, where they were all alone.</a:t>
            </a:r>
          </a:p>
        </p:txBody>
      </p:sp>
    </p:spTree>
    <p:extLst>
      <p:ext uri="{BB962C8B-B14F-4D97-AF65-F5344CB8AC3E}">
        <p14:creationId xmlns:p14="http://schemas.microsoft.com/office/powerpoint/2010/main" val="17298075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98716"/>
            <a:ext cx="10951029" cy="6128657"/>
          </a:xfrm>
        </p:spPr>
        <p:txBody>
          <a:bodyPr>
            <a:normAutofit/>
          </a:bodyPr>
          <a:lstStyle/>
          <a:p>
            <a:pPr marL="0" indent="0">
              <a:buNone/>
            </a:pPr>
            <a:r>
              <a:rPr lang="en-US" sz="4000" b="1" dirty="0">
                <a:solidFill>
                  <a:schemeClr val="tx1"/>
                </a:solidFill>
              </a:rPr>
              <a:t>There he was transfigured before them.  His clothes became dazzling white, whiter than anyone in the world could bleach them.  </a:t>
            </a:r>
            <a:r>
              <a:rPr lang="en-US" sz="4000" b="1" u="sng" dirty="0">
                <a:solidFill>
                  <a:schemeClr val="tx1"/>
                </a:solidFill>
              </a:rPr>
              <a:t>And there appeared</a:t>
            </a:r>
            <a:r>
              <a:rPr lang="en-US" sz="4000" b="1" dirty="0">
                <a:solidFill>
                  <a:schemeClr val="tx1"/>
                </a:solidFill>
              </a:rPr>
              <a:t> before them </a:t>
            </a:r>
            <a:r>
              <a:rPr lang="en-US" sz="4000" b="1" dirty="0" err="1">
                <a:solidFill>
                  <a:schemeClr val="tx1"/>
                </a:solidFill>
              </a:rPr>
              <a:t>Eliyahu</a:t>
            </a:r>
            <a:r>
              <a:rPr lang="en-US" sz="4000" b="1" dirty="0">
                <a:solidFill>
                  <a:schemeClr val="tx1"/>
                </a:solidFill>
              </a:rPr>
              <a:t> and </a:t>
            </a:r>
            <a:r>
              <a:rPr lang="en-US" sz="4000" b="1" dirty="0" err="1">
                <a:solidFill>
                  <a:schemeClr val="tx1"/>
                </a:solidFill>
              </a:rPr>
              <a:t>Mosheh</a:t>
            </a:r>
            <a:r>
              <a:rPr lang="en-US" sz="4000" b="1" dirty="0">
                <a:solidFill>
                  <a:schemeClr val="tx1"/>
                </a:solidFill>
              </a:rPr>
              <a:t>, who were talking with </a:t>
            </a:r>
            <a:r>
              <a:rPr lang="en-US" sz="4000" b="1" dirty="0" err="1">
                <a:solidFill>
                  <a:schemeClr val="tx1"/>
                </a:solidFill>
              </a:rPr>
              <a:t>Yahusha</a:t>
            </a:r>
            <a:r>
              <a:rPr lang="en-US" sz="4000" b="1" dirty="0">
                <a:solidFill>
                  <a:schemeClr val="tx1"/>
                </a:solidFill>
              </a:rPr>
              <a:t>.  </a:t>
            </a:r>
            <a:r>
              <a:rPr lang="en-US" sz="4000" b="1" dirty="0" err="1">
                <a:solidFill>
                  <a:schemeClr val="tx1"/>
                </a:solidFill>
              </a:rPr>
              <a:t>Kepha</a:t>
            </a:r>
            <a:r>
              <a:rPr lang="en-US" sz="4000" b="1" dirty="0">
                <a:solidFill>
                  <a:schemeClr val="tx1"/>
                </a:solidFill>
              </a:rPr>
              <a:t> said to </a:t>
            </a:r>
            <a:r>
              <a:rPr lang="en-US" sz="4000" b="1" dirty="0" err="1">
                <a:solidFill>
                  <a:schemeClr val="tx1"/>
                </a:solidFill>
              </a:rPr>
              <a:t>Yahusha</a:t>
            </a:r>
            <a:r>
              <a:rPr lang="en-US" sz="4000" b="1" dirty="0">
                <a:solidFill>
                  <a:schemeClr val="tx1"/>
                </a:solidFill>
              </a:rPr>
              <a:t>, "Rabbi, it is good for us to be here. Let us put up three shelters-- one for you, one for Mosheh and one for </a:t>
            </a:r>
            <a:r>
              <a:rPr lang="en-US" sz="4000" b="1" dirty="0" err="1">
                <a:solidFill>
                  <a:schemeClr val="tx1"/>
                </a:solidFill>
              </a:rPr>
              <a:t>Eliyahu</a:t>
            </a:r>
            <a:r>
              <a:rPr lang="en-US" sz="4000" b="1" dirty="0">
                <a:solidFill>
                  <a:schemeClr val="tx1"/>
                </a:solidFill>
              </a:rPr>
              <a:t>."  (He did not know what to say, they were so frightened.) </a:t>
            </a:r>
            <a:r>
              <a:rPr lang="en-US" sz="4000" b="1" dirty="0" smtClean="0">
                <a:solidFill>
                  <a:schemeClr val="tx1"/>
                </a:solidFill>
              </a:rPr>
              <a:t> </a:t>
            </a:r>
            <a:r>
              <a:rPr lang="en-US" sz="4000" dirty="0" smtClean="0">
                <a:solidFill>
                  <a:schemeClr val="tx1"/>
                </a:solidFill>
              </a:rPr>
              <a:t>(</a:t>
            </a:r>
            <a:r>
              <a:rPr lang="en-US" sz="4000" dirty="0">
                <a:solidFill>
                  <a:schemeClr val="tx1"/>
                </a:solidFill>
              </a:rPr>
              <a:t>Mark 9:1-8) </a:t>
            </a:r>
          </a:p>
        </p:txBody>
      </p:sp>
    </p:spTree>
    <p:extLst>
      <p:ext uri="{BB962C8B-B14F-4D97-AF65-F5344CB8AC3E}">
        <p14:creationId xmlns:p14="http://schemas.microsoft.com/office/powerpoint/2010/main" val="16483128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98716"/>
            <a:ext cx="10951029" cy="6128657"/>
          </a:xfrm>
        </p:spPr>
        <p:txBody>
          <a:bodyPr>
            <a:normAutofit/>
          </a:bodyPr>
          <a:lstStyle/>
          <a:p>
            <a:pPr marL="0" indent="0">
              <a:buNone/>
            </a:pPr>
            <a:r>
              <a:rPr lang="en-US" sz="4000" b="1" dirty="0" smtClean="0">
                <a:solidFill>
                  <a:schemeClr val="tx1"/>
                </a:solidFill>
              </a:rPr>
              <a:t>Then </a:t>
            </a:r>
            <a:r>
              <a:rPr lang="en-US" sz="4000" b="1" dirty="0">
                <a:solidFill>
                  <a:schemeClr val="tx1"/>
                </a:solidFill>
              </a:rPr>
              <a:t>a cloud appeared and enveloped them, and a voice came from the cloud: "This is my Son, whom I love. Listen to him!"  Suddenly, when they looked around, they no longer saw anyone with them except </a:t>
            </a:r>
            <a:r>
              <a:rPr lang="en-US" sz="4000" b="1" dirty="0" err="1">
                <a:solidFill>
                  <a:schemeClr val="tx1"/>
                </a:solidFill>
              </a:rPr>
              <a:t>Yahusha</a:t>
            </a:r>
            <a:r>
              <a:rPr lang="en-US" sz="4000" dirty="0">
                <a:solidFill>
                  <a:schemeClr val="tx1"/>
                </a:solidFill>
              </a:rPr>
              <a:t>. (Mark 9:1-8) </a:t>
            </a:r>
          </a:p>
        </p:txBody>
      </p:sp>
    </p:spTree>
    <p:extLst>
      <p:ext uri="{BB962C8B-B14F-4D97-AF65-F5344CB8AC3E}">
        <p14:creationId xmlns:p14="http://schemas.microsoft.com/office/powerpoint/2010/main" val="2621550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058" y="402772"/>
            <a:ext cx="10440609" cy="6193971"/>
          </a:xfrm>
        </p:spPr>
        <p:txBody>
          <a:bodyPr>
            <a:normAutofit/>
          </a:bodyPr>
          <a:lstStyle/>
          <a:p>
            <a:pPr algn="ctr">
              <a:buNone/>
            </a:pPr>
            <a:r>
              <a:rPr lang="en-US" sz="4000" b="1" dirty="0">
                <a:solidFill>
                  <a:schemeClr val="tx1"/>
                </a:solidFill>
              </a:rPr>
              <a:t>Keys to Understanding the Transfiguration</a:t>
            </a:r>
          </a:p>
          <a:p>
            <a:pPr>
              <a:buNone/>
            </a:pPr>
            <a:r>
              <a:rPr lang="en-US" sz="4000" dirty="0" smtClean="0">
                <a:solidFill>
                  <a:schemeClr val="tx1"/>
                </a:solidFill>
              </a:rPr>
              <a:t>Use of language of visions</a:t>
            </a:r>
          </a:p>
          <a:p>
            <a:pPr>
              <a:buNone/>
            </a:pPr>
            <a:r>
              <a:rPr lang="en-US" sz="4000" dirty="0" smtClean="0">
                <a:solidFill>
                  <a:schemeClr val="tx1"/>
                </a:solidFill>
              </a:rPr>
              <a:t>They would “see” the kingdom of heaven</a:t>
            </a:r>
          </a:p>
          <a:p>
            <a:pPr>
              <a:buNone/>
            </a:pPr>
            <a:r>
              <a:rPr lang="en-US" sz="4000" dirty="0" smtClean="0">
                <a:solidFill>
                  <a:schemeClr val="tx1"/>
                </a:solidFill>
              </a:rPr>
              <a:t>There “appeared” unto them…</a:t>
            </a:r>
          </a:p>
          <a:p>
            <a:pPr>
              <a:buNone/>
            </a:pPr>
            <a:r>
              <a:rPr lang="en-US" sz="4000" u="sng" dirty="0" smtClean="0"/>
              <a:t>Not seeing them in the “now” but seeing the future kingdom by vision</a:t>
            </a:r>
            <a:r>
              <a:rPr lang="en-US" sz="4000" dirty="0" smtClean="0"/>
              <a:t>.</a:t>
            </a:r>
          </a:p>
          <a:p>
            <a:pPr>
              <a:buNone/>
            </a:pPr>
            <a:r>
              <a:rPr lang="en-US" sz="4000" dirty="0" smtClean="0">
                <a:solidFill>
                  <a:schemeClr val="tx1"/>
                </a:solidFill>
              </a:rPr>
              <a:t>So any misunderstanding about Moses and Elijah being alive now is to not understand that this is a vision of the future.</a:t>
            </a:r>
            <a:endParaRPr lang="en-US" sz="4000" dirty="0">
              <a:solidFill>
                <a:schemeClr val="tx1"/>
              </a:solidFill>
            </a:endParaRPr>
          </a:p>
        </p:txBody>
      </p:sp>
    </p:spTree>
    <p:extLst>
      <p:ext uri="{BB962C8B-B14F-4D97-AF65-F5344CB8AC3E}">
        <p14:creationId xmlns:p14="http://schemas.microsoft.com/office/powerpoint/2010/main" val="11420875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3937959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65659</TotalTime>
  <Words>2239</Words>
  <Application>Microsoft Office PowerPoint</Application>
  <PresentationFormat>Widescreen</PresentationFormat>
  <Paragraphs>164</Paragraphs>
  <Slides>39</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523</cp:revision>
  <dcterms:created xsi:type="dcterms:W3CDTF">2018-11-07T08:55:54Z</dcterms:created>
  <dcterms:modified xsi:type="dcterms:W3CDTF">2019-12-08T17:33:01Z</dcterms:modified>
</cp:coreProperties>
</file>