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4" r:id="rId2"/>
    <p:sldId id="257" r:id="rId3"/>
    <p:sldId id="563" r:id="rId4"/>
    <p:sldId id="564" r:id="rId5"/>
    <p:sldId id="565" r:id="rId6"/>
    <p:sldId id="567" r:id="rId7"/>
    <p:sldId id="634" r:id="rId8"/>
    <p:sldId id="566" r:id="rId9"/>
    <p:sldId id="635" r:id="rId10"/>
    <p:sldId id="636" r:id="rId11"/>
    <p:sldId id="632" r:id="rId12"/>
    <p:sldId id="633" r:id="rId13"/>
    <p:sldId id="568" r:id="rId14"/>
    <p:sldId id="570" r:id="rId15"/>
    <p:sldId id="571" r:id="rId16"/>
    <p:sldId id="572" r:id="rId17"/>
    <p:sldId id="573" r:id="rId18"/>
    <p:sldId id="574" r:id="rId19"/>
    <p:sldId id="575" r:id="rId20"/>
    <p:sldId id="576" r:id="rId21"/>
    <p:sldId id="577" r:id="rId22"/>
    <p:sldId id="578" r:id="rId23"/>
    <p:sldId id="579" r:id="rId24"/>
    <p:sldId id="628" r:id="rId25"/>
    <p:sldId id="629" r:id="rId26"/>
    <p:sldId id="630" r:id="rId27"/>
    <p:sldId id="631" r:id="rId28"/>
    <p:sldId id="580" r:id="rId29"/>
    <p:sldId id="581" r:id="rId30"/>
    <p:sldId id="582" r:id="rId31"/>
    <p:sldId id="583" r:id="rId32"/>
    <p:sldId id="584" r:id="rId33"/>
    <p:sldId id="585" r:id="rId34"/>
    <p:sldId id="586" r:id="rId35"/>
    <p:sldId id="587" r:id="rId36"/>
    <p:sldId id="588" r:id="rId37"/>
    <p:sldId id="589" r:id="rId38"/>
    <p:sldId id="590" r:id="rId39"/>
    <p:sldId id="591" r:id="rId40"/>
    <p:sldId id="592" r:id="rId41"/>
    <p:sldId id="593" r:id="rId42"/>
    <p:sldId id="594" r:id="rId43"/>
    <p:sldId id="595" r:id="rId44"/>
    <p:sldId id="53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55" autoAdjust="0"/>
  </p:normalViewPr>
  <p:slideViewPr>
    <p:cSldViewPr snapToGrid="0">
      <p:cViewPr varScale="1">
        <p:scale>
          <a:sx n="73" d="100"/>
          <a:sy n="73" d="100"/>
        </p:scale>
        <p:origin x="354" y="72"/>
      </p:cViewPr>
      <p:guideLst/>
    </p:cSldViewPr>
  </p:slideViewPr>
  <p:outlineViewPr>
    <p:cViewPr>
      <p:scale>
        <a:sx n="33" d="100"/>
        <a:sy n="33" d="100"/>
      </p:scale>
      <p:origin x="0" y="-588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464002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405405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393277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35214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815296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406692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03829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067552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61279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52584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36535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518307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52917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02207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901005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4744780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208384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574678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646063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036053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719567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286773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264037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93151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967531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517773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3653732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7817683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9189161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101572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771124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548010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7003207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9109725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798573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8966087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5538731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4725697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1268244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8317452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1702479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954466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November 30,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When We Die</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Expelling the Myths About What Happens When the Human Being Dies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143500"/>
          </a:xfrm>
        </p:spPr>
        <p:txBody>
          <a:bodyPr>
            <a:normAutofit/>
          </a:bodyPr>
          <a:lstStyle/>
          <a:p>
            <a:pPr marL="0" indent="0" algn="ctr">
              <a:buNone/>
            </a:pPr>
            <a:r>
              <a:rPr lang="en-US" sz="4000" dirty="0">
                <a:solidFill>
                  <a:schemeClr val="tx1"/>
                </a:solidFill>
              </a:rPr>
              <a:t>Live Forever?</a:t>
            </a:r>
          </a:p>
          <a:p>
            <a:pPr marL="0" indent="0">
              <a:buNone/>
            </a:pPr>
            <a:r>
              <a:rPr lang="en-US" sz="4000" dirty="0">
                <a:solidFill>
                  <a:schemeClr val="tx1"/>
                </a:solidFill>
              </a:rPr>
              <a:t>And the LORD God said, "The man has now become like one of us, knowing good and evil. He must not be allowed to reach out his hand and take also from the tree of life and eat, </a:t>
            </a:r>
            <a:r>
              <a:rPr lang="en-US" sz="4000" i="1" u="sng" dirty="0">
                <a:solidFill>
                  <a:schemeClr val="tx1"/>
                </a:solidFill>
              </a:rPr>
              <a:t>and live forever</a:t>
            </a:r>
            <a:r>
              <a:rPr lang="en-US" sz="4000" dirty="0">
                <a:solidFill>
                  <a:schemeClr val="tx1"/>
                </a:solidFill>
              </a:rPr>
              <a:t>" (Genesis 3:22 NIV).</a:t>
            </a:r>
          </a:p>
        </p:txBody>
      </p:sp>
    </p:spTree>
    <p:extLst>
      <p:ext uri="{BB962C8B-B14F-4D97-AF65-F5344CB8AC3E}">
        <p14:creationId xmlns:p14="http://schemas.microsoft.com/office/powerpoint/2010/main" val="1641547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buNone/>
            </a:pPr>
            <a:r>
              <a:rPr lang="en-US" sz="4000" dirty="0" smtClean="0">
                <a:solidFill>
                  <a:schemeClr val="tx1"/>
                </a:solidFill>
              </a:rPr>
              <a:t>*Most Christians believe that they have immortality – that when their body dies their soul still lives and goes to heaven</a:t>
            </a:r>
          </a:p>
          <a:p>
            <a:pPr marL="0" indent="0">
              <a:buNone/>
            </a:pPr>
            <a:r>
              <a:rPr lang="en-US" sz="4000" dirty="0" smtClean="0">
                <a:solidFill>
                  <a:schemeClr val="tx1"/>
                </a:solidFill>
              </a:rPr>
              <a:t>*Most religions teach an afterlife in which the “essence” or soul of a person lives after the death of the body</a:t>
            </a:r>
          </a:p>
          <a:p>
            <a:pPr marL="0" indent="0">
              <a:buNone/>
            </a:pPr>
            <a:r>
              <a:rPr lang="en-US" sz="4000" dirty="0" smtClean="0">
                <a:solidFill>
                  <a:schemeClr val="tx1"/>
                </a:solidFill>
              </a:rPr>
              <a:t>*Most people in the world believe in some sort of afterlife – that death is only a transition to another life state (</a:t>
            </a:r>
            <a:r>
              <a:rPr lang="en-US" sz="4000" dirty="0" err="1" smtClean="0">
                <a:solidFill>
                  <a:schemeClr val="tx1"/>
                </a:solidFill>
              </a:rPr>
              <a:t>ie</a:t>
            </a:r>
            <a:r>
              <a:rPr lang="en-US" sz="4000" dirty="0" smtClean="0">
                <a:solidFill>
                  <a:schemeClr val="tx1"/>
                </a:solidFill>
              </a:rPr>
              <a:t> Elysian fields)</a:t>
            </a:r>
            <a:endParaRPr lang="en-US" sz="4000" dirty="0">
              <a:solidFill>
                <a:schemeClr val="tx1"/>
              </a:solidFill>
            </a:endParaRPr>
          </a:p>
        </p:txBody>
      </p:sp>
    </p:spTree>
    <p:extLst>
      <p:ext uri="{BB962C8B-B14F-4D97-AF65-F5344CB8AC3E}">
        <p14:creationId xmlns:p14="http://schemas.microsoft.com/office/powerpoint/2010/main" val="188807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291943"/>
          </a:xfrm>
        </p:spPr>
        <p:txBody>
          <a:bodyPr>
            <a:normAutofit/>
          </a:bodyPr>
          <a:lstStyle/>
          <a:p>
            <a:pPr marL="0" indent="0">
              <a:buNone/>
            </a:pPr>
            <a:r>
              <a:rPr lang="en-US" sz="4000" dirty="0" smtClean="0">
                <a:solidFill>
                  <a:schemeClr val="tx1"/>
                </a:solidFill>
              </a:rPr>
              <a:t>*The Lie in the Garden</a:t>
            </a:r>
          </a:p>
          <a:p>
            <a:pPr marL="0" indent="0">
              <a:buNone/>
            </a:pPr>
            <a:r>
              <a:rPr lang="en-US" sz="4000" dirty="0" smtClean="0">
                <a:solidFill>
                  <a:schemeClr val="tx1"/>
                </a:solidFill>
              </a:rPr>
              <a:t>*What really happens when a person dies?</a:t>
            </a:r>
          </a:p>
          <a:p>
            <a:pPr marL="0" indent="0">
              <a:buNone/>
            </a:pPr>
            <a:r>
              <a:rPr lang="en-US" sz="4000" dirty="0" smtClean="0">
                <a:solidFill>
                  <a:schemeClr val="tx1"/>
                </a:solidFill>
              </a:rPr>
              <a:t>*Sleep as a Metaphor for Death</a:t>
            </a:r>
          </a:p>
          <a:p>
            <a:pPr marL="0" indent="0">
              <a:buNone/>
            </a:pPr>
            <a:r>
              <a:rPr lang="en-US" sz="4000" dirty="0" smtClean="0">
                <a:solidFill>
                  <a:schemeClr val="tx1"/>
                </a:solidFill>
              </a:rPr>
              <a:t>*Do Believers Have Eternal Life in Them Now?</a:t>
            </a:r>
          </a:p>
          <a:p>
            <a:pPr marL="0" indent="0">
              <a:buNone/>
            </a:pPr>
            <a:r>
              <a:rPr lang="en-US" sz="4000" dirty="0" smtClean="0">
                <a:solidFill>
                  <a:schemeClr val="tx1"/>
                </a:solidFill>
              </a:rPr>
              <a:t>*What is the purpose of the resurrection?</a:t>
            </a:r>
          </a:p>
          <a:p>
            <a:pPr marL="0" indent="0">
              <a:buNone/>
            </a:pPr>
            <a:r>
              <a:rPr lang="en-US" sz="4000" dirty="0" smtClean="0">
                <a:solidFill>
                  <a:schemeClr val="tx1"/>
                </a:solidFill>
              </a:rPr>
              <a:t>*Does the Creator send unbelievers to Hell?</a:t>
            </a:r>
          </a:p>
          <a:p>
            <a:pPr marL="0" indent="0">
              <a:buNone/>
            </a:pPr>
            <a:r>
              <a:rPr lang="en-US" sz="4000" dirty="0" smtClean="0">
                <a:solidFill>
                  <a:schemeClr val="tx1"/>
                </a:solidFill>
              </a:rPr>
              <a:t>*What about Being Home with the Lord?</a:t>
            </a:r>
          </a:p>
          <a:p>
            <a:pPr marL="0" indent="0">
              <a:buNone/>
            </a:pPr>
            <a:r>
              <a:rPr lang="en-US" sz="4000" dirty="0" smtClean="0">
                <a:solidFill>
                  <a:schemeClr val="tx1"/>
                </a:solidFill>
              </a:rPr>
              <a:t>*Rich man and Lazarus?</a:t>
            </a:r>
          </a:p>
          <a:p>
            <a:pPr marL="0" indent="0">
              <a:buNone/>
            </a:pPr>
            <a:r>
              <a:rPr lang="en-US" sz="4000" dirty="0" smtClean="0">
                <a:solidFill>
                  <a:schemeClr val="tx1"/>
                </a:solidFill>
              </a:rPr>
              <a:t>*The thief on the cross?</a:t>
            </a:r>
          </a:p>
        </p:txBody>
      </p:sp>
    </p:spTree>
    <p:extLst>
      <p:ext uri="{BB962C8B-B14F-4D97-AF65-F5344CB8AC3E}">
        <p14:creationId xmlns:p14="http://schemas.microsoft.com/office/powerpoint/2010/main" val="3634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err="1">
                <a:solidFill>
                  <a:schemeClr val="tx1"/>
                </a:solidFill>
              </a:rPr>
              <a:t>Nephesh</a:t>
            </a:r>
            <a:r>
              <a:rPr lang="en-US" sz="4000" dirty="0">
                <a:solidFill>
                  <a:schemeClr val="tx1"/>
                </a:solidFill>
              </a:rPr>
              <a:t> </a:t>
            </a:r>
            <a:r>
              <a:rPr lang="en-US" sz="4000" dirty="0" err="1">
                <a:solidFill>
                  <a:schemeClr val="tx1"/>
                </a:solidFill>
              </a:rPr>
              <a:t>Chayah</a:t>
            </a:r>
            <a:endParaRPr lang="en-US" sz="4000" dirty="0">
              <a:solidFill>
                <a:schemeClr val="tx1"/>
              </a:solidFill>
            </a:endParaRPr>
          </a:p>
          <a:p>
            <a:pPr marL="0" indent="0">
              <a:buNone/>
            </a:pPr>
            <a:r>
              <a:rPr lang="en-US" sz="4000" dirty="0">
                <a:solidFill>
                  <a:schemeClr val="tx1"/>
                </a:solidFill>
              </a:rPr>
              <a:t>And Elohim said, "Let the water teem with living creatures (Hebrew, </a:t>
            </a:r>
            <a:r>
              <a:rPr lang="en-US" sz="4000" i="1" dirty="0" err="1">
                <a:solidFill>
                  <a:schemeClr val="tx1"/>
                </a:solidFill>
              </a:rPr>
              <a:t>nephesh</a:t>
            </a:r>
            <a:r>
              <a:rPr lang="en-US" sz="4000" i="1" dirty="0">
                <a:solidFill>
                  <a:schemeClr val="tx1"/>
                </a:solidFill>
              </a:rPr>
              <a:t> </a:t>
            </a:r>
            <a:r>
              <a:rPr lang="en-US" sz="4000" i="1" dirty="0" err="1">
                <a:solidFill>
                  <a:schemeClr val="tx1"/>
                </a:solidFill>
              </a:rPr>
              <a:t>chayah</a:t>
            </a:r>
            <a:r>
              <a:rPr lang="en-US" sz="4000" dirty="0">
                <a:solidFill>
                  <a:schemeClr val="tx1"/>
                </a:solidFill>
              </a:rPr>
              <a:t>), and let birds fly above the earth across the expanse of the sky." (Genesis 1:20</a:t>
            </a:r>
            <a:r>
              <a:rPr lang="en-US" sz="4000" dirty="0" smtClean="0">
                <a:solidFill>
                  <a:schemeClr val="tx1"/>
                </a:solidFill>
              </a:rPr>
              <a:t>)</a:t>
            </a:r>
            <a:endParaRPr lang="en-US" sz="4000" dirty="0">
              <a:solidFill>
                <a:schemeClr val="tx1"/>
              </a:solidFill>
            </a:endParaRPr>
          </a:p>
          <a:p>
            <a:pPr marL="0" indent="0">
              <a:buNone/>
            </a:pPr>
            <a:r>
              <a:rPr lang="en-US" sz="4000" dirty="0">
                <a:solidFill>
                  <a:schemeClr val="tx1"/>
                </a:solidFill>
              </a:rPr>
              <a:t>And Elohim said, "Let the land produce living creatures (Hebrew, </a:t>
            </a:r>
            <a:r>
              <a:rPr lang="en-US" sz="4000" i="1" dirty="0" err="1">
                <a:solidFill>
                  <a:schemeClr val="tx1"/>
                </a:solidFill>
              </a:rPr>
              <a:t>nephesh</a:t>
            </a:r>
            <a:r>
              <a:rPr lang="en-US" sz="4000" i="1" dirty="0">
                <a:solidFill>
                  <a:schemeClr val="tx1"/>
                </a:solidFill>
              </a:rPr>
              <a:t> </a:t>
            </a:r>
            <a:r>
              <a:rPr lang="en-US" sz="4000" i="1" dirty="0" err="1">
                <a:solidFill>
                  <a:schemeClr val="tx1"/>
                </a:solidFill>
              </a:rPr>
              <a:t>chayah</a:t>
            </a:r>
            <a:r>
              <a:rPr lang="en-US" sz="4000" dirty="0">
                <a:solidFill>
                  <a:schemeClr val="tx1"/>
                </a:solidFill>
              </a:rPr>
              <a:t>) according to their kinds: (Genesis 1:24</a:t>
            </a:r>
            <a:r>
              <a:rPr lang="en-US" sz="4000" dirty="0" smtClean="0">
                <a:solidFill>
                  <a:schemeClr val="tx1"/>
                </a:solidFill>
              </a:rPr>
              <a:t>)</a:t>
            </a:r>
            <a:endParaRPr lang="en-US" sz="4000" dirty="0">
              <a:solidFill>
                <a:schemeClr val="tx1"/>
              </a:solidFill>
            </a:endParaRPr>
          </a:p>
        </p:txBody>
      </p:sp>
    </p:spTree>
    <p:extLst>
      <p:ext uri="{BB962C8B-B14F-4D97-AF65-F5344CB8AC3E}">
        <p14:creationId xmlns:p14="http://schemas.microsoft.com/office/powerpoint/2010/main" val="731585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err="1">
                <a:solidFill>
                  <a:schemeClr val="tx1"/>
                </a:solidFill>
              </a:rPr>
              <a:t>Nephesh</a:t>
            </a:r>
            <a:r>
              <a:rPr lang="en-US" sz="4000" dirty="0">
                <a:solidFill>
                  <a:schemeClr val="tx1"/>
                </a:solidFill>
              </a:rPr>
              <a:t> </a:t>
            </a:r>
            <a:r>
              <a:rPr lang="en-US" sz="4000" dirty="0" err="1">
                <a:solidFill>
                  <a:schemeClr val="tx1"/>
                </a:solidFill>
              </a:rPr>
              <a:t>Chayah</a:t>
            </a:r>
            <a:endParaRPr lang="en-US" sz="4000" dirty="0">
              <a:solidFill>
                <a:schemeClr val="tx1"/>
              </a:solidFill>
            </a:endParaRPr>
          </a:p>
          <a:p>
            <a:pPr marL="0" indent="0">
              <a:buNone/>
            </a:pPr>
            <a:r>
              <a:rPr lang="en-US" sz="4000" dirty="0" smtClean="0">
                <a:solidFill>
                  <a:schemeClr val="tx1"/>
                </a:solidFill>
              </a:rPr>
              <a:t>Now </a:t>
            </a:r>
            <a:r>
              <a:rPr lang="en-US" sz="4000" dirty="0">
                <a:solidFill>
                  <a:schemeClr val="tx1"/>
                </a:solidFill>
              </a:rPr>
              <a:t>Yahuwah Elohim had formed out of the ground all the beasts of the field and all the birds of the air. He brought them to the man to see what he would name them; and whatever the man called each living creature (Hebrew, </a:t>
            </a:r>
            <a:r>
              <a:rPr lang="en-US" sz="4000" i="1" dirty="0" err="1">
                <a:solidFill>
                  <a:schemeClr val="tx1"/>
                </a:solidFill>
              </a:rPr>
              <a:t>nephesh</a:t>
            </a:r>
            <a:r>
              <a:rPr lang="en-US" sz="4000" i="1" dirty="0">
                <a:solidFill>
                  <a:schemeClr val="tx1"/>
                </a:solidFill>
              </a:rPr>
              <a:t> </a:t>
            </a:r>
            <a:r>
              <a:rPr lang="en-US" sz="4000" i="1" dirty="0" err="1">
                <a:solidFill>
                  <a:schemeClr val="tx1"/>
                </a:solidFill>
              </a:rPr>
              <a:t>chayah</a:t>
            </a:r>
            <a:r>
              <a:rPr lang="en-US" sz="4000" dirty="0">
                <a:solidFill>
                  <a:schemeClr val="tx1"/>
                </a:solidFill>
              </a:rPr>
              <a:t>), that was its name. (Genesis 2:19)</a:t>
            </a:r>
          </a:p>
        </p:txBody>
      </p:sp>
    </p:spTree>
    <p:extLst>
      <p:ext uri="{BB962C8B-B14F-4D97-AF65-F5344CB8AC3E}">
        <p14:creationId xmlns:p14="http://schemas.microsoft.com/office/powerpoint/2010/main" val="3388183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a:solidFill>
                  <a:schemeClr val="tx1"/>
                </a:solidFill>
              </a:rPr>
              <a:t>The Creation of Man – What is a Soul?</a:t>
            </a:r>
          </a:p>
          <a:p>
            <a:pPr marL="0" indent="0">
              <a:buNone/>
            </a:pPr>
            <a:r>
              <a:rPr lang="en-US" sz="4000" dirty="0">
                <a:solidFill>
                  <a:schemeClr val="tx1"/>
                </a:solidFill>
              </a:rPr>
              <a:t>Yahuwah Elohim formed the man from the dust of the ground and breathed into his nostrils the </a:t>
            </a:r>
            <a:r>
              <a:rPr lang="en-US" sz="4000" u="sng" dirty="0" smtClean="0">
                <a:solidFill>
                  <a:schemeClr val="tx1"/>
                </a:solidFill>
              </a:rPr>
              <a:t>breath (</a:t>
            </a:r>
            <a:r>
              <a:rPr lang="en-US" sz="4000" u="sng" dirty="0" err="1" smtClean="0">
                <a:solidFill>
                  <a:schemeClr val="tx1"/>
                </a:solidFill>
              </a:rPr>
              <a:t>neshamah</a:t>
            </a:r>
            <a:r>
              <a:rPr lang="en-US" sz="4000" u="sng" dirty="0" smtClean="0">
                <a:solidFill>
                  <a:schemeClr val="tx1"/>
                </a:solidFill>
              </a:rPr>
              <a:t>)</a:t>
            </a:r>
            <a:r>
              <a:rPr lang="en-US" sz="4000" dirty="0" smtClean="0">
                <a:solidFill>
                  <a:schemeClr val="tx1"/>
                </a:solidFill>
              </a:rPr>
              <a:t> </a:t>
            </a:r>
            <a:r>
              <a:rPr lang="en-US" sz="4000" dirty="0">
                <a:solidFill>
                  <a:schemeClr val="tx1"/>
                </a:solidFill>
              </a:rPr>
              <a:t>of life, </a:t>
            </a:r>
            <a:r>
              <a:rPr lang="en-US" sz="4000" u="sng" dirty="0">
                <a:solidFill>
                  <a:schemeClr val="tx1"/>
                </a:solidFill>
              </a:rPr>
              <a:t>and the man became a living </a:t>
            </a:r>
            <a:r>
              <a:rPr lang="en-US" sz="4000" u="sng" dirty="0" smtClean="0">
                <a:solidFill>
                  <a:schemeClr val="tx1"/>
                </a:solidFill>
              </a:rPr>
              <a:t>being (</a:t>
            </a:r>
            <a:r>
              <a:rPr lang="en-US" sz="4000" u="sng" dirty="0" err="1" smtClean="0">
                <a:solidFill>
                  <a:schemeClr val="tx1"/>
                </a:solidFill>
              </a:rPr>
              <a:t>nephesh</a:t>
            </a:r>
            <a:r>
              <a:rPr lang="en-US" sz="4000" u="sng" dirty="0" smtClean="0">
                <a:solidFill>
                  <a:schemeClr val="tx1"/>
                </a:solidFill>
              </a:rPr>
              <a:t> </a:t>
            </a:r>
            <a:r>
              <a:rPr lang="en-US" sz="4000" u="sng" dirty="0" err="1" smtClean="0">
                <a:solidFill>
                  <a:schemeClr val="tx1"/>
                </a:solidFill>
              </a:rPr>
              <a:t>chayah</a:t>
            </a:r>
            <a:r>
              <a:rPr lang="en-US" sz="4000" u="sng" dirty="0" smtClean="0">
                <a:solidFill>
                  <a:schemeClr val="tx1"/>
                </a:solidFill>
              </a:rPr>
              <a:t>)</a:t>
            </a:r>
            <a:r>
              <a:rPr lang="en-US" sz="4000" dirty="0" smtClean="0">
                <a:solidFill>
                  <a:schemeClr val="tx1"/>
                </a:solidFill>
              </a:rPr>
              <a:t>. </a:t>
            </a:r>
            <a:r>
              <a:rPr lang="en-US" sz="4000" dirty="0">
                <a:solidFill>
                  <a:schemeClr val="tx1"/>
                </a:solidFill>
              </a:rPr>
              <a:t>(Genesis 2:7</a:t>
            </a:r>
            <a:r>
              <a:rPr lang="en-US" sz="4000" dirty="0" smtClean="0">
                <a:solidFill>
                  <a:schemeClr val="tx1"/>
                </a:solidFill>
              </a:rPr>
              <a:t>)</a:t>
            </a:r>
          </a:p>
        </p:txBody>
      </p:sp>
    </p:spTree>
    <p:extLst>
      <p:ext uri="{BB962C8B-B14F-4D97-AF65-F5344CB8AC3E}">
        <p14:creationId xmlns:p14="http://schemas.microsoft.com/office/powerpoint/2010/main" val="14651046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smtClean="0">
                <a:solidFill>
                  <a:schemeClr val="tx1"/>
                </a:solidFill>
              </a:rPr>
              <a:t>Breath</a:t>
            </a:r>
            <a:endParaRPr lang="en-US" sz="4000" dirty="0">
              <a:solidFill>
                <a:schemeClr val="tx1"/>
              </a:solidFill>
            </a:endParaRPr>
          </a:p>
          <a:p>
            <a:pPr marL="0" indent="0">
              <a:buNone/>
            </a:pPr>
            <a:r>
              <a:rPr lang="en-US" sz="4000" dirty="0">
                <a:solidFill>
                  <a:schemeClr val="tx1"/>
                </a:solidFill>
              </a:rPr>
              <a:t>Yahuwah Elohim formed the man from the dust of the ground and breathed into his nostrils the </a:t>
            </a:r>
            <a:r>
              <a:rPr lang="en-US" sz="4000" u="sng" dirty="0">
                <a:solidFill>
                  <a:schemeClr val="tx1"/>
                </a:solidFill>
              </a:rPr>
              <a:t>breath</a:t>
            </a:r>
            <a:r>
              <a:rPr lang="en-US" sz="4000" dirty="0">
                <a:solidFill>
                  <a:schemeClr val="tx1"/>
                </a:solidFill>
              </a:rPr>
              <a:t> of life, and the man became a living </a:t>
            </a:r>
            <a:r>
              <a:rPr lang="en-US" sz="4000" dirty="0" smtClean="0">
                <a:solidFill>
                  <a:schemeClr val="tx1"/>
                </a:solidFill>
              </a:rPr>
              <a:t>being. </a:t>
            </a:r>
            <a:r>
              <a:rPr lang="en-US" sz="4000" dirty="0">
                <a:solidFill>
                  <a:schemeClr val="tx1"/>
                </a:solidFill>
              </a:rPr>
              <a:t>(Genesis 2:7</a:t>
            </a:r>
            <a:r>
              <a:rPr lang="en-US" sz="4000" dirty="0" smtClean="0">
                <a:solidFill>
                  <a:schemeClr val="tx1"/>
                </a:solidFill>
              </a:rPr>
              <a:t>)</a:t>
            </a:r>
          </a:p>
          <a:p>
            <a:pPr marL="0" indent="0">
              <a:buNone/>
            </a:pPr>
            <a:r>
              <a:rPr lang="en-US" sz="4000" b="1" dirty="0"/>
              <a:t> </a:t>
            </a:r>
            <a:r>
              <a:rPr lang="en-US" sz="4000" dirty="0" err="1">
                <a:latin typeface="Bwhebb" panose="00000400000000000000" pitchFamily="2" charset="0"/>
              </a:rPr>
              <a:t>hm'v'n</a:t>
            </a:r>
            <a:r>
              <a:rPr lang="en-US" sz="4000" dirty="0">
                <a:latin typeface="Bwhebb" panose="00000400000000000000" pitchFamily="2" charset="0"/>
              </a:rPr>
              <a:t>&gt; </a:t>
            </a:r>
            <a:r>
              <a:rPr lang="en-US" sz="4000" dirty="0" err="1" smtClean="0"/>
              <a:t>neshamah</a:t>
            </a:r>
            <a:r>
              <a:rPr lang="en-US" sz="4000" dirty="0" smtClean="0"/>
              <a:t> – breath, movement of air</a:t>
            </a:r>
            <a:endParaRPr lang="en-US" sz="5400" dirty="0" smtClean="0">
              <a:solidFill>
                <a:schemeClr val="tx1"/>
              </a:solidFill>
            </a:endParaRPr>
          </a:p>
        </p:txBody>
      </p:sp>
    </p:spTree>
    <p:extLst>
      <p:ext uri="{BB962C8B-B14F-4D97-AF65-F5344CB8AC3E}">
        <p14:creationId xmlns:p14="http://schemas.microsoft.com/office/powerpoint/2010/main" val="1698829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a:solidFill>
                  <a:schemeClr val="tx1"/>
                </a:solidFill>
              </a:rPr>
              <a:t>The Creation of Man – What is a Soul?</a:t>
            </a:r>
          </a:p>
          <a:p>
            <a:pPr marL="0" indent="0">
              <a:buNone/>
            </a:pPr>
            <a:r>
              <a:rPr lang="en-US" sz="4000" u="sng" dirty="0" smtClean="0">
                <a:solidFill>
                  <a:schemeClr val="tx1"/>
                </a:solidFill>
              </a:rPr>
              <a:t>and </a:t>
            </a:r>
            <a:r>
              <a:rPr lang="en-US" sz="4000" u="sng" dirty="0">
                <a:solidFill>
                  <a:schemeClr val="tx1"/>
                </a:solidFill>
              </a:rPr>
              <a:t>the man became a living </a:t>
            </a:r>
            <a:r>
              <a:rPr lang="en-US" sz="4000" u="sng" dirty="0" smtClean="0">
                <a:solidFill>
                  <a:schemeClr val="tx1"/>
                </a:solidFill>
              </a:rPr>
              <a:t>being (</a:t>
            </a:r>
            <a:r>
              <a:rPr lang="en-US" sz="4000" u="sng" dirty="0" err="1" smtClean="0">
                <a:solidFill>
                  <a:schemeClr val="tx1"/>
                </a:solidFill>
              </a:rPr>
              <a:t>nephesh</a:t>
            </a:r>
            <a:r>
              <a:rPr lang="en-US" sz="4000" u="sng" dirty="0" smtClean="0">
                <a:solidFill>
                  <a:schemeClr val="tx1"/>
                </a:solidFill>
              </a:rPr>
              <a:t> </a:t>
            </a:r>
            <a:r>
              <a:rPr lang="en-US" sz="4000" u="sng" dirty="0" err="1" smtClean="0">
                <a:solidFill>
                  <a:schemeClr val="tx1"/>
                </a:solidFill>
              </a:rPr>
              <a:t>chayah</a:t>
            </a:r>
            <a:r>
              <a:rPr lang="en-US" sz="4000" u="sng" dirty="0" smtClean="0">
                <a:solidFill>
                  <a:schemeClr val="tx1"/>
                </a:solidFill>
              </a:rPr>
              <a:t>)</a:t>
            </a:r>
            <a:r>
              <a:rPr lang="en-US" sz="4000" dirty="0" smtClean="0">
                <a:solidFill>
                  <a:schemeClr val="tx1"/>
                </a:solidFill>
              </a:rPr>
              <a:t>. </a:t>
            </a:r>
            <a:r>
              <a:rPr lang="en-US" sz="4000" dirty="0">
                <a:solidFill>
                  <a:schemeClr val="tx1"/>
                </a:solidFill>
              </a:rPr>
              <a:t>(Genesis 2:7</a:t>
            </a:r>
            <a:r>
              <a:rPr lang="en-US" sz="4000" dirty="0" smtClean="0">
                <a:solidFill>
                  <a:schemeClr val="tx1"/>
                </a:solidFill>
              </a:rPr>
              <a:t>)</a:t>
            </a:r>
          </a:p>
          <a:p>
            <a:pPr marL="0" indent="0">
              <a:buNone/>
            </a:pPr>
            <a:r>
              <a:rPr lang="en-US" sz="4000" u="sng" dirty="0" err="1" smtClean="0">
                <a:solidFill>
                  <a:schemeClr val="tx1"/>
                </a:solidFill>
              </a:rPr>
              <a:t>Nephesh</a:t>
            </a:r>
            <a:r>
              <a:rPr lang="en-US" sz="4000" dirty="0" smtClean="0">
                <a:solidFill>
                  <a:schemeClr val="tx1"/>
                </a:solidFill>
              </a:rPr>
              <a:t> </a:t>
            </a:r>
            <a:r>
              <a:rPr lang="en-US" sz="4000" dirty="0" err="1" smtClean="0">
                <a:solidFill>
                  <a:schemeClr val="tx1"/>
                </a:solidFill>
              </a:rPr>
              <a:t>chayah</a:t>
            </a:r>
            <a:r>
              <a:rPr lang="en-US" sz="4000" dirty="0" smtClean="0">
                <a:solidFill>
                  <a:schemeClr val="tx1"/>
                </a:solidFill>
              </a:rPr>
              <a:t> – </a:t>
            </a:r>
            <a:r>
              <a:rPr lang="en-US" sz="4000" i="1" dirty="0">
                <a:solidFill>
                  <a:schemeClr val="tx1"/>
                </a:solidFill>
              </a:rPr>
              <a:t>soul, living being, life, self, person, desire, appetite, emotion, and passion</a:t>
            </a:r>
            <a:r>
              <a:rPr lang="en-US" sz="4000" dirty="0">
                <a:solidFill>
                  <a:schemeClr val="tx1"/>
                </a:solidFill>
              </a:rPr>
              <a:t>.  It is </a:t>
            </a:r>
            <a:r>
              <a:rPr lang="en-US" sz="4000" i="1" dirty="0">
                <a:solidFill>
                  <a:schemeClr val="tx1"/>
                </a:solidFill>
              </a:rPr>
              <a:t>that which breathes, the breathing substance or being. </a:t>
            </a:r>
            <a:endParaRPr lang="en-US" sz="4000" i="1" dirty="0" smtClean="0">
              <a:solidFill>
                <a:schemeClr val="tx1"/>
              </a:solidFill>
            </a:endParaRPr>
          </a:p>
          <a:p>
            <a:pPr marL="0" indent="0">
              <a:buNone/>
            </a:pPr>
            <a:r>
              <a:rPr lang="en-US" sz="4000" u="sng" dirty="0" smtClean="0">
                <a:solidFill>
                  <a:schemeClr val="tx1"/>
                </a:solidFill>
              </a:rPr>
              <a:t>The </a:t>
            </a:r>
            <a:r>
              <a:rPr lang="en-US" sz="4000" u="sng" dirty="0">
                <a:solidFill>
                  <a:schemeClr val="tx1"/>
                </a:solidFill>
              </a:rPr>
              <a:t>body is a soul when it is breathing and living</a:t>
            </a:r>
            <a:r>
              <a:rPr lang="en-US" sz="4000" dirty="0" smtClean="0">
                <a:solidFill>
                  <a:schemeClr val="tx1"/>
                </a:solidFill>
              </a:rPr>
              <a:t>.  Or, a soul is a living, breathing body!</a:t>
            </a:r>
            <a:endParaRPr lang="en-US" sz="4000" dirty="0">
              <a:solidFill>
                <a:schemeClr val="tx1"/>
              </a:solidFill>
            </a:endParaRPr>
          </a:p>
        </p:txBody>
      </p:sp>
    </p:spTree>
    <p:extLst>
      <p:ext uri="{BB962C8B-B14F-4D97-AF65-F5344CB8AC3E}">
        <p14:creationId xmlns:p14="http://schemas.microsoft.com/office/powerpoint/2010/main" val="603639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smtClean="0">
                <a:solidFill>
                  <a:schemeClr val="tx1"/>
                </a:solidFill>
              </a:rPr>
              <a:t>What Becomes of Animals When They Die</a:t>
            </a:r>
            <a:endParaRPr lang="en-US" sz="4000" dirty="0">
              <a:solidFill>
                <a:schemeClr val="tx1"/>
              </a:solidFill>
            </a:endParaRPr>
          </a:p>
          <a:p>
            <a:pPr marL="0" indent="0">
              <a:buNone/>
            </a:pPr>
            <a:r>
              <a:rPr lang="en-US" sz="4000" dirty="0" smtClean="0">
                <a:solidFill>
                  <a:schemeClr val="tx1"/>
                </a:solidFill>
              </a:rPr>
              <a:t>Animals are </a:t>
            </a:r>
            <a:r>
              <a:rPr lang="en-US" sz="4000" i="1" dirty="0" err="1">
                <a:solidFill>
                  <a:schemeClr val="tx1"/>
                </a:solidFill>
              </a:rPr>
              <a:t>nephesh</a:t>
            </a:r>
            <a:r>
              <a:rPr lang="en-US" sz="4000" i="1" dirty="0">
                <a:solidFill>
                  <a:schemeClr val="tx1"/>
                </a:solidFill>
              </a:rPr>
              <a:t> </a:t>
            </a:r>
            <a:r>
              <a:rPr lang="en-US" sz="4000" i="1" dirty="0" err="1" smtClean="0">
                <a:solidFill>
                  <a:schemeClr val="tx1"/>
                </a:solidFill>
              </a:rPr>
              <a:t>chayah</a:t>
            </a:r>
            <a:r>
              <a:rPr lang="en-US" sz="4000" i="1" dirty="0" smtClean="0">
                <a:solidFill>
                  <a:schemeClr val="tx1"/>
                </a:solidFill>
              </a:rPr>
              <a:t>, living souls!</a:t>
            </a:r>
            <a:endParaRPr lang="en-US" sz="4000" dirty="0"/>
          </a:p>
          <a:p>
            <a:pPr marL="0" indent="0">
              <a:buNone/>
            </a:pPr>
            <a:r>
              <a:rPr lang="en-US" sz="4000" dirty="0" smtClean="0"/>
              <a:t>Their </a:t>
            </a:r>
            <a:r>
              <a:rPr lang="en-US" sz="4000" dirty="0"/>
              <a:t>inner thought is [that] their houses are forever [And] their dwelling places to all generations; They have called their lands after their own </a:t>
            </a:r>
            <a:r>
              <a:rPr lang="en-US" sz="4000" dirty="0" smtClean="0"/>
              <a:t>names. </a:t>
            </a:r>
            <a:r>
              <a:rPr lang="en-US" sz="4000" dirty="0"/>
              <a:t>But man in [his] pomp will not endure; </a:t>
            </a:r>
            <a:r>
              <a:rPr lang="en-US" sz="4000" u="sng" dirty="0"/>
              <a:t>He is like the beasts that </a:t>
            </a:r>
            <a:r>
              <a:rPr lang="en-US" sz="4000" u="sng" dirty="0" smtClean="0"/>
              <a:t>perish</a:t>
            </a:r>
            <a:r>
              <a:rPr lang="en-US" sz="4000" dirty="0" smtClean="0"/>
              <a:t>. </a:t>
            </a:r>
            <a:r>
              <a:rPr lang="en-US" sz="4000" dirty="0"/>
              <a:t>This is the way of those who are foolish, And of those after them who approve their words. </a:t>
            </a:r>
            <a:r>
              <a:rPr lang="en-US" sz="4000" dirty="0" smtClean="0"/>
              <a:t>Selah.  Psalm 49:11-13</a:t>
            </a:r>
            <a:endParaRPr lang="en-US" dirty="0"/>
          </a:p>
        </p:txBody>
      </p:sp>
    </p:spTree>
    <p:extLst>
      <p:ext uri="{BB962C8B-B14F-4D97-AF65-F5344CB8AC3E}">
        <p14:creationId xmlns:p14="http://schemas.microsoft.com/office/powerpoint/2010/main" val="10706064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lnSpcReduction="10000"/>
          </a:bodyPr>
          <a:lstStyle/>
          <a:p>
            <a:pPr marL="0" indent="0" algn="ctr">
              <a:buNone/>
            </a:pPr>
            <a:r>
              <a:rPr lang="en-US" sz="4000" dirty="0" smtClean="0">
                <a:solidFill>
                  <a:schemeClr val="tx1"/>
                </a:solidFill>
              </a:rPr>
              <a:t>What Becomes of Animals and Men?</a:t>
            </a:r>
            <a:endParaRPr lang="en-US" sz="4000" dirty="0">
              <a:solidFill>
                <a:schemeClr val="tx1"/>
              </a:solidFill>
            </a:endParaRPr>
          </a:p>
          <a:p>
            <a:pPr marL="0" indent="0">
              <a:buNone/>
            </a:pPr>
            <a:r>
              <a:rPr lang="en-US" sz="4000" dirty="0"/>
              <a:t>I said to myself concerning the sons of men, "Elohim has surely tested them in order for them to see that they are but beasts."</a:t>
            </a:r>
          </a:p>
          <a:p>
            <a:pPr marL="0" indent="0">
              <a:buNone/>
            </a:pPr>
            <a:r>
              <a:rPr lang="en-US" sz="4000" u="sng" dirty="0" smtClean="0"/>
              <a:t>For </a:t>
            </a:r>
            <a:r>
              <a:rPr lang="en-US" sz="4000" u="sng" dirty="0"/>
              <a:t>the fate of the sons of men and the fate of beasts is the same</a:t>
            </a:r>
            <a:r>
              <a:rPr lang="en-US" sz="4000" dirty="0"/>
              <a:t>. As one dies so dies the other; indeed, they all have the same breath and there is no advantage for man over beast, for all is vanity.</a:t>
            </a:r>
          </a:p>
          <a:p>
            <a:pPr marL="0" indent="0">
              <a:buNone/>
            </a:pPr>
            <a:r>
              <a:rPr lang="en-US" sz="4000" dirty="0" smtClean="0"/>
              <a:t>All </a:t>
            </a:r>
            <a:r>
              <a:rPr lang="en-US" sz="4000" dirty="0"/>
              <a:t>go to the same place. All came from the dust and all return to the dust</a:t>
            </a:r>
            <a:r>
              <a:rPr lang="en-US" sz="4000" dirty="0" smtClean="0"/>
              <a:t>. Ecclesiastes 3:18-20</a:t>
            </a:r>
            <a:endParaRPr lang="en-US" sz="4000" dirty="0"/>
          </a:p>
        </p:txBody>
      </p:sp>
    </p:spTree>
    <p:extLst>
      <p:ext uri="{BB962C8B-B14F-4D97-AF65-F5344CB8AC3E}">
        <p14:creationId xmlns:p14="http://schemas.microsoft.com/office/powerpoint/2010/main" val="9160909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err="1">
                <a:solidFill>
                  <a:schemeClr val="tx1"/>
                </a:solidFill>
              </a:rPr>
              <a:t>Nephesh</a:t>
            </a:r>
            <a:r>
              <a:rPr lang="en-US" sz="4000" dirty="0">
                <a:solidFill>
                  <a:schemeClr val="tx1"/>
                </a:solidFill>
              </a:rPr>
              <a:t> </a:t>
            </a:r>
            <a:r>
              <a:rPr lang="en-US" sz="4000" dirty="0" err="1">
                <a:solidFill>
                  <a:schemeClr val="tx1"/>
                </a:solidFill>
              </a:rPr>
              <a:t>Chayah</a:t>
            </a:r>
            <a:endParaRPr lang="en-US" sz="4000" dirty="0">
              <a:solidFill>
                <a:schemeClr val="tx1"/>
              </a:solidFill>
            </a:endParaRPr>
          </a:p>
          <a:p>
            <a:pPr marL="0" indent="0">
              <a:buNone/>
            </a:pPr>
            <a:r>
              <a:rPr lang="en-US" sz="4000" dirty="0">
                <a:solidFill>
                  <a:schemeClr val="tx1"/>
                </a:solidFill>
              </a:rPr>
              <a:t>So you see, the </a:t>
            </a:r>
            <a:r>
              <a:rPr lang="en-US" sz="4000" dirty="0" smtClean="0">
                <a:solidFill>
                  <a:schemeClr val="tx1"/>
                </a:solidFill>
              </a:rPr>
              <a:t>“soul” </a:t>
            </a:r>
            <a:r>
              <a:rPr lang="en-US" sz="4000" dirty="0">
                <a:solidFill>
                  <a:schemeClr val="tx1"/>
                </a:solidFill>
              </a:rPr>
              <a:t>only exists where there is breath in a living body.  When Elohim created Adam, he formed his body out of the dust of the earth.  But Adam didn't become a living soul until Elohim breathed into his nostrils.  Thus a </a:t>
            </a:r>
            <a:r>
              <a:rPr lang="en-US" sz="4000" i="1" dirty="0" err="1">
                <a:solidFill>
                  <a:schemeClr val="tx1"/>
                </a:solidFill>
              </a:rPr>
              <a:t>nephesh</a:t>
            </a:r>
            <a:r>
              <a:rPr lang="en-US" sz="4000" dirty="0">
                <a:solidFill>
                  <a:schemeClr val="tx1"/>
                </a:solidFill>
              </a:rPr>
              <a:t> (a soul) is a living, breathing </a:t>
            </a:r>
            <a:r>
              <a:rPr lang="en-US" sz="4000" dirty="0" smtClean="0">
                <a:solidFill>
                  <a:schemeClr val="tx1"/>
                </a:solidFill>
              </a:rPr>
              <a:t>body</a:t>
            </a:r>
            <a:r>
              <a:rPr lang="en-US" sz="4000" dirty="0">
                <a:solidFill>
                  <a:schemeClr val="tx1"/>
                </a:solidFill>
              </a:rPr>
              <a:t>.</a:t>
            </a:r>
          </a:p>
        </p:txBody>
      </p:sp>
    </p:spTree>
    <p:extLst>
      <p:ext uri="{BB962C8B-B14F-4D97-AF65-F5344CB8AC3E}">
        <p14:creationId xmlns:p14="http://schemas.microsoft.com/office/powerpoint/2010/main" val="2731950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a:solidFill>
                  <a:schemeClr val="tx1"/>
                </a:solidFill>
              </a:rPr>
              <a:t>Surely Die</a:t>
            </a:r>
          </a:p>
          <a:p>
            <a:pPr marL="0" indent="0">
              <a:buNone/>
            </a:pPr>
            <a:r>
              <a:rPr lang="en-US" sz="4000" dirty="0">
                <a:solidFill>
                  <a:schemeClr val="tx1"/>
                </a:solidFill>
              </a:rPr>
              <a:t>And Yahuwah Elohim commanded the man, "You are free to eat from any tree in the </a:t>
            </a:r>
            <a:r>
              <a:rPr lang="en-US" sz="4000" dirty="0" smtClean="0">
                <a:solidFill>
                  <a:schemeClr val="tx1"/>
                </a:solidFill>
              </a:rPr>
              <a:t>garden; </a:t>
            </a:r>
            <a:r>
              <a:rPr lang="en-US" sz="4000" dirty="0">
                <a:solidFill>
                  <a:schemeClr val="tx1"/>
                </a:solidFill>
              </a:rPr>
              <a:t>but you must not eat from the tree of the knowledge of good and evil, for when you eat of it </a:t>
            </a:r>
            <a:r>
              <a:rPr lang="en-US" sz="4000" u="sng" dirty="0" smtClean="0">
                <a:solidFill>
                  <a:schemeClr val="tx1"/>
                </a:solidFill>
              </a:rPr>
              <a:t>you </a:t>
            </a:r>
            <a:r>
              <a:rPr lang="en-US" sz="4000" u="sng" dirty="0">
                <a:solidFill>
                  <a:schemeClr val="tx1"/>
                </a:solidFill>
              </a:rPr>
              <a:t>will surely die</a:t>
            </a:r>
            <a:r>
              <a:rPr lang="en-US" sz="4000" dirty="0" smtClean="0">
                <a:solidFill>
                  <a:schemeClr val="tx1"/>
                </a:solidFill>
              </a:rPr>
              <a:t>.“ (Genesis 2:16-17)</a:t>
            </a:r>
          </a:p>
        </p:txBody>
      </p:sp>
    </p:spTree>
    <p:extLst>
      <p:ext uri="{BB962C8B-B14F-4D97-AF65-F5344CB8AC3E}">
        <p14:creationId xmlns:p14="http://schemas.microsoft.com/office/powerpoint/2010/main" val="15947932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5400" b="1" dirty="0"/>
              <a:t>Grammar alert!!! </a:t>
            </a:r>
          </a:p>
          <a:p>
            <a:pPr marL="0" indent="0">
              <a:buNone/>
            </a:pPr>
            <a:endParaRPr lang="en-US" sz="4000" dirty="0" smtClean="0">
              <a:solidFill>
                <a:schemeClr val="tx1"/>
              </a:solidFill>
            </a:endParaRPr>
          </a:p>
          <a:p>
            <a:pPr marL="0" indent="0">
              <a:buNone/>
            </a:pPr>
            <a:r>
              <a:rPr lang="en-US" sz="4000" dirty="0" smtClean="0">
                <a:solidFill>
                  <a:schemeClr val="tx1"/>
                </a:solidFill>
              </a:rPr>
              <a:t>Mot </a:t>
            </a:r>
            <a:r>
              <a:rPr lang="en-US" sz="4000" dirty="0" err="1" smtClean="0">
                <a:solidFill>
                  <a:schemeClr val="tx1"/>
                </a:solidFill>
              </a:rPr>
              <a:t>yamut</a:t>
            </a:r>
            <a:r>
              <a:rPr lang="en-US" sz="4000" dirty="0" smtClean="0">
                <a:solidFill>
                  <a:schemeClr val="tx1"/>
                </a:solidFill>
              </a:rPr>
              <a:t> –– </a:t>
            </a:r>
            <a:r>
              <a:rPr lang="en-US" sz="4000" dirty="0" err="1" smtClean="0">
                <a:solidFill>
                  <a:schemeClr val="tx1"/>
                </a:solidFill>
              </a:rPr>
              <a:t>qal</a:t>
            </a:r>
            <a:r>
              <a:rPr lang="en-US" sz="4000" dirty="0" smtClean="0">
                <a:solidFill>
                  <a:schemeClr val="tx1"/>
                </a:solidFill>
              </a:rPr>
              <a:t> infinitive absolute + </a:t>
            </a:r>
            <a:r>
              <a:rPr lang="en-US" sz="4000" dirty="0" err="1" smtClean="0">
                <a:solidFill>
                  <a:schemeClr val="tx1"/>
                </a:solidFill>
              </a:rPr>
              <a:t>qal</a:t>
            </a:r>
            <a:r>
              <a:rPr lang="en-US" sz="4000" dirty="0" smtClean="0">
                <a:solidFill>
                  <a:schemeClr val="tx1"/>
                </a:solidFill>
              </a:rPr>
              <a:t> imperfect 2</a:t>
            </a:r>
            <a:r>
              <a:rPr lang="en-US" sz="4000" baseline="30000" dirty="0" smtClean="0">
                <a:solidFill>
                  <a:schemeClr val="tx1"/>
                </a:solidFill>
              </a:rPr>
              <a:t>nd</a:t>
            </a:r>
            <a:r>
              <a:rPr lang="en-US" sz="4000" dirty="0" smtClean="0">
                <a:solidFill>
                  <a:schemeClr val="tx1"/>
                </a:solidFill>
              </a:rPr>
              <a:t> </a:t>
            </a:r>
            <a:r>
              <a:rPr lang="en-US" sz="4000" dirty="0" err="1" smtClean="0">
                <a:solidFill>
                  <a:schemeClr val="tx1"/>
                </a:solidFill>
              </a:rPr>
              <a:t>masc</a:t>
            </a:r>
            <a:r>
              <a:rPr lang="en-US" sz="4000" dirty="0" smtClean="0">
                <a:solidFill>
                  <a:schemeClr val="tx1"/>
                </a:solidFill>
              </a:rPr>
              <a:t> singular </a:t>
            </a:r>
          </a:p>
          <a:p>
            <a:pPr marL="0" indent="0">
              <a:buNone/>
            </a:pPr>
            <a:r>
              <a:rPr lang="en-US" sz="4000" dirty="0" smtClean="0">
                <a:solidFill>
                  <a:schemeClr val="tx1"/>
                </a:solidFill>
              </a:rPr>
              <a:t>The infinitive absolute expresses </a:t>
            </a:r>
            <a:r>
              <a:rPr lang="en-US" sz="4000" b="1" i="1" u="sng" dirty="0" smtClean="0">
                <a:solidFill>
                  <a:schemeClr val="tx1"/>
                </a:solidFill>
              </a:rPr>
              <a:t>emphasis</a:t>
            </a:r>
            <a:r>
              <a:rPr lang="en-US" sz="4000" dirty="0" smtClean="0">
                <a:solidFill>
                  <a:schemeClr val="tx1"/>
                </a:solidFill>
              </a:rPr>
              <a:t> when it immediately precedes the finite verb.</a:t>
            </a:r>
          </a:p>
          <a:p>
            <a:pPr marL="0" indent="0">
              <a:buNone/>
            </a:pPr>
            <a:r>
              <a:rPr lang="en-US" sz="4000" dirty="0" smtClean="0">
                <a:solidFill>
                  <a:schemeClr val="tx1"/>
                </a:solidFill>
              </a:rPr>
              <a:t>You WILL DIE!</a:t>
            </a:r>
          </a:p>
          <a:p>
            <a:pPr marL="0" indent="0">
              <a:buNone/>
            </a:pPr>
            <a:r>
              <a:rPr lang="en-US" sz="4000" dirty="0" smtClean="0">
                <a:solidFill>
                  <a:schemeClr val="tx1"/>
                </a:solidFill>
              </a:rPr>
              <a:t>Death = No Life</a:t>
            </a:r>
            <a:endParaRPr lang="en-US" sz="4000" dirty="0">
              <a:solidFill>
                <a:schemeClr val="tx1"/>
              </a:solidFill>
            </a:endParaRPr>
          </a:p>
        </p:txBody>
      </p:sp>
    </p:spTree>
    <p:extLst>
      <p:ext uri="{BB962C8B-B14F-4D97-AF65-F5344CB8AC3E}">
        <p14:creationId xmlns:p14="http://schemas.microsoft.com/office/powerpoint/2010/main" val="328928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nodeType="clickEffect">
                                  <p:stCondLst>
                                    <p:cond delay="0"/>
                                  </p:stCondLst>
                                  <p:childTnLst>
                                    <p:anim calcmode="discrete" valueType="str">
                                      <p:cBhvr override="childStyle">
                                        <p:cTn id="6" dur="2000" fill="hold"/>
                                        <p:tgtEl>
                                          <p:spTgt spid="3">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568040"/>
          </a:xfrm>
        </p:spPr>
        <p:txBody>
          <a:bodyPr>
            <a:normAutofit/>
          </a:bodyPr>
          <a:lstStyle/>
          <a:p>
            <a:pPr algn="ctr">
              <a:buNone/>
            </a:pPr>
            <a:r>
              <a:rPr lang="en-US" sz="4400" b="1" dirty="0" smtClean="0">
                <a:solidFill>
                  <a:schemeClr val="tx1"/>
                </a:solidFill>
              </a:rPr>
              <a:t>The Lie in the Garden</a:t>
            </a:r>
          </a:p>
          <a:p>
            <a:pPr>
              <a:buNone/>
            </a:pPr>
            <a:r>
              <a:rPr lang="en-US" sz="4000" dirty="0" smtClean="0">
                <a:solidFill>
                  <a:schemeClr val="tx1"/>
                </a:solidFill>
              </a:rPr>
              <a:t>Did </a:t>
            </a:r>
            <a:r>
              <a:rPr lang="en-US" sz="4000" dirty="0">
                <a:solidFill>
                  <a:schemeClr val="tx1"/>
                </a:solidFill>
              </a:rPr>
              <a:t>Elohim really say, 'You must not eat from any tree in the garden'?" (Genesis 3:1</a:t>
            </a:r>
            <a:r>
              <a:rPr lang="en-US" sz="4000" dirty="0" smtClean="0">
                <a:solidFill>
                  <a:schemeClr val="tx1"/>
                </a:solidFill>
              </a:rPr>
              <a:t>)</a:t>
            </a:r>
          </a:p>
          <a:p>
            <a:pPr>
              <a:buNone/>
            </a:pPr>
            <a:r>
              <a:rPr lang="en-US" sz="4000" dirty="0">
                <a:solidFill>
                  <a:schemeClr val="tx1"/>
                </a:solidFill>
              </a:rPr>
              <a:t>"</a:t>
            </a:r>
            <a:r>
              <a:rPr lang="en-US" sz="4000" u="sng" dirty="0">
                <a:solidFill>
                  <a:schemeClr val="tx1"/>
                </a:solidFill>
              </a:rPr>
              <a:t>You will not surely die</a:t>
            </a:r>
            <a:r>
              <a:rPr lang="en-US" sz="4000" dirty="0">
                <a:solidFill>
                  <a:schemeClr val="tx1"/>
                </a:solidFill>
              </a:rPr>
              <a:t>...for Elohim knows that when you eat of it your eyes will be opened, and you will be like </a:t>
            </a:r>
            <a:r>
              <a:rPr lang="en-US" sz="4000" dirty="0" smtClean="0">
                <a:solidFill>
                  <a:schemeClr val="tx1"/>
                </a:solidFill>
              </a:rPr>
              <a:t>Elohim" </a:t>
            </a:r>
            <a:r>
              <a:rPr lang="en-US" sz="4000" dirty="0">
                <a:solidFill>
                  <a:schemeClr val="tx1"/>
                </a:solidFill>
              </a:rPr>
              <a:t>(Genesis 3:4-5).</a:t>
            </a:r>
          </a:p>
        </p:txBody>
      </p:sp>
    </p:spTree>
    <p:extLst>
      <p:ext uri="{BB962C8B-B14F-4D97-AF65-F5344CB8AC3E}">
        <p14:creationId xmlns:p14="http://schemas.microsoft.com/office/powerpoint/2010/main" val="130517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559143" cy="6193971"/>
          </a:xfrm>
        </p:spPr>
        <p:txBody>
          <a:bodyPr>
            <a:normAutofit/>
          </a:bodyPr>
          <a:lstStyle/>
          <a:p>
            <a:pPr algn="ctr">
              <a:buNone/>
            </a:pPr>
            <a:r>
              <a:rPr lang="en-US" sz="4000" dirty="0">
                <a:solidFill>
                  <a:schemeClr val="tx1"/>
                </a:solidFill>
              </a:rPr>
              <a:t>The Father of Lies</a:t>
            </a:r>
          </a:p>
          <a:p>
            <a:pPr marL="0" indent="0">
              <a:buNone/>
            </a:pPr>
            <a:r>
              <a:rPr lang="en-US" sz="4000" dirty="0">
                <a:solidFill>
                  <a:schemeClr val="tx1"/>
                </a:solidFill>
              </a:rPr>
              <a:t>He was a murderer from the beginning, not holding to the truth, for there is not truth in him. </a:t>
            </a:r>
            <a:r>
              <a:rPr lang="en-US" sz="4000" u="sng" dirty="0">
                <a:solidFill>
                  <a:schemeClr val="tx1"/>
                </a:solidFill>
              </a:rPr>
              <a:t>When he lies, he speaks his native language, for he is a liar, and the father of lies </a:t>
            </a:r>
            <a:r>
              <a:rPr lang="en-US" sz="4000" dirty="0" smtClean="0">
                <a:solidFill>
                  <a:schemeClr val="tx1"/>
                </a:solidFill>
              </a:rPr>
              <a:t>(4</a:t>
            </a:r>
            <a:r>
              <a:rPr lang="en-US" sz="4000" baseline="30000" dirty="0" smtClean="0">
                <a:solidFill>
                  <a:schemeClr val="tx1"/>
                </a:solidFill>
              </a:rPr>
              <a:t>th</a:t>
            </a:r>
            <a:r>
              <a:rPr lang="en-US" sz="4000" dirty="0" smtClean="0">
                <a:solidFill>
                  <a:schemeClr val="tx1"/>
                </a:solidFill>
              </a:rPr>
              <a:t> Gospel </a:t>
            </a:r>
            <a:r>
              <a:rPr lang="en-US" sz="4000" dirty="0">
                <a:solidFill>
                  <a:schemeClr val="tx1"/>
                </a:solidFill>
              </a:rPr>
              <a:t>8:44)</a:t>
            </a:r>
          </a:p>
        </p:txBody>
      </p:sp>
    </p:spTree>
    <p:extLst>
      <p:ext uri="{BB962C8B-B14F-4D97-AF65-F5344CB8AC3E}">
        <p14:creationId xmlns:p14="http://schemas.microsoft.com/office/powerpoint/2010/main" val="3320583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buNone/>
            </a:pPr>
            <a:r>
              <a:rPr lang="en-US" sz="4000" dirty="0">
                <a:solidFill>
                  <a:schemeClr val="tx1"/>
                </a:solidFill>
              </a:rPr>
              <a:t>Do we believe what the Eternal One said or will we believe what the Liar said?</a:t>
            </a:r>
          </a:p>
          <a:p>
            <a:pPr marL="0" indent="0">
              <a:buNone/>
            </a:pPr>
            <a:r>
              <a:rPr lang="en-US" sz="4000" dirty="0" smtClean="0">
                <a:solidFill>
                  <a:schemeClr val="tx1"/>
                </a:solidFill>
              </a:rPr>
              <a:t>The entire debate over what happens when a person dies comes down to this simple question.</a:t>
            </a:r>
          </a:p>
        </p:txBody>
      </p:sp>
    </p:spTree>
    <p:extLst>
      <p:ext uri="{BB962C8B-B14F-4D97-AF65-F5344CB8AC3E}">
        <p14:creationId xmlns:p14="http://schemas.microsoft.com/office/powerpoint/2010/main" val="15810720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a:solidFill>
                  <a:schemeClr val="tx1"/>
                </a:solidFill>
              </a:rPr>
              <a:t>The Promise from Elohim – Dust to Dust</a:t>
            </a:r>
          </a:p>
          <a:p>
            <a:pPr marL="0" indent="0" fontAlgn="t">
              <a:buNone/>
            </a:pPr>
            <a:r>
              <a:rPr lang="en-US" sz="4000" dirty="0">
                <a:solidFill>
                  <a:schemeClr val="tx1"/>
                </a:solidFill>
              </a:rPr>
              <a:t>By the sweat of your brow you will eat your food </a:t>
            </a:r>
            <a:r>
              <a:rPr lang="en-US" sz="4000" u="sng" dirty="0">
                <a:solidFill>
                  <a:schemeClr val="tx1"/>
                </a:solidFill>
              </a:rPr>
              <a:t>until you return to the ground, since from it you were taken; for dust you are and to dust you will return</a:t>
            </a:r>
            <a:r>
              <a:rPr lang="en-US" sz="4000" dirty="0">
                <a:solidFill>
                  <a:schemeClr val="tx1"/>
                </a:solidFill>
              </a:rPr>
              <a:t>. (Genesis 3:19)</a:t>
            </a:r>
          </a:p>
        </p:txBody>
      </p:sp>
    </p:spTree>
    <p:extLst>
      <p:ext uri="{BB962C8B-B14F-4D97-AF65-F5344CB8AC3E}">
        <p14:creationId xmlns:p14="http://schemas.microsoft.com/office/powerpoint/2010/main" val="29474476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9" y="468087"/>
            <a:ext cx="11234057" cy="6128656"/>
          </a:xfrm>
        </p:spPr>
        <p:txBody>
          <a:bodyPr>
            <a:normAutofit/>
          </a:bodyPr>
          <a:lstStyle/>
          <a:p>
            <a:pPr marL="0" indent="0" algn="ctr">
              <a:buNone/>
            </a:pPr>
            <a:r>
              <a:rPr lang="en-US" sz="4000" dirty="0">
                <a:solidFill>
                  <a:schemeClr val="tx1"/>
                </a:solidFill>
              </a:rPr>
              <a:t>Death means a </a:t>
            </a:r>
            <a:r>
              <a:rPr lang="en-US" sz="4000" dirty="0" smtClean="0">
                <a:solidFill>
                  <a:schemeClr val="tx1"/>
                </a:solidFill>
              </a:rPr>
              <a:t>Returning </a:t>
            </a:r>
            <a:r>
              <a:rPr lang="en-US" sz="4000" dirty="0">
                <a:solidFill>
                  <a:schemeClr val="tx1"/>
                </a:solidFill>
              </a:rPr>
              <a:t>to Dust</a:t>
            </a:r>
          </a:p>
          <a:p>
            <a:pPr marL="0" indent="0">
              <a:buNone/>
            </a:pPr>
            <a:r>
              <a:rPr lang="en-US" sz="4000" dirty="0">
                <a:solidFill>
                  <a:schemeClr val="tx1"/>
                </a:solidFill>
              </a:rPr>
              <a:t>When you hide your face, they are terrified; when you take away their breath, they die and return to the dust. (Psalm 104:29)</a:t>
            </a:r>
          </a:p>
          <a:p>
            <a:pPr marL="0" indent="0">
              <a:buNone/>
            </a:pPr>
            <a:r>
              <a:rPr lang="en-US" sz="4000" dirty="0">
                <a:solidFill>
                  <a:schemeClr val="tx1"/>
                </a:solidFill>
              </a:rPr>
              <a:t>You turn men back to dust, saying, "Return to dust, O sons of men." (Psalm 90:3)</a:t>
            </a:r>
          </a:p>
          <a:p>
            <a:pPr marL="0" indent="0">
              <a:buNone/>
            </a:pPr>
            <a:r>
              <a:rPr lang="en-US" sz="4000" dirty="0">
                <a:solidFill>
                  <a:schemeClr val="tx1"/>
                </a:solidFill>
              </a:rPr>
              <a:t>What gain is there in my destruction, in my going down into the pit? Will the dust praise you? Will it proclaim your faithfulness? (Psalm 30:9)</a:t>
            </a:r>
          </a:p>
        </p:txBody>
      </p:sp>
    </p:spTree>
    <p:extLst>
      <p:ext uri="{BB962C8B-B14F-4D97-AF65-F5344CB8AC3E}">
        <p14:creationId xmlns:p14="http://schemas.microsoft.com/office/powerpoint/2010/main" val="24917857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9" y="468087"/>
            <a:ext cx="11234057" cy="6128656"/>
          </a:xfrm>
        </p:spPr>
        <p:txBody>
          <a:bodyPr>
            <a:normAutofit lnSpcReduction="10000"/>
          </a:bodyPr>
          <a:lstStyle/>
          <a:p>
            <a:pPr marL="0" indent="0" algn="ctr">
              <a:buNone/>
            </a:pPr>
            <a:r>
              <a:rPr lang="en-US" sz="4000" dirty="0">
                <a:solidFill>
                  <a:schemeClr val="tx1"/>
                </a:solidFill>
              </a:rPr>
              <a:t>The Soul, not just the Body, Dies</a:t>
            </a:r>
          </a:p>
          <a:p>
            <a:pPr marL="0" indent="0">
              <a:buNone/>
            </a:pPr>
            <a:r>
              <a:rPr lang="en-US" sz="4000" dirty="0">
                <a:solidFill>
                  <a:schemeClr val="tx1"/>
                </a:solidFill>
              </a:rPr>
              <a:t>For every living soul (Hebrew, </a:t>
            </a:r>
            <a:r>
              <a:rPr lang="en-US" sz="4000" i="1" dirty="0" err="1">
                <a:solidFill>
                  <a:schemeClr val="tx1"/>
                </a:solidFill>
              </a:rPr>
              <a:t>nephesh</a:t>
            </a:r>
            <a:r>
              <a:rPr lang="en-US" sz="4000" i="1" dirty="0">
                <a:solidFill>
                  <a:schemeClr val="tx1"/>
                </a:solidFill>
              </a:rPr>
              <a:t>) </a:t>
            </a:r>
            <a:r>
              <a:rPr lang="en-US" sz="4000" dirty="0">
                <a:solidFill>
                  <a:schemeClr val="tx1"/>
                </a:solidFill>
              </a:rPr>
              <a:t>is mine, the life (Hebrew, </a:t>
            </a:r>
            <a:r>
              <a:rPr lang="en-US" sz="4000" i="1" dirty="0" err="1">
                <a:solidFill>
                  <a:schemeClr val="tx1"/>
                </a:solidFill>
              </a:rPr>
              <a:t>nephesh</a:t>
            </a:r>
            <a:r>
              <a:rPr lang="en-US" sz="4000" i="1" dirty="0">
                <a:solidFill>
                  <a:schemeClr val="tx1"/>
                </a:solidFill>
              </a:rPr>
              <a:t>)</a:t>
            </a:r>
            <a:r>
              <a:rPr lang="en-US" sz="4000" dirty="0">
                <a:solidFill>
                  <a:schemeClr val="tx1"/>
                </a:solidFill>
              </a:rPr>
              <a:t> of the father as well as the life (Hebrew, </a:t>
            </a:r>
            <a:r>
              <a:rPr lang="en-US" sz="4000" i="1" dirty="0" err="1">
                <a:solidFill>
                  <a:schemeClr val="tx1"/>
                </a:solidFill>
              </a:rPr>
              <a:t>nephesh</a:t>
            </a:r>
            <a:r>
              <a:rPr lang="en-US" sz="4000" i="1" dirty="0">
                <a:solidFill>
                  <a:schemeClr val="tx1"/>
                </a:solidFill>
              </a:rPr>
              <a:t>) </a:t>
            </a:r>
            <a:r>
              <a:rPr lang="en-US" sz="4000" dirty="0">
                <a:solidFill>
                  <a:schemeClr val="tx1"/>
                </a:solidFill>
              </a:rPr>
              <a:t>of the son-- both alike belong to me. The soul (Hebrew, </a:t>
            </a:r>
            <a:r>
              <a:rPr lang="en-US" sz="4000" i="1" dirty="0" err="1">
                <a:solidFill>
                  <a:schemeClr val="tx1"/>
                </a:solidFill>
              </a:rPr>
              <a:t>nephesh</a:t>
            </a:r>
            <a:r>
              <a:rPr lang="en-US" sz="4000" i="1" dirty="0">
                <a:solidFill>
                  <a:schemeClr val="tx1"/>
                </a:solidFill>
              </a:rPr>
              <a:t>) </a:t>
            </a:r>
            <a:r>
              <a:rPr lang="en-US" sz="4000" dirty="0">
                <a:solidFill>
                  <a:schemeClr val="tx1"/>
                </a:solidFill>
              </a:rPr>
              <a:t>who sins is the one who will die. </a:t>
            </a:r>
            <a:r>
              <a:rPr lang="en-US" sz="4000" dirty="0" smtClean="0">
                <a:solidFill>
                  <a:schemeClr val="tx1"/>
                </a:solidFill>
              </a:rPr>
              <a:t>(</a:t>
            </a:r>
            <a:r>
              <a:rPr lang="en-US" sz="4000" dirty="0" err="1" smtClean="0">
                <a:solidFill>
                  <a:schemeClr val="tx1"/>
                </a:solidFill>
              </a:rPr>
              <a:t>Yechezqel</a:t>
            </a:r>
            <a:r>
              <a:rPr lang="en-US" sz="4000" dirty="0" smtClean="0">
                <a:solidFill>
                  <a:schemeClr val="tx1"/>
                </a:solidFill>
              </a:rPr>
              <a:t>/Ezekiel 18:4</a:t>
            </a:r>
            <a:r>
              <a:rPr lang="en-US" sz="4000" dirty="0">
                <a:solidFill>
                  <a:schemeClr val="tx1"/>
                </a:solidFill>
              </a:rPr>
              <a:t>)</a:t>
            </a:r>
          </a:p>
          <a:p>
            <a:pPr marL="0" indent="0">
              <a:buNone/>
            </a:pPr>
            <a:r>
              <a:rPr lang="en-US" sz="4000" dirty="0">
                <a:solidFill>
                  <a:schemeClr val="tx1"/>
                </a:solidFill>
              </a:rPr>
              <a:t>Here, the </a:t>
            </a:r>
            <a:r>
              <a:rPr lang="en-US" sz="4000" i="1" dirty="0">
                <a:solidFill>
                  <a:schemeClr val="tx1"/>
                </a:solidFill>
              </a:rPr>
              <a:t>soul</a:t>
            </a:r>
            <a:r>
              <a:rPr lang="en-US" sz="4000" dirty="0">
                <a:solidFill>
                  <a:schemeClr val="tx1"/>
                </a:solidFill>
              </a:rPr>
              <a:t> - the living essence of a man - and </a:t>
            </a:r>
            <a:r>
              <a:rPr lang="en-US" sz="4000" i="1" dirty="0">
                <a:solidFill>
                  <a:schemeClr val="tx1"/>
                </a:solidFill>
              </a:rPr>
              <a:t>not just the body</a:t>
            </a:r>
            <a:r>
              <a:rPr lang="en-US" sz="4000" dirty="0">
                <a:solidFill>
                  <a:schemeClr val="tx1"/>
                </a:solidFill>
              </a:rPr>
              <a:t>, will die on account of his sin.  This refrain is repeated again, later:</a:t>
            </a:r>
          </a:p>
          <a:p>
            <a:pPr marL="0" indent="0">
              <a:buNone/>
            </a:pPr>
            <a:r>
              <a:rPr lang="en-US" sz="4000" dirty="0">
                <a:solidFill>
                  <a:schemeClr val="tx1"/>
                </a:solidFill>
              </a:rPr>
              <a:t>The soul (Hebrew, </a:t>
            </a:r>
            <a:r>
              <a:rPr lang="en-US" sz="4000" i="1" dirty="0" err="1">
                <a:solidFill>
                  <a:schemeClr val="tx1"/>
                </a:solidFill>
              </a:rPr>
              <a:t>nephesh</a:t>
            </a:r>
            <a:r>
              <a:rPr lang="en-US" sz="4000" i="1" dirty="0">
                <a:solidFill>
                  <a:schemeClr val="tx1"/>
                </a:solidFill>
              </a:rPr>
              <a:t>) </a:t>
            </a:r>
            <a:r>
              <a:rPr lang="en-US" sz="4000" dirty="0">
                <a:solidFill>
                  <a:schemeClr val="tx1"/>
                </a:solidFill>
              </a:rPr>
              <a:t>who sins is the one who will die. (vs. 20)</a:t>
            </a:r>
          </a:p>
        </p:txBody>
      </p:sp>
    </p:spTree>
    <p:extLst>
      <p:ext uri="{BB962C8B-B14F-4D97-AF65-F5344CB8AC3E}">
        <p14:creationId xmlns:p14="http://schemas.microsoft.com/office/powerpoint/2010/main" val="36578679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609602"/>
            <a:ext cx="10288209" cy="5878285"/>
          </a:xfrm>
        </p:spPr>
        <p:txBody>
          <a:bodyPr>
            <a:normAutofit/>
          </a:bodyPr>
          <a:lstStyle/>
          <a:p>
            <a:pPr marL="0" indent="0" algn="ctr">
              <a:buNone/>
            </a:pPr>
            <a:r>
              <a:rPr lang="en-US" sz="4000" dirty="0">
                <a:solidFill>
                  <a:schemeClr val="tx1"/>
                </a:solidFill>
              </a:rPr>
              <a:t>Can the Dead Do Anything?</a:t>
            </a:r>
          </a:p>
          <a:p>
            <a:pPr marL="0" indent="0">
              <a:buNone/>
            </a:pPr>
            <a:r>
              <a:rPr lang="en-US" sz="4000" dirty="0">
                <a:solidFill>
                  <a:schemeClr val="tx1"/>
                </a:solidFill>
              </a:rPr>
              <a:t>For the living know that they will die, but the dead know nothing (Ecclesiastes 9:5).</a:t>
            </a:r>
          </a:p>
          <a:p>
            <a:pPr marL="0" indent="0">
              <a:buNone/>
            </a:pPr>
            <a:r>
              <a:rPr lang="en-US" sz="4000" dirty="0">
                <a:solidFill>
                  <a:schemeClr val="tx1"/>
                </a:solidFill>
              </a:rPr>
              <a:t>In the grave, where you are going, there is neither working nor planning nor knowledge nor wisdom (Ecclesiastes 9:10).</a:t>
            </a:r>
          </a:p>
          <a:p>
            <a:pPr marL="0" indent="0">
              <a:buNone/>
            </a:pPr>
            <a:r>
              <a:rPr lang="en-US" sz="4000" dirty="0">
                <a:solidFill>
                  <a:schemeClr val="tx1"/>
                </a:solidFill>
              </a:rPr>
              <a:t>Their love, their hate and their jealousy have long since vanished (Ecclesiastes 9:6)</a:t>
            </a:r>
          </a:p>
        </p:txBody>
      </p:sp>
    </p:spTree>
    <p:extLst>
      <p:ext uri="{BB962C8B-B14F-4D97-AF65-F5344CB8AC3E}">
        <p14:creationId xmlns:p14="http://schemas.microsoft.com/office/powerpoint/2010/main" val="1007334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7" y="609602"/>
            <a:ext cx="10657115" cy="5878285"/>
          </a:xfrm>
        </p:spPr>
        <p:txBody>
          <a:bodyPr>
            <a:noAutofit/>
          </a:bodyPr>
          <a:lstStyle/>
          <a:p>
            <a:pPr marL="0" indent="0">
              <a:buNone/>
            </a:pPr>
            <a:r>
              <a:rPr lang="en-US" sz="4000" dirty="0">
                <a:solidFill>
                  <a:schemeClr val="tx1"/>
                </a:solidFill>
              </a:rPr>
              <a:t>His breath </a:t>
            </a:r>
            <a:r>
              <a:rPr lang="en-US" sz="4000" dirty="0" err="1">
                <a:solidFill>
                  <a:schemeClr val="tx1"/>
                </a:solidFill>
              </a:rPr>
              <a:t>goeth</a:t>
            </a:r>
            <a:r>
              <a:rPr lang="en-US" sz="4000" dirty="0">
                <a:solidFill>
                  <a:schemeClr val="tx1"/>
                </a:solidFill>
              </a:rPr>
              <a:t> forth, he </a:t>
            </a:r>
            <a:r>
              <a:rPr lang="en-US" sz="4000" dirty="0" err="1">
                <a:solidFill>
                  <a:schemeClr val="tx1"/>
                </a:solidFill>
              </a:rPr>
              <a:t>returneth</a:t>
            </a:r>
            <a:r>
              <a:rPr lang="en-US" sz="4000" dirty="0">
                <a:solidFill>
                  <a:schemeClr val="tx1"/>
                </a:solidFill>
              </a:rPr>
              <a:t> to his earth; in that very day his thoughts perish (Psalms 146:4, KJV).</a:t>
            </a:r>
          </a:p>
          <a:p>
            <a:pPr marL="0" indent="0">
              <a:buNone/>
            </a:pPr>
            <a:r>
              <a:rPr lang="en-US" sz="4000" dirty="0">
                <a:solidFill>
                  <a:schemeClr val="tx1"/>
                </a:solidFill>
              </a:rPr>
              <a:t>For the grave cannot praise you, death cannot sing your praise; those who go down to the pit cannot hope for your faithfulness. The living, the living - they praise you (Psalms 28:18,19).</a:t>
            </a:r>
          </a:p>
          <a:p>
            <a:pPr marL="0" indent="0">
              <a:buNone/>
            </a:pPr>
            <a:r>
              <a:rPr lang="en-US" sz="4000" dirty="0">
                <a:solidFill>
                  <a:schemeClr val="tx1"/>
                </a:solidFill>
              </a:rPr>
              <a:t>No one remembers you when he is dead. Who praises you from the grave? (Psalms 6:5).</a:t>
            </a:r>
          </a:p>
        </p:txBody>
      </p:sp>
    </p:spTree>
    <p:extLst>
      <p:ext uri="{BB962C8B-B14F-4D97-AF65-F5344CB8AC3E}">
        <p14:creationId xmlns:p14="http://schemas.microsoft.com/office/powerpoint/2010/main" val="3858384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smtClean="0">
                <a:solidFill>
                  <a:schemeClr val="tx1"/>
                </a:solidFill>
              </a:rPr>
              <a:t>Soul and Spirit</a:t>
            </a:r>
            <a:endParaRPr lang="en-US" sz="4000" dirty="0">
              <a:solidFill>
                <a:schemeClr val="tx1"/>
              </a:solidFill>
            </a:endParaRPr>
          </a:p>
          <a:p>
            <a:pPr marL="0" indent="0">
              <a:buNone/>
            </a:pPr>
            <a:r>
              <a:rPr lang="en-US" sz="4000" dirty="0" smtClean="0">
                <a:solidFill>
                  <a:schemeClr val="tx1"/>
                </a:solidFill>
              </a:rPr>
              <a:t>Be careful that your understanding of “soul” is biblical (Hebraic) and not Greek thinking</a:t>
            </a:r>
          </a:p>
          <a:p>
            <a:pPr marL="0" indent="0">
              <a:buNone/>
            </a:pPr>
            <a:r>
              <a:rPr lang="en-US" sz="4000" dirty="0" smtClean="0">
                <a:solidFill>
                  <a:schemeClr val="tx1"/>
                </a:solidFill>
              </a:rPr>
              <a:t>The soul cannot be separated from a body, but spirit and soul can be separated</a:t>
            </a:r>
          </a:p>
          <a:p>
            <a:pPr marL="0" indent="0">
              <a:buNone/>
            </a:pPr>
            <a:r>
              <a:rPr lang="en-US" sz="4000" dirty="0" smtClean="0">
                <a:solidFill>
                  <a:schemeClr val="tx1"/>
                </a:solidFill>
              </a:rPr>
              <a:t>Hebrews 4:12 </a:t>
            </a:r>
            <a:r>
              <a:rPr lang="en-US" sz="4000" dirty="0"/>
              <a:t>For the word of Elohim is living and active and sharper than any two-edged sword, and piercing as far as the division of soul and spirit, of both joints and marrow, and able to judge the thoughts and intentions of the heart.</a:t>
            </a:r>
          </a:p>
        </p:txBody>
      </p:sp>
    </p:spTree>
    <p:extLst>
      <p:ext uri="{BB962C8B-B14F-4D97-AF65-F5344CB8AC3E}">
        <p14:creationId xmlns:p14="http://schemas.microsoft.com/office/powerpoint/2010/main" val="24905635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smtClean="0">
                <a:solidFill>
                  <a:schemeClr val="tx1"/>
                </a:solidFill>
              </a:rPr>
              <a:t>What Happens to </a:t>
            </a:r>
            <a:r>
              <a:rPr lang="en-US" sz="4000" dirty="0" smtClean="0"/>
              <a:t>Our </a:t>
            </a:r>
            <a:r>
              <a:rPr lang="en-US" sz="4000" dirty="0" smtClean="0">
                <a:solidFill>
                  <a:schemeClr val="tx1"/>
                </a:solidFill>
              </a:rPr>
              <a:t>Spirit</a:t>
            </a:r>
            <a:endParaRPr lang="en-US" sz="4000" dirty="0">
              <a:solidFill>
                <a:schemeClr val="tx1"/>
              </a:solidFill>
            </a:endParaRPr>
          </a:p>
          <a:p>
            <a:pPr marL="0" indent="0">
              <a:buNone/>
            </a:pPr>
            <a:r>
              <a:rPr lang="en-US" sz="4400" dirty="0" err="1" smtClean="0">
                <a:latin typeface="Bwhebb" panose="00000400000000000000" pitchFamily="2" charset="0"/>
              </a:rPr>
              <a:t>x;Wr</a:t>
            </a:r>
            <a:r>
              <a:rPr lang="en-US" sz="4000" dirty="0" smtClean="0"/>
              <a:t> </a:t>
            </a:r>
            <a:r>
              <a:rPr lang="en-US" sz="4000" dirty="0" smtClean="0">
                <a:solidFill>
                  <a:schemeClr val="tx1"/>
                </a:solidFill>
              </a:rPr>
              <a:t>(</a:t>
            </a:r>
            <a:r>
              <a:rPr lang="en-US" sz="4000" dirty="0" err="1" smtClean="0">
                <a:solidFill>
                  <a:schemeClr val="tx1"/>
                </a:solidFill>
              </a:rPr>
              <a:t>ruach</a:t>
            </a:r>
            <a:r>
              <a:rPr lang="en-US" sz="4000" dirty="0" smtClean="0">
                <a:solidFill>
                  <a:schemeClr val="tx1"/>
                </a:solidFill>
              </a:rPr>
              <a:t>) - </a:t>
            </a:r>
            <a:r>
              <a:rPr lang="en-US" sz="4000" b="1" dirty="0"/>
              <a:t>breeze, </a:t>
            </a:r>
            <a:r>
              <a:rPr lang="en-US" sz="4000" b="1" dirty="0" smtClean="0"/>
              <a:t>breath, wind, spirit</a:t>
            </a:r>
            <a:r>
              <a:rPr lang="en-US" sz="5400" dirty="0" smtClean="0"/>
              <a:t>, </a:t>
            </a:r>
            <a:r>
              <a:rPr lang="en-US" sz="4000" dirty="0" smtClean="0"/>
              <a:t>“life force”</a:t>
            </a:r>
          </a:p>
          <a:p>
            <a:pPr marL="0" indent="0">
              <a:buNone/>
            </a:pPr>
            <a:r>
              <a:rPr lang="en-US" sz="4000" dirty="0"/>
              <a:t>Do not trust in princes, In mortal man, in whom there is no </a:t>
            </a:r>
            <a:r>
              <a:rPr lang="en-US" sz="4000" dirty="0" smtClean="0"/>
              <a:t>salvation. </a:t>
            </a:r>
            <a:r>
              <a:rPr lang="en-US" sz="4000" u="sng" dirty="0" smtClean="0"/>
              <a:t>His </a:t>
            </a:r>
            <a:r>
              <a:rPr lang="en-US" sz="4000" u="sng" dirty="0"/>
              <a:t>spirit departs</a:t>
            </a:r>
            <a:r>
              <a:rPr lang="en-US" sz="4000" dirty="0"/>
              <a:t>, he returns to the earth; In that very day his thoughts perish</a:t>
            </a:r>
            <a:r>
              <a:rPr lang="en-US" sz="4000" dirty="0" smtClean="0"/>
              <a:t>.</a:t>
            </a:r>
            <a:r>
              <a:rPr lang="en-US" sz="4000" b="1" dirty="0"/>
              <a:t> </a:t>
            </a:r>
            <a:r>
              <a:rPr lang="en-US" sz="4000" b="1" dirty="0" smtClean="0"/>
              <a:t>Psalm 146:3-4</a:t>
            </a:r>
            <a:endParaRPr lang="en-US" dirty="0"/>
          </a:p>
        </p:txBody>
      </p:sp>
    </p:spTree>
    <p:extLst>
      <p:ext uri="{BB962C8B-B14F-4D97-AF65-F5344CB8AC3E}">
        <p14:creationId xmlns:p14="http://schemas.microsoft.com/office/powerpoint/2010/main" val="2195381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a:t>What Happens to Our Spirit</a:t>
            </a:r>
          </a:p>
          <a:p>
            <a:pPr marL="0" indent="0">
              <a:buNone/>
            </a:pPr>
            <a:r>
              <a:rPr lang="en-US" sz="4000" dirty="0" smtClean="0"/>
              <a:t>Remember </a:t>
            </a:r>
            <a:r>
              <a:rPr lang="en-US" sz="4000" dirty="0"/>
              <a:t>Him] before the silver cord is broken and the golden bowl is crushed, the pitcher by the well is shattered and the wheel at the cistern is </a:t>
            </a:r>
            <a:r>
              <a:rPr lang="en-US" sz="4000" dirty="0" smtClean="0"/>
              <a:t>crushed; </a:t>
            </a:r>
            <a:r>
              <a:rPr lang="en-US" sz="4000" u="sng" dirty="0"/>
              <a:t>then the dust will return to the earth as it was, and the spirit will return to Elohim who gave it</a:t>
            </a:r>
            <a:r>
              <a:rPr lang="en-US" sz="4000" dirty="0" smtClean="0"/>
              <a:t>.  Ecclesiastes 12:6-7</a:t>
            </a:r>
            <a:endParaRPr lang="en-US" sz="4000" dirty="0"/>
          </a:p>
        </p:txBody>
      </p:sp>
    </p:spTree>
    <p:extLst>
      <p:ext uri="{BB962C8B-B14F-4D97-AF65-F5344CB8AC3E}">
        <p14:creationId xmlns:p14="http://schemas.microsoft.com/office/powerpoint/2010/main" val="13860679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a:t>What Happens to Our Spirit</a:t>
            </a:r>
          </a:p>
          <a:p>
            <a:pPr marL="0" indent="0">
              <a:buNone/>
            </a:pPr>
            <a:r>
              <a:rPr lang="en-US" sz="4000" dirty="0"/>
              <a:t>You hide Your face, they are dismayed; </a:t>
            </a:r>
            <a:r>
              <a:rPr lang="en-US" sz="4000" u="sng" dirty="0"/>
              <a:t>You take away their spirit, they expire And return to their </a:t>
            </a:r>
            <a:r>
              <a:rPr lang="en-US" sz="4000" u="sng" dirty="0" smtClean="0"/>
              <a:t>dust</a:t>
            </a:r>
            <a:r>
              <a:rPr lang="en-US" sz="4000" dirty="0" smtClean="0"/>
              <a:t>. </a:t>
            </a:r>
            <a:r>
              <a:rPr lang="en-US" sz="4000" dirty="0"/>
              <a:t>You send forth Your Spirit, they are created; And You renew the face of the ground</a:t>
            </a:r>
            <a:r>
              <a:rPr lang="en-US" sz="4000" dirty="0" smtClean="0"/>
              <a:t>. Psalm 104:29-30</a:t>
            </a:r>
            <a:endParaRPr lang="en-US" sz="4000" dirty="0"/>
          </a:p>
        </p:txBody>
      </p:sp>
    </p:spTree>
    <p:extLst>
      <p:ext uri="{BB962C8B-B14F-4D97-AF65-F5344CB8AC3E}">
        <p14:creationId xmlns:p14="http://schemas.microsoft.com/office/powerpoint/2010/main" val="14786992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620486"/>
            <a:ext cx="10951029" cy="6106887"/>
          </a:xfrm>
        </p:spPr>
        <p:txBody>
          <a:bodyPr>
            <a:normAutofit fontScale="92500" lnSpcReduction="10000"/>
          </a:bodyPr>
          <a:lstStyle/>
          <a:p>
            <a:pPr algn="ctr">
              <a:buNone/>
            </a:pPr>
            <a:r>
              <a:rPr lang="en-US" sz="4000" dirty="0" smtClean="0">
                <a:solidFill>
                  <a:schemeClr val="tx1"/>
                </a:solidFill>
              </a:rPr>
              <a:t>New Testament “Soul</a:t>
            </a:r>
            <a:r>
              <a:rPr lang="en-US" sz="4000" dirty="0">
                <a:solidFill>
                  <a:schemeClr val="tx1"/>
                </a:solidFill>
              </a:rPr>
              <a:t>”</a:t>
            </a:r>
          </a:p>
          <a:p>
            <a:r>
              <a:rPr lang="en-US" sz="4000" dirty="0">
                <a:solidFill>
                  <a:schemeClr val="tx1"/>
                </a:solidFill>
              </a:rPr>
              <a:t>That word is </a:t>
            </a:r>
            <a:r>
              <a:rPr lang="en-US" sz="4000" b="1" dirty="0" err="1">
                <a:solidFill>
                  <a:schemeClr val="tx1"/>
                </a:solidFill>
                <a:latin typeface="Bwgrkn" panose="00000400000000000000" pitchFamily="2" charset="0"/>
              </a:rPr>
              <a:t>yuch</a:t>
            </a:r>
            <a:r>
              <a:rPr lang="en-US" sz="4000" b="1" dirty="0">
                <a:solidFill>
                  <a:schemeClr val="tx1"/>
                </a:solidFill>
                <a:latin typeface="Bwgrkn" panose="00000400000000000000" pitchFamily="2" charset="0"/>
              </a:rPr>
              <a:t>,</a:t>
            </a:r>
            <a:r>
              <a:rPr lang="en-US" sz="4000" dirty="0">
                <a:solidFill>
                  <a:schemeClr val="tx1"/>
                </a:solidFill>
                <a:latin typeface="Bwgrkn" panose="00000400000000000000" pitchFamily="2" charset="0"/>
              </a:rPr>
              <a:t> </a:t>
            </a:r>
            <a:r>
              <a:rPr lang="en-US" sz="4000" dirty="0">
                <a:solidFill>
                  <a:schemeClr val="tx1"/>
                </a:solidFill>
              </a:rPr>
              <a:t>(pronounced </a:t>
            </a:r>
            <a:r>
              <a:rPr lang="en-US" sz="4000" i="1" dirty="0" err="1">
                <a:solidFill>
                  <a:schemeClr val="tx1"/>
                </a:solidFill>
              </a:rPr>
              <a:t>psukay</a:t>
            </a:r>
            <a:r>
              <a:rPr lang="en-US" sz="4000" dirty="0">
                <a:solidFill>
                  <a:schemeClr val="tx1"/>
                </a:solidFill>
              </a:rPr>
              <a:t>).  The </a:t>
            </a:r>
            <a:r>
              <a:rPr lang="en-US" sz="4000" i="1" dirty="0">
                <a:solidFill>
                  <a:schemeClr val="tx1"/>
                </a:solidFill>
              </a:rPr>
              <a:t>BDAG Lexicon</a:t>
            </a:r>
            <a:r>
              <a:rPr lang="en-US" sz="4000" dirty="0">
                <a:solidFill>
                  <a:schemeClr val="tx1"/>
                </a:solidFill>
              </a:rPr>
              <a:t> breaks down this word:</a:t>
            </a:r>
          </a:p>
          <a:p>
            <a:r>
              <a:rPr lang="en-US" sz="4000" b="1" dirty="0">
                <a:solidFill>
                  <a:schemeClr val="tx1"/>
                </a:solidFill>
              </a:rPr>
              <a:t>1.life on earth in its animating aspect making bodily function possible   </a:t>
            </a:r>
          </a:p>
          <a:p>
            <a:r>
              <a:rPr lang="en-US" sz="4000" b="1" dirty="0">
                <a:solidFill>
                  <a:schemeClr val="tx1"/>
                </a:solidFill>
              </a:rPr>
              <a:t>a. </a:t>
            </a:r>
            <a:r>
              <a:rPr lang="en-US" sz="4000" b="1" i="1" dirty="0">
                <a:solidFill>
                  <a:schemeClr val="tx1"/>
                </a:solidFill>
              </a:rPr>
              <a:t>(breath of) life, life-principle, soul, </a:t>
            </a:r>
            <a:r>
              <a:rPr lang="en-US" sz="4000" b="1" dirty="0">
                <a:solidFill>
                  <a:schemeClr val="tx1"/>
                </a:solidFill>
              </a:rPr>
              <a:t>of animals </a:t>
            </a:r>
          </a:p>
          <a:p>
            <a:r>
              <a:rPr lang="en-US" sz="4000" b="1" dirty="0">
                <a:solidFill>
                  <a:schemeClr val="tx1"/>
                </a:solidFill>
              </a:rPr>
              <a:t>b. the condition of being alive, </a:t>
            </a:r>
            <a:r>
              <a:rPr lang="en-US" sz="4000" b="1" i="1" dirty="0">
                <a:solidFill>
                  <a:schemeClr val="tx1"/>
                </a:solidFill>
              </a:rPr>
              <a:t>earthly life, life </a:t>
            </a:r>
            <a:r>
              <a:rPr lang="en-US" sz="4000" b="1" dirty="0">
                <a:solidFill>
                  <a:schemeClr val="tx1"/>
                </a:solidFill>
              </a:rPr>
              <a:t>itself </a:t>
            </a:r>
          </a:p>
          <a:p>
            <a:r>
              <a:rPr lang="en-US" sz="4000" b="1" dirty="0">
                <a:solidFill>
                  <a:schemeClr val="tx1"/>
                </a:solidFill>
              </a:rPr>
              <a:t>2.seat and center of the inner human life in its many and varied aspects, </a:t>
            </a:r>
            <a:r>
              <a:rPr lang="en-US" sz="4000" b="1" i="1" dirty="0">
                <a:solidFill>
                  <a:schemeClr val="tx1"/>
                </a:solidFill>
              </a:rPr>
              <a:t>soul </a:t>
            </a:r>
          </a:p>
          <a:p>
            <a:r>
              <a:rPr lang="en-US" sz="4000" b="1" dirty="0">
                <a:solidFill>
                  <a:schemeClr val="tx1"/>
                </a:solidFill>
              </a:rPr>
              <a:t>3.an entity w. personhood, </a:t>
            </a:r>
            <a:r>
              <a:rPr lang="en-US" sz="4000" b="1" i="1" dirty="0">
                <a:solidFill>
                  <a:schemeClr val="tx1"/>
                </a:solidFill>
              </a:rPr>
              <a:t>person</a:t>
            </a:r>
          </a:p>
          <a:p>
            <a:r>
              <a:rPr lang="en-US" sz="4000" b="1" dirty="0">
                <a:solidFill>
                  <a:schemeClr val="tx1"/>
                </a:solidFill>
              </a:rPr>
              <a:t>Corresponds perfectly with </a:t>
            </a:r>
            <a:r>
              <a:rPr lang="en-US" sz="4000" b="1" i="1" dirty="0" err="1">
                <a:solidFill>
                  <a:schemeClr val="tx1"/>
                </a:solidFill>
              </a:rPr>
              <a:t>nephesh</a:t>
            </a:r>
            <a:r>
              <a:rPr lang="en-US" sz="4000" b="1" dirty="0">
                <a:solidFill>
                  <a:schemeClr val="tx1"/>
                </a:solidFill>
              </a:rPr>
              <a:t> </a:t>
            </a:r>
            <a:endParaRPr lang="en-US" sz="4000" dirty="0">
              <a:solidFill>
                <a:schemeClr val="tx1"/>
              </a:solidFill>
            </a:endParaRPr>
          </a:p>
        </p:txBody>
      </p:sp>
    </p:spTree>
    <p:extLst>
      <p:ext uri="{BB962C8B-B14F-4D97-AF65-F5344CB8AC3E}">
        <p14:creationId xmlns:p14="http://schemas.microsoft.com/office/powerpoint/2010/main" val="4113614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7" y="522516"/>
            <a:ext cx="10842171" cy="5910941"/>
          </a:xfrm>
        </p:spPr>
        <p:txBody>
          <a:bodyPr>
            <a:normAutofit/>
          </a:bodyPr>
          <a:lstStyle/>
          <a:p>
            <a:pPr algn="ctr">
              <a:buNone/>
            </a:pPr>
            <a:r>
              <a:rPr lang="en-US" sz="4000" dirty="0" smtClean="0">
                <a:solidFill>
                  <a:schemeClr val="tx1"/>
                </a:solidFill>
              </a:rPr>
              <a:t>Do Believers Have Immortality?  NO!</a:t>
            </a:r>
          </a:p>
          <a:p>
            <a:pPr marL="0" indent="0">
              <a:buNone/>
            </a:pPr>
            <a:r>
              <a:rPr lang="en-US" sz="4000" dirty="0" smtClean="0">
                <a:solidFill>
                  <a:schemeClr val="tx1"/>
                </a:solidFill>
              </a:rPr>
              <a:t>Elohim</a:t>
            </a:r>
            <a:r>
              <a:rPr lang="en-US" sz="4000" dirty="0">
                <a:solidFill>
                  <a:schemeClr val="tx1"/>
                </a:solidFill>
              </a:rPr>
              <a:t>, the blessed and only Ruler, the King of kings and Master of </a:t>
            </a:r>
            <a:r>
              <a:rPr lang="en-US" sz="4000" dirty="0" smtClean="0">
                <a:solidFill>
                  <a:schemeClr val="tx1"/>
                </a:solidFill>
              </a:rPr>
              <a:t>masters, </a:t>
            </a:r>
            <a:r>
              <a:rPr lang="en-US" sz="4000" u="sng" dirty="0">
                <a:solidFill>
                  <a:schemeClr val="tx1"/>
                </a:solidFill>
              </a:rPr>
              <a:t>who alone is immortal</a:t>
            </a:r>
            <a:r>
              <a:rPr lang="en-US" sz="4000" dirty="0">
                <a:solidFill>
                  <a:schemeClr val="tx1"/>
                </a:solidFill>
              </a:rPr>
              <a:t> and who lives in unapproachable light, whom no one has seen or can see. </a:t>
            </a:r>
            <a:r>
              <a:rPr lang="en-US" sz="4000" dirty="0" smtClean="0">
                <a:solidFill>
                  <a:schemeClr val="tx1"/>
                </a:solidFill>
              </a:rPr>
              <a:t> (1 Timothy 6:15-16)</a:t>
            </a:r>
            <a:endParaRPr lang="en-US" sz="4000" dirty="0">
              <a:solidFill>
                <a:schemeClr val="tx1"/>
              </a:solidFill>
            </a:endParaRPr>
          </a:p>
        </p:txBody>
      </p:sp>
    </p:spTree>
    <p:extLst>
      <p:ext uri="{BB962C8B-B14F-4D97-AF65-F5344CB8AC3E}">
        <p14:creationId xmlns:p14="http://schemas.microsoft.com/office/powerpoint/2010/main" val="29132687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algn="ctr">
              <a:buNone/>
            </a:pPr>
            <a:r>
              <a:rPr lang="en-US" sz="4000" dirty="0">
                <a:solidFill>
                  <a:schemeClr val="tx1"/>
                </a:solidFill>
              </a:rPr>
              <a:t>When Will Believers Have Immortality?</a:t>
            </a:r>
          </a:p>
          <a:p>
            <a:pPr marL="0" indent="0">
              <a:buNone/>
            </a:pPr>
            <a:r>
              <a:rPr lang="en-US" sz="4000" dirty="0">
                <a:solidFill>
                  <a:schemeClr val="tx1"/>
                </a:solidFill>
              </a:rPr>
              <a:t>For the perishable must clothe itself with the imperishable, and </a:t>
            </a:r>
            <a:r>
              <a:rPr lang="en-US" sz="4000" u="sng" dirty="0">
                <a:solidFill>
                  <a:schemeClr val="tx1"/>
                </a:solidFill>
              </a:rPr>
              <a:t>the mortal with immortality</a:t>
            </a:r>
            <a:r>
              <a:rPr lang="en-US" sz="4000" dirty="0">
                <a:solidFill>
                  <a:schemeClr val="tx1"/>
                </a:solidFill>
              </a:rPr>
              <a:t>.   When the perishable has been clothed with the imperishable, and </a:t>
            </a:r>
            <a:r>
              <a:rPr lang="en-US" sz="4000" u="sng" dirty="0">
                <a:solidFill>
                  <a:schemeClr val="tx1"/>
                </a:solidFill>
              </a:rPr>
              <a:t>the mortal with immortality</a:t>
            </a:r>
            <a:r>
              <a:rPr lang="en-US" sz="4000" dirty="0">
                <a:solidFill>
                  <a:schemeClr val="tx1"/>
                </a:solidFill>
              </a:rPr>
              <a:t>, then the saying that is written will come true: "Death has been swallowed up in victory." (1 Corinthians 15:53-54)</a:t>
            </a:r>
            <a:endParaRPr lang="en-US" sz="4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4692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pPr algn="ctr">
              <a:buNone/>
            </a:pPr>
            <a:r>
              <a:rPr lang="en-US" sz="4000" dirty="0" smtClean="0">
                <a:solidFill>
                  <a:schemeClr val="tx1"/>
                </a:solidFill>
              </a:rPr>
              <a:t>Death Compared to Sleep – An Appropriate Metaphor</a:t>
            </a:r>
          </a:p>
          <a:p>
            <a:pPr marL="0" indent="0">
              <a:buNone/>
            </a:pPr>
            <a:r>
              <a:rPr lang="en-US" sz="4000" dirty="0">
                <a:solidFill>
                  <a:schemeClr val="tx1"/>
                </a:solidFill>
              </a:rPr>
              <a:t>...if I have done evil to him who is at peace with me or without cause have robbed my foe-- then let my enemy pursue and overtake me; let him trample my life to the ground and </a:t>
            </a:r>
            <a:r>
              <a:rPr lang="en-US" sz="4000" u="sng" dirty="0">
                <a:solidFill>
                  <a:schemeClr val="tx1"/>
                </a:solidFill>
              </a:rPr>
              <a:t>make me sleep in the dust</a:t>
            </a:r>
            <a:r>
              <a:rPr lang="en-US" sz="4000" dirty="0">
                <a:solidFill>
                  <a:schemeClr val="tx1"/>
                </a:solidFill>
              </a:rPr>
              <a:t>. (Psalm 7:4-5)</a:t>
            </a:r>
          </a:p>
          <a:p>
            <a:pPr marL="0" indent="0">
              <a:buNone/>
            </a:pPr>
            <a:r>
              <a:rPr lang="en-US" sz="4000" dirty="0">
                <a:solidFill>
                  <a:schemeClr val="tx1"/>
                </a:solidFill>
              </a:rPr>
              <a:t>Look on me and answer, Yahuwah my Elohim. Give light to my eyes, or </a:t>
            </a:r>
            <a:r>
              <a:rPr lang="en-US" sz="4000" u="sng" dirty="0">
                <a:solidFill>
                  <a:schemeClr val="tx1"/>
                </a:solidFill>
              </a:rPr>
              <a:t>I will sleep in death</a:t>
            </a:r>
            <a:r>
              <a:rPr lang="en-US" sz="4000" dirty="0">
                <a:solidFill>
                  <a:schemeClr val="tx1"/>
                </a:solidFill>
              </a:rPr>
              <a:t>; (Psalm 13:3)</a:t>
            </a:r>
          </a:p>
        </p:txBody>
      </p:sp>
    </p:spTree>
    <p:extLst>
      <p:ext uri="{BB962C8B-B14F-4D97-AF65-F5344CB8AC3E}">
        <p14:creationId xmlns:p14="http://schemas.microsoft.com/office/powerpoint/2010/main" val="417035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pPr marL="0" indent="0">
              <a:buNone/>
            </a:pPr>
            <a:r>
              <a:rPr lang="en-US" sz="4000" dirty="0">
                <a:solidFill>
                  <a:schemeClr val="tx1"/>
                </a:solidFill>
              </a:rPr>
              <a:t>You sweep men away in </a:t>
            </a:r>
            <a:r>
              <a:rPr lang="en-US" sz="4000" u="sng" dirty="0">
                <a:solidFill>
                  <a:schemeClr val="tx1"/>
                </a:solidFill>
              </a:rPr>
              <a:t>the sleep of death</a:t>
            </a:r>
            <a:r>
              <a:rPr lang="en-US" sz="4000" dirty="0">
                <a:solidFill>
                  <a:schemeClr val="tx1"/>
                </a:solidFill>
              </a:rPr>
              <a:t>; (Psalm 90:5)</a:t>
            </a:r>
          </a:p>
          <a:p>
            <a:pPr marL="0" indent="0">
              <a:buNone/>
            </a:pPr>
            <a:r>
              <a:rPr lang="en-US" sz="4000" dirty="0">
                <a:solidFill>
                  <a:schemeClr val="tx1"/>
                </a:solidFill>
              </a:rPr>
              <a:t>Valiant men lie plundered, </a:t>
            </a:r>
            <a:r>
              <a:rPr lang="en-US" sz="4000" u="sng" dirty="0">
                <a:solidFill>
                  <a:schemeClr val="tx1"/>
                </a:solidFill>
              </a:rPr>
              <a:t>they sleep their last sleep</a:t>
            </a:r>
            <a:r>
              <a:rPr lang="en-US" sz="4000" dirty="0">
                <a:solidFill>
                  <a:schemeClr val="tx1"/>
                </a:solidFill>
              </a:rPr>
              <a:t>; not one of the warriors can lift his hands. (Psalm 76:5)</a:t>
            </a:r>
          </a:p>
          <a:p>
            <a:pPr marL="0" indent="0">
              <a:buNone/>
            </a:pPr>
            <a:r>
              <a:rPr lang="en-US" sz="4000" dirty="0">
                <a:solidFill>
                  <a:schemeClr val="tx1"/>
                </a:solidFill>
              </a:rPr>
              <a:t>I will make her officials and wise men drunk, her governors, officers and warriors as well; </a:t>
            </a:r>
            <a:r>
              <a:rPr lang="en-US" sz="4000" u="sng" dirty="0">
                <a:solidFill>
                  <a:schemeClr val="tx1"/>
                </a:solidFill>
              </a:rPr>
              <a:t>they will sleep forever and not awake</a:t>
            </a:r>
            <a:r>
              <a:rPr lang="en-US" sz="4000" dirty="0">
                <a:solidFill>
                  <a:schemeClr val="tx1"/>
                </a:solidFill>
              </a:rPr>
              <a:t>," declares the King, whose name is Yahuwah Almighty. (Jeremiah 51:57)</a:t>
            </a:r>
          </a:p>
          <a:p>
            <a:pPr marL="0" indent="0">
              <a:buNone/>
            </a:pPr>
            <a:endParaRPr lang="en-US" sz="4000" dirty="0">
              <a:solidFill>
                <a:schemeClr val="tx1"/>
              </a:solidFill>
            </a:endParaRPr>
          </a:p>
        </p:txBody>
      </p:sp>
    </p:spTree>
    <p:extLst>
      <p:ext uri="{BB962C8B-B14F-4D97-AF65-F5344CB8AC3E}">
        <p14:creationId xmlns:p14="http://schemas.microsoft.com/office/powerpoint/2010/main" val="86034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lgn="ctr">
              <a:buNone/>
            </a:pPr>
            <a:r>
              <a:rPr lang="en-US" sz="4000" dirty="0">
                <a:solidFill>
                  <a:schemeClr val="tx1"/>
                </a:solidFill>
              </a:rPr>
              <a:t>The Sleeping Awake</a:t>
            </a:r>
          </a:p>
          <a:p>
            <a:pPr marL="0" indent="0">
              <a:buNone/>
            </a:pPr>
            <a:r>
              <a:rPr lang="en-US" sz="4000" u="sng" dirty="0">
                <a:solidFill>
                  <a:schemeClr val="tx1"/>
                </a:solidFill>
              </a:rPr>
              <a:t>Multitudes who sleep in the dust of the earth will awake</a:t>
            </a:r>
            <a:r>
              <a:rPr lang="en-US" sz="4000" dirty="0">
                <a:solidFill>
                  <a:schemeClr val="tx1"/>
                </a:solidFill>
              </a:rPr>
              <a:t>: some to everlasting life, others to shame and everlasting contempt.  Those who are wise will shine like the brightness of the heavens, and those who lead many to righteousness, like the stars for ever and ever. (Daniel 12:2-3)</a:t>
            </a:r>
          </a:p>
        </p:txBody>
      </p:sp>
    </p:spTree>
    <p:extLst>
      <p:ext uri="{BB962C8B-B14F-4D97-AF65-F5344CB8AC3E}">
        <p14:creationId xmlns:p14="http://schemas.microsoft.com/office/powerpoint/2010/main" val="255102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pPr marL="0" indent="0" algn="ctr">
              <a:buNone/>
            </a:pPr>
            <a:r>
              <a:rPr lang="en-US" sz="4000" dirty="0">
                <a:solidFill>
                  <a:schemeClr val="tx1"/>
                </a:solidFill>
              </a:rPr>
              <a:t>Lazarus Slept</a:t>
            </a:r>
          </a:p>
          <a:p>
            <a:pPr marL="0" indent="0">
              <a:buNone/>
            </a:pPr>
            <a:r>
              <a:rPr lang="en-US" sz="4000" dirty="0">
                <a:solidFill>
                  <a:schemeClr val="tx1"/>
                </a:solidFill>
              </a:rPr>
              <a:t>After he had said this, he went on to tell them, "Our friend </a:t>
            </a:r>
            <a:r>
              <a:rPr lang="en-US" sz="4000" u="sng" dirty="0" err="1">
                <a:solidFill>
                  <a:schemeClr val="tx1"/>
                </a:solidFill>
              </a:rPr>
              <a:t>El'azar</a:t>
            </a:r>
            <a:r>
              <a:rPr lang="en-US" sz="4000" u="sng" dirty="0">
                <a:solidFill>
                  <a:schemeClr val="tx1"/>
                </a:solidFill>
              </a:rPr>
              <a:t> has fallen asleep</a:t>
            </a:r>
            <a:r>
              <a:rPr lang="en-US" sz="4000" dirty="0">
                <a:solidFill>
                  <a:schemeClr val="tx1"/>
                </a:solidFill>
              </a:rPr>
              <a:t>; but I am going there to wake him up."  His disciples replied, "Master, if he sleeps, he will get better."  </a:t>
            </a:r>
            <a:r>
              <a:rPr lang="en-US" sz="4000" u="sng" dirty="0" err="1">
                <a:solidFill>
                  <a:schemeClr val="tx1"/>
                </a:solidFill>
              </a:rPr>
              <a:t>Yahusha</a:t>
            </a:r>
            <a:r>
              <a:rPr lang="en-US" sz="4000" u="sng" dirty="0">
                <a:solidFill>
                  <a:schemeClr val="tx1"/>
                </a:solidFill>
              </a:rPr>
              <a:t> had been speaking of his death, but his disciples thought he meant natural sleep</a:t>
            </a:r>
            <a:r>
              <a:rPr lang="en-US" sz="4000" dirty="0">
                <a:solidFill>
                  <a:schemeClr val="tx1"/>
                </a:solidFill>
              </a:rPr>
              <a:t>.  So then he told them plainly, "</a:t>
            </a:r>
            <a:r>
              <a:rPr lang="en-US" sz="4000" u="sng" dirty="0" err="1">
                <a:solidFill>
                  <a:schemeClr val="tx1"/>
                </a:solidFill>
              </a:rPr>
              <a:t>El'azar</a:t>
            </a:r>
            <a:r>
              <a:rPr lang="en-US" sz="4000" u="sng" dirty="0">
                <a:solidFill>
                  <a:schemeClr val="tx1"/>
                </a:solidFill>
              </a:rPr>
              <a:t> is dead</a:t>
            </a:r>
            <a:r>
              <a:rPr lang="en-US" sz="4000" dirty="0">
                <a:solidFill>
                  <a:schemeClr val="tx1"/>
                </a:solidFill>
              </a:rPr>
              <a:t>..." (4th Gospel 11:11-14)</a:t>
            </a:r>
          </a:p>
          <a:p>
            <a:pPr marL="0" indent="0">
              <a:buNone/>
            </a:pPr>
            <a:endParaRPr lang="en-US" sz="4000" dirty="0">
              <a:solidFill>
                <a:schemeClr val="tx1"/>
              </a:solidFill>
            </a:endParaRPr>
          </a:p>
        </p:txBody>
      </p:sp>
    </p:spTree>
    <p:extLst>
      <p:ext uri="{BB962C8B-B14F-4D97-AF65-F5344CB8AC3E}">
        <p14:creationId xmlns:p14="http://schemas.microsoft.com/office/powerpoint/2010/main" val="229317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r>
              <a:rPr lang="en-US" sz="4000" dirty="0">
                <a:solidFill>
                  <a:schemeClr val="tx1"/>
                </a:solidFill>
              </a:rPr>
              <a:t>When Stephen was stoned and dying, the Bible says he fell asleep:</a:t>
            </a:r>
          </a:p>
          <a:p>
            <a:pPr marL="0" indent="0">
              <a:buNone/>
            </a:pPr>
            <a:r>
              <a:rPr lang="en-US" sz="4000" dirty="0">
                <a:solidFill>
                  <a:schemeClr val="tx1"/>
                </a:solidFill>
              </a:rPr>
              <a:t>Then he fell on his knees and cried out, "Master, do not hold this sin against them." When he had said this, </a:t>
            </a:r>
            <a:r>
              <a:rPr lang="en-US" sz="4000" u="sng" dirty="0">
                <a:solidFill>
                  <a:schemeClr val="tx1"/>
                </a:solidFill>
              </a:rPr>
              <a:t>he fell asleep</a:t>
            </a:r>
            <a:r>
              <a:rPr lang="en-US" sz="4000" dirty="0">
                <a:solidFill>
                  <a:schemeClr val="tx1"/>
                </a:solidFill>
              </a:rPr>
              <a:t>. (Acts 7:60)</a:t>
            </a:r>
          </a:p>
          <a:p>
            <a:r>
              <a:rPr lang="en-US" sz="4000" dirty="0">
                <a:solidFill>
                  <a:schemeClr val="tx1"/>
                </a:solidFill>
              </a:rPr>
              <a:t>And David fell asleep in death:</a:t>
            </a:r>
          </a:p>
          <a:p>
            <a:pPr marL="0" indent="0">
              <a:buNone/>
            </a:pPr>
            <a:r>
              <a:rPr lang="en-US" sz="4000" dirty="0">
                <a:solidFill>
                  <a:schemeClr val="tx1"/>
                </a:solidFill>
              </a:rPr>
              <a:t>For when David had served Elohim's purpose in his own generation, </a:t>
            </a:r>
            <a:r>
              <a:rPr lang="en-US" sz="4000" u="sng" dirty="0">
                <a:solidFill>
                  <a:schemeClr val="tx1"/>
                </a:solidFill>
              </a:rPr>
              <a:t>he fell asleep</a:t>
            </a:r>
            <a:r>
              <a:rPr lang="en-US" sz="4000" dirty="0">
                <a:solidFill>
                  <a:schemeClr val="tx1"/>
                </a:solidFill>
              </a:rPr>
              <a:t>; he was buried with his fathers and his body decayed. (Acts 13:36)</a:t>
            </a:r>
          </a:p>
        </p:txBody>
      </p:sp>
    </p:spTree>
    <p:extLst>
      <p:ext uri="{BB962C8B-B14F-4D97-AF65-F5344CB8AC3E}">
        <p14:creationId xmlns:p14="http://schemas.microsoft.com/office/powerpoint/2010/main" val="14221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lnSpcReduction="10000"/>
          </a:bodyPr>
          <a:lstStyle/>
          <a:p>
            <a:pPr algn="ctr">
              <a:buNone/>
            </a:pPr>
            <a:r>
              <a:rPr lang="en-US" sz="4000" dirty="0" smtClean="0">
                <a:solidFill>
                  <a:schemeClr val="tx1"/>
                </a:solidFill>
              </a:rPr>
              <a:t>Paul uses Sleep as a metaphor for death</a:t>
            </a:r>
          </a:p>
          <a:p>
            <a:pPr>
              <a:buNone/>
            </a:pPr>
            <a:r>
              <a:rPr lang="en-US" sz="4000" dirty="0">
                <a:solidFill>
                  <a:schemeClr val="tx1"/>
                </a:solidFill>
              </a:rPr>
              <a:t>Brothers, we do not want you to be ignorant about </a:t>
            </a:r>
            <a:r>
              <a:rPr lang="en-US" sz="4000" u="sng" dirty="0">
                <a:solidFill>
                  <a:schemeClr val="tx1"/>
                </a:solidFill>
              </a:rPr>
              <a:t>those who fall asleep</a:t>
            </a:r>
            <a:r>
              <a:rPr lang="en-US" sz="4000" dirty="0">
                <a:solidFill>
                  <a:schemeClr val="tx1"/>
                </a:solidFill>
              </a:rPr>
              <a:t>, or to grieve like the rest of men, who have no hope.  We believe that </a:t>
            </a:r>
            <a:r>
              <a:rPr lang="en-US" sz="4000" dirty="0" err="1">
                <a:solidFill>
                  <a:schemeClr val="tx1"/>
                </a:solidFill>
              </a:rPr>
              <a:t>Yahusha</a:t>
            </a:r>
            <a:r>
              <a:rPr lang="en-US" sz="4000" dirty="0">
                <a:solidFill>
                  <a:schemeClr val="tx1"/>
                </a:solidFill>
              </a:rPr>
              <a:t> died and rose again and so we believe that Elohim will bring with </a:t>
            </a:r>
            <a:r>
              <a:rPr lang="en-US" sz="4000" dirty="0" err="1">
                <a:solidFill>
                  <a:schemeClr val="tx1"/>
                </a:solidFill>
              </a:rPr>
              <a:t>Yahusha</a:t>
            </a:r>
            <a:r>
              <a:rPr lang="en-US" sz="4000" dirty="0">
                <a:solidFill>
                  <a:schemeClr val="tx1"/>
                </a:solidFill>
              </a:rPr>
              <a:t> </a:t>
            </a:r>
            <a:r>
              <a:rPr lang="en-US" sz="4000" u="sng" dirty="0">
                <a:solidFill>
                  <a:schemeClr val="tx1"/>
                </a:solidFill>
              </a:rPr>
              <a:t>those who have fallen asleep in him</a:t>
            </a:r>
            <a:r>
              <a:rPr lang="en-US" sz="4000" dirty="0">
                <a:solidFill>
                  <a:schemeClr val="tx1"/>
                </a:solidFill>
              </a:rPr>
              <a:t>.  According to Yahuwah's own word, we tell you that we who are still alive, who are left till the coming of the Master, will certainly not precede </a:t>
            </a:r>
            <a:r>
              <a:rPr lang="en-US" sz="4000" u="sng" dirty="0">
                <a:solidFill>
                  <a:schemeClr val="tx1"/>
                </a:solidFill>
              </a:rPr>
              <a:t>those who have fallen asleep</a:t>
            </a:r>
            <a:r>
              <a:rPr lang="en-US" sz="4000" dirty="0">
                <a:solidFill>
                  <a:schemeClr val="tx1"/>
                </a:solidFill>
              </a:rPr>
              <a:t>. (1 Thessalonians 4:13-15)</a:t>
            </a:r>
            <a:endParaRPr lang="en-US" sz="4000" dirty="0" smtClean="0">
              <a:solidFill>
                <a:schemeClr val="tx1"/>
              </a:solidFill>
            </a:endParaRPr>
          </a:p>
        </p:txBody>
      </p:sp>
    </p:spTree>
    <p:extLst>
      <p:ext uri="{BB962C8B-B14F-4D97-AF65-F5344CB8AC3E}">
        <p14:creationId xmlns:p14="http://schemas.microsoft.com/office/powerpoint/2010/main" val="28751437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dirty="0" smtClean="0">
                <a:solidFill>
                  <a:schemeClr val="tx1"/>
                </a:solidFill>
              </a:rPr>
              <a:t>Does </a:t>
            </a:r>
            <a:r>
              <a:rPr lang="en-US" sz="4000" dirty="0" err="1" smtClean="0">
                <a:solidFill>
                  <a:schemeClr val="tx1"/>
                </a:solidFill>
              </a:rPr>
              <a:t>Yahusha</a:t>
            </a:r>
            <a:r>
              <a:rPr lang="en-US" sz="4000" dirty="0" smtClean="0">
                <a:solidFill>
                  <a:schemeClr val="tx1"/>
                </a:solidFill>
              </a:rPr>
              <a:t> Teach That  Believers Never Die?</a:t>
            </a:r>
          </a:p>
          <a:p>
            <a:pPr marL="0" indent="0">
              <a:buNone/>
            </a:pPr>
            <a:r>
              <a:rPr lang="en-US" sz="4000" dirty="0" smtClean="0">
                <a:solidFill>
                  <a:schemeClr val="tx1"/>
                </a:solidFill>
              </a:rPr>
              <a:t>For </a:t>
            </a:r>
            <a:r>
              <a:rPr lang="en-US" sz="4000" dirty="0">
                <a:solidFill>
                  <a:schemeClr val="tx1"/>
                </a:solidFill>
              </a:rPr>
              <a:t>God so loved the world, that he gave his only begotten Son, that whosoever </a:t>
            </a:r>
            <a:r>
              <a:rPr lang="en-US" sz="4000" u="sng" dirty="0">
                <a:solidFill>
                  <a:schemeClr val="tx1"/>
                </a:solidFill>
              </a:rPr>
              <a:t>believeth</a:t>
            </a:r>
            <a:r>
              <a:rPr lang="en-US" sz="4000" dirty="0">
                <a:solidFill>
                  <a:schemeClr val="tx1"/>
                </a:solidFill>
              </a:rPr>
              <a:t> in him should not </a:t>
            </a:r>
            <a:r>
              <a:rPr lang="en-US" sz="4000" u="sng" dirty="0">
                <a:solidFill>
                  <a:schemeClr val="tx1"/>
                </a:solidFill>
              </a:rPr>
              <a:t>perish</a:t>
            </a:r>
            <a:r>
              <a:rPr lang="en-US" sz="4000" dirty="0">
                <a:solidFill>
                  <a:schemeClr val="tx1"/>
                </a:solidFill>
              </a:rPr>
              <a:t>, but </a:t>
            </a:r>
            <a:r>
              <a:rPr lang="en-US" sz="4000" u="sng" dirty="0">
                <a:solidFill>
                  <a:schemeClr val="tx1"/>
                </a:solidFill>
              </a:rPr>
              <a:t>have </a:t>
            </a:r>
            <a:r>
              <a:rPr lang="en-US" sz="4000" u="sng" dirty="0" smtClean="0">
                <a:solidFill>
                  <a:schemeClr val="tx1"/>
                </a:solidFill>
              </a:rPr>
              <a:t>everlasting </a:t>
            </a:r>
            <a:r>
              <a:rPr lang="en-US" sz="4000" u="sng" dirty="0">
                <a:solidFill>
                  <a:schemeClr val="tx1"/>
                </a:solidFill>
              </a:rPr>
              <a:t>life</a:t>
            </a:r>
            <a:r>
              <a:rPr lang="en-US" sz="4000" dirty="0">
                <a:solidFill>
                  <a:schemeClr val="tx1"/>
                </a:solidFill>
              </a:rPr>
              <a:t> (KJV</a:t>
            </a:r>
            <a:r>
              <a:rPr lang="en-US" sz="4000" dirty="0" smtClean="0">
                <a:solidFill>
                  <a:schemeClr val="tx1"/>
                </a:solidFill>
              </a:rPr>
              <a:t>).</a:t>
            </a:r>
          </a:p>
          <a:p>
            <a:pPr marL="0" indent="0">
              <a:buNone/>
            </a:pPr>
            <a:r>
              <a:rPr lang="en-US" sz="4000" dirty="0" smtClean="0">
                <a:solidFill>
                  <a:schemeClr val="tx1"/>
                </a:solidFill>
              </a:rPr>
              <a:t>“Believe” = “Keep the commandments”</a:t>
            </a:r>
          </a:p>
        </p:txBody>
      </p:sp>
    </p:spTree>
    <p:extLst>
      <p:ext uri="{BB962C8B-B14F-4D97-AF65-F5344CB8AC3E}">
        <p14:creationId xmlns:p14="http://schemas.microsoft.com/office/powerpoint/2010/main" val="1102729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4" y="348344"/>
            <a:ext cx="11190513" cy="6313715"/>
          </a:xfrm>
        </p:spPr>
        <p:txBody>
          <a:bodyPr>
            <a:normAutofit/>
          </a:bodyPr>
          <a:lstStyle/>
          <a:p>
            <a:pPr>
              <a:buNone/>
            </a:pPr>
            <a:r>
              <a:rPr lang="en-US" sz="4000" dirty="0">
                <a:solidFill>
                  <a:schemeClr val="tx1"/>
                </a:solidFill>
                <a:cs typeface="Times New Roman" pitchFamily="18" charset="0"/>
              </a:rPr>
              <a:t>Now a man came up to </a:t>
            </a:r>
            <a:r>
              <a:rPr lang="en-US" sz="4000" dirty="0" err="1" smtClean="0">
                <a:solidFill>
                  <a:schemeClr val="tx1"/>
                </a:solidFill>
                <a:cs typeface="Times New Roman" pitchFamily="18" charset="0"/>
              </a:rPr>
              <a:t>Yahusha</a:t>
            </a:r>
            <a:r>
              <a:rPr lang="en-US" sz="4000" dirty="0" smtClean="0">
                <a:solidFill>
                  <a:schemeClr val="tx1"/>
                </a:solidFill>
                <a:cs typeface="Times New Roman" pitchFamily="18" charset="0"/>
              </a:rPr>
              <a:t> </a:t>
            </a:r>
            <a:r>
              <a:rPr lang="en-US" sz="4000" dirty="0">
                <a:solidFill>
                  <a:schemeClr val="tx1"/>
                </a:solidFill>
                <a:cs typeface="Times New Roman" pitchFamily="18" charset="0"/>
              </a:rPr>
              <a:t>and asked, "</a:t>
            </a:r>
            <a:r>
              <a:rPr lang="en-US" sz="4000" u="sng" dirty="0">
                <a:solidFill>
                  <a:schemeClr val="tx1"/>
                </a:solidFill>
                <a:cs typeface="Times New Roman" pitchFamily="18" charset="0"/>
              </a:rPr>
              <a:t>Teacher, what good thing must I do to get eternal life</a:t>
            </a:r>
            <a:r>
              <a:rPr lang="en-US" sz="4000" dirty="0">
                <a:solidFill>
                  <a:schemeClr val="tx1"/>
                </a:solidFill>
                <a:cs typeface="Times New Roman" pitchFamily="18" charset="0"/>
              </a:rPr>
              <a:t>?“  "Why do you ask me about what is good?" </a:t>
            </a:r>
            <a:r>
              <a:rPr lang="en-US" sz="4000" dirty="0" err="1" smtClean="0">
                <a:solidFill>
                  <a:schemeClr val="tx1"/>
                </a:solidFill>
                <a:cs typeface="Times New Roman" pitchFamily="18" charset="0"/>
              </a:rPr>
              <a:t>Yahusha</a:t>
            </a:r>
            <a:r>
              <a:rPr lang="en-US" sz="4000" dirty="0" smtClean="0">
                <a:solidFill>
                  <a:schemeClr val="tx1"/>
                </a:solidFill>
                <a:cs typeface="Times New Roman" pitchFamily="18" charset="0"/>
              </a:rPr>
              <a:t> </a:t>
            </a:r>
            <a:r>
              <a:rPr lang="en-US" sz="4000" dirty="0">
                <a:solidFill>
                  <a:schemeClr val="tx1"/>
                </a:solidFill>
                <a:cs typeface="Times New Roman" pitchFamily="18" charset="0"/>
              </a:rPr>
              <a:t>replied. "There is only One who is good. </a:t>
            </a:r>
            <a:r>
              <a:rPr lang="en-US" sz="4000" b="1" u="sng" dirty="0">
                <a:solidFill>
                  <a:schemeClr val="tx1"/>
                </a:solidFill>
                <a:cs typeface="Times New Roman" pitchFamily="18" charset="0"/>
              </a:rPr>
              <a:t>If you want to enter life, obey the commandments</a:t>
            </a:r>
            <a:r>
              <a:rPr lang="en-US" sz="4000" dirty="0">
                <a:solidFill>
                  <a:schemeClr val="tx1"/>
                </a:solidFill>
                <a:cs typeface="Times New Roman" pitchFamily="18" charset="0"/>
              </a:rPr>
              <a:t>.“  "Which ones?" the man inquired. </a:t>
            </a:r>
            <a:r>
              <a:rPr lang="en-US" sz="4000" dirty="0" err="1" smtClean="0">
                <a:solidFill>
                  <a:schemeClr val="tx1"/>
                </a:solidFill>
                <a:cs typeface="Times New Roman" pitchFamily="18" charset="0"/>
              </a:rPr>
              <a:t>Yahusha</a:t>
            </a:r>
            <a:r>
              <a:rPr lang="en-US" sz="4000" dirty="0" smtClean="0">
                <a:solidFill>
                  <a:schemeClr val="tx1"/>
                </a:solidFill>
                <a:cs typeface="Times New Roman" pitchFamily="18" charset="0"/>
              </a:rPr>
              <a:t> </a:t>
            </a:r>
            <a:r>
              <a:rPr lang="en-US" sz="4000" dirty="0">
                <a:solidFill>
                  <a:schemeClr val="tx1"/>
                </a:solidFill>
                <a:cs typeface="Times New Roman" pitchFamily="18" charset="0"/>
              </a:rPr>
              <a:t>replied, "'Do not murder, do not commit adultery, do not steal, do not give false testimony, honor your father and mother,' and 'love your neighbor as yourself.'“ (Matthew 19:16-19)</a:t>
            </a:r>
          </a:p>
          <a:p>
            <a:pPr>
              <a:buNone/>
            </a:pPr>
            <a:endParaRPr lang="en-US" sz="4000" dirty="0">
              <a:solidFill>
                <a:schemeClr val="tx1"/>
              </a:solidFill>
              <a:cs typeface="Times New Roman" pitchFamily="18" charset="0"/>
            </a:endParaRPr>
          </a:p>
        </p:txBody>
      </p:sp>
    </p:spTree>
    <p:extLst>
      <p:ext uri="{BB962C8B-B14F-4D97-AF65-F5344CB8AC3E}">
        <p14:creationId xmlns:p14="http://schemas.microsoft.com/office/powerpoint/2010/main" val="3491216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dirty="0" smtClean="0">
                <a:solidFill>
                  <a:schemeClr val="tx1"/>
                </a:solidFill>
              </a:rPr>
              <a:t>Does </a:t>
            </a:r>
            <a:r>
              <a:rPr lang="en-US" sz="4000" dirty="0" err="1" smtClean="0">
                <a:solidFill>
                  <a:schemeClr val="tx1"/>
                </a:solidFill>
              </a:rPr>
              <a:t>Yahusha</a:t>
            </a:r>
            <a:r>
              <a:rPr lang="en-US" sz="4000" dirty="0" smtClean="0">
                <a:solidFill>
                  <a:schemeClr val="tx1"/>
                </a:solidFill>
              </a:rPr>
              <a:t> Teach That  Believers Never Die?</a:t>
            </a:r>
          </a:p>
          <a:p>
            <a:pPr marL="0" indent="0">
              <a:buNone/>
            </a:pPr>
            <a:r>
              <a:rPr lang="en-US" sz="4000" dirty="0" smtClean="0">
                <a:solidFill>
                  <a:schemeClr val="tx1"/>
                </a:solidFill>
              </a:rPr>
              <a:t>Question: “But we have left all….”</a:t>
            </a:r>
          </a:p>
          <a:p>
            <a:pPr marL="0" indent="0">
              <a:buNone/>
            </a:pPr>
            <a:r>
              <a:rPr lang="en-US" sz="4000" dirty="0" smtClean="0">
                <a:solidFill>
                  <a:schemeClr val="tx1"/>
                </a:solidFill>
              </a:rPr>
              <a:t>But </a:t>
            </a:r>
            <a:r>
              <a:rPr lang="en-US" sz="4000" dirty="0">
                <a:solidFill>
                  <a:schemeClr val="tx1"/>
                </a:solidFill>
              </a:rPr>
              <a:t>he shall receive an hundredfold now in this time, houses, and brethren, and sisters, and mothers, and children, and lands, with persecutions; and </a:t>
            </a:r>
            <a:r>
              <a:rPr lang="en-US" sz="4000" u="sng" dirty="0">
                <a:solidFill>
                  <a:schemeClr val="tx1"/>
                </a:solidFill>
              </a:rPr>
              <a:t>in the world to come eternal life</a:t>
            </a:r>
            <a:r>
              <a:rPr lang="en-US" sz="4000" dirty="0">
                <a:solidFill>
                  <a:schemeClr val="tx1"/>
                </a:solidFill>
              </a:rPr>
              <a:t> (Mark 10:30, </a:t>
            </a:r>
            <a:r>
              <a:rPr lang="en-US" sz="4000" dirty="0" smtClean="0">
                <a:solidFill>
                  <a:schemeClr val="tx1"/>
                </a:solidFill>
              </a:rPr>
              <a:t>KJV, see also Luke 18:30).</a:t>
            </a:r>
          </a:p>
        </p:txBody>
      </p:sp>
    </p:spTree>
    <p:extLst>
      <p:ext uri="{BB962C8B-B14F-4D97-AF65-F5344CB8AC3E}">
        <p14:creationId xmlns:p14="http://schemas.microsoft.com/office/powerpoint/2010/main" val="27666980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dirty="0">
                <a:solidFill>
                  <a:schemeClr val="tx1"/>
                </a:solidFill>
              </a:rPr>
              <a:t>Does </a:t>
            </a:r>
            <a:r>
              <a:rPr lang="en-US" sz="4000" dirty="0" err="1" smtClean="0">
                <a:solidFill>
                  <a:schemeClr val="tx1"/>
                </a:solidFill>
              </a:rPr>
              <a:t>Yahusha</a:t>
            </a:r>
            <a:r>
              <a:rPr lang="en-US" sz="4000" dirty="0" smtClean="0">
                <a:solidFill>
                  <a:schemeClr val="tx1"/>
                </a:solidFill>
              </a:rPr>
              <a:t> </a:t>
            </a:r>
            <a:r>
              <a:rPr lang="en-US" sz="4000" dirty="0">
                <a:solidFill>
                  <a:schemeClr val="tx1"/>
                </a:solidFill>
              </a:rPr>
              <a:t>Teach That  Believers Never Die?</a:t>
            </a:r>
          </a:p>
          <a:p>
            <a:pPr marL="0" indent="0">
              <a:buNone/>
            </a:pPr>
            <a:r>
              <a:rPr lang="en-US" sz="4000" dirty="0" err="1">
                <a:solidFill>
                  <a:schemeClr val="tx1"/>
                </a:solidFill>
              </a:rPr>
              <a:t>Yahusha</a:t>
            </a:r>
            <a:r>
              <a:rPr lang="en-US" sz="4000" dirty="0">
                <a:solidFill>
                  <a:schemeClr val="tx1"/>
                </a:solidFill>
              </a:rPr>
              <a:t> said to her, "Your brother will rise again</a:t>
            </a:r>
            <a:r>
              <a:rPr lang="en-US" sz="4000" dirty="0" smtClean="0">
                <a:solidFill>
                  <a:schemeClr val="tx1"/>
                </a:solidFill>
              </a:rPr>
              <a:t>.“   </a:t>
            </a:r>
            <a:r>
              <a:rPr lang="en-US" sz="4000" dirty="0">
                <a:solidFill>
                  <a:schemeClr val="tx1"/>
                </a:solidFill>
              </a:rPr>
              <a:t>Martha answered, "I know he will rise again in the resurrection at the last day</a:t>
            </a:r>
            <a:r>
              <a:rPr lang="en-US" sz="4000" dirty="0" smtClean="0">
                <a:solidFill>
                  <a:schemeClr val="tx1"/>
                </a:solidFill>
              </a:rPr>
              <a:t>.“  </a:t>
            </a:r>
            <a:r>
              <a:rPr lang="en-US" sz="4000" dirty="0" err="1">
                <a:solidFill>
                  <a:schemeClr val="tx1"/>
                </a:solidFill>
              </a:rPr>
              <a:t>Yahusha</a:t>
            </a:r>
            <a:r>
              <a:rPr lang="en-US" sz="4000" dirty="0">
                <a:solidFill>
                  <a:schemeClr val="tx1"/>
                </a:solidFill>
              </a:rPr>
              <a:t> said to her, "I am the resurrection and the life. He who believes in me will live, even though he dies</a:t>
            </a:r>
            <a:r>
              <a:rPr lang="en-US" sz="4000" dirty="0" smtClean="0">
                <a:solidFill>
                  <a:schemeClr val="tx1"/>
                </a:solidFill>
              </a:rPr>
              <a:t>;  </a:t>
            </a:r>
            <a:r>
              <a:rPr lang="en-US" sz="4000" dirty="0">
                <a:solidFill>
                  <a:schemeClr val="tx1"/>
                </a:solidFill>
              </a:rPr>
              <a:t>and </a:t>
            </a:r>
            <a:r>
              <a:rPr lang="en-US" sz="4000" u="sng" dirty="0">
                <a:solidFill>
                  <a:schemeClr val="tx1"/>
                </a:solidFill>
              </a:rPr>
              <a:t>whoever lives and believes in me will never die</a:t>
            </a:r>
            <a:r>
              <a:rPr lang="en-US" sz="4000" dirty="0">
                <a:solidFill>
                  <a:schemeClr val="tx1"/>
                </a:solidFill>
              </a:rPr>
              <a:t>. Do you believe this</a:t>
            </a:r>
            <a:r>
              <a:rPr lang="en-US" sz="4000" dirty="0" smtClean="0">
                <a:solidFill>
                  <a:schemeClr val="tx1"/>
                </a:solidFill>
              </a:rPr>
              <a:t>?“ (4</a:t>
            </a:r>
            <a:r>
              <a:rPr lang="en-US" sz="4000" baseline="30000" dirty="0" smtClean="0">
                <a:solidFill>
                  <a:schemeClr val="tx1"/>
                </a:solidFill>
              </a:rPr>
              <a:t>th</a:t>
            </a:r>
            <a:r>
              <a:rPr lang="en-US" sz="4000" dirty="0" smtClean="0">
                <a:solidFill>
                  <a:schemeClr val="tx1"/>
                </a:solidFill>
              </a:rPr>
              <a:t> Gospel 11:23-26)</a:t>
            </a:r>
          </a:p>
          <a:p>
            <a:pPr marL="0" indent="0">
              <a:buNone/>
            </a:pPr>
            <a:r>
              <a:rPr lang="en-US" sz="4000" dirty="0" smtClean="0"/>
              <a:t>Does this mean the believer lives in heaven after his body dies?</a:t>
            </a:r>
            <a:endParaRPr lang="en-US" sz="4000" dirty="0">
              <a:solidFill>
                <a:schemeClr val="tx1"/>
              </a:solidFill>
            </a:endParaRPr>
          </a:p>
        </p:txBody>
      </p:sp>
    </p:spTree>
    <p:extLst>
      <p:ext uri="{BB962C8B-B14F-4D97-AF65-F5344CB8AC3E}">
        <p14:creationId xmlns:p14="http://schemas.microsoft.com/office/powerpoint/2010/main" val="40442210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dirty="0" smtClean="0">
                <a:solidFill>
                  <a:schemeClr val="tx1"/>
                </a:solidFill>
              </a:rPr>
              <a:t>Eternal Life Abiding in You</a:t>
            </a:r>
          </a:p>
          <a:p>
            <a:pPr marL="0" indent="0">
              <a:buNone/>
            </a:pPr>
            <a:r>
              <a:rPr lang="en-US" sz="4000" dirty="0" smtClean="0">
                <a:solidFill>
                  <a:schemeClr val="tx1"/>
                </a:solidFill>
              </a:rPr>
              <a:t>I </a:t>
            </a:r>
            <a:r>
              <a:rPr lang="en-US" sz="4000" dirty="0">
                <a:solidFill>
                  <a:schemeClr val="tx1"/>
                </a:solidFill>
              </a:rPr>
              <a:t>tell you the truth, whoever hears my word and believes him who sent me </a:t>
            </a:r>
            <a:r>
              <a:rPr lang="en-US" sz="4000" u="sng" dirty="0">
                <a:solidFill>
                  <a:schemeClr val="tx1"/>
                </a:solidFill>
              </a:rPr>
              <a:t>has eternal life</a:t>
            </a:r>
            <a:r>
              <a:rPr lang="en-US" sz="4000" dirty="0">
                <a:solidFill>
                  <a:schemeClr val="tx1"/>
                </a:solidFill>
              </a:rPr>
              <a:t> and will not be condemned; </a:t>
            </a:r>
            <a:r>
              <a:rPr lang="en-US" sz="4000" u="sng" dirty="0">
                <a:solidFill>
                  <a:schemeClr val="tx1"/>
                </a:solidFill>
              </a:rPr>
              <a:t>he has crossed over from death to life</a:t>
            </a:r>
            <a:r>
              <a:rPr lang="en-US" sz="4000" dirty="0" smtClean="0">
                <a:solidFill>
                  <a:schemeClr val="tx1"/>
                </a:solidFill>
              </a:rPr>
              <a:t>.   </a:t>
            </a:r>
            <a:r>
              <a:rPr lang="en-US" sz="4000" dirty="0">
                <a:solidFill>
                  <a:schemeClr val="tx1"/>
                </a:solidFill>
              </a:rPr>
              <a:t>I tell you the truth, a time is coming and has now come </a:t>
            </a:r>
            <a:r>
              <a:rPr lang="en-US" sz="4000" u="sng" dirty="0">
                <a:solidFill>
                  <a:schemeClr val="tx1"/>
                </a:solidFill>
              </a:rPr>
              <a:t>when the dead will hear</a:t>
            </a:r>
            <a:r>
              <a:rPr lang="en-US" sz="4000" dirty="0">
                <a:solidFill>
                  <a:schemeClr val="tx1"/>
                </a:solidFill>
              </a:rPr>
              <a:t> the voice of the Son of Elohim and </a:t>
            </a:r>
            <a:r>
              <a:rPr lang="en-US" sz="4000" u="sng" dirty="0">
                <a:solidFill>
                  <a:schemeClr val="tx1"/>
                </a:solidFill>
              </a:rPr>
              <a:t>those who hear will </a:t>
            </a:r>
            <a:r>
              <a:rPr lang="en-US" sz="4000" u="sng" dirty="0" smtClean="0">
                <a:solidFill>
                  <a:schemeClr val="tx1"/>
                </a:solidFill>
              </a:rPr>
              <a:t>live</a:t>
            </a:r>
            <a:r>
              <a:rPr lang="en-US" sz="4000" dirty="0" smtClean="0">
                <a:solidFill>
                  <a:schemeClr val="tx1"/>
                </a:solidFill>
              </a:rPr>
              <a:t> (4</a:t>
            </a:r>
            <a:r>
              <a:rPr lang="en-US" sz="4000" baseline="30000" dirty="0" smtClean="0">
                <a:solidFill>
                  <a:schemeClr val="tx1"/>
                </a:solidFill>
              </a:rPr>
              <a:t>th</a:t>
            </a:r>
            <a:r>
              <a:rPr lang="en-US" sz="4000" dirty="0" smtClean="0">
                <a:solidFill>
                  <a:schemeClr val="tx1"/>
                </a:solidFill>
              </a:rPr>
              <a:t> Gospel 5:24-25)</a:t>
            </a:r>
            <a:endParaRPr lang="en-US" sz="4000" dirty="0">
              <a:solidFill>
                <a:schemeClr val="tx1"/>
              </a:solidFill>
            </a:endParaRPr>
          </a:p>
        </p:txBody>
      </p:sp>
    </p:spTree>
    <p:extLst>
      <p:ext uri="{BB962C8B-B14F-4D97-AF65-F5344CB8AC3E}">
        <p14:creationId xmlns:p14="http://schemas.microsoft.com/office/powerpoint/2010/main" val="24109129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dirty="0" smtClean="0">
                <a:solidFill>
                  <a:schemeClr val="tx1"/>
                </a:solidFill>
              </a:rPr>
              <a:t>When Will the Dead Be Awakened?</a:t>
            </a:r>
          </a:p>
          <a:p>
            <a:pPr marL="0" indent="0">
              <a:buNone/>
            </a:pPr>
            <a:r>
              <a:rPr lang="en-US" sz="4000" dirty="0" smtClean="0">
                <a:solidFill>
                  <a:schemeClr val="tx1"/>
                </a:solidFill>
              </a:rPr>
              <a:t>…at that time your people - everyone whose name is found written in the book - will be delivered. </a:t>
            </a:r>
            <a:r>
              <a:rPr lang="en-US" sz="4000" u="sng" dirty="0" smtClean="0">
                <a:solidFill>
                  <a:schemeClr val="tx1"/>
                </a:solidFill>
              </a:rPr>
              <a:t>Multitudes who sleep in the dust of the earth will awake</a:t>
            </a:r>
            <a:r>
              <a:rPr lang="en-US" sz="4000" dirty="0" smtClean="0">
                <a:solidFill>
                  <a:schemeClr val="tx1"/>
                </a:solidFill>
              </a:rPr>
              <a:t>: some to everlasting life... (Daniel 12:1-2). </a:t>
            </a:r>
          </a:p>
        </p:txBody>
      </p:sp>
    </p:spTree>
    <p:extLst>
      <p:ext uri="{BB962C8B-B14F-4D97-AF65-F5344CB8AC3E}">
        <p14:creationId xmlns:p14="http://schemas.microsoft.com/office/powerpoint/2010/main" val="1510501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dirty="0" smtClean="0">
                <a:solidFill>
                  <a:schemeClr val="tx1"/>
                </a:solidFill>
              </a:rPr>
              <a:t>Paul Also Tells Us When</a:t>
            </a:r>
          </a:p>
          <a:p>
            <a:pPr marL="0" indent="0">
              <a:buNone/>
            </a:pPr>
            <a:r>
              <a:rPr lang="en-US" sz="4000" dirty="0">
                <a:solidFill>
                  <a:schemeClr val="tx1"/>
                </a:solidFill>
              </a:rPr>
              <a:t>Listen, I tell you a mystery: We will not all </a:t>
            </a:r>
            <a:r>
              <a:rPr lang="en-US" sz="4000" u="sng" dirty="0">
                <a:solidFill>
                  <a:schemeClr val="tx1"/>
                </a:solidFill>
              </a:rPr>
              <a:t>sleep</a:t>
            </a:r>
            <a:r>
              <a:rPr lang="en-US" sz="4000" dirty="0">
                <a:solidFill>
                  <a:schemeClr val="tx1"/>
                </a:solidFill>
              </a:rPr>
              <a:t>, but we will all be changed-</a:t>
            </a:r>
            <a:r>
              <a:rPr lang="en-US" sz="4000" dirty="0" smtClean="0">
                <a:solidFill>
                  <a:schemeClr val="tx1"/>
                </a:solidFill>
              </a:rPr>
              <a:t>- </a:t>
            </a:r>
            <a:r>
              <a:rPr lang="en-US" sz="4000" dirty="0">
                <a:solidFill>
                  <a:schemeClr val="tx1"/>
                </a:solidFill>
              </a:rPr>
              <a:t>in a flash, in the twinkling of an eye, at the last trumpet. For the trumpet will sound, the dead will be raised imperishable, and we will be </a:t>
            </a:r>
            <a:r>
              <a:rPr lang="en-US" sz="4000" dirty="0" smtClean="0">
                <a:solidFill>
                  <a:schemeClr val="tx1"/>
                </a:solidFill>
              </a:rPr>
              <a:t>changed…. (51-52)</a:t>
            </a:r>
            <a:endParaRPr lang="en-US" sz="4000" dirty="0">
              <a:solidFill>
                <a:schemeClr val="tx1"/>
              </a:solidFill>
            </a:endParaRPr>
          </a:p>
          <a:p>
            <a:pPr marL="0" indent="0">
              <a:buNone/>
            </a:pPr>
            <a:r>
              <a:rPr lang="en-US" sz="4000" dirty="0" smtClean="0">
                <a:solidFill>
                  <a:schemeClr val="tx1"/>
                </a:solidFill>
              </a:rPr>
              <a:t>When </a:t>
            </a:r>
            <a:r>
              <a:rPr lang="en-US" sz="4000" dirty="0">
                <a:solidFill>
                  <a:schemeClr val="tx1"/>
                </a:solidFill>
              </a:rPr>
              <a:t>the perishable has been </a:t>
            </a:r>
            <a:r>
              <a:rPr lang="en-US" sz="4000" u="sng" dirty="0">
                <a:solidFill>
                  <a:schemeClr val="tx1"/>
                </a:solidFill>
              </a:rPr>
              <a:t>clothed</a:t>
            </a:r>
            <a:r>
              <a:rPr lang="en-US" sz="4000" dirty="0">
                <a:solidFill>
                  <a:schemeClr val="tx1"/>
                </a:solidFill>
              </a:rPr>
              <a:t> with the imperishable, and the mortal with immortality, then the saying that is written will come true: "Death has been </a:t>
            </a:r>
            <a:r>
              <a:rPr lang="en-US" sz="4000" u="sng" dirty="0">
                <a:solidFill>
                  <a:schemeClr val="tx1"/>
                </a:solidFill>
              </a:rPr>
              <a:t>swallowed up</a:t>
            </a:r>
            <a:r>
              <a:rPr lang="en-US" sz="4000" dirty="0">
                <a:solidFill>
                  <a:schemeClr val="tx1"/>
                </a:solidFill>
              </a:rPr>
              <a:t> in victory" (1 Corinthians 15:54).</a:t>
            </a:r>
            <a:endParaRPr lang="en-US" sz="4000" dirty="0" smtClean="0">
              <a:solidFill>
                <a:schemeClr val="tx1"/>
              </a:solidFill>
            </a:endParaRPr>
          </a:p>
        </p:txBody>
      </p:sp>
    </p:spTree>
    <p:extLst>
      <p:ext uri="{BB962C8B-B14F-4D97-AF65-F5344CB8AC3E}">
        <p14:creationId xmlns:p14="http://schemas.microsoft.com/office/powerpoint/2010/main" val="1363071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3937959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62816</TotalTime>
  <Words>2630</Words>
  <Application>Microsoft Office PowerPoint</Application>
  <PresentationFormat>Widescreen</PresentationFormat>
  <Paragraphs>186</Paragraphs>
  <Slides>44</Slides>
  <Notes>44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482</cp:revision>
  <dcterms:created xsi:type="dcterms:W3CDTF">2018-11-07T08:55:54Z</dcterms:created>
  <dcterms:modified xsi:type="dcterms:W3CDTF">2019-12-03T18:10:07Z</dcterms:modified>
</cp:coreProperties>
</file>