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64" r:id="rId2"/>
    <p:sldId id="727" r:id="rId3"/>
    <p:sldId id="728" r:id="rId4"/>
    <p:sldId id="257" r:id="rId5"/>
    <p:sldId id="729" r:id="rId6"/>
    <p:sldId id="730" r:id="rId7"/>
    <p:sldId id="732" r:id="rId8"/>
    <p:sldId id="735" r:id="rId9"/>
    <p:sldId id="775" r:id="rId10"/>
    <p:sldId id="737" r:id="rId11"/>
    <p:sldId id="738" r:id="rId12"/>
    <p:sldId id="739" r:id="rId13"/>
    <p:sldId id="740" r:id="rId14"/>
    <p:sldId id="741" r:id="rId15"/>
    <p:sldId id="742" r:id="rId16"/>
    <p:sldId id="743" r:id="rId17"/>
    <p:sldId id="745" r:id="rId18"/>
    <p:sldId id="746" r:id="rId19"/>
    <p:sldId id="747" r:id="rId20"/>
    <p:sldId id="748" r:id="rId21"/>
    <p:sldId id="749" r:id="rId22"/>
    <p:sldId id="750" r:id="rId23"/>
    <p:sldId id="751" r:id="rId24"/>
    <p:sldId id="752" r:id="rId25"/>
    <p:sldId id="753" r:id="rId26"/>
    <p:sldId id="754" r:id="rId27"/>
    <p:sldId id="755" r:id="rId28"/>
    <p:sldId id="776" r:id="rId29"/>
    <p:sldId id="756" r:id="rId30"/>
    <p:sldId id="757" r:id="rId31"/>
    <p:sldId id="758" r:id="rId32"/>
    <p:sldId id="759" r:id="rId33"/>
    <p:sldId id="762" r:id="rId34"/>
    <p:sldId id="763" r:id="rId35"/>
    <p:sldId id="764" r:id="rId36"/>
    <p:sldId id="765" r:id="rId37"/>
    <p:sldId id="766" r:id="rId38"/>
    <p:sldId id="777" r:id="rId39"/>
    <p:sldId id="767" r:id="rId40"/>
    <p:sldId id="768" r:id="rId41"/>
    <p:sldId id="778" r:id="rId42"/>
    <p:sldId id="769" r:id="rId43"/>
    <p:sldId id="770" r:id="rId44"/>
    <p:sldId id="771" r:id="rId45"/>
    <p:sldId id="772" r:id="rId46"/>
    <p:sldId id="773" r:id="rId47"/>
    <p:sldId id="779" r:id="rId48"/>
    <p:sldId id="628" r:id="rId49"/>
    <p:sldId id="774"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19" autoAdjust="0"/>
    <p:restoredTop sz="94723" autoAdjust="0"/>
  </p:normalViewPr>
  <p:slideViewPr>
    <p:cSldViewPr snapToGrid="0">
      <p:cViewPr varScale="1">
        <p:scale>
          <a:sx n="72" d="100"/>
          <a:sy n="72" d="100"/>
        </p:scale>
        <p:origin x="96" y="54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4/11/2020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4139618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690962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367578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048373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170852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223148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1612329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579828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550374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474425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625339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6452548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657113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6778919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5080098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5178129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613558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405786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3825977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41005742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5328348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7849094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1926175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7000387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1764864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5892660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41696204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6359337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8487591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6590216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631847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5225092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372613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4387665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4945373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7336156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6329015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8255389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2794824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2461042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32636678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9360623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6142665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42550654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32616251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4/11/2020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4/11/2020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4/11/2020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4/11/2020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4/11/2020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4/11/2020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4/11/2020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April </a:t>
            </a:r>
            <a:r>
              <a:rPr lang="en-US" sz="5333" b="1" dirty="0" smtClean="0">
                <a:solidFill>
                  <a:schemeClr val="tx1">
                    <a:lumMod val="95000"/>
                    <a:lumOff val="5000"/>
                  </a:schemeClr>
                </a:solidFill>
                <a:latin typeface="Helvetica" pitchFamily="34" charset="0"/>
                <a:cs typeface="Helvetica" pitchFamily="34" charset="0"/>
              </a:rPr>
              <a:t>11,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dirty="0" smtClean="0">
                <a:solidFill>
                  <a:schemeClr val="tx1"/>
                </a:solidFill>
                <a:latin typeface="+mn-lt"/>
                <a:cs typeface="Times New Roman" pitchFamily="18" charset="0"/>
              </a:rPr>
              <a:t>Instructions from Deuteronomy 16</a:t>
            </a:r>
          </a:p>
          <a:p>
            <a:pPr marL="0" indent="0">
              <a:buNone/>
            </a:pPr>
            <a:r>
              <a:rPr lang="en-US" sz="4000" dirty="0" smtClean="0">
                <a:solidFill>
                  <a:schemeClr val="tx1"/>
                </a:solidFill>
                <a:latin typeface="+mn-lt"/>
              </a:rPr>
              <a:t>Guard </a:t>
            </a:r>
            <a:r>
              <a:rPr lang="en-US" sz="4000" dirty="0">
                <a:solidFill>
                  <a:schemeClr val="tx1"/>
                </a:solidFill>
                <a:latin typeface="+mn-lt"/>
              </a:rPr>
              <a:t>the month of the Aviv and celebrate the Pesach of Yahuwah your Elohim, because in the month of the Aviv he brought you out of </a:t>
            </a:r>
            <a:r>
              <a:rPr lang="en-US" sz="4000" dirty="0" err="1">
                <a:solidFill>
                  <a:schemeClr val="tx1"/>
                </a:solidFill>
                <a:latin typeface="+mn-lt"/>
              </a:rPr>
              <a:t>Mitzrayim</a:t>
            </a:r>
            <a:r>
              <a:rPr lang="en-US" sz="4000" dirty="0">
                <a:solidFill>
                  <a:schemeClr val="tx1"/>
                </a:solidFill>
                <a:latin typeface="+mn-lt"/>
              </a:rPr>
              <a:t> by night.</a:t>
            </a:r>
          </a:p>
          <a:p>
            <a:pPr marL="0" indent="0">
              <a:buNone/>
            </a:pPr>
            <a:r>
              <a:rPr lang="en-US" sz="4000" baseline="30000" dirty="0" smtClean="0">
                <a:solidFill>
                  <a:schemeClr val="tx1"/>
                </a:solidFill>
                <a:latin typeface="+mn-lt"/>
              </a:rPr>
              <a:t>2</a:t>
            </a:r>
            <a:r>
              <a:rPr lang="en-US" sz="4000" dirty="0" smtClean="0">
                <a:solidFill>
                  <a:schemeClr val="tx1"/>
                </a:solidFill>
                <a:latin typeface="+mn-lt"/>
              </a:rPr>
              <a:t> </a:t>
            </a:r>
            <a:r>
              <a:rPr lang="en-US" sz="4000" dirty="0">
                <a:solidFill>
                  <a:schemeClr val="tx1"/>
                </a:solidFill>
                <a:latin typeface="+mn-lt"/>
              </a:rPr>
              <a:t>Sacrifice as the Pesach to Yahuwah your Elohim an animal from your flock or herd at the place Yahuwah will choose as a dwelling for his Name.</a:t>
            </a:r>
          </a:p>
        </p:txBody>
      </p:sp>
    </p:spTree>
    <p:extLst>
      <p:ext uri="{BB962C8B-B14F-4D97-AF65-F5344CB8AC3E}">
        <p14:creationId xmlns:p14="http://schemas.microsoft.com/office/powerpoint/2010/main" val="36308302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baseline="30000" dirty="0">
                <a:solidFill>
                  <a:schemeClr val="tx1"/>
                </a:solidFill>
                <a:latin typeface="+mn-lt"/>
              </a:rPr>
              <a:t>3</a:t>
            </a:r>
            <a:r>
              <a:rPr lang="en-US" sz="4000" dirty="0">
                <a:solidFill>
                  <a:schemeClr val="tx1"/>
                </a:solidFill>
                <a:latin typeface="+mn-lt"/>
              </a:rPr>
              <a:t> Do not eat it with bread made with yeast, but for seven days eat unleavened </a:t>
            </a:r>
            <a:r>
              <a:rPr lang="en-US" sz="4000" dirty="0" smtClean="0">
                <a:solidFill>
                  <a:schemeClr val="tx1"/>
                </a:solidFill>
                <a:latin typeface="+mn-lt"/>
              </a:rPr>
              <a:t>bread - </a:t>
            </a:r>
            <a:r>
              <a:rPr lang="en-US" sz="4000" dirty="0">
                <a:solidFill>
                  <a:schemeClr val="tx1"/>
                </a:solidFill>
                <a:latin typeface="+mn-lt"/>
              </a:rPr>
              <a:t>the bread of </a:t>
            </a:r>
            <a:r>
              <a:rPr lang="en-US" sz="4000" dirty="0" smtClean="0">
                <a:solidFill>
                  <a:schemeClr val="tx1"/>
                </a:solidFill>
                <a:latin typeface="+mn-lt"/>
              </a:rPr>
              <a:t>affliction - </a:t>
            </a:r>
            <a:r>
              <a:rPr lang="en-US" sz="4000" dirty="0">
                <a:solidFill>
                  <a:schemeClr val="tx1"/>
                </a:solidFill>
                <a:latin typeface="+mn-lt"/>
              </a:rPr>
              <a:t>because you left Egypt in </a:t>
            </a:r>
            <a:r>
              <a:rPr lang="en-US" sz="4000" dirty="0" smtClean="0">
                <a:solidFill>
                  <a:schemeClr val="tx1"/>
                </a:solidFill>
                <a:latin typeface="+mn-lt"/>
              </a:rPr>
              <a:t>haste (in trepidation, trembling); </a:t>
            </a:r>
            <a:r>
              <a:rPr lang="en-US" sz="4000" dirty="0">
                <a:solidFill>
                  <a:schemeClr val="tx1"/>
                </a:solidFill>
                <a:latin typeface="+mn-lt"/>
              </a:rPr>
              <a:t>so that all the days of your life you may remember the time of your departure from Egypt</a:t>
            </a:r>
            <a:r>
              <a:rPr lang="en-US" sz="4000" dirty="0" smtClean="0">
                <a:solidFill>
                  <a:schemeClr val="tx1"/>
                </a:solidFill>
                <a:latin typeface="+mn-lt"/>
              </a:rPr>
              <a:t>.</a:t>
            </a:r>
          </a:p>
          <a:p>
            <a:pPr marL="0" indent="0">
              <a:buNone/>
            </a:pPr>
            <a:endParaRPr lang="en-US" sz="4000" dirty="0" smtClean="0">
              <a:solidFill>
                <a:schemeClr val="tx1"/>
              </a:solidFill>
              <a:latin typeface="+mn-lt"/>
            </a:endParaRPr>
          </a:p>
          <a:p>
            <a:pPr marL="0" indent="0">
              <a:buNone/>
            </a:pPr>
            <a:r>
              <a:rPr lang="en-US" sz="4000" dirty="0" smtClean="0">
                <a:solidFill>
                  <a:schemeClr val="tx1"/>
                </a:solidFill>
                <a:latin typeface="+mn-lt"/>
              </a:rPr>
              <a:t>Why was the unleavened bread referred to as the bread of affliction?</a:t>
            </a:r>
            <a:endParaRPr lang="en-US" sz="4000" dirty="0">
              <a:solidFill>
                <a:schemeClr val="tx1"/>
              </a:solidFill>
              <a:latin typeface="+mn-lt"/>
            </a:endParaRPr>
          </a:p>
        </p:txBody>
      </p:sp>
    </p:spTree>
    <p:extLst>
      <p:ext uri="{BB962C8B-B14F-4D97-AF65-F5344CB8AC3E}">
        <p14:creationId xmlns:p14="http://schemas.microsoft.com/office/powerpoint/2010/main" val="14530712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a:t>
            </a:r>
            <a:r>
              <a:rPr lang="en-US" sz="6600" b="1" dirty="0" smtClean="0">
                <a:solidFill>
                  <a:schemeClr val="accent2">
                    <a:lumMod val="50000"/>
                  </a:schemeClr>
                </a:solidFill>
                <a:latin typeface="Helvetica" pitchFamily="34" charset="0"/>
                <a:cs typeface="Helvetica" pitchFamily="34" charset="0"/>
              </a:rPr>
              <a:t>he Bread of Affliction</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Making Sense of the Affliction of </a:t>
            </a:r>
            <a:r>
              <a:rPr lang="en-US" sz="4400" b="1" dirty="0" err="1" smtClean="0"/>
              <a:t>Yah’s</a:t>
            </a:r>
            <a:r>
              <a:rPr lang="en-US" sz="4400" b="1" dirty="0" smtClean="0"/>
              <a:t> People</a:t>
            </a:r>
            <a:endParaRPr lang="en-US" sz="4400" b="1" dirty="0"/>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algn="ctr">
              <a:buNone/>
            </a:pPr>
            <a:r>
              <a:rPr lang="en-US" sz="4000" i="1" dirty="0" smtClean="0">
                <a:solidFill>
                  <a:schemeClr val="tx1"/>
                </a:solidFill>
                <a:latin typeface="+mn-lt"/>
              </a:rPr>
              <a:t>Affliction – </a:t>
            </a:r>
            <a:r>
              <a:rPr lang="en-US" sz="4000" i="1" dirty="0" err="1" smtClean="0">
                <a:solidFill>
                  <a:schemeClr val="tx1"/>
                </a:solidFill>
                <a:latin typeface="+mn-lt"/>
              </a:rPr>
              <a:t>Heb</a:t>
            </a:r>
            <a:r>
              <a:rPr lang="en-US" sz="4000" i="1" dirty="0" smtClean="0">
                <a:solidFill>
                  <a:schemeClr val="tx1"/>
                </a:solidFill>
                <a:latin typeface="+mn-lt"/>
              </a:rPr>
              <a:t> </a:t>
            </a:r>
            <a:r>
              <a:rPr lang="en-US" sz="4400" dirty="0" err="1">
                <a:solidFill>
                  <a:schemeClr val="tx1"/>
                </a:solidFill>
                <a:latin typeface="Bwhebb" panose="00000400000000000000" pitchFamily="2" charset="0"/>
              </a:rPr>
              <a:t>ynI</a:t>
            </a:r>
            <a:r>
              <a:rPr lang="en-US" sz="4400" dirty="0">
                <a:solidFill>
                  <a:schemeClr val="tx1"/>
                </a:solidFill>
                <a:latin typeface="Bwhebb" panose="00000400000000000000" pitchFamily="2" charset="0"/>
              </a:rPr>
              <a:t>[\ </a:t>
            </a:r>
            <a:r>
              <a:rPr lang="en-US" sz="4000" dirty="0" smtClean="0">
                <a:solidFill>
                  <a:schemeClr val="tx1"/>
                </a:solidFill>
                <a:latin typeface="+mn-lt"/>
              </a:rPr>
              <a:t>”</a:t>
            </a:r>
            <a:r>
              <a:rPr lang="en-US" sz="4000" dirty="0" err="1" smtClean="0">
                <a:solidFill>
                  <a:schemeClr val="tx1"/>
                </a:solidFill>
                <a:latin typeface="+mn-lt"/>
              </a:rPr>
              <a:t>anee</a:t>
            </a:r>
            <a:r>
              <a:rPr lang="en-US" sz="4000" dirty="0" smtClean="0">
                <a:solidFill>
                  <a:schemeClr val="tx1"/>
                </a:solidFill>
                <a:latin typeface="+mn-lt"/>
              </a:rPr>
              <a:t>”</a:t>
            </a:r>
            <a:endParaRPr lang="en-US" sz="4000" i="1" dirty="0" smtClean="0">
              <a:solidFill>
                <a:schemeClr val="tx1"/>
              </a:solidFill>
              <a:latin typeface="+mn-lt"/>
            </a:endParaRPr>
          </a:p>
          <a:p>
            <a:r>
              <a:rPr lang="en-US" sz="4000" dirty="0">
                <a:solidFill>
                  <a:schemeClr val="tx1"/>
                </a:solidFill>
                <a:latin typeface="+mn-lt"/>
              </a:rPr>
              <a:t>misery, oppressed situation </a:t>
            </a:r>
            <a:r>
              <a:rPr lang="en-US" sz="4000" dirty="0" smtClean="0">
                <a:solidFill>
                  <a:schemeClr val="tx1"/>
                </a:solidFill>
                <a:latin typeface="+mn-lt"/>
              </a:rPr>
              <a:t>(HALOT)</a:t>
            </a:r>
          </a:p>
          <a:p>
            <a:r>
              <a:rPr lang="en-US" sz="4000" dirty="0">
                <a:solidFill>
                  <a:schemeClr val="tx1"/>
                </a:solidFill>
                <a:latin typeface="+mn-lt"/>
              </a:rPr>
              <a:t>poor, afflicted, humble, meek; </a:t>
            </a:r>
            <a:r>
              <a:rPr lang="en-US" sz="4000" dirty="0" smtClean="0">
                <a:solidFill>
                  <a:schemeClr val="tx1"/>
                </a:solidFill>
                <a:latin typeface="+mn-lt"/>
              </a:rPr>
              <a:t>(BDB)</a:t>
            </a:r>
          </a:p>
          <a:p>
            <a:r>
              <a:rPr lang="en-US" sz="4000" dirty="0">
                <a:solidFill>
                  <a:schemeClr val="tx1"/>
                </a:solidFill>
                <a:latin typeface="+mn-lt"/>
              </a:rPr>
              <a:t>The verb is used in several ways. It is used of what one does to his enemy. It describes the discomfort Sarah inflicted upon Hagar (Gen 16:6) and what the lawless do to the defenseless (</a:t>
            </a:r>
            <a:r>
              <a:rPr lang="en-US" sz="4000" dirty="0" err="1">
                <a:solidFill>
                  <a:schemeClr val="tx1"/>
                </a:solidFill>
                <a:latin typeface="+mn-lt"/>
              </a:rPr>
              <a:t>Exo</a:t>
            </a:r>
            <a:r>
              <a:rPr lang="en-US" sz="4000" dirty="0">
                <a:solidFill>
                  <a:schemeClr val="tx1"/>
                </a:solidFill>
                <a:latin typeface="+mn-lt"/>
              </a:rPr>
              <a:t> 22:22 [H 2I]). It speaks of the pain inflicted on Joseph's ankles by the fetters (</a:t>
            </a:r>
            <a:r>
              <a:rPr lang="en-US" sz="4000" dirty="0" err="1">
                <a:solidFill>
                  <a:schemeClr val="tx1"/>
                </a:solidFill>
                <a:latin typeface="+mn-lt"/>
              </a:rPr>
              <a:t>Psa</a:t>
            </a:r>
            <a:r>
              <a:rPr lang="en-US" sz="4000" dirty="0">
                <a:solidFill>
                  <a:schemeClr val="tx1"/>
                </a:solidFill>
                <a:latin typeface="+mn-lt"/>
              </a:rPr>
              <a:t> 105:18). It sets forth what Egypt did to Israel (</a:t>
            </a:r>
            <a:r>
              <a:rPr lang="en-US" sz="4000" dirty="0" err="1">
                <a:solidFill>
                  <a:schemeClr val="tx1"/>
                </a:solidFill>
                <a:latin typeface="+mn-lt"/>
              </a:rPr>
              <a:t>Exo</a:t>
            </a:r>
            <a:r>
              <a:rPr lang="en-US" sz="4000" dirty="0">
                <a:solidFill>
                  <a:schemeClr val="tx1"/>
                </a:solidFill>
                <a:latin typeface="+mn-lt"/>
              </a:rPr>
              <a:t> 1:11-12; this was more than slavery). </a:t>
            </a:r>
            <a:r>
              <a:rPr lang="en-US" sz="4000" dirty="0" smtClean="0">
                <a:solidFill>
                  <a:schemeClr val="tx1"/>
                </a:solidFill>
                <a:latin typeface="+mn-lt"/>
              </a:rPr>
              <a:t>(</a:t>
            </a:r>
            <a:r>
              <a:rPr lang="en-US" sz="4000" dirty="0" smtClean="0">
                <a:solidFill>
                  <a:schemeClr val="tx1"/>
                </a:solidFill>
                <a:latin typeface="+mn-lt"/>
                <a:cs typeface="Times New Roman" pitchFamily="18" charset="0"/>
              </a:rPr>
              <a:t>TWOT)</a:t>
            </a:r>
            <a:endParaRPr lang="en-US" sz="4000" dirty="0">
              <a:solidFill>
                <a:schemeClr val="tx1"/>
              </a:solidFill>
              <a:latin typeface="+mn-lt"/>
            </a:endParaRPr>
          </a:p>
        </p:txBody>
      </p:sp>
    </p:spTree>
    <p:extLst>
      <p:ext uri="{BB962C8B-B14F-4D97-AF65-F5344CB8AC3E}">
        <p14:creationId xmlns:p14="http://schemas.microsoft.com/office/powerpoint/2010/main" val="21423758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dirty="0">
                <a:solidFill>
                  <a:schemeClr val="tx1"/>
                </a:solidFill>
                <a:latin typeface="+mn-lt"/>
              </a:rPr>
              <a:t>God uses affliction to prompt repentance; for example, the purpose of the wilderness wandering was to humble Israel (</a:t>
            </a:r>
            <a:r>
              <a:rPr lang="en-US" sz="4000" dirty="0" err="1">
                <a:solidFill>
                  <a:schemeClr val="tx1"/>
                </a:solidFill>
                <a:latin typeface="+mn-lt"/>
              </a:rPr>
              <a:t>Deut</a:t>
            </a:r>
            <a:r>
              <a:rPr lang="en-US" sz="4000" dirty="0">
                <a:solidFill>
                  <a:schemeClr val="tx1"/>
                </a:solidFill>
                <a:latin typeface="+mn-lt"/>
              </a:rPr>
              <a:t> 8:20). This is a recurrent theme in Scripture. The Exile is similarly viewed as to nature and end (</a:t>
            </a:r>
            <a:r>
              <a:rPr lang="en-US" sz="4000" dirty="0" err="1">
                <a:solidFill>
                  <a:schemeClr val="tx1"/>
                </a:solidFill>
                <a:latin typeface="+mn-lt"/>
              </a:rPr>
              <a:t>Psa</a:t>
            </a:r>
            <a:r>
              <a:rPr lang="en-US" sz="4000" dirty="0">
                <a:solidFill>
                  <a:schemeClr val="tx1"/>
                </a:solidFill>
                <a:latin typeface="+mn-lt"/>
              </a:rPr>
              <a:t> 102:23 [H 24]; Isa 64:12 [H 11]; </a:t>
            </a:r>
            <a:r>
              <a:rPr lang="en-US" sz="4000" dirty="0" err="1">
                <a:solidFill>
                  <a:schemeClr val="tx1"/>
                </a:solidFill>
                <a:latin typeface="+mn-lt"/>
              </a:rPr>
              <a:t>Zech</a:t>
            </a:r>
            <a:r>
              <a:rPr lang="en-US" sz="4000" dirty="0">
                <a:solidFill>
                  <a:schemeClr val="tx1"/>
                </a:solidFill>
                <a:latin typeface="+mn-lt"/>
              </a:rPr>
              <a:t> 10:2). God is therefore thanked for affliction (</a:t>
            </a:r>
            <a:r>
              <a:rPr lang="en-US" sz="4000" dirty="0" err="1">
                <a:solidFill>
                  <a:schemeClr val="tx1"/>
                </a:solidFill>
                <a:latin typeface="+mn-lt"/>
              </a:rPr>
              <a:t>Psa</a:t>
            </a:r>
            <a:r>
              <a:rPr lang="en-US" sz="4000" dirty="0">
                <a:solidFill>
                  <a:schemeClr val="tx1"/>
                </a:solidFill>
                <a:latin typeface="+mn-lt"/>
              </a:rPr>
              <a:t> 88:7 [H 8]; </a:t>
            </a:r>
            <a:r>
              <a:rPr lang="en-US" sz="4000" dirty="0" err="1">
                <a:solidFill>
                  <a:schemeClr val="tx1"/>
                </a:solidFill>
                <a:latin typeface="+mn-lt"/>
              </a:rPr>
              <a:t>Psa</a:t>
            </a:r>
            <a:r>
              <a:rPr lang="en-US" sz="4000" dirty="0">
                <a:solidFill>
                  <a:schemeClr val="tx1"/>
                </a:solidFill>
                <a:latin typeface="+mn-lt"/>
              </a:rPr>
              <a:t> 90:15; </a:t>
            </a:r>
            <a:r>
              <a:rPr lang="en-US" sz="4000" dirty="0" err="1">
                <a:solidFill>
                  <a:schemeClr val="tx1"/>
                </a:solidFill>
                <a:latin typeface="+mn-lt"/>
              </a:rPr>
              <a:t>Psa</a:t>
            </a:r>
            <a:r>
              <a:rPr lang="en-US" sz="4000" dirty="0">
                <a:solidFill>
                  <a:schemeClr val="tx1"/>
                </a:solidFill>
                <a:latin typeface="+mn-lt"/>
              </a:rPr>
              <a:t> 119:75; Lam 3:33). </a:t>
            </a:r>
            <a:r>
              <a:rPr lang="en-US" sz="4000" dirty="0" smtClean="0">
                <a:solidFill>
                  <a:schemeClr val="tx1"/>
                </a:solidFill>
                <a:latin typeface="+mn-lt"/>
              </a:rPr>
              <a:t>(TWOT)</a:t>
            </a:r>
            <a:endParaRPr lang="en-US" sz="4000" dirty="0">
              <a:solidFill>
                <a:schemeClr val="tx1"/>
              </a:solidFill>
              <a:latin typeface="+mn-lt"/>
            </a:endParaRPr>
          </a:p>
        </p:txBody>
      </p:sp>
    </p:spTree>
    <p:extLst>
      <p:ext uri="{BB962C8B-B14F-4D97-AF65-F5344CB8AC3E}">
        <p14:creationId xmlns:p14="http://schemas.microsoft.com/office/powerpoint/2010/main" val="4830228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dirty="0" smtClean="0">
                <a:solidFill>
                  <a:schemeClr val="tx1"/>
                </a:solidFill>
                <a:latin typeface="+mn-lt"/>
              </a:rPr>
              <a:t>Reasons for Affliction</a:t>
            </a:r>
          </a:p>
          <a:p>
            <a:pPr marL="0" indent="0">
              <a:buNone/>
            </a:pPr>
            <a:r>
              <a:rPr lang="en-US" sz="4000" dirty="0">
                <a:cs typeface="Times New Roman" pitchFamily="18" charset="0"/>
              </a:rPr>
              <a:t>Punishment for sin</a:t>
            </a:r>
          </a:p>
          <a:p>
            <a:pPr marL="0" indent="0">
              <a:buNone/>
            </a:pPr>
            <a:r>
              <a:rPr lang="en-US" sz="4000" dirty="0" smtClean="0">
                <a:solidFill>
                  <a:schemeClr val="tx1"/>
                </a:solidFill>
                <a:latin typeface="+mn-lt"/>
                <a:cs typeface="Times New Roman" pitchFamily="18" charset="0"/>
              </a:rPr>
              <a:t>Reap </a:t>
            </a:r>
            <a:r>
              <a:rPr lang="en-US" sz="4000" dirty="0" smtClean="0">
                <a:solidFill>
                  <a:schemeClr val="tx1"/>
                </a:solidFill>
                <a:latin typeface="+mn-lt"/>
                <a:cs typeface="Times New Roman" pitchFamily="18" charset="0"/>
              </a:rPr>
              <a:t>what you sow</a:t>
            </a:r>
          </a:p>
          <a:p>
            <a:pPr marL="0" indent="0">
              <a:buNone/>
            </a:pPr>
            <a:r>
              <a:rPr lang="en-US" sz="4000" dirty="0" smtClean="0">
                <a:solidFill>
                  <a:schemeClr val="tx1"/>
                </a:solidFill>
                <a:latin typeface="+mn-lt"/>
                <a:cs typeface="Times New Roman" pitchFamily="18" charset="0"/>
              </a:rPr>
              <a:t>Abba </a:t>
            </a:r>
            <a:r>
              <a:rPr lang="en-US" sz="4000" dirty="0" smtClean="0">
                <a:solidFill>
                  <a:schemeClr val="tx1"/>
                </a:solidFill>
                <a:latin typeface="+mn-lt"/>
                <a:cs typeface="Times New Roman" pitchFamily="18" charset="0"/>
              </a:rPr>
              <a:t>is testing your character</a:t>
            </a:r>
          </a:p>
          <a:p>
            <a:pPr marL="0" indent="0">
              <a:buNone/>
            </a:pPr>
            <a:r>
              <a:rPr lang="en-US" sz="4000" dirty="0" smtClean="0">
                <a:solidFill>
                  <a:schemeClr val="tx1"/>
                </a:solidFill>
                <a:latin typeface="+mn-lt"/>
                <a:cs typeface="Times New Roman" pitchFamily="18" charset="0"/>
              </a:rPr>
              <a:t>Affliction </a:t>
            </a:r>
            <a:r>
              <a:rPr lang="en-US" sz="4000" dirty="0" smtClean="0">
                <a:solidFill>
                  <a:schemeClr val="tx1"/>
                </a:solidFill>
                <a:latin typeface="+mn-lt"/>
                <a:cs typeface="Times New Roman" pitchFamily="18" charset="0"/>
              </a:rPr>
              <a:t>leads to </a:t>
            </a:r>
            <a:r>
              <a:rPr lang="en-US" sz="4000" dirty="0" smtClean="0">
                <a:solidFill>
                  <a:schemeClr val="tx1"/>
                </a:solidFill>
                <a:latin typeface="+mn-lt"/>
                <a:cs typeface="Times New Roman" pitchFamily="18" charset="0"/>
              </a:rPr>
              <a:t>obedience</a:t>
            </a:r>
          </a:p>
          <a:p>
            <a:pPr marL="0" indent="0">
              <a:buNone/>
            </a:pPr>
            <a:r>
              <a:rPr lang="en-US" sz="4000" dirty="0" smtClean="0">
                <a:solidFill>
                  <a:schemeClr val="tx1"/>
                </a:solidFill>
                <a:latin typeface="+mn-lt"/>
                <a:cs typeface="Times New Roman" pitchFamily="18" charset="0"/>
              </a:rPr>
              <a:t>To bring Yahuwah glory</a:t>
            </a:r>
          </a:p>
          <a:p>
            <a:pPr marL="0" indent="0">
              <a:buNone/>
            </a:pPr>
            <a:r>
              <a:rPr lang="en-US" sz="4000" dirty="0" smtClean="0">
                <a:solidFill>
                  <a:schemeClr val="tx1"/>
                </a:solidFill>
                <a:latin typeface="+mn-lt"/>
                <a:cs typeface="Times New Roman" pitchFamily="18" charset="0"/>
              </a:rPr>
              <a:t>To bring his people to the next level</a:t>
            </a:r>
            <a:endParaRPr lang="en-US" sz="4000" dirty="0">
              <a:solidFill>
                <a:schemeClr val="tx1"/>
              </a:solidFill>
              <a:latin typeface="+mn-lt"/>
              <a:cs typeface="Times New Roman" pitchFamily="18" charset="0"/>
            </a:endParaRPr>
          </a:p>
        </p:txBody>
      </p:sp>
    </p:spTree>
    <p:extLst>
      <p:ext uri="{BB962C8B-B14F-4D97-AF65-F5344CB8AC3E}">
        <p14:creationId xmlns:p14="http://schemas.microsoft.com/office/powerpoint/2010/main" val="1851258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dirty="0" smtClean="0">
                <a:solidFill>
                  <a:schemeClr val="tx1"/>
                </a:solidFill>
                <a:latin typeface="+mn-lt"/>
                <a:cs typeface="Times New Roman" pitchFamily="18" charset="0"/>
              </a:rPr>
              <a:t>Did You Know…</a:t>
            </a:r>
          </a:p>
          <a:p>
            <a:pPr>
              <a:buNone/>
            </a:pPr>
            <a:r>
              <a:rPr lang="en-US" sz="4000" dirty="0">
                <a:solidFill>
                  <a:schemeClr val="tx1"/>
                </a:solidFill>
                <a:latin typeface="+mn-lt"/>
              </a:rPr>
              <a:t>Yahuwah </a:t>
            </a:r>
            <a:r>
              <a:rPr lang="en-US" sz="4000" dirty="0" smtClean="0">
                <a:solidFill>
                  <a:schemeClr val="tx1"/>
                </a:solidFill>
                <a:latin typeface="+mn-lt"/>
              </a:rPr>
              <a:t>sometimes ordains </a:t>
            </a:r>
            <a:r>
              <a:rPr lang="en-US" sz="4000" dirty="0">
                <a:solidFill>
                  <a:schemeClr val="tx1"/>
                </a:solidFill>
                <a:latin typeface="+mn-lt"/>
              </a:rPr>
              <a:t>affliction to </a:t>
            </a:r>
            <a:r>
              <a:rPr lang="en-US" sz="4000" dirty="0" smtClean="0">
                <a:solidFill>
                  <a:schemeClr val="tx1"/>
                </a:solidFill>
                <a:latin typeface="+mn-lt"/>
              </a:rPr>
              <a:t>discipline his </a:t>
            </a:r>
            <a:r>
              <a:rPr lang="en-US" sz="4000" dirty="0">
                <a:solidFill>
                  <a:schemeClr val="tx1"/>
                </a:solidFill>
                <a:latin typeface="+mn-lt"/>
              </a:rPr>
              <a:t>people </a:t>
            </a:r>
            <a:r>
              <a:rPr lang="en-US" sz="4000" dirty="0" smtClean="0">
                <a:solidFill>
                  <a:schemeClr val="tx1"/>
                </a:solidFill>
                <a:latin typeface="+mn-lt"/>
              </a:rPr>
              <a:t>because of sin.</a:t>
            </a:r>
          </a:p>
          <a:p>
            <a:pPr>
              <a:buNone/>
            </a:pPr>
            <a:r>
              <a:rPr lang="en-US" sz="4000" dirty="0" smtClean="0">
                <a:solidFill>
                  <a:schemeClr val="tx1"/>
                </a:solidFill>
                <a:latin typeface="+mn-lt"/>
                <a:cs typeface="Times New Roman" pitchFamily="18" charset="0"/>
              </a:rPr>
              <a:t>Example: sons of Israel in </a:t>
            </a:r>
            <a:r>
              <a:rPr lang="en-US" sz="4000" dirty="0" err="1" smtClean="0">
                <a:solidFill>
                  <a:schemeClr val="tx1"/>
                </a:solidFill>
                <a:latin typeface="+mn-lt"/>
                <a:cs typeface="Times New Roman" pitchFamily="18" charset="0"/>
              </a:rPr>
              <a:t>Mitzrayim</a:t>
            </a:r>
            <a:endParaRPr lang="en-US" sz="4000" dirty="0">
              <a:solidFill>
                <a:schemeClr val="tx1"/>
              </a:solidFill>
              <a:latin typeface="+mn-lt"/>
              <a:cs typeface="Times New Roman" pitchFamily="18" charset="0"/>
            </a:endParaRPr>
          </a:p>
        </p:txBody>
      </p:sp>
    </p:spTree>
    <p:extLst>
      <p:ext uri="{BB962C8B-B14F-4D97-AF65-F5344CB8AC3E}">
        <p14:creationId xmlns:p14="http://schemas.microsoft.com/office/powerpoint/2010/main" val="31710593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dirty="0" smtClean="0">
                <a:solidFill>
                  <a:schemeClr val="tx1"/>
                </a:solidFill>
                <a:latin typeface="+mn-lt"/>
              </a:rPr>
              <a:t>Yahuwah Punishes Sin</a:t>
            </a:r>
            <a:endParaRPr lang="en-US" sz="4000" baseline="30000" dirty="0" smtClean="0">
              <a:solidFill>
                <a:schemeClr val="tx1"/>
              </a:solidFill>
              <a:latin typeface="+mn-lt"/>
            </a:endParaRPr>
          </a:p>
          <a:p>
            <a:pPr marL="0" indent="0">
              <a:buNone/>
            </a:pPr>
            <a:r>
              <a:rPr lang="en-US" sz="4000" baseline="30000" dirty="0" smtClean="0">
                <a:solidFill>
                  <a:schemeClr val="tx1"/>
                </a:solidFill>
                <a:latin typeface="+mn-lt"/>
              </a:rPr>
              <a:t>6</a:t>
            </a:r>
            <a:r>
              <a:rPr lang="en-US" sz="4000" dirty="0" smtClean="0">
                <a:solidFill>
                  <a:schemeClr val="tx1"/>
                </a:solidFill>
                <a:latin typeface="+mn-lt"/>
              </a:rPr>
              <a:t> </a:t>
            </a:r>
            <a:r>
              <a:rPr lang="en-US" sz="4000" dirty="0">
                <a:solidFill>
                  <a:schemeClr val="tx1"/>
                </a:solidFill>
                <a:latin typeface="+mn-lt"/>
              </a:rPr>
              <a:t>And he passed in front of Moses, proclaiming, </a:t>
            </a:r>
            <a:r>
              <a:rPr lang="en-US" sz="4000" dirty="0" smtClean="0">
                <a:solidFill>
                  <a:schemeClr val="tx1"/>
                </a:solidFill>
                <a:latin typeface="+mn-lt"/>
              </a:rPr>
              <a:t>“YHWH, YHWH, </a:t>
            </a:r>
            <a:r>
              <a:rPr lang="en-US" sz="4000" dirty="0">
                <a:solidFill>
                  <a:schemeClr val="tx1"/>
                </a:solidFill>
                <a:latin typeface="+mn-lt"/>
              </a:rPr>
              <a:t>the compassionate and gracious </a:t>
            </a:r>
            <a:r>
              <a:rPr lang="en-US" sz="4000" dirty="0" smtClean="0">
                <a:solidFill>
                  <a:schemeClr val="tx1"/>
                </a:solidFill>
                <a:latin typeface="+mn-lt"/>
              </a:rPr>
              <a:t>Elohim, </a:t>
            </a:r>
            <a:r>
              <a:rPr lang="en-US" sz="4000" dirty="0">
                <a:solidFill>
                  <a:schemeClr val="tx1"/>
                </a:solidFill>
                <a:latin typeface="+mn-lt"/>
              </a:rPr>
              <a:t>slow to anger, abounding in love and faithfulness,</a:t>
            </a:r>
          </a:p>
          <a:p>
            <a:pPr marL="0" indent="0">
              <a:buNone/>
            </a:pPr>
            <a:r>
              <a:rPr lang="en-US" sz="4000" baseline="30000" dirty="0" smtClean="0">
                <a:solidFill>
                  <a:schemeClr val="tx1"/>
                </a:solidFill>
                <a:latin typeface="+mn-lt"/>
              </a:rPr>
              <a:t>7</a:t>
            </a:r>
            <a:r>
              <a:rPr lang="en-US" sz="4000" dirty="0" smtClean="0">
                <a:solidFill>
                  <a:schemeClr val="tx1"/>
                </a:solidFill>
                <a:latin typeface="+mn-lt"/>
              </a:rPr>
              <a:t> </a:t>
            </a:r>
            <a:r>
              <a:rPr lang="en-US" sz="4000" dirty="0">
                <a:solidFill>
                  <a:schemeClr val="tx1"/>
                </a:solidFill>
                <a:latin typeface="+mn-lt"/>
              </a:rPr>
              <a:t>maintaining love to thousands, and forgiving wickedness, rebellion and sin. Yet he does not leave the guilty unpunished; he punishes the children and their children for the sin of the fathers to the third and fourth generation</a:t>
            </a:r>
            <a:r>
              <a:rPr lang="en-US" sz="4000" dirty="0" smtClean="0">
                <a:solidFill>
                  <a:schemeClr val="tx1"/>
                </a:solidFill>
                <a:latin typeface="+mn-lt"/>
              </a:rPr>
              <a:t>.“ (</a:t>
            </a:r>
            <a:r>
              <a:rPr lang="en-US" sz="4000" dirty="0" err="1" smtClean="0">
                <a:solidFill>
                  <a:schemeClr val="tx1"/>
                </a:solidFill>
                <a:latin typeface="+mn-lt"/>
              </a:rPr>
              <a:t>Shemot</a:t>
            </a:r>
            <a:r>
              <a:rPr lang="en-US" sz="4000" dirty="0" smtClean="0">
                <a:solidFill>
                  <a:schemeClr val="tx1"/>
                </a:solidFill>
                <a:latin typeface="+mn-lt"/>
              </a:rPr>
              <a:t>/Exodus 34)</a:t>
            </a:r>
            <a:endParaRPr lang="en-US" sz="4000" dirty="0">
              <a:solidFill>
                <a:schemeClr val="tx1"/>
              </a:solidFill>
              <a:latin typeface="+mn-lt"/>
            </a:endParaRPr>
          </a:p>
        </p:txBody>
      </p:sp>
    </p:spTree>
    <p:extLst>
      <p:ext uri="{BB962C8B-B14F-4D97-AF65-F5344CB8AC3E}">
        <p14:creationId xmlns:p14="http://schemas.microsoft.com/office/powerpoint/2010/main" val="8898526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baseline="30000" dirty="0">
                <a:solidFill>
                  <a:schemeClr val="tx1"/>
                </a:solidFill>
                <a:latin typeface="+mn-lt"/>
              </a:rPr>
              <a:t>6</a:t>
            </a:r>
            <a:r>
              <a:rPr lang="en-US" sz="4000" dirty="0">
                <a:solidFill>
                  <a:schemeClr val="tx1"/>
                </a:solidFill>
                <a:latin typeface="+mn-lt"/>
              </a:rPr>
              <a:t> Now Joseph and all his brothers and all that generation died,</a:t>
            </a:r>
          </a:p>
          <a:p>
            <a:pPr marL="0" indent="0">
              <a:buNone/>
            </a:pPr>
            <a:r>
              <a:rPr lang="en-US" sz="4000" baseline="30000" dirty="0" smtClean="0">
                <a:solidFill>
                  <a:schemeClr val="tx1"/>
                </a:solidFill>
                <a:latin typeface="+mn-lt"/>
              </a:rPr>
              <a:t>7</a:t>
            </a:r>
            <a:r>
              <a:rPr lang="en-US" sz="4000" dirty="0" smtClean="0">
                <a:solidFill>
                  <a:schemeClr val="tx1"/>
                </a:solidFill>
                <a:latin typeface="+mn-lt"/>
              </a:rPr>
              <a:t> </a:t>
            </a:r>
            <a:r>
              <a:rPr lang="en-US" sz="4000" dirty="0">
                <a:solidFill>
                  <a:schemeClr val="tx1"/>
                </a:solidFill>
                <a:latin typeface="+mn-lt"/>
              </a:rPr>
              <a:t>but the Israelites were fruitful and multiplied greatly and became exceedingly numerous, so that the land was filled with them.</a:t>
            </a:r>
          </a:p>
          <a:p>
            <a:pPr marL="0" indent="0">
              <a:buNone/>
            </a:pPr>
            <a:r>
              <a:rPr lang="en-US" sz="4000" baseline="30000" dirty="0" smtClean="0">
                <a:solidFill>
                  <a:schemeClr val="tx1"/>
                </a:solidFill>
                <a:latin typeface="+mn-lt"/>
              </a:rPr>
              <a:t>8</a:t>
            </a:r>
            <a:r>
              <a:rPr lang="en-US" sz="4000" dirty="0" smtClean="0">
                <a:solidFill>
                  <a:schemeClr val="tx1"/>
                </a:solidFill>
                <a:latin typeface="+mn-lt"/>
              </a:rPr>
              <a:t> </a:t>
            </a:r>
            <a:r>
              <a:rPr lang="en-US" sz="4000" dirty="0">
                <a:solidFill>
                  <a:schemeClr val="tx1"/>
                </a:solidFill>
                <a:latin typeface="+mn-lt"/>
              </a:rPr>
              <a:t>Then a new king, who did not know about Joseph, came to power in Egypt</a:t>
            </a:r>
            <a:r>
              <a:rPr lang="en-US" sz="4000" dirty="0" smtClean="0">
                <a:solidFill>
                  <a:schemeClr val="tx1"/>
                </a:solidFill>
                <a:latin typeface="+mn-lt"/>
              </a:rPr>
              <a:t>.</a:t>
            </a:r>
          </a:p>
          <a:p>
            <a:pPr marL="0" indent="0">
              <a:buNone/>
            </a:pPr>
            <a:r>
              <a:rPr lang="en-US" sz="4000" dirty="0" err="1" smtClean="0"/>
              <a:t>Shemot</a:t>
            </a:r>
            <a:r>
              <a:rPr lang="en-US" sz="4000" dirty="0" smtClean="0"/>
              <a:t>/Exodus 1</a:t>
            </a:r>
            <a:endParaRPr lang="en-US" sz="4000" dirty="0">
              <a:solidFill>
                <a:schemeClr val="tx1"/>
              </a:solidFill>
              <a:latin typeface="+mn-lt"/>
            </a:endParaRPr>
          </a:p>
        </p:txBody>
      </p:sp>
    </p:spTree>
    <p:extLst>
      <p:ext uri="{BB962C8B-B14F-4D97-AF65-F5344CB8AC3E}">
        <p14:creationId xmlns:p14="http://schemas.microsoft.com/office/powerpoint/2010/main" val="2949128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baseline="30000" dirty="0" smtClean="0">
                <a:solidFill>
                  <a:schemeClr val="tx1"/>
                </a:solidFill>
                <a:latin typeface="+mn-lt"/>
              </a:rPr>
              <a:t>9</a:t>
            </a:r>
            <a:r>
              <a:rPr lang="en-US" sz="4000" dirty="0" smtClean="0">
                <a:solidFill>
                  <a:schemeClr val="tx1"/>
                </a:solidFill>
                <a:latin typeface="+mn-lt"/>
              </a:rPr>
              <a:t> </a:t>
            </a:r>
            <a:r>
              <a:rPr lang="en-US" sz="4000" dirty="0">
                <a:solidFill>
                  <a:schemeClr val="tx1"/>
                </a:solidFill>
                <a:latin typeface="+mn-lt"/>
              </a:rPr>
              <a:t>"Look," he said to his people, "the Israelites have become much too numerous for us.</a:t>
            </a:r>
          </a:p>
          <a:p>
            <a:pPr marL="0" indent="0">
              <a:buNone/>
            </a:pPr>
            <a:r>
              <a:rPr lang="en-US" sz="4000" baseline="30000" dirty="0" smtClean="0">
                <a:solidFill>
                  <a:schemeClr val="tx1"/>
                </a:solidFill>
                <a:latin typeface="+mn-lt"/>
              </a:rPr>
              <a:t>10</a:t>
            </a:r>
            <a:r>
              <a:rPr lang="en-US" sz="4000" dirty="0" smtClean="0">
                <a:solidFill>
                  <a:schemeClr val="tx1"/>
                </a:solidFill>
                <a:latin typeface="+mn-lt"/>
              </a:rPr>
              <a:t> </a:t>
            </a:r>
            <a:r>
              <a:rPr lang="en-US" sz="4000" dirty="0">
                <a:solidFill>
                  <a:schemeClr val="tx1"/>
                </a:solidFill>
                <a:latin typeface="+mn-lt"/>
              </a:rPr>
              <a:t>Come, we must deal shrewdly with them or they will become even more numerous and, if war breaks out, will join our enemies, fight against us and leave the country."</a:t>
            </a:r>
          </a:p>
        </p:txBody>
      </p:sp>
    </p:spTree>
    <p:extLst>
      <p:ext uri="{BB962C8B-B14F-4D97-AF65-F5344CB8AC3E}">
        <p14:creationId xmlns:p14="http://schemas.microsoft.com/office/powerpoint/2010/main" val="16689269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buNone/>
            </a:pPr>
            <a:r>
              <a:rPr lang="en-US" sz="4000" baseline="30000" dirty="0">
                <a:solidFill>
                  <a:schemeClr val="tx1"/>
                </a:solidFill>
                <a:latin typeface="+mn-lt"/>
              </a:rPr>
              <a:t>11</a:t>
            </a:r>
            <a:r>
              <a:rPr lang="en-US" sz="4000" dirty="0">
                <a:solidFill>
                  <a:schemeClr val="tx1"/>
                </a:solidFill>
                <a:latin typeface="+mn-lt"/>
              </a:rPr>
              <a:t> </a:t>
            </a:r>
            <a:r>
              <a:rPr lang="en-US" sz="4000" dirty="0">
                <a:solidFill>
                  <a:schemeClr val="tx1"/>
                </a:solidFill>
                <a:latin typeface="+mn-lt"/>
              </a:rPr>
              <a:t>So they put slave masters over them to oppress them with forced labor, and they built </a:t>
            </a:r>
            <a:r>
              <a:rPr lang="en-US" sz="4000" dirty="0" err="1">
                <a:solidFill>
                  <a:schemeClr val="tx1"/>
                </a:solidFill>
                <a:latin typeface="+mn-lt"/>
              </a:rPr>
              <a:t>Pithom</a:t>
            </a:r>
            <a:r>
              <a:rPr lang="en-US" sz="4000" dirty="0">
                <a:solidFill>
                  <a:schemeClr val="tx1"/>
                </a:solidFill>
                <a:latin typeface="+mn-lt"/>
              </a:rPr>
              <a:t> and Rameses as store cities for Pharaoh.</a:t>
            </a:r>
          </a:p>
          <a:p>
            <a:pPr marL="0" indent="0">
              <a:buNone/>
            </a:pPr>
            <a:r>
              <a:rPr lang="en-US" sz="4000" baseline="30000" dirty="0">
                <a:solidFill>
                  <a:schemeClr val="tx1"/>
                </a:solidFill>
                <a:latin typeface="+mn-lt"/>
              </a:rPr>
              <a:t>12</a:t>
            </a:r>
            <a:r>
              <a:rPr lang="en-US" sz="4000" dirty="0">
                <a:solidFill>
                  <a:schemeClr val="tx1"/>
                </a:solidFill>
                <a:latin typeface="+mn-lt"/>
              </a:rPr>
              <a:t> </a:t>
            </a:r>
            <a:r>
              <a:rPr lang="en-US" sz="4000" dirty="0">
                <a:solidFill>
                  <a:schemeClr val="tx1"/>
                </a:solidFill>
                <a:latin typeface="+mn-lt"/>
              </a:rPr>
              <a:t>But the more they were oppressed, the more they multiplied and spread; so the Egyptians came to dread the Israelites</a:t>
            </a:r>
          </a:p>
          <a:p>
            <a:pPr marL="0" indent="0">
              <a:buNone/>
            </a:pPr>
            <a:r>
              <a:rPr lang="en-US" sz="4000" baseline="30000" dirty="0">
                <a:solidFill>
                  <a:schemeClr val="tx1"/>
                </a:solidFill>
                <a:latin typeface="+mn-lt"/>
              </a:rPr>
              <a:t>13</a:t>
            </a:r>
            <a:r>
              <a:rPr lang="en-US" sz="4000" dirty="0">
                <a:solidFill>
                  <a:schemeClr val="tx1"/>
                </a:solidFill>
                <a:latin typeface="+mn-lt"/>
              </a:rPr>
              <a:t> </a:t>
            </a:r>
            <a:r>
              <a:rPr lang="en-US" sz="4000" dirty="0">
                <a:solidFill>
                  <a:schemeClr val="tx1"/>
                </a:solidFill>
                <a:latin typeface="+mn-lt"/>
              </a:rPr>
              <a:t>and worked them ruthlessly.</a:t>
            </a:r>
          </a:p>
        </p:txBody>
      </p:sp>
    </p:spTree>
    <p:extLst>
      <p:ext uri="{BB962C8B-B14F-4D97-AF65-F5344CB8AC3E}">
        <p14:creationId xmlns:p14="http://schemas.microsoft.com/office/powerpoint/2010/main" val="94431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baseline="30000" dirty="0" smtClean="0">
                <a:solidFill>
                  <a:schemeClr val="tx1"/>
                </a:solidFill>
                <a:latin typeface="+mn-lt"/>
              </a:rPr>
              <a:t>14</a:t>
            </a:r>
            <a:r>
              <a:rPr lang="en-US" sz="4000" dirty="0" smtClean="0">
                <a:solidFill>
                  <a:schemeClr val="tx1"/>
                </a:solidFill>
                <a:latin typeface="+mn-lt"/>
              </a:rPr>
              <a:t> </a:t>
            </a:r>
            <a:r>
              <a:rPr lang="en-US" sz="4000" dirty="0">
                <a:solidFill>
                  <a:schemeClr val="tx1"/>
                </a:solidFill>
                <a:latin typeface="+mn-lt"/>
              </a:rPr>
              <a:t>They made their lives bitter with hard labor in brick and mortar and with all kinds of work in the fields; in all their hard labor the Egyptians used them ruthlessly.</a:t>
            </a:r>
          </a:p>
        </p:txBody>
      </p:sp>
    </p:spTree>
    <p:extLst>
      <p:ext uri="{BB962C8B-B14F-4D97-AF65-F5344CB8AC3E}">
        <p14:creationId xmlns:p14="http://schemas.microsoft.com/office/powerpoint/2010/main" val="36995152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i="1" dirty="0" smtClean="0">
                <a:solidFill>
                  <a:schemeClr val="tx1"/>
                </a:solidFill>
                <a:latin typeface="+mn-lt"/>
              </a:rPr>
              <a:t>Why Was Israel Afflicted in Egypt?</a:t>
            </a:r>
            <a:endParaRPr lang="en-US" sz="4000" dirty="0" smtClean="0">
              <a:solidFill>
                <a:schemeClr val="tx1"/>
              </a:solidFill>
              <a:latin typeface="+mn-lt"/>
            </a:endParaRPr>
          </a:p>
          <a:p>
            <a:pPr marL="0" indent="0">
              <a:buNone/>
            </a:pPr>
            <a:r>
              <a:rPr lang="en-US" sz="4000" dirty="0" smtClean="0">
                <a:solidFill>
                  <a:schemeClr val="tx1"/>
                </a:solidFill>
                <a:latin typeface="+mn-lt"/>
              </a:rPr>
              <a:t>The sons of Israel afflicted </a:t>
            </a:r>
            <a:r>
              <a:rPr lang="en-US" sz="4000" dirty="0" err="1" smtClean="0">
                <a:solidFill>
                  <a:schemeClr val="tx1"/>
                </a:solidFill>
                <a:latin typeface="+mn-lt"/>
              </a:rPr>
              <a:t>Yoseph</a:t>
            </a:r>
            <a:r>
              <a:rPr lang="en-US" sz="4000" dirty="0" smtClean="0">
                <a:solidFill>
                  <a:schemeClr val="tx1"/>
                </a:solidFill>
                <a:latin typeface="+mn-lt"/>
              </a:rPr>
              <a:t> but later when </a:t>
            </a:r>
            <a:r>
              <a:rPr lang="en-US" sz="4000" dirty="0" err="1" smtClean="0">
                <a:solidFill>
                  <a:schemeClr val="tx1"/>
                </a:solidFill>
                <a:latin typeface="+mn-lt"/>
              </a:rPr>
              <a:t>Yoseph</a:t>
            </a:r>
            <a:r>
              <a:rPr lang="en-US" sz="4000" dirty="0" smtClean="0">
                <a:solidFill>
                  <a:schemeClr val="tx1"/>
                </a:solidFill>
                <a:latin typeface="+mn-lt"/>
              </a:rPr>
              <a:t> had the upper hand, he did not take vengeance on his brothers. But Elohim did not forget.  </a:t>
            </a:r>
            <a:r>
              <a:rPr lang="en-US" sz="4000" dirty="0" err="1" smtClean="0">
                <a:solidFill>
                  <a:schemeClr val="tx1"/>
                </a:solidFill>
                <a:latin typeface="+mn-lt"/>
              </a:rPr>
              <a:t>Yoseph</a:t>
            </a:r>
            <a:r>
              <a:rPr lang="en-US" sz="4000" dirty="0" smtClean="0">
                <a:solidFill>
                  <a:schemeClr val="tx1"/>
                </a:solidFill>
                <a:latin typeface="+mn-lt"/>
              </a:rPr>
              <a:t> left it up to YHWH.</a:t>
            </a:r>
            <a:endParaRPr lang="vi-VN" sz="4000" dirty="0">
              <a:solidFill>
                <a:schemeClr val="tx1"/>
              </a:solidFill>
              <a:latin typeface="+mn-lt"/>
            </a:endParaRPr>
          </a:p>
        </p:txBody>
      </p:sp>
    </p:spTree>
    <p:extLst>
      <p:ext uri="{BB962C8B-B14F-4D97-AF65-F5344CB8AC3E}">
        <p14:creationId xmlns:p14="http://schemas.microsoft.com/office/powerpoint/2010/main" val="26407357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i="1" dirty="0" smtClean="0">
                <a:solidFill>
                  <a:schemeClr val="tx1"/>
                </a:solidFill>
                <a:latin typeface="+mn-lt"/>
              </a:rPr>
              <a:t>Israel’s Affliction of </a:t>
            </a:r>
            <a:r>
              <a:rPr lang="en-US" sz="4000" i="1" dirty="0" err="1" smtClean="0">
                <a:solidFill>
                  <a:schemeClr val="tx1"/>
                </a:solidFill>
                <a:latin typeface="+mn-lt"/>
              </a:rPr>
              <a:t>Yoseph</a:t>
            </a:r>
            <a:r>
              <a:rPr lang="en-US" sz="4000" i="1" dirty="0" smtClean="0">
                <a:solidFill>
                  <a:schemeClr val="tx1"/>
                </a:solidFill>
                <a:latin typeface="+mn-lt"/>
              </a:rPr>
              <a:t> was a Grievous Sin</a:t>
            </a:r>
            <a:endParaRPr lang="en-US" sz="4000" dirty="0" smtClean="0">
              <a:solidFill>
                <a:schemeClr val="tx1"/>
              </a:solidFill>
              <a:latin typeface="+mn-lt"/>
            </a:endParaRPr>
          </a:p>
          <a:p>
            <a:pPr marL="0" indent="0">
              <a:buNone/>
            </a:pPr>
            <a:r>
              <a:rPr lang="en-US" sz="4000" dirty="0" smtClean="0">
                <a:solidFill>
                  <a:schemeClr val="tx1"/>
                </a:solidFill>
                <a:latin typeface="+mn-lt"/>
              </a:rPr>
              <a:t>Gen 37  They hated and abused and betrayed their own brother.</a:t>
            </a:r>
          </a:p>
          <a:p>
            <a:pPr marL="0" indent="0">
              <a:buNone/>
            </a:pPr>
            <a:r>
              <a:rPr lang="en-US" sz="4000" dirty="0" smtClean="0">
                <a:solidFill>
                  <a:schemeClr val="tx1"/>
                </a:solidFill>
                <a:latin typeface="+mn-lt"/>
              </a:rPr>
              <a:t>Gen 42:21 They </a:t>
            </a:r>
            <a:r>
              <a:rPr lang="en-US" sz="4000" dirty="0">
                <a:solidFill>
                  <a:schemeClr val="tx1"/>
                </a:solidFill>
                <a:latin typeface="+mn-lt"/>
              </a:rPr>
              <a:t>said to one another, "Surely we are being punished because of our brother. We saw how distressed he was when he pleaded with us for his life, but we would not listen; that's why this distress has come upon us."</a:t>
            </a:r>
          </a:p>
          <a:p>
            <a:pPr marL="0" indent="0">
              <a:buNone/>
            </a:pPr>
            <a:r>
              <a:rPr lang="en-US" sz="4000" baseline="30000" dirty="0" smtClean="0">
                <a:solidFill>
                  <a:schemeClr val="tx1"/>
                </a:solidFill>
                <a:latin typeface="+mn-lt"/>
              </a:rPr>
              <a:t>22</a:t>
            </a:r>
            <a:r>
              <a:rPr lang="en-US" sz="4000" dirty="0" smtClean="0">
                <a:solidFill>
                  <a:schemeClr val="tx1"/>
                </a:solidFill>
                <a:latin typeface="+mn-lt"/>
              </a:rPr>
              <a:t> </a:t>
            </a:r>
            <a:r>
              <a:rPr lang="en-US" sz="4000" dirty="0" err="1">
                <a:solidFill>
                  <a:schemeClr val="tx1"/>
                </a:solidFill>
                <a:latin typeface="+mn-lt"/>
              </a:rPr>
              <a:t>Re'uven</a:t>
            </a:r>
            <a:r>
              <a:rPr lang="en-US" sz="4000" dirty="0">
                <a:solidFill>
                  <a:schemeClr val="tx1"/>
                </a:solidFill>
                <a:latin typeface="+mn-lt"/>
              </a:rPr>
              <a:t> replied, "Didn't I tell you not to sin against the boy? But you wouldn't listen! Now we must give an accounting for his blood."</a:t>
            </a:r>
          </a:p>
          <a:p>
            <a:pPr marL="0" indent="0">
              <a:buNone/>
            </a:pPr>
            <a:endParaRPr lang="vi-VN" sz="4000" dirty="0">
              <a:solidFill>
                <a:schemeClr val="tx1"/>
              </a:solidFill>
              <a:latin typeface="+mn-lt"/>
            </a:endParaRPr>
          </a:p>
        </p:txBody>
      </p:sp>
    </p:spTree>
    <p:extLst>
      <p:ext uri="{BB962C8B-B14F-4D97-AF65-F5344CB8AC3E}">
        <p14:creationId xmlns:p14="http://schemas.microsoft.com/office/powerpoint/2010/main" val="38464929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000" i="1" dirty="0" err="1" smtClean="0">
                <a:solidFill>
                  <a:schemeClr val="tx1"/>
                </a:solidFill>
                <a:latin typeface="+mn-lt"/>
              </a:rPr>
              <a:t>Yoseph’s</a:t>
            </a:r>
            <a:r>
              <a:rPr lang="en-US" sz="4000" i="1" dirty="0" smtClean="0">
                <a:solidFill>
                  <a:schemeClr val="tx1"/>
                </a:solidFill>
                <a:latin typeface="+mn-lt"/>
              </a:rPr>
              <a:t> Affliction and Exaltation – Psalm 105</a:t>
            </a:r>
            <a:endParaRPr lang="en-US" sz="4000" dirty="0" smtClean="0">
              <a:solidFill>
                <a:schemeClr val="tx1"/>
              </a:solidFill>
              <a:latin typeface="+mn-lt"/>
            </a:endParaRPr>
          </a:p>
          <a:p>
            <a:pPr marL="0" indent="0">
              <a:buNone/>
            </a:pPr>
            <a:r>
              <a:rPr lang="en-US" sz="4000" baseline="30000" dirty="0" smtClean="0">
                <a:solidFill>
                  <a:schemeClr val="tx1"/>
                </a:solidFill>
                <a:latin typeface="+mn-lt"/>
              </a:rPr>
              <a:t>16</a:t>
            </a:r>
            <a:r>
              <a:rPr lang="en-US" sz="4000" dirty="0" smtClean="0">
                <a:solidFill>
                  <a:schemeClr val="tx1"/>
                </a:solidFill>
                <a:latin typeface="+mn-lt"/>
              </a:rPr>
              <a:t> </a:t>
            </a:r>
            <a:r>
              <a:rPr lang="en-US" sz="4000" dirty="0">
                <a:solidFill>
                  <a:schemeClr val="tx1"/>
                </a:solidFill>
                <a:latin typeface="+mn-lt"/>
              </a:rPr>
              <a:t>He called down famine on the land and destroyed all their supplies of </a:t>
            </a:r>
            <a:r>
              <a:rPr lang="en-US" sz="4000" dirty="0" smtClean="0">
                <a:solidFill>
                  <a:schemeClr val="tx1"/>
                </a:solidFill>
                <a:latin typeface="+mn-lt"/>
              </a:rPr>
              <a:t>food; </a:t>
            </a:r>
            <a:r>
              <a:rPr lang="en-US" sz="4000" baseline="30000" dirty="0" smtClean="0">
                <a:solidFill>
                  <a:schemeClr val="tx1"/>
                </a:solidFill>
                <a:latin typeface="+mn-lt"/>
              </a:rPr>
              <a:t>17</a:t>
            </a:r>
            <a:r>
              <a:rPr lang="en-US" sz="4000" dirty="0" smtClean="0">
                <a:solidFill>
                  <a:schemeClr val="tx1"/>
                </a:solidFill>
                <a:latin typeface="+mn-lt"/>
              </a:rPr>
              <a:t> </a:t>
            </a:r>
            <a:r>
              <a:rPr lang="en-US" sz="4000" dirty="0">
                <a:solidFill>
                  <a:schemeClr val="tx1"/>
                </a:solidFill>
                <a:latin typeface="+mn-lt"/>
              </a:rPr>
              <a:t>and he sent a man before them-- </a:t>
            </a:r>
            <a:r>
              <a:rPr lang="en-US" sz="4000" dirty="0" err="1">
                <a:solidFill>
                  <a:schemeClr val="tx1"/>
                </a:solidFill>
                <a:latin typeface="+mn-lt"/>
              </a:rPr>
              <a:t>Yoseph</a:t>
            </a:r>
            <a:r>
              <a:rPr lang="en-US" sz="4000" dirty="0">
                <a:solidFill>
                  <a:schemeClr val="tx1"/>
                </a:solidFill>
                <a:latin typeface="+mn-lt"/>
              </a:rPr>
              <a:t>, sold as a </a:t>
            </a:r>
            <a:r>
              <a:rPr lang="en-US" sz="4000" dirty="0" smtClean="0">
                <a:solidFill>
                  <a:schemeClr val="tx1"/>
                </a:solidFill>
                <a:latin typeface="+mn-lt"/>
              </a:rPr>
              <a:t>slave.</a:t>
            </a:r>
            <a:r>
              <a:rPr lang="en-US" sz="4000" baseline="30000" dirty="0" smtClean="0">
                <a:solidFill>
                  <a:schemeClr val="tx1"/>
                </a:solidFill>
                <a:latin typeface="+mn-lt"/>
              </a:rPr>
              <a:t>18</a:t>
            </a:r>
            <a:r>
              <a:rPr lang="en-US" sz="4000" dirty="0" smtClean="0">
                <a:solidFill>
                  <a:schemeClr val="tx1"/>
                </a:solidFill>
                <a:latin typeface="+mn-lt"/>
              </a:rPr>
              <a:t> </a:t>
            </a:r>
            <a:r>
              <a:rPr lang="en-US" sz="4000" dirty="0">
                <a:solidFill>
                  <a:schemeClr val="tx1"/>
                </a:solidFill>
                <a:latin typeface="+mn-lt"/>
              </a:rPr>
              <a:t>They </a:t>
            </a:r>
            <a:r>
              <a:rPr lang="en-US" sz="4000" u="sng" dirty="0" smtClean="0">
                <a:solidFill>
                  <a:schemeClr val="tx1"/>
                </a:solidFill>
                <a:latin typeface="+mn-lt"/>
              </a:rPr>
              <a:t>afflicted</a:t>
            </a:r>
            <a:r>
              <a:rPr lang="en-US" sz="4000" dirty="0" smtClean="0">
                <a:solidFill>
                  <a:schemeClr val="tx1"/>
                </a:solidFill>
                <a:latin typeface="+mn-lt"/>
              </a:rPr>
              <a:t> </a:t>
            </a:r>
            <a:r>
              <a:rPr lang="en-US" sz="4000" dirty="0">
                <a:solidFill>
                  <a:schemeClr val="tx1"/>
                </a:solidFill>
                <a:latin typeface="+mn-lt"/>
              </a:rPr>
              <a:t>his feet with shackles, his neck was put in irons</a:t>
            </a:r>
            <a:r>
              <a:rPr lang="en-US" sz="4000" dirty="0" smtClean="0">
                <a:solidFill>
                  <a:schemeClr val="tx1"/>
                </a:solidFill>
                <a:latin typeface="+mn-lt"/>
              </a:rPr>
              <a:t>, </a:t>
            </a:r>
            <a:r>
              <a:rPr lang="en-US" sz="4000" baseline="30000" dirty="0" smtClean="0">
                <a:solidFill>
                  <a:schemeClr val="tx1"/>
                </a:solidFill>
                <a:latin typeface="+mn-lt"/>
              </a:rPr>
              <a:t>19</a:t>
            </a:r>
            <a:r>
              <a:rPr lang="en-US" sz="4000" dirty="0" smtClean="0">
                <a:solidFill>
                  <a:schemeClr val="tx1"/>
                </a:solidFill>
                <a:latin typeface="+mn-lt"/>
              </a:rPr>
              <a:t> </a:t>
            </a:r>
            <a:r>
              <a:rPr lang="en-US" sz="4000" dirty="0">
                <a:solidFill>
                  <a:schemeClr val="tx1"/>
                </a:solidFill>
                <a:latin typeface="+mn-lt"/>
              </a:rPr>
              <a:t>till what he foretold came to pass, till the word of Yahuwah proved him true.</a:t>
            </a:r>
          </a:p>
          <a:p>
            <a:pPr marL="0" indent="0">
              <a:buNone/>
            </a:pPr>
            <a:r>
              <a:rPr lang="en-US" sz="4000" baseline="30000" dirty="0" smtClean="0">
                <a:solidFill>
                  <a:schemeClr val="tx1"/>
                </a:solidFill>
                <a:latin typeface="+mn-lt"/>
              </a:rPr>
              <a:t>20</a:t>
            </a:r>
            <a:r>
              <a:rPr lang="en-US" sz="4000" dirty="0" smtClean="0">
                <a:solidFill>
                  <a:schemeClr val="tx1"/>
                </a:solidFill>
                <a:latin typeface="+mn-lt"/>
              </a:rPr>
              <a:t> </a:t>
            </a:r>
            <a:r>
              <a:rPr lang="en-US" sz="4000" dirty="0">
                <a:solidFill>
                  <a:schemeClr val="tx1"/>
                </a:solidFill>
                <a:latin typeface="+mn-lt"/>
              </a:rPr>
              <a:t>The king sent and released him, the ruler of peoples set him free</a:t>
            </a:r>
            <a:r>
              <a:rPr lang="en-US" sz="4000" dirty="0" smtClean="0">
                <a:solidFill>
                  <a:schemeClr val="tx1"/>
                </a:solidFill>
                <a:latin typeface="+mn-lt"/>
              </a:rPr>
              <a:t>. </a:t>
            </a:r>
            <a:r>
              <a:rPr lang="en-US" sz="4000" baseline="30000" dirty="0" smtClean="0">
                <a:solidFill>
                  <a:schemeClr val="tx1"/>
                </a:solidFill>
                <a:latin typeface="+mn-lt"/>
              </a:rPr>
              <a:t>21</a:t>
            </a:r>
            <a:r>
              <a:rPr lang="en-US" sz="4000" dirty="0" smtClean="0">
                <a:solidFill>
                  <a:schemeClr val="tx1"/>
                </a:solidFill>
                <a:latin typeface="+mn-lt"/>
              </a:rPr>
              <a:t> </a:t>
            </a:r>
            <a:r>
              <a:rPr lang="en-US" sz="4000" dirty="0">
                <a:solidFill>
                  <a:schemeClr val="tx1"/>
                </a:solidFill>
                <a:latin typeface="+mn-lt"/>
              </a:rPr>
              <a:t>He made him master of his household, ruler over all he possessed</a:t>
            </a:r>
            <a:r>
              <a:rPr lang="en-US" sz="4000" dirty="0" smtClean="0">
                <a:solidFill>
                  <a:schemeClr val="tx1"/>
                </a:solidFill>
                <a:latin typeface="+mn-lt"/>
              </a:rPr>
              <a:t>, </a:t>
            </a:r>
            <a:r>
              <a:rPr lang="en-US" sz="4000" baseline="30000" dirty="0" smtClean="0">
                <a:solidFill>
                  <a:schemeClr val="tx1"/>
                </a:solidFill>
                <a:latin typeface="+mn-lt"/>
              </a:rPr>
              <a:t>22</a:t>
            </a:r>
            <a:r>
              <a:rPr lang="en-US" sz="4000" dirty="0" smtClean="0">
                <a:solidFill>
                  <a:schemeClr val="tx1"/>
                </a:solidFill>
                <a:latin typeface="+mn-lt"/>
              </a:rPr>
              <a:t> </a:t>
            </a:r>
            <a:r>
              <a:rPr lang="en-US" sz="4000" dirty="0">
                <a:solidFill>
                  <a:schemeClr val="tx1"/>
                </a:solidFill>
                <a:latin typeface="+mn-lt"/>
              </a:rPr>
              <a:t>to instruct his princes as he pleased and teach his elders wisdom</a:t>
            </a:r>
            <a:r>
              <a:rPr lang="en-US" sz="4000" dirty="0" smtClean="0">
                <a:solidFill>
                  <a:schemeClr val="tx1"/>
                </a:solidFill>
                <a:latin typeface="+mn-lt"/>
              </a:rPr>
              <a:t>.</a:t>
            </a:r>
            <a:endParaRPr lang="en-US" sz="4000" dirty="0">
              <a:solidFill>
                <a:schemeClr val="tx1"/>
              </a:solidFill>
              <a:latin typeface="+mn-lt"/>
            </a:endParaRPr>
          </a:p>
        </p:txBody>
      </p:sp>
    </p:spTree>
    <p:extLst>
      <p:ext uri="{BB962C8B-B14F-4D97-AF65-F5344CB8AC3E}">
        <p14:creationId xmlns:p14="http://schemas.microsoft.com/office/powerpoint/2010/main" val="28255191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dirty="0" smtClean="0">
                <a:solidFill>
                  <a:schemeClr val="tx1"/>
                </a:solidFill>
                <a:latin typeface="+mn-lt"/>
                <a:cs typeface="Times New Roman" pitchFamily="18" charset="0"/>
              </a:rPr>
              <a:t>Did You Know…</a:t>
            </a:r>
          </a:p>
          <a:p>
            <a:pPr>
              <a:buNone/>
            </a:pPr>
            <a:r>
              <a:rPr lang="en-US" sz="4000" dirty="0">
                <a:solidFill>
                  <a:schemeClr val="tx1"/>
                </a:solidFill>
                <a:latin typeface="+mn-lt"/>
              </a:rPr>
              <a:t>Yahuwah </a:t>
            </a:r>
            <a:r>
              <a:rPr lang="en-US" sz="4000" dirty="0" smtClean="0">
                <a:solidFill>
                  <a:schemeClr val="tx1"/>
                </a:solidFill>
                <a:latin typeface="+mn-lt"/>
              </a:rPr>
              <a:t>sometimes ordains </a:t>
            </a:r>
            <a:r>
              <a:rPr lang="en-US" sz="4000" dirty="0">
                <a:solidFill>
                  <a:schemeClr val="tx1"/>
                </a:solidFill>
                <a:latin typeface="+mn-lt"/>
              </a:rPr>
              <a:t>affliction </a:t>
            </a:r>
            <a:r>
              <a:rPr lang="en-US" sz="4000" dirty="0" smtClean="0">
                <a:solidFill>
                  <a:schemeClr val="tx1"/>
                </a:solidFill>
                <a:latin typeface="+mn-lt"/>
              </a:rPr>
              <a:t>because of his law that you reap what you sow.</a:t>
            </a:r>
          </a:p>
          <a:p>
            <a:pPr>
              <a:buNone/>
            </a:pPr>
            <a:r>
              <a:rPr lang="en-US" sz="4000" dirty="0" smtClean="0">
                <a:solidFill>
                  <a:schemeClr val="tx1"/>
                </a:solidFill>
                <a:latin typeface="+mn-lt"/>
                <a:cs typeface="Times New Roman" pitchFamily="18" charset="0"/>
              </a:rPr>
              <a:t>Example: David</a:t>
            </a:r>
          </a:p>
        </p:txBody>
      </p:sp>
    </p:spTree>
    <p:extLst>
      <p:ext uri="{BB962C8B-B14F-4D97-AF65-F5344CB8AC3E}">
        <p14:creationId xmlns:p14="http://schemas.microsoft.com/office/powerpoint/2010/main" val="24468006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dirty="0" smtClean="0">
                <a:solidFill>
                  <a:schemeClr val="tx1"/>
                </a:solidFill>
                <a:latin typeface="+mn-lt"/>
              </a:rPr>
              <a:t>Galatians 6 – Sowing and Reaping</a:t>
            </a:r>
            <a:endParaRPr lang="en-US" sz="4000" dirty="0">
              <a:solidFill>
                <a:schemeClr val="tx1"/>
              </a:solidFill>
              <a:latin typeface="+mn-lt"/>
            </a:endParaRPr>
          </a:p>
          <a:p>
            <a:pPr marL="0" indent="0">
              <a:buNone/>
            </a:pPr>
            <a:r>
              <a:rPr lang="en-US" sz="4000" baseline="30000" dirty="0">
                <a:solidFill>
                  <a:schemeClr val="tx1"/>
                </a:solidFill>
                <a:latin typeface="+mn-lt"/>
              </a:rPr>
              <a:t>8</a:t>
            </a:r>
            <a:r>
              <a:rPr lang="en-US" sz="4000" dirty="0">
                <a:solidFill>
                  <a:schemeClr val="tx1"/>
                </a:solidFill>
                <a:latin typeface="+mn-lt"/>
              </a:rPr>
              <a:t> The one who sows to please his sinful nature, from that nature will reap destruction; the one who sows to please the Spirit, from the Spirit will reap eternal life.</a:t>
            </a:r>
          </a:p>
          <a:p>
            <a:pPr marL="0" indent="0">
              <a:buNone/>
            </a:pPr>
            <a:r>
              <a:rPr lang="en-US" sz="4000" baseline="30000" dirty="0" smtClean="0">
                <a:solidFill>
                  <a:schemeClr val="tx1"/>
                </a:solidFill>
                <a:latin typeface="+mn-lt"/>
              </a:rPr>
              <a:t>9</a:t>
            </a:r>
            <a:r>
              <a:rPr lang="en-US" sz="4000" dirty="0" smtClean="0">
                <a:solidFill>
                  <a:schemeClr val="tx1"/>
                </a:solidFill>
                <a:latin typeface="+mn-lt"/>
              </a:rPr>
              <a:t> </a:t>
            </a:r>
            <a:r>
              <a:rPr lang="en-US" sz="4000" dirty="0">
                <a:solidFill>
                  <a:schemeClr val="tx1"/>
                </a:solidFill>
                <a:latin typeface="+mn-lt"/>
              </a:rPr>
              <a:t>Let us not become weary in doing good, for at the proper time we will reap a harvest if we do not give up.</a:t>
            </a:r>
          </a:p>
        </p:txBody>
      </p:sp>
    </p:spTree>
    <p:extLst>
      <p:ext uri="{BB962C8B-B14F-4D97-AF65-F5344CB8AC3E}">
        <p14:creationId xmlns:p14="http://schemas.microsoft.com/office/powerpoint/2010/main" val="24426339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i="1" dirty="0">
                <a:solidFill>
                  <a:schemeClr val="tx1"/>
                </a:solidFill>
                <a:latin typeface="+mn-lt"/>
              </a:rPr>
              <a:t>Romans 6 – </a:t>
            </a:r>
            <a:r>
              <a:rPr lang="en-US" sz="4000" i="1" dirty="0">
                <a:solidFill>
                  <a:schemeClr val="tx1"/>
                </a:solidFill>
                <a:latin typeface="+mn-lt"/>
              </a:rPr>
              <a:t>S</a:t>
            </a:r>
            <a:r>
              <a:rPr lang="en-US" sz="4000" i="1" dirty="0">
                <a:solidFill>
                  <a:schemeClr val="tx1"/>
                </a:solidFill>
                <a:latin typeface="+mn-lt"/>
              </a:rPr>
              <a:t>owing and Reaping</a:t>
            </a:r>
            <a:endParaRPr lang="vi-VN" sz="4000" dirty="0">
              <a:solidFill>
                <a:schemeClr val="tx1"/>
              </a:solidFill>
              <a:latin typeface="+mn-lt"/>
            </a:endParaRPr>
          </a:p>
          <a:p>
            <a:endParaRPr lang="en-US" sz="4000" baseline="30000" dirty="0">
              <a:solidFill>
                <a:schemeClr val="tx1"/>
              </a:solidFill>
              <a:latin typeface="+mn-lt"/>
            </a:endParaRPr>
          </a:p>
          <a:p>
            <a:pPr marL="0" indent="0">
              <a:buNone/>
            </a:pPr>
            <a:r>
              <a:rPr lang="en-US" sz="4000" baseline="30000" dirty="0">
                <a:solidFill>
                  <a:schemeClr val="tx1"/>
                </a:solidFill>
                <a:latin typeface="+mn-lt"/>
              </a:rPr>
              <a:t>21</a:t>
            </a:r>
            <a:r>
              <a:rPr lang="en-US" sz="4000" dirty="0">
                <a:solidFill>
                  <a:schemeClr val="tx1"/>
                </a:solidFill>
                <a:latin typeface="+mn-lt"/>
              </a:rPr>
              <a:t> </a:t>
            </a:r>
            <a:r>
              <a:rPr lang="en-US" sz="4000" dirty="0">
                <a:solidFill>
                  <a:schemeClr val="tx1"/>
                </a:solidFill>
                <a:latin typeface="+mn-lt"/>
              </a:rPr>
              <a:t>What benefit did you reap at that time from the things you are now ashamed of? Those things result in death!</a:t>
            </a:r>
          </a:p>
          <a:p>
            <a:pPr marL="0" indent="0">
              <a:buNone/>
            </a:pPr>
            <a:r>
              <a:rPr lang="en-US" sz="4000" baseline="30000" dirty="0">
                <a:solidFill>
                  <a:schemeClr val="tx1"/>
                </a:solidFill>
                <a:latin typeface="+mn-lt"/>
              </a:rPr>
              <a:t>22</a:t>
            </a:r>
            <a:r>
              <a:rPr lang="en-US" sz="4000" dirty="0">
                <a:solidFill>
                  <a:schemeClr val="tx1"/>
                </a:solidFill>
                <a:latin typeface="+mn-lt"/>
              </a:rPr>
              <a:t> </a:t>
            </a:r>
            <a:r>
              <a:rPr lang="en-US" sz="4000" dirty="0">
                <a:solidFill>
                  <a:schemeClr val="tx1"/>
                </a:solidFill>
                <a:latin typeface="+mn-lt"/>
              </a:rPr>
              <a:t>But now that you have been set free from sin and have become slaves to God, the benefit you reap leads to holiness, and the result is eternal life.</a:t>
            </a:r>
          </a:p>
          <a:p>
            <a:pPr marL="0" indent="0">
              <a:buNone/>
            </a:pPr>
            <a:r>
              <a:rPr lang="en-US" sz="4000" baseline="30000" dirty="0">
                <a:solidFill>
                  <a:schemeClr val="tx1"/>
                </a:solidFill>
                <a:latin typeface="+mn-lt"/>
              </a:rPr>
              <a:t>23</a:t>
            </a:r>
            <a:r>
              <a:rPr lang="en-US" sz="4000" dirty="0">
                <a:solidFill>
                  <a:schemeClr val="tx1"/>
                </a:solidFill>
                <a:latin typeface="+mn-lt"/>
              </a:rPr>
              <a:t> </a:t>
            </a:r>
            <a:r>
              <a:rPr lang="en-US" sz="4000" dirty="0">
                <a:solidFill>
                  <a:schemeClr val="tx1"/>
                </a:solidFill>
                <a:latin typeface="+mn-lt"/>
              </a:rPr>
              <a:t>For the wages of sin is death, but the gift of God is eternal life in Christ Jesus our Lord.</a:t>
            </a:r>
          </a:p>
        </p:txBody>
      </p:sp>
    </p:spTree>
    <p:extLst>
      <p:ext uri="{BB962C8B-B14F-4D97-AF65-F5344CB8AC3E}">
        <p14:creationId xmlns:p14="http://schemas.microsoft.com/office/powerpoint/2010/main" val="39215831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1999" y="478972"/>
            <a:ext cx="10711543" cy="6052456"/>
          </a:xfrm>
        </p:spPr>
        <p:txBody>
          <a:bodyPr>
            <a:normAutofit/>
          </a:bodyPr>
          <a:lstStyle/>
          <a:p>
            <a:pPr algn="ctr">
              <a:buNone/>
            </a:pPr>
            <a:r>
              <a:rPr lang="en-US" sz="4000" dirty="0">
                <a:solidFill>
                  <a:schemeClr val="tx1"/>
                </a:solidFill>
                <a:latin typeface="+mn-lt"/>
              </a:rPr>
              <a:t>The Case of David</a:t>
            </a:r>
          </a:p>
          <a:p>
            <a:pPr>
              <a:buNone/>
            </a:pPr>
            <a:r>
              <a:rPr lang="en-US" sz="4000" dirty="0">
                <a:solidFill>
                  <a:schemeClr val="tx1"/>
                </a:solidFill>
                <a:latin typeface="+mn-lt"/>
              </a:rPr>
              <a:t>2 Samuel 11 – The trouble you get into when you are not about your business.</a:t>
            </a:r>
            <a:endParaRPr lang="en-US" sz="4000" dirty="0">
              <a:solidFill>
                <a:schemeClr val="tx1"/>
              </a:solidFill>
              <a:latin typeface="+mn-lt"/>
            </a:endParaRPr>
          </a:p>
        </p:txBody>
      </p:sp>
    </p:spTree>
    <p:extLst>
      <p:ext uri="{BB962C8B-B14F-4D97-AF65-F5344CB8AC3E}">
        <p14:creationId xmlns:p14="http://schemas.microsoft.com/office/powerpoint/2010/main" val="20937989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1999" y="478972"/>
            <a:ext cx="10711543" cy="6052456"/>
          </a:xfrm>
        </p:spPr>
        <p:txBody>
          <a:bodyPr>
            <a:normAutofit fontScale="92500" lnSpcReduction="10000"/>
          </a:bodyPr>
          <a:lstStyle/>
          <a:p>
            <a:pPr algn="ctr">
              <a:buNone/>
            </a:pPr>
            <a:r>
              <a:rPr lang="en-US" sz="4000" dirty="0">
                <a:solidFill>
                  <a:schemeClr val="tx1"/>
                </a:solidFill>
                <a:latin typeface="+mn-lt"/>
              </a:rPr>
              <a:t>The Sentence Against David</a:t>
            </a:r>
          </a:p>
          <a:p>
            <a:pPr marL="0" indent="0">
              <a:buNone/>
            </a:pPr>
            <a:r>
              <a:rPr lang="en-US" sz="4000" baseline="30000" dirty="0">
                <a:solidFill>
                  <a:schemeClr val="tx1"/>
                </a:solidFill>
                <a:latin typeface="+mn-lt"/>
              </a:rPr>
              <a:t>10</a:t>
            </a:r>
            <a:r>
              <a:rPr lang="en-US" sz="4000" dirty="0">
                <a:solidFill>
                  <a:schemeClr val="tx1"/>
                </a:solidFill>
                <a:latin typeface="+mn-lt"/>
              </a:rPr>
              <a:t> Now, therefore, the sword will never depart from your house, because you despised me and took the wife of Uriah the Hittite to be your own.'</a:t>
            </a:r>
          </a:p>
          <a:p>
            <a:pPr marL="0" indent="0">
              <a:buNone/>
            </a:pPr>
            <a:r>
              <a:rPr lang="en-US" sz="4000" baseline="30000" dirty="0">
                <a:solidFill>
                  <a:schemeClr val="tx1"/>
                </a:solidFill>
                <a:latin typeface="+mn-lt"/>
              </a:rPr>
              <a:t>11</a:t>
            </a:r>
            <a:r>
              <a:rPr lang="en-US" sz="4000" dirty="0">
                <a:solidFill>
                  <a:schemeClr val="tx1"/>
                </a:solidFill>
                <a:latin typeface="+mn-lt"/>
              </a:rPr>
              <a:t> </a:t>
            </a:r>
            <a:r>
              <a:rPr lang="en-US" sz="4000" dirty="0">
                <a:solidFill>
                  <a:schemeClr val="tx1"/>
                </a:solidFill>
                <a:latin typeface="+mn-lt"/>
              </a:rPr>
              <a:t>"This is what Yahuwah says: 'Out of your own household I am going to bring calamity upon you. Before your very eyes I will take your wives and give them to one who is close to you, and he will lie with your wives in broad daylight.</a:t>
            </a:r>
          </a:p>
          <a:p>
            <a:pPr marL="0" indent="0">
              <a:buNone/>
            </a:pPr>
            <a:r>
              <a:rPr lang="en-US" sz="4000" baseline="30000" dirty="0">
                <a:solidFill>
                  <a:schemeClr val="tx1"/>
                </a:solidFill>
                <a:latin typeface="+mn-lt"/>
              </a:rPr>
              <a:t>12</a:t>
            </a:r>
            <a:r>
              <a:rPr lang="en-US" sz="4000" dirty="0">
                <a:solidFill>
                  <a:schemeClr val="tx1"/>
                </a:solidFill>
                <a:latin typeface="+mn-lt"/>
              </a:rPr>
              <a:t> </a:t>
            </a:r>
            <a:r>
              <a:rPr lang="en-US" sz="4000" dirty="0">
                <a:solidFill>
                  <a:schemeClr val="tx1"/>
                </a:solidFill>
                <a:latin typeface="+mn-lt"/>
              </a:rPr>
              <a:t>You did it in secret, but I will do this thing in broad daylight before all </a:t>
            </a:r>
            <a:r>
              <a:rPr lang="en-US" sz="4000" dirty="0" err="1">
                <a:solidFill>
                  <a:schemeClr val="tx1"/>
                </a:solidFill>
                <a:latin typeface="+mn-lt"/>
              </a:rPr>
              <a:t>Yisrael</a:t>
            </a:r>
            <a:r>
              <a:rPr lang="en-US" sz="4000" dirty="0">
                <a:solidFill>
                  <a:schemeClr val="tx1"/>
                </a:solidFill>
                <a:latin typeface="+mn-lt"/>
              </a:rPr>
              <a:t>.'“ (2 Samuel 12)</a:t>
            </a:r>
            <a:endParaRPr lang="en-US" sz="4000" dirty="0">
              <a:solidFill>
                <a:schemeClr val="tx1"/>
              </a:solidFill>
              <a:latin typeface="+mn-lt"/>
            </a:endParaRPr>
          </a:p>
        </p:txBody>
      </p:sp>
    </p:spTree>
    <p:extLst>
      <p:ext uri="{BB962C8B-B14F-4D97-AF65-F5344CB8AC3E}">
        <p14:creationId xmlns:p14="http://schemas.microsoft.com/office/powerpoint/2010/main" val="10497924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1999" y="478972"/>
            <a:ext cx="10711543" cy="6052456"/>
          </a:xfrm>
        </p:spPr>
        <p:txBody>
          <a:bodyPr>
            <a:normAutofit fontScale="92500"/>
          </a:bodyPr>
          <a:lstStyle/>
          <a:p>
            <a:pPr algn="ctr">
              <a:buNone/>
            </a:pPr>
            <a:r>
              <a:rPr lang="en-US" sz="4000" dirty="0">
                <a:solidFill>
                  <a:schemeClr val="tx1"/>
                </a:solidFill>
                <a:latin typeface="+mn-lt"/>
              </a:rPr>
              <a:t>The Fulfillment</a:t>
            </a:r>
            <a:endParaRPr lang="en-US" sz="4000" dirty="0">
              <a:solidFill>
                <a:schemeClr val="tx1"/>
              </a:solidFill>
              <a:latin typeface="+mn-lt"/>
            </a:endParaRPr>
          </a:p>
          <a:p>
            <a:pPr>
              <a:buNone/>
            </a:pPr>
            <a:r>
              <a:rPr lang="en-US" sz="4000" dirty="0">
                <a:solidFill>
                  <a:schemeClr val="tx1"/>
                </a:solidFill>
                <a:latin typeface="+mn-lt"/>
              </a:rPr>
              <a:t>David’s firstborn </a:t>
            </a:r>
            <a:r>
              <a:rPr lang="en-US" sz="4000" dirty="0" err="1">
                <a:solidFill>
                  <a:schemeClr val="tx1"/>
                </a:solidFill>
                <a:latin typeface="+mn-lt"/>
              </a:rPr>
              <a:t>Amnon</a:t>
            </a:r>
            <a:r>
              <a:rPr lang="en-US" sz="4000" dirty="0">
                <a:solidFill>
                  <a:schemeClr val="tx1"/>
                </a:solidFill>
                <a:latin typeface="+mn-lt"/>
              </a:rPr>
              <a:t> slept with Tamar, sister of Absalom</a:t>
            </a:r>
          </a:p>
          <a:p>
            <a:pPr>
              <a:buNone/>
            </a:pPr>
            <a:r>
              <a:rPr lang="en-US" sz="4000" dirty="0">
                <a:solidFill>
                  <a:schemeClr val="tx1"/>
                </a:solidFill>
                <a:latin typeface="+mn-lt"/>
              </a:rPr>
              <a:t>Absalom had </a:t>
            </a:r>
            <a:r>
              <a:rPr lang="en-US" sz="4000" dirty="0" err="1">
                <a:solidFill>
                  <a:schemeClr val="tx1"/>
                </a:solidFill>
                <a:latin typeface="+mn-lt"/>
              </a:rPr>
              <a:t>Amnon</a:t>
            </a:r>
            <a:r>
              <a:rPr lang="en-US" sz="4000" dirty="0">
                <a:solidFill>
                  <a:schemeClr val="tx1"/>
                </a:solidFill>
                <a:latin typeface="+mn-lt"/>
              </a:rPr>
              <a:t> killed</a:t>
            </a:r>
          </a:p>
          <a:p>
            <a:pPr>
              <a:buNone/>
            </a:pPr>
            <a:r>
              <a:rPr lang="en-US" sz="4000" dirty="0">
                <a:solidFill>
                  <a:schemeClr val="tx1"/>
                </a:solidFill>
                <a:latin typeface="+mn-lt"/>
              </a:rPr>
              <a:t>Absalom raised support and had himself declared king</a:t>
            </a:r>
          </a:p>
          <a:p>
            <a:pPr>
              <a:buNone/>
            </a:pPr>
            <a:r>
              <a:rPr lang="en-US" sz="4000" dirty="0">
                <a:solidFill>
                  <a:schemeClr val="tx1"/>
                </a:solidFill>
                <a:latin typeface="+mn-lt"/>
              </a:rPr>
              <a:t>David fled but left 10 concubines, whom Absalom slept with ON THE ROOF</a:t>
            </a:r>
          </a:p>
          <a:p>
            <a:pPr>
              <a:buNone/>
            </a:pPr>
            <a:r>
              <a:rPr lang="en-US" sz="4000" dirty="0">
                <a:solidFill>
                  <a:schemeClr val="tx1"/>
                </a:solidFill>
                <a:latin typeface="+mn-lt"/>
              </a:rPr>
              <a:t>Absalom died after getting stuck in a tree</a:t>
            </a:r>
          </a:p>
          <a:p>
            <a:pPr>
              <a:buNone/>
            </a:pPr>
            <a:r>
              <a:rPr lang="en-US" sz="4000" dirty="0">
                <a:solidFill>
                  <a:schemeClr val="tx1"/>
                </a:solidFill>
                <a:latin typeface="+mn-lt"/>
              </a:rPr>
              <a:t>After David’s death, </a:t>
            </a:r>
            <a:r>
              <a:rPr lang="en-US" sz="4000" dirty="0" err="1">
                <a:solidFill>
                  <a:schemeClr val="tx1"/>
                </a:solidFill>
                <a:latin typeface="+mn-lt"/>
              </a:rPr>
              <a:t>Adonijah</a:t>
            </a:r>
            <a:r>
              <a:rPr lang="en-US" sz="4000" dirty="0">
                <a:solidFill>
                  <a:schemeClr val="tx1"/>
                </a:solidFill>
                <a:latin typeface="+mn-lt"/>
              </a:rPr>
              <a:t> had himself declared king</a:t>
            </a:r>
          </a:p>
        </p:txBody>
      </p:sp>
    </p:spTree>
    <p:extLst>
      <p:ext uri="{BB962C8B-B14F-4D97-AF65-F5344CB8AC3E}">
        <p14:creationId xmlns:p14="http://schemas.microsoft.com/office/powerpoint/2010/main" val="31166030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1999" y="478972"/>
            <a:ext cx="10711543" cy="6052456"/>
          </a:xfrm>
        </p:spPr>
        <p:txBody>
          <a:bodyPr>
            <a:normAutofit/>
          </a:bodyPr>
          <a:lstStyle/>
          <a:p>
            <a:pPr algn="ctr">
              <a:buNone/>
            </a:pPr>
            <a:r>
              <a:rPr lang="en-US" sz="4000" dirty="0">
                <a:solidFill>
                  <a:schemeClr val="tx1"/>
                </a:solidFill>
                <a:latin typeface="+mn-lt"/>
              </a:rPr>
              <a:t>What Does David Write About Affliction in Psalm 119?</a:t>
            </a:r>
          </a:p>
          <a:p>
            <a:pPr>
              <a:buNone/>
            </a:pPr>
            <a:r>
              <a:rPr lang="en-US" sz="4000" baseline="30000" dirty="0">
                <a:solidFill>
                  <a:schemeClr val="tx1"/>
                </a:solidFill>
                <a:latin typeface="+mn-lt"/>
              </a:rPr>
              <a:t>67</a:t>
            </a:r>
            <a:r>
              <a:rPr lang="en-US" sz="4000" dirty="0">
                <a:solidFill>
                  <a:schemeClr val="tx1"/>
                </a:solidFill>
                <a:latin typeface="+mn-lt"/>
              </a:rPr>
              <a:t> </a:t>
            </a:r>
            <a:r>
              <a:rPr lang="en-US" sz="4000" dirty="0">
                <a:solidFill>
                  <a:schemeClr val="tx1"/>
                </a:solidFill>
                <a:latin typeface="+mn-lt"/>
              </a:rPr>
              <a:t>Before I was afflicted I went astray, but now I </a:t>
            </a:r>
            <a:r>
              <a:rPr lang="en-US" sz="4000" dirty="0">
                <a:solidFill>
                  <a:schemeClr val="tx1"/>
                </a:solidFill>
                <a:latin typeface="+mn-lt"/>
              </a:rPr>
              <a:t>guard </a:t>
            </a:r>
            <a:r>
              <a:rPr lang="en-US" sz="4000" dirty="0">
                <a:solidFill>
                  <a:schemeClr val="tx1"/>
                </a:solidFill>
                <a:latin typeface="+mn-lt"/>
              </a:rPr>
              <a:t>your word</a:t>
            </a:r>
            <a:r>
              <a:rPr lang="en-US" sz="4000" dirty="0">
                <a:solidFill>
                  <a:schemeClr val="tx1"/>
                </a:solidFill>
                <a:latin typeface="+mn-lt"/>
              </a:rPr>
              <a:t>.</a:t>
            </a:r>
          </a:p>
          <a:p>
            <a:pPr>
              <a:buNone/>
            </a:pPr>
            <a:r>
              <a:rPr lang="en-US" sz="4000" baseline="30000" dirty="0">
                <a:solidFill>
                  <a:schemeClr val="tx1"/>
                </a:solidFill>
                <a:latin typeface="+mn-lt"/>
              </a:rPr>
              <a:t>71</a:t>
            </a:r>
            <a:r>
              <a:rPr lang="en-US" sz="4000" dirty="0">
                <a:solidFill>
                  <a:schemeClr val="tx1"/>
                </a:solidFill>
                <a:latin typeface="+mn-lt"/>
              </a:rPr>
              <a:t> </a:t>
            </a:r>
            <a:r>
              <a:rPr lang="en-US" sz="4000" dirty="0">
                <a:solidFill>
                  <a:schemeClr val="tx1"/>
                </a:solidFill>
                <a:latin typeface="+mn-lt"/>
              </a:rPr>
              <a:t>It was good for me to be afflicted so that I might learn your decrees.</a:t>
            </a:r>
          </a:p>
          <a:p>
            <a:pPr>
              <a:buNone/>
            </a:pPr>
            <a:r>
              <a:rPr lang="en-US" sz="4000" baseline="30000" dirty="0">
                <a:solidFill>
                  <a:schemeClr val="tx1"/>
                </a:solidFill>
                <a:latin typeface="+mn-lt"/>
              </a:rPr>
              <a:t>75</a:t>
            </a:r>
            <a:r>
              <a:rPr lang="en-US" sz="4000" dirty="0">
                <a:solidFill>
                  <a:schemeClr val="tx1"/>
                </a:solidFill>
                <a:latin typeface="+mn-lt"/>
              </a:rPr>
              <a:t> I know, Yahuwah, that your </a:t>
            </a:r>
            <a:r>
              <a:rPr lang="en-US" sz="4000" dirty="0">
                <a:solidFill>
                  <a:schemeClr val="tx1"/>
                </a:solidFill>
                <a:latin typeface="+mn-lt"/>
              </a:rPr>
              <a:t>judgments are </a:t>
            </a:r>
            <a:r>
              <a:rPr lang="en-US" sz="4000" dirty="0">
                <a:solidFill>
                  <a:schemeClr val="tx1"/>
                </a:solidFill>
                <a:latin typeface="+mn-lt"/>
              </a:rPr>
              <a:t>righteous, and in faithfulness you have afflicted me</a:t>
            </a:r>
            <a:r>
              <a:rPr lang="en-US" sz="4000" dirty="0">
                <a:solidFill>
                  <a:schemeClr val="tx1"/>
                </a:solidFill>
                <a:latin typeface="+mn-lt"/>
              </a:rPr>
              <a:t>.</a:t>
            </a:r>
            <a:endParaRPr lang="en-US" sz="4000" dirty="0">
              <a:solidFill>
                <a:schemeClr val="tx1"/>
              </a:solidFill>
              <a:latin typeface="+mn-lt"/>
            </a:endParaRPr>
          </a:p>
          <a:p>
            <a:pPr>
              <a:buNone/>
            </a:pPr>
            <a:endParaRPr lang="en-US" sz="4000" dirty="0">
              <a:solidFill>
                <a:schemeClr val="tx1"/>
              </a:solidFill>
              <a:latin typeface="+mn-lt"/>
            </a:endParaRPr>
          </a:p>
        </p:txBody>
      </p:sp>
    </p:spTree>
    <p:extLst>
      <p:ext uri="{BB962C8B-B14F-4D97-AF65-F5344CB8AC3E}">
        <p14:creationId xmlns:p14="http://schemas.microsoft.com/office/powerpoint/2010/main" val="17902646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1999" y="478972"/>
            <a:ext cx="10711543" cy="6052456"/>
          </a:xfrm>
        </p:spPr>
        <p:txBody>
          <a:bodyPr>
            <a:normAutofit/>
          </a:bodyPr>
          <a:lstStyle/>
          <a:p>
            <a:pPr algn="ctr">
              <a:buNone/>
            </a:pPr>
            <a:r>
              <a:rPr lang="en-US" sz="4000" dirty="0">
                <a:solidFill>
                  <a:schemeClr val="tx1"/>
                </a:solidFill>
                <a:latin typeface="+mn-lt"/>
              </a:rPr>
              <a:t>What Does David Write About Affliction in Psalm 119?</a:t>
            </a:r>
          </a:p>
          <a:p>
            <a:pPr marL="0" indent="0">
              <a:buNone/>
            </a:pPr>
            <a:r>
              <a:rPr lang="en-US" sz="4000" baseline="30000" dirty="0">
                <a:solidFill>
                  <a:schemeClr val="tx1"/>
                </a:solidFill>
                <a:latin typeface="+mn-lt"/>
              </a:rPr>
              <a:t>92</a:t>
            </a:r>
            <a:r>
              <a:rPr lang="en-US" sz="4000" dirty="0">
                <a:solidFill>
                  <a:schemeClr val="tx1"/>
                </a:solidFill>
                <a:latin typeface="+mn-lt"/>
              </a:rPr>
              <a:t> </a:t>
            </a:r>
            <a:r>
              <a:rPr lang="en-US" sz="4000" dirty="0">
                <a:solidFill>
                  <a:schemeClr val="tx1"/>
                </a:solidFill>
                <a:latin typeface="+mn-lt"/>
              </a:rPr>
              <a:t>If your law had not been my delight, I would have perished in my affliction.</a:t>
            </a:r>
          </a:p>
          <a:p>
            <a:pPr marL="0" indent="0">
              <a:buNone/>
            </a:pPr>
            <a:r>
              <a:rPr lang="en-US" sz="4000" baseline="30000" dirty="0">
                <a:solidFill>
                  <a:schemeClr val="tx1"/>
                </a:solidFill>
                <a:latin typeface="+mn-lt"/>
              </a:rPr>
              <a:t>93</a:t>
            </a:r>
            <a:r>
              <a:rPr lang="en-US" sz="4000" dirty="0">
                <a:solidFill>
                  <a:schemeClr val="tx1"/>
                </a:solidFill>
                <a:latin typeface="+mn-lt"/>
              </a:rPr>
              <a:t> </a:t>
            </a:r>
            <a:r>
              <a:rPr lang="en-US" sz="4000" dirty="0">
                <a:solidFill>
                  <a:schemeClr val="tx1"/>
                </a:solidFill>
                <a:latin typeface="+mn-lt"/>
              </a:rPr>
              <a:t>I will never forget your precepts, for by them you have preserved my life.</a:t>
            </a:r>
          </a:p>
          <a:p>
            <a:pPr marL="0" indent="0">
              <a:buNone/>
            </a:pPr>
            <a:r>
              <a:rPr lang="en-US" sz="4000" baseline="30000" dirty="0">
                <a:solidFill>
                  <a:schemeClr val="tx1"/>
                </a:solidFill>
                <a:latin typeface="+mn-lt"/>
              </a:rPr>
              <a:t>94</a:t>
            </a:r>
            <a:r>
              <a:rPr lang="en-US" sz="4000" dirty="0">
                <a:solidFill>
                  <a:schemeClr val="tx1"/>
                </a:solidFill>
                <a:latin typeface="+mn-lt"/>
              </a:rPr>
              <a:t> </a:t>
            </a:r>
            <a:r>
              <a:rPr lang="en-US" sz="4000" dirty="0">
                <a:solidFill>
                  <a:schemeClr val="tx1"/>
                </a:solidFill>
                <a:latin typeface="+mn-lt"/>
              </a:rPr>
              <a:t>Save me, for I am yours; I have sought out your precepts.</a:t>
            </a:r>
          </a:p>
          <a:p>
            <a:pPr>
              <a:buNone/>
            </a:pPr>
            <a:endParaRPr lang="en-US" sz="4000" dirty="0">
              <a:solidFill>
                <a:schemeClr val="tx1"/>
              </a:solidFill>
              <a:latin typeface="+mn-lt"/>
            </a:endParaRPr>
          </a:p>
        </p:txBody>
      </p:sp>
    </p:spTree>
    <p:extLst>
      <p:ext uri="{BB962C8B-B14F-4D97-AF65-F5344CB8AC3E}">
        <p14:creationId xmlns:p14="http://schemas.microsoft.com/office/powerpoint/2010/main" val="14229678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1999" y="478972"/>
            <a:ext cx="10711543" cy="6052456"/>
          </a:xfrm>
        </p:spPr>
        <p:txBody>
          <a:bodyPr>
            <a:normAutofit/>
          </a:bodyPr>
          <a:lstStyle/>
          <a:p>
            <a:pPr algn="ctr">
              <a:buNone/>
            </a:pPr>
            <a:r>
              <a:rPr lang="en-US" sz="4000" dirty="0">
                <a:solidFill>
                  <a:schemeClr val="tx1"/>
                </a:solidFill>
                <a:latin typeface="+mn-lt"/>
              </a:rPr>
              <a:t>What Does This Suggest About the Purpose of Affliction?</a:t>
            </a:r>
          </a:p>
          <a:p>
            <a:pPr>
              <a:buNone/>
            </a:pPr>
            <a:r>
              <a:rPr lang="en-US" sz="4000" dirty="0">
                <a:solidFill>
                  <a:schemeClr val="tx1"/>
                </a:solidFill>
                <a:latin typeface="+mn-lt"/>
              </a:rPr>
              <a:t>Affliction may come because of the need for discipline for sin</a:t>
            </a:r>
          </a:p>
          <a:p>
            <a:pPr>
              <a:buNone/>
            </a:pPr>
            <a:r>
              <a:rPr lang="en-US" sz="4000" dirty="0">
                <a:solidFill>
                  <a:schemeClr val="tx1"/>
                </a:solidFill>
                <a:latin typeface="+mn-lt"/>
              </a:rPr>
              <a:t>Yahuwah uses affliction to draw us nearer to himself</a:t>
            </a:r>
          </a:p>
          <a:p>
            <a:pPr>
              <a:buNone/>
            </a:pPr>
            <a:r>
              <a:rPr lang="en-US" sz="4000" dirty="0">
                <a:solidFill>
                  <a:schemeClr val="tx1"/>
                </a:solidFill>
                <a:latin typeface="+mn-lt"/>
              </a:rPr>
              <a:t>Yahuwah’s faithfulness compels him to afflict us</a:t>
            </a:r>
          </a:p>
          <a:p>
            <a:pPr>
              <a:buNone/>
            </a:pPr>
            <a:r>
              <a:rPr lang="en-US" sz="4000" dirty="0">
                <a:solidFill>
                  <a:schemeClr val="tx1"/>
                </a:solidFill>
                <a:latin typeface="+mn-lt"/>
              </a:rPr>
              <a:t>Our afflictions are not meant to destroy us</a:t>
            </a:r>
            <a:endParaRPr lang="en-US" sz="4000" dirty="0">
              <a:solidFill>
                <a:schemeClr val="tx1"/>
              </a:solidFill>
              <a:latin typeface="+mn-lt"/>
            </a:endParaRPr>
          </a:p>
          <a:p>
            <a:pPr>
              <a:buNone/>
            </a:pPr>
            <a:endParaRPr lang="en-US" sz="4000" dirty="0">
              <a:solidFill>
                <a:schemeClr val="tx1"/>
              </a:solidFill>
              <a:latin typeface="+mn-lt"/>
            </a:endParaRPr>
          </a:p>
        </p:txBody>
      </p:sp>
    </p:spTree>
    <p:extLst>
      <p:ext uri="{BB962C8B-B14F-4D97-AF65-F5344CB8AC3E}">
        <p14:creationId xmlns:p14="http://schemas.microsoft.com/office/powerpoint/2010/main" val="37373343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dirty="0">
                <a:solidFill>
                  <a:schemeClr val="tx1"/>
                </a:solidFill>
                <a:latin typeface="+mn-lt"/>
              </a:rPr>
              <a:t>The Merriam-Webster online dictionary defines </a:t>
            </a:r>
            <a:r>
              <a:rPr lang="en-US" sz="4000" i="1" dirty="0">
                <a:solidFill>
                  <a:schemeClr val="tx1"/>
                </a:solidFill>
                <a:latin typeface="+mn-lt"/>
              </a:rPr>
              <a:t>discipline</a:t>
            </a:r>
            <a:r>
              <a:rPr lang="en-US" sz="4000" dirty="0">
                <a:solidFill>
                  <a:schemeClr val="tx1"/>
                </a:solidFill>
                <a:latin typeface="+mn-lt"/>
              </a:rPr>
              <a:t> as "training that corrects, molds, or perfects the mental faculties or moral character" or "a rule or system of rules governing conduct or activity." </a:t>
            </a:r>
            <a:endParaRPr lang="en-US" sz="4000" dirty="0" smtClean="0">
              <a:solidFill>
                <a:schemeClr val="tx1"/>
              </a:solidFill>
              <a:latin typeface="+mn-lt"/>
            </a:endParaRPr>
          </a:p>
          <a:p>
            <a:pPr>
              <a:buNone/>
            </a:pPr>
            <a:r>
              <a:rPr lang="en-US" sz="4000" dirty="0" smtClean="0">
                <a:solidFill>
                  <a:schemeClr val="tx1"/>
                </a:solidFill>
                <a:latin typeface="+mn-lt"/>
              </a:rPr>
              <a:t>Elohim </a:t>
            </a:r>
            <a:r>
              <a:rPr lang="en-US" sz="4000" dirty="0">
                <a:solidFill>
                  <a:schemeClr val="tx1"/>
                </a:solidFill>
                <a:latin typeface="+mn-lt"/>
              </a:rPr>
              <a:t>wants to train us to walk in his ways in order to perfect our character to be like him.  He does this by giving us the Instruction of his Word. </a:t>
            </a:r>
            <a:endParaRPr lang="en-US" sz="4000" dirty="0">
              <a:solidFill>
                <a:schemeClr val="tx1"/>
              </a:solidFill>
              <a:latin typeface="+mn-lt"/>
              <a:cs typeface="Times New Roman" pitchFamily="18" charset="0"/>
            </a:endParaRPr>
          </a:p>
        </p:txBody>
      </p:sp>
    </p:spTree>
    <p:extLst>
      <p:ext uri="{BB962C8B-B14F-4D97-AF65-F5344CB8AC3E}">
        <p14:creationId xmlns:p14="http://schemas.microsoft.com/office/powerpoint/2010/main" val="31025951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dirty="0" smtClean="0">
                <a:solidFill>
                  <a:schemeClr val="tx1"/>
                </a:solidFill>
                <a:latin typeface="+mn-lt"/>
                <a:cs typeface="Times New Roman" pitchFamily="18" charset="0"/>
              </a:rPr>
              <a:t>Did You Know…</a:t>
            </a:r>
          </a:p>
          <a:p>
            <a:pPr>
              <a:buNone/>
            </a:pPr>
            <a:r>
              <a:rPr lang="en-US" sz="4000" dirty="0">
                <a:solidFill>
                  <a:schemeClr val="tx1"/>
                </a:solidFill>
                <a:latin typeface="+mn-lt"/>
              </a:rPr>
              <a:t>Yahuwah </a:t>
            </a:r>
            <a:r>
              <a:rPr lang="en-US" sz="4000" dirty="0" smtClean="0">
                <a:solidFill>
                  <a:schemeClr val="tx1"/>
                </a:solidFill>
                <a:latin typeface="+mn-lt"/>
              </a:rPr>
              <a:t>sometimes ordains </a:t>
            </a:r>
            <a:r>
              <a:rPr lang="en-US" sz="4000" dirty="0">
                <a:solidFill>
                  <a:schemeClr val="tx1"/>
                </a:solidFill>
                <a:latin typeface="+mn-lt"/>
              </a:rPr>
              <a:t>affliction to </a:t>
            </a:r>
            <a:r>
              <a:rPr lang="en-US" sz="4000" dirty="0" smtClean="0">
                <a:solidFill>
                  <a:schemeClr val="tx1"/>
                </a:solidFill>
                <a:latin typeface="+mn-lt"/>
              </a:rPr>
              <a:t>test the character of </a:t>
            </a:r>
            <a:r>
              <a:rPr lang="en-US" sz="4000" dirty="0">
                <a:solidFill>
                  <a:schemeClr val="tx1"/>
                </a:solidFill>
                <a:latin typeface="+mn-lt"/>
              </a:rPr>
              <a:t>his </a:t>
            </a:r>
            <a:r>
              <a:rPr lang="en-US" sz="4000" dirty="0" smtClean="0">
                <a:solidFill>
                  <a:schemeClr val="tx1"/>
                </a:solidFill>
                <a:latin typeface="+mn-lt"/>
              </a:rPr>
              <a:t>people.</a:t>
            </a:r>
          </a:p>
          <a:p>
            <a:pPr>
              <a:buNone/>
            </a:pPr>
            <a:r>
              <a:rPr lang="en-US" sz="4000" dirty="0" smtClean="0">
                <a:solidFill>
                  <a:schemeClr val="tx1"/>
                </a:solidFill>
                <a:latin typeface="+mn-lt"/>
                <a:cs typeface="Times New Roman" pitchFamily="18" charset="0"/>
              </a:rPr>
              <a:t>Example: Job</a:t>
            </a:r>
            <a:endParaRPr lang="en-US" sz="4000" dirty="0">
              <a:solidFill>
                <a:schemeClr val="tx1"/>
              </a:solidFill>
              <a:latin typeface="+mn-lt"/>
              <a:cs typeface="Times New Roman" pitchFamily="18" charset="0"/>
            </a:endParaRPr>
          </a:p>
        </p:txBody>
      </p:sp>
    </p:spTree>
    <p:extLst>
      <p:ext uri="{BB962C8B-B14F-4D97-AF65-F5344CB8AC3E}">
        <p14:creationId xmlns:p14="http://schemas.microsoft.com/office/powerpoint/2010/main" val="12468883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85000" lnSpcReduction="20000"/>
          </a:bodyPr>
          <a:lstStyle/>
          <a:p>
            <a:pPr algn="ctr">
              <a:buNone/>
            </a:pPr>
            <a:r>
              <a:rPr lang="en-US" sz="4000" dirty="0" smtClean="0">
                <a:solidFill>
                  <a:schemeClr val="tx1"/>
                </a:solidFill>
                <a:latin typeface="+mn-lt"/>
                <a:cs typeface="Times New Roman" pitchFamily="18" charset="0"/>
              </a:rPr>
              <a:t>Why Was </a:t>
            </a:r>
            <a:r>
              <a:rPr lang="en-US" sz="4000" dirty="0" err="1" smtClean="0">
                <a:solidFill>
                  <a:schemeClr val="tx1"/>
                </a:solidFill>
                <a:latin typeface="+mn-lt"/>
                <a:cs typeface="Times New Roman" pitchFamily="18" charset="0"/>
              </a:rPr>
              <a:t>Iov</a:t>
            </a:r>
            <a:r>
              <a:rPr lang="en-US" sz="4000" dirty="0" smtClean="0">
                <a:solidFill>
                  <a:schemeClr val="tx1"/>
                </a:solidFill>
                <a:latin typeface="+mn-lt"/>
                <a:cs typeface="Times New Roman" pitchFamily="18" charset="0"/>
              </a:rPr>
              <a:t> Afflicted (</a:t>
            </a:r>
            <a:r>
              <a:rPr lang="en-US" sz="4000" dirty="0" err="1" smtClean="0">
                <a:solidFill>
                  <a:schemeClr val="tx1"/>
                </a:solidFill>
                <a:latin typeface="+mn-lt"/>
                <a:cs typeface="Times New Roman" pitchFamily="18" charset="0"/>
              </a:rPr>
              <a:t>chpt</a:t>
            </a:r>
            <a:r>
              <a:rPr lang="en-US" sz="4000" dirty="0" smtClean="0">
                <a:solidFill>
                  <a:schemeClr val="tx1"/>
                </a:solidFill>
                <a:latin typeface="+mn-lt"/>
                <a:cs typeface="Times New Roman" pitchFamily="18" charset="0"/>
              </a:rPr>
              <a:t> 2)?</a:t>
            </a:r>
            <a:endParaRPr lang="en-US" sz="4000" dirty="0">
              <a:solidFill>
                <a:schemeClr val="tx1"/>
              </a:solidFill>
              <a:latin typeface="+mn-lt"/>
            </a:endParaRPr>
          </a:p>
          <a:p>
            <a:pPr marL="0" indent="0">
              <a:buNone/>
            </a:pPr>
            <a:r>
              <a:rPr lang="en-US" sz="4000" baseline="30000" dirty="0" smtClean="0">
                <a:solidFill>
                  <a:schemeClr val="tx1"/>
                </a:solidFill>
                <a:latin typeface="+mn-lt"/>
              </a:rPr>
              <a:t>3</a:t>
            </a:r>
            <a:r>
              <a:rPr lang="en-US" sz="4000" dirty="0" smtClean="0">
                <a:solidFill>
                  <a:schemeClr val="tx1"/>
                </a:solidFill>
                <a:latin typeface="+mn-lt"/>
              </a:rPr>
              <a:t> </a:t>
            </a:r>
            <a:r>
              <a:rPr lang="en-US" sz="4000" dirty="0">
                <a:solidFill>
                  <a:schemeClr val="tx1"/>
                </a:solidFill>
                <a:latin typeface="+mn-lt"/>
              </a:rPr>
              <a:t>Then Yahuwah said to Satan, "Have you considered my servant Job? There is no one on earth like him; he is blameless and upright, a man who fears Elohim and shuns evil. And he still maintains his integrity, though you incited me against him to ruin him without any reason."</a:t>
            </a:r>
          </a:p>
          <a:p>
            <a:pPr marL="0" indent="0">
              <a:buNone/>
            </a:pPr>
            <a:r>
              <a:rPr lang="en-US" sz="4000" dirty="0">
                <a:solidFill>
                  <a:schemeClr val="tx1"/>
                </a:solidFill>
                <a:latin typeface="+mn-lt"/>
              </a:rPr>
              <a:t> </a:t>
            </a:r>
            <a:r>
              <a:rPr lang="en-US" sz="4000" baseline="30000" dirty="0">
                <a:solidFill>
                  <a:schemeClr val="tx1"/>
                </a:solidFill>
                <a:latin typeface="+mn-lt"/>
              </a:rPr>
              <a:t>4</a:t>
            </a:r>
            <a:r>
              <a:rPr lang="en-US" sz="4000" dirty="0">
                <a:solidFill>
                  <a:schemeClr val="tx1"/>
                </a:solidFill>
                <a:latin typeface="+mn-lt"/>
              </a:rPr>
              <a:t> "Skin for skin!" Satan replied. "A man will give all he has for his own life.</a:t>
            </a:r>
          </a:p>
          <a:p>
            <a:pPr marL="0" indent="0">
              <a:buNone/>
            </a:pPr>
            <a:r>
              <a:rPr lang="en-US" sz="4000" dirty="0">
                <a:solidFill>
                  <a:schemeClr val="tx1"/>
                </a:solidFill>
                <a:latin typeface="+mn-lt"/>
              </a:rPr>
              <a:t> </a:t>
            </a:r>
            <a:r>
              <a:rPr lang="en-US" sz="4000" baseline="30000" dirty="0">
                <a:solidFill>
                  <a:schemeClr val="tx1"/>
                </a:solidFill>
                <a:latin typeface="+mn-lt"/>
              </a:rPr>
              <a:t>5</a:t>
            </a:r>
            <a:r>
              <a:rPr lang="en-US" sz="4000" dirty="0">
                <a:solidFill>
                  <a:schemeClr val="tx1"/>
                </a:solidFill>
                <a:latin typeface="+mn-lt"/>
              </a:rPr>
              <a:t> But stretch out your hand and strike his flesh and bones, and he will surely curse you to your face."</a:t>
            </a:r>
          </a:p>
          <a:p>
            <a:pPr marL="0" indent="0">
              <a:buNone/>
            </a:pPr>
            <a:r>
              <a:rPr lang="en-US" sz="4000" dirty="0">
                <a:solidFill>
                  <a:schemeClr val="tx1"/>
                </a:solidFill>
                <a:latin typeface="+mn-lt"/>
              </a:rPr>
              <a:t> </a:t>
            </a:r>
            <a:r>
              <a:rPr lang="en-US" sz="4000" baseline="30000" dirty="0">
                <a:solidFill>
                  <a:schemeClr val="tx1"/>
                </a:solidFill>
                <a:latin typeface="+mn-lt"/>
              </a:rPr>
              <a:t>6</a:t>
            </a:r>
            <a:r>
              <a:rPr lang="en-US" sz="4000" dirty="0">
                <a:solidFill>
                  <a:schemeClr val="tx1"/>
                </a:solidFill>
                <a:latin typeface="+mn-lt"/>
              </a:rPr>
              <a:t> Yahuwah said to Satan, "Very well, then, he is in your hands; but you must spare his life."</a:t>
            </a:r>
          </a:p>
          <a:p>
            <a:pPr marL="0" indent="0">
              <a:buNone/>
            </a:pPr>
            <a:r>
              <a:rPr lang="en-US" sz="4000" dirty="0">
                <a:solidFill>
                  <a:schemeClr val="tx1"/>
                </a:solidFill>
                <a:latin typeface="+mn-lt"/>
              </a:rPr>
              <a:t> </a:t>
            </a:r>
            <a:r>
              <a:rPr lang="en-US" sz="4000" baseline="30000" dirty="0">
                <a:solidFill>
                  <a:schemeClr val="tx1"/>
                </a:solidFill>
                <a:latin typeface="+mn-lt"/>
              </a:rPr>
              <a:t>7</a:t>
            </a:r>
            <a:r>
              <a:rPr lang="en-US" sz="4000" dirty="0">
                <a:solidFill>
                  <a:schemeClr val="tx1"/>
                </a:solidFill>
                <a:latin typeface="+mn-lt"/>
              </a:rPr>
              <a:t> So Satan went out from the presence of Yahuwah and afflicted Job with painful sores from the soles of his feet to the top of his head</a:t>
            </a:r>
            <a:r>
              <a:rPr lang="en-US" sz="4000" dirty="0" smtClean="0">
                <a:solidFill>
                  <a:schemeClr val="tx1"/>
                </a:solidFill>
                <a:latin typeface="+mn-lt"/>
              </a:rPr>
              <a:t>.</a:t>
            </a:r>
            <a:endParaRPr lang="en-US" sz="4000" dirty="0">
              <a:solidFill>
                <a:schemeClr val="tx1"/>
              </a:solidFill>
              <a:latin typeface="+mn-lt"/>
            </a:endParaRPr>
          </a:p>
        </p:txBody>
      </p:sp>
    </p:spTree>
    <p:extLst>
      <p:ext uri="{BB962C8B-B14F-4D97-AF65-F5344CB8AC3E}">
        <p14:creationId xmlns:p14="http://schemas.microsoft.com/office/powerpoint/2010/main" val="17286102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dirty="0" smtClean="0">
                <a:solidFill>
                  <a:schemeClr val="tx1"/>
                </a:solidFill>
                <a:latin typeface="+mn-lt"/>
                <a:cs typeface="Times New Roman" pitchFamily="18" charset="0"/>
              </a:rPr>
              <a:t>Why was </a:t>
            </a:r>
            <a:r>
              <a:rPr lang="en-US" sz="4000" dirty="0" err="1" smtClean="0">
                <a:solidFill>
                  <a:schemeClr val="tx1"/>
                </a:solidFill>
                <a:latin typeface="+mn-lt"/>
                <a:cs typeface="Times New Roman" pitchFamily="18" charset="0"/>
              </a:rPr>
              <a:t>Iov</a:t>
            </a:r>
            <a:r>
              <a:rPr lang="en-US" sz="4000" dirty="0" smtClean="0">
                <a:solidFill>
                  <a:schemeClr val="tx1"/>
                </a:solidFill>
                <a:latin typeface="+mn-lt"/>
                <a:cs typeface="Times New Roman" pitchFamily="18" charset="0"/>
              </a:rPr>
              <a:t> (Job) afflicted?</a:t>
            </a:r>
          </a:p>
          <a:p>
            <a:pPr>
              <a:buNone/>
            </a:pPr>
            <a:r>
              <a:rPr lang="en-US" sz="4000" dirty="0" smtClean="0">
                <a:solidFill>
                  <a:schemeClr val="tx1"/>
                </a:solidFill>
                <a:latin typeface="+mn-lt"/>
                <a:cs typeface="Times New Roman" pitchFamily="18" charset="0"/>
              </a:rPr>
              <a:t>His friends thought he was afflicted because he had sinned.</a:t>
            </a:r>
          </a:p>
          <a:p>
            <a:pPr>
              <a:buNone/>
            </a:pPr>
            <a:endParaRPr lang="en-US" sz="4000"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4373858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dirty="0" err="1" smtClean="0">
                <a:solidFill>
                  <a:schemeClr val="tx1"/>
                </a:solidFill>
                <a:latin typeface="+mn-lt"/>
                <a:cs typeface="Times New Roman" pitchFamily="18" charset="0"/>
              </a:rPr>
              <a:t>Iov</a:t>
            </a:r>
            <a:r>
              <a:rPr lang="en-US" sz="4000" dirty="0" smtClean="0">
                <a:solidFill>
                  <a:schemeClr val="tx1"/>
                </a:solidFill>
                <a:latin typeface="+mn-lt"/>
                <a:cs typeface="Times New Roman" pitchFamily="18" charset="0"/>
              </a:rPr>
              <a:t> 4 - </a:t>
            </a:r>
            <a:r>
              <a:rPr lang="en-US" sz="4000" dirty="0" err="1" smtClean="0">
                <a:solidFill>
                  <a:schemeClr val="tx1"/>
                </a:solidFill>
                <a:latin typeface="+mn-lt"/>
                <a:cs typeface="Times New Roman" pitchFamily="18" charset="0"/>
              </a:rPr>
              <a:t>Eliphaz</a:t>
            </a:r>
            <a:endParaRPr lang="en-US" sz="4000" dirty="0" smtClean="0">
              <a:solidFill>
                <a:schemeClr val="tx1"/>
              </a:solidFill>
              <a:latin typeface="+mn-lt"/>
              <a:cs typeface="Times New Roman" pitchFamily="18" charset="0"/>
            </a:endParaRPr>
          </a:p>
          <a:p>
            <a:pPr marL="0" indent="0">
              <a:buNone/>
            </a:pPr>
            <a:r>
              <a:rPr lang="en-US" sz="4000" baseline="30000" dirty="0" smtClean="0">
                <a:solidFill>
                  <a:schemeClr val="tx1"/>
                </a:solidFill>
                <a:latin typeface="+mn-lt"/>
              </a:rPr>
              <a:t>7</a:t>
            </a:r>
            <a:r>
              <a:rPr lang="en-US" sz="4000" dirty="0" smtClean="0">
                <a:solidFill>
                  <a:schemeClr val="tx1"/>
                </a:solidFill>
                <a:latin typeface="+mn-lt"/>
              </a:rPr>
              <a:t> </a:t>
            </a:r>
            <a:r>
              <a:rPr lang="en-US" sz="4000" dirty="0">
                <a:solidFill>
                  <a:schemeClr val="tx1"/>
                </a:solidFill>
                <a:latin typeface="+mn-lt"/>
              </a:rPr>
              <a:t>"Consider now: Who, being innocent, has ever perished? Where were the upright ever destroyed?</a:t>
            </a:r>
          </a:p>
          <a:p>
            <a:pPr marL="0" indent="0">
              <a:buNone/>
            </a:pPr>
            <a:r>
              <a:rPr lang="en-US" sz="4000" baseline="30000" dirty="0" smtClean="0">
                <a:solidFill>
                  <a:schemeClr val="tx1"/>
                </a:solidFill>
                <a:latin typeface="+mn-lt"/>
              </a:rPr>
              <a:t>8</a:t>
            </a:r>
            <a:r>
              <a:rPr lang="en-US" sz="4000" dirty="0" smtClean="0">
                <a:solidFill>
                  <a:schemeClr val="tx1"/>
                </a:solidFill>
                <a:latin typeface="+mn-lt"/>
              </a:rPr>
              <a:t> </a:t>
            </a:r>
            <a:r>
              <a:rPr lang="en-US" sz="4000" dirty="0">
                <a:solidFill>
                  <a:schemeClr val="tx1"/>
                </a:solidFill>
                <a:latin typeface="+mn-lt"/>
              </a:rPr>
              <a:t>As I have observed, those who plow evil and those who sow trouble reap it.</a:t>
            </a:r>
          </a:p>
          <a:p>
            <a:pPr marL="0" indent="0">
              <a:buNone/>
            </a:pPr>
            <a:r>
              <a:rPr lang="en-US" sz="4000" baseline="30000" dirty="0" smtClean="0">
                <a:solidFill>
                  <a:schemeClr val="tx1"/>
                </a:solidFill>
                <a:latin typeface="+mn-lt"/>
              </a:rPr>
              <a:t>9</a:t>
            </a:r>
            <a:r>
              <a:rPr lang="en-US" sz="4000" dirty="0" smtClean="0">
                <a:solidFill>
                  <a:schemeClr val="tx1"/>
                </a:solidFill>
                <a:latin typeface="+mn-lt"/>
              </a:rPr>
              <a:t> </a:t>
            </a:r>
            <a:r>
              <a:rPr lang="en-US" sz="4000" dirty="0">
                <a:solidFill>
                  <a:schemeClr val="tx1"/>
                </a:solidFill>
                <a:latin typeface="+mn-lt"/>
              </a:rPr>
              <a:t>At the breath of Elohim they are destroyed; at the blast of his anger they perish.</a:t>
            </a:r>
          </a:p>
          <a:p>
            <a:pPr>
              <a:buNone/>
            </a:pPr>
            <a:endParaRPr lang="en-US" sz="4000"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0210273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10000"/>
          </a:bodyPr>
          <a:lstStyle/>
          <a:p>
            <a:pPr algn="ctr">
              <a:buNone/>
            </a:pPr>
            <a:r>
              <a:rPr lang="en-US" sz="4000" dirty="0" err="1" smtClean="0">
                <a:solidFill>
                  <a:schemeClr val="tx1"/>
                </a:solidFill>
                <a:latin typeface="+mn-lt"/>
                <a:cs typeface="Times New Roman" pitchFamily="18" charset="0"/>
              </a:rPr>
              <a:t>Iov</a:t>
            </a:r>
            <a:r>
              <a:rPr lang="en-US" sz="4000" dirty="0" smtClean="0">
                <a:solidFill>
                  <a:schemeClr val="tx1"/>
                </a:solidFill>
                <a:latin typeface="+mn-lt"/>
                <a:cs typeface="Times New Roman" pitchFamily="18" charset="0"/>
              </a:rPr>
              <a:t> 8 - </a:t>
            </a:r>
            <a:r>
              <a:rPr lang="en-US" sz="4000" dirty="0" err="1" smtClean="0">
                <a:solidFill>
                  <a:schemeClr val="tx1"/>
                </a:solidFill>
                <a:latin typeface="+mn-lt"/>
                <a:cs typeface="Times New Roman" pitchFamily="18" charset="0"/>
              </a:rPr>
              <a:t>Bildad</a:t>
            </a:r>
            <a:endParaRPr lang="en-US" sz="4000" dirty="0" smtClean="0">
              <a:solidFill>
                <a:schemeClr val="tx1"/>
              </a:solidFill>
              <a:latin typeface="+mn-lt"/>
              <a:cs typeface="Times New Roman" pitchFamily="18" charset="0"/>
            </a:endParaRPr>
          </a:p>
          <a:p>
            <a:pPr marL="0" indent="0">
              <a:buNone/>
            </a:pPr>
            <a:r>
              <a:rPr lang="en-US" sz="4000" baseline="30000" dirty="0" smtClean="0">
                <a:solidFill>
                  <a:schemeClr val="tx1"/>
                </a:solidFill>
                <a:latin typeface="+mn-lt"/>
              </a:rPr>
              <a:t>2</a:t>
            </a:r>
            <a:r>
              <a:rPr lang="en-US" sz="4000" dirty="0" smtClean="0">
                <a:solidFill>
                  <a:schemeClr val="tx1"/>
                </a:solidFill>
                <a:latin typeface="+mn-lt"/>
              </a:rPr>
              <a:t> </a:t>
            </a:r>
            <a:r>
              <a:rPr lang="en-US" sz="4000" dirty="0">
                <a:solidFill>
                  <a:schemeClr val="tx1"/>
                </a:solidFill>
                <a:latin typeface="+mn-lt"/>
              </a:rPr>
              <a:t>"How long will you say such things? Your words are a blustering wind.</a:t>
            </a:r>
          </a:p>
          <a:p>
            <a:pPr marL="0" indent="0">
              <a:buNone/>
            </a:pPr>
            <a:r>
              <a:rPr lang="en-US" sz="4000" dirty="0">
                <a:solidFill>
                  <a:schemeClr val="tx1"/>
                </a:solidFill>
                <a:latin typeface="+mn-lt"/>
              </a:rPr>
              <a:t> </a:t>
            </a:r>
            <a:r>
              <a:rPr lang="en-US" sz="4000" baseline="30000" dirty="0">
                <a:solidFill>
                  <a:schemeClr val="tx1"/>
                </a:solidFill>
                <a:latin typeface="+mn-lt"/>
              </a:rPr>
              <a:t>3</a:t>
            </a:r>
            <a:r>
              <a:rPr lang="en-US" sz="4000" dirty="0">
                <a:solidFill>
                  <a:schemeClr val="tx1"/>
                </a:solidFill>
                <a:latin typeface="+mn-lt"/>
              </a:rPr>
              <a:t> Does Elohim pervert justice? Does the Almighty pervert what is right?</a:t>
            </a:r>
          </a:p>
          <a:p>
            <a:pPr marL="0" indent="0">
              <a:buNone/>
            </a:pPr>
            <a:r>
              <a:rPr lang="en-US" sz="4000" dirty="0">
                <a:solidFill>
                  <a:schemeClr val="tx1"/>
                </a:solidFill>
                <a:latin typeface="+mn-lt"/>
              </a:rPr>
              <a:t> </a:t>
            </a:r>
            <a:r>
              <a:rPr lang="en-US" sz="4000" baseline="30000" dirty="0">
                <a:solidFill>
                  <a:schemeClr val="tx1"/>
                </a:solidFill>
                <a:latin typeface="+mn-lt"/>
              </a:rPr>
              <a:t>4</a:t>
            </a:r>
            <a:r>
              <a:rPr lang="en-US" sz="4000" dirty="0">
                <a:solidFill>
                  <a:schemeClr val="tx1"/>
                </a:solidFill>
                <a:latin typeface="+mn-lt"/>
              </a:rPr>
              <a:t> When your children sinned against him, he gave them over to the penalty of their sin.</a:t>
            </a:r>
          </a:p>
          <a:p>
            <a:pPr marL="0" indent="0">
              <a:buNone/>
            </a:pPr>
            <a:r>
              <a:rPr lang="en-US" sz="4000" dirty="0">
                <a:solidFill>
                  <a:schemeClr val="tx1"/>
                </a:solidFill>
                <a:latin typeface="+mn-lt"/>
              </a:rPr>
              <a:t> </a:t>
            </a:r>
            <a:r>
              <a:rPr lang="en-US" sz="4000" baseline="30000" dirty="0">
                <a:solidFill>
                  <a:schemeClr val="tx1"/>
                </a:solidFill>
                <a:latin typeface="+mn-lt"/>
              </a:rPr>
              <a:t>5</a:t>
            </a:r>
            <a:r>
              <a:rPr lang="en-US" sz="4000" dirty="0">
                <a:solidFill>
                  <a:schemeClr val="tx1"/>
                </a:solidFill>
                <a:latin typeface="+mn-lt"/>
              </a:rPr>
              <a:t> But if you will look to Elohim and plead with the Almighty,</a:t>
            </a:r>
          </a:p>
          <a:p>
            <a:pPr marL="0" indent="0">
              <a:buNone/>
            </a:pPr>
            <a:r>
              <a:rPr lang="en-US" sz="4000" dirty="0">
                <a:solidFill>
                  <a:schemeClr val="tx1"/>
                </a:solidFill>
                <a:latin typeface="+mn-lt"/>
              </a:rPr>
              <a:t> </a:t>
            </a:r>
            <a:r>
              <a:rPr lang="en-US" sz="4000" baseline="30000" dirty="0">
                <a:solidFill>
                  <a:schemeClr val="tx1"/>
                </a:solidFill>
                <a:latin typeface="+mn-lt"/>
              </a:rPr>
              <a:t>6</a:t>
            </a:r>
            <a:r>
              <a:rPr lang="en-US" sz="4000" dirty="0">
                <a:solidFill>
                  <a:schemeClr val="tx1"/>
                </a:solidFill>
                <a:latin typeface="+mn-lt"/>
              </a:rPr>
              <a:t> if you are pure and upright, even now he will rouse himself on your behalf and restore you to your rightful place</a:t>
            </a:r>
            <a:r>
              <a:rPr lang="en-US" sz="4000" dirty="0" smtClean="0">
                <a:solidFill>
                  <a:schemeClr val="tx1"/>
                </a:solidFill>
                <a:latin typeface="+mn-lt"/>
              </a:rPr>
              <a:t>.</a:t>
            </a:r>
            <a:endParaRPr lang="en-US" sz="4000" dirty="0">
              <a:solidFill>
                <a:schemeClr val="tx1"/>
              </a:solidFill>
              <a:latin typeface="+mn-lt"/>
            </a:endParaRPr>
          </a:p>
        </p:txBody>
      </p:sp>
    </p:spTree>
    <p:extLst>
      <p:ext uri="{BB962C8B-B14F-4D97-AF65-F5344CB8AC3E}">
        <p14:creationId xmlns:p14="http://schemas.microsoft.com/office/powerpoint/2010/main" val="22384491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10000"/>
          </a:bodyPr>
          <a:lstStyle/>
          <a:p>
            <a:pPr algn="ctr">
              <a:buNone/>
            </a:pPr>
            <a:r>
              <a:rPr lang="en-US" sz="4000" dirty="0" err="1" smtClean="0">
                <a:solidFill>
                  <a:schemeClr val="tx1"/>
                </a:solidFill>
                <a:latin typeface="+mn-lt"/>
                <a:cs typeface="Times New Roman" pitchFamily="18" charset="0"/>
              </a:rPr>
              <a:t>Iov</a:t>
            </a:r>
            <a:r>
              <a:rPr lang="en-US" sz="4000" dirty="0" smtClean="0">
                <a:solidFill>
                  <a:schemeClr val="tx1"/>
                </a:solidFill>
                <a:latin typeface="+mn-lt"/>
                <a:cs typeface="Times New Roman" pitchFamily="18" charset="0"/>
              </a:rPr>
              <a:t> 11 - </a:t>
            </a:r>
            <a:r>
              <a:rPr lang="en-US" sz="4000" dirty="0" err="1" smtClean="0">
                <a:solidFill>
                  <a:schemeClr val="tx1"/>
                </a:solidFill>
                <a:latin typeface="+mn-lt"/>
                <a:cs typeface="Times New Roman" pitchFamily="18" charset="0"/>
              </a:rPr>
              <a:t>Zophar</a:t>
            </a:r>
            <a:endParaRPr lang="en-US" sz="4000" dirty="0" smtClean="0">
              <a:solidFill>
                <a:schemeClr val="tx1"/>
              </a:solidFill>
              <a:latin typeface="+mn-lt"/>
              <a:cs typeface="Times New Roman" pitchFamily="18" charset="0"/>
            </a:endParaRPr>
          </a:p>
          <a:p>
            <a:pPr marL="0" indent="0">
              <a:buNone/>
            </a:pPr>
            <a:r>
              <a:rPr lang="en-US" sz="4000" dirty="0">
                <a:solidFill>
                  <a:schemeClr val="tx1"/>
                </a:solidFill>
                <a:latin typeface="+mn-lt"/>
              </a:rPr>
              <a:t> </a:t>
            </a:r>
            <a:r>
              <a:rPr lang="en-US" sz="4000" baseline="30000" dirty="0">
                <a:solidFill>
                  <a:schemeClr val="tx1"/>
                </a:solidFill>
                <a:latin typeface="+mn-lt"/>
              </a:rPr>
              <a:t>2</a:t>
            </a:r>
            <a:r>
              <a:rPr lang="en-US" sz="4000" dirty="0">
                <a:solidFill>
                  <a:schemeClr val="tx1"/>
                </a:solidFill>
                <a:latin typeface="+mn-lt"/>
              </a:rPr>
              <a:t> "Are all these words to go unanswered? Is this talker to be vindicated?</a:t>
            </a:r>
          </a:p>
          <a:p>
            <a:pPr marL="0" indent="0">
              <a:buNone/>
            </a:pPr>
            <a:r>
              <a:rPr lang="en-US" sz="4000" dirty="0">
                <a:solidFill>
                  <a:schemeClr val="tx1"/>
                </a:solidFill>
                <a:latin typeface="+mn-lt"/>
              </a:rPr>
              <a:t> </a:t>
            </a:r>
            <a:r>
              <a:rPr lang="en-US" sz="4000" baseline="30000" dirty="0">
                <a:solidFill>
                  <a:schemeClr val="tx1"/>
                </a:solidFill>
                <a:latin typeface="+mn-lt"/>
              </a:rPr>
              <a:t>3</a:t>
            </a:r>
            <a:r>
              <a:rPr lang="en-US" sz="4000" dirty="0">
                <a:solidFill>
                  <a:schemeClr val="tx1"/>
                </a:solidFill>
                <a:latin typeface="+mn-lt"/>
              </a:rPr>
              <a:t> Will your idle talk reduce men to silence? Will no one rebuke you when you mock?</a:t>
            </a:r>
          </a:p>
          <a:p>
            <a:pPr marL="0" indent="0">
              <a:buNone/>
            </a:pPr>
            <a:r>
              <a:rPr lang="en-US" sz="4000" dirty="0">
                <a:solidFill>
                  <a:schemeClr val="tx1"/>
                </a:solidFill>
                <a:latin typeface="+mn-lt"/>
              </a:rPr>
              <a:t> </a:t>
            </a:r>
            <a:r>
              <a:rPr lang="en-US" sz="4000" baseline="30000" dirty="0">
                <a:solidFill>
                  <a:schemeClr val="tx1"/>
                </a:solidFill>
                <a:latin typeface="+mn-lt"/>
              </a:rPr>
              <a:t>4</a:t>
            </a:r>
            <a:r>
              <a:rPr lang="en-US" sz="4000" dirty="0">
                <a:solidFill>
                  <a:schemeClr val="tx1"/>
                </a:solidFill>
                <a:latin typeface="+mn-lt"/>
              </a:rPr>
              <a:t> You say to Elohim, 'My beliefs are flawless and I am pure in your sight.'</a:t>
            </a:r>
          </a:p>
          <a:p>
            <a:pPr marL="0" indent="0">
              <a:buNone/>
            </a:pPr>
            <a:r>
              <a:rPr lang="en-US" sz="4000" dirty="0">
                <a:solidFill>
                  <a:schemeClr val="tx1"/>
                </a:solidFill>
                <a:latin typeface="+mn-lt"/>
              </a:rPr>
              <a:t> </a:t>
            </a:r>
            <a:r>
              <a:rPr lang="en-US" sz="4000" baseline="30000" dirty="0">
                <a:solidFill>
                  <a:schemeClr val="tx1"/>
                </a:solidFill>
                <a:latin typeface="+mn-lt"/>
              </a:rPr>
              <a:t>5</a:t>
            </a:r>
            <a:r>
              <a:rPr lang="en-US" sz="4000" dirty="0">
                <a:solidFill>
                  <a:schemeClr val="tx1"/>
                </a:solidFill>
                <a:latin typeface="+mn-lt"/>
              </a:rPr>
              <a:t> Oh, how I wish that Elohim would speak, that he would open his lips against you</a:t>
            </a:r>
          </a:p>
          <a:p>
            <a:pPr marL="0" indent="0">
              <a:buNone/>
            </a:pPr>
            <a:r>
              <a:rPr lang="en-US" sz="4000" dirty="0">
                <a:solidFill>
                  <a:schemeClr val="tx1"/>
                </a:solidFill>
                <a:latin typeface="+mn-lt"/>
              </a:rPr>
              <a:t> </a:t>
            </a:r>
            <a:r>
              <a:rPr lang="en-US" sz="4000" baseline="30000" dirty="0">
                <a:solidFill>
                  <a:schemeClr val="tx1"/>
                </a:solidFill>
                <a:latin typeface="+mn-lt"/>
              </a:rPr>
              <a:t>6</a:t>
            </a:r>
            <a:r>
              <a:rPr lang="en-US" sz="4000" dirty="0">
                <a:solidFill>
                  <a:schemeClr val="tx1"/>
                </a:solidFill>
                <a:latin typeface="+mn-lt"/>
              </a:rPr>
              <a:t> and disclose to you the secrets of wisdom, for true wisdom has two sides. Know this: Elohim has even forgotten some of your sin.</a:t>
            </a:r>
          </a:p>
        </p:txBody>
      </p:sp>
    </p:spTree>
    <p:extLst>
      <p:ext uri="{BB962C8B-B14F-4D97-AF65-F5344CB8AC3E}">
        <p14:creationId xmlns:p14="http://schemas.microsoft.com/office/powerpoint/2010/main" val="9918322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dirty="0" smtClean="0">
                <a:solidFill>
                  <a:schemeClr val="tx1"/>
                </a:solidFill>
                <a:latin typeface="+mn-lt"/>
                <a:cs typeface="Times New Roman" pitchFamily="18" charset="0"/>
              </a:rPr>
              <a:t>Why Was </a:t>
            </a:r>
            <a:r>
              <a:rPr lang="en-US" sz="4000" dirty="0" err="1" smtClean="0">
                <a:solidFill>
                  <a:schemeClr val="tx1"/>
                </a:solidFill>
                <a:latin typeface="+mn-lt"/>
                <a:cs typeface="Times New Roman" pitchFamily="18" charset="0"/>
              </a:rPr>
              <a:t>Iov</a:t>
            </a:r>
            <a:r>
              <a:rPr lang="en-US" sz="4000" dirty="0" smtClean="0">
                <a:solidFill>
                  <a:schemeClr val="tx1"/>
                </a:solidFill>
                <a:latin typeface="+mn-lt"/>
                <a:cs typeface="Times New Roman" pitchFamily="18" charset="0"/>
              </a:rPr>
              <a:t> Afflicted?</a:t>
            </a:r>
          </a:p>
          <a:p>
            <a:pPr>
              <a:buNone/>
            </a:pPr>
            <a:r>
              <a:rPr lang="en-US" sz="4000" dirty="0" smtClean="0">
                <a:solidFill>
                  <a:schemeClr val="tx1"/>
                </a:solidFill>
                <a:latin typeface="+mn-lt"/>
                <a:cs typeface="Times New Roman" pitchFamily="18" charset="0"/>
              </a:rPr>
              <a:t>Sometimes affliction is just </a:t>
            </a:r>
            <a:r>
              <a:rPr lang="en-US" sz="4000" dirty="0" smtClean="0">
                <a:solidFill>
                  <a:schemeClr val="tx1"/>
                </a:solidFill>
                <a:latin typeface="+mn-lt"/>
                <a:cs typeface="Times New Roman" pitchFamily="18" charset="0"/>
              </a:rPr>
              <a:t>Elohim’s </a:t>
            </a:r>
            <a:r>
              <a:rPr lang="en-US" sz="4000" dirty="0" smtClean="0">
                <a:solidFill>
                  <a:schemeClr val="tx1"/>
                </a:solidFill>
                <a:latin typeface="+mn-lt"/>
                <a:cs typeface="Times New Roman" pitchFamily="18" charset="0"/>
              </a:rPr>
              <a:t>way of proving our </a:t>
            </a:r>
            <a:r>
              <a:rPr lang="en-US" sz="4000" dirty="0" smtClean="0">
                <a:solidFill>
                  <a:schemeClr val="tx1"/>
                </a:solidFill>
                <a:latin typeface="+mn-lt"/>
                <a:cs typeface="Times New Roman" pitchFamily="18" charset="0"/>
              </a:rPr>
              <a:t>character</a:t>
            </a:r>
          </a:p>
          <a:p>
            <a:pPr>
              <a:buNone/>
            </a:pPr>
            <a:r>
              <a:rPr lang="en-US" sz="4000" dirty="0" err="1" smtClean="0">
                <a:cs typeface="Times New Roman" pitchFamily="18" charset="0"/>
              </a:rPr>
              <a:t>Iov</a:t>
            </a:r>
            <a:r>
              <a:rPr lang="en-US" sz="4000" dirty="0" smtClean="0">
                <a:cs typeface="Times New Roman" pitchFamily="18" charset="0"/>
              </a:rPr>
              <a:t> did not sin in all that affliction.  He maintained his integrity.</a:t>
            </a:r>
            <a:endParaRPr lang="en-US" sz="4000" dirty="0">
              <a:solidFill>
                <a:schemeClr val="tx1"/>
              </a:solidFill>
              <a:latin typeface="+mn-lt"/>
            </a:endParaRPr>
          </a:p>
        </p:txBody>
      </p:sp>
    </p:spTree>
    <p:extLst>
      <p:ext uri="{BB962C8B-B14F-4D97-AF65-F5344CB8AC3E}">
        <p14:creationId xmlns:p14="http://schemas.microsoft.com/office/powerpoint/2010/main" val="5299779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dirty="0" smtClean="0">
                <a:solidFill>
                  <a:schemeClr val="tx1"/>
                </a:solidFill>
                <a:latin typeface="+mn-lt"/>
                <a:cs typeface="Times New Roman" pitchFamily="18" charset="0"/>
              </a:rPr>
              <a:t>Did You Know…</a:t>
            </a:r>
          </a:p>
          <a:p>
            <a:pPr>
              <a:buNone/>
            </a:pPr>
            <a:r>
              <a:rPr lang="en-US" sz="4000" dirty="0">
                <a:solidFill>
                  <a:schemeClr val="tx1"/>
                </a:solidFill>
                <a:latin typeface="+mn-lt"/>
              </a:rPr>
              <a:t>Yahuwah </a:t>
            </a:r>
            <a:r>
              <a:rPr lang="en-US" sz="4000" dirty="0" smtClean="0">
                <a:solidFill>
                  <a:schemeClr val="tx1"/>
                </a:solidFill>
                <a:latin typeface="+mn-lt"/>
              </a:rPr>
              <a:t>sometimes ordains </a:t>
            </a:r>
            <a:r>
              <a:rPr lang="en-US" sz="4000" dirty="0">
                <a:solidFill>
                  <a:schemeClr val="tx1"/>
                </a:solidFill>
                <a:latin typeface="+mn-lt"/>
              </a:rPr>
              <a:t>affliction to </a:t>
            </a:r>
            <a:r>
              <a:rPr lang="en-US" sz="4000" dirty="0" smtClean="0">
                <a:solidFill>
                  <a:schemeClr val="tx1"/>
                </a:solidFill>
                <a:latin typeface="+mn-lt"/>
              </a:rPr>
              <a:t>bring himself Glory when He heals.</a:t>
            </a:r>
          </a:p>
          <a:p>
            <a:pPr>
              <a:buNone/>
            </a:pPr>
            <a:r>
              <a:rPr lang="en-US" sz="4000" dirty="0" smtClean="0">
                <a:solidFill>
                  <a:schemeClr val="tx1"/>
                </a:solidFill>
                <a:latin typeface="+mn-lt"/>
                <a:cs typeface="Times New Roman" pitchFamily="18" charset="0"/>
              </a:rPr>
              <a:t>Example: the man born blind</a:t>
            </a:r>
            <a:endParaRPr lang="en-US" sz="4000" dirty="0">
              <a:solidFill>
                <a:schemeClr val="tx1"/>
              </a:solidFill>
              <a:latin typeface="+mn-lt"/>
              <a:cs typeface="Times New Roman" pitchFamily="18" charset="0"/>
            </a:endParaRPr>
          </a:p>
        </p:txBody>
      </p:sp>
    </p:spTree>
    <p:extLst>
      <p:ext uri="{BB962C8B-B14F-4D97-AF65-F5344CB8AC3E}">
        <p14:creationId xmlns:p14="http://schemas.microsoft.com/office/powerpoint/2010/main" val="26177854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a:bodyPr>
          <a:lstStyle/>
          <a:p>
            <a:pPr algn="ctr">
              <a:buNone/>
            </a:pPr>
            <a:r>
              <a:rPr lang="en-US" sz="4000" dirty="0" smtClean="0">
                <a:solidFill>
                  <a:schemeClr val="tx1"/>
                </a:solidFill>
                <a:latin typeface="+mn-lt"/>
                <a:cs typeface="Times New Roman" pitchFamily="18" charset="0"/>
              </a:rPr>
              <a:t>4</a:t>
            </a:r>
            <a:r>
              <a:rPr lang="en-US" sz="4000" baseline="30000" dirty="0" smtClean="0">
                <a:solidFill>
                  <a:schemeClr val="tx1"/>
                </a:solidFill>
                <a:latin typeface="+mn-lt"/>
                <a:cs typeface="Times New Roman" pitchFamily="18" charset="0"/>
              </a:rPr>
              <a:t>th</a:t>
            </a:r>
            <a:r>
              <a:rPr lang="en-US" sz="4000" dirty="0" smtClean="0">
                <a:solidFill>
                  <a:schemeClr val="tx1"/>
                </a:solidFill>
                <a:latin typeface="+mn-lt"/>
                <a:cs typeface="Times New Roman" pitchFamily="18" charset="0"/>
              </a:rPr>
              <a:t> Gospel 9</a:t>
            </a:r>
          </a:p>
          <a:p>
            <a:pPr marL="0" indent="0">
              <a:buNone/>
            </a:pPr>
            <a:r>
              <a:rPr lang="en-US" sz="4000" dirty="0" smtClean="0">
                <a:solidFill>
                  <a:schemeClr val="tx1"/>
                </a:solidFill>
                <a:latin typeface="+mn-lt"/>
              </a:rPr>
              <a:t>As </a:t>
            </a:r>
            <a:r>
              <a:rPr lang="en-US" sz="4000" dirty="0">
                <a:solidFill>
                  <a:schemeClr val="tx1"/>
                </a:solidFill>
                <a:latin typeface="+mn-lt"/>
              </a:rPr>
              <a:t>he went along, he saw a man blind from </a:t>
            </a:r>
            <a:r>
              <a:rPr lang="en-US" sz="4000" dirty="0" smtClean="0">
                <a:solidFill>
                  <a:schemeClr val="tx1"/>
                </a:solidFill>
                <a:latin typeface="+mn-lt"/>
              </a:rPr>
              <a:t>birth.</a:t>
            </a:r>
            <a:r>
              <a:rPr lang="en-US" sz="4000" baseline="30000" dirty="0" smtClean="0">
                <a:solidFill>
                  <a:schemeClr val="tx1"/>
                </a:solidFill>
                <a:latin typeface="+mn-lt"/>
              </a:rPr>
              <a:t>2</a:t>
            </a:r>
            <a:r>
              <a:rPr lang="en-US" sz="4000" dirty="0" smtClean="0">
                <a:solidFill>
                  <a:schemeClr val="tx1"/>
                </a:solidFill>
                <a:latin typeface="+mn-lt"/>
              </a:rPr>
              <a:t> </a:t>
            </a:r>
            <a:r>
              <a:rPr lang="en-US" sz="4000" dirty="0">
                <a:solidFill>
                  <a:schemeClr val="tx1"/>
                </a:solidFill>
                <a:latin typeface="+mn-lt"/>
              </a:rPr>
              <a:t>His disciples asked him, "Rabbi, who sinned, this man or his parents, that he was born blind?"</a:t>
            </a:r>
          </a:p>
          <a:p>
            <a:pPr marL="0" indent="0">
              <a:buNone/>
            </a:pPr>
            <a:r>
              <a:rPr lang="en-US" sz="4000" baseline="30000" dirty="0" smtClean="0">
                <a:solidFill>
                  <a:schemeClr val="tx1"/>
                </a:solidFill>
                <a:latin typeface="+mn-lt"/>
              </a:rPr>
              <a:t>3</a:t>
            </a:r>
            <a:r>
              <a:rPr lang="en-US" sz="4000" dirty="0" smtClean="0">
                <a:solidFill>
                  <a:schemeClr val="tx1"/>
                </a:solidFill>
                <a:latin typeface="+mn-lt"/>
              </a:rPr>
              <a:t> </a:t>
            </a:r>
            <a:r>
              <a:rPr lang="en-US" sz="4000" dirty="0">
                <a:solidFill>
                  <a:schemeClr val="tx1"/>
                </a:solidFill>
                <a:latin typeface="+mn-lt"/>
              </a:rPr>
              <a:t>"</a:t>
            </a:r>
            <a:r>
              <a:rPr lang="en-US" sz="4000" u="sng" dirty="0">
                <a:solidFill>
                  <a:schemeClr val="tx1"/>
                </a:solidFill>
                <a:latin typeface="+mn-lt"/>
              </a:rPr>
              <a:t>Neither this man nor his parents sinned," said </a:t>
            </a:r>
            <a:r>
              <a:rPr lang="en-US" sz="4000" u="sng" dirty="0" err="1">
                <a:solidFill>
                  <a:schemeClr val="tx1"/>
                </a:solidFill>
                <a:latin typeface="+mn-lt"/>
              </a:rPr>
              <a:t>Yahusha</a:t>
            </a:r>
            <a:r>
              <a:rPr lang="en-US" sz="4000" u="sng" dirty="0">
                <a:solidFill>
                  <a:schemeClr val="tx1"/>
                </a:solidFill>
                <a:latin typeface="+mn-lt"/>
              </a:rPr>
              <a:t>, "but this happened so that the work of Elohim might be displayed in his life</a:t>
            </a:r>
            <a:r>
              <a:rPr lang="en-US" sz="4000" dirty="0">
                <a:solidFill>
                  <a:schemeClr val="tx1"/>
                </a:solidFill>
                <a:latin typeface="+mn-lt"/>
              </a:rPr>
              <a:t>.</a:t>
            </a:r>
          </a:p>
          <a:p>
            <a:pPr marL="0" indent="0">
              <a:buNone/>
            </a:pPr>
            <a:r>
              <a:rPr lang="en-US" sz="4000" baseline="30000" dirty="0" smtClean="0">
                <a:solidFill>
                  <a:schemeClr val="tx1"/>
                </a:solidFill>
                <a:latin typeface="+mn-lt"/>
              </a:rPr>
              <a:t>4</a:t>
            </a:r>
            <a:r>
              <a:rPr lang="en-US" sz="4000" dirty="0" smtClean="0">
                <a:solidFill>
                  <a:schemeClr val="tx1"/>
                </a:solidFill>
                <a:latin typeface="+mn-lt"/>
              </a:rPr>
              <a:t> </a:t>
            </a:r>
            <a:r>
              <a:rPr lang="en-US" sz="4000" dirty="0">
                <a:solidFill>
                  <a:schemeClr val="tx1"/>
                </a:solidFill>
                <a:latin typeface="+mn-lt"/>
              </a:rPr>
              <a:t>As long as it is day, we must do the work of him who sent me. Night is coming, when no one can work.</a:t>
            </a:r>
          </a:p>
          <a:p>
            <a:pPr marL="0" indent="0">
              <a:buNone/>
            </a:pPr>
            <a:r>
              <a:rPr lang="en-US" sz="4000" baseline="30000" dirty="0" smtClean="0">
                <a:solidFill>
                  <a:schemeClr val="tx1"/>
                </a:solidFill>
                <a:latin typeface="+mn-lt"/>
              </a:rPr>
              <a:t>5</a:t>
            </a:r>
            <a:r>
              <a:rPr lang="en-US" sz="4000" dirty="0" smtClean="0">
                <a:solidFill>
                  <a:schemeClr val="tx1"/>
                </a:solidFill>
                <a:latin typeface="+mn-lt"/>
              </a:rPr>
              <a:t> </a:t>
            </a:r>
            <a:r>
              <a:rPr lang="en-US" sz="4000" dirty="0">
                <a:solidFill>
                  <a:schemeClr val="tx1"/>
                </a:solidFill>
                <a:latin typeface="+mn-lt"/>
              </a:rPr>
              <a:t>While I am in the world, I am the light of the world."</a:t>
            </a:r>
          </a:p>
          <a:p>
            <a:pPr>
              <a:buNone/>
            </a:pPr>
            <a:endParaRPr lang="en-US" sz="4000" dirty="0">
              <a:solidFill>
                <a:schemeClr val="tx1"/>
              </a:solidFill>
              <a:latin typeface="+mn-lt"/>
              <a:cs typeface="Times New Roman" pitchFamily="18" charset="0"/>
            </a:endParaRPr>
          </a:p>
        </p:txBody>
      </p:sp>
    </p:spTree>
    <p:extLst>
      <p:ext uri="{BB962C8B-B14F-4D97-AF65-F5344CB8AC3E}">
        <p14:creationId xmlns:p14="http://schemas.microsoft.com/office/powerpoint/2010/main" val="39379778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dirty="0" smtClean="0">
                <a:solidFill>
                  <a:schemeClr val="tx1"/>
                </a:solidFill>
                <a:latin typeface="+mn-lt"/>
                <a:cs typeface="Times New Roman" pitchFamily="18" charset="0"/>
              </a:rPr>
              <a:t>Did You Know…</a:t>
            </a:r>
          </a:p>
          <a:p>
            <a:pPr>
              <a:buNone/>
            </a:pPr>
            <a:r>
              <a:rPr lang="en-US" sz="4000" dirty="0">
                <a:solidFill>
                  <a:schemeClr val="tx1"/>
                </a:solidFill>
                <a:latin typeface="+mn-lt"/>
              </a:rPr>
              <a:t>Yahuwah </a:t>
            </a:r>
            <a:r>
              <a:rPr lang="en-US" sz="4000" dirty="0" smtClean="0">
                <a:solidFill>
                  <a:schemeClr val="tx1"/>
                </a:solidFill>
                <a:latin typeface="+mn-lt"/>
              </a:rPr>
              <a:t>sometimes ordains </a:t>
            </a:r>
            <a:r>
              <a:rPr lang="en-US" sz="4000" dirty="0">
                <a:solidFill>
                  <a:schemeClr val="tx1"/>
                </a:solidFill>
                <a:latin typeface="+mn-lt"/>
              </a:rPr>
              <a:t>affliction </a:t>
            </a:r>
            <a:r>
              <a:rPr lang="en-US" sz="4000" dirty="0" smtClean="0">
                <a:solidFill>
                  <a:schemeClr val="tx1"/>
                </a:solidFill>
                <a:latin typeface="+mn-lt"/>
              </a:rPr>
              <a:t>on behalf of others – to suffer for the sake of others</a:t>
            </a:r>
          </a:p>
          <a:p>
            <a:pPr>
              <a:buNone/>
            </a:pPr>
            <a:r>
              <a:rPr lang="en-US" sz="4000" dirty="0" smtClean="0">
                <a:solidFill>
                  <a:schemeClr val="tx1"/>
                </a:solidFill>
                <a:latin typeface="+mn-lt"/>
                <a:cs typeface="Times New Roman" pitchFamily="18" charset="0"/>
              </a:rPr>
              <a:t>Example: </a:t>
            </a:r>
            <a:r>
              <a:rPr lang="en-US" sz="4000" dirty="0" err="1" smtClean="0">
                <a:solidFill>
                  <a:schemeClr val="tx1"/>
                </a:solidFill>
                <a:latin typeface="+mn-lt"/>
                <a:cs typeface="Times New Roman" pitchFamily="18" charset="0"/>
              </a:rPr>
              <a:t>Yeshua</a:t>
            </a:r>
            <a:endParaRPr lang="en-US" sz="4000" dirty="0">
              <a:solidFill>
                <a:schemeClr val="tx1"/>
              </a:solidFill>
              <a:latin typeface="+mn-lt"/>
              <a:cs typeface="Times New Roman" pitchFamily="18" charset="0"/>
            </a:endParaRPr>
          </a:p>
        </p:txBody>
      </p:sp>
    </p:spTree>
    <p:extLst>
      <p:ext uri="{BB962C8B-B14F-4D97-AF65-F5344CB8AC3E}">
        <p14:creationId xmlns:p14="http://schemas.microsoft.com/office/powerpoint/2010/main" val="8256165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dirty="0" err="1" smtClean="0">
                <a:solidFill>
                  <a:schemeClr val="tx1"/>
                </a:solidFill>
                <a:latin typeface="+mn-lt"/>
                <a:cs typeface="Times New Roman" pitchFamily="18" charset="0"/>
              </a:rPr>
              <a:t>Yeshayahu</a:t>
            </a:r>
            <a:r>
              <a:rPr lang="en-US" sz="4000" dirty="0" smtClean="0">
                <a:solidFill>
                  <a:schemeClr val="tx1"/>
                </a:solidFill>
                <a:latin typeface="+mn-lt"/>
                <a:cs typeface="Times New Roman" pitchFamily="18" charset="0"/>
              </a:rPr>
              <a:t> (Isaiah) 53</a:t>
            </a:r>
          </a:p>
          <a:p>
            <a:pPr marL="0" indent="0">
              <a:buNone/>
            </a:pPr>
            <a:r>
              <a:rPr lang="en-US" sz="4000" baseline="30000" dirty="0">
                <a:solidFill>
                  <a:schemeClr val="tx1"/>
                </a:solidFill>
                <a:latin typeface="+mn-lt"/>
              </a:rPr>
              <a:t>3</a:t>
            </a:r>
            <a:r>
              <a:rPr lang="en-US" sz="4000" dirty="0">
                <a:solidFill>
                  <a:schemeClr val="tx1"/>
                </a:solidFill>
                <a:latin typeface="+mn-lt"/>
              </a:rPr>
              <a:t> He was despised and rejected by men, a man of sorrows, and familiar with suffering. Like one from whom men hide their faces he was despised, and we esteemed him not.</a:t>
            </a:r>
          </a:p>
          <a:p>
            <a:pPr marL="0" indent="0">
              <a:buNone/>
            </a:pPr>
            <a:r>
              <a:rPr lang="en-US" sz="4000" baseline="30000" dirty="0" smtClean="0">
                <a:solidFill>
                  <a:schemeClr val="tx1"/>
                </a:solidFill>
                <a:latin typeface="+mn-lt"/>
              </a:rPr>
              <a:t>4</a:t>
            </a:r>
            <a:r>
              <a:rPr lang="en-US" sz="4000" dirty="0" smtClean="0">
                <a:solidFill>
                  <a:schemeClr val="tx1"/>
                </a:solidFill>
                <a:latin typeface="+mn-lt"/>
              </a:rPr>
              <a:t> </a:t>
            </a:r>
            <a:r>
              <a:rPr lang="en-US" sz="4000" dirty="0">
                <a:solidFill>
                  <a:schemeClr val="tx1"/>
                </a:solidFill>
                <a:latin typeface="+mn-lt"/>
              </a:rPr>
              <a:t>Surely he took up </a:t>
            </a:r>
            <a:r>
              <a:rPr lang="en-US" sz="4000" u="sng" dirty="0">
                <a:solidFill>
                  <a:schemeClr val="tx1"/>
                </a:solidFill>
                <a:latin typeface="+mn-lt"/>
              </a:rPr>
              <a:t>our infirmities and carried our sorrows</a:t>
            </a:r>
            <a:r>
              <a:rPr lang="en-US" sz="4000" dirty="0">
                <a:solidFill>
                  <a:schemeClr val="tx1"/>
                </a:solidFill>
                <a:latin typeface="+mn-lt"/>
              </a:rPr>
              <a:t>, yet we considered him stricken by Elohim, smitten by him, and afflicted</a:t>
            </a:r>
            <a:r>
              <a:rPr lang="en-US" sz="4000" dirty="0" smtClean="0">
                <a:solidFill>
                  <a:schemeClr val="tx1"/>
                </a:solidFill>
                <a:latin typeface="+mn-lt"/>
              </a:rPr>
              <a:t>.</a:t>
            </a:r>
            <a:endParaRPr lang="en-US" sz="4000" dirty="0">
              <a:solidFill>
                <a:schemeClr val="tx1"/>
              </a:solidFill>
              <a:latin typeface="+mn-lt"/>
            </a:endParaRPr>
          </a:p>
        </p:txBody>
      </p:sp>
    </p:spTree>
    <p:extLst>
      <p:ext uri="{BB962C8B-B14F-4D97-AF65-F5344CB8AC3E}">
        <p14:creationId xmlns:p14="http://schemas.microsoft.com/office/powerpoint/2010/main" val="6823024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10000"/>
          </a:bodyPr>
          <a:lstStyle/>
          <a:p>
            <a:pPr algn="ctr">
              <a:buNone/>
            </a:pPr>
            <a:r>
              <a:rPr lang="en-US" sz="4000" dirty="0" err="1" smtClean="0">
                <a:solidFill>
                  <a:schemeClr val="tx1"/>
                </a:solidFill>
                <a:latin typeface="+mn-lt"/>
                <a:cs typeface="Times New Roman" pitchFamily="18" charset="0"/>
              </a:rPr>
              <a:t>Yeshayahu</a:t>
            </a:r>
            <a:r>
              <a:rPr lang="en-US" sz="4000" dirty="0" smtClean="0">
                <a:solidFill>
                  <a:schemeClr val="tx1"/>
                </a:solidFill>
                <a:latin typeface="+mn-lt"/>
                <a:cs typeface="Times New Roman" pitchFamily="18" charset="0"/>
              </a:rPr>
              <a:t> (Isaiah) 53</a:t>
            </a:r>
          </a:p>
          <a:p>
            <a:pPr marL="0" indent="0">
              <a:buNone/>
            </a:pPr>
            <a:r>
              <a:rPr lang="en-US" sz="4000" baseline="30000" dirty="0" smtClean="0">
                <a:solidFill>
                  <a:schemeClr val="tx1"/>
                </a:solidFill>
                <a:latin typeface="+mn-lt"/>
              </a:rPr>
              <a:t>5</a:t>
            </a:r>
            <a:r>
              <a:rPr lang="en-US" sz="4000" dirty="0" smtClean="0">
                <a:solidFill>
                  <a:schemeClr val="tx1"/>
                </a:solidFill>
                <a:latin typeface="+mn-lt"/>
              </a:rPr>
              <a:t> </a:t>
            </a:r>
            <a:r>
              <a:rPr lang="en-US" sz="4000" dirty="0">
                <a:solidFill>
                  <a:schemeClr val="tx1"/>
                </a:solidFill>
                <a:latin typeface="+mn-lt"/>
              </a:rPr>
              <a:t>But he was pierced </a:t>
            </a:r>
            <a:r>
              <a:rPr lang="en-US" sz="4000" u="sng" dirty="0">
                <a:solidFill>
                  <a:schemeClr val="tx1"/>
                </a:solidFill>
                <a:latin typeface="+mn-lt"/>
              </a:rPr>
              <a:t>for our transgressions</a:t>
            </a:r>
            <a:r>
              <a:rPr lang="en-US" sz="4000" dirty="0">
                <a:solidFill>
                  <a:schemeClr val="tx1"/>
                </a:solidFill>
                <a:latin typeface="+mn-lt"/>
              </a:rPr>
              <a:t>, he was crushed </a:t>
            </a:r>
            <a:r>
              <a:rPr lang="en-US" sz="4000" u="sng" dirty="0">
                <a:solidFill>
                  <a:schemeClr val="tx1"/>
                </a:solidFill>
                <a:latin typeface="+mn-lt"/>
              </a:rPr>
              <a:t>for our iniquities</a:t>
            </a:r>
            <a:r>
              <a:rPr lang="en-US" sz="4000" dirty="0">
                <a:solidFill>
                  <a:schemeClr val="tx1"/>
                </a:solidFill>
                <a:latin typeface="+mn-lt"/>
              </a:rPr>
              <a:t>; the punishment that brought us peace was upon him, and by his wounds we are healed.</a:t>
            </a:r>
          </a:p>
          <a:p>
            <a:pPr marL="0" indent="0">
              <a:buNone/>
            </a:pPr>
            <a:r>
              <a:rPr lang="en-US" sz="4000" baseline="30000" dirty="0" smtClean="0">
                <a:solidFill>
                  <a:schemeClr val="tx1"/>
                </a:solidFill>
                <a:latin typeface="+mn-lt"/>
              </a:rPr>
              <a:t>6</a:t>
            </a:r>
            <a:r>
              <a:rPr lang="en-US" sz="4000" dirty="0" smtClean="0">
                <a:solidFill>
                  <a:schemeClr val="tx1"/>
                </a:solidFill>
                <a:latin typeface="+mn-lt"/>
              </a:rPr>
              <a:t> </a:t>
            </a:r>
            <a:r>
              <a:rPr lang="en-US" sz="4000" dirty="0">
                <a:solidFill>
                  <a:schemeClr val="tx1"/>
                </a:solidFill>
                <a:latin typeface="+mn-lt"/>
              </a:rPr>
              <a:t>We all, like sheep, have gone astray, each of us has turned to his own way; and Yahuwah has laid on him the iniquity of us all.</a:t>
            </a:r>
          </a:p>
          <a:p>
            <a:pPr marL="0" indent="0">
              <a:buNone/>
            </a:pPr>
            <a:r>
              <a:rPr lang="en-US" sz="4000" baseline="30000" dirty="0" smtClean="0">
                <a:solidFill>
                  <a:schemeClr val="tx1"/>
                </a:solidFill>
                <a:latin typeface="+mn-lt"/>
              </a:rPr>
              <a:t>7</a:t>
            </a:r>
            <a:r>
              <a:rPr lang="en-US" sz="4000" dirty="0" smtClean="0">
                <a:solidFill>
                  <a:schemeClr val="tx1"/>
                </a:solidFill>
                <a:latin typeface="+mn-lt"/>
              </a:rPr>
              <a:t> </a:t>
            </a:r>
            <a:r>
              <a:rPr lang="en-US" sz="4000" dirty="0">
                <a:solidFill>
                  <a:schemeClr val="tx1"/>
                </a:solidFill>
                <a:latin typeface="+mn-lt"/>
              </a:rPr>
              <a:t>He was oppressed and afflicted, yet he did not open his mouth; he was led like a lamb to the slaughter, and as a sheep before her shearers is silent, so he did not open his mouth.</a:t>
            </a:r>
          </a:p>
        </p:txBody>
      </p:sp>
    </p:spTree>
    <p:extLst>
      <p:ext uri="{BB962C8B-B14F-4D97-AF65-F5344CB8AC3E}">
        <p14:creationId xmlns:p14="http://schemas.microsoft.com/office/powerpoint/2010/main" val="15519977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dirty="0" smtClean="0">
                <a:solidFill>
                  <a:schemeClr val="tx1"/>
                </a:solidFill>
                <a:latin typeface="+mn-lt"/>
                <a:cs typeface="Times New Roman" pitchFamily="18" charset="0"/>
              </a:rPr>
              <a:t>We are Called to Endure Affliction</a:t>
            </a:r>
            <a:endParaRPr lang="en-US" sz="4000" dirty="0">
              <a:solidFill>
                <a:schemeClr val="tx1"/>
              </a:solidFill>
              <a:latin typeface="+mn-lt"/>
            </a:endParaRPr>
          </a:p>
          <a:p>
            <a:pPr>
              <a:buNone/>
            </a:pPr>
            <a:r>
              <a:rPr lang="en-US" sz="4000" dirty="0" smtClean="0">
                <a:solidFill>
                  <a:schemeClr val="tx1"/>
                </a:solidFill>
                <a:latin typeface="+mn-lt"/>
                <a:cs typeface="Times New Roman" pitchFamily="18" charset="0"/>
              </a:rPr>
              <a:t>Colossians 1:24</a:t>
            </a:r>
            <a:r>
              <a:rPr lang="en-US" sz="4000" dirty="0" smtClean="0">
                <a:solidFill>
                  <a:schemeClr val="tx1"/>
                </a:solidFill>
                <a:latin typeface="+mn-lt"/>
              </a:rPr>
              <a:t> </a:t>
            </a:r>
            <a:r>
              <a:rPr lang="en-US" sz="4000" dirty="0">
                <a:solidFill>
                  <a:schemeClr val="tx1"/>
                </a:solidFill>
                <a:latin typeface="+mn-lt"/>
              </a:rPr>
              <a:t>Now I rejoice in what was suffered for you, and </a:t>
            </a:r>
            <a:r>
              <a:rPr lang="en-US" sz="4000" u="sng" dirty="0">
                <a:solidFill>
                  <a:schemeClr val="tx1"/>
                </a:solidFill>
                <a:latin typeface="+mn-lt"/>
              </a:rPr>
              <a:t>I fill up in my flesh what is still lacking in regard to Messiah's afflictions</a:t>
            </a:r>
            <a:r>
              <a:rPr lang="en-US" sz="4000" dirty="0">
                <a:solidFill>
                  <a:schemeClr val="tx1"/>
                </a:solidFill>
                <a:latin typeface="+mn-lt"/>
              </a:rPr>
              <a:t>, for the sake of his body, which is the assembly.</a:t>
            </a:r>
          </a:p>
          <a:p>
            <a:pPr>
              <a:buNone/>
            </a:pPr>
            <a:endParaRPr lang="en-US" sz="4000"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42786854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a:bodyPr>
          <a:lstStyle/>
          <a:p>
            <a:pPr>
              <a:buNone/>
            </a:pPr>
            <a:r>
              <a:rPr lang="en-US" sz="4000" dirty="0" smtClean="0">
                <a:solidFill>
                  <a:schemeClr val="tx1"/>
                </a:solidFill>
                <a:latin typeface="+mn-lt"/>
                <a:cs typeface="Times New Roman" pitchFamily="18" charset="0"/>
              </a:rPr>
              <a:t>Did You Know…</a:t>
            </a:r>
          </a:p>
          <a:p>
            <a:pPr>
              <a:buNone/>
            </a:pPr>
            <a:r>
              <a:rPr lang="en-US" sz="4000" dirty="0">
                <a:solidFill>
                  <a:schemeClr val="tx1"/>
                </a:solidFill>
                <a:latin typeface="+mn-lt"/>
              </a:rPr>
              <a:t>Yahuwah </a:t>
            </a:r>
            <a:r>
              <a:rPr lang="en-US" sz="4000" dirty="0" smtClean="0">
                <a:solidFill>
                  <a:schemeClr val="tx1"/>
                </a:solidFill>
                <a:latin typeface="+mn-lt"/>
              </a:rPr>
              <a:t>wants us to afflict ourselves.</a:t>
            </a:r>
          </a:p>
          <a:p>
            <a:pPr>
              <a:buNone/>
            </a:pPr>
            <a:r>
              <a:rPr lang="en-US" sz="4000" dirty="0" smtClean="0">
                <a:solidFill>
                  <a:schemeClr val="tx1"/>
                </a:solidFill>
                <a:latin typeface="+mn-lt"/>
                <a:cs typeface="Times New Roman" pitchFamily="18" charset="0"/>
              </a:rPr>
              <a:t>Example: Yom Kippur</a:t>
            </a:r>
          </a:p>
          <a:p>
            <a:pPr marL="0" indent="0">
              <a:buNone/>
            </a:pPr>
            <a:r>
              <a:rPr lang="en-US" sz="4000" dirty="0" err="1" smtClean="0">
                <a:solidFill>
                  <a:schemeClr val="tx1"/>
                </a:solidFill>
                <a:latin typeface="+mn-lt"/>
                <a:cs typeface="Times New Roman" pitchFamily="18" charset="0"/>
              </a:rPr>
              <a:t>Vayiqra</a:t>
            </a:r>
            <a:r>
              <a:rPr lang="en-US" sz="4000" dirty="0" smtClean="0">
                <a:solidFill>
                  <a:schemeClr val="tx1"/>
                </a:solidFill>
                <a:latin typeface="+mn-lt"/>
                <a:cs typeface="Times New Roman" pitchFamily="18" charset="0"/>
              </a:rPr>
              <a:t> 23:27</a:t>
            </a:r>
            <a:r>
              <a:rPr lang="en-US" sz="4000" dirty="0" smtClean="0">
                <a:solidFill>
                  <a:schemeClr val="tx1"/>
                </a:solidFill>
                <a:latin typeface="+mn-lt"/>
              </a:rPr>
              <a:t> </a:t>
            </a:r>
            <a:r>
              <a:rPr lang="en-US" sz="4000" dirty="0">
                <a:solidFill>
                  <a:schemeClr val="tx1"/>
                </a:solidFill>
                <a:latin typeface="+mn-lt"/>
              </a:rPr>
              <a:t>"The tenth day of this seventh month is the Day of Atonement. Hold a set apart assembly and </a:t>
            </a:r>
            <a:r>
              <a:rPr lang="en-US" sz="4000" dirty="0" smtClean="0">
                <a:solidFill>
                  <a:schemeClr val="tx1"/>
                </a:solidFill>
                <a:latin typeface="+mn-lt"/>
              </a:rPr>
              <a:t>deny (afflict) </a:t>
            </a:r>
            <a:r>
              <a:rPr lang="en-US" sz="4000" dirty="0">
                <a:solidFill>
                  <a:schemeClr val="tx1"/>
                </a:solidFill>
                <a:latin typeface="+mn-lt"/>
              </a:rPr>
              <a:t>yourselves, and present an offering made to Yahuwah by </a:t>
            </a:r>
            <a:r>
              <a:rPr lang="en-US" sz="4000" dirty="0" smtClean="0">
                <a:solidFill>
                  <a:schemeClr val="tx1"/>
                </a:solidFill>
                <a:latin typeface="+mn-lt"/>
              </a:rPr>
              <a:t>fire.</a:t>
            </a:r>
            <a:r>
              <a:rPr lang="en-US" sz="4000" baseline="30000" dirty="0" smtClean="0">
                <a:solidFill>
                  <a:schemeClr val="tx1"/>
                </a:solidFill>
                <a:latin typeface="+mn-lt"/>
              </a:rPr>
              <a:t>28</a:t>
            </a:r>
            <a:r>
              <a:rPr lang="en-US" sz="4000" dirty="0" smtClean="0">
                <a:solidFill>
                  <a:schemeClr val="tx1"/>
                </a:solidFill>
                <a:latin typeface="+mn-lt"/>
              </a:rPr>
              <a:t> </a:t>
            </a:r>
            <a:r>
              <a:rPr lang="en-US" sz="4000" dirty="0">
                <a:solidFill>
                  <a:schemeClr val="tx1"/>
                </a:solidFill>
                <a:latin typeface="+mn-lt"/>
              </a:rPr>
              <a:t>Do no work on that day, because it is the Day of Atonement, when atonement is made for you before Yahuwah your Elohim.</a:t>
            </a:r>
          </a:p>
          <a:p>
            <a:pPr marL="0" indent="0">
              <a:buNone/>
            </a:pPr>
            <a:r>
              <a:rPr lang="en-US" sz="4000" baseline="30000" dirty="0" smtClean="0">
                <a:solidFill>
                  <a:schemeClr val="tx1"/>
                </a:solidFill>
                <a:latin typeface="+mn-lt"/>
              </a:rPr>
              <a:t>29</a:t>
            </a:r>
            <a:r>
              <a:rPr lang="en-US" sz="4000" dirty="0" smtClean="0">
                <a:solidFill>
                  <a:schemeClr val="tx1"/>
                </a:solidFill>
                <a:latin typeface="+mn-lt"/>
              </a:rPr>
              <a:t> </a:t>
            </a:r>
            <a:r>
              <a:rPr lang="en-US" sz="4000" dirty="0">
                <a:solidFill>
                  <a:schemeClr val="tx1"/>
                </a:solidFill>
                <a:latin typeface="+mn-lt"/>
              </a:rPr>
              <a:t>Anyone who does not deny himself on that day must be cut off from his people.</a:t>
            </a:r>
          </a:p>
          <a:p>
            <a:pPr>
              <a:buNone/>
            </a:pPr>
            <a:endParaRPr lang="en-US" sz="4000" dirty="0">
              <a:solidFill>
                <a:schemeClr val="tx1"/>
              </a:solidFill>
              <a:latin typeface="+mn-lt"/>
              <a:cs typeface="Times New Roman" pitchFamily="18" charset="0"/>
            </a:endParaRPr>
          </a:p>
        </p:txBody>
      </p:sp>
    </p:spTree>
    <p:extLst>
      <p:ext uri="{BB962C8B-B14F-4D97-AF65-F5344CB8AC3E}">
        <p14:creationId xmlns:p14="http://schemas.microsoft.com/office/powerpoint/2010/main" val="42442338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b="1" dirty="0"/>
              <a:t>Then Yahusha said to His disciples, "If anyone wishes to come after Me, he must deny himself, and take up his cross and follow Me.</a:t>
            </a:r>
          </a:p>
          <a:p>
            <a:pPr marL="0" indent="0">
              <a:buNone/>
            </a:pPr>
            <a:r>
              <a:rPr lang="en-US" sz="4000" b="1" dirty="0" smtClean="0"/>
              <a:t>For </a:t>
            </a:r>
            <a:r>
              <a:rPr lang="en-US" sz="4000" b="1" dirty="0"/>
              <a:t>whoever wishes to save his life will lose it; but whoever loses his life for My sake will find it.</a:t>
            </a:r>
          </a:p>
          <a:p>
            <a:pPr>
              <a:buNone/>
            </a:pPr>
            <a:r>
              <a:rPr lang="en-US" sz="4000" b="1" dirty="0" smtClean="0">
                <a:solidFill>
                  <a:schemeClr val="tx1"/>
                </a:solidFill>
                <a:cs typeface="Times New Roman" pitchFamily="18" charset="0"/>
              </a:rPr>
              <a:t>Matthew 16:24-25</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20939088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dirty="0" smtClean="0">
                <a:solidFill>
                  <a:schemeClr val="tx1"/>
                </a:solidFill>
                <a:latin typeface="+mn-lt"/>
                <a:cs typeface="Times New Roman" pitchFamily="18" charset="0"/>
              </a:rPr>
              <a:t>Did You Know…</a:t>
            </a:r>
          </a:p>
          <a:p>
            <a:pPr>
              <a:buNone/>
            </a:pPr>
            <a:r>
              <a:rPr lang="en-US" sz="4000" dirty="0" smtClean="0">
                <a:solidFill>
                  <a:schemeClr val="tx1"/>
                </a:solidFill>
                <a:latin typeface="+mn-lt"/>
              </a:rPr>
              <a:t>When we afflict ourselves (fast and pray), we tap into deeper power in the Spirit.</a:t>
            </a:r>
          </a:p>
          <a:p>
            <a:pPr>
              <a:buNone/>
            </a:pPr>
            <a:r>
              <a:rPr lang="en-US" sz="4000" dirty="0" smtClean="0">
                <a:solidFill>
                  <a:schemeClr val="tx1"/>
                </a:solidFill>
                <a:latin typeface="+mn-lt"/>
                <a:cs typeface="Times New Roman" pitchFamily="18" charset="0"/>
              </a:rPr>
              <a:t>Example: Casting out the spirit in a boy </a:t>
            </a:r>
            <a:endParaRPr lang="en-US" sz="4000" dirty="0">
              <a:solidFill>
                <a:schemeClr val="tx1"/>
              </a:solidFill>
              <a:latin typeface="+mn-lt"/>
              <a:cs typeface="Times New Roman" pitchFamily="18" charset="0"/>
            </a:endParaRPr>
          </a:p>
        </p:txBody>
      </p:sp>
    </p:spTree>
    <p:extLst>
      <p:ext uri="{BB962C8B-B14F-4D97-AF65-F5344CB8AC3E}">
        <p14:creationId xmlns:p14="http://schemas.microsoft.com/office/powerpoint/2010/main" val="40769227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70000" lnSpcReduction="20000"/>
          </a:bodyPr>
          <a:lstStyle/>
          <a:p>
            <a:pPr algn="ctr">
              <a:buNone/>
            </a:pPr>
            <a:r>
              <a:rPr lang="en-US" sz="4000" dirty="0" smtClean="0">
                <a:solidFill>
                  <a:schemeClr val="tx1"/>
                </a:solidFill>
                <a:latin typeface="+mn-lt"/>
                <a:cs typeface="Times New Roman" pitchFamily="18" charset="0"/>
              </a:rPr>
              <a:t>Mark 9 (KJV)</a:t>
            </a:r>
          </a:p>
          <a:p>
            <a:pPr marL="0" indent="0">
              <a:buNone/>
            </a:pPr>
            <a:r>
              <a:rPr lang="en-US" sz="4000" dirty="0">
                <a:solidFill>
                  <a:schemeClr val="tx1"/>
                </a:solidFill>
                <a:latin typeface="+mn-lt"/>
              </a:rPr>
              <a:t> </a:t>
            </a:r>
            <a:r>
              <a:rPr lang="en-US" sz="4000" baseline="30000" dirty="0">
                <a:solidFill>
                  <a:schemeClr val="tx1"/>
                </a:solidFill>
                <a:latin typeface="+mn-lt"/>
              </a:rPr>
              <a:t>17</a:t>
            </a:r>
            <a:r>
              <a:rPr lang="en-US" sz="4000" dirty="0">
                <a:solidFill>
                  <a:schemeClr val="tx1"/>
                </a:solidFill>
                <a:latin typeface="+mn-lt"/>
              </a:rPr>
              <a:t> And one of the multitude answered and said, Master, I have brought unto thee my son, which hath a dumb spirit;</a:t>
            </a:r>
          </a:p>
          <a:p>
            <a:pPr marL="0" indent="0">
              <a:buNone/>
            </a:pPr>
            <a:r>
              <a:rPr lang="en-US" sz="4000" dirty="0">
                <a:solidFill>
                  <a:schemeClr val="tx1"/>
                </a:solidFill>
                <a:latin typeface="+mn-lt"/>
              </a:rPr>
              <a:t> </a:t>
            </a:r>
            <a:r>
              <a:rPr lang="en-US" sz="4000" baseline="30000" dirty="0">
                <a:solidFill>
                  <a:schemeClr val="tx1"/>
                </a:solidFill>
                <a:latin typeface="+mn-lt"/>
              </a:rPr>
              <a:t>18</a:t>
            </a:r>
            <a:r>
              <a:rPr lang="en-US" sz="4000" dirty="0">
                <a:solidFill>
                  <a:schemeClr val="tx1"/>
                </a:solidFill>
                <a:latin typeface="+mn-lt"/>
              </a:rPr>
              <a:t> And </a:t>
            </a:r>
            <a:r>
              <a:rPr lang="en-US" sz="4000" dirty="0" err="1">
                <a:solidFill>
                  <a:schemeClr val="tx1"/>
                </a:solidFill>
                <a:latin typeface="+mn-lt"/>
              </a:rPr>
              <a:t>wheresoever</a:t>
            </a:r>
            <a:r>
              <a:rPr lang="en-US" sz="4000" dirty="0">
                <a:solidFill>
                  <a:schemeClr val="tx1"/>
                </a:solidFill>
                <a:latin typeface="+mn-lt"/>
              </a:rPr>
              <a:t> he </a:t>
            </a:r>
            <a:r>
              <a:rPr lang="en-US" sz="4000" dirty="0" err="1">
                <a:solidFill>
                  <a:schemeClr val="tx1"/>
                </a:solidFill>
                <a:latin typeface="+mn-lt"/>
              </a:rPr>
              <a:t>taketh</a:t>
            </a:r>
            <a:r>
              <a:rPr lang="en-US" sz="4000" dirty="0">
                <a:solidFill>
                  <a:schemeClr val="tx1"/>
                </a:solidFill>
                <a:latin typeface="+mn-lt"/>
              </a:rPr>
              <a:t> him, he </a:t>
            </a:r>
            <a:r>
              <a:rPr lang="en-US" sz="4000" dirty="0" err="1">
                <a:solidFill>
                  <a:schemeClr val="tx1"/>
                </a:solidFill>
                <a:latin typeface="+mn-lt"/>
              </a:rPr>
              <a:t>teareth</a:t>
            </a:r>
            <a:r>
              <a:rPr lang="en-US" sz="4000" dirty="0">
                <a:solidFill>
                  <a:schemeClr val="tx1"/>
                </a:solidFill>
                <a:latin typeface="+mn-lt"/>
              </a:rPr>
              <a:t> him: and he </a:t>
            </a:r>
            <a:r>
              <a:rPr lang="en-US" sz="4000" dirty="0" err="1">
                <a:solidFill>
                  <a:schemeClr val="tx1"/>
                </a:solidFill>
                <a:latin typeface="+mn-lt"/>
              </a:rPr>
              <a:t>foameth</a:t>
            </a:r>
            <a:r>
              <a:rPr lang="en-US" sz="4000" dirty="0">
                <a:solidFill>
                  <a:schemeClr val="tx1"/>
                </a:solidFill>
                <a:latin typeface="+mn-lt"/>
              </a:rPr>
              <a:t>, and </a:t>
            </a:r>
            <a:r>
              <a:rPr lang="en-US" sz="4000" dirty="0" err="1">
                <a:solidFill>
                  <a:schemeClr val="tx1"/>
                </a:solidFill>
                <a:latin typeface="+mn-lt"/>
              </a:rPr>
              <a:t>gnasheth</a:t>
            </a:r>
            <a:r>
              <a:rPr lang="en-US" sz="4000" dirty="0">
                <a:solidFill>
                  <a:schemeClr val="tx1"/>
                </a:solidFill>
                <a:latin typeface="+mn-lt"/>
              </a:rPr>
              <a:t> with his teeth, and </a:t>
            </a:r>
            <a:r>
              <a:rPr lang="en-US" sz="4000" dirty="0" err="1">
                <a:solidFill>
                  <a:schemeClr val="tx1"/>
                </a:solidFill>
                <a:latin typeface="+mn-lt"/>
              </a:rPr>
              <a:t>pineth</a:t>
            </a:r>
            <a:r>
              <a:rPr lang="en-US" sz="4000" dirty="0">
                <a:solidFill>
                  <a:schemeClr val="tx1"/>
                </a:solidFill>
                <a:latin typeface="+mn-lt"/>
              </a:rPr>
              <a:t> away: and I </a:t>
            </a:r>
            <a:r>
              <a:rPr lang="en-US" sz="4000" dirty="0" err="1">
                <a:solidFill>
                  <a:schemeClr val="tx1"/>
                </a:solidFill>
                <a:latin typeface="+mn-lt"/>
              </a:rPr>
              <a:t>spake</a:t>
            </a:r>
            <a:r>
              <a:rPr lang="en-US" sz="4000" dirty="0">
                <a:solidFill>
                  <a:schemeClr val="tx1"/>
                </a:solidFill>
                <a:latin typeface="+mn-lt"/>
              </a:rPr>
              <a:t> to thy disciples that they should cast him out; and they could not.</a:t>
            </a:r>
          </a:p>
          <a:p>
            <a:pPr marL="0" indent="0">
              <a:buNone/>
            </a:pPr>
            <a:r>
              <a:rPr lang="en-US" sz="4000" dirty="0">
                <a:solidFill>
                  <a:schemeClr val="tx1"/>
                </a:solidFill>
                <a:latin typeface="+mn-lt"/>
              </a:rPr>
              <a:t> </a:t>
            </a:r>
            <a:r>
              <a:rPr lang="en-US" sz="4000" baseline="30000" dirty="0">
                <a:solidFill>
                  <a:schemeClr val="tx1"/>
                </a:solidFill>
                <a:latin typeface="+mn-lt"/>
              </a:rPr>
              <a:t>19</a:t>
            </a:r>
            <a:r>
              <a:rPr lang="en-US" sz="4000" dirty="0">
                <a:solidFill>
                  <a:schemeClr val="tx1"/>
                </a:solidFill>
                <a:latin typeface="+mn-lt"/>
              </a:rPr>
              <a:t> He </a:t>
            </a:r>
            <a:r>
              <a:rPr lang="en-US" sz="4000" dirty="0" err="1">
                <a:solidFill>
                  <a:schemeClr val="tx1"/>
                </a:solidFill>
                <a:latin typeface="+mn-lt"/>
              </a:rPr>
              <a:t>answereth</a:t>
            </a:r>
            <a:r>
              <a:rPr lang="en-US" sz="4000" dirty="0">
                <a:solidFill>
                  <a:schemeClr val="tx1"/>
                </a:solidFill>
                <a:latin typeface="+mn-lt"/>
              </a:rPr>
              <a:t> him, and </a:t>
            </a:r>
            <a:r>
              <a:rPr lang="en-US" sz="4000" dirty="0" err="1">
                <a:solidFill>
                  <a:schemeClr val="tx1"/>
                </a:solidFill>
                <a:latin typeface="+mn-lt"/>
              </a:rPr>
              <a:t>saith</a:t>
            </a:r>
            <a:r>
              <a:rPr lang="en-US" sz="4000" dirty="0">
                <a:solidFill>
                  <a:schemeClr val="tx1"/>
                </a:solidFill>
                <a:latin typeface="+mn-lt"/>
              </a:rPr>
              <a:t>, O faithless generation, how long shall I be with you? how long shall I suffer you? bring him unto me.</a:t>
            </a:r>
          </a:p>
          <a:p>
            <a:pPr marL="0" indent="0">
              <a:buNone/>
            </a:pPr>
            <a:r>
              <a:rPr lang="en-US" sz="4000" dirty="0">
                <a:solidFill>
                  <a:schemeClr val="tx1"/>
                </a:solidFill>
                <a:latin typeface="+mn-lt"/>
              </a:rPr>
              <a:t> </a:t>
            </a:r>
            <a:r>
              <a:rPr lang="en-US" sz="4000" baseline="30000" dirty="0">
                <a:solidFill>
                  <a:schemeClr val="tx1"/>
                </a:solidFill>
                <a:latin typeface="+mn-lt"/>
              </a:rPr>
              <a:t>20</a:t>
            </a:r>
            <a:r>
              <a:rPr lang="en-US" sz="4000" dirty="0">
                <a:solidFill>
                  <a:schemeClr val="tx1"/>
                </a:solidFill>
                <a:latin typeface="+mn-lt"/>
              </a:rPr>
              <a:t> And they brought him unto him: and when he saw him, straightway the spirit tare him; and he fell on the ground, and wallowed foaming.</a:t>
            </a:r>
          </a:p>
          <a:p>
            <a:pPr marL="0" indent="0">
              <a:buNone/>
            </a:pPr>
            <a:r>
              <a:rPr lang="en-US" sz="4000" dirty="0">
                <a:solidFill>
                  <a:schemeClr val="tx1"/>
                </a:solidFill>
                <a:latin typeface="+mn-lt"/>
              </a:rPr>
              <a:t> </a:t>
            </a:r>
            <a:r>
              <a:rPr lang="en-US" sz="4000" baseline="30000" dirty="0">
                <a:solidFill>
                  <a:schemeClr val="tx1"/>
                </a:solidFill>
                <a:latin typeface="+mn-lt"/>
              </a:rPr>
              <a:t>21</a:t>
            </a:r>
            <a:r>
              <a:rPr lang="en-US" sz="4000" dirty="0">
                <a:solidFill>
                  <a:schemeClr val="tx1"/>
                </a:solidFill>
                <a:latin typeface="+mn-lt"/>
              </a:rPr>
              <a:t> And he asked his father, How long is it ago since this came unto him? And he said, Of a child.</a:t>
            </a:r>
          </a:p>
          <a:p>
            <a:pPr marL="0" indent="0">
              <a:buNone/>
            </a:pPr>
            <a:r>
              <a:rPr lang="en-US" sz="4000" dirty="0">
                <a:solidFill>
                  <a:schemeClr val="tx1"/>
                </a:solidFill>
                <a:latin typeface="+mn-lt"/>
              </a:rPr>
              <a:t> </a:t>
            </a:r>
            <a:r>
              <a:rPr lang="en-US" sz="4000" baseline="30000" dirty="0">
                <a:solidFill>
                  <a:schemeClr val="tx1"/>
                </a:solidFill>
                <a:latin typeface="+mn-lt"/>
              </a:rPr>
              <a:t>22</a:t>
            </a:r>
            <a:r>
              <a:rPr lang="en-US" sz="4000" dirty="0">
                <a:solidFill>
                  <a:schemeClr val="tx1"/>
                </a:solidFill>
                <a:latin typeface="+mn-lt"/>
              </a:rPr>
              <a:t> And </a:t>
            </a:r>
            <a:r>
              <a:rPr lang="en-US" sz="4000" dirty="0" err="1">
                <a:solidFill>
                  <a:schemeClr val="tx1"/>
                </a:solidFill>
                <a:latin typeface="+mn-lt"/>
              </a:rPr>
              <a:t>ofttimes</a:t>
            </a:r>
            <a:r>
              <a:rPr lang="en-US" sz="4000" dirty="0">
                <a:solidFill>
                  <a:schemeClr val="tx1"/>
                </a:solidFill>
                <a:latin typeface="+mn-lt"/>
              </a:rPr>
              <a:t> it hath cast him into the fire, and into the waters, to destroy him: but if thou canst do any thing, have compassion on us, and help us</a:t>
            </a:r>
            <a:r>
              <a:rPr lang="en-US" sz="4000" dirty="0" smtClean="0">
                <a:solidFill>
                  <a:schemeClr val="tx1"/>
                </a:solidFill>
                <a:latin typeface="+mn-lt"/>
              </a:rPr>
              <a:t>.</a:t>
            </a:r>
            <a:endParaRPr lang="en-US" sz="4000" dirty="0">
              <a:solidFill>
                <a:schemeClr val="tx1"/>
              </a:solidFill>
              <a:latin typeface="+mn-lt"/>
            </a:endParaRPr>
          </a:p>
        </p:txBody>
      </p:sp>
    </p:spTree>
    <p:extLst>
      <p:ext uri="{BB962C8B-B14F-4D97-AF65-F5344CB8AC3E}">
        <p14:creationId xmlns:p14="http://schemas.microsoft.com/office/powerpoint/2010/main" val="240037881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77500" lnSpcReduction="20000"/>
          </a:bodyPr>
          <a:lstStyle/>
          <a:p>
            <a:pPr algn="ctr">
              <a:buNone/>
            </a:pPr>
            <a:r>
              <a:rPr lang="en-US" sz="4000" dirty="0" smtClean="0">
                <a:solidFill>
                  <a:schemeClr val="tx1"/>
                </a:solidFill>
                <a:latin typeface="+mn-lt"/>
                <a:cs typeface="Times New Roman" pitchFamily="18" charset="0"/>
              </a:rPr>
              <a:t>Mark</a:t>
            </a:r>
          </a:p>
          <a:p>
            <a:pPr>
              <a:buNone/>
            </a:pPr>
            <a:r>
              <a:rPr lang="en-US" sz="4000" baseline="30000" dirty="0" smtClean="0">
                <a:solidFill>
                  <a:schemeClr val="tx1"/>
                </a:solidFill>
                <a:latin typeface="+mn-lt"/>
              </a:rPr>
              <a:t>23</a:t>
            </a:r>
            <a:r>
              <a:rPr lang="en-US" sz="4000" dirty="0" smtClean="0">
                <a:solidFill>
                  <a:schemeClr val="tx1"/>
                </a:solidFill>
                <a:latin typeface="+mn-lt"/>
              </a:rPr>
              <a:t> </a:t>
            </a:r>
            <a:r>
              <a:rPr lang="en-US" sz="4000" dirty="0">
                <a:solidFill>
                  <a:schemeClr val="tx1"/>
                </a:solidFill>
                <a:latin typeface="+mn-lt"/>
              </a:rPr>
              <a:t>Jesus said unto him, If thou canst believe, all things </a:t>
            </a:r>
            <a:r>
              <a:rPr lang="en-US" sz="4000" i="1" dirty="0">
                <a:solidFill>
                  <a:schemeClr val="tx1"/>
                </a:solidFill>
                <a:latin typeface="+mn-lt"/>
              </a:rPr>
              <a:t>are </a:t>
            </a:r>
            <a:r>
              <a:rPr lang="en-US" sz="4000" dirty="0">
                <a:solidFill>
                  <a:schemeClr val="tx1"/>
                </a:solidFill>
                <a:latin typeface="+mn-lt"/>
              </a:rPr>
              <a:t>possible to him that believeth.</a:t>
            </a:r>
          </a:p>
          <a:p>
            <a:pPr marL="0" indent="0">
              <a:buNone/>
            </a:pPr>
            <a:r>
              <a:rPr lang="en-US" sz="4000" dirty="0">
                <a:solidFill>
                  <a:schemeClr val="tx1"/>
                </a:solidFill>
                <a:latin typeface="+mn-lt"/>
              </a:rPr>
              <a:t> </a:t>
            </a:r>
            <a:r>
              <a:rPr lang="en-US" sz="4000" baseline="30000" dirty="0">
                <a:solidFill>
                  <a:schemeClr val="tx1"/>
                </a:solidFill>
                <a:latin typeface="+mn-lt"/>
              </a:rPr>
              <a:t>24</a:t>
            </a:r>
            <a:r>
              <a:rPr lang="en-US" sz="4000" dirty="0">
                <a:solidFill>
                  <a:schemeClr val="tx1"/>
                </a:solidFill>
                <a:latin typeface="+mn-lt"/>
              </a:rPr>
              <a:t> And straightway the father of the child cried out, and said with tears, Lord, I believe; help thou mine unbelief.</a:t>
            </a:r>
          </a:p>
          <a:p>
            <a:pPr marL="0" indent="0">
              <a:buNone/>
            </a:pPr>
            <a:r>
              <a:rPr lang="en-US" sz="4000" dirty="0">
                <a:solidFill>
                  <a:schemeClr val="tx1"/>
                </a:solidFill>
                <a:latin typeface="+mn-lt"/>
              </a:rPr>
              <a:t> </a:t>
            </a:r>
            <a:r>
              <a:rPr lang="en-US" sz="4000" baseline="30000" dirty="0">
                <a:solidFill>
                  <a:schemeClr val="tx1"/>
                </a:solidFill>
                <a:latin typeface="+mn-lt"/>
              </a:rPr>
              <a:t>25</a:t>
            </a:r>
            <a:r>
              <a:rPr lang="en-US" sz="4000" dirty="0">
                <a:solidFill>
                  <a:schemeClr val="tx1"/>
                </a:solidFill>
                <a:latin typeface="+mn-lt"/>
              </a:rPr>
              <a:t> When Jesus saw that the people came running together, he rebuked the foul spirit, saying unto him, </a:t>
            </a:r>
            <a:r>
              <a:rPr lang="en-US" sz="4000" i="1" dirty="0">
                <a:solidFill>
                  <a:schemeClr val="tx1"/>
                </a:solidFill>
                <a:latin typeface="+mn-lt"/>
              </a:rPr>
              <a:t>Thou </a:t>
            </a:r>
            <a:r>
              <a:rPr lang="en-US" sz="4000" dirty="0">
                <a:solidFill>
                  <a:schemeClr val="tx1"/>
                </a:solidFill>
                <a:latin typeface="+mn-lt"/>
              </a:rPr>
              <a:t>dumb and deaf spirit, I charge thee, come out of him, and enter no more into him.</a:t>
            </a:r>
          </a:p>
          <a:p>
            <a:pPr marL="0" indent="0">
              <a:buNone/>
            </a:pPr>
            <a:r>
              <a:rPr lang="en-US" sz="4000" dirty="0">
                <a:solidFill>
                  <a:schemeClr val="tx1"/>
                </a:solidFill>
                <a:latin typeface="+mn-lt"/>
              </a:rPr>
              <a:t> </a:t>
            </a:r>
            <a:r>
              <a:rPr lang="en-US" sz="4000" baseline="30000" dirty="0">
                <a:solidFill>
                  <a:schemeClr val="tx1"/>
                </a:solidFill>
                <a:latin typeface="+mn-lt"/>
              </a:rPr>
              <a:t>26</a:t>
            </a:r>
            <a:r>
              <a:rPr lang="en-US" sz="4000" dirty="0">
                <a:solidFill>
                  <a:schemeClr val="tx1"/>
                </a:solidFill>
                <a:latin typeface="+mn-lt"/>
              </a:rPr>
              <a:t> And </a:t>
            </a:r>
            <a:r>
              <a:rPr lang="en-US" sz="4000" i="1" dirty="0">
                <a:solidFill>
                  <a:schemeClr val="tx1"/>
                </a:solidFill>
                <a:latin typeface="+mn-lt"/>
              </a:rPr>
              <a:t>the spirit </a:t>
            </a:r>
            <a:r>
              <a:rPr lang="en-US" sz="4000" dirty="0">
                <a:solidFill>
                  <a:schemeClr val="tx1"/>
                </a:solidFill>
                <a:latin typeface="+mn-lt"/>
              </a:rPr>
              <a:t>cried, and rent him sore, and came out of him: and he was as one dead; insomuch that many said, He is dead.</a:t>
            </a:r>
          </a:p>
          <a:p>
            <a:pPr marL="0" indent="0">
              <a:buNone/>
            </a:pPr>
            <a:r>
              <a:rPr lang="en-US" sz="4000" dirty="0">
                <a:solidFill>
                  <a:schemeClr val="tx1"/>
                </a:solidFill>
                <a:latin typeface="+mn-lt"/>
              </a:rPr>
              <a:t> </a:t>
            </a:r>
            <a:r>
              <a:rPr lang="en-US" sz="4000" baseline="30000" dirty="0">
                <a:solidFill>
                  <a:schemeClr val="tx1"/>
                </a:solidFill>
                <a:latin typeface="+mn-lt"/>
              </a:rPr>
              <a:t>27</a:t>
            </a:r>
            <a:r>
              <a:rPr lang="en-US" sz="4000" dirty="0">
                <a:solidFill>
                  <a:schemeClr val="tx1"/>
                </a:solidFill>
                <a:latin typeface="+mn-lt"/>
              </a:rPr>
              <a:t> But Jesus took him by the hand, and lifted him up; and he arose.</a:t>
            </a:r>
          </a:p>
          <a:p>
            <a:pPr marL="0" indent="0">
              <a:buNone/>
            </a:pPr>
            <a:r>
              <a:rPr lang="en-US" sz="4000" dirty="0">
                <a:solidFill>
                  <a:schemeClr val="tx1"/>
                </a:solidFill>
                <a:latin typeface="+mn-lt"/>
              </a:rPr>
              <a:t> </a:t>
            </a:r>
            <a:r>
              <a:rPr lang="en-US" sz="4000" baseline="30000" dirty="0">
                <a:solidFill>
                  <a:schemeClr val="tx1"/>
                </a:solidFill>
                <a:latin typeface="+mn-lt"/>
              </a:rPr>
              <a:t>28</a:t>
            </a:r>
            <a:r>
              <a:rPr lang="en-US" sz="4000" dirty="0">
                <a:solidFill>
                  <a:schemeClr val="tx1"/>
                </a:solidFill>
                <a:latin typeface="+mn-lt"/>
              </a:rPr>
              <a:t> And when he was come into the house, his disciples asked him privately, Why could not we cast him out?</a:t>
            </a:r>
          </a:p>
          <a:p>
            <a:pPr marL="0" indent="0">
              <a:buNone/>
            </a:pPr>
            <a:r>
              <a:rPr lang="en-US" sz="4000" dirty="0">
                <a:solidFill>
                  <a:schemeClr val="tx1"/>
                </a:solidFill>
                <a:latin typeface="+mn-lt"/>
              </a:rPr>
              <a:t> </a:t>
            </a:r>
            <a:r>
              <a:rPr lang="en-US" sz="4000" baseline="30000" dirty="0">
                <a:solidFill>
                  <a:schemeClr val="tx1"/>
                </a:solidFill>
                <a:latin typeface="+mn-lt"/>
              </a:rPr>
              <a:t>29</a:t>
            </a:r>
            <a:r>
              <a:rPr lang="en-US" sz="4000" dirty="0">
                <a:solidFill>
                  <a:schemeClr val="tx1"/>
                </a:solidFill>
                <a:latin typeface="+mn-lt"/>
              </a:rPr>
              <a:t> And he said unto them, </a:t>
            </a:r>
            <a:r>
              <a:rPr lang="en-US" sz="4000" u="sng" dirty="0">
                <a:solidFill>
                  <a:schemeClr val="tx1"/>
                </a:solidFill>
                <a:latin typeface="+mn-lt"/>
              </a:rPr>
              <a:t>This kind can come forth by nothing, but by prayer and fasting</a:t>
            </a:r>
            <a:r>
              <a:rPr lang="en-US" sz="4000" dirty="0">
                <a:solidFill>
                  <a:schemeClr val="tx1"/>
                </a:solidFill>
                <a:latin typeface="+mn-lt"/>
              </a:rPr>
              <a:t>.</a:t>
            </a:r>
          </a:p>
        </p:txBody>
      </p:sp>
    </p:spTree>
    <p:extLst>
      <p:ext uri="{BB962C8B-B14F-4D97-AF65-F5344CB8AC3E}">
        <p14:creationId xmlns:p14="http://schemas.microsoft.com/office/powerpoint/2010/main" val="30197144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dirty="0" smtClean="0">
                <a:solidFill>
                  <a:schemeClr val="tx1"/>
                </a:solidFill>
                <a:latin typeface="+mn-lt"/>
                <a:cs typeface="Times New Roman" pitchFamily="18" charset="0"/>
              </a:rPr>
              <a:t>Did You Know…</a:t>
            </a:r>
          </a:p>
          <a:p>
            <a:pPr>
              <a:buNone/>
            </a:pPr>
            <a:r>
              <a:rPr lang="en-US" sz="4000" dirty="0">
                <a:solidFill>
                  <a:schemeClr val="tx1"/>
                </a:solidFill>
                <a:latin typeface="+mn-lt"/>
              </a:rPr>
              <a:t>Yahuwah </a:t>
            </a:r>
            <a:r>
              <a:rPr lang="en-US" sz="4000" dirty="0" smtClean="0">
                <a:solidFill>
                  <a:schemeClr val="tx1"/>
                </a:solidFill>
                <a:latin typeface="+mn-lt"/>
              </a:rPr>
              <a:t>sometimes ordains </a:t>
            </a:r>
            <a:r>
              <a:rPr lang="en-US" sz="4000" dirty="0">
                <a:solidFill>
                  <a:schemeClr val="tx1"/>
                </a:solidFill>
                <a:latin typeface="+mn-lt"/>
              </a:rPr>
              <a:t>affliction to take his people to the next level</a:t>
            </a:r>
            <a:r>
              <a:rPr lang="en-US" sz="4000" dirty="0" smtClean="0">
                <a:solidFill>
                  <a:schemeClr val="tx1"/>
                </a:solidFill>
                <a:latin typeface="+mn-lt"/>
              </a:rPr>
              <a:t>.</a:t>
            </a:r>
          </a:p>
          <a:p>
            <a:pPr>
              <a:buNone/>
            </a:pPr>
            <a:r>
              <a:rPr lang="en-US" sz="4000" dirty="0" smtClean="0">
                <a:solidFill>
                  <a:schemeClr val="tx1"/>
                </a:solidFill>
                <a:latin typeface="+mn-lt"/>
                <a:cs typeface="Times New Roman" pitchFamily="18" charset="0"/>
              </a:rPr>
              <a:t>Example: Peter’s exhortation in his second letter</a:t>
            </a:r>
            <a:endParaRPr lang="en-US" sz="4000" dirty="0">
              <a:solidFill>
                <a:schemeClr val="tx1"/>
              </a:solidFill>
              <a:latin typeface="+mn-lt"/>
              <a:cs typeface="Times New Roman" pitchFamily="18" charset="0"/>
            </a:endParaRPr>
          </a:p>
        </p:txBody>
      </p:sp>
    </p:spTree>
    <p:extLst>
      <p:ext uri="{BB962C8B-B14F-4D97-AF65-F5344CB8AC3E}">
        <p14:creationId xmlns:p14="http://schemas.microsoft.com/office/powerpoint/2010/main" val="2770339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baseline="30000" dirty="0" smtClean="0">
                <a:solidFill>
                  <a:schemeClr val="tx1"/>
                </a:solidFill>
                <a:latin typeface="+mn-lt"/>
              </a:rPr>
              <a:t>3</a:t>
            </a:r>
            <a:r>
              <a:rPr lang="en-US" sz="4000" dirty="0" smtClean="0">
                <a:solidFill>
                  <a:schemeClr val="tx1"/>
                </a:solidFill>
                <a:latin typeface="+mn-lt"/>
              </a:rPr>
              <a:t> </a:t>
            </a:r>
            <a:r>
              <a:rPr lang="en-US" sz="4000" dirty="0">
                <a:solidFill>
                  <a:schemeClr val="tx1"/>
                </a:solidFill>
                <a:latin typeface="+mn-lt"/>
              </a:rPr>
              <a:t>His divine power has given us everything we need for life and godliness through our knowledge of him who called us by his own glory and goodness.</a:t>
            </a:r>
          </a:p>
          <a:p>
            <a:pPr marL="0" indent="0">
              <a:buNone/>
            </a:pPr>
            <a:r>
              <a:rPr lang="en-US" sz="4000" baseline="30000" dirty="0" smtClean="0">
                <a:solidFill>
                  <a:schemeClr val="tx1"/>
                </a:solidFill>
                <a:latin typeface="+mn-lt"/>
              </a:rPr>
              <a:t>4</a:t>
            </a:r>
            <a:r>
              <a:rPr lang="en-US" sz="4000" dirty="0" smtClean="0">
                <a:solidFill>
                  <a:schemeClr val="tx1"/>
                </a:solidFill>
                <a:latin typeface="+mn-lt"/>
              </a:rPr>
              <a:t> </a:t>
            </a:r>
            <a:r>
              <a:rPr lang="en-US" sz="4000" dirty="0">
                <a:solidFill>
                  <a:schemeClr val="tx1"/>
                </a:solidFill>
                <a:latin typeface="+mn-lt"/>
              </a:rPr>
              <a:t>Through these he has given us his very great and precious promises, so that through them you may participate in the divine nature and escape the corruption in the world caused by evil desires.</a:t>
            </a:r>
          </a:p>
          <a:p>
            <a:pPr marL="0" indent="0">
              <a:buNone/>
            </a:pPr>
            <a:r>
              <a:rPr lang="en-US" sz="4000" baseline="30000" dirty="0" smtClean="0">
                <a:solidFill>
                  <a:schemeClr val="tx1"/>
                </a:solidFill>
                <a:latin typeface="+mn-lt"/>
              </a:rPr>
              <a:t>5</a:t>
            </a:r>
            <a:r>
              <a:rPr lang="en-US" sz="4000" dirty="0" smtClean="0">
                <a:solidFill>
                  <a:schemeClr val="tx1"/>
                </a:solidFill>
                <a:latin typeface="+mn-lt"/>
              </a:rPr>
              <a:t> </a:t>
            </a:r>
            <a:r>
              <a:rPr lang="en-US" sz="4000" dirty="0">
                <a:solidFill>
                  <a:schemeClr val="tx1"/>
                </a:solidFill>
                <a:latin typeface="+mn-lt"/>
              </a:rPr>
              <a:t>For this very reason, make every effort to add to your faith goodness; and to goodness, knowledge;</a:t>
            </a:r>
          </a:p>
          <a:p>
            <a:pPr>
              <a:buNone/>
            </a:pPr>
            <a:endParaRPr lang="en-US" sz="4000" dirty="0">
              <a:solidFill>
                <a:schemeClr val="tx1"/>
              </a:solidFill>
              <a:latin typeface="+mn-lt"/>
              <a:cs typeface="Times New Roman" pitchFamily="18" charset="0"/>
            </a:endParaRPr>
          </a:p>
        </p:txBody>
      </p:sp>
    </p:spTree>
    <p:extLst>
      <p:ext uri="{BB962C8B-B14F-4D97-AF65-F5344CB8AC3E}">
        <p14:creationId xmlns:p14="http://schemas.microsoft.com/office/powerpoint/2010/main" val="32913889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baseline="30000" dirty="0" smtClean="0">
                <a:solidFill>
                  <a:schemeClr val="tx1"/>
                </a:solidFill>
                <a:latin typeface="+mn-lt"/>
              </a:rPr>
              <a:t>6</a:t>
            </a:r>
            <a:r>
              <a:rPr lang="en-US" sz="4000" dirty="0" smtClean="0">
                <a:solidFill>
                  <a:schemeClr val="tx1"/>
                </a:solidFill>
                <a:latin typeface="+mn-lt"/>
              </a:rPr>
              <a:t> </a:t>
            </a:r>
            <a:r>
              <a:rPr lang="en-US" sz="4000" dirty="0">
                <a:solidFill>
                  <a:schemeClr val="tx1"/>
                </a:solidFill>
                <a:latin typeface="+mn-lt"/>
              </a:rPr>
              <a:t>and to knowledge, self-control; and to self-control, perseverance; and to perseverance, godliness;</a:t>
            </a:r>
          </a:p>
          <a:p>
            <a:pPr marL="0" indent="0">
              <a:buNone/>
            </a:pPr>
            <a:r>
              <a:rPr lang="en-US" sz="4000" baseline="30000" dirty="0" smtClean="0">
                <a:solidFill>
                  <a:schemeClr val="tx1"/>
                </a:solidFill>
                <a:latin typeface="+mn-lt"/>
              </a:rPr>
              <a:t>7</a:t>
            </a:r>
            <a:r>
              <a:rPr lang="en-US" sz="4000" dirty="0" smtClean="0">
                <a:solidFill>
                  <a:schemeClr val="tx1"/>
                </a:solidFill>
                <a:latin typeface="+mn-lt"/>
              </a:rPr>
              <a:t> </a:t>
            </a:r>
            <a:r>
              <a:rPr lang="en-US" sz="4000" dirty="0">
                <a:solidFill>
                  <a:schemeClr val="tx1"/>
                </a:solidFill>
                <a:latin typeface="+mn-lt"/>
              </a:rPr>
              <a:t>and to godliness, brotherly kindness; and to brotherly kindness, love.</a:t>
            </a:r>
          </a:p>
          <a:p>
            <a:pPr marL="0" indent="0">
              <a:buNone/>
            </a:pPr>
            <a:r>
              <a:rPr lang="en-US" sz="4000" baseline="30000" dirty="0" smtClean="0">
                <a:solidFill>
                  <a:schemeClr val="tx1"/>
                </a:solidFill>
                <a:latin typeface="+mn-lt"/>
              </a:rPr>
              <a:t>8</a:t>
            </a:r>
            <a:r>
              <a:rPr lang="en-US" sz="4000" dirty="0" smtClean="0">
                <a:solidFill>
                  <a:schemeClr val="tx1"/>
                </a:solidFill>
                <a:latin typeface="+mn-lt"/>
              </a:rPr>
              <a:t> </a:t>
            </a:r>
            <a:r>
              <a:rPr lang="en-US" sz="4000" dirty="0">
                <a:solidFill>
                  <a:schemeClr val="tx1"/>
                </a:solidFill>
                <a:latin typeface="+mn-lt"/>
              </a:rPr>
              <a:t>For if you possess these qualities in increasing measure, they will keep you from being ineffective and unproductive in your knowledge of our Master </a:t>
            </a:r>
            <a:r>
              <a:rPr lang="en-US" sz="4000" dirty="0" err="1">
                <a:solidFill>
                  <a:schemeClr val="tx1"/>
                </a:solidFill>
                <a:latin typeface="+mn-lt"/>
              </a:rPr>
              <a:t>Yahusha</a:t>
            </a:r>
            <a:r>
              <a:rPr lang="en-US" sz="4000" dirty="0">
                <a:solidFill>
                  <a:schemeClr val="tx1"/>
                </a:solidFill>
                <a:latin typeface="+mn-lt"/>
              </a:rPr>
              <a:t> Messiah.</a:t>
            </a:r>
          </a:p>
          <a:p>
            <a:pPr>
              <a:buNone/>
            </a:pPr>
            <a:endParaRPr lang="en-US" sz="4000" dirty="0">
              <a:solidFill>
                <a:schemeClr val="tx1"/>
              </a:solidFill>
              <a:latin typeface="+mn-lt"/>
              <a:cs typeface="Times New Roman" pitchFamily="18" charset="0"/>
            </a:endParaRPr>
          </a:p>
        </p:txBody>
      </p:sp>
    </p:spTree>
    <p:extLst>
      <p:ext uri="{BB962C8B-B14F-4D97-AF65-F5344CB8AC3E}">
        <p14:creationId xmlns:p14="http://schemas.microsoft.com/office/powerpoint/2010/main" val="93392233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dirty="0">
                <a:solidFill>
                  <a:schemeClr val="tx1"/>
                </a:solidFill>
                <a:latin typeface="+mn-lt"/>
              </a:rPr>
              <a:t>You Can Get More Information About Many Other Bible Study Topics From a Hebraic Perspective</a:t>
            </a:r>
          </a:p>
          <a:p>
            <a:pPr algn="ctr">
              <a:buNone/>
            </a:pPr>
            <a:r>
              <a:rPr lang="en-US" sz="4000" dirty="0">
                <a:solidFill>
                  <a:schemeClr val="tx1"/>
                </a:solidFill>
                <a:latin typeface="+mn-lt"/>
              </a:rPr>
              <a:t>At My Website:</a:t>
            </a:r>
          </a:p>
          <a:p>
            <a:pPr algn="ctr">
              <a:buNone/>
            </a:pPr>
            <a:r>
              <a:rPr lang="en-US" sz="4000" dirty="0">
                <a:solidFill>
                  <a:schemeClr val="tx1"/>
                </a:solidFill>
                <a:latin typeface="+mn-lt"/>
              </a:rPr>
              <a:t>www.BibleTruth.cc</a:t>
            </a:r>
            <a:endParaRPr lang="en-US" sz="4000" dirty="0">
              <a:solidFill>
                <a:schemeClr val="tx1"/>
              </a:solidFill>
              <a:latin typeface="+mn-lt"/>
            </a:endParaRP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76653</TotalTime>
  <Words>3262</Words>
  <Application>Microsoft Office PowerPoint</Application>
  <PresentationFormat>Widescreen</PresentationFormat>
  <Paragraphs>236</Paragraphs>
  <Slides>49</Slides>
  <Notes>49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Arial</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748</cp:revision>
  <dcterms:created xsi:type="dcterms:W3CDTF">2018-11-07T08:55:54Z</dcterms:created>
  <dcterms:modified xsi:type="dcterms:W3CDTF">2020-04-11T15:12:13Z</dcterms:modified>
</cp:coreProperties>
</file>