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64" r:id="rId2"/>
    <p:sldId id="306" r:id="rId3"/>
    <p:sldId id="360" r:id="rId4"/>
    <p:sldId id="364" r:id="rId5"/>
    <p:sldId id="367" r:id="rId6"/>
    <p:sldId id="366" r:id="rId7"/>
    <p:sldId id="368" r:id="rId8"/>
    <p:sldId id="365" r:id="rId9"/>
    <p:sldId id="361" r:id="rId10"/>
    <p:sldId id="312" r:id="rId11"/>
    <p:sldId id="313" r:id="rId12"/>
    <p:sldId id="314" r:id="rId13"/>
    <p:sldId id="315" r:id="rId14"/>
    <p:sldId id="319" r:id="rId15"/>
    <p:sldId id="321" r:id="rId16"/>
    <p:sldId id="322" r:id="rId17"/>
    <p:sldId id="323" r:id="rId18"/>
    <p:sldId id="325" r:id="rId19"/>
    <p:sldId id="326" r:id="rId20"/>
    <p:sldId id="327" r:id="rId21"/>
    <p:sldId id="320" r:id="rId22"/>
    <p:sldId id="370" r:id="rId23"/>
    <p:sldId id="328" r:id="rId24"/>
    <p:sldId id="369" r:id="rId25"/>
    <p:sldId id="330" r:id="rId26"/>
    <p:sldId id="331" r:id="rId27"/>
    <p:sldId id="374" r:id="rId28"/>
    <p:sldId id="332" r:id="rId29"/>
    <p:sldId id="375" r:id="rId30"/>
    <p:sldId id="377" r:id="rId31"/>
    <p:sldId id="376" r:id="rId32"/>
    <p:sldId id="329" r:id="rId33"/>
    <p:sldId id="333" r:id="rId34"/>
    <p:sldId id="334" r:id="rId35"/>
    <p:sldId id="335" r:id="rId36"/>
    <p:sldId id="336" r:id="rId37"/>
    <p:sldId id="337" r:id="rId38"/>
    <p:sldId id="338" r:id="rId39"/>
    <p:sldId id="339" r:id="rId40"/>
    <p:sldId id="340" r:id="rId41"/>
    <p:sldId id="342" r:id="rId42"/>
    <p:sldId id="343" r:id="rId43"/>
    <p:sldId id="344" r:id="rId44"/>
    <p:sldId id="341" r:id="rId45"/>
    <p:sldId id="345" r:id="rId46"/>
    <p:sldId id="346" r:id="rId47"/>
    <p:sldId id="347" r:id="rId48"/>
    <p:sldId id="348" r:id="rId49"/>
    <p:sldId id="371" r:id="rId50"/>
    <p:sldId id="350" r:id="rId51"/>
    <p:sldId id="349" r:id="rId52"/>
    <p:sldId id="351" r:id="rId53"/>
    <p:sldId id="352" r:id="rId54"/>
    <p:sldId id="354" r:id="rId55"/>
    <p:sldId id="353" r:id="rId56"/>
    <p:sldId id="355" r:id="rId57"/>
    <p:sldId id="356" r:id="rId58"/>
    <p:sldId id="357" r:id="rId59"/>
    <p:sldId id="372" r:id="rId60"/>
    <p:sldId id="373" r:id="rId61"/>
    <p:sldId id="358" r:id="rId62"/>
    <p:sldId id="359" r:id="rId63"/>
    <p:sldId id="362" r:id="rId64"/>
    <p:sldId id="363"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91" d="100"/>
          <a:sy n="91" d="100"/>
        </p:scale>
        <p:origin x="78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008470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966190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749892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50795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330470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838438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3420097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11/27/2018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11/27/2018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11/27/2018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333" dirty="0">
                <a:solidFill>
                  <a:schemeClr val="tx2"/>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buNone/>
            </a:pPr>
            <a:r>
              <a:rPr lang="en-US" sz="3733" dirty="0">
                <a:solidFill>
                  <a:schemeClr val="tx1">
                    <a:lumMod val="95000"/>
                    <a:lumOff val="5000"/>
                  </a:schemeClr>
                </a:solidFill>
                <a:latin typeface="Helvetica" pitchFamily="34" charset="0"/>
                <a:cs typeface="Helvetica" pitchFamily="34" charset="0"/>
              </a:rPr>
              <a:t>Welcome to</a:t>
            </a:r>
            <a:endParaRPr lang="en-US" sz="3733"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666" i="1" dirty="0">
                <a:solidFill>
                  <a:srgbClr val="C00000"/>
                </a:solidFill>
                <a:latin typeface="Helvetica" pitchFamily="34" charset="0"/>
                <a:cs typeface="Helvetica" pitchFamily="34" charset="0"/>
              </a:rPr>
              <a:t>The </a:t>
            </a:r>
            <a:r>
              <a:rPr lang="en-US" sz="10666" i="1" dirty="0" err="1">
                <a:solidFill>
                  <a:srgbClr val="C00000"/>
                </a:solidFill>
                <a:latin typeface="Helvetica" pitchFamily="34" charset="0"/>
                <a:cs typeface="Helvetica" pitchFamily="34" charset="0"/>
              </a:rPr>
              <a:t>Miqra</a:t>
            </a:r>
            <a:endParaRPr lang="en-US" sz="10666"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At the Home of </a:t>
            </a:r>
            <a:r>
              <a:rPr lang="en-US" sz="5333" dirty="0" smtClean="0">
                <a:solidFill>
                  <a:schemeClr val="tx1">
                    <a:lumMod val="95000"/>
                    <a:lumOff val="5000"/>
                  </a:schemeClr>
                </a:solidFill>
                <a:latin typeface="Helvetica" pitchFamily="34" charset="0"/>
                <a:cs typeface="Helvetica" pitchFamily="34" charset="0"/>
              </a:rPr>
              <a:t>John and Marie</a:t>
            </a: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dirty="0" smtClean="0">
                <a:solidFill>
                  <a:schemeClr val="tx1">
                    <a:lumMod val="95000"/>
                    <a:lumOff val="5000"/>
                  </a:schemeClr>
                </a:solidFill>
                <a:latin typeface="Helvetica" pitchFamily="34" charset="0"/>
                <a:cs typeface="Helvetica" pitchFamily="34" charset="0"/>
              </a:rPr>
              <a:t>December 1, </a:t>
            </a:r>
            <a:r>
              <a:rPr lang="en-US" sz="5333" dirty="0">
                <a:solidFill>
                  <a:schemeClr val="tx1">
                    <a:lumMod val="95000"/>
                    <a:lumOff val="5000"/>
                  </a:schemeClr>
                </a:solidFill>
                <a:latin typeface="Helvetica" pitchFamily="34" charset="0"/>
                <a:cs typeface="Helvetica" pitchFamily="34" charset="0"/>
              </a:rPr>
              <a:t>2018</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7461" y="876303"/>
            <a:ext cx="10089931" cy="5143500"/>
          </a:xfrm>
        </p:spPr>
        <p:txBody>
          <a:bodyPr>
            <a:normAutofit/>
          </a:bodyPr>
          <a:lstStyle/>
          <a:p>
            <a:pPr algn="ctr">
              <a:buNone/>
            </a:pPr>
            <a:r>
              <a:rPr lang="en-US" sz="4000" dirty="0">
                <a:solidFill>
                  <a:schemeClr val="bg1"/>
                </a:solidFill>
                <a:latin typeface="Helvetica" pitchFamily="34" charset="0"/>
                <a:cs typeface="Helvetica" pitchFamily="34" charset="0"/>
              </a:rPr>
              <a:t>  </a:t>
            </a:r>
          </a:p>
          <a:p>
            <a:pPr algn="ctr">
              <a:buNone/>
            </a:pPr>
            <a:r>
              <a:rPr lang="en-US" sz="4400" b="1" dirty="0" smtClean="0">
                <a:latin typeface="Helvetica" pitchFamily="34" charset="0"/>
                <a:cs typeface="Helvetica" pitchFamily="34" charset="0"/>
              </a:rPr>
              <a:t>Torah Terminology</a:t>
            </a:r>
            <a:endParaRPr lang="en-US" sz="4400" b="1" dirty="0">
              <a:latin typeface="Helvetica" pitchFamily="34" charset="0"/>
              <a:cs typeface="Helvetica" pitchFamily="34" charset="0"/>
            </a:endParaRPr>
          </a:p>
          <a:p>
            <a:pPr marL="0" indent="0" algn="ctr">
              <a:buNone/>
            </a:pPr>
            <a:endParaRPr lang="en-US" sz="3300" dirty="0"/>
          </a:p>
          <a:p>
            <a:pPr marL="0" indent="0" algn="ctr">
              <a:buNone/>
            </a:pPr>
            <a:r>
              <a:rPr lang="en-US" sz="4000" b="1" dirty="0"/>
              <a:t>Towards an </a:t>
            </a:r>
            <a:r>
              <a:rPr lang="en-US" sz="4000" b="1" dirty="0" smtClean="0"/>
              <a:t>Better Understanding </a:t>
            </a:r>
            <a:r>
              <a:rPr lang="en-US" sz="4000" b="1" dirty="0"/>
              <a:t>of the </a:t>
            </a:r>
            <a:r>
              <a:rPr lang="en-US" sz="4000" b="1" dirty="0" smtClean="0"/>
              <a:t>Hebrew Words Referring to the “Law”</a:t>
            </a:r>
            <a:endParaRPr lang="en-US" sz="4400" b="1" dirty="0">
              <a:latin typeface="Helvetica" pitchFamily="34" charset="0"/>
              <a:cs typeface="Helvetica" pitchFamily="34" charset="0"/>
            </a:endParaRPr>
          </a:p>
        </p:txBody>
      </p:sp>
    </p:spTree>
    <p:extLst>
      <p:ext uri="{BB962C8B-B14F-4D97-AF65-F5344CB8AC3E}">
        <p14:creationId xmlns:p14="http://schemas.microsoft.com/office/powerpoint/2010/main" val="22351896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altLang="en-US" b="1" dirty="0"/>
              <a:t>Why Should We Study </a:t>
            </a:r>
            <a:r>
              <a:rPr lang="en-US" altLang="en-US" b="1" dirty="0" smtClean="0"/>
              <a:t>Hebrew Terminology?</a:t>
            </a:r>
            <a:endParaRPr lang="en-US" altLang="en-US" b="1" dirty="0"/>
          </a:p>
        </p:txBody>
      </p:sp>
      <p:sp>
        <p:nvSpPr>
          <p:cNvPr id="147459" name="Rectangle 3"/>
          <p:cNvSpPr>
            <a:spLocks noGrp="1" noChangeArrowheads="1"/>
          </p:cNvSpPr>
          <p:nvPr>
            <p:ph type="body" idx="1"/>
          </p:nvPr>
        </p:nvSpPr>
        <p:spPr>
          <a:xfrm>
            <a:off x="525517" y="1418897"/>
            <a:ext cx="11046373" cy="5439103"/>
          </a:xfrm>
        </p:spPr>
        <p:txBody>
          <a:bodyPr>
            <a:noAutofit/>
          </a:bodyPr>
          <a:lstStyle/>
          <a:p>
            <a:pPr>
              <a:buNone/>
            </a:pPr>
            <a:r>
              <a:rPr lang="en-US" altLang="en-US" sz="3600" dirty="0"/>
              <a:t>New Testament theologians have suggested a confusing understanding of the “Law” which needs to be clarified and corrected by the truth. </a:t>
            </a:r>
            <a:endParaRPr lang="en-US" altLang="en-US" sz="3600" dirty="0" smtClean="0"/>
          </a:p>
          <a:p>
            <a:pPr>
              <a:buNone/>
            </a:pPr>
            <a:r>
              <a:rPr lang="en-US" altLang="en-US" sz="3600" dirty="0" smtClean="0"/>
              <a:t>Theologians divide up the Law as containing Moral laws, Civil laws and Ceremonial laws.  This is artificial at best.</a:t>
            </a:r>
            <a:endParaRPr lang="en-US" altLang="en-US" sz="3600" dirty="0"/>
          </a:p>
        </p:txBody>
      </p:sp>
    </p:spTree>
    <p:extLst>
      <p:ext uri="{BB962C8B-B14F-4D97-AF65-F5344CB8AC3E}">
        <p14:creationId xmlns:p14="http://schemas.microsoft.com/office/powerpoint/2010/main" val="35407348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algn="ctr"/>
            <a:r>
              <a:rPr lang="en-US" altLang="en-US" b="1" dirty="0" smtClean="0"/>
              <a:t>“Moral Law”</a:t>
            </a:r>
            <a:endParaRPr lang="en-US" altLang="en-US" b="1" dirty="0"/>
          </a:p>
        </p:txBody>
      </p:sp>
      <p:sp>
        <p:nvSpPr>
          <p:cNvPr id="147459" name="Rectangle 3"/>
          <p:cNvSpPr>
            <a:spLocks noGrp="1" noChangeArrowheads="1"/>
          </p:cNvSpPr>
          <p:nvPr>
            <p:ph type="body" idx="1"/>
          </p:nvPr>
        </p:nvSpPr>
        <p:spPr>
          <a:xfrm>
            <a:off x="525517" y="1418897"/>
            <a:ext cx="11046373" cy="5439103"/>
          </a:xfrm>
        </p:spPr>
        <p:txBody>
          <a:bodyPr>
            <a:noAutofit/>
          </a:bodyPr>
          <a:lstStyle/>
          <a:p>
            <a:pPr>
              <a:buNone/>
            </a:pPr>
            <a:r>
              <a:rPr lang="en-US" altLang="en-US" sz="3600" dirty="0" smtClean="0"/>
              <a:t>You shall not murder</a:t>
            </a:r>
          </a:p>
          <a:p>
            <a:pPr>
              <a:buNone/>
            </a:pPr>
            <a:r>
              <a:rPr lang="en-US" altLang="en-US" sz="3600" dirty="0" smtClean="0"/>
              <a:t>You shall not commit adultery</a:t>
            </a:r>
          </a:p>
          <a:p>
            <a:pPr>
              <a:buNone/>
            </a:pPr>
            <a:r>
              <a:rPr lang="en-US" altLang="en-US" sz="3600" dirty="0" smtClean="0"/>
              <a:t>You shall not steal</a:t>
            </a:r>
          </a:p>
          <a:p>
            <a:pPr>
              <a:buNone/>
            </a:pPr>
            <a:r>
              <a:rPr lang="en-US" altLang="en-US" sz="3600" dirty="0" smtClean="0"/>
              <a:t>You shall not bear false witness</a:t>
            </a:r>
          </a:p>
          <a:p>
            <a:pPr>
              <a:buNone/>
            </a:pPr>
            <a:r>
              <a:rPr lang="en-US" altLang="en-US" sz="3600" dirty="0" smtClean="0"/>
              <a:t>You shall not covet</a:t>
            </a:r>
          </a:p>
          <a:p>
            <a:pPr>
              <a:buNone/>
            </a:pPr>
            <a:endParaRPr lang="en-US" altLang="en-US" sz="3600" dirty="0"/>
          </a:p>
          <a:p>
            <a:pPr>
              <a:buNone/>
            </a:pPr>
            <a:r>
              <a:rPr lang="en-US" altLang="en-US" sz="3600" dirty="0" smtClean="0"/>
              <a:t>All these are repeated in the New Testament</a:t>
            </a:r>
            <a:endParaRPr lang="en-US" altLang="en-US" sz="3600" dirty="0"/>
          </a:p>
        </p:txBody>
      </p:sp>
    </p:spTree>
    <p:extLst>
      <p:ext uri="{BB962C8B-B14F-4D97-AF65-F5344CB8AC3E}">
        <p14:creationId xmlns:p14="http://schemas.microsoft.com/office/powerpoint/2010/main" val="1684162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838200" y="1"/>
            <a:ext cx="10515600" cy="1690688"/>
          </a:xfrm>
        </p:spPr>
        <p:txBody>
          <a:bodyPr/>
          <a:lstStyle/>
          <a:p>
            <a:pPr algn="ctr"/>
            <a:r>
              <a:rPr lang="en-US" altLang="en-US" b="1" dirty="0" smtClean="0"/>
              <a:t>“Civil Law”</a:t>
            </a:r>
            <a:endParaRPr lang="en-US" altLang="en-US" b="1" dirty="0"/>
          </a:p>
        </p:txBody>
      </p:sp>
      <p:sp>
        <p:nvSpPr>
          <p:cNvPr id="147459" name="Rectangle 3"/>
          <p:cNvSpPr>
            <a:spLocks noGrp="1" noChangeArrowheads="1"/>
          </p:cNvSpPr>
          <p:nvPr>
            <p:ph type="body" idx="1"/>
          </p:nvPr>
        </p:nvSpPr>
        <p:spPr>
          <a:xfrm>
            <a:off x="525517" y="1303283"/>
            <a:ext cx="11046373" cy="5554717"/>
          </a:xfrm>
        </p:spPr>
        <p:txBody>
          <a:bodyPr>
            <a:noAutofit/>
          </a:bodyPr>
          <a:lstStyle/>
          <a:p>
            <a:pPr>
              <a:buNone/>
            </a:pPr>
            <a:r>
              <a:rPr lang="en-US" altLang="en-US" sz="3600" dirty="0" err="1" smtClean="0"/>
              <a:t>Devarim</a:t>
            </a:r>
            <a:r>
              <a:rPr lang="en-US" altLang="en-US" sz="3600" dirty="0" smtClean="0"/>
              <a:t> (Deuteronomy) 25:4  </a:t>
            </a:r>
            <a:r>
              <a:rPr lang="en-US" sz="3600" dirty="0"/>
              <a:t>Do not muzzle an ox while it is treading out the grain.</a:t>
            </a:r>
            <a:endParaRPr lang="en-US" dirty="0"/>
          </a:p>
          <a:p>
            <a:pPr marL="0" indent="0">
              <a:buNone/>
            </a:pPr>
            <a:r>
              <a:rPr lang="en-US" altLang="en-US" sz="3600" dirty="0" smtClean="0"/>
              <a:t>But, this is also found in the New Testament: 1 Corinthians 9:8-10  </a:t>
            </a:r>
            <a:r>
              <a:rPr lang="en-US" dirty="0"/>
              <a:t> </a:t>
            </a:r>
            <a:r>
              <a:rPr lang="en-US" sz="3600" dirty="0"/>
              <a:t>Do I say this merely from a human point of view? Doesn't the Law say the same </a:t>
            </a:r>
            <a:r>
              <a:rPr lang="en-US" sz="3600" dirty="0" smtClean="0"/>
              <a:t>thing? </a:t>
            </a:r>
            <a:r>
              <a:rPr lang="en-US" sz="3600" dirty="0"/>
              <a:t>For it is written in the Law of </a:t>
            </a:r>
            <a:r>
              <a:rPr lang="en-US" sz="3600" dirty="0" err="1"/>
              <a:t>Mosheh</a:t>
            </a:r>
            <a:r>
              <a:rPr lang="en-US" sz="3600" dirty="0"/>
              <a:t>: "Do not muzzle an ox while it is treading out the grain." Is it about oxen that Elohim is </a:t>
            </a:r>
            <a:r>
              <a:rPr lang="en-US" sz="3600" dirty="0" smtClean="0"/>
              <a:t>concerned? </a:t>
            </a:r>
            <a:r>
              <a:rPr lang="en-US" sz="3600" dirty="0"/>
              <a:t>Surely he says this for us, doesn't he? Yes, this was written for us, because when the plowman plows and the thresher threshes, they ought to do so in the hope of sharing in the harvest.</a:t>
            </a:r>
            <a:endParaRPr lang="en-US" dirty="0"/>
          </a:p>
          <a:p>
            <a:pPr>
              <a:buNone/>
            </a:pPr>
            <a:endParaRPr lang="en-US" altLang="en-US" sz="3600" dirty="0" smtClean="0"/>
          </a:p>
          <a:p>
            <a:pPr>
              <a:buNone/>
            </a:pPr>
            <a:endParaRPr lang="en-US" altLang="en-US" sz="3600" dirty="0"/>
          </a:p>
        </p:txBody>
      </p:sp>
    </p:spTree>
    <p:extLst>
      <p:ext uri="{BB962C8B-B14F-4D97-AF65-F5344CB8AC3E}">
        <p14:creationId xmlns:p14="http://schemas.microsoft.com/office/powerpoint/2010/main" val="16485727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838200" y="1"/>
            <a:ext cx="10515600" cy="998482"/>
          </a:xfrm>
        </p:spPr>
        <p:txBody>
          <a:bodyPr/>
          <a:lstStyle/>
          <a:p>
            <a:pPr algn="ctr"/>
            <a:r>
              <a:rPr lang="en-US" altLang="en-US" b="1" dirty="0" smtClean="0"/>
              <a:t>“Ceremonial Law”</a:t>
            </a:r>
            <a:endParaRPr lang="en-US" altLang="en-US" b="1" dirty="0"/>
          </a:p>
        </p:txBody>
      </p:sp>
      <p:sp>
        <p:nvSpPr>
          <p:cNvPr id="147459" name="Rectangle 3"/>
          <p:cNvSpPr>
            <a:spLocks noGrp="1" noChangeArrowheads="1"/>
          </p:cNvSpPr>
          <p:nvPr>
            <p:ph type="body" idx="1"/>
          </p:nvPr>
        </p:nvSpPr>
        <p:spPr>
          <a:xfrm>
            <a:off x="525517" y="1418897"/>
            <a:ext cx="11046373" cy="5439103"/>
          </a:xfrm>
        </p:spPr>
        <p:txBody>
          <a:bodyPr>
            <a:noAutofit/>
          </a:bodyPr>
          <a:lstStyle/>
          <a:p>
            <a:pPr>
              <a:buNone/>
            </a:pPr>
            <a:endParaRPr lang="en-US" altLang="en-US" sz="3600" dirty="0"/>
          </a:p>
        </p:txBody>
      </p:sp>
      <p:graphicFrame>
        <p:nvGraphicFramePr>
          <p:cNvPr id="2" name="Table 1"/>
          <p:cNvGraphicFramePr>
            <a:graphicFrameLocks noGrp="1"/>
          </p:cNvGraphicFramePr>
          <p:nvPr>
            <p:extLst>
              <p:ext uri="{D42A27DB-BD31-4B8C-83A1-F6EECF244321}">
                <p14:modId xmlns:p14="http://schemas.microsoft.com/office/powerpoint/2010/main" val="2102825221"/>
              </p:ext>
            </p:extLst>
          </p:nvPr>
        </p:nvGraphicFramePr>
        <p:xfrm>
          <a:off x="451945" y="756747"/>
          <a:ext cx="10901855" cy="5854260"/>
        </p:xfrm>
        <a:graphic>
          <a:graphicData uri="http://schemas.openxmlformats.org/drawingml/2006/table">
            <a:tbl>
              <a:tblPr/>
              <a:tblGrid>
                <a:gridCol w="4698124">
                  <a:extLst>
                    <a:ext uri="{9D8B030D-6E8A-4147-A177-3AD203B41FA5}">
                      <a16:colId xmlns:a16="http://schemas.microsoft.com/office/drawing/2014/main" val="4156538231"/>
                    </a:ext>
                  </a:extLst>
                </a:gridCol>
                <a:gridCol w="6203731">
                  <a:extLst>
                    <a:ext uri="{9D8B030D-6E8A-4147-A177-3AD203B41FA5}">
                      <a16:colId xmlns:a16="http://schemas.microsoft.com/office/drawing/2014/main" val="1728877313"/>
                    </a:ext>
                  </a:extLst>
                </a:gridCol>
              </a:tblGrid>
              <a:tr h="363024">
                <a:tc>
                  <a:txBody>
                    <a:bodyPr/>
                    <a:lstStyle/>
                    <a:p>
                      <a:pPr algn="ctr"/>
                      <a:r>
                        <a:rPr lang="en-US" sz="2000" b="1" dirty="0" err="1"/>
                        <a:t>Vayiqra</a:t>
                      </a:r>
                      <a:r>
                        <a:rPr lang="en-US" sz="2000" b="1" dirty="0"/>
                        <a:t> [</a:t>
                      </a:r>
                      <a:r>
                        <a:rPr lang="en-US" sz="2000" b="1" dirty="0" err="1"/>
                        <a:t>Levititcus</a:t>
                      </a:r>
                      <a:r>
                        <a:rPr lang="en-US" sz="2000" b="1" dirty="0"/>
                        <a:t>] 19:12-18</a:t>
                      </a:r>
                      <a:endParaRPr lang="en-US" sz="2000" dirty="0"/>
                    </a:p>
                  </a:txBody>
                  <a:tcPr marL="47297" marR="47297" marT="23649" marB="23649" anchor="ctr">
                    <a:lnL>
                      <a:noFill/>
                    </a:lnL>
                    <a:lnR>
                      <a:noFill/>
                    </a:lnR>
                    <a:lnT>
                      <a:noFill/>
                    </a:lnT>
                    <a:lnB>
                      <a:noFill/>
                    </a:lnB>
                    <a:solidFill>
                      <a:srgbClr val="C0C0C0"/>
                    </a:solidFill>
                  </a:tcPr>
                </a:tc>
                <a:tc>
                  <a:txBody>
                    <a:bodyPr/>
                    <a:lstStyle/>
                    <a:p>
                      <a:pPr algn="ctr"/>
                      <a:r>
                        <a:rPr lang="en-US" sz="2000" b="1" dirty="0"/>
                        <a:t>James</a:t>
                      </a:r>
                      <a:endParaRPr lang="en-US" sz="2000" dirty="0"/>
                    </a:p>
                  </a:txBody>
                  <a:tcPr marL="47297" marR="47297" marT="23649" marB="23649" anchor="ctr">
                    <a:lnL>
                      <a:noFill/>
                    </a:lnL>
                    <a:lnR>
                      <a:noFill/>
                    </a:lnR>
                    <a:lnT>
                      <a:noFill/>
                    </a:lnT>
                    <a:lnB>
                      <a:noFill/>
                    </a:lnB>
                    <a:solidFill>
                      <a:srgbClr val="C0C0C0"/>
                    </a:solidFill>
                  </a:tcPr>
                </a:tc>
                <a:extLst>
                  <a:ext uri="{0D108BD9-81ED-4DB2-BD59-A6C34878D82A}">
                    <a16:rowId xmlns:a16="http://schemas.microsoft.com/office/drawing/2014/main" val="1620469572"/>
                  </a:ext>
                </a:extLst>
              </a:tr>
              <a:tr h="1225359">
                <a:tc>
                  <a:txBody>
                    <a:bodyPr/>
                    <a:lstStyle/>
                    <a:p>
                      <a:r>
                        <a:rPr lang="en-US" sz="2000" dirty="0"/>
                        <a:t>19:12  Do not swear falsely by my name and so profane the name of your Elohim. I am Yahuwah.</a:t>
                      </a:r>
                    </a:p>
                  </a:txBody>
                  <a:tcPr marL="47297" marR="47297" marT="23649" marB="23649" anchor="ctr">
                    <a:lnL>
                      <a:noFill/>
                    </a:lnL>
                    <a:lnR>
                      <a:noFill/>
                    </a:lnR>
                    <a:lnT>
                      <a:noFill/>
                    </a:lnT>
                    <a:lnB>
                      <a:noFill/>
                    </a:lnB>
                    <a:solidFill>
                      <a:srgbClr val="C0C0C0"/>
                    </a:solidFill>
                  </a:tcPr>
                </a:tc>
                <a:tc>
                  <a:txBody>
                    <a:bodyPr/>
                    <a:lstStyle/>
                    <a:p>
                      <a:r>
                        <a:rPr lang="en-US" sz="2000" dirty="0"/>
                        <a:t>5:12  Above all, my brothers, do not swear-- not by heaven or by earth or by anything else. Let your "Yes" be yes, and your "No," no, or you will be condemned.</a:t>
                      </a:r>
                    </a:p>
                  </a:txBody>
                  <a:tcPr marL="47297" marR="47297" marT="23649" marB="23649" anchor="ctr">
                    <a:lnL>
                      <a:noFill/>
                    </a:lnL>
                    <a:lnR>
                      <a:noFill/>
                    </a:lnR>
                    <a:lnT>
                      <a:noFill/>
                    </a:lnT>
                    <a:lnB>
                      <a:noFill/>
                    </a:lnB>
                    <a:solidFill>
                      <a:srgbClr val="C0C0C0"/>
                    </a:solidFill>
                  </a:tcPr>
                </a:tc>
                <a:extLst>
                  <a:ext uri="{0D108BD9-81ED-4DB2-BD59-A6C34878D82A}">
                    <a16:rowId xmlns:a16="http://schemas.microsoft.com/office/drawing/2014/main" val="1420679580"/>
                  </a:ext>
                </a:extLst>
              </a:tr>
              <a:tr h="1225359">
                <a:tc>
                  <a:txBody>
                    <a:bodyPr/>
                    <a:lstStyle/>
                    <a:p>
                      <a:r>
                        <a:rPr lang="en-US" sz="2000"/>
                        <a:t>19:13  Do not defraud your neighbor or rob him. Do not hold back the wages of a hired man overnight.</a:t>
                      </a:r>
                    </a:p>
                  </a:txBody>
                  <a:tcPr marL="47297" marR="47297" marT="23649" marB="23649" anchor="ctr">
                    <a:lnL>
                      <a:noFill/>
                    </a:lnL>
                    <a:lnR>
                      <a:noFill/>
                    </a:lnR>
                    <a:lnT>
                      <a:noFill/>
                    </a:lnT>
                    <a:lnB>
                      <a:noFill/>
                    </a:lnB>
                    <a:solidFill>
                      <a:srgbClr val="C0C0C0"/>
                    </a:solidFill>
                  </a:tcPr>
                </a:tc>
                <a:tc>
                  <a:txBody>
                    <a:bodyPr/>
                    <a:lstStyle/>
                    <a:p>
                      <a:r>
                        <a:rPr lang="en-US" sz="2000" dirty="0"/>
                        <a:t>5:4  Look! The wages you failed to pay the workmen who mowed your fields are crying out against you. The cries of the harvesters have reached the ears of Yahuwah Almighty.</a:t>
                      </a:r>
                    </a:p>
                  </a:txBody>
                  <a:tcPr marL="47297" marR="47297" marT="23649" marB="23649" anchor="ctr">
                    <a:lnL>
                      <a:noFill/>
                    </a:lnL>
                    <a:lnR>
                      <a:noFill/>
                    </a:lnR>
                    <a:lnT>
                      <a:noFill/>
                    </a:lnT>
                    <a:lnB>
                      <a:noFill/>
                    </a:lnB>
                    <a:solidFill>
                      <a:srgbClr val="C0C0C0"/>
                    </a:solidFill>
                  </a:tcPr>
                </a:tc>
                <a:extLst>
                  <a:ext uri="{0D108BD9-81ED-4DB2-BD59-A6C34878D82A}">
                    <a16:rowId xmlns:a16="http://schemas.microsoft.com/office/drawing/2014/main" val="17645276"/>
                  </a:ext>
                </a:extLst>
              </a:tr>
              <a:tr h="1520259">
                <a:tc>
                  <a:txBody>
                    <a:bodyPr/>
                    <a:lstStyle/>
                    <a:p>
                      <a:r>
                        <a:rPr lang="en-US" sz="2000" dirty="0"/>
                        <a:t>19:15  Do not pervert justice; do not show partiality to the poor or favoritism to the great, but judge your neighbor fairly.</a:t>
                      </a:r>
                    </a:p>
                  </a:txBody>
                  <a:tcPr marL="47297" marR="47297" marT="23649" marB="23649" anchor="ctr">
                    <a:lnL>
                      <a:noFill/>
                    </a:lnL>
                    <a:lnR>
                      <a:noFill/>
                    </a:lnR>
                    <a:lnT>
                      <a:noFill/>
                    </a:lnT>
                    <a:lnB>
                      <a:noFill/>
                    </a:lnB>
                    <a:solidFill>
                      <a:srgbClr val="C0C0C0"/>
                    </a:solidFill>
                  </a:tcPr>
                </a:tc>
                <a:tc>
                  <a:txBody>
                    <a:bodyPr/>
                    <a:lstStyle/>
                    <a:p>
                      <a:r>
                        <a:rPr lang="en-US" sz="2000" dirty="0"/>
                        <a:t>2:1; 2:9  My brothers, as believers in our glorious Master </a:t>
                      </a:r>
                      <a:r>
                        <a:rPr lang="en-US" sz="2000" dirty="0" err="1"/>
                        <a:t>Yahusha</a:t>
                      </a:r>
                      <a:r>
                        <a:rPr lang="en-US" sz="2000" dirty="0"/>
                        <a:t> Messiah, don't show favoritism...  But if you show favoritism, you sin and are convicted by the law as lawbreakers.</a:t>
                      </a:r>
                    </a:p>
                  </a:txBody>
                  <a:tcPr marL="47297" marR="47297" marT="23649" marB="23649" anchor="ctr">
                    <a:lnL>
                      <a:noFill/>
                    </a:lnL>
                    <a:lnR>
                      <a:noFill/>
                    </a:lnR>
                    <a:lnT>
                      <a:noFill/>
                    </a:lnT>
                    <a:lnB>
                      <a:noFill/>
                    </a:lnB>
                    <a:solidFill>
                      <a:srgbClr val="C0C0C0"/>
                    </a:solidFill>
                  </a:tcPr>
                </a:tc>
                <a:extLst>
                  <a:ext uri="{0D108BD9-81ED-4DB2-BD59-A6C34878D82A}">
                    <a16:rowId xmlns:a16="http://schemas.microsoft.com/office/drawing/2014/main" val="2136634165"/>
                  </a:ext>
                </a:extLst>
              </a:tr>
              <a:tr h="1520259">
                <a:tc>
                  <a:txBody>
                    <a:bodyPr/>
                    <a:lstStyle/>
                    <a:p>
                      <a:r>
                        <a:rPr lang="en-US" sz="2000"/>
                        <a:t>19:16  Do not go about spreading slander among your people. Do not do anything that endangers your neighbor's life. I am Yahuwah.</a:t>
                      </a:r>
                    </a:p>
                  </a:txBody>
                  <a:tcPr marL="47297" marR="47297" marT="23649" marB="23649" anchor="ctr">
                    <a:lnL>
                      <a:noFill/>
                    </a:lnL>
                    <a:lnR>
                      <a:noFill/>
                    </a:lnR>
                    <a:lnT>
                      <a:noFill/>
                    </a:lnT>
                    <a:lnB>
                      <a:noFill/>
                    </a:lnB>
                    <a:solidFill>
                      <a:srgbClr val="C0C0C0"/>
                    </a:solidFill>
                  </a:tcPr>
                </a:tc>
                <a:tc>
                  <a:txBody>
                    <a:bodyPr/>
                    <a:lstStyle/>
                    <a:p>
                      <a:r>
                        <a:rPr lang="en-US" sz="2000" dirty="0"/>
                        <a:t>4:11  Brothers, do not slander one another. Anyone who speaks against his brother or judges him speaks against the law and judges it. When you judge the law, you are not keeping it, but sitting in judgment on it.</a:t>
                      </a:r>
                    </a:p>
                  </a:txBody>
                  <a:tcPr marL="47297" marR="47297" marT="23649" marB="23649" anchor="ctr">
                    <a:lnL>
                      <a:noFill/>
                    </a:lnL>
                    <a:lnR>
                      <a:noFill/>
                    </a:lnR>
                    <a:lnT>
                      <a:noFill/>
                    </a:lnT>
                    <a:lnB>
                      <a:noFill/>
                    </a:lnB>
                    <a:solidFill>
                      <a:srgbClr val="C0C0C0"/>
                    </a:solidFill>
                  </a:tcPr>
                </a:tc>
                <a:extLst>
                  <a:ext uri="{0D108BD9-81ED-4DB2-BD59-A6C34878D82A}">
                    <a16:rowId xmlns:a16="http://schemas.microsoft.com/office/drawing/2014/main" val="2142423286"/>
                  </a:ext>
                </a:extLst>
              </a:tr>
            </a:tbl>
          </a:graphicData>
        </a:graphic>
      </p:graphicFrame>
    </p:spTree>
    <p:extLst>
      <p:ext uri="{BB962C8B-B14F-4D97-AF65-F5344CB8AC3E}">
        <p14:creationId xmlns:p14="http://schemas.microsoft.com/office/powerpoint/2010/main" val="3640027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algn="ctr"/>
            <a:r>
              <a:rPr lang="en-US" altLang="en-US" b="1" dirty="0" smtClean="0"/>
              <a:t>“Ceremonial Law”</a:t>
            </a:r>
            <a:endParaRPr lang="en-US" altLang="en-US" b="1" dirty="0"/>
          </a:p>
        </p:txBody>
      </p:sp>
      <p:sp>
        <p:nvSpPr>
          <p:cNvPr id="147459" name="Rectangle 3"/>
          <p:cNvSpPr>
            <a:spLocks noGrp="1" noChangeArrowheads="1"/>
          </p:cNvSpPr>
          <p:nvPr>
            <p:ph type="body" idx="1"/>
          </p:nvPr>
        </p:nvSpPr>
        <p:spPr>
          <a:xfrm>
            <a:off x="525517" y="1418897"/>
            <a:ext cx="11046373" cy="5439103"/>
          </a:xfrm>
        </p:spPr>
        <p:txBody>
          <a:bodyPr>
            <a:noAutofit/>
          </a:bodyPr>
          <a:lstStyle/>
          <a:p>
            <a:pPr>
              <a:buNone/>
            </a:pPr>
            <a:r>
              <a:rPr lang="en-US" altLang="en-US" sz="3600" dirty="0" smtClean="0"/>
              <a:t>There are numerous thematic or verbal allusions that exist between the book of James and Leviticus 18-20, which is known as “the Law of Holiness.”  “Thus, from the heart of what many would regard as the ceremonial law comes the basis for the practical, ethical, and moral nurturing of NT believers!” (</a:t>
            </a:r>
            <a:r>
              <a:rPr lang="en-US" altLang="en-US" sz="3600" i="1" dirty="0" smtClean="0"/>
              <a:t>The Uses of the Old Testament in the New</a:t>
            </a:r>
            <a:r>
              <a:rPr lang="en-US" altLang="en-US" sz="3600" dirty="0" smtClean="0"/>
              <a:t>, Walter Kaiser, p. 222.)</a:t>
            </a:r>
            <a:endParaRPr lang="en-US" altLang="en-US" sz="3600" dirty="0"/>
          </a:p>
        </p:txBody>
      </p:sp>
    </p:spTree>
    <p:extLst>
      <p:ext uri="{BB962C8B-B14F-4D97-AF65-F5344CB8AC3E}">
        <p14:creationId xmlns:p14="http://schemas.microsoft.com/office/powerpoint/2010/main" val="3423630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altLang="en-US" b="1" dirty="0"/>
              <a:t>Why Should We Study </a:t>
            </a:r>
            <a:r>
              <a:rPr lang="en-US" altLang="en-US" b="1" dirty="0" smtClean="0"/>
              <a:t>Hebrew Terminology?</a:t>
            </a:r>
            <a:endParaRPr lang="en-US" altLang="en-US" b="1" dirty="0"/>
          </a:p>
        </p:txBody>
      </p:sp>
      <p:sp>
        <p:nvSpPr>
          <p:cNvPr id="147459" name="Rectangle 3"/>
          <p:cNvSpPr>
            <a:spLocks noGrp="1" noChangeArrowheads="1"/>
          </p:cNvSpPr>
          <p:nvPr>
            <p:ph type="body" idx="1"/>
          </p:nvPr>
        </p:nvSpPr>
        <p:spPr>
          <a:xfrm>
            <a:off x="525517" y="1418897"/>
            <a:ext cx="11046373" cy="5439103"/>
          </a:xfrm>
        </p:spPr>
        <p:txBody>
          <a:bodyPr>
            <a:noAutofit/>
          </a:bodyPr>
          <a:lstStyle/>
          <a:p>
            <a:pPr>
              <a:lnSpc>
                <a:spcPct val="90000"/>
              </a:lnSpc>
              <a:buFont typeface="Wingdings" pitchFamily="2" charset="2"/>
              <a:buNone/>
            </a:pPr>
            <a:r>
              <a:rPr lang="en-US" altLang="en-US" sz="3600" dirty="0" smtClean="0"/>
              <a:t>English </a:t>
            </a:r>
            <a:r>
              <a:rPr lang="en-US" altLang="en-US" sz="3600" dirty="0"/>
              <a:t>Bible translators have made very little effort in distinguishing the Hebrew words in their </a:t>
            </a:r>
            <a:r>
              <a:rPr lang="en-US" altLang="en-US" sz="3600" dirty="0" smtClean="0"/>
              <a:t>translations</a:t>
            </a:r>
            <a:r>
              <a:rPr lang="en-US" altLang="en-US" sz="3600" dirty="0" smtClean="0"/>
              <a:t> </a:t>
            </a:r>
            <a:r>
              <a:rPr lang="en-US" altLang="en-US" sz="3600" dirty="0"/>
              <a:t>of the terms.</a:t>
            </a:r>
          </a:p>
          <a:p>
            <a:pPr>
              <a:lnSpc>
                <a:spcPct val="90000"/>
              </a:lnSpc>
              <a:buFont typeface="Wingdings" pitchFamily="2" charset="2"/>
              <a:buNone/>
            </a:pPr>
            <a:r>
              <a:rPr lang="en-US" altLang="en-US" sz="3600" dirty="0"/>
              <a:t>In fact, English Bibles </a:t>
            </a:r>
            <a:r>
              <a:rPr lang="en-US" altLang="en-US" sz="3600" dirty="0" smtClean="0"/>
              <a:t>often confuse </a:t>
            </a:r>
            <a:r>
              <a:rPr lang="en-US" altLang="en-US" sz="3600" dirty="0"/>
              <a:t>rather than clarify meaning of these terms.</a:t>
            </a:r>
          </a:p>
          <a:p>
            <a:pPr>
              <a:lnSpc>
                <a:spcPct val="90000"/>
              </a:lnSpc>
              <a:buFont typeface="Wingdings" pitchFamily="2" charset="2"/>
              <a:buNone/>
            </a:pPr>
            <a:r>
              <a:rPr lang="en-US" altLang="en-US" sz="3600" dirty="0"/>
              <a:t>These Hebrew words have nuance which significantly impacts our understanding of the Scriptures</a:t>
            </a:r>
            <a:r>
              <a:rPr lang="en-US" altLang="en-US" sz="3600" dirty="0" smtClean="0"/>
              <a:t>.</a:t>
            </a:r>
            <a:endParaRPr lang="en-US" altLang="en-US" sz="3600" dirty="0"/>
          </a:p>
        </p:txBody>
      </p:sp>
    </p:spTree>
    <p:extLst>
      <p:ext uri="{BB962C8B-B14F-4D97-AF65-F5344CB8AC3E}">
        <p14:creationId xmlns:p14="http://schemas.microsoft.com/office/powerpoint/2010/main" val="3632711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714703" y="0"/>
            <a:ext cx="11088414" cy="914400"/>
          </a:xfrm>
        </p:spPr>
        <p:txBody>
          <a:bodyPr>
            <a:normAutofit/>
          </a:bodyPr>
          <a:lstStyle/>
          <a:p>
            <a:pPr algn="ctr"/>
            <a:r>
              <a:rPr lang="en-US" altLang="en-US" b="1" dirty="0" smtClean="0"/>
              <a:t>Examples of Confusion in Translation</a:t>
            </a:r>
            <a:endParaRPr lang="en-US" altLang="en-US" b="1" dirty="0"/>
          </a:p>
        </p:txBody>
      </p:sp>
      <p:sp>
        <p:nvSpPr>
          <p:cNvPr id="148483" name="Rectangle 3"/>
          <p:cNvSpPr>
            <a:spLocks noGrp="1" noChangeArrowheads="1"/>
          </p:cNvSpPr>
          <p:nvPr>
            <p:ph type="body" idx="1"/>
          </p:nvPr>
        </p:nvSpPr>
        <p:spPr>
          <a:xfrm>
            <a:off x="525517" y="914400"/>
            <a:ext cx="10951780" cy="5943600"/>
          </a:xfrm>
        </p:spPr>
        <p:txBody>
          <a:bodyPr/>
          <a:lstStyle/>
          <a:p>
            <a:pPr>
              <a:lnSpc>
                <a:spcPct val="90000"/>
              </a:lnSpc>
              <a:buFont typeface="Wingdings" pitchFamily="2" charset="2"/>
              <a:buNone/>
            </a:pPr>
            <a:r>
              <a:rPr lang="en-US" altLang="en-US" dirty="0"/>
              <a:t>KJV - Deuteronomy 6:1 Now these </a:t>
            </a:r>
            <a:r>
              <a:rPr lang="en-US" altLang="en-US" i="1" dirty="0"/>
              <a:t>are </a:t>
            </a:r>
            <a:r>
              <a:rPr lang="en-US" altLang="en-US" dirty="0"/>
              <a:t>the </a:t>
            </a:r>
            <a:r>
              <a:rPr lang="en-US" altLang="en-US" u="sng" dirty="0"/>
              <a:t>commandments, the statutes, and the judgments</a:t>
            </a:r>
            <a:r>
              <a:rPr lang="en-US" altLang="en-US" dirty="0"/>
              <a:t>, which the LORD your God commanded to teach you…</a:t>
            </a:r>
          </a:p>
          <a:p>
            <a:pPr>
              <a:lnSpc>
                <a:spcPct val="90000"/>
              </a:lnSpc>
              <a:buFont typeface="Wingdings" pitchFamily="2" charset="2"/>
              <a:buNone/>
            </a:pPr>
            <a:r>
              <a:rPr lang="en-US" altLang="en-US" dirty="0"/>
              <a:t>NIV - These are the </a:t>
            </a:r>
            <a:r>
              <a:rPr lang="en-US" altLang="en-US" u="sng" dirty="0"/>
              <a:t>commands, decrees and laws</a:t>
            </a:r>
            <a:r>
              <a:rPr lang="en-US" altLang="en-US" dirty="0"/>
              <a:t> the LORD your God directed me to teach you to observe…</a:t>
            </a:r>
          </a:p>
          <a:p>
            <a:pPr>
              <a:lnSpc>
                <a:spcPct val="90000"/>
              </a:lnSpc>
              <a:buFont typeface="Wingdings" pitchFamily="2" charset="2"/>
              <a:buNone/>
            </a:pPr>
            <a:r>
              <a:rPr lang="en-US" altLang="en-US" dirty="0"/>
              <a:t>NJB - Such, then, are the </a:t>
            </a:r>
            <a:r>
              <a:rPr lang="en-US" altLang="en-US" u="sng" dirty="0"/>
              <a:t>commandments, the laws and the customs </a:t>
            </a:r>
            <a:r>
              <a:rPr lang="en-US" altLang="en-US" dirty="0"/>
              <a:t>which Yahweh your God…</a:t>
            </a:r>
          </a:p>
          <a:p>
            <a:pPr>
              <a:lnSpc>
                <a:spcPct val="90000"/>
              </a:lnSpc>
              <a:buFont typeface="Wingdings" pitchFamily="2" charset="2"/>
              <a:buNone/>
            </a:pPr>
            <a:r>
              <a:rPr lang="en-US" altLang="en-US" dirty="0"/>
              <a:t>New Living </a:t>
            </a:r>
            <a:r>
              <a:rPr lang="en-US" altLang="en-US" dirty="0" smtClean="0"/>
              <a:t>Bible </a:t>
            </a:r>
            <a:r>
              <a:rPr lang="en-US" altLang="en-US" dirty="0"/>
              <a:t>- "These are all the </a:t>
            </a:r>
            <a:r>
              <a:rPr lang="en-US" altLang="en-US" u="sng" dirty="0"/>
              <a:t>commands, laws, and regulations</a:t>
            </a:r>
            <a:r>
              <a:rPr lang="en-US" altLang="en-US" dirty="0"/>
              <a:t> that the LORD your God…</a:t>
            </a:r>
          </a:p>
          <a:p>
            <a:pPr>
              <a:lnSpc>
                <a:spcPct val="90000"/>
              </a:lnSpc>
              <a:buFont typeface="Wingdings" pitchFamily="2" charset="2"/>
              <a:buNone/>
            </a:pPr>
            <a:r>
              <a:rPr lang="en-US" altLang="en-US" dirty="0"/>
              <a:t>TNK - And this is </a:t>
            </a:r>
            <a:r>
              <a:rPr lang="en-US" altLang="en-US" u="sng" dirty="0"/>
              <a:t>the Instruction -- the laws and the rules</a:t>
            </a:r>
            <a:r>
              <a:rPr lang="en-US" altLang="en-US" dirty="0"/>
              <a:t> -- that the LORD your God…</a:t>
            </a:r>
          </a:p>
        </p:txBody>
      </p:sp>
    </p:spTree>
    <p:extLst>
      <p:ext uri="{BB962C8B-B14F-4D97-AF65-F5344CB8AC3E}">
        <p14:creationId xmlns:p14="http://schemas.microsoft.com/office/powerpoint/2010/main" val="2554790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7047" y="685801"/>
            <a:ext cx="10941269" cy="5638800"/>
          </a:xfrm>
        </p:spPr>
        <p:txBody>
          <a:bodyPr>
            <a:normAutofit/>
          </a:bodyPr>
          <a:lstStyle/>
          <a:p>
            <a:pPr marL="0" indent="0">
              <a:buNone/>
            </a:pPr>
            <a:r>
              <a:rPr lang="en-US" sz="4000" baseline="30000" dirty="0" smtClean="0">
                <a:latin typeface="Times New Roman"/>
              </a:rPr>
              <a:t>5</a:t>
            </a:r>
            <a:r>
              <a:rPr lang="en-US" sz="4000" dirty="0" smtClean="0">
                <a:latin typeface="Times New Roman"/>
              </a:rPr>
              <a:t> </a:t>
            </a:r>
            <a:r>
              <a:rPr lang="en-US" sz="4000" dirty="0">
                <a:latin typeface="Times New Roman"/>
              </a:rPr>
              <a:t>See, I have taught you </a:t>
            </a:r>
            <a:r>
              <a:rPr lang="en-US" sz="4000" u="sng" dirty="0">
                <a:latin typeface="Times New Roman"/>
              </a:rPr>
              <a:t>decrees and laws</a:t>
            </a:r>
            <a:r>
              <a:rPr lang="en-US" sz="4000" dirty="0">
                <a:latin typeface="Times New Roman"/>
              </a:rPr>
              <a:t> as </a:t>
            </a:r>
            <a:r>
              <a:rPr lang="en-US" sz="4000" dirty="0" smtClean="0">
                <a:latin typeface="Times New Roman"/>
              </a:rPr>
              <a:t>Yahuwah </a:t>
            </a:r>
            <a:r>
              <a:rPr lang="en-US" sz="4000" dirty="0">
                <a:latin typeface="Times New Roman"/>
              </a:rPr>
              <a:t>my Elohim commanded me, so that you may follow them in the land you are entering to take possession of it</a:t>
            </a:r>
            <a:r>
              <a:rPr lang="en-US" sz="4000" dirty="0" smtClean="0">
                <a:latin typeface="Times New Roman"/>
              </a:rPr>
              <a:t>.</a:t>
            </a:r>
          </a:p>
          <a:p>
            <a:pPr marL="0" indent="0">
              <a:buNone/>
            </a:pPr>
            <a:r>
              <a:rPr lang="en-US" sz="4000" baseline="30000" dirty="0" smtClean="0">
                <a:latin typeface="Times New Roman"/>
              </a:rPr>
              <a:t>6</a:t>
            </a:r>
            <a:r>
              <a:rPr lang="en-US" sz="4000" dirty="0" smtClean="0">
                <a:latin typeface="Times New Roman"/>
              </a:rPr>
              <a:t> </a:t>
            </a:r>
            <a:r>
              <a:rPr lang="en-US" sz="4000" dirty="0">
                <a:latin typeface="Times New Roman"/>
              </a:rPr>
              <a:t>Observe them carefully, for this will show your wisdom and understanding to the nations, who will hear about all these </a:t>
            </a:r>
            <a:r>
              <a:rPr lang="en-US" sz="4000" u="sng" dirty="0">
                <a:latin typeface="Times New Roman"/>
              </a:rPr>
              <a:t>decrees</a:t>
            </a:r>
            <a:r>
              <a:rPr lang="en-US" sz="4000" dirty="0">
                <a:latin typeface="Times New Roman"/>
              </a:rPr>
              <a:t> and say, "Surely this great nation is a wise and understanding people."</a:t>
            </a:r>
          </a:p>
          <a:p>
            <a:pPr marL="0" indent="0">
              <a:buNone/>
            </a:pPr>
            <a:r>
              <a:rPr lang="en-US" sz="4000" dirty="0" smtClean="0">
                <a:latin typeface="Times New Roman"/>
              </a:rPr>
              <a:t>Deuteronomy 4</a:t>
            </a:r>
            <a:endParaRPr lang="en-US" sz="4000" dirty="0">
              <a:latin typeface="Times New Roman"/>
            </a:endParaRPr>
          </a:p>
        </p:txBody>
      </p:sp>
    </p:spTree>
    <p:extLst>
      <p:ext uri="{BB962C8B-B14F-4D97-AF65-F5344CB8AC3E}">
        <p14:creationId xmlns:p14="http://schemas.microsoft.com/office/powerpoint/2010/main" val="37887198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9903" y="685801"/>
            <a:ext cx="11130456" cy="5638800"/>
          </a:xfrm>
        </p:spPr>
        <p:txBody>
          <a:bodyPr>
            <a:normAutofit/>
          </a:bodyPr>
          <a:lstStyle/>
          <a:p>
            <a:pPr marL="0" indent="0">
              <a:buNone/>
            </a:pPr>
            <a:r>
              <a:rPr lang="en-US" sz="4000" baseline="30000" dirty="0">
                <a:latin typeface="Times New Roman"/>
              </a:rPr>
              <a:t>7</a:t>
            </a:r>
            <a:r>
              <a:rPr lang="en-US" sz="4000" dirty="0">
                <a:latin typeface="Times New Roman"/>
              </a:rPr>
              <a:t> What other nation is so great as to have their gods near them the way </a:t>
            </a:r>
            <a:r>
              <a:rPr lang="en-US" sz="4000" dirty="0" smtClean="0">
                <a:latin typeface="Times New Roman"/>
              </a:rPr>
              <a:t>Yahuwah </a:t>
            </a:r>
            <a:r>
              <a:rPr lang="en-US" sz="4000" dirty="0">
                <a:latin typeface="Times New Roman"/>
              </a:rPr>
              <a:t>our Elohim is near us whenever we pray to him?</a:t>
            </a:r>
          </a:p>
          <a:p>
            <a:pPr marL="0" indent="0">
              <a:buNone/>
            </a:pPr>
            <a:r>
              <a:rPr lang="en-US" sz="4000" baseline="30000" dirty="0">
                <a:latin typeface="Times New Roman"/>
              </a:rPr>
              <a:t>8</a:t>
            </a:r>
            <a:r>
              <a:rPr lang="en-US" sz="4000" dirty="0">
                <a:latin typeface="Times New Roman"/>
              </a:rPr>
              <a:t> And what other nation is so great as to have </a:t>
            </a:r>
            <a:r>
              <a:rPr lang="en-US" sz="4000" u="sng" dirty="0">
                <a:latin typeface="Times New Roman"/>
              </a:rPr>
              <a:t>such righteous decrees and laws</a:t>
            </a:r>
            <a:r>
              <a:rPr lang="en-US" sz="4000" dirty="0">
                <a:latin typeface="Times New Roman"/>
              </a:rPr>
              <a:t> as this </a:t>
            </a:r>
            <a:r>
              <a:rPr lang="en-US" sz="4000" u="sng" dirty="0">
                <a:latin typeface="Times New Roman"/>
              </a:rPr>
              <a:t>body of laws</a:t>
            </a:r>
            <a:r>
              <a:rPr lang="en-US" sz="4000" dirty="0">
                <a:latin typeface="Times New Roman"/>
              </a:rPr>
              <a:t> I am setting before you today? Deuteronomy </a:t>
            </a:r>
            <a:r>
              <a:rPr lang="en-US" sz="4000" dirty="0" smtClean="0">
                <a:latin typeface="Times New Roman"/>
              </a:rPr>
              <a:t>4</a:t>
            </a:r>
            <a:endParaRPr lang="en-US" sz="4000" dirty="0">
              <a:latin typeface="Times New Roman"/>
            </a:endParaRPr>
          </a:p>
        </p:txBody>
      </p:sp>
    </p:spTree>
    <p:extLst>
      <p:ext uri="{BB962C8B-B14F-4D97-AF65-F5344CB8AC3E}">
        <p14:creationId xmlns:p14="http://schemas.microsoft.com/office/powerpoint/2010/main" val="2740150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517" y="685801"/>
            <a:ext cx="10825655" cy="5638800"/>
          </a:xfrm>
        </p:spPr>
        <p:txBody>
          <a:bodyPr>
            <a:normAutofit/>
          </a:bodyPr>
          <a:lstStyle/>
          <a:p>
            <a:pPr>
              <a:buNone/>
            </a:pPr>
            <a:r>
              <a:rPr lang="en-US" sz="4000" baseline="30000" dirty="0">
                <a:latin typeface="Times New Roman"/>
              </a:rPr>
              <a:t>28</a:t>
            </a:r>
            <a:r>
              <a:rPr lang="en-US" sz="4000" dirty="0">
                <a:latin typeface="Times New Roman"/>
              </a:rPr>
              <a:t> Be careful to obey all these </a:t>
            </a:r>
            <a:r>
              <a:rPr lang="en-US" sz="4000" u="sng" dirty="0">
                <a:latin typeface="Times New Roman"/>
              </a:rPr>
              <a:t>regulations</a:t>
            </a:r>
            <a:r>
              <a:rPr lang="en-US" sz="4000" dirty="0">
                <a:latin typeface="Times New Roman"/>
              </a:rPr>
              <a:t> I am giving you, so that it may always go well with you and your children after you, because you will be doing what is good and right in the eyes of </a:t>
            </a:r>
            <a:r>
              <a:rPr lang="en-US" sz="4000" dirty="0" smtClean="0">
                <a:latin typeface="Times New Roman"/>
              </a:rPr>
              <a:t>Yahuwah </a:t>
            </a:r>
            <a:r>
              <a:rPr lang="en-US" sz="4000" dirty="0">
                <a:latin typeface="Times New Roman"/>
              </a:rPr>
              <a:t>your Elohim. (Deuteronomy 12)</a:t>
            </a:r>
          </a:p>
          <a:p>
            <a:pPr algn="ctr">
              <a:buNone/>
            </a:pPr>
            <a:endParaRPr lang="en-US" sz="4000" dirty="0">
              <a:solidFill>
                <a:schemeClr val="bg1"/>
              </a:solidFill>
            </a:endParaRPr>
          </a:p>
        </p:txBody>
      </p:sp>
    </p:spTree>
    <p:extLst>
      <p:ext uri="{BB962C8B-B14F-4D97-AF65-F5344CB8AC3E}">
        <p14:creationId xmlns:p14="http://schemas.microsoft.com/office/powerpoint/2010/main" val="12055031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ctr"/>
            <a:r>
              <a:rPr lang="en-US" altLang="en-US" b="1" dirty="0" smtClean="0"/>
              <a:t>Hebrew Torah Terminology</a:t>
            </a:r>
            <a:endParaRPr lang="en-US" altLang="en-US" b="1" dirty="0"/>
          </a:p>
        </p:txBody>
      </p:sp>
      <p:sp>
        <p:nvSpPr>
          <p:cNvPr id="19459" name="Rectangle 3"/>
          <p:cNvSpPr>
            <a:spLocks noGrp="1" noChangeArrowheads="1"/>
          </p:cNvSpPr>
          <p:nvPr>
            <p:ph type="body" sz="half" idx="1"/>
          </p:nvPr>
        </p:nvSpPr>
        <p:spPr>
          <a:xfrm>
            <a:off x="838199" y="1825625"/>
            <a:ext cx="5783318" cy="4351338"/>
          </a:xfrm>
        </p:spPr>
        <p:txBody>
          <a:bodyPr>
            <a:normAutofit fontScale="92500" lnSpcReduction="10000"/>
          </a:bodyPr>
          <a:lstStyle/>
          <a:p>
            <a:pPr>
              <a:buNone/>
            </a:pPr>
            <a:r>
              <a:rPr lang="en-US" altLang="en-US" sz="4300" dirty="0" smtClean="0"/>
              <a:t>  Torah - </a:t>
            </a:r>
            <a:r>
              <a:rPr lang="en-US" altLang="en-US" sz="4300" dirty="0" err="1" smtClean="0"/>
              <a:t>Torot</a:t>
            </a:r>
            <a:endParaRPr lang="en-US" altLang="en-US" sz="4300" dirty="0"/>
          </a:p>
          <a:p>
            <a:pPr>
              <a:buNone/>
            </a:pPr>
            <a:r>
              <a:rPr lang="en-US" altLang="en-US" sz="4300" dirty="0"/>
              <a:t>	</a:t>
            </a:r>
            <a:r>
              <a:rPr lang="en-US" altLang="en-US" sz="4300" dirty="0" smtClean="0"/>
              <a:t>Mitzvah - </a:t>
            </a:r>
            <a:r>
              <a:rPr lang="en-US" altLang="en-US" sz="4300" dirty="0" err="1" smtClean="0"/>
              <a:t>Mitzvot</a:t>
            </a:r>
            <a:endParaRPr lang="en-US" altLang="en-US" sz="4300" dirty="0"/>
          </a:p>
          <a:p>
            <a:pPr>
              <a:buNone/>
            </a:pPr>
            <a:r>
              <a:rPr lang="en-US" altLang="en-US" sz="4300" dirty="0"/>
              <a:t>	</a:t>
            </a:r>
            <a:r>
              <a:rPr lang="en-US" altLang="en-US" sz="4300" dirty="0" err="1" smtClean="0"/>
              <a:t>Chukah</a:t>
            </a:r>
            <a:r>
              <a:rPr lang="en-US" altLang="en-US" sz="4300" dirty="0" smtClean="0"/>
              <a:t> - </a:t>
            </a:r>
            <a:r>
              <a:rPr lang="en-US" altLang="en-US" sz="4300" dirty="0" err="1" smtClean="0"/>
              <a:t>Chukot</a:t>
            </a:r>
            <a:r>
              <a:rPr lang="en-US" altLang="en-US" sz="4300" dirty="0" smtClean="0"/>
              <a:t>/</a:t>
            </a:r>
            <a:r>
              <a:rPr lang="en-US" altLang="en-US" sz="4300" dirty="0" err="1" smtClean="0"/>
              <a:t>Chukim</a:t>
            </a:r>
            <a:endParaRPr lang="en-US" altLang="en-US" sz="4300" dirty="0"/>
          </a:p>
          <a:p>
            <a:pPr>
              <a:buNone/>
            </a:pPr>
            <a:r>
              <a:rPr lang="en-US" altLang="en-US" sz="4300" dirty="0"/>
              <a:t>	</a:t>
            </a:r>
            <a:r>
              <a:rPr lang="en-US" altLang="en-US" sz="4300" dirty="0" err="1" smtClean="0"/>
              <a:t>Mishpat</a:t>
            </a:r>
            <a:r>
              <a:rPr lang="en-US" altLang="en-US" sz="4300" dirty="0" smtClean="0"/>
              <a:t> - </a:t>
            </a:r>
            <a:r>
              <a:rPr lang="en-US" altLang="en-US" sz="4300" dirty="0" err="1" smtClean="0"/>
              <a:t>Mishpatim</a:t>
            </a:r>
            <a:endParaRPr lang="en-US" altLang="en-US" sz="4300" dirty="0"/>
          </a:p>
          <a:p>
            <a:pPr>
              <a:buNone/>
            </a:pPr>
            <a:r>
              <a:rPr lang="en-US" altLang="en-US" sz="4300" dirty="0"/>
              <a:t>	</a:t>
            </a:r>
            <a:r>
              <a:rPr lang="en-US" altLang="en-US" sz="4300" dirty="0" err="1"/>
              <a:t>Mishmeret</a:t>
            </a:r>
            <a:endParaRPr lang="en-US" altLang="en-US" sz="4300" dirty="0"/>
          </a:p>
          <a:p>
            <a:pPr>
              <a:buNone/>
            </a:pPr>
            <a:r>
              <a:rPr lang="en-US" altLang="en-US" sz="4300" dirty="0"/>
              <a:t>	</a:t>
            </a:r>
            <a:r>
              <a:rPr lang="en-US" altLang="en-US" sz="4300" dirty="0" err="1" smtClean="0"/>
              <a:t>Edah</a:t>
            </a:r>
            <a:r>
              <a:rPr lang="en-US" altLang="en-US" sz="4300" dirty="0" smtClean="0"/>
              <a:t> - </a:t>
            </a:r>
            <a:r>
              <a:rPr lang="en-US" altLang="en-US" sz="4300" dirty="0" err="1" smtClean="0"/>
              <a:t>Edot</a:t>
            </a:r>
            <a:endParaRPr lang="en-US" altLang="en-US" sz="4300" dirty="0"/>
          </a:p>
          <a:p>
            <a:pPr>
              <a:buNone/>
            </a:pPr>
            <a:r>
              <a:rPr lang="en-US" altLang="en-US" sz="4000" dirty="0"/>
              <a:t>	</a:t>
            </a:r>
            <a:endParaRPr lang="en-US" altLang="en-US" sz="4000" dirty="0"/>
          </a:p>
        </p:txBody>
      </p:sp>
      <p:sp>
        <p:nvSpPr>
          <p:cNvPr id="19460" name="Rectangle 4"/>
          <p:cNvSpPr>
            <a:spLocks noGrp="1" noChangeArrowheads="1"/>
          </p:cNvSpPr>
          <p:nvPr>
            <p:ph type="body" sz="half" idx="2"/>
          </p:nvPr>
        </p:nvSpPr>
        <p:spPr/>
        <p:txBody>
          <a:bodyPr>
            <a:noAutofit/>
          </a:bodyPr>
          <a:lstStyle/>
          <a:p>
            <a:pPr>
              <a:buNone/>
            </a:pPr>
            <a:r>
              <a:rPr lang="en-US" altLang="en-US" sz="4000" dirty="0" smtClean="0"/>
              <a:t>  </a:t>
            </a:r>
            <a:r>
              <a:rPr lang="en-US" altLang="en-US" sz="4000" dirty="0" err="1" smtClean="0"/>
              <a:t>Piqud</a:t>
            </a:r>
            <a:r>
              <a:rPr lang="en-US" altLang="en-US" sz="4000" dirty="0" smtClean="0"/>
              <a:t> - </a:t>
            </a:r>
            <a:r>
              <a:rPr lang="en-US" altLang="en-US" sz="4000" dirty="0" err="1" smtClean="0"/>
              <a:t>Piqudim</a:t>
            </a:r>
            <a:endParaRPr lang="en-US" altLang="en-US" sz="4000" dirty="0"/>
          </a:p>
          <a:p>
            <a:pPr>
              <a:buNone/>
            </a:pPr>
            <a:r>
              <a:rPr lang="en-US" altLang="en-US" sz="4000" dirty="0"/>
              <a:t>	</a:t>
            </a:r>
            <a:r>
              <a:rPr lang="en-US" altLang="en-US" sz="4000" dirty="0" err="1"/>
              <a:t>Imrah</a:t>
            </a:r>
            <a:endParaRPr lang="en-US" altLang="en-US" sz="4000" dirty="0"/>
          </a:p>
          <a:p>
            <a:pPr>
              <a:lnSpc>
                <a:spcPct val="90000"/>
              </a:lnSpc>
              <a:buFont typeface="Wingdings" pitchFamily="2" charset="2"/>
              <a:buNone/>
            </a:pPr>
            <a:r>
              <a:rPr lang="en-US" altLang="en-US" sz="4000" dirty="0"/>
              <a:t>	</a:t>
            </a:r>
          </a:p>
        </p:txBody>
      </p:sp>
    </p:spTree>
    <p:extLst>
      <p:ext uri="{BB962C8B-B14F-4D97-AF65-F5344CB8AC3E}">
        <p14:creationId xmlns:p14="http://schemas.microsoft.com/office/powerpoint/2010/main" val="3642661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209801" y="1"/>
            <a:ext cx="7758113" cy="995363"/>
          </a:xfrm>
        </p:spPr>
        <p:txBody>
          <a:bodyPr/>
          <a:lstStyle/>
          <a:p>
            <a:pPr algn="ctr"/>
            <a:r>
              <a:rPr lang="en-US" altLang="en-US" b="1" dirty="0"/>
              <a:t>Torah</a:t>
            </a:r>
          </a:p>
        </p:txBody>
      </p:sp>
      <p:sp>
        <p:nvSpPr>
          <p:cNvPr id="20483" name="Rectangle 3"/>
          <p:cNvSpPr>
            <a:spLocks noGrp="1" noChangeArrowheads="1"/>
          </p:cNvSpPr>
          <p:nvPr>
            <p:ph type="body" idx="1"/>
          </p:nvPr>
        </p:nvSpPr>
        <p:spPr>
          <a:xfrm>
            <a:off x="409903" y="990600"/>
            <a:ext cx="11204028" cy="5867400"/>
          </a:xfrm>
        </p:spPr>
        <p:txBody>
          <a:bodyPr>
            <a:noAutofit/>
          </a:bodyPr>
          <a:lstStyle/>
          <a:p>
            <a:pPr marL="609600" indent="-609600">
              <a:lnSpc>
                <a:spcPct val="80000"/>
              </a:lnSpc>
              <a:buNone/>
            </a:pPr>
            <a:r>
              <a:rPr lang="en-US" altLang="en-US" sz="3200" dirty="0"/>
              <a:t>(</a:t>
            </a:r>
            <a:r>
              <a:rPr lang="en-US" altLang="en-US" sz="3200" dirty="0" err="1"/>
              <a:t>tôrâ</a:t>
            </a:r>
            <a:r>
              <a:rPr lang="en-US" altLang="en-US" sz="3200" dirty="0"/>
              <a:t>) </a:t>
            </a:r>
            <a:r>
              <a:rPr lang="en-US" altLang="en-US" sz="3200" b="1" dirty="0"/>
              <a:t>law, direction, instruction, rule, teaching</a:t>
            </a:r>
          </a:p>
          <a:p>
            <a:pPr marL="609600" indent="-609600">
              <a:lnSpc>
                <a:spcPct val="80000"/>
              </a:lnSpc>
              <a:buNone/>
            </a:pPr>
            <a:r>
              <a:rPr lang="en-US" altLang="en-US" sz="3200" dirty="0"/>
              <a:t>The basic idea of the root </a:t>
            </a:r>
            <a:r>
              <a:rPr lang="en-US" altLang="en-US" sz="3200" dirty="0" err="1"/>
              <a:t>yarâ</a:t>
            </a:r>
            <a:r>
              <a:rPr lang="en-US" altLang="en-US" sz="3200" dirty="0"/>
              <a:t> is "to throw" or "to cast."   The three most frequent uses of this root deal with shooting arrows, sending rain and teaching.</a:t>
            </a:r>
          </a:p>
          <a:p>
            <a:pPr marL="609600" indent="-609600">
              <a:lnSpc>
                <a:spcPct val="80000"/>
              </a:lnSpc>
              <a:buNone/>
            </a:pPr>
            <a:r>
              <a:rPr lang="en-US" altLang="en-US" sz="3200" dirty="0"/>
              <a:t>Specifically </a:t>
            </a:r>
            <a:r>
              <a:rPr lang="en-US" altLang="en-US" sz="3200" dirty="0" err="1"/>
              <a:t>torah</a:t>
            </a:r>
            <a:r>
              <a:rPr lang="en-US" altLang="en-US" sz="3200" dirty="0"/>
              <a:t> refers to any set of regulations; e.g., </a:t>
            </a:r>
            <a:r>
              <a:rPr lang="en-US" altLang="en-US" sz="3200" dirty="0" err="1"/>
              <a:t>Exo</a:t>
            </a:r>
            <a:r>
              <a:rPr lang="en-US" altLang="en-US" sz="3200" dirty="0"/>
              <a:t> 12 contains the </a:t>
            </a:r>
            <a:r>
              <a:rPr lang="en-US" altLang="en-US" sz="3200" dirty="0" err="1"/>
              <a:t>torah</a:t>
            </a:r>
            <a:r>
              <a:rPr lang="en-US" altLang="en-US" sz="3200" dirty="0"/>
              <a:t> in regard to observing the Passover, Some other specific instructions include those for the various offerings (Lev 7:37), for leprosy (Lev 14:57) and for jealousy (</a:t>
            </a:r>
            <a:r>
              <a:rPr lang="en-US" altLang="en-US" sz="3200" dirty="0" err="1"/>
              <a:t>Num</a:t>
            </a:r>
            <a:r>
              <a:rPr lang="en-US" altLang="en-US" sz="3200" dirty="0"/>
              <a:t> 5:29). In this light </a:t>
            </a:r>
            <a:r>
              <a:rPr lang="en-US" altLang="en-US" sz="3200" dirty="0" err="1"/>
              <a:t>torah</a:t>
            </a:r>
            <a:r>
              <a:rPr lang="en-US" altLang="en-US" sz="3200" dirty="0"/>
              <a:t> is often considered to consist of statutes, ordinances, precepts, commandments, and testimonies.</a:t>
            </a:r>
            <a:endParaRPr lang="en-US" altLang="en-US" sz="3200" b="1" dirty="0"/>
          </a:p>
          <a:p>
            <a:pPr marL="609600" indent="-609600">
              <a:lnSpc>
                <a:spcPct val="80000"/>
              </a:lnSpc>
              <a:buNone/>
            </a:pPr>
            <a:r>
              <a:rPr lang="en-US" altLang="en-US" sz="3200" dirty="0" err="1"/>
              <a:t>Devarim</a:t>
            </a:r>
            <a:r>
              <a:rPr lang="en-US" altLang="en-US" sz="3200" dirty="0"/>
              <a:t> shows that the </a:t>
            </a:r>
            <a:r>
              <a:rPr lang="en-US" altLang="en-US" sz="3200" dirty="0" err="1"/>
              <a:t>torah</a:t>
            </a:r>
            <a:r>
              <a:rPr lang="en-US" altLang="en-US" sz="3200" dirty="0"/>
              <a:t> has a broad meaning to encompass history, promises, regulations and their interpretation, and exhortations. It is not merely the listing of rote requirements. </a:t>
            </a:r>
          </a:p>
        </p:txBody>
      </p:sp>
    </p:spTree>
    <p:extLst>
      <p:ext uri="{BB962C8B-B14F-4D97-AF65-F5344CB8AC3E}">
        <p14:creationId xmlns:p14="http://schemas.microsoft.com/office/powerpoint/2010/main" val="228807221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838200" y="115615"/>
            <a:ext cx="10515600" cy="1198178"/>
          </a:xfrm>
        </p:spPr>
        <p:txBody>
          <a:bodyPr/>
          <a:lstStyle/>
          <a:p>
            <a:pPr algn="ctr"/>
            <a:r>
              <a:rPr lang="en-US" altLang="en-US" b="1" dirty="0"/>
              <a:t>Use of </a:t>
            </a:r>
            <a:r>
              <a:rPr lang="en-US" altLang="en-US" b="1" dirty="0" smtClean="0"/>
              <a:t>“Torah”</a:t>
            </a:r>
            <a:endParaRPr lang="en-US" altLang="en-US" b="1" dirty="0"/>
          </a:p>
        </p:txBody>
      </p:sp>
      <p:sp>
        <p:nvSpPr>
          <p:cNvPr id="124931" name="Rectangle 3"/>
          <p:cNvSpPr>
            <a:spLocks noGrp="1" noChangeArrowheads="1"/>
          </p:cNvSpPr>
          <p:nvPr>
            <p:ph type="body" idx="1"/>
          </p:nvPr>
        </p:nvSpPr>
        <p:spPr>
          <a:xfrm>
            <a:off x="241737" y="1313793"/>
            <a:ext cx="11382703" cy="5349766"/>
          </a:xfrm>
        </p:spPr>
        <p:txBody>
          <a:bodyPr>
            <a:normAutofit/>
          </a:bodyPr>
          <a:lstStyle/>
          <a:p>
            <a:pPr>
              <a:lnSpc>
                <a:spcPct val="90000"/>
              </a:lnSpc>
              <a:buFont typeface="Wingdings" pitchFamily="2" charset="2"/>
              <a:buNone/>
            </a:pPr>
            <a:r>
              <a:rPr lang="en-US" altLang="en-US" sz="3600" dirty="0" err="1" smtClean="0"/>
              <a:t>Bereshith</a:t>
            </a:r>
            <a:r>
              <a:rPr lang="en-US" altLang="en-US" sz="3600" dirty="0" smtClean="0"/>
              <a:t> (Genesis) 26:4-5 </a:t>
            </a:r>
            <a:r>
              <a:rPr lang="en-US" altLang="en-US" sz="3600" dirty="0"/>
              <a:t>"I will multiply your descendants as the stars of heaven, and will give your descendants all these lands; and by your descendants all the nations of the earth shall be blessed</a:t>
            </a:r>
            <a:r>
              <a:rPr lang="en-US" altLang="en-US" sz="3600" dirty="0" smtClean="0"/>
              <a:t>; </a:t>
            </a:r>
            <a:r>
              <a:rPr lang="en-US" altLang="en-US" sz="3600" dirty="0"/>
              <a:t>because Avraham obeyed Me and kept My guardians (</a:t>
            </a:r>
            <a:r>
              <a:rPr lang="en-US" altLang="en-US" sz="3600" dirty="0" err="1"/>
              <a:t>mishmeret</a:t>
            </a:r>
            <a:r>
              <a:rPr lang="en-US" altLang="en-US" sz="3600" dirty="0"/>
              <a:t>), My commandments (</a:t>
            </a:r>
            <a:r>
              <a:rPr lang="en-US" altLang="en-US" sz="3600" dirty="0" err="1"/>
              <a:t>mitzvot</a:t>
            </a:r>
            <a:r>
              <a:rPr lang="en-US" altLang="en-US" sz="3600" dirty="0"/>
              <a:t>), My orders (</a:t>
            </a:r>
            <a:r>
              <a:rPr lang="en-US" altLang="en-US" sz="3600" dirty="0" err="1"/>
              <a:t>chukot</a:t>
            </a:r>
            <a:r>
              <a:rPr lang="en-US" altLang="en-US" sz="3600" dirty="0"/>
              <a:t>) and My instructions (</a:t>
            </a:r>
            <a:r>
              <a:rPr lang="en-US" altLang="en-US" sz="3600" u="sng" dirty="0" err="1"/>
              <a:t>torot</a:t>
            </a:r>
            <a:r>
              <a:rPr lang="en-US" altLang="en-US" sz="3600" dirty="0"/>
              <a:t>).“</a:t>
            </a:r>
          </a:p>
          <a:p>
            <a:pPr>
              <a:lnSpc>
                <a:spcPct val="90000"/>
              </a:lnSpc>
              <a:buFont typeface="Wingdings" pitchFamily="2" charset="2"/>
              <a:buNone/>
            </a:pPr>
            <a:r>
              <a:rPr lang="en-US" altLang="en-US" sz="3600" dirty="0" err="1"/>
              <a:t>Shemot</a:t>
            </a:r>
            <a:r>
              <a:rPr lang="en-US" altLang="en-US" sz="3600" dirty="0"/>
              <a:t> </a:t>
            </a:r>
            <a:r>
              <a:rPr lang="en-US" altLang="en-US" sz="3600" dirty="0" smtClean="0"/>
              <a:t>(Exodus) 12:49 </a:t>
            </a:r>
            <a:r>
              <a:rPr lang="en-US" altLang="en-US" sz="3600" dirty="0"/>
              <a:t>"The same law (</a:t>
            </a:r>
            <a:r>
              <a:rPr lang="en-US" altLang="en-US" sz="3600" i="1" u="sng" dirty="0" err="1"/>
              <a:t>torah</a:t>
            </a:r>
            <a:r>
              <a:rPr lang="en-US" altLang="en-US" sz="3600" dirty="0"/>
              <a:t>) shall apply to the native as to the stranger who sojourns among you."</a:t>
            </a:r>
          </a:p>
        </p:txBody>
      </p:sp>
    </p:spTree>
    <p:extLst>
      <p:ext uri="{BB962C8B-B14F-4D97-AF65-F5344CB8AC3E}">
        <p14:creationId xmlns:p14="http://schemas.microsoft.com/office/powerpoint/2010/main" val="354921785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algn="ctr"/>
            <a:r>
              <a:rPr lang="en-US" altLang="en-US" b="1" dirty="0" err="1"/>
              <a:t>Shemot</a:t>
            </a:r>
            <a:r>
              <a:rPr lang="en-US" altLang="en-US" b="1" dirty="0"/>
              <a:t> 13</a:t>
            </a:r>
          </a:p>
        </p:txBody>
      </p:sp>
      <p:sp>
        <p:nvSpPr>
          <p:cNvPr id="128003" name="Rectangle 3"/>
          <p:cNvSpPr>
            <a:spLocks noGrp="1" noChangeArrowheads="1"/>
          </p:cNvSpPr>
          <p:nvPr>
            <p:ph type="body" idx="1"/>
          </p:nvPr>
        </p:nvSpPr>
        <p:spPr>
          <a:xfrm>
            <a:off x="838200" y="1450428"/>
            <a:ext cx="10515600" cy="4726535"/>
          </a:xfrm>
        </p:spPr>
        <p:txBody>
          <a:bodyPr>
            <a:noAutofit/>
          </a:bodyPr>
          <a:lstStyle/>
          <a:p>
            <a:pPr>
              <a:lnSpc>
                <a:spcPct val="90000"/>
              </a:lnSpc>
              <a:buFont typeface="Wingdings" pitchFamily="2" charset="2"/>
              <a:buNone/>
            </a:pPr>
            <a:r>
              <a:rPr lang="en-US" altLang="en-US" sz="4000" dirty="0">
                <a:effectLst/>
              </a:rPr>
              <a:t>Context: Keeping the </a:t>
            </a:r>
            <a:r>
              <a:rPr lang="en-US" altLang="en-US" sz="4000" dirty="0" smtClean="0">
                <a:effectLst/>
              </a:rPr>
              <a:t>Pilgrimage Feast </a:t>
            </a:r>
            <a:r>
              <a:rPr lang="en-US" altLang="en-US" sz="4000" dirty="0">
                <a:effectLst/>
              </a:rPr>
              <a:t>of </a:t>
            </a:r>
            <a:r>
              <a:rPr lang="en-US" altLang="en-US" sz="4000" dirty="0" err="1" smtClean="0">
                <a:effectLst/>
              </a:rPr>
              <a:t>Matzot</a:t>
            </a:r>
            <a:r>
              <a:rPr lang="en-US" altLang="en-US" sz="4000" dirty="0" smtClean="0">
                <a:effectLst/>
              </a:rPr>
              <a:t> (unlea</a:t>
            </a:r>
            <a:r>
              <a:rPr lang="en-US" altLang="en-US" sz="4000" dirty="0" smtClean="0"/>
              <a:t>vened)</a:t>
            </a:r>
            <a:endParaRPr lang="en-US" altLang="en-US" sz="4000" dirty="0">
              <a:effectLst/>
            </a:endParaRPr>
          </a:p>
          <a:p>
            <a:pPr>
              <a:lnSpc>
                <a:spcPct val="90000"/>
              </a:lnSpc>
              <a:buFont typeface="Wingdings" pitchFamily="2" charset="2"/>
              <a:buNone/>
            </a:pPr>
            <a:r>
              <a:rPr lang="en-US" altLang="en-US" sz="4000" dirty="0">
                <a:effectLst/>
              </a:rPr>
              <a:t>9 "And it shall serve as a sign to you on your hand, and as a reminder on your forehead, that </a:t>
            </a:r>
            <a:r>
              <a:rPr lang="en-US" altLang="en-US" sz="4000" u="sng" dirty="0">
                <a:effectLst/>
              </a:rPr>
              <a:t>the Torah of YHWH</a:t>
            </a:r>
            <a:r>
              <a:rPr lang="en-US" altLang="en-US" sz="4000" dirty="0">
                <a:effectLst/>
              </a:rPr>
              <a:t> may be in your mouth; for with a powerful hand YHWH brought you out of </a:t>
            </a:r>
            <a:r>
              <a:rPr lang="en-US" altLang="en-US" sz="4000" dirty="0" err="1">
                <a:effectLst/>
              </a:rPr>
              <a:t>Mitzraim</a:t>
            </a:r>
            <a:r>
              <a:rPr lang="en-US" altLang="en-US" sz="4000" dirty="0">
                <a:effectLst/>
              </a:rPr>
              <a:t>.</a:t>
            </a:r>
          </a:p>
          <a:p>
            <a:pPr>
              <a:lnSpc>
                <a:spcPct val="90000"/>
              </a:lnSpc>
              <a:buFont typeface="Wingdings" pitchFamily="2" charset="2"/>
              <a:buNone/>
            </a:pPr>
            <a:r>
              <a:rPr lang="en-US" altLang="en-US" sz="4000" dirty="0">
                <a:effectLst/>
              </a:rPr>
              <a:t>10 "Therefore, you shall keep this ordinance (</a:t>
            </a:r>
            <a:r>
              <a:rPr lang="en-US" altLang="en-US" sz="4000" dirty="0" err="1">
                <a:effectLst/>
              </a:rPr>
              <a:t>chukah</a:t>
            </a:r>
            <a:r>
              <a:rPr lang="en-US" altLang="en-US" sz="4000" dirty="0">
                <a:effectLst/>
              </a:rPr>
              <a:t>) at its appointed time from year to year.</a:t>
            </a:r>
            <a:endParaRPr lang="en-US" altLang="en-US" sz="4000" dirty="0"/>
          </a:p>
        </p:txBody>
      </p:sp>
    </p:spTree>
    <p:extLst>
      <p:ext uri="{BB962C8B-B14F-4D97-AF65-F5344CB8AC3E}">
        <p14:creationId xmlns:p14="http://schemas.microsoft.com/office/powerpoint/2010/main" val="111987819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algn="ctr"/>
            <a:r>
              <a:rPr lang="en-US" altLang="en-US" b="1" dirty="0" err="1"/>
              <a:t>Shmot</a:t>
            </a:r>
            <a:r>
              <a:rPr lang="en-US" altLang="en-US" b="1" dirty="0"/>
              <a:t> </a:t>
            </a:r>
            <a:r>
              <a:rPr lang="en-US" altLang="en-US" b="1" dirty="0"/>
              <a:t>(Exodus) </a:t>
            </a:r>
            <a:r>
              <a:rPr lang="en-US" altLang="en-US" b="1" dirty="0" smtClean="0"/>
              <a:t>18</a:t>
            </a:r>
            <a:endParaRPr lang="en-US" altLang="en-US" b="1" dirty="0"/>
          </a:p>
        </p:txBody>
      </p:sp>
      <p:sp>
        <p:nvSpPr>
          <p:cNvPr id="149507" name="Rectangle 3"/>
          <p:cNvSpPr>
            <a:spLocks noGrp="1" noChangeArrowheads="1"/>
          </p:cNvSpPr>
          <p:nvPr>
            <p:ph type="body" idx="1"/>
          </p:nvPr>
        </p:nvSpPr>
        <p:spPr/>
        <p:txBody>
          <a:bodyPr>
            <a:normAutofit lnSpcReduction="10000"/>
          </a:bodyPr>
          <a:lstStyle/>
          <a:p>
            <a:pPr>
              <a:buFont typeface="Wingdings" pitchFamily="2" charset="2"/>
              <a:buNone/>
            </a:pPr>
            <a:r>
              <a:rPr lang="en-US" altLang="en-US" sz="4000" dirty="0">
                <a:effectLst/>
              </a:rPr>
              <a:t>16 "When they have a dispute, it comes to me, and I judge between a man and his neighbor and make known the statutes (</a:t>
            </a:r>
            <a:r>
              <a:rPr lang="en-US" altLang="en-US" sz="4000" dirty="0" err="1">
                <a:effectLst/>
              </a:rPr>
              <a:t>chukim</a:t>
            </a:r>
            <a:r>
              <a:rPr lang="en-US" altLang="en-US" sz="4000" dirty="0">
                <a:effectLst/>
              </a:rPr>
              <a:t>) of Elohim and His laws (</a:t>
            </a:r>
            <a:r>
              <a:rPr lang="en-US" altLang="en-US" sz="4000" dirty="0" err="1">
                <a:effectLst/>
              </a:rPr>
              <a:t>torot</a:t>
            </a:r>
            <a:r>
              <a:rPr lang="en-US" altLang="en-US" sz="4000" dirty="0">
                <a:effectLst/>
              </a:rPr>
              <a:t>).“</a:t>
            </a:r>
          </a:p>
          <a:p>
            <a:pPr>
              <a:buFont typeface="Wingdings" pitchFamily="2" charset="2"/>
              <a:buNone/>
            </a:pPr>
            <a:r>
              <a:rPr lang="en-US" altLang="en-US" sz="4000" dirty="0">
                <a:effectLst/>
              </a:rPr>
              <a:t>20 then teach them the statutes (</a:t>
            </a:r>
            <a:r>
              <a:rPr lang="en-US" altLang="en-US" sz="4000" dirty="0" err="1">
                <a:effectLst/>
              </a:rPr>
              <a:t>chukim</a:t>
            </a:r>
            <a:r>
              <a:rPr lang="en-US" altLang="en-US" sz="4000" dirty="0">
                <a:effectLst/>
              </a:rPr>
              <a:t>) and the laws (</a:t>
            </a:r>
            <a:r>
              <a:rPr lang="en-US" altLang="en-US" sz="4000" dirty="0" err="1">
                <a:effectLst/>
              </a:rPr>
              <a:t>torot</a:t>
            </a:r>
            <a:r>
              <a:rPr lang="en-US" altLang="en-US" sz="4000" dirty="0">
                <a:effectLst/>
              </a:rPr>
              <a:t>), and make known to them the way in which they are to walk and the work they are to do.</a:t>
            </a:r>
          </a:p>
          <a:p>
            <a:pPr>
              <a:buFont typeface="Wingdings" pitchFamily="2" charset="2"/>
              <a:buNone/>
            </a:pPr>
            <a:endParaRPr lang="en-US" altLang="en-US" dirty="0"/>
          </a:p>
        </p:txBody>
      </p:sp>
    </p:spTree>
    <p:extLst>
      <p:ext uri="{BB962C8B-B14F-4D97-AF65-F5344CB8AC3E}">
        <p14:creationId xmlns:p14="http://schemas.microsoft.com/office/powerpoint/2010/main" val="4067385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altLang="en-US" dirty="0" err="1" smtClean="0"/>
              <a:t>Vayikra</a:t>
            </a:r>
            <a:r>
              <a:rPr lang="en-US" altLang="en-US" dirty="0" smtClean="0"/>
              <a:t> </a:t>
            </a:r>
            <a:r>
              <a:rPr lang="en-US" altLang="en-US" b="1" dirty="0"/>
              <a:t>(Leviticus)</a:t>
            </a:r>
            <a:r>
              <a:rPr lang="en-US" altLang="en-US" dirty="0" smtClean="0"/>
              <a:t> </a:t>
            </a:r>
            <a:r>
              <a:rPr lang="en-US" altLang="en-US" dirty="0"/>
              <a:t>6</a:t>
            </a:r>
          </a:p>
        </p:txBody>
      </p:sp>
      <p:sp>
        <p:nvSpPr>
          <p:cNvPr id="132099" name="Rectangle 3"/>
          <p:cNvSpPr>
            <a:spLocks noGrp="1" noChangeArrowheads="1"/>
          </p:cNvSpPr>
          <p:nvPr>
            <p:ph type="body" idx="1"/>
          </p:nvPr>
        </p:nvSpPr>
        <p:spPr/>
        <p:txBody>
          <a:bodyPr/>
          <a:lstStyle/>
          <a:p>
            <a:pPr>
              <a:buFont typeface="Wingdings" pitchFamily="2" charset="2"/>
              <a:buNone/>
            </a:pPr>
            <a:r>
              <a:rPr lang="en-US" altLang="en-US" dirty="0"/>
              <a:t> </a:t>
            </a:r>
            <a:r>
              <a:rPr lang="en-US" altLang="en-US" sz="4000" dirty="0">
                <a:effectLst/>
              </a:rPr>
              <a:t>9 "Command </a:t>
            </a:r>
            <a:r>
              <a:rPr lang="en-US" altLang="en-US" sz="4000" dirty="0" err="1">
                <a:effectLst/>
              </a:rPr>
              <a:t>Aharon</a:t>
            </a:r>
            <a:r>
              <a:rPr lang="en-US" altLang="en-US" sz="4000" dirty="0">
                <a:effectLst/>
              </a:rPr>
              <a:t> and his sons, saying, 'This is the law (</a:t>
            </a:r>
            <a:r>
              <a:rPr lang="en-US" altLang="en-US" sz="4000" dirty="0" err="1">
                <a:effectLst/>
              </a:rPr>
              <a:t>torah</a:t>
            </a:r>
            <a:r>
              <a:rPr lang="en-US" altLang="en-US" sz="4000" dirty="0">
                <a:effectLst/>
              </a:rPr>
              <a:t>) for the burnt offering: the burnt offering itself shall remain on the hearth on the altar all night until the morning, and the fire on the altar is to be kept burning on it.</a:t>
            </a:r>
          </a:p>
          <a:p>
            <a:pPr>
              <a:buFont typeface="Wingdings" pitchFamily="2" charset="2"/>
              <a:buNone/>
            </a:pPr>
            <a:endParaRPr lang="en-US" altLang="en-US" dirty="0"/>
          </a:p>
        </p:txBody>
      </p:sp>
    </p:spTree>
    <p:extLst>
      <p:ext uri="{BB962C8B-B14F-4D97-AF65-F5344CB8AC3E}">
        <p14:creationId xmlns:p14="http://schemas.microsoft.com/office/powerpoint/2010/main" val="370986764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altLang="en-US" dirty="0" err="1"/>
              <a:t>Vayiqra</a:t>
            </a:r>
            <a:r>
              <a:rPr lang="en-US" altLang="en-US" dirty="0"/>
              <a:t> </a:t>
            </a:r>
            <a:r>
              <a:rPr lang="en-US" altLang="en-US" b="1" dirty="0"/>
              <a:t>(Leviticus) </a:t>
            </a:r>
            <a:r>
              <a:rPr lang="en-US" altLang="en-US" dirty="0" smtClean="0"/>
              <a:t>11:46-47</a:t>
            </a:r>
            <a:endParaRPr lang="en-US" altLang="en-US" dirty="0"/>
          </a:p>
        </p:txBody>
      </p:sp>
      <p:sp>
        <p:nvSpPr>
          <p:cNvPr id="151555" name="Rectangle 3"/>
          <p:cNvSpPr>
            <a:spLocks noGrp="1" noChangeArrowheads="1"/>
          </p:cNvSpPr>
          <p:nvPr>
            <p:ph type="body" idx="1"/>
          </p:nvPr>
        </p:nvSpPr>
        <p:spPr/>
        <p:txBody>
          <a:bodyPr/>
          <a:lstStyle/>
          <a:p>
            <a:pPr>
              <a:buFont typeface="Wingdings" pitchFamily="2" charset="2"/>
              <a:buNone/>
            </a:pPr>
            <a:r>
              <a:rPr lang="en-US" altLang="en-US" sz="4000" dirty="0">
                <a:effectLst/>
              </a:rPr>
              <a:t>This is the law (</a:t>
            </a:r>
            <a:r>
              <a:rPr lang="en-US" altLang="en-US" sz="4000" dirty="0" err="1">
                <a:effectLst/>
              </a:rPr>
              <a:t>torah</a:t>
            </a:r>
            <a:r>
              <a:rPr lang="en-US" altLang="en-US" sz="4000" dirty="0">
                <a:effectLst/>
              </a:rPr>
              <a:t>) regarding the animal and the bird, and every living thing that moves in the waters and everything that swarms on the earth</a:t>
            </a:r>
            <a:r>
              <a:rPr lang="en-US" altLang="en-US" sz="4000" dirty="0" smtClean="0">
                <a:effectLst/>
              </a:rPr>
              <a:t>, to </a:t>
            </a:r>
            <a:r>
              <a:rPr lang="en-US" altLang="en-US" sz="4000" dirty="0">
                <a:effectLst/>
              </a:rPr>
              <a:t>make a distinction between the unclean and the clean, and between the edible creature and the creature which is not to be eaten.</a:t>
            </a:r>
          </a:p>
          <a:p>
            <a:pPr>
              <a:buFont typeface="Wingdings" pitchFamily="2" charset="2"/>
              <a:buNone/>
            </a:pPr>
            <a:endParaRPr lang="en-US" altLang="en-US" dirty="0"/>
          </a:p>
        </p:txBody>
      </p:sp>
    </p:spTree>
    <p:extLst>
      <p:ext uri="{BB962C8B-B14F-4D97-AF65-F5344CB8AC3E}">
        <p14:creationId xmlns:p14="http://schemas.microsoft.com/office/powerpoint/2010/main" val="3557406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ltLang="en-US" b="1" dirty="0" err="1" smtClean="0"/>
              <a:t>Vayiqra</a:t>
            </a:r>
            <a:r>
              <a:rPr lang="en-US" altLang="en-US" b="1" dirty="0" smtClean="0"/>
              <a:t> (Leviticus) </a:t>
            </a:r>
            <a:r>
              <a:rPr lang="en-US" altLang="en-US" b="1" dirty="0"/>
              <a:t>13:59</a:t>
            </a:r>
          </a:p>
        </p:txBody>
      </p:sp>
      <p:sp>
        <p:nvSpPr>
          <p:cNvPr id="152579" name="Rectangle 3"/>
          <p:cNvSpPr>
            <a:spLocks noGrp="1" noChangeArrowheads="1"/>
          </p:cNvSpPr>
          <p:nvPr>
            <p:ph type="body" idx="1"/>
          </p:nvPr>
        </p:nvSpPr>
        <p:spPr/>
        <p:txBody>
          <a:bodyPr/>
          <a:lstStyle/>
          <a:p>
            <a:pPr>
              <a:buFont typeface="Wingdings" pitchFamily="2" charset="2"/>
              <a:buNone/>
            </a:pPr>
            <a:r>
              <a:rPr lang="en-US" altLang="en-US" sz="4000" dirty="0">
                <a:effectLst/>
              </a:rPr>
              <a:t>This is the law (</a:t>
            </a:r>
            <a:r>
              <a:rPr lang="en-US" altLang="en-US" sz="4000" dirty="0" err="1">
                <a:effectLst/>
              </a:rPr>
              <a:t>torah</a:t>
            </a:r>
            <a:r>
              <a:rPr lang="en-US" altLang="en-US" sz="4000" dirty="0">
                <a:effectLst/>
              </a:rPr>
              <a:t>) for the mark of leprosy in a garment of wool or linen, whether in the warp or in the woof, or in any article of leather, for pronouncing it clean or unclean.</a:t>
            </a:r>
          </a:p>
          <a:p>
            <a:pPr>
              <a:buFont typeface="Wingdings" pitchFamily="2" charset="2"/>
              <a:buNone/>
            </a:pPr>
            <a:endParaRPr lang="en-US" altLang="en-US" dirty="0"/>
          </a:p>
        </p:txBody>
      </p:sp>
    </p:spTree>
    <p:extLst>
      <p:ext uri="{BB962C8B-B14F-4D97-AF65-F5344CB8AC3E}">
        <p14:creationId xmlns:p14="http://schemas.microsoft.com/office/powerpoint/2010/main" val="1536100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24088" y="73573"/>
            <a:ext cx="7758112" cy="956441"/>
          </a:xfrm>
        </p:spPr>
        <p:txBody>
          <a:bodyPr/>
          <a:lstStyle/>
          <a:p>
            <a:pPr algn="ctr"/>
            <a:r>
              <a:rPr lang="en-US" altLang="en-US" b="1" dirty="0"/>
              <a:t>Torah in </a:t>
            </a:r>
            <a:r>
              <a:rPr lang="en-US" altLang="en-US" b="1" dirty="0" err="1" smtClean="0"/>
              <a:t>Tanach</a:t>
            </a:r>
            <a:endParaRPr lang="en-US" altLang="en-US" b="1" dirty="0"/>
          </a:p>
        </p:txBody>
      </p:sp>
      <p:sp>
        <p:nvSpPr>
          <p:cNvPr id="5123" name="Rectangle 3"/>
          <p:cNvSpPr>
            <a:spLocks noGrp="1" noChangeArrowheads="1"/>
          </p:cNvSpPr>
          <p:nvPr>
            <p:ph type="body" idx="1"/>
          </p:nvPr>
        </p:nvSpPr>
        <p:spPr>
          <a:xfrm>
            <a:off x="315310" y="735724"/>
            <a:ext cx="11582400" cy="5893676"/>
          </a:xfrm>
        </p:spPr>
        <p:txBody>
          <a:bodyPr>
            <a:noAutofit/>
          </a:bodyPr>
          <a:lstStyle/>
          <a:p>
            <a:pPr>
              <a:lnSpc>
                <a:spcPct val="80000"/>
              </a:lnSpc>
              <a:buFont typeface="Wingdings" pitchFamily="2" charset="2"/>
              <a:buNone/>
            </a:pPr>
            <a:r>
              <a:rPr lang="en-US" altLang="en-US" sz="3200" dirty="0"/>
              <a:t>Gen.</a:t>
            </a:r>
            <a:r>
              <a:rPr lang="en-US" altLang="en-US" sz="3200" b="1" dirty="0"/>
              <a:t> 26:5</a:t>
            </a:r>
            <a:r>
              <a:rPr lang="en-US" altLang="en-US" sz="3200" dirty="0"/>
              <a:t>; </a:t>
            </a:r>
          </a:p>
          <a:p>
            <a:pPr>
              <a:lnSpc>
                <a:spcPct val="80000"/>
              </a:lnSpc>
              <a:buFont typeface="Wingdings" pitchFamily="2" charset="2"/>
              <a:buNone/>
            </a:pPr>
            <a:r>
              <a:rPr lang="en-US" altLang="en-US" sz="3200" dirty="0"/>
              <a:t>Exod. </a:t>
            </a:r>
            <a:r>
              <a:rPr lang="en-US" altLang="en-US" sz="3200" b="1" dirty="0"/>
              <a:t>12:49</a:t>
            </a:r>
            <a:r>
              <a:rPr lang="en-US" altLang="en-US" sz="3200" dirty="0"/>
              <a:t>; </a:t>
            </a:r>
            <a:r>
              <a:rPr lang="en-US" altLang="en-US" sz="3200" b="1" dirty="0"/>
              <a:t>13:9</a:t>
            </a:r>
            <a:r>
              <a:rPr lang="en-US" altLang="en-US" sz="3200" dirty="0"/>
              <a:t>; 16:4, 28; </a:t>
            </a:r>
            <a:r>
              <a:rPr lang="en-US" altLang="en-US" sz="3200" b="1" dirty="0"/>
              <a:t>18:16, 20</a:t>
            </a:r>
            <a:r>
              <a:rPr lang="en-US" altLang="en-US" sz="3200" dirty="0"/>
              <a:t>; 24:12; </a:t>
            </a:r>
          </a:p>
          <a:p>
            <a:pPr>
              <a:lnSpc>
                <a:spcPct val="80000"/>
              </a:lnSpc>
              <a:buFont typeface="Wingdings" pitchFamily="2" charset="2"/>
              <a:buNone/>
            </a:pPr>
            <a:r>
              <a:rPr lang="en-US" altLang="en-US" sz="3200" dirty="0"/>
              <a:t>Lev. 6:2, 7, </a:t>
            </a:r>
            <a:r>
              <a:rPr lang="en-US" altLang="en-US" sz="3200" b="1" dirty="0"/>
              <a:t>9</a:t>
            </a:r>
            <a:r>
              <a:rPr lang="en-US" altLang="en-US" sz="3200" dirty="0"/>
              <a:t>, 18; 7:1, 7, 11, 37;</a:t>
            </a:r>
            <a:r>
              <a:rPr lang="en-US" altLang="en-US" sz="3200" b="1" dirty="0"/>
              <a:t> 11:46</a:t>
            </a:r>
            <a:r>
              <a:rPr lang="en-US" altLang="en-US" sz="3200" dirty="0"/>
              <a:t>; 12:7; </a:t>
            </a:r>
            <a:r>
              <a:rPr lang="en-US" altLang="en-US" sz="3200" b="1" dirty="0"/>
              <a:t>13:59</a:t>
            </a:r>
            <a:r>
              <a:rPr lang="en-US" altLang="en-US" sz="3200" dirty="0"/>
              <a:t>; 14:2, 32, 54, 57; 15:32; 26:46; </a:t>
            </a:r>
          </a:p>
          <a:p>
            <a:pPr>
              <a:lnSpc>
                <a:spcPct val="80000"/>
              </a:lnSpc>
              <a:buFont typeface="Wingdings" pitchFamily="2" charset="2"/>
              <a:buNone/>
            </a:pPr>
            <a:r>
              <a:rPr lang="en-US" altLang="en-US" sz="3200" dirty="0"/>
              <a:t>Num. 5:29f; 6:13, 21; 15:16, 29; 19:2, 14; 31:21; </a:t>
            </a:r>
          </a:p>
          <a:p>
            <a:pPr>
              <a:lnSpc>
                <a:spcPct val="80000"/>
              </a:lnSpc>
              <a:buFont typeface="Wingdings" pitchFamily="2" charset="2"/>
              <a:buNone/>
            </a:pPr>
            <a:r>
              <a:rPr lang="en-US" altLang="en-US" sz="3200" dirty="0"/>
              <a:t>Deut. 1:5; 4:8, 44; 17:11, 18f; 27:3, 8, 26; 28:58, 61; 29:20, 28; 30:10; 31:9, 11f, 24, 26; 32:46; 33:4, 10; </a:t>
            </a:r>
          </a:p>
          <a:p>
            <a:pPr>
              <a:lnSpc>
                <a:spcPct val="80000"/>
              </a:lnSpc>
              <a:buFont typeface="Wingdings" pitchFamily="2" charset="2"/>
              <a:buNone/>
            </a:pPr>
            <a:r>
              <a:rPr lang="en-US" altLang="en-US" sz="3200" dirty="0"/>
              <a:t>Jos. 1:7f; 8:31f, 34; 22:5; 23:6; 24:26; </a:t>
            </a:r>
          </a:p>
          <a:p>
            <a:pPr>
              <a:lnSpc>
                <a:spcPct val="80000"/>
              </a:lnSpc>
              <a:buFont typeface="Wingdings" pitchFamily="2" charset="2"/>
              <a:buNone/>
            </a:pPr>
            <a:r>
              <a:rPr lang="en-US" altLang="en-US" sz="3200" dirty="0"/>
              <a:t>2 Sam. 7:19; 1 Ki. 2:3; 2 Ki. 10:31; 14:6; 17:13, 34, 37; 21:8; 22:8, 11; 23:24f; </a:t>
            </a:r>
          </a:p>
          <a:p>
            <a:pPr>
              <a:lnSpc>
                <a:spcPct val="80000"/>
              </a:lnSpc>
              <a:buFont typeface="Wingdings" pitchFamily="2" charset="2"/>
              <a:buNone/>
            </a:pPr>
            <a:r>
              <a:rPr lang="en-US" altLang="en-US" sz="3200" dirty="0"/>
              <a:t>1 Chr. 16:40; 22:12; 2 Chr. 6:16; 12:1; 14:3; 15:3; 17:9; 19:10; 23:18; 25:4; 30:16; 31:3f, 21; 33:8; 34:14f, 19; 35:26; </a:t>
            </a:r>
          </a:p>
          <a:p>
            <a:pPr>
              <a:lnSpc>
                <a:spcPct val="80000"/>
              </a:lnSpc>
              <a:buFont typeface="Wingdings" pitchFamily="2" charset="2"/>
              <a:buNone/>
            </a:pPr>
            <a:r>
              <a:rPr lang="en-US" altLang="en-US" sz="3200" dirty="0"/>
              <a:t>Ezr. 3:2; 7:6, 10; 10:3; </a:t>
            </a:r>
          </a:p>
        </p:txBody>
      </p:sp>
    </p:spTree>
    <p:extLst>
      <p:ext uri="{BB962C8B-B14F-4D97-AF65-F5344CB8AC3E}">
        <p14:creationId xmlns:p14="http://schemas.microsoft.com/office/powerpoint/2010/main" val="1713481794"/>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24088" y="73573"/>
            <a:ext cx="7758112" cy="956441"/>
          </a:xfrm>
        </p:spPr>
        <p:txBody>
          <a:bodyPr/>
          <a:lstStyle/>
          <a:p>
            <a:pPr algn="ctr"/>
            <a:r>
              <a:rPr lang="en-US" altLang="en-US" b="1" dirty="0"/>
              <a:t>Torah in </a:t>
            </a:r>
            <a:r>
              <a:rPr lang="en-US" altLang="en-US" b="1" dirty="0" err="1" smtClean="0"/>
              <a:t>Tanach</a:t>
            </a:r>
            <a:endParaRPr lang="en-US" altLang="en-US" b="1" dirty="0"/>
          </a:p>
        </p:txBody>
      </p:sp>
      <p:sp>
        <p:nvSpPr>
          <p:cNvPr id="5123" name="Rectangle 3"/>
          <p:cNvSpPr>
            <a:spLocks noGrp="1" noChangeArrowheads="1"/>
          </p:cNvSpPr>
          <p:nvPr>
            <p:ph type="body" idx="1"/>
          </p:nvPr>
        </p:nvSpPr>
        <p:spPr>
          <a:xfrm>
            <a:off x="315310" y="903890"/>
            <a:ext cx="11582400" cy="5725510"/>
          </a:xfrm>
        </p:spPr>
        <p:txBody>
          <a:bodyPr>
            <a:normAutofit lnSpcReduction="10000"/>
          </a:bodyPr>
          <a:lstStyle/>
          <a:p>
            <a:pPr>
              <a:lnSpc>
                <a:spcPct val="80000"/>
              </a:lnSpc>
              <a:buFont typeface="Wingdings" pitchFamily="2" charset="2"/>
              <a:buNone/>
            </a:pPr>
            <a:r>
              <a:rPr lang="en-US" altLang="en-US" sz="3200" dirty="0" smtClean="0"/>
              <a:t>Neh</a:t>
            </a:r>
            <a:r>
              <a:rPr lang="en-US" altLang="en-US" sz="3200" dirty="0"/>
              <a:t>. 8:1ff, 7ff, 13f, 18; 9:3, 13f, 26, 29, 34; 10:29f, 35, 37; 12:44; 13:3; </a:t>
            </a:r>
          </a:p>
          <a:p>
            <a:pPr>
              <a:lnSpc>
                <a:spcPct val="80000"/>
              </a:lnSpc>
              <a:buFont typeface="Wingdings" pitchFamily="2" charset="2"/>
              <a:buNone/>
            </a:pPr>
            <a:r>
              <a:rPr lang="en-US" altLang="en-US" sz="3200" dirty="0"/>
              <a:t>Job 22:22;</a:t>
            </a:r>
          </a:p>
          <a:p>
            <a:pPr>
              <a:lnSpc>
                <a:spcPct val="80000"/>
              </a:lnSpc>
              <a:buFont typeface="Wingdings" pitchFamily="2" charset="2"/>
              <a:buNone/>
            </a:pPr>
            <a:r>
              <a:rPr lang="en-US" altLang="en-US" sz="3200" dirty="0"/>
              <a:t>Ps. 1:2; 19:8; 37:31; 40:9; 78:1, 5, 10; 89:31; 94:12; 105:45; 119:1, 18, 29, 34, 44, 51, 53, 55, 61, 70, 72, 77, 85, 92, 97, 109, 113, 126, 136, 142, 150, 153, 163, 165, 174; </a:t>
            </a:r>
          </a:p>
          <a:p>
            <a:pPr>
              <a:lnSpc>
                <a:spcPct val="80000"/>
              </a:lnSpc>
              <a:buFont typeface="Wingdings" pitchFamily="2" charset="2"/>
              <a:buNone/>
            </a:pPr>
            <a:r>
              <a:rPr lang="en-US" altLang="en-US" sz="3200" dirty="0"/>
              <a:t>Prov. 1:8; 3:1; 4:2; 6:20, 23; 7:2; 13:14; 28:4, 7, 9; 29:18; 31:26; </a:t>
            </a:r>
          </a:p>
          <a:p>
            <a:pPr>
              <a:lnSpc>
                <a:spcPct val="80000"/>
              </a:lnSpc>
              <a:buFont typeface="Wingdings" pitchFamily="2" charset="2"/>
              <a:buNone/>
            </a:pPr>
            <a:r>
              <a:rPr lang="en-US" altLang="en-US" sz="3200" dirty="0"/>
              <a:t>Isa. 1:10; 2:3; 5:24; 8:16, 20; 24:5; 30:9; 42:4, 21, 24; 51:4, 7; </a:t>
            </a:r>
          </a:p>
          <a:p>
            <a:pPr>
              <a:lnSpc>
                <a:spcPct val="80000"/>
              </a:lnSpc>
              <a:buFont typeface="Wingdings" pitchFamily="2" charset="2"/>
              <a:buNone/>
            </a:pPr>
            <a:r>
              <a:rPr lang="en-US" altLang="en-US" sz="3200" dirty="0"/>
              <a:t>Jer. 2:8; 6:19; 8:8; 9:12; 16:11; 18:18; 26:4; 31:33; 32:23; 44:10, 23; Lam. 2:9; </a:t>
            </a:r>
          </a:p>
          <a:p>
            <a:pPr>
              <a:lnSpc>
                <a:spcPct val="80000"/>
              </a:lnSpc>
              <a:buFont typeface="Wingdings" pitchFamily="2" charset="2"/>
              <a:buNone/>
            </a:pPr>
            <a:r>
              <a:rPr lang="en-US" altLang="en-US" sz="3200" dirty="0"/>
              <a:t>Ezek. 7:26; 22:26; 43:11f; 44:5, 24; </a:t>
            </a:r>
          </a:p>
          <a:p>
            <a:pPr>
              <a:lnSpc>
                <a:spcPct val="80000"/>
              </a:lnSpc>
              <a:buFont typeface="Wingdings" pitchFamily="2" charset="2"/>
              <a:buNone/>
            </a:pPr>
            <a:r>
              <a:rPr lang="en-US" altLang="en-US" sz="3200" dirty="0"/>
              <a:t>Dan. 9:10f, 13; Hos. 4:6; 8:1, 12; Amos 2:4; Mic. 4:2; Hab. 1:4; Zeph. 3:4; Hag. 2:11; Zech. 7:12; Mal. 2:6ff; 3:22</a:t>
            </a:r>
          </a:p>
          <a:p>
            <a:pPr>
              <a:lnSpc>
                <a:spcPct val="80000"/>
              </a:lnSpc>
              <a:buFont typeface="Wingdings" pitchFamily="2" charset="2"/>
              <a:buNone/>
            </a:pPr>
            <a:endParaRPr lang="en-US" altLang="en-US" sz="1400" dirty="0"/>
          </a:p>
        </p:txBody>
      </p:sp>
    </p:spTree>
    <p:extLst>
      <p:ext uri="{BB962C8B-B14F-4D97-AF65-F5344CB8AC3E}">
        <p14:creationId xmlns:p14="http://schemas.microsoft.com/office/powerpoint/2010/main" val="1143414541"/>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209801" y="1"/>
            <a:ext cx="7758113" cy="995363"/>
          </a:xfrm>
        </p:spPr>
        <p:txBody>
          <a:bodyPr/>
          <a:lstStyle/>
          <a:p>
            <a:pPr algn="ctr"/>
            <a:r>
              <a:rPr lang="en-US" altLang="en-US" b="1" dirty="0"/>
              <a:t>Mitzvah</a:t>
            </a:r>
          </a:p>
        </p:txBody>
      </p:sp>
      <p:sp>
        <p:nvSpPr>
          <p:cNvPr id="6147" name="Rectangle 3"/>
          <p:cNvSpPr>
            <a:spLocks noGrp="1" noChangeArrowheads="1"/>
          </p:cNvSpPr>
          <p:nvPr>
            <p:ph type="body" idx="1"/>
          </p:nvPr>
        </p:nvSpPr>
        <p:spPr>
          <a:xfrm>
            <a:off x="557048" y="1143000"/>
            <a:ext cx="11204028" cy="5715000"/>
          </a:xfrm>
        </p:spPr>
        <p:txBody>
          <a:bodyPr>
            <a:normAutofit/>
          </a:bodyPr>
          <a:lstStyle/>
          <a:p>
            <a:pPr>
              <a:buFont typeface="Wingdings" pitchFamily="2" charset="2"/>
              <a:buNone/>
            </a:pPr>
            <a:r>
              <a:rPr lang="en-US" altLang="en-US" sz="4000" dirty="0"/>
              <a:t>(</a:t>
            </a:r>
            <a:r>
              <a:rPr lang="en-US" altLang="en-US" sz="4000" dirty="0" err="1"/>
              <a:t>mitzvâ</a:t>
            </a:r>
            <a:r>
              <a:rPr lang="en-US" altLang="en-US" sz="4000" dirty="0"/>
              <a:t>) </a:t>
            </a:r>
            <a:r>
              <a:rPr lang="en-US" altLang="en-US" sz="4000" b="1" dirty="0"/>
              <a:t>commission</a:t>
            </a:r>
            <a:r>
              <a:rPr lang="en-US" altLang="en-US" sz="4000" dirty="0"/>
              <a:t>, (individual) </a:t>
            </a:r>
            <a:r>
              <a:rPr lang="en-US" altLang="en-US" sz="4000" b="1" dirty="0"/>
              <a:t>commandment</a:t>
            </a:r>
            <a:r>
              <a:rPr lang="en-US" altLang="en-US" sz="4000" dirty="0"/>
              <a:t>, (set of all the) </a:t>
            </a:r>
            <a:r>
              <a:rPr lang="en-US" altLang="en-US" sz="4000" b="1" dirty="0"/>
              <a:t>commandments, right</a:t>
            </a:r>
          </a:p>
          <a:p>
            <a:pPr>
              <a:buFont typeface="Wingdings" pitchFamily="2" charset="2"/>
              <a:buNone/>
            </a:pPr>
            <a:r>
              <a:rPr lang="en-US" altLang="en-US" sz="4000" dirty="0"/>
              <a:t>In a deed of purchase for a plot of land, mitzvah refers to the terms of the contract (</a:t>
            </a:r>
            <a:r>
              <a:rPr lang="en-US" altLang="en-US" sz="4000" dirty="0" err="1"/>
              <a:t>Jer</a:t>
            </a:r>
            <a:r>
              <a:rPr lang="en-US" altLang="en-US" sz="4000" dirty="0"/>
              <a:t> 32:11). </a:t>
            </a:r>
          </a:p>
          <a:p>
            <a:pPr>
              <a:buFont typeface="Wingdings" pitchFamily="2" charset="2"/>
              <a:buNone/>
            </a:pPr>
            <a:r>
              <a:rPr lang="en-US" altLang="en-US" sz="4000" dirty="0"/>
              <a:t>It is also the word used by the wisdom school for the instruction of a teacher to his pupil (</a:t>
            </a:r>
            <a:r>
              <a:rPr lang="en-US" altLang="en-US" sz="4000" dirty="0" err="1"/>
              <a:t>Prov</a:t>
            </a:r>
            <a:r>
              <a:rPr lang="en-US" altLang="en-US" sz="4000" dirty="0"/>
              <a:t> 2:1; </a:t>
            </a:r>
            <a:r>
              <a:rPr lang="en-US" altLang="en-US" sz="4000" dirty="0" err="1"/>
              <a:t>Prov</a:t>
            </a:r>
            <a:r>
              <a:rPr lang="en-US" altLang="en-US" sz="4000" dirty="0"/>
              <a:t> 3:1). </a:t>
            </a:r>
          </a:p>
          <a:p>
            <a:pPr>
              <a:buFont typeface="Wingdings" pitchFamily="2" charset="2"/>
              <a:buNone/>
            </a:pPr>
            <a:r>
              <a:rPr lang="en-US" altLang="en-US" sz="4000" dirty="0"/>
              <a:t>More frequently the commandments (“</a:t>
            </a:r>
            <a:r>
              <a:rPr lang="en-US" altLang="en-US" sz="4000" dirty="0" err="1"/>
              <a:t>mitzvot</a:t>
            </a:r>
            <a:r>
              <a:rPr lang="en-US" altLang="en-US" sz="4000" dirty="0"/>
              <a:t>”) are the particular </a:t>
            </a:r>
            <a:r>
              <a:rPr lang="en-US" altLang="en-US" sz="4000" b="1" u="sng" dirty="0"/>
              <a:t>conditions of the covenant</a:t>
            </a:r>
            <a:r>
              <a:rPr lang="en-US" altLang="en-US" sz="4000" dirty="0"/>
              <a:t>.</a:t>
            </a:r>
            <a:endParaRPr lang="en-US" altLang="en-US" sz="4000" b="1" dirty="0"/>
          </a:p>
        </p:txBody>
      </p:sp>
    </p:spTree>
    <p:extLst>
      <p:ext uri="{BB962C8B-B14F-4D97-AF65-F5344CB8AC3E}">
        <p14:creationId xmlns:p14="http://schemas.microsoft.com/office/powerpoint/2010/main" val="108424292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pPr algn="ctr"/>
            <a:r>
              <a:rPr lang="en-US" altLang="en-US" b="1" dirty="0" err="1"/>
              <a:t>Shmot</a:t>
            </a:r>
            <a:r>
              <a:rPr lang="en-US" altLang="en-US" b="1" dirty="0"/>
              <a:t> </a:t>
            </a:r>
            <a:r>
              <a:rPr lang="en-US" altLang="en-US" b="1" dirty="0"/>
              <a:t>(Exodus) </a:t>
            </a:r>
            <a:r>
              <a:rPr lang="en-US" altLang="en-US" b="1" dirty="0" smtClean="0"/>
              <a:t>24</a:t>
            </a:r>
            <a:endParaRPr lang="en-US" altLang="en-US" b="1" dirty="0"/>
          </a:p>
        </p:txBody>
      </p:sp>
      <p:sp>
        <p:nvSpPr>
          <p:cNvPr id="150531" name="Rectangle 3"/>
          <p:cNvSpPr>
            <a:spLocks noGrp="1" noChangeArrowheads="1"/>
          </p:cNvSpPr>
          <p:nvPr>
            <p:ph type="body" idx="1"/>
          </p:nvPr>
        </p:nvSpPr>
        <p:spPr/>
        <p:txBody>
          <a:bodyPr/>
          <a:lstStyle/>
          <a:p>
            <a:pPr>
              <a:buFont typeface="Wingdings" pitchFamily="2" charset="2"/>
              <a:buNone/>
            </a:pPr>
            <a:r>
              <a:rPr lang="en-US" altLang="en-US" dirty="0"/>
              <a:t> </a:t>
            </a:r>
            <a:r>
              <a:rPr lang="en-US" altLang="en-US" sz="4000" dirty="0">
                <a:effectLst/>
              </a:rPr>
              <a:t>12 Now YHWH said to Moshe, "Come up to Me on the mountain and remain there, and I will give you the stone tablets with </a:t>
            </a:r>
            <a:r>
              <a:rPr lang="en-US" altLang="en-US" sz="4000" u="sng" dirty="0">
                <a:effectLst/>
              </a:rPr>
              <a:t>the law</a:t>
            </a:r>
            <a:r>
              <a:rPr lang="en-US" altLang="en-US" sz="4000" dirty="0">
                <a:effectLst/>
              </a:rPr>
              <a:t> (</a:t>
            </a:r>
            <a:r>
              <a:rPr lang="en-US" altLang="en-US" sz="4000" dirty="0" err="1">
                <a:effectLst/>
              </a:rPr>
              <a:t>torah</a:t>
            </a:r>
            <a:r>
              <a:rPr lang="en-US" altLang="en-US" sz="4000" dirty="0">
                <a:effectLst/>
              </a:rPr>
              <a:t>) and </a:t>
            </a:r>
            <a:r>
              <a:rPr lang="en-US" altLang="en-US" sz="4000" u="sng" dirty="0">
                <a:effectLst/>
              </a:rPr>
              <a:t>the commandment</a:t>
            </a:r>
            <a:r>
              <a:rPr lang="en-US" altLang="en-US" sz="4000" dirty="0">
                <a:effectLst/>
              </a:rPr>
              <a:t> (mitzvah) which I have written for their instruction."</a:t>
            </a:r>
          </a:p>
          <a:p>
            <a:pPr>
              <a:buFont typeface="Wingdings" pitchFamily="2" charset="2"/>
              <a:buNone/>
            </a:pPr>
            <a:endParaRPr lang="en-US" altLang="en-US" dirty="0"/>
          </a:p>
        </p:txBody>
      </p:sp>
    </p:spTree>
    <p:extLst>
      <p:ext uri="{BB962C8B-B14F-4D97-AF65-F5344CB8AC3E}">
        <p14:creationId xmlns:p14="http://schemas.microsoft.com/office/powerpoint/2010/main" val="108082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algn="ctr"/>
            <a:r>
              <a:rPr lang="en-US" altLang="en-US" b="1" dirty="0" err="1" smtClean="0"/>
              <a:t>Devarim</a:t>
            </a:r>
            <a:r>
              <a:rPr lang="en-US" altLang="en-US" b="1" dirty="0" smtClean="0"/>
              <a:t> (Deuteronomy) </a:t>
            </a:r>
            <a:r>
              <a:rPr lang="en-US" altLang="en-US" b="1" dirty="0"/>
              <a:t>6</a:t>
            </a:r>
          </a:p>
        </p:txBody>
      </p:sp>
      <p:sp>
        <p:nvSpPr>
          <p:cNvPr id="129027" name="Rectangle 3"/>
          <p:cNvSpPr>
            <a:spLocks noGrp="1" noChangeArrowheads="1"/>
          </p:cNvSpPr>
          <p:nvPr>
            <p:ph type="body" idx="1"/>
          </p:nvPr>
        </p:nvSpPr>
        <p:spPr>
          <a:xfrm>
            <a:off x="483476" y="1387366"/>
            <a:ext cx="10870324" cy="4789597"/>
          </a:xfrm>
        </p:spPr>
        <p:txBody>
          <a:bodyPr>
            <a:noAutofit/>
          </a:bodyPr>
          <a:lstStyle/>
          <a:p>
            <a:pPr>
              <a:lnSpc>
                <a:spcPct val="90000"/>
              </a:lnSpc>
              <a:buFont typeface="Wingdings" pitchFamily="2" charset="2"/>
              <a:buNone/>
            </a:pPr>
            <a:r>
              <a:rPr lang="en-US" altLang="en-US" sz="3600" dirty="0"/>
              <a:t>1 Now this is </a:t>
            </a:r>
            <a:r>
              <a:rPr lang="en-US" altLang="en-US" sz="3600" u="sng" dirty="0"/>
              <a:t>the commandment</a:t>
            </a:r>
            <a:r>
              <a:rPr lang="en-US" altLang="en-US" sz="3600" dirty="0"/>
              <a:t> (mitzvah, or “covenant”), the statutes (</a:t>
            </a:r>
            <a:r>
              <a:rPr lang="en-US" altLang="en-US" sz="3600" dirty="0" err="1"/>
              <a:t>chukim</a:t>
            </a:r>
            <a:r>
              <a:rPr lang="en-US" altLang="en-US" sz="3600" dirty="0"/>
              <a:t>) and the judgments (</a:t>
            </a:r>
            <a:r>
              <a:rPr lang="en-US" altLang="en-US" sz="3600" dirty="0" err="1"/>
              <a:t>mishpatim</a:t>
            </a:r>
            <a:r>
              <a:rPr lang="en-US" altLang="en-US" sz="3600" dirty="0"/>
              <a:t>) which YHWH your Elohim has commanded me to teach you, that you might do them in the land where you are going over to possess it,</a:t>
            </a:r>
          </a:p>
          <a:p>
            <a:pPr>
              <a:lnSpc>
                <a:spcPct val="90000"/>
              </a:lnSpc>
              <a:buFont typeface="Wingdings" pitchFamily="2" charset="2"/>
              <a:buNone/>
            </a:pPr>
            <a:r>
              <a:rPr lang="en-US" altLang="en-US" sz="3600" dirty="0"/>
              <a:t>2 so that you and your son and your grandson might fear YHWH your Elohim, to keep all His statutes (</a:t>
            </a:r>
            <a:r>
              <a:rPr lang="en-US" altLang="en-US" sz="3600" dirty="0" err="1"/>
              <a:t>chukim</a:t>
            </a:r>
            <a:r>
              <a:rPr lang="en-US" altLang="en-US" sz="3600" dirty="0"/>
              <a:t>) and His commandments (</a:t>
            </a:r>
            <a:r>
              <a:rPr lang="en-US" altLang="en-US" sz="3600" dirty="0" err="1"/>
              <a:t>mitzvot</a:t>
            </a:r>
            <a:r>
              <a:rPr lang="en-US" altLang="en-US" sz="3600" dirty="0"/>
              <a:t>) which I command you, all the days of your life, and that your days may be prolonged.</a:t>
            </a:r>
          </a:p>
        </p:txBody>
      </p:sp>
    </p:spTree>
    <p:extLst>
      <p:ext uri="{BB962C8B-B14F-4D97-AF65-F5344CB8AC3E}">
        <p14:creationId xmlns:p14="http://schemas.microsoft.com/office/powerpoint/2010/main" val="394945774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algn="ctr"/>
            <a:r>
              <a:rPr lang="en-US" altLang="en-US" b="1" dirty="0" err="1"/>
              <a:t>Shemot</a:t>
            </a:r>
            <a:r>
              <a:rPr lang="en-US" altLang="en-US" b="1" dirty="0"/>
              <a:t> </a:t>
            </a:r>
            <a:r>
              <a:rPr lang="en-US" altLang="en-US" b="1" dirty="0" smtClean="0"/>
              <a:t>(Exodus) 24</a:t>
            </a:r>
            <a:endParaRPr lang="en-US" altLang="en-US" b="1" dirty="0"/>
          </a:p>
        </p:txBody>
      </p:sp>
      <p:sp>
        <p:nvSpPr>
          <p:cNvPr id="130051" name="Rectangle 3"/>
          <p:cNvSpPr>
            <a:spLocks noGrp="1" noChangeArrowheads="1"/>
          </p:cNvSpPr>
          <p:nvPr>
            <p:ph type="body" idx="1"/>
          </p:nvPr>
        </p:nvSpPr>
        <p:spPr/>
        <p:txBody>
          <a:bodyPr/>
          <a:lstStyle/>
          <a:p>
            <a:pPr>
              <a:buFont typeface="Wingdings" pitchFamily="2" charset="2"/>
              <a:buNone/>
            </a:pPr>
            <a:r>
              <a:rPr lang="en-US" altLang="en-US" sz="3600" dirty="0">
                <a:effectLst/>
              </a:rPr>
              <a:t>12 Now YHWH said to Moshe, "Come up to Me on the mountain and remain there, and I will give you the stone tablets with the Torah and the Mitzvah (commandment or covenant) which I have written for their instruction."</a:t>
            </a:r>
          </a:p>
          <a:p>
            <a:endParaRPr lang="en-US" altLang="en-US" dirty="0"/>
          </a:p>
        </p:txBody>
      </p:sp>
    </p:spTree>
    <p:extLst>
      <p:ext uri="{BB962C8B-B14F-4D97-AF65-F5344CB8AC3E}">
        <p14:creationId xmlns:p14="http://schemas.microsoft.com/office/powerpoint/2010/main" val="55654205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algn="ctr"/>
            <a:r>
              <a:rPr lang="en-US" altLang="en-US" b="1" dirty="0" smtClean="0"/>
              <a:t>2 Peter 2</a:t>
            </a:r>
            <a:endParaRPr lang="en-US" altLang="en-US" b="1" dirty="0"/>
          </a:p>
        </p:txBody>
      </p:sp>
      <p:sp>
        <p:nvSpPr>
          <p:cNvPr id="130051" name="Rectangle 3"/>
          <p:cNvSpPr>
            <a:spLocks noGrp="1" noChangeArrowheads="1"/>
          </p:cNvSpPr>
          <p:nvPr>
            <p:ph type="body" idx="1"/>
          </p:nvPr>
        </p:nvSpPr>
        <p:spPr/>
        <p:txBody>
          <a:bodyPr>
            <a:normAutofit fontScale="92500"/>
          </a:bodyPr>
          <a:lstStyle/>
          <a:p>
            <a:pPr marL="0" indent="0">
              <a:buNone/>
            </a:pPr>
            <a:r>
              <a:rPr lang="en-US" sz="4000" baseline="30000" dirty="0"/>
              <a:t>20</a:t>
            </a:r>
            <a:r>
              <a:rPr lang="en-US" sz="4000" dirty="0"/>
              <a:t> If they have escaped the corruption of the world by knowing our Master and Savior </a:t>
            </a:r>
            <a:r>
              <a:rPr lang="en-US" sz="4000" dirty="0" err="1"/>
              <a:t>Yahusha</a:t>
            </a:r>
            <a:r>
              <a:rPr lang="en-US" sz="4000" dirty="0"/>
              <a:t> Messiah and are again entangled in it and overcome, they are worse off at the end than they were at the beginning.</a:t>
            </a:r>
          </a:p>
          <a:p>
            <a:pPr marL="0" indent="0">
              <a:buNone/>
            </a:pPr>
            <a:r>
              <a:rPr lang="en-US" sz="4000" baseline="30000" dirty="0" smtClean="0"/>
              <a:t>21</a:t>
            </a:r>
            <a:r>
              <a:rPr lang="en-US" sz="4000" dirty="0" smtClean="0"/>
              <a:t> </a:t>
            </a:r>
            <a:r>
              <a:rPr lang="en-US" sz="4000" dirty="0"/>
              <a:t>It would have been better for them not to have known the way of righteousness, than to have known it and then to turn their backs on </a:t>
            </a:r>
            <a:r>
              <a:rPr lang="en-US" sz="4000" u="sng" dirty="0"/>
              <a:t>the set apart command</a:t>
            </a:r>
            <a:r>
              <a:rPr lang="en-US" sz="4000" dirty="0"/>
              <a:t> that was passed on to them.</a:t>
            </a:r>
          </a:p>
          <a:p>
            <a:pPr>
              <a:buFont typeface="Wingdings" pitchFamily="2" charset="2"/>
              <a:buNone/>
            </a:pPr>
            <a:endParaRPr lang="en-US" altLang="en-US" dirty="0"/>
          </a:p>
        </p:txBody>
      </p:sp>
    </p:spTree>
    <p:extLst>
      <p:ext uri="{BB962C8B-B14F-4D97-AF65-F5344CB8AC3E}">
        <p14:creationId xmlns:p14="http://schemas.microsoft.com/office/powerpoint/2010/main" val="348924665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pPr algn="ctr"/>
            <a:r>
              <a:rPr lang="en-US" altLang="en-US" b="1" dirty="0" err="1" smtClean="0"/>
              <a:t>Shemot</a:t>
            </a:r>
            <a:r>
              <a:rPr lang="en-US" altLang="en-US" b="1" dirty="0" smtClean="0"/>
              <a:t> (Exodus) </a:t>
            </a:r>
            <a:r>
              <a:rPr lang="en-US" altLang="en-US" b="1" dirty="0"/>
              <a:t>16</a:t>
            </a:r>
          </a:p>
        </p:txBody>
      </p:sp>
      <p:sp>
        <p:nvSpPr>
          <p:cNvPr id="153603" name="Rectangle 3"/>
          <p:cNvSpPr>
            <a:spLocks noGrp="1" noChangeArrowheads="1"/>
          </p:cNvSpPr>
          <p:nvPr>
            <p:ph type="body" idx="1"/>
          </p:nvPr>
        </p:nvSpPr>
        <p:spPr/>
        <p:txBody>
          <a:bodyPr/>
          <a:lstStyle/>
          <a:p>
            <a:pPr>
              <a:buFont typeface="Wingdings" pitchFamily="2" charset="2"/>
              <a:buNone/>
            </a:pPr>
            <a:r>
              <a:rPr lang="en-US" altLang="en-US" sz="3600" dirty="0">
                <a:effectLst/>
              </a:rPr>
              <a:t>28 Then YHWH said to Moshe, "How long do you refuse to keep My commandments (</a:t>
            </a:r>
            <a:r>
              <a:rPr lang="en-US" altLang="en-US" sz="3600" dirty="0" err="1">
                <a:effectLst/>
              </a:rPr>
              <a:t>mitzvot</a:t>
            </a:r>
            <a:r>
              <a:rPr lang="en-US" altLang="en-US" sz="3600" dirty="0">
                <a:effectLst/>
              </a:rPr>
              <a:t>) and My instructions (</a:t>
            </a:r>
            <a:r>
              <a:rPr lang="en-US" altLang="en-US" sz="3600" dirty="0" err="1">
                <a:effectLst/>
              </a:rPr>
              <a:t>torot</a:t>
            </a:r>
            <a:r>
              <a:rPr lang="en-US" altLang="en-US" sz="3600" dirty="0">
                <a:effectLst/>
              </a:rPr>
              <a:t>)?</a:t>
            </a:r>
          </a:p>
          <a:p>
            <a:pPr>
              <a:buFont typeface="Wingdings" pitchFamily="2" charset="2"/>
              <a:buNone/>
            </a:pPr>
            <a:r>
              <a:rPr lang="en-US" altLang="en-US" sz="3600" dirty="0">
                <a:effectLst/>
              </a:rPr>
              <a:t>29 "See, YHWH has given you the </a:t>
            </a:r>
            <a:r>
              <a:rPr lang="en-US" altLang="en-US" sz="3600" dirty="0"/>
              <a:t>S</a:t>
            </a:r>
            <a:r>
              <a:rPr lang="en-US" altLang="en-US" sz="3600" dirty="0" smtClean="0">
                <a:effectLst/>
              </a:rPr>
              <a:t>abbath</a:t>
            </a:r>
            <a:r>
              <a:rPr lang="en-US" altLang="en-US" sz="3600" dirty="0">
                <a:effectLst/>
              </a:rPr>
              <a:t>; therefore He gives you bread for two days on the sixth day. Remain every man in his place; let no man go out of his place on the seventh day."</a:t>
            </a:r>
          </a:p>
          <a:p>
            <a:pPr>
              <a:buFont typeface="Wingdings" pitchFamily="2" charset="2"/>
              <a:buNone/>
            </a:pPr>
            <a:endParaRPr lang="en-US" altLang="en-US" dirty="0"/>
          </a:p>
        </p:txBody>
      </p:sp>
    </p:spTree>
    <p:extLst>
      <p:ext uri="{BB962C8B-B14F-4D97-AF65-F5344CB8AC3E}">
        <p14:creationId xmlns:p14="http://schemas.microsoft.com/office/powerpoint/2010/main" val="6667493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pPr algn="ctr"/>
            <a:r>
              <a:rPr lang="en-US" altLang="en-US" b="1" dirty="0" err="1" smtClean="0"/>
              <a:t>Devarim</a:t>
            </a:r>
            <a:r>
              <a:rPr lang="en-US" altLang="en-US" b="1" dirty="0" smtClean="0"/>
              <a:t> 5</a:t>
            </a:r>
            <a:endParaRPr lang="en-US" altLang="en-US" b="1" dirty="0"/>
          </a:p>
        </p:txBody>
      </p:sp>
      <p:sp>
        <p:nvSpPr>
          <p:cNvPr id="153603" name="Rectangle 3"/>
          <p:cNvSpPr>
            <a:spLocks noGrp="1" noChangeArrowheads="1"/>
          </p:cNvSpPr>
          <p:nvPr>
            <p:ph type="body" idx="1"/>
          </p:nvPr>
        </p:nvSpPr>
        <p:spPr>
          <a:xfrm>
            <a:off x="838200" y="1313793"/>
            <a:ext cx="10515600" cy="5307724"/>
          </a:xfrm>
        </p:spPr>
        <p:txBody>
          <a:bodyPr>
            <a:normAutofit fontScale="92500" lnSpcReduction="20000"/>
          </a:bodyPr>
          <a:lstStyle/>
          <a:p>
            <a:pPr marL="0" indent="0">
              <a:buNone/>
            </a:pPr>
            <a:r>
              <a:rPr lang="en-US" sz="3900" baseline="30000" dirty="0"/>
              <a:t>7</a:t>
            </a:r>
            <a:r>
              <a:rPr lang="en-US" sz="3900" dirty="0"/>
              <a:t> "You shall have no other gods before me.</a:t>
            </a:r>
          </a:p>
          <a:p>
            <a:pPr marL="0" indent="0">
              <a:buNone/>
            </a:pPr>
            <a:r>
              <a:rPr lang="en-US" sz="3900" baseline="30000" dirty="0" smtClean="0"/>
              <a:t>8</a:t>
            </a:r>
            <a:r>
              <a:rPr lang="en-US" sz="3900" dirty="0" smtClean="0"/>
              <a:t> </a:t>
            </a:r>
            <a:r>
              <a:rPr lang="en-US" sz="3900" dirty="0"/>
              <a:t>"You shall not make for yourself an idol in the form of anything in heaven above or on the earth beneath or in the waters below.</a:t>
            </a:r>
          </a:p>
          <a:p>
            <a:pPr marL="0" indent="0">
              <a:buNone/>
            </a:pPr>
            <a:r>
              <a:rPr lang="en-US" sz="3900" baseline="30000" dirty="0" smtClean="0"/>
              <a:t>9</a:t>
            </a:r>
            <a:r>
              <a:rPr lang="en-US" sz="3900" dirty="0" smtClean="0"/>
              <a:t> </a:t>
            </a:r>
            <a:r>
              <a:rPr lang="en-US" sz="3900" dirty="0"/>
              <a:t>You shall not bow down to them. You shall not worship them. For I, Yahuwah your Elohim, am a jealous Elohim, punishing the children for the sin of the fathers to the third and fourth generation of those who hate me,</a:t>
            </a:r>
          </a:p>
          <a:p>
            <a:pPr marL="0" indent="0">
              <a:buNone/>
            </a:pPr>
            <a:r>
              <a:rPr lang="en-US" sz="3900" baseline="30000" dirty="0" smtClean="0"/>
              <a:t>10</a:t>
            </a:r>
            <a:r>
              <a:rPr lang="en-US" sz="3900" dirty="0" smtClean="0"/>
              <a:t> </a:t>
            </a:r>
            <a:r>
              <a:rPr lang="en-US" sz="3900" dirty="0"/>
              <a:t>but showing love to a thousand [generations] of those who love me and keep my </a:t>
            </a:r>
            <a:r>
              <a:rPr lang="en-US" sz="3900" dirty="0" smtClean="0"/>
              <a:t>commandments (</a:t>
            </a:r>
            <a:r>
              <a:rPr lang="en-US" sz="3900" dirty="0" err="1" smtClean="0"/>
              <a:t>mitzvot</a:t>
            </a:r>
            <a:r>
              <a:rPr lang="en-US" sz="3900" dirty="0" smtClean="0"/>
              <a:t>).</a:t>
            </a:r>
            <a:endParaRPr lang="en-US" sz="3900" dirty="0"/>
          </a:p>
          <a:p>
            <a:pPr>
              <a:buFont typeface="Wingdings" pitchFamily="2" charset="2"/>
              <a:buNone/>
            </a:pPr>
            <a:endParaRPr lang="en-US" altLang="en-US" dirty="0"/>
          </a:p>
        </p:txBody>
      </p:sp>
    </p:spTree>
    <p:extLst>
      <p:ext uri="{BB962C8B-B14F-4D97-AF65-F5344CB8AC3E}">
        <p14:creationId xmlns:p14="http://schemas.microsoft.com/office/powerpoint/2010/main" val="974732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pPr algn="ctr"/>
            <a:r>
              <a:rPr lang="en-US" altLang="en-US" b="1" dirty="0" err="1" smtClean="0"/>
              <a:t>Devarim</a:t>
            </a:r>
            <a:r>
              <a:rPr lang="en-US" altLang="en-US" b="1" dirty="0" smtClean="0"/>
              <a:t> 6</a:t>
            </a:r>
            <a:endParaRPr lang="en-US" altLang="en-US" b="1" dirty="0"/>
          </a:p>
        </p:txBody>
      </p:sp>
      <p:sp>
        <p:nvSpPr>
          <p:cNvPr id="153603" name="Rectangle 3"/>
          <p:cNvSpPr>
            <a:spLocks noGrp="1" noChangeArrowheads="1"/>
          </p:cNvSpPr>
          <p:nvPr>
            <p:ph type="body" idx="1"/>
          </p:nvPr>
        </p:nvSpPr>
        <p:spPr>
          <a:xfrm>
            <a:off x="838200" y="1313793"/>
            <a:ext cx="10515600" cy="5307724"/>
          </a:xfrm>
        </p:spPr>
        <p:txBody>
          <a:bodyPr>
            <a:normAutofit/>
          </a:bodyPr>
          <a:lstStyle/>
          <a:p>
            <a:pPr marL="0" indent="0">
              <a:buNone/>
            </a:pPr>
            <a:r>
              <a:rPr lang="en-US" sz="3600" baseline="30000" dirty="0"/>
              <a:t>4</a:t>
            </a:r>
            <a:r>
              <a:rPr lang="en-US" sz="3600" dirty="0"/>
              <a:t> Hear, O </a:t>
            </a:r>
            <a:r>
              <a:rPr lang="en-US" sz="3600" dirty="0" err="1"/>
              <a:t>Yisrael</a:t>
            </a:r>
            <a:r>
              <a:rPr lang="en-US" sz="3600" dirty="0"/>
              <a:t>: Yahuwah our Elohim, Yahuwah is one.</a:t>
            </a:r>
          </a:p>
          <a:p>
            <a:pPr marL="0" indent="0">
              <a:buNone/>
            </a:pPr>
            <a:r>
              <a:rPr lang="en-US" sz="3600" baseline="30000" dirty="0" smtClean="0"/>
              <a:t>5</a:t>
            </a:r>
            <a:r>
              <a:rPr lang="en-US" sz="3600" dirty="0" smtClean="0"/>
              <a:t> </a:t>
            </a:r>
            <a:r>
              <a:rPr lang="en-US" sz="3600" dirty="0"/>
              <a:t>You shall love Yahuwah your Elohim with all your mind and with all your life and with all your strength.</a:t>
            </a:r>
          </a:p>
          <a:p>
            <a:pPr marL="0" indent="0">
              <a:buNone/>
            </a:pPr>
            <a:r>
              <a:rPr lang="en-US" sz="3600" baseline="30000" dirty="0" smtClean="0"/>
              <a:t>6</a:t>
            </a:r>
            <a:r>
              <a:rPr lang="en-US" sz="3600" dirty="0" smtClean="0"/>
              <a:t> </a:t>
            </a:r>
            <a:r>
              <a:rPr lang="en-US" sz="3600" dirty="0"/>
              <a:t>These commandments </a:t>
            </a:r>
            <a:r>
              <a:rPr lang="en-US" sz="3600" dirty="0" smtClean="0"/>
              <a:t>(</a:t>
            </a:r>
            <a:r>
              <a:rPr lang="en-US" sz="3600" dirty="0" err="1" smtClean="0"/>
              <a:t>davar</a:t>
            </a:r>
            <a:r>
              <a:rPr lang="en-US" sz="3600" dirty="0" smtClean="0"/>
              <a:t>/</a:t>
            </a:r>
            <a:r>
              <a:rPr lang="en-US" sz="3600" dirty="0" err="1" smtClean="0"/>
              <a:t>devarim</a:t>
            </a:r>
            <a:r>
              <a:rPr lang="en-US" sz="3600" dirty="0" smtClean="0"/>
              <a:t> - matters) that </a:t>
            </a:r>
            <a:r>
              <a:rPr lang="en-US" sz="3600" dirty="0"/>
              <a:t>I give you today are to be upon your minds</a:t>
            </a:r>
            <a:r>
              <a:rPr lang="en-US" sz="3600" dirty="0" smtClean="0"/>
              <a:t>.</a:t>
            </a:r>
            <a:r>
              <a:rPr lang="en-US" sz="3600" dirty="0"/>
              <a:t> </a:t>
            </a:r>
            <a:endParaRPr lang="en-US" sz="3600" dirty="0"/>
          </a:p>
          <a:p>
            <a:pPr marL="0" indent="0">
              <a:buNone/>
            </a:pPr>
            <a:r>
              <a:rPr lang="en-US" sz="3600" baseline="30000" dirty="0" smtClean="0"/>
              <a:t>7</a:t>
            </a:r>
            <a:r>
              <a:rPr lang="en-US" sz="3600" dirty="0" smtClean="0"/>
              <a:t> </a:t>
            </a:r>
            <a:r>
              <a:rPr lang="en-US" sz="3600" dirty="0"/>
              <a:t>Impress them on your children. Talk about them when you sit at home and when you walk along the road, when you lie down and when you get up.</a:t>
            </a:r>
          </a:p>
          <a:p>
            <a:pPr>
              <a:buFont typeface="Wingdings" pitchFamily="2" charset="2"/>
              <a:buNone/>
            </a:pPr>
            <a:endParaRPr lang="en-US" altLang="en-US" dirty="0"/>
          </a:p>
        </p:txBody>
      </p:sp>
    </p:spTree>
    <p:extLst>
      <p:ext uri="{BB962C8B-B14F-4D97-AF65-F5344CB8AC3E}">
        <p14:creationId xmlns:p14="http://schemas.microsoft.com/office/powerpoint/2010/main" val="17219277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pPr algn="ctr"/>
            <a:r>
              <a:rPr lang="en-US" altLang="en-US" b="1" dirty="0" err="1" smtClean="0"/>
              <a:t>Devarim</a:t>
            </a:r>
            <a:r>
              <a:rPr lang="en-US" altLang="en-US" b="1" dirty="0" smtClean="0"/>
              <a:t> 30</a:t>
            </a:r>
            <a:endParaRPr lang="en-US" altLang="en-US" b="1" dirty="0"/>
          </a:p>
        </p:txBody>
      </p:sp>
      <p:sp>
        <p:nvSpPr>
          <p:cNvPr id="153603" name="Rectangle 3"/>
          <p:cNvSpPr>
            <a:spLocks noGrp="1" noChangeArrowheads="1"/>
          </p:cNvSpPr>
          <p:nvPr>
            <p:ph type="body" idx="1"/>
          </p:nvPr>
        </p:nvSpPr>
        <p:spPr/>
        <p:txBody>
          <a:bodyPr/>
          <a:lstStyle/>
          <a:p>
            <a:pPr marL="0" indent="0">
              <a:buNone/>
            </a:pPr>
            <a:r>
              <a:rPr lang="en-US" sz="4000" baseline="30000" dirty="0"/>
              <a:t>16</a:t>
            </a:r>
            <a:r>
              <a:rPr lang="en-US" sz="4000" dirty="0"/>
              <a:t> For I command you today to love Yahuwah your Elohim, to walk in his ways, and to keep his </a:t>
            </a:r>
            <a:r>
              <a:rPr lang="en-US" sz="4000" dirty="0" smtClean="0"/>
              <a:t>commands (</a:t>
            </a:r>
            <a:r>
              <a:rPr lang="en-US" sz="4000" dirty="0" err="1" smtClean="0"/>
              <a:t>mitzvot</a:t>
            </a:r>
            <a:r>
              <a:rPr lang="en-US" sz="4000" dirty="0" smtClean="0"/>
              <a:t>), </a:t>
            </a:r>
            <a:r>
              <a:rPr lang="en-US" sz="4000" dirty="0"/>
              <a:t>decrees </a:t>
            </a:r>
            <a:r>
              <a:rPr lang="en-US" sz="4000" dirty="0" smtClean="0"/>
              <a:t>(</a:t>
            </a:r>
            <a:r>
              <a:rPr lang="en-US" sz="4000" dirty="0" err="1" smtClean="0"/>
              <a:t>chukot</a:t>
            </a:r>
            <a:r>
              <a:rPr lang="en-US" sz="4000" dirty="0" smtClean="0"/>
              <a:t>) and laws (</a:t>
            </a:r>
            <a:r>
              <a:rPr lang="en-US" sz="4000" dirty="0" err="1" smtClean="0"/>
              <a:t>mishpatim</a:t>
            </a:r>
            <a:r>
              <a:rPr lang="en-US" sz="4000" dirty="0" smtClean="0"/>
              <a:t>); </a:t>
            </a:r>
            <a:r>
              <a:rPr lang="en-US" sz="4000" dirty="0"/>
              <a:t>then you will live and increase, and Yahuwah your Elohim will bless you in the land you are entering to possess.</a:t>
            </a:r>
          </a:p>
          <a:p>
            <a:pPr>
              <a:buFont typeface="Wingdings" pitchFamily="2" charset="2"/>
              <a:buNone/>
            </a:pPr>
            <a:endParaRPr lang="en-US" altLang="en-US" dirty="0"/>
          </a:p>
        </p:txBody>
      </p:sp>
    </p:spTree>
    <p:extLst>
      <p:ext uri="{BB962C8B-B14F-4D97-AF65-F5344CB8AC3E}">
        <p14:creationId xmlns:p14="http://schemas.microsoft.com/office/powerpoint/2010/main" val="320021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224088" y="387351"/>
            <a:ext cx="7758112" cy="995363"/>
          </a:xfrm>
        </p:spPr>
        <p:txBody>
          <a:bodyPr/>
          <a:lstStyle/>
          <a:p>
            <a:pPr algn="ctr"/>
            <a:r>
              <a:rPr lang="en-US" altLang="en-US" b="1" dirty="0"/>
              <a:t>Mitzvah in </a:t>
            </a:r>
            <a:r>
              <a:rPr lang="en-US" altLang="en-US" b="1" dirty="0" err="1" smtClean="0"/>
              <a:t>Tanach</a:t>
            </a:r>
            <a:endParaRPr lang="en-US" altLang="en-US" b="1" dirty="0"/>
          </a:p>
        </p:txBody>
      </p:sp>
      <p:sp>
        <p:nvSpPr>
          <p:cNvPr id="7171" name="Rectangle 3"/>
          <p:cNvSpPr>
            <a:spLocks noGrp="1" noChangeArrowheads="1"/>
          </p:cNvSpPr>
          <p:nvPr>
            <p:ph type="body" idx="1"/>
          </p:nvPr>
        </p:nvSpPr>
        <p:spPr>
          <a:xfrm>
            <a:off x="515007" y="1145628"/>
            <a:ext cx="11246069" cy="5483772"/>
          </a:xfrm>
        </p:spPr>
        <p:txBody>
          <a:bodyPr>
            <a:normAutofit fontScale="92500" lnSpcReduction="10000"/>
          </a:bodyPr>
          <a:lstStyle/>
          <a:p>
            <a:pPr>
              <a:lnSpc>
                <a:spcPct val="80000"/>
              </a:lnSpc>
              <a:buFont typeface="Wingdings" pitchFamily="2" charset="2"/>
              <a:buNone/>
            </a:pPr>
            <a:r>
              <a:rPr lang="en-US" altLang="en-US" sz="2600" dirty="0"/>
              <a:t>Gen. 26:5; </a:t>
            </a:r>
          </a:p>
          <a:p>
            <a:pPr>
              <a:lnSpc>
                <a:spcPct val="80000"/>
              </a:lnSpc>
              <a:buFont typeface="Wingdings" pitchFamily="2" charset="2"/>
              <a:buNone/>
            </a:pPr>
            <a:r>
              <a:rPr lang="en-US" altLang="en-US" sz="2600" dirty="0"/>
              <a:t>Exod. 15:26; 16:28; 20:6; 24:12; </a:t>
            </a:r>
          </a:p>
          <a:p>
            <a:pPr>
              <a:lnSpc>
                <a:spcPct val="80000"/>
              </a:lnSpc>
              <a:buFont typeface="Wingdings" pitchFamily="2" charset="2"/>
              <a:buNone/>
            </a:pPr>
            <a:r>
              <a:rPr lang="en-US" altLang="en-US" sz="2600" dirty="0"/>
              <a:t>Lev. 4:2, 13, 22, 27; 5:17; 22:31; 26:3, 14f; 27:34; </a:t>
            </a:r>
          </a:p>
          <a:p>
            <a:pPr>
              <a:lnSpc>
                <a:spcPct val="80000"/>
              </a:lnSpc>
              <a:buFont typeface="Wingdings" pitchFamily="2" charset="2"/>
              <a:buNone/>
            </a:pPr>
            <a:r>
              <a:rPr lang="en-US" altLang="en-US" sz="2600" dirty="0"/>
              <a:t>Num. 15:22, 31, 39f; 36:13; </a:t>
            </a:r>
          </a:p>
          <a:p>
            <a:pPr>
              <a:lnSpc>
                <a:spcPct val="80000"/>
              </a:lnSpc>
              <a:buFont typeface="Wingdings" pitchFamily="2" charset="2"/>
              <a:buNone/>
            </a:pPr>
            <a:r>
              <a:rPr lang="en-US" altLang="en-US" sz="2600" dirty="0"/>
              <a:t>Deut. 4:2, 40; 5:10, 29, 31; 6:1f, 17, 25; 7:9, 11; 8:1f, 6, 11; 10:13; 11:1, 8, 13, 22, 27f; 13:5, 19; 15:5; 17:20; 19:9; 26:13, 17f; 27:1, 10; 28:1, 9, 13, 15, 45; 30:8, 10f, 16; 31:5; </a:t>
            </a:r>
          </a:p>
          <a:p>
            <a:pPr>
              <a:lnSpc>
                <a:spcPct val="80000"/>
              </a:lnSpc>
              <a:buFont typeface="Wingdings" pitchFamily="2" charset="2"/>
              <a:buNone/>
            </a:pPr>
            <a:r>
              <a:rPr lang="en-US" altLang="en-US" sz="2600" dirty="0"/>
              <a:t>Jos. 22:3, 5; Jdg. 2:17; 3:4; 1 Sam. 13:13; 1 Ki. 2:3, 43; 3:14; 6:12; 8:58, 61; 9:6; 11:34, 38; 13:21; 14:8; 18:18; 2 Ki. 17:13, 16, 19, 34, 37; 18:6, 36; 23:3; </a:t>
            </a:r>
          </a:p>
          <a:p>
            <a:pPr>
              <a:lnSpc>
                <a:spcPct val="80000"/>
              </a:lnSpc>
              <a:buFont typeface="Wingdings" pitchFamily="2" charset="2"/>
              <a:buNone/>
            </a:pPr>
            <a:r>
              <a:rPr lang="en-US" altLang="en-US" sz="2600" dirty="0"/>
              <a:t>1 Chr. 28:7f; 29:19; 2 Chr. 7:19; 8:13ff; 14:3; 17:4; 19:10; 24:20f; 29:15, 25; 30:6, 12; 31:21; 34:31; 35:10, 15f; Ezr. 7:11; 9:10, 14; 10:3; Neh. 1:5, 7, 9; 9:13f, 16, 29, 34; 10:30, 33; 11:23; 12:24, 45; 13:5; Est. 3:3; Job 23:12; </a:t>
            </a:r>
          </a:p>
          <a:p>
            <a:pPr>
              <a:lnSpc>
                <a:spcPct val="80000"/>
              </a:lnSpc>
              <a:buFont typeface="Wingdings" pitchFamily="2" charset="2"/>
              <a:buNone/>
            </a:pPr>
            <a:r>
              <a:rPr lang="en-US" altLang="en-US" sz="2600" dirty="0"/>
              <a:t>Ps. 19:9; 78:7; 89:32; 112:1; 119:6, 10, 19, 21, 32, 35, 47f, 60, 66, 73, 86, 96, 98, 115, 127, 131, 143, 151, 166, 172, 176; Prov. 2:1; 3:1; 4:4; 6:20, 23; 7:1f; 10:8; 13:13; 19:16; Eccl. 8:5; 12:13; </a:t>
            </a:r>
          </a:p>
          <a:p>
            <a:pPr>
              <a:lnSpc>
                <a:spcPct val="80000"/>
              </a:lnSpc>
              <a:buFont typeface="Wingdings" pitchFamily="2" charset="2"/>
              <a:buNone/>
            </a:pPr>
            <a:r>
              <a:rPr lang="en-US" altLang="en-US" sz="2600" dirty="0"/>
              <a:t>Isa. 29:13; 36:21; 48:18; Jer. 32:11; 35:14, 16, 18; Dan. 9:4f; Mal. 2:1, 4</a:t>
            </a:r>
          </a:p>
          <a:p>
            <a:pPr>
              <a:lnSpc>
                <a:spcPct val="80000"/>
              </a:lnSpc>
              <a:buFont typeface="Wingdings" pitchFamily="2" charset="2"/>
              <a:buNone/>
            </a:pPr>
            <a:endParaRPr lang="en-US" altLang="en-US" sz="2000" dirty="0"/>
          </a:p>
        </p:txBody>
      </p:sp>
    </p:spTree>
    <p:extLst>
      <p:ext uri="{BB962C8B-B14F-4D97-AF65-F5344CB8AC3E}">
        <p14:creationId xmlns:p14="http://schemas.microsoft.com/office/powerpoint/2010/main" val="243043099"/>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ctr"/>
            <a:r>
              <a:rPr lang="en-US" altLang="en-US" b="1" dirty="0" err="1"/>
              <a:t>Chukah</a:t>
            </a:r>
            <a:endParaRPr lang="en-US" altLang="en-US" b="1" dirty="0"/>
          </a:p>
        </p:txBody>
      </p:sp>
      <p:sp>
        <p:nvSpPr>
          <p:cNvPr id="21507" name="Rectangle 3"/>
          <p:cNvSpPr>
            <a:spLocks noGrp="1" noChangeArrowheads="1"/>
          </p:cNvSpPr>
          <p:nvPr>
            <p:ph type="body" idx="1"/>
          </p:nvPr>
        </p:nvSpPr>
        <p:spPr>
          <a:xfrm>
            <a:off x="515007" y="1600200"/>
            <a:ext cx="10838793" cy="5105400"/>
          </a:xfrm>
        </p:spPr>
        <p:txBody>
          <a:bodyPr>
            <a:normAutofit/>
          </a:bodyPr>
          <a:lstStyle/>
          <a:p>
            <a:pPr>
              <a:lnSpc>
                <a:spcPct val="90000"/>
              </a:lnSpc>
              <a:buFont typeface="Wingdings" pitchFamily="2" charset="2"/>
              <a:buNone/>
            </a:pPr>
            <a:r>
              <a:rPr lang="en-US" altLang="en-US" sz="3600" dirty="0" smtClean="0"/>
              <a:t>“</a:t>
            </a:r>
            <a:r>
              <a:rPr lang="en-US" altLang="en-US" sz="3600" dirty="0" err="1"/>
              <a:t>chukah</a:t>
            </a:r>
            <a:r>
              <a:rPr lang="en-US" altLang="en-US" sz="3600" dirty="0"/>
              <a:t>” </a:t>
            </a:r>
            <a:r>
              <a:rPr lang="en-US" altLang="en-US" sz="3600" b="1" dirty="0"/>
              <a:t>enactment, statute, order</a:t>
            </a:r>
          </a:p>
          <a:p>
            <a:pPr>
              <a:lnSpc>
                <a:spcPct val="90000"/>
              </a:lnSpc>
              <a:buFont typeface="Wingdings" pitchFamily="2" charset="2"/>
              <a:buNone/>
            </a:pPr>
            <a:r>
              <a:rPr lang="en-US" altLang="en-US" sz="3600" dirty="0"/>
              <a:t>“</a:t>
            </a:r>
            <a:r>
              <a:rPr lang="en-US" altLang="en-US" sz="3600" dirty="0" err="1"/>
              <a:t>Chukak</a:t>
            </a:r>
            <a:r>
              <a:rPr lang="en-US" altLang="en-US" sz="3600" dirty="0"/>
              <a:t>” has the primary meaning of cutting in or engraving in stone as hewing a tomb in the rock (Isa 22:16) and as drawing a picture on a brick (</a:t>
            </a:r>
            <a:r>
              <a:rPr lang="en-US" altLang="en-US" sz="3600" dirty="0" err="1"/>
              <a:t>Ezek</a:t>
            </a:r>
            <a:r>
              <a:rPr lang="en-US" altLang="en-US" sz="3600" dirty="0"/>
              <a:t> 4:1) or a wall (</a:t>
            </a:r>
            <a:r>
              <a:rPr lang="en-US" altLang="en-US" sz="3600" dirty="0" err="1"/>
              <a:t>Ezek</a:t>
            </a:r>
            <a:r>
              <a:rPr lang="en-US" altLang="en-US" sz="3600" dirty="0"/>
              <a:t> 23:14). It may also describe writing on the palm of one's hand (Isa 49:16) or in a book (Isa 30:8; Job 19:23). </a:t>
            </a:r>
          </a:p>
          <a:p>
            <a:pPr>
              <a:lnSpc>
                <a:spcPct val="90000"/>
              </a:lnSpc>
              <a:buFont typeface="Wingdings" pitchFamily="2" charset="2"/>
              <a:buNone/>
            </a:pPr>
            <a:r>
              <a:rPr lang="en-US" altLang="en-US" sz="3600" dirty="0"/>
              <a:t>Thus, “something prescribed, a statute, a prescribed limit or boundary” “cut in stone”</a:t>
            </a:r>
          </a:p>
        </p:txBody>
      </p:sp>
    </p:spTree>
    <p:extLst>
      <p:ext uri="{BB962C8B-B14F-4D97-AF65-F5344CB8AC3E}">
        <p14:creationId xmlns:p14="http://schemas.microsoft.com/office/powerpoint/2010/main" val="2855529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algn="ctr"/>
            <a:r>
              <a:rPr lang="en-US" altLang="en-US" b="1" dirty="0" err="1"/>
              <a:t>Chok</a:t>
            </a:r>
            <a:r>
              <a:rPr lang="en-US" altLang="en-US" b="1" dirty="0"/>
              <a:t> (masculine form) in </a:t>
            </a:r>
            <a:r>
              <a:rPr lang="en-US" altLang="en-US" b="1" dirty="0" err="1"/>
              <a:t>Tanak</a:t>
            </a:r>
            <a:endParaRPr lang="en-US" altLang="en-US" b="1" dirty="0"/>
          </a:p>
        </p:txBody>
      </p:sp>
      <p:sp>
        <p:nvSpPr>
          <p:cNvPr id="143363" name="Rectangle 3"/>
          <p:cNvSpPr>
            <a:spLocks noGrp="1" noChangeArrowheads="1"/>
          </p:cNvSpPr>
          <p:nvPr>
            <p:ph type="body" idx="1"/>
          </p:nvPr>
        </p:nvSpPr>
        <p:spPr>
          <a:xfrm>
            <a:off x="525517" y="1177159"/>
            <a:ext cx="11004331" cy="5680841"/>
          </a:xfrm>
        </p:spPr>
        <p:txBody>
          <a:bodyPr/>
          <a:lstStyle/>
          <a:p>
            <a:pPr>
              <a:lnSpc>
                <a:spcPct val="80000"/>
              </a:lnSpc>
              <a:buFont typeface="Wingdings" pitchFamily="2" charset="2"/>
              <a:buNone/>
            </a:pPr>
            <a:r>
              <a:rPr lang="en-US" altLang="en-US" sz="2400" dirty="0"/>
              <a:t>Gen. 47:22, 26; </a:t>
            </a:r>
          </a:p>
          <a:p>
            <a:pPr>
              <a:lnSpc>
                <a:spcPct val="80000"/>
              </a:lnSpc>
              <a:buFont typeface="Wingdings" pitchFamily="2" charset="2"/>
              <a:buNone/>
            </a:pPr>
            <a:r>
              <a:rPr lang="en-US" altLang="en-US" sz="2400" dirty="0"/>
              <a:t>Exod. 5:14; 12:24; 15:25f; 18:16, 20; 29:28; 30:21; </a:t>
            </a:r>
          </a:p>
          <a:p>
            <a:pPr>
              <a:lnSpc>
                <a:spcPct val="80000"/>
              </a:lnSpc>
              <a:buFont typeface="Wingdings" pitchFamily="2" charset="2"/>
              <a:buNone/>
            </a:pPr>
            <a:r>
              <a:rPr lang="en-US" altLang="en-US" sz="2400" dirty="0"/>
              <a:t>Lev. 6:11, 15; 7:34; 10:11, 13ff; 24:9; 26:46; </a:t>
            </a:r>
          </a:p>
          <a:p>
            <a:pPr>
              <a:lnSpc>
                <a:spcPct val="80000"/>
              </a:lnSpc>
              <a:buFont typeface="Wingdings" pitchFamily="2" charset="2"/>
              <a:buNone/>
            </a:pPr>
            <a:r>
              <a:rPr lang="en-US" altLang="en-US" sz="2400" dirty="0"/>
              <a:t>Num. 18:8, 11, 19; 30:17; </a:t>
            </a:r>
          </a:p>
          <a:p>
            <a:pPr>
              <a:lnSpc>
                <a:spcPct val="80000"/>
              </a:lnSpc>
              <a:buFont typeface="Wingdings" pitchFamily="2" charset="2"/>
              <a:buNone/>
            </a:pPr>
            <a:r>
              <a:rPr lang="en-US" altLang="en-US" sz="2400" dirty="0"/>
              <a:t>Deut. 4:1, 5f, 8, 14, 40, 45; 5:1, 31; 6:1, 17, 20, 24; 7:11; 11:32; 12:1; 16:12; 17:19; 26:16f; 27:10; </a:t>
            </a:r>
          </a:p>
          <a:p>
            <a:pPr>
              <a:lnSpc>
                <a:spcPct val="80000"/>
              </a:lnSpc>
              <a:buFont typeface="Wingdings" pitchFamily="2" charset="2"/>
              <a:buNone/>
            </a:pPr>
            <a:r>
              <a:rPr lang="en-US" altLang="en-US" sz="2400" dirty="0"/>
              <a:t>Jos. 24:25; Jdg. 5:15; 11:39; 1 Sam. 30:25; 1 Ki. 3:14; 8:58, 61; 9:4; 2 Ki. 17:15, 37; 1 Chr. 16:17; 22:13; 29:19; 2 Chr. 7:17; 19:10; 33:8; 34:31; 35:25; Ezr. 7:10f; Neh. 1:7; 9:13f; 10:30; Job 14:5, 13; 23:12, 14; 26:10; 28:26; 38:10; </a:t>
            </a:r>
          </a:p>
          <a:p>
            <a:pPr>
              <a:lnSpc>
                <a:spcPct val="80000"/>
              </a:lnSpc>
              <a:buFont typeface="Wingdings" pitchFamily="2" charset="2"/>
              <a:buNone/>
            </a:pPr>
            <a:r>
              <a:rPr lang="en-US" altLang="en-US" sz="2400" dirty="0"/>
              <a:t>Ps. 2:7; 50:16; 74:11; 81:5; 94:20; 99:7; 105:10, 45; 119:5, 8, 12, 23, 26, 33, 48, 54, 64, 68, 71, 80, 83, 112, 117f, 124, 135, 145, 155, 171; 147:19; 148:6; Prov. 8:29; 30:8; 31:15; </a:t>
            </a:r>
          </a:p>
          <a:p>
            <a:pPr>
              <a:lnSpc>
                <a:spcPct val="80000"/>
              </a:lnSpc>
              <a:buFont typeface="Wingdings" pitchFamily="2" charset="2"/>
              <a:buNone/>
            </a:pPr>
            <a:r>
              <a:rPr lang="en-US" altLang="en-US" sz="2400" dirty="0"/>
              <a:t>Isa. 5:14; 10:1; 24:5; Jer. 5:22; 31:36; 32:11; Ezek. 11:12; 16:27; 20:18, 25; 36:27; 45:14; Amos 2:4; Mic. 7:11; Zeph. 2:2; Zech. 1:6; Mal. 3:7, 22</a:t>
            </a:r>
          </a:p>
          <a:p>
            <a:pPr>
              <a:lnSpc>
                <a:spcPct val="80000"/>
              </a:lnSpc>
              <a:buFont typeface="Wingdings" pitchFamily="2" charset="2"/>
              <a:buNone/>
            </a:pPr>
            <a:endParaRPr lang="en-US" altLang="en-US" sz="2000" dirty="0"/>
          </a:p>
        </p:txBody>
      </p:sp>
    </p:spTree>
    <p:extLst>
      <p:ext uri="{BB962C8B-B14F-4D97-AF65-F5344CB8AC3E}">
        <p14:creationId xmlns:p14="http://schemas.microsoft.com/office/powerpoint/2010/main" val="2870387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09801" y="1"/>
            <a:ext cx="7758113" cy="995363"/>
          </a:xfrm>
        </p:spPr>
        <p:txBody>
          <a:bodyPr/>
          <a:lstStyle/>
          <a:p>
            <a:r>
              <a:rPr lang="en-US" altLang="en-US"/>
              <a:t>Chukah (fem form) in Tanak</a:t>
            </a:r>
          </a:p>
        </p:txBody>
      </p:sp>
      <p:sp>
        <p:nvSpPr>
          <p:cNvPr id="9219" name="Rectangle 3"/>
          <p:cNvSpPr>
            <a:spLocks noGrp="1" noChangeArrowheads="1"/>
          </p:cNvSpPr>
          <p:nvPr>
            <p:ph type="body" idx="1"/>
          </p:nvPr>
        </p:nvSpPr>
        <p:spPr>
          <a:xfrm>
            <a:off x="588579" y="838200"/>
            <a:ext cx="10825655" cy="5791200"/>
          </a:xfrm>
        </p:spPr>
        <p:txBody>
          <a:bodyPr>
            <a:normAutofit/>
          </a:bodyPr>
          <a:lstStyle/>
          <a:p>
            <a:pPr>
              <a:lnSpc>
                <a:spcPct val="80000"/>
              </a:lnSpc>
              <a:buFont typeface="Wingdings" pitchFamily="2" charset="2"/>
              <a:buNone/>
            </a:pPr>
            <a:r>
              <a:rPr lang="en-US" altLang="en-US" dirty="0"/>
              <a:t>Gen. 26:5;     </a:t>
            </a:r>
          </a:p>
          <a:p>
            <a:pPr>
              <a:lnSpc>
                <a:spcPct val="80000"/>
              </a:lnSpc>
              <a:buFont typeface="Wingdings" pitchFamily="2" charset="2"/>
              <a:buNone/>
            </a:pPr>
            <a:r>
              <a:rPr lang="en-US" altLang="en-US" dirty="0"/>
              <a:t>Exod. </a:t>
            </a:r>
            <a:r>
              <a:rPr lang="en-US" altLang="en-US" b="1" dirty="0"/>
              <a:t>12:14, 17, 43; 13:10; 27:21</a:t>
            </a:r>
            <a:r>
              <a:rPr lang="en-US" altLang="en-US" dirty="0"/>
              <a:t>; 28:43; 29:9; </a:t>
            </a:r>
          </a:p>
          <a:p>
            <a:pPr>
              <a:lnSpc>
                <a:spcPct val="80000"/>
              </a:lnSpc>
              <a:buFont typeface="Wingdings" pitchFamily="2" charset="2"/>
              <a:buNone/>
            </a:pPr>
            <a:r>
              <a:rPr lang="en-US" altLang="en-US" dirty="0"/>
              <a:t>Lev. 3:17; 7:36; 10:9; 16:29, 31, 34; 17:7; 18:3ff, 26, 30; 19:19, 37; 20:8, 22f; </a:t>
            </a:r>
            <a:r>
              <a:rPr lang="en-US" altLang="en-US" u="sng" dirty="0"/>
              <a:t>23:14, 21, 31, 41</a:t>
            </a:r>
            <a:r>
              <a:rPr lang="en-US" altLang="en-US" dirty="0"/>
              <a:t>; 24:3; 25:18; 26:3, 15, 43; </a:t>
            </a:r>
          </a:p>
          <a:p>
            <a:pPr>
              <a:lnSpc>
                <a:spcPct val="80000"/>
              </a:lnSpc>
              <a:buFont typeface="Wingdings" pitchFamily="2" charset="2"/>
              <a:buNone/>
            </a:pPr>
            <a:r>
              <a:rPr lang="en-US" altLang="en-US" dirty="0"/>
              <a:t>Num. 9:3, 12, 14; 10:8; 15:15; 18:23; 19:2, 10, 21; 27:11; 31:21; 35:29; </a:t>
            </a:r>
          </a:p>
          <a:p>
            <a:pPr>
              <a:lnSpc>
                <a:spcPct val="80000"/>
              </a:lnSpc>
              <a:buFont typeface="Wingdings" pitchFamily="2" charset="2"/>
              <a:buNone/>
            </a:pPr>
            <a:r>
              <a:rPr lang="en-US" altLang="en-US" dirty="0"/>
              <a:t>Deut. 6:2; 8:11; 10:13; 11:1; 28:15, 45; 30:10, 16; </a:t>
            </a:r>
          </a:p>
          <a:p>
            <a:pPr>
              <a:lnSpc>
                <a:spcPct val="80000"/>
              </a:lnSpc>
              <a:buFont typeface="Wingdings" pitchFamily="2" charset="2"/>
              <a:buNone/>
            </a:pPr>
            <a:r>
              <a:rPr lang="en-US" altLang="en-US" dirty="0"/>
              <a:t>2 Sam. 22:23; 1 Ki. 2:3; 3:3; 6:12, 35; 9:6; 11:11, 33f, 38; 2 Ki. 17:8, 13, 19, 34; 23:3; 2 Chr. 7:19; Job 13:27; 38:33; </a:t>
            </a:r>
          </a:p>
          <a:p>
            <a:pPr>
              <a:lnSpc>
                <a:spcPct val="80000"/>
              </a:lnSpc>
              <a:buFont typeface="Wingdings" pitchFamily="2" charset="2"/>
              <a:buNone/>
            </a:pPr>
            <a:r>
              <a:rPr lang="en-US" altLang="en-US" dirty="0"/>
              <a:t>Ps. 18:23; 89:32; 119:16; </a:t>
            </a:r>
          </a:p>
          <a:p>
            <a:pPr>
              <a:lnSpc>
                <a:spcPct val="80000"/>
              </a:lnSpc>
              <a:buFont typeface="Wingdings" pitchFamily="2" charset="2"/>
              <a:buNone/>
            </a:pPr>
            <a:r>
              <a:rPr lang="en-US" altLang="en-US" dirty="0"/>
              <a:t>Jer. 5:24; 10:3; 31:35; 33:25; 44:10, 23; Ezek. 5:6f; 8:10; 11:20; 18:9, 17, 19, 21; 20:11, 13, 16, 19, 21, 24; 23:14; 33:15; 37:24; 43:11, 18; 44:5, 24; 46:14; Mic. 6:16</a:t>
            </a:r>
          </a:p>
        </p:txBody>
      </p:sp>
    </p:spTree>
    <p:extLst>
      <p:ext uri="{BB962C8B-B14F-4D97-AF65-F5344CB8AC3E}">
        <p14:creationId xmlns:p14="http://schemas.microsoft.com/office/powerpoint/2010/main" val="3641419855"/>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838200" y="274637"/>
            <a:ext cx="10515600" cy="1325563"/>
          </a:xfrm>
        </p:spPr>
        <p:txBody>
          <a:bodyPr/>
          <a:lstStyle/>
          <a:p>
            <a:pPr algn="ctr"/>
            <a:r>
              <a:rPr lang="en-US" altLang="en-US" b="1" dirty="0" err="1"/>
              <a:t>Shemot</a:t>
            </a:r>
            <a:r>
              <a:rPr lang="en-US" altLang="en-US" b="1" dirty="0"/>
              <a:t> 12</a:t>
            </a:r>
          </a:p>
        </p:txBody>
      </p:sp>
      <p:sp>
        <p:nvSpPr>
          <p:cNvPr id="154627" name="Rectangle 3"/>
          <p:cNvSpPr>
            <a:spLocks noGrp="1" noChangeArrowheads="1"/>
          </p:cNvSpPr>
          <p:nvPr>
            <p:ph type="body" idx="1"/>
          </p:nvPr>
        </p:nvSpPr>
        <p:spPr>
          <a:xfrm>
            <a:off x="641131" y="1313793"/>
            <a:ext cx="10878207" cy="5544207"/>
          </a:xfrm>
        </p:spPr>
        <p:txBody>
          <a:bodyPr>
            <a:noAutofit/>
          </a:bodyPr>
          <a:lstStyle/>
          <a:p>
            <a:pPr>
              <a:lnSpc>
                <a:spcPct val="90000"/>
              </a:lnSpc>
              <a:buFont typeface="Wingdings" pitchFamily="2" charset="2"/>
              <a:buNone/>
            </a:pPr>
            <a:r>
              <a:rPr lang="en-US" altLang="en-US" sz="3600" dirty="0"/>
              <a:t>14 'Now this day will be a memorial to you, and you shall celebrate it as a feast to YHWH; throughout your generations you are to celebrate it as a permanent </a:t>
            </a:r>
            <a:r>
              <a:rPr lang="en-US" altLang="en-US" sz="3600" u="sng" dirty="0"/>
              <a:t>ordinance</a:t>
            </a:r>
            <a:r>
              <a:rPr lang="en-US" altLang="en-US" sz="3600" dirty="0"/>
              <a:t>.</a:t>
            </a:r>
          </a:p>
          <a:p>
            <a:pPr>
              <a:lnSpc>
                <a:spcPct val="90000"/>
              </a:lnSpc>
              <a:buFont typeface="Wingdings" pitchFamily="2" charset="2"/>
              <a:buNone/>
            </a:pPr>
            <a:r>
              <a:rPr lang="en-US" altLang="en-US" sz="3600" dirty="0"/>
              <a:t>17 'You shall also observe the Feast of Unleavened Bread, for on this very day I brought your hosts out of the land of </a:t>
            </a:r>
            <a:r>
              <a:rPr lang="en-US" altLang="en-US" sz="3600" dirty="0" err="1"/>
              <a:t>Mitzraim</a:t>
            </a:r>
            <a:r>
              <a:rPr lang="en-US" altLang="en-US" sz="3600" dirty="0"/>
              <a:t>; therefore you shall observe this day throughout your generations as a permanent </a:t>
            </a:r>
            <a:r>
              <a:rPr lang="en-US" altLang="en-US" sz="3600" u="sng" dirty="0"/>
              <a:t>ordinance</a:t>
            </a:r>
            <a:r>
              <a:rPr lang="en-US" altLang="en-US" sz="3600" dirty="0"/>
              <a:t>.</a:t>
            </a:r>
          </a:p>
          <a:p>
            <a:pPr>
              <a:lnSpc>
                <a:spcPct val="90000"/>
              </a:lnSpc>
              <a:buFont typeface="Wingdings" pitchFamily="2" charset="2"/>
              <a:buNone/>
            </a:pPr>
            <a:r>
              <a:rPr lang="en-US" altLang="en-US" sz="3600" dirty="0"/>
              <a:t>43 YHWH said to Moshe and </a:t>
            </a:r>
            <a:r>
              <a:rPr lang="en-US" altLang="en-US" sz="3600" dirty="0" err="1"/>
              <a:t>Aharon</a:t>
            </a:r>
            <a:r>
              <a:rPr lang="en-US" altLang="en-US" sz="3600" dirty="0"/>
              <a:t>, "This is the </a:t>
            </a:r>
            <a:r>
              <a:rPr lang="en-US" altLang="en-US" sz="3600" u="sng" dirty="0"/>
              <a:t>ordinance</a:t>
            </a:r>
            <a:r>
              <a:rPr lang="en-US" altLang="en-US" sz="3600" dirty="0"/>
              <a:t> of the Pesach: no foreigner is to eat of it….</a:t>
            </a:r>
          </a:p>
        </p:txBody>
      </p:sp>
    </p:spTree>
    <p:extLst>
      <p:ext uri="{BB962C8B-B14F-4D97-AF65-F5344CB8AC3E}">
        <p14:creationId xmlns:p14="http://schemas.microsoft.com/office/powerpoint/2010/main" val="3068137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normAutofit/>
          </a:bodyPr>
          <a:lstStyle/>
          <a:p>
            <a:pPr algn="ctr"/>
            <a:r>
              <a:rPr lang="en-US" altLang="en-US" sz="4800" b="1" dirty="0" err="1"/>
              <a:t>Shemot</a:t>
            </a:r>
            <a:r>
              <a:rPr lang="en-US" altLang="en-US" sz="4800" b="1" dirty="0"/>
              <a:t> 27</a:t>
            </a:r>
          </a:p>
        </p:txBody>
      </p:sp>
      <p:sp>
        <p:nvSpPr>
          <p:cNvPr id="155651" name="Rectangle 3"/>
          <p:cNvSpPr>
            <a:spLocks noGrp="1" noChangeArrowheads="1"/>
          </p:cNvSpPr>
          <p:nvPr>
            <p:ph type="body" idx="1"/>
          </p:nvPr>
        </p:nvSpPr>
        <p:spPr/>
        <p:txBody>
          <a:bodyPr/>
          <a:lstStyle/>
          <a:p>
            <a:pPr>
              <a:buFont typeface="Wingdings" pitchFamily="2" charset="2"/>
              <a:buNone/>
            </a:pPr>
            <a:r>
              <a:rPr lang="en-US" altLang="en-US" sz="3600" dirty="0"/>
              <a:t>20 "You shall charge the sons of </a:t>
            </a:r>
            <a:r>
              <a:rPr lang="en-US" altLang="en-US" sz="3600" dirty="0" err="1"/>
              <a:t>Yisrael</a:t>
            </a:r>
            <a:r>
              <a:rPr lang="en-US" altLang="en-US" sz="3600" dirty="0"/>
              <a:t>, that they bring you clear oil of beaten olives for the light, to make a lamp burn continually.</a:t>
            </a:r>
          </a:p>
          <a:p>
            <a:pPr>
              <a:buFont typeface="Wingdings" pitchFamily="2" charset="2"/>
              <a:buNone/>
            </a:pPr>
            <a:r>
              <a:rPr lang="en-US" altLang="en-US" sz="3600" dirty="0"/>
              <a:t>21 "In the tent of meeting, outside the veil which is before the testimony, </a:t>
            </a:r>
            <a:r>
              <a:rPr lang="en-US" altLang="en-US" sz="3600" dirty="0" err="1"/>
              <a:t>Aharon</a:t>
            </a:r>
            <a:r>
              <a:rPr lang="en-US" altLang="en-US" sz="3600" dirty="0"/>
              <a:t> and his sons shall keep it in order from evening to morning before YHWH; it shall be a perpetual </a:t>
            </a:r>
            <a:r>
              <a:rPr lang="en-US" altLang="en-US" sz="3600" u="sng" dirty="0"/>
              <a:t>statute</a:t>
            </a:r>
            <a:r>
              <a:rPr lang="en-US" altLang="en-US" sz="3600" dirty="0"/>
              <a:t> throughout their generations for the sons of </a:t>
            </a:r>
            <a:r>
              <a:rPr lang="en-US" altLang="en-US" sz="3600" dirty="0" err="1"/>
              <a:t>Yisrael</a:t>
            </a:r>
            <a:r>
              <a:rPr lang="en-US" altLang="en-US" sz="3600" dirty="0"/>
              <a:t>.</a:t>
            </a:r>
          </a:p>
          <a:p>
            <a:pPr>
              <a:buFont typeface="Wingdings" pitchFamily="2" charset="2"/>
              <a:buNone/>
            </a:pPr>
            <a:endParaRPr lang="en-US" altLang="en-US" dirty="0"/>
          </a:p>
        </p:txBody>
      </p:sp>
    </p:spTree>
    <p:extLst>
      <p:ext uri="{BB962C8B-B14F-4D97-AF65-F5344CB8AC3E}">
        <p14:creationId xmlns:p14="http://schemas.microsoft.com/office/powerpoint/2010/main" val="4235723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algn="ctr"/>
            <a:r>
              <a:rPr lang="en-US" altLang="en-US" b="1" dirty="0" err="1"/>
              <a:t>Devarim</a:t>
            </a:r>
            <a:r>
              <a:rPr lang="en-US" altLang="en-US" b="1" dirty="0"/>
              <a:t> 4</a:t>
            </a:r>
          </a:p>
        </p:txBody>
      </p:sp>
      <p:sp>
        <p:nvSpPr>
          <p:cNvPr id="133123" name="Rectangle 3"/>
          <p:cNvSpPr>
            <a:spLocks noGrp="1" noChangeArrowheads="1"/>
          </p:cNvSpPr>
          <p:nvPr>
            <p:ph type="body" idx="1"/>
          </p:nvPr>
        </p:nvSpPr>
        <p:spPr/>
        <p:txBody>
          <a:bodyPr>
            <a:noAutofit/>
          </a:bodyPr>
          <a:lstStyle/>
          <a:p>
            <a:pPr>
              <a:buFont typeface="Wingdings" pitchFamily="2" charset="2"/>
              <a:buNone/>
            </a:pPr>
            <a:r>
              <a:rPr lang="en-US" altLang="en-US" sz="3600" dirty="0"/>
              <a:t>"Now, O </a:t>
            </a:r>
            <a:r>
              <a:rPr lang="en-US" altLang="en-US" sz="3600" dirty="0" err="1"/>
              <a:t>Yisrael</a:t>
            </a:r>
            <a:r>
              <a:rPr lang="en-US" altLang="en-US" sz="3600" dirty="0"/>
              <a:t>, listen to the statutes (</a:t>
            </a:r>
            <a:r>
              <a:rPr lang="en-US" altLang="en-US" sz="3600" dirty="0" err="1"/>
              <a:t>chukim</a:t>
            </a:r>
            <a:r>
              <a:rPr lang="en-US" altLang="en-US" sz="3600" dirty="0"/>
              <a:t>) and the judgments (</a:t>
            </a:r>
            <a:r>
              <a:rPr lang="en-US" altLang="en-US" sz="3600" dirty="0" err="1"/>
              <a:t>mishpatim</a:t>
            </a:r>
            <a:r>
              <a:rPr lang="en-US" altLang="en-US" sz="3600" dirty="0"/>
              <a:t>) which I am teaching you to perform, so that you may live and go in and take possession of the land which YHWH, the Elohim of your fathers, is giving you.</a:t>
            </a:r>
          </a:p>
          <a:p>
            <a:pPr>
              <a:buFont typeface="Wingdings" pitchFamily="2" charset="2"/>
              <a:buNone/>
            </a:pPr>
            <a:r>
              <a:rPr lang="en-US" altLang="en-US" sz="3600" dirty="0"/>
              <a:t>2 "You shall not add to the word which I am commanding (</a:t>
            </a:r>
            <a:r>
              <a:rPr lang="en-US" altLang="en-US" sz="3600" dirty="0" err="1"/>
              <a:t>tzavah</a:t>
            </a:r>
            <a:r>
              <a:rPr lang="en-US" altLang="en-US" sz="3600" dirty="0"/>
              <a:t>) you, nor take away from it, that you may keep the commandments (mitzvah) of YHWH your Elohim which I command (</a:t>
            </a:r>
            <a:r>
              <a:rPr lang="en-US" altLang="en-US" sz="3600" dirty="0" err="1"/>
              <a:t>tzavah</a:t>
            </a:r>
            <a:r>
              <a:rPr lang="en-US" altLang="en-US" sz="3600" dirty="0"/>
              <a:t>) you.</a:t>
            </a:r>
          </a:p>
        </p:txBody>
      </p:sp>
    </p:spTree>
    <p:extLst>
      <p:ext uri="{BB962C8B-B14F-4D97-AF65-F5344CB8AC3E}">
        <p14:creationId xmlns:p14="http://schemas.microsoft.com/office/powerpoint/2010/main" val="406435815"/>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24088" y="178677"/>
            <a:ext cx="7758112" cy="888123"/>
          </a:xfrm>
        </p:spPr>
        <p:txBody>
          <a:bodyPr>
            <a:normAutofit/>
          </a:bodyPr>
          <a:lstStyle/>
          <a:p>
            <a:pPr algn="ctr"/>
            <a:r>
              <a:rPr lang="en-US" altLang="en-US" sz="4000" b="1" dirty="0" err="1" smtClean="0"/>
              <a:t>Mishpat</a:t>
            </a:r>
            <a:endParaRPr lang="en-US" altLang="en-US" sz="4000" b="1" dirty="0"/>
          </a:p>
        </p:txBody>
      </p:sp>
      <p:sp>
        <p:nvSpPr>
          <p:cNvPr id="10243" name="Rectangle 3"/>
          <p:cNvSpPr>
            <a:spLocks noGrp="1" noChangeArrowheads="1"/>
          </p:cNvSpPr>
          <p:nvPr>
            <p:ph type="body" idx="1"/>
          </p:nvPr>
        </p:nvSpPr>
        <p:spPr>
          <a:xfrm>
            <a:off x="578069" y="1066800"/>
            <a:ext cx="10951779" cy="5562600"/>
          </a:xfrm>
        </p:spPr>
        <p:txBody>
          <a:bodyPr>
            <a:normAutofit lnSpcReduction="10000"/>
          </a:bodyPr>
          <a:lstStyle/>
          <a:p>
            <a:pPr marL="609600" indent="-609600">
              <a:buNone/>
            </a:pPr>
            <a:r>
              <a:rPr lang="en-US" altLang="en-US" sz="3200" dirty="0"/>
              <a:t>(</a:t>
            </a:r>
            <a:r>
              <a:rPr lang="en-US" altLang="en-US" sz="3200" dirty="0" err="1" smtClean="0"/>
              <a:t>mishpat</a:t>
            </a:r>
            <a:r>
              <a:rPr lang="en-US" altLang="en-US" sz="3200" dirty="0"/>
              <a:t>) </a:t>
            </a:r>
            <a:r>
              <a:rPr lang="en-US" altLang="en-US" sz="3200" b="1" dirty="0"/>
              <a:t>justice, judgment, ordinance</a:t>
            </a:r>
          </a:p>
          <a:p>
            <a:pPr marL="609600" indent="-609600">
              <a:buNone/>
            </a:pPr>
            <a:r>
              <a:rPr lang="en-US" altLang="en-US" sz="3200" dirty="0"/>
              <a:t>The primary sense of “</a:t>
            </a:r>
            <a:r>
              <a:rPr lang="en-US" altLang="en-US" sz="3200" dirty="0" err="1"/>
              <a:t>shaphat</a:t>
            </a:r>
            <a:r>
              <a:rPr lang="en-US" altLang="en-US" sz="3200" dirty="0"/>
              <a:t>” is to exercise the processes of government, to decide a case, to arbitrate a righteous solution to a quarrel.  </a:t>
            </a:r>
          </a:p>
          <a:p>
            <a:pPr marL="609600" indent="-609600">
              <a:buNone/>
            </a:pPr>
            <a:r>
              <a:rPr lang="en-US" altLang="en-US" sz="3200" dirty="0"/>
              <a:t>Thus, “judgment, justice, litigation, procedure, sentence (verdict), </a:t>
            </a:r>
            <a:r>
              <a:rPr lang="en-US" altLang="en-US" sz="3200" u="sng" dirty="0"/>
              <a:t>ruling</a:t>
            </a:r>
            <a:r>
              <a:rPr lang="en-US" altLang="en-US" sz="3200" dirty="0"/>
              <a:t>”</a:t>
            </a:r>
            <a:endParaRPr lang="en-US" altLang="en-US" sz="3200" b="1" dirty="0"/>
          </a:p>
          <a:p>
            <a:pPr marL="609600" indent="-609600">
              <a:buFontTx/>
              <a:buAutoNum type="arabicPeriod"/>
            </a:pPr>
            <a:r>
              <a:rPr lang="en-US" altLang="en-US" sz="3200" dirty="0"/>
              <a:t>To act as ruler </a:t>
            </a:r>
          </a:p>
          <a:p>
            <a:pPr marL="609600" indent="-609600">
              <a:buFontTx/>
              <a:buAutoNum type="arabicPeriod"/>
            </a:pPr>
            <a:r>
              <a:rPr lang="en-US" altLang="en-US" sz="3200" dirty="0"/>
              <a:t>to decide cases of controversy as judge in civil, domestic, and religious cases </a:t>
            </a:r>
          </a:p>
          <a:p>
            <a:pPr marL="609600" indent="-609600">
              <a:buFontTx/>
              <a:buAutoNum type="arabicPeriod"/>
            </a:pPr>
            <a:r>
              <a:rPr lang="en-US" altLang="en-US" sz="3200" dirty="0"/>
              <a:t>such words as deliver, vindicate, condemn, punish, and related words of judicial executive import are justly used in the translations.</a:t>
            </a:r>
            <a:endParaRPr lang="en-US" altLang="en-US" dirty="0"/>
          </a:p>
        </p:txBody>
      </p:sp>
    </p:spTree>
    <p:extLst>
      <p:ext uri="{BB962C8B-B14F-4D97-AF65-F5344CB8AC3E}">
        <p14:creationId xmlns:p14="http://schemas.microsoft.com/office/powerpoint/2010/main" val="2484626883"/>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pPr algn="ctr"/>
            <a:r>
              <a:rPr lang="en-US" altLang="en-US" b="1" dirty="0"/>
              <a:t>Justice</a:t>
            </a:r>
          </a:p>
        </p:txBody>
      </p:sp>
      <p:sp>
        <p:nvSpPr>
          <p:cNvPr id="146435" name="Rectangle 3"/>
          <p:cNvSpPr>
            <a:spLocks noGrp="1" noChangeArrowheads="1"/>
          </p:cNvSpPr>
          <p:nvPr>
            <p:ph type="body" idx="1"/>
          </p:nvPr>
        </p:nvSpPr>
        <p:spPr/>
        <p:txBody>
          <a:bodyPr/>
          <a:lstStyle/>
          <a:p>
            <a:endParaRPr lang="en-US" altLang="en-US"/>
          </a:p>
        </p:txBody>
      </p:sp>
      <p:pic>
        <p:nvPicPr>
          <p:cNvPr id="146437" name="Picture 5" descr="scrwiz0406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2057400"/>
            <a:ext cx="9639300" cy="2973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9129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pPr algn="ctr"/>
            <a:r>
              <a:rPr lang="en-US" altLang="en-US" b="1" dirty="0" err="1"/>
              <a:t>Shemot</a:t>
            </a:r>
            <a:r>
              <a:rPr lang="en-US" altLang="en-US" b="1" dirty="0"/>
              <a:t> </a:t>
            </a:r>
            <a:r>
              <a:rPr lang="en-US" altLang="en-US" b="1" dirty="0" smtClean="0"/>
              <a:t>21:1</a:t>
            </a:r>
            <a:endParaRPr lang="en-US" altLang="en-US" b="1" dirty="0"/>
          </a:p>
        </p:txBody>
      </p:sp>
      <p:sp>
        <p:nvSpPr>
          <p:cNvPr id="117763" name="Rectangle 3"/>
          <p:cNvSpPr>
            <a:spLocks noGrp="1" noChangeArrowheads="1"/>
          </p:cNvSpPr>
          <p:nvPr>
            <p:ph type="body" idx="1"/>
          </p:nvPr>
        </p:nvSpPr>
        <p:spPr/>
        <p:txBody>
          <a:bodyPr>
            <a:normAutofit/>
          </a:bodyPr>
          <a:lstStyle/>
          <a:p>
            <a:pPr>
              <a:buFont typeface="Wingdings" pitchFamily="2" charset="2"/>
              <a:buNone/>
            </a:pPr>
            <a:r>
              <a:rPr lang="en-US" altLang="en-US" sz="4000" dirty="0">
                <a:effectLst/>
              </a:rPr>
              <a:t>“Now these are the ordinances </a:t>
            </a:r>
            <a:r>
              <a:rPr lang="en-US" altLang="en-US" sz="4000" dirty="0" smtClean="0">
                <a:effectLst/>
              </a:rPr>
              <a:t>(</a:t>
            </a:r>
            <a:r>
              <a:rPr lang="en-US" altLang="en-US" sz="4000" dirty="0" err="1" smtClean="0">
                <a:effectLst/>
              </a:rPr>
              <a:t>mishpatim</a:t>
            </a:r>
            <a:r>
              <a:rPr lang="en-US" altLang="en-US" sz="4000" dirty="0" smtClean="0">
                <a:effectLst/>
              </a:rPr>
              <a:t>) which </a:t>
            </a:r>
            <a:r>
              <a:rPr lang="en-US" altLang="en-US" sz="4000" dirty="0">
                <a:effectLst/>
              </a:rPr>
              <a:t>you are to set before them”</a:t>
            </a:r>
          </a:p>
          <a:p>
            <a:pPr>
              <a:buFont typeface="Wingdings" pitchFamily="2" charset="2"/>
              <a:buNone/>
            </a:pPr>
            <a:r>
              <a:rPr lang="en-US" altLang="en-US" sz="4000" dirty="0"/>
              <a:t>The </a:t>
            </a:r>
            <a:r>
              <a:rPr lang="en-US" altLang="en-US" sz="4000" dirty="0" err="1"/>
              <a:t>mishpatim</a:t>
            </a:r>
            <a:r>
              <a:rPr lang="en-US" altLang="en-US" sz="4000" dirty="0"/>
              <a:t> are judgments or decisions made – the application of the righteous laws (</a:t>
            </a:r>
            <a:r>
              <a:rPr lang="en-US" altLang="en-US" sz="4000" dirty="0" err="1"/>
              <a:t>chukim</a:t>
            </a:r>
            <a:r>
              <a:rPr lang="en-US" altLang="en-US" sz="4000" dirty="0"/>
              <a:t>) of YHWH in common and uncommon situations – “ruling”</a:t>
            </a:r>
          </a:p>
        </p:txBody>
      </p:sp>
    </p:spTree>
    <p:extLst>
      <p:ext uri="{BB962C8B-B14F-4D97-AF65-F5344CB8AC3E}">
        <p14:creationId xmlns:p14="http://schemas.microsoft.com/office/powerpoint/2010/main" val="1543618151"/>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algn="ctr"/>
            <a:r>
              <a:rPr lang="en-US" altLang="en-US" b="1" dirty="0" err="1"/>
              <a:t>Devarim</a:t>
            </a:r>
            <a:r>
              <a:rPr lang="en-US" altLang="en-US" b="1" dirty="0"/>
              <a:t> 4</a:t>
            </a:r>
          </a:p>
        </p:txBody>
      </p:sp>
      <p:sp>
        <p:nvSpPr>
          <p:cNvPr id="156675" name="Rectangle 3"/>
          <p:cNvSpPr>
            <a:spLocks noGrp="1" noChangeArrowheads="1"/>
          </p:cNvSpPr>
          <p:nvPr>
            <p:ph type="body" idx="1"/>
          </p:nvPr>
        </p:nvSpPr>
        <p:spPr>
          <a:xfrm>
            <a:off x="493985" y="1600200"/>
            <a:ext cx="11193517" cy="5257800"/>
          </a:xfrm>
        </p:spPr>
        <p:txBody>
          <a:bodyPr>
            <a:normAutofit/>
          </a:bodyPr>
          <a:lstStyle/>
          <a:p>
            <a:pPr>
              <a:lnSpc>
                <a:spcPct val="80000"/>
              </a:lnSpc>
              <a:buFont typeface="Wingdings" pitchFamily="2" charset="2"/>
              <a:buNone/>
            </a:pPr>
            <a:r>
              <a:rPr lang="en-US" altLang="en-US" sz="3200" dirty="0"/>
              <a:t>Now, O </a:t>
            </a:r>
            <a:r>
              <a:rPr lang="en-US" altLang="en-US" sz="3200" dirty="0" err="1"/>
              <a:t>Yisrael</a:t>
            </a:r>
            <a:r>
              <a:rPr lang="en-US" altLang="en-US" sz="3200" dirty="0"/>
              <a:t>, listen to the statutes (</a:t>
            </a:r>
            <a:r>
              <a:rPr lang="en-US" altLang="en-US" sz="3200" dirty="0" err="1"/>
              <a:t>chukim</a:t>
            </a:r>
            <a:r>
              <a:rPr lang="en-US" altLang="en-US" sz="3200" dirty="0"/>
              <a:t>) and the judgments (</a:t>
            </a:r>
            <a:r>
              <a:rPr lang="en-US" altLang="en-US" sz="3200" dirty="0" err="1"/>
              <a:t>mishpatim</a:t>
            </a:r>
            <a:r>
              <a:rPr lang="en-US" altLang="en-US" sz="3200" dirty="0"/>
              <a:t>) which I am teaching you to perform, so that you may live and go in and take possession of the land which YHWH, the </a:t>
            </a:r>
            <a:r>
              <a:rPr lang="en-US" altLang="en-US" sz="3200" dirty="0" err="1"/>
              <a:t>Elohim</a:t>
            </a:r>
            <a:r>
              <a:rPr lang="en-US" altLang="en-US" sz="3200" dirty="0"/>
              <a:t> of your fathers, is giving you.</a:t>
            </a:r>
          </a:p>
          <a:p>
            <a:pPr>
              <a:lnSpc>
                <a:spcPct val="80000"/>
              </a:lnSpc>
              <a:buFont typeface="Wingdings" pitchFamily="2" charset="2"/>
              <a:buNone/>
            </a:pPr>
            <a:r>
              <a:rPr lang="en-US" altLang="en-US" sz="3200" dirty="0"/>
              <a:t>2 "You shall not add to the word which I am commanding you, nor take away from it, that you may keep the commandments (mitzvah) of YHWH your </a:t>
            </a:r>
            <a:r>
              <a:rPr lang="en-US" altLang="en-US" sz="3200" dirty="0" err="1"/>
              <a:t>Elohim</a:t>
            </a:r>
            <a:r>
              <a:rPr lang="en-US" altLang="en-US" sz="3200" dirty="0"/>
              <a:t> which I command you.</a:t>
            </a:r>
          </a:p>
          <a:p>
            <a:pPr>
              <a:lnSpc>
                <a:spcPct val="80000"/>
              </a:lnSpc>
              <a:buFont typeface="Wingdings" pitchFamily="2" charset="2"/>
              <a:buNone/>
            </a:pPr>
            <a:r>
              <a:rPr lang="en-US" altLang="en-US" sz="3200" dirty="0"/>
              <a:t>5 See, I have taught you </a:t>
            </a:r>
            <a:r>
              <a:rPr lang="en-US" altLang="en-US" sz="3200" u="sng" dirty="0"/>
              <a:t>statutes and judgments </a:t>
            </a:r>
            <a:r>
              <a:rPr lang="en-US" altLang="en-US" sz="3200" dirty="0"/>
              <a:t>just as YHWH my </a:t>
            </a:r>
            <a:r>
              <a:rPr lang="en-US" altLang="en-US" sz="3200" dirty="0" err="1"/>
              <a:t>Elohim</a:t>
            </a:r>
            <a:r>
              <a:rPr lang="en-US" altLang="en-US" sz="3200" dirty="0"/>
              <a:t> commanded me…</a:t>
            </a:r>
          </a:p>
          <a:p>
            <a:pPr>
              <a:lnSpc>
                <a:spcPct val="80000"/>
              </a:lnSpc>
              <a:buFont typeface="Wingdings" pitchFamily="2" charset="2"/>
              <a:buNone/>
            </a:pPr>
            <a:r>
              <a:rPr lang="en-US" altLang="en-US" sz="3200" dirty="0"/>
              <a:t>8 "Or what great nation is there that has </a:t>
            </a:r>
            <a:r>
              <a:rPr lang="en-US" altLang="en-US" sz="3200" u="sng" dirty="0"/>
              <a:t>statutes and judgments</a:t>
            </a:r>
            <a:r>
              <a:rPr lang="en-US" altLang="en-US" sz="3200" dirty="0"/>
              <a:t> as righteous as this whole law (</a:t>
            </a:r>
            <a:r>
              <a:rPr lang="en-US" altLang="en-US" sz="3200" dirty="0" err="1"/>
              <a:t>torah</a:t>
            </a:r>
            <a:r>
              <a:rPr lang="en-US" altLang="en-US" sz="3200" dirty="0"/>
              <a:t>) which I am setting before you today?</a:t>
            </a:r>
          </a:p>
        </p:txBody>
      </p:sp>
    </p:spTree>
    <p:extLst>
      <p:ext uri="{BB962C8B-B14F-4D97-AF65-F5344CB8AC3E}">
        <p14:creationId xmlns:p14="http://schemas.microsoft.com/office/powerpoint/2010/main" val="7273119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838200" y="1"/>
            <a:ext cx="10515600" cy="1690688"/>
          </a:xfrm>
        </p:spPr>
        <p:txBody>
          <a:bodyPr/>
          <a:lstStyle/>
          <a:p>
            <a:pPr algn="ctr"/>
            <a:r>
              <a:rPr lang="en-US" altLang="en-US" b="1" dirty="0" err="1"/>
              <a:t>Devarim</a:t>
            </a:r>
            <a:r>
              <a:rPr lang="en-US" altLang="en-US" b="1" dirty="0"/>
              <a:t> 5</a:t>
            </a:r>
          </a:p>
        </p:txBody>
      </p:sp>
      <p:sp>
        <p:nvSpPr>
          <p:cNvPr id="157699" name="Rectangle 3"/>
          <p:cNvSpPr>
            <a:spLocks noGrp="1" noChangeArrowheads="1"/>
          </p:cNvSpPr>
          <p:nvPr>
            <p:ph type="body" idx="1"/>
          </p:nvPr>
        </p:nvSpPr>
        <p:spPr>
          <a:xfrm>
            <a:off x="838200" y="1250731"/>
            <a:ext cx="10515600" cy="4926232"/>
          </a:xfrm>
        </p:spPr>
        <p:txBody>
          <a:bodyPr>
            <a:normAutofit/>
          </a:bodyPr>
          <a:lstStyle/>
          <a:p>
            <a:pPr>
              <a:lnSpc>
                <a:spcPct val="80000"/>
              </a:lnSpc>
              <a:buFont typeface="Wingdings" pitchFamily="2" charset="2"/>
              <a:buNone/>
            </a:pPr>
            <a:r>
              <a:rPr lang="en-US" altLang="en-US" sz="3600" dirty="0"/>
              <a:t>1 Hear, O </a:t>
            </a:r>
            <a:r>
              <a:rPr lang="en-US" altLang="en-US" sz="3600" dirty="0" err="1"/>
              <a:t>Yisrael</a:t>
            </a:r>
            <a:r>
              <a:rPr lang="en-US" altLang="en-US" sz="3600" dirty="0"/>
              <a:t>, the statutes (</a:t>
            </a:r>
            <a:r>
              <a:rPr lang="en-US" altLang="en-US" sz="3600" dirty="0" err="1"/>
              <a:t>chukim</a:t>
            </a:r>
            <a:r>
              <a:rPr lang="en-US" altLang="en-US" sz="3600" dirty="0"/>
              <a:t>) and the judgments (</a:t>
            </a:r>
            <a:r>
              <a:rPr lang="en-US" altLang="en-US" sz="3600" dirty="0" err="1"/>
              <a:t>mishpatim</a:t>
            </a:r>
            <a:r>
              <a:rPr lang="en-US" altLang="en-US" sz="3600" dirty="0"/>
              <a:t>) which I am speaking today in your hearing, that you may learn them and observe them carefully.</a:t>
            </a:r>
          </a:p>
          <a:p>
            <a:pPr>
              <a:lnSpc>
                <a:spcPct val="80000"/>
              </a:lnSpc>
              <a:buFont typeface="Wingdings" pitchFamily="2" charset="2"/>
              <a:buNone/>
            </a:pPr>
            <a:r>
              <a:rPr lang="en-US" altLang="en-US" sz="3600" dirty="0"/>
              <a:t>2 "YHWH our </a:t>
            </a:r>
            <a:r>
              <a:rPr lang="en-US" altLang="en-US" sz="3600" dirty="0" err="1"/>
              <a:t>Elohim</a:t>
            </a:r>
            <a:r>
              <a:rPr lang="en-US" altLang="en-US" sz="3600" dirty="0"/>
              <a:t> made a covenant with us at </a:t>
            </a:r>
            <a:r>
              <a:rPr lang="en-US" altLang="en-US" sz="3600" dirty="0" err="1"/>
              <a:t>Horeb</a:t>
            </a:r>
            <a:r>
              <a:rPr lang="en-US" altLang="en-US" sz="3600" dirty="0"/>
              <a:t>.</a:t>
            </a:r>
          </a:p>
          <a:p>
            <a:pPr>
              <a:lnSpc>
                <a:spcPct val="80000"/>
              </a:lnSpc>
              <a:buFont typeface="Wingdings" pitchFamily="2" charset="2"/>
              <a:buNone/>
            </a:pPr>
            <a:r>
              <a:rPr lang="en-US" altLang="en-US" sz="3600" dirty="0"/>
              <a:t>3 "YHWH did not make this covenant with our fathers, but with us, with all those of us alive here today.</a:t>
            </a:r>
          </a:p>
          <a:p>
            <a:pPr>
              <a:lnSpc>
                <a:spcPct val="80000"/>
              </a:lnSpc>
              <a:buFont typeface="Wingdings" pitchFamily="2" charset="2"/>
              <a:buNone/>
            </a:pPr>
            <a:r>
              <a:rPr lang="en-US" altLang="en-US" sz="3600" dirty="0"/>
              <a:t>4 "YHWH spoke to you face to face at the mountain from the midst of the fire,</a:t>
            </a:r>
          </a:p>
          <a:p>
            <a:pPr>
              <a:lnSpc>
                <a:spcPct val="80000"/>
              </a:lnSpc>
              <a:buFont typeface="Wingdings" pitchFamily="2" charset="2"/>
              <a:buNone/>
            </a:pPr>
            <a:endParaRPr lang="en-US" altLang="en-US" dirty="0"/>
          </a:p>
        </p:txBody>
      </p:sp>
    </p:spTree>
    <p:extLst>
      <p:ext uri="{BB962C8B-B14F-4D97-AF65-F5344CB8AC3E}">
        <p14:creationId xmlns:p14="http://schemas.microsoft.com/office/powerpoint/2010/main" val="3699171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24088" y="387351"/>
            <a:ext cx="7758112" cy="995363"/>
          </a:xfrm>
        </p:spPr>
        <p:txBody>
          <a:bodyPr>
            <a:normAutofit fontScale="90000"/>
          </a:bodyPr>
          <a:lstStyle/>
          <a:p>
            <a:pPr algn="ctr"/>
            <a:r>
              <a:rPr lang="en-US" altLang="en-US" sz="4000" b="1" dirty="0" err="1"/>
              <a:t>Mishpat</a:t>
            </a:r>
            <a:r>
              <a:rPr lang="en-US" altLang="en-US" sz="4000" b="1" dirty="0"/>
              <a:t> in </a:t>
            </a:r>
            <a:r>
              <a:rPr lang="en-US" altLang="en-US" sz="4000" b="1" dirty="0" err="1"/>
              <a:t>Tanak</a:t>
            </a:r>
            <a:r>
              <a:rPr lang="en-US" altLang="en-US" sz="4000" dirty="0"/>
              <a:t> </a:t>
            </a:r>
            <a:br>
              <a:rPr lang="en-US" altLang="en-US" sz="4000" dirty="0"/>
            </a:br>
            <a:endParaRPr lang="en-US" altLang="en-US" sz="4000" dirty="0"/>
          </a:p>
        </p:txBody>
      </p:sp>
      <p:sp>
        <p:nvSpPr>
          <p:cNvPr id="11267" name="Rectangle 3"/>
          <p:cNvSpPr>
            <a:spLocks noGrp="1" noChangeArrowheads="1"/>
          </p:cNvSpPr>
          <p:nvPr>
            <p:ph type="body" idx="1"/>
          </p:nvPr>
        </p:nvSpPr>
        <p:spPr>
          <a:xfrm>
            <a:off x="609599" y="990600"/>
            <a:ext cx="10951779" cy="5638800"/>
          </a:xfrm>
        </p:spPr>
        <p:txBody>
          <a:bodyPr/>
          <a:lstStyle/>
          <a:p>
            <a:pPr>
              <a:lnSpc>
                <a:spcPct val="80000"/>
              </a:lnSpc>
              <a:buFont typeface="Wingdings" pitchFamily="2" charset="2"/>
              <a:buNone/>
            </a:pPr>
            <a:r>
              <a:rPr lang="en-US" altLang="en-US" sz="1600" dirty="0"/>
              <a:t>Gen. 18:19, 25; 40:13; Exod. 15:25; 21:1, 9, 31; 23:6; 24:3; 26:30; 28:15, 29f; </a:t>
            </a:r>
          </a:p>
          <a:p>
            <a:pPr>
              <a:lnSpc>
                <a:spcPct val="80000"/>
              </a:lnSpc>
              <a:buFont typeface="Wingdings" pitchFamily="2" charset="2"/>
              <a:buNone/>
            </a:pPr>
            <a:r>
              <a:rPr lang="en-US" altLang="en-US" sz="1600" dirty="0"/>
              <a:t>Lev. 5:10; 9:16; 18:4f, 26; 19:15, 35, 37; 20:22; 24:22; 25:18; 26:15, 43, 46; Num. 9:3, 14; 15:16, 24; 27:5, 11, 21; 29:6, 18, 21, 24, 27, 30, 33, 37; 35:12, 24, 29; 36:13; </a:t>
            </a:r>
          </a:p>
          <a:p>
            <a:pPr>
              <a:lnSpc>
                <a:spcPct val="80000"/>
              </a:lnSpc>
              <a:buFont typeface="Wingdings" pitchFamily="2" charset="2"/>
              <a:buNone/>
            </a:pPr>
            <a:r>
              <a:rPr lang="en-US" altLang="en-US" sz="1600" dirty="0"/>
              <a:t>Deut. 1:17; </a:t>
            </a:r>
            <a:r>
              <a:rPr lang="en-US" altLang="en-US" sz="1600" b="1" dirty="0"/>
              <a:t>4:1, 5, 8</a:t>
            </a:r>
            <a:r>
              <a:rPr lang="en-US" altLang="en-US" sz="1600" dirty="0"/>
              <a:t>, 14, 45; 5:1, 31; </a:t>
            </a:r>
            <a:r>
              <a:rPr lang="en-US" altLang="en-US" sz="1600" b="1" dirty="0"/>
              <a:t>6:1</a:t>
            </a:r>
            <a:r>
              <a:rPr lang="en-US" altLang="en-US" sz="1600" dirty="0"/>
              <a:t>, 20; 7:11f; 8:11; 10:18; 11:1, 32; 12:1; 16:18f; 17:8f, 11; 18:3; 19:6; 21:17, 22; 24:17; 25:1; 26:16f; 27:19; 30:16; 32:4, 41; 33:10, 21; </a:t>
            </a:r>
          </a:p>
          <a:p>
            <a:pPr>
              <a:lnSpc>
                <a:spcPct val="80000"/>
              </a:lnSpc>
              <a:buFont typeface="Wingdings" pitchFamily="2" charset="2"/>
              <a:buNone/>
            </a:pPr>
            <a:r>
              <a:rPr lang="en-US" altLang="en-US" sz="1600" dirty="0"/>
              <a:t>Jos. 6:15; 20:6; 24:25; Jdg. 4:5; 13:12; 18:7; 1 Sam. 2:13; 8:3, 9, 11; 10:25; 27:11; 30:25; 2 Sam. 8:15; 15:2, 4, 6; 22:23; 1 Ki. 2:3; 3:11, 28; 5:8; 6:12, 38; 7:7; 8:45, 49, 58f; 9:4; 10:9; 11:33; 18:28; 20:40; 2 Ki. 1:7; 11:14; 17:26f, 33f, 37, 40; 25:6; 1 Chr. 6:17; 15:13; 16:12, 14; 18:14; 22:13; 23:31; 24:19; 28:7; 2 Chr. 4:7, 20; 6:35, 39; 7:17; 8:14; 9:8; 19:6, 8, 10; 30:16; 33:8; 35:13; Ezr. 3:4; 7:10; Neh. 1:7; 8:18; 9:13, 29; 10:30; Job 8:3; 9:19, 32; 13:18; 14:3; 19:7; 22:4; 23:4; 27:2; 29:14; 31:13; 32:9; 34:4ff, 12, 17, 23; 35:2; 36:6, 17; 37:23; 40:8; </a:t>
            </a:r>
          </a:p>
          <a:p>
            <a:pPr>
              <a:lnSpc>
                <a:spcPct val="80000"/>
              </a:lnSpc>
              <a:buFont typeface="Wingdings" pitchFamily="2" charset="2"/>
              <a:buNone/>
            </a:pPr>
            <a:r>
              <a:rPr lang="en-US" altLang="en-US" sz="1600" dirty="0"/>
              <a:t>Ps. 1:5; 7:7; 9:5, 8, 17; 10:5; 17:2; 18:23; 19:10; 25:9; 33:5; 35:23; 36:7; 37:6, 28, 30; 48:12; 72:1f; 76:10; 81:5; 89:15, 31; 94:15; 97:2, 8; 99:4; 101:1; 103:6; 105:5, 7; 106:3; 111:7; 112:5; 119:7, 13, 20, 30, 39, 43, 52, 62, 75, 84, 91, 102, 106, 108, 120f, 132, 137, 149, 156, 160, 164, 175; 122:5; 140:13; 143:2; 146:7; 147:19f; 149:9; Prov. 1:3; 2:8f; 8:20; 12:5; 13:23; 16:8, 10f, 33; 17:23; 18:5; 19:28; 21:3, 7, 15; 24:23; 28:5; 29:4, 26; Eccl. 3:16; 5:7; 8:5f; 11:9; 12:14; </a:t>
            </a:r>
          </a:p>
          <a:p>
            <a:pPr>
              <a:lnSpc>
                <a:spcPct val="80000"/>
              </a:lnSpc>
              <a:buFont typeface="Wingdings" pitchFamily="2" charset="2"/>
              <a:buNone/>
            </a:pPr>
            <a:r>
              <a:rPr lang="en-US" altLang="en-US" sz="1600" dirty="0"/>
              <a:t>Isa. 1:17, 21, 27; 3:14; 4:4; 5:7, 16; 9:6; 10:2; 16:5; 26:8f; 28:6, 17, 26; 30:18; 32:1, 7, 16; 33:5; 34:5; 40:14, 27; 41:1; 42:1, 3f; 49:4; 50:8; 51:4; 53:8; 54:17; 56:1; 58:2; 59:8f, 11, 14f; 61:8; Jer. 1:16; 4:2, 12; 5:1, 4f, 28; 7:5; 8:7; 9:23; 10:24; 12:1; 17:11; 21:12; 22:3, 13, 15; 23:5; 26:11, 16; 30:11, 18; 32:7f; 33:15; 39:5; 46:28; 48:21, 47; 49:12; 51:9; 52:9; Lam. 3:35, 59; Ezek. 5:6ff; 7:23, 27; 11:12, 20; 16:38; 18:5, 8f, 17, 19, 21, 27; 20:11, 13, 16, 18f, 21, 24f; 21:32; 22:29; 23:24, 45; 33:14, 16, 19; 34:16; 36:27; 37:24; 39:21; 42:11; 44:24; 45:9; Dan. 9:5; Hos. 2:21; 5:1, 11; 6:5; 10:4; 12:7; Amos 5:7, 15, 24; 6:12; Mic. 3:1, 8f; 6:8; 7:9; Hab. 1:4, 7, 12; Zeph. 2:3; 3:5, 8, 15; Zech. 7:9; 8:16; Mal. 2:17; 3:5, 22</a:t>
            </a:r>
          </a:p>
          <a:p>
            <a:pPr>
              <a:lnSpc>
                <a:spcPct val="80000"/>
              </a:lnSpc>
              <a:buFont typeface="Wingdings" pitchFamily="2" charset="2"/>
              <a:buNone/>
            </a:pPr>
            <a:endParaRPr lang="en-US" altLang="en-US" sz="1600" dirty="0"/>
          </a:p>
        </p:txBody>
      </p:sp>
    </p:spTree>
    <p:extLst>
      <p:ext uri="{BB962C8B-B14F-4D97-AF65-F5344CB8AC3E}">
        <p14:creationId xmlns:p14="http://schemas.microsoft.com/office/powerpoint/2010/main" val="3549333719"/>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pPr algn="ctr"/>
            <a:r>
              <a:rPr lang="en-US" altLang="en-US" b="1" dirty="0" err="1"/>
              <a:t>Devarim</a:t>
            </a:r>
            <a:r>
              <a:rPr lang="en-US" altLang="en-US" b="1" dirty="0"/>
              <a:t> 6</a:t>
            </a:r>
          </a:p>
        </p:txBody>
      </p:sp>
      <p:sp>
        <p:nvSpPr>
          <p:cNvPr id="158723" name="Rectangle 3"/>
          <p:cNvSpPr>
            <a:spLocks noGrp="1" noChangeArrowheads="1"/>
          </p:cNvSpPr>
          <p:nvPr>
            <p:ph type="body" idx="1"/>
          </p:nvPr>
        </p:nvSpPr>
        <p:spPr/>
        <p:txBody>
          <a:bodyPr/>
          <a:lstStyle/>
          <a:p>
            <a:pPr>
              <a:lnSpc>
                <a:spcPct val="90000"/>
              </a:lnSpc>
              <a:buFont typeface="Wingdings" pitchFamily="2" charset="2"/>
              <a:buNone/>
            </a:pPr>
            <a:r>
              <a:rPr lang="en-US" altLang="en-US" sz="3600" dirty="0">
                <a:effectLst/>
              </a:rPr>
              <a:t>20 "When your son asks you in time to come, saying, 'What do the testimonies (</a:t>
            </a:r>
            <a:r>
              <a:rPr lang="en-US" altLang="en-US" sz="3600" dirty="0" err="1">
                <a:effectLst/>
              </a:rPr>
              <a:t>edot</a:t>
            </a:r>
            <a:r>
              <a:rPr lang="en-US" altLang="en-US" sz="3600" dirty="0">
                <a:effectLst/>
              </a:rPr>
              <a:t>) and the statutes (</a:t>
            </a:r>
            <a:r>
              <a:rPr lang="en-US" altLang="en-US" sz="3600" dirty="0" err="1">
                <a:effectLst/>
              </a:rPr>
              <a:t>chukim</a:t>
            </a:r>
            <a:r>
              <a:rPr lang="en-US" altLang="en-US" sz="3600" dirty="0">
                <a:effectLst/>
              </a:rPr>
              <a:t>) and the judgments (</a:t>
            </a:r>
            <a:r>
              <a:rPr lang="en-US" altLang="en-US" sz="3600" dirty="0" err="1">
                <a:effectLst/>
              </a:rPr>
              <a:t>mishpatim</a:t>
            </a:r>
            <a:r>
              <a:rPr lang="en-US" altLang="en-US" sz="3600" dirty="0">
                <a:effectLst/>
              </a:rPr>
              <a:t>) mean which YHWH our Elohim commanded you?'</a:t>
            </a:r>
          </a:p>
          <a:p>
            <a:pPr>
              <a:lnSpc>
                <a:spcPct val="90000"/>
              </a:lnSpc>
              <a:buFont typeface="Wingdings" pitchFamily="2" charset="2"/>
              <a:buNone/>
            </a:pPr>
            <a:r>
              <a:rPr lang="en-US" altLang="en-US" sz="3600" dirty="0"/>
              <a:t> </a:t>
            </a:r>
            <a:r>
              <a:rPr lang="en-US" altLang="en-US" sz="3600" dirty="0">
                <a:effectLst/>
              </a:rPr>
              <a:t>24 "So YHWH commanded us to observe all these statutes (</a:t>
            </a:r>
            <a:r>
              <a:rPr lang="en-US" altLang="en-US" sz="3600" dirty="0" err="1">
                <a:effectLst/>
              </a:rPr>
              <a:t>chukim</a:t>
            </a:r>
            <a:r>
              <a:rPr lang="en-US" altLang="en-US" sz="3600" dirty="0">
                <a:effectLst/>
              </a:rPr>
              <a:t>), to fear YHWH our Elohim for our good always and for our survival, as it is today.</a:t>
            </a:r>
          </a:p>
          <a:p>
            <a:pPr>
              <a:lnSpc>
                <a:spcPct val="90000"/>
              </a:lnSpc>
              <a:buFont typeface="Wingdings" pitchFamily="2" charset="2"/>
              <a:buNone/>
            </a:pPr>
            <a:endParaRPr lang="en-US" altLang="en-US" dirty="0"/>
          </a:p>
        </p:txBody>
      </p:sp>
    </p:spTree>
    <p:extLst>
      <p:ext uri="{BB962C8B-B14F-4D97-AF65-F5344CB8AC3E}">
        <p14:creationId xmlns:p14="http://schemas.microsoft.com/office/powerpoint/2010/main" val="487240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2151" y="294290"/>
            <a:ext cx="10951779" cy="6030311"/>
          </a:xfrm>
        </p:spPr>
        <p:txBody>
          <a:bodyPr>
            <a:normAutofit fontScale="92500" lnSpcReduction="20000"/>
          </a:bodyPr>
          <a:lstStyle/>
          <a:p>
            <a:pPr marL="0" indent="0" algn="ctr">
              <a:buNone/>
            </a:pPr>
            <a:r>
              <a:rPr lang="en-US" sz="4000" b="1" dirty="0" err="1" smtClean="0"/>
              <a:t>Mishpatim</a:t>
            </a:r>
            <a:r>
              <a:rPr lang="en-US" sz="4000" b="1" dirty="0" smtClean="0"/>
              <a:t> (judgments) in Psalm 119</a:t>
            </a:r>
          </a:p>
          <a:p>
            <a:pPr marL="0" indent="0">
              <a:buNone/>
            </a:pPr>
            <a:endParaRPr lang="en-US" sz="4000" dirty="0"/>
          </a:p>
          <a:p>
            <a:pPr marL="0" indent="0">
              <a:buNone/>
            </a:pPr>
            <a:r>
              <a:rPr lang="en-US" sz="4000" dirty="0" smtClean="0"/>
              <a:t>7 </a:t>
            </a:r>
            <a:r>
              <a:rPr lang="en-US" sz="4000" dirty="0"/>
              <a:t>I will praise you with an upright heart as I learn </a:t>
            </a:r>
            <a:r>
              <a:rPr lang="en-US" sz="4000" u="sng" dirty="0"/>
              <a:t>your righteous laws (</a:t>
            </a:r>
            <a:r>
              <a:rPr lang="en-US" sz="4000" u="sng" dirty="0" err="1"/>
              <a:t>mishpatim</a:t>
            </a:r>
            <a:r>
              <a:rPr lang="en-US" sz="4000" u="sng" dirty="0"/>
              <a:t>)</a:t>
            </a:r>
            <a:r>
              <a:rPr lang="en-US" sz="4000" dirty="0"/>
              <a:t>.</a:t>
            </a:r>
          </a:p>
          <a:p>
            <a:pPr marL="0" indent="0">
              <a:buNone/>
            </a:pPr>
            <a:r>
              <a:rPr lang="en-US" sz="4000" dirty="0"/>
              <a:t>62 At midnight I rise to give you thanks for </a:t>
            </a:r>
            <a:r>
              <a:rPr lang="en-US" sz="4000" u="sng" dirty="0"/>
              <a:t>your righteous laws (</a:t>
            </a:r>
            <a:r>
              <a:rPr lang="en-US" sz="4000" u="sng" dirty="0" err="1"/>
              <a:t>mishpatim</a:t>
            </a:r>
            <a:r>
              <a:rPr lang="en-US" sz="4000" u="sng" dirty="0"/>
              <a:t>)</a:t>
            </a:r>
            <a:r>
              <a:rPr lang="en-US" sz="4000" dirty="0"/>
              <a:t>.</a:t>
            </a:r>
          </a:p>
          <a:p>
            <a:pPr marL="0" indent="0">
              <a:buNone/>
            </a:pPr>
            <a:r>
              <a:rPr lang="en-US" sz="4000" dirty="0"/>
              <a:t>75 I know, </a:t>
            </a:r>
            <a:r>
              <a:rPr lang="en-US" sz="4000" dirty="0" smtClean="0"/>
              <a:t>Yahuwah, </a:t>
            </a:r>
            <a:r>
              <a:rPr lang="en-US" sz="4000" dirty="0"/>
              <a:t>that </a:t>
            </a:r>
            <a:r>
              <a:rPr lang="en-US" sz="4000" u="sng" dirty="0"/>
              <a:t>your laws (</a:t>
            </a:r>
            <a:r>
              <a:rPr lang="en-US" sz="4000" u="sng" dirty="0" err="1"/>
              <a:t>mishpatim</a:t>
            </a:r>
            <a:r>
              <a:rPr lang="en-US" sz="4000" u="sng" dirty="0"/>
              <a:t>) are righteous</a:t>
            </a:r>
            <a:r>
              <a:rPr lang="en-US" sz="4000" dirty="0"/>
              <a:t>, and in faithfulness you have afflicted me.</a:t>
            </a:r>
          </a:p>
          <a:p>
            <a:pPr marL="0" indent="0">
              <a:buNone/>
            </a:pPr>
            <a:r>
              <a:rPr lang="en-US" sz="4000" dirty="0"/>
              <a:t>106 I have taken an oath and confirmed it, that I will follow </a:t>
            </a:r>
            <a:r>
              <a:rPr lang="en-US" sz="4000" u="sng" dirty="0"/>
              <a:t>your righteous laws (</a:t>
            </a:r>
            <a:r>
              <a:rPr lang="en-US" sz="4000" u="sng" dirty="0" err="1"/>
              <a:t>mishpatim</a:t>
            </a:r>
            <a:r>
              <a:rPr lang="en-US" sz="4000" u="sng" dirty="0"/>
              <a:t>)</a:t>
            </a:r>
            <a:r>
              <a:rPr lang="en-US" sz="4000" dirty="0"/>
              <a:t>.</a:t>
            </a:r>
          </a:p>
          <a:p>
            <a:pPr marL="0" indent="0">
              <a:buNone/>
            </a:pPr>
            <a:r>
              <a:rPr lang="en-US" sz="4000" dirty="0"/>
              <a:t>137 Righteous are you, </a:t>
            </a:r>
            <a:r>
              <a:rPr lang="en-US" sz="4000" dirty="0" smtClean="0"/>
              <a:t>Yahuwah, </a:t>
            </a:r>
            <a:r>
              <a:rPr lang="en-US" sz="4000" dirty="0"/>
              <a:t>and </a:t>
            </a:r>
            <a:r>
              <a:rPr lang="en-US" sz="4000" u="sng" dirty="0"/>
              <a:t>your laws (</a:t>
            </a:r>
            <a:r>
              <a:rPr lang="en-US" sz="4000" u="sng" dirty="0" err="1"/>
              <a:t>mishpatim</a:t>
            </a:r>
            <a:r>
              <a:rPr lang="en-US" sz="4000" u="sng" dirty="0"/>
              <a:t>) are right</a:t>
            </a:r>
            <a:r>
              <a:rPr lang="en-US" sz="4000" dirty="0"/>
              <a:t>.</a:t>
            </a:r>
          </a:p>
        </p:txBody>
      </p:sp>
    </p:spTree>
    <p:extLst>
      <p:ext uri="{BB962C8B-B14F-4D97-AF65-F5344CB8AC3E}">
        <p14:creationId xmlns:p14="http://schemas.microsoft.com/office/powerpoint/2010/main" val="35692660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8579" y="685801"/>
            <a:ext cx="10783614" cy="5638800"/>
          </a:xfrm>
        </p:spPr>
        <p:txBody>
          <a:bodyPr>
            <a:normAutofit fontScale="92500" lnSpcReduction="10000"/>
          </a:bodyPr>
          <a:lstStyle/>
          <a:p>
            <a:pPr marL="0" indent="0">
              <a:buNone/>
            </a:pPr>
            <a:r>
              <a:rPr lang="en-US" sz="4000" dirty="0"/>
              <a:t>138 The </a:t>
            </a:r>
            <a:r>
              <a:rPr lang="en-US" sz="4000" u="sng" dirty="0" smtClean="0"/>
              <a:t>testimonies (</a:t>
            </a:r>
            <a:r>
              <a:rPr lang="en-US" sz="4000" u="sng" dirty="0" err="1" smtClean="0"/>
              <a:t>edah</a:t>
            </a:r>
            <a:r>
              <a:rPr lang="en-US" sz="4000" u="sng" dirty="0" smtClean="0"/>
              <a:t>)</a:t>
            </a:r>
            <a:r>
              <a:rPr lang="en-US" sz="4000" u="sng" dirty="0" smtClean="0"/>
              <a:t> </a:t>
            </a:r>
            <a:r>
              <a:rPr lang="en-US" sz="4000" u="sng" dirty="0"/>
              <a:t>you have laid down are righteous</a:t>
            </a:r>
            <a:r>
              <a:rPr lang="en-US" sz="4000" dirty="0"/>
              <a:t>; they are fully trustworthy.</a:t>
            </a:r>
          </a:p>
          <a:p>
            <a:pPr marL="0" indent="0">
              <a:buNone/>
            </a:pPr>
            <a:r>
              <a:rPr lang="en-US" sz="4000" dirty="0"/>
              <a:t>144 </a:t>
            </a:r>
            <a:r>
              <a:rPr lang="en-US" sz="4000" u="sng" dirty="0"/>
              <a:t>Your </a:t>
            </a:r>
            <a:r>
              <a:rPr lang="en-US" sz="4000" u="sng" dirty="0" smtClean="0"/>
              <a:t>testimonies (</a:t>
            </a:r>
            <a:r>
              <a:rPr lang="en-US" sz="4000" u="sng" dirty="0" err="1" smtClean="0"/>
              <a:t>edah</a:t>
            </a:r>
            <a:r>
              <a:rPr lang="en-US" sz="4000" u="sng" dirty="0" smtClean="0"/>
              <a:t>) </a:t>
            </a:r>
            <a:r>
              <a:rPr lang="en-US" sz="4000" u="sng" dirty="0"/>
              <a:t>are forever right</a:t>
            </a:r>
            <a:r>
              <a:rPr lang="en-US" sz="4000" dirty="0"/>
              <a:t>; give me understanding that I may live.</a:t>
            </a:r>
          </a:p>
          <a:p>
            <a:pPr marL="0" indent="0">
              <a:buNone/>
            </a:pPr>
            <a:r>
              <a:rPr lang="en-US" sz="4000" dirty="0"/>
              <a:t>160 All your words are true; </a:t>
            </a:r>
            <a:r>
              <a:rPr lang="en-US" sz="4000" u="sng" dirty="0"/>
              <a:t>all your righteous laws (</a:t>
            </a:r>
            <a:r>
              <a:rPr lang="en-US" sz="4000" u="sng" dirty="0" err="1"/>
              <a:t>mishpatim</a:t>
            </a:r>
            <a:r>
              <a:rPr lang="en-US" sz="4000" u="sng" dirty="0"/>
              <a:t>) are eternal</a:t>
            </a:r>
            <a:r>
              <a:rPr lang="en-US" sz="4000" dirty="0"/>
              <a:t>.</a:t>
            </a:r>
          </a:p>
          <a:p>
            <a:pPr marL="0" indent="0">
              <a:buNone/>
            </a:pPr>
            <a:r>
              <a:rPr lang="en-US" sz="4000" dirty="0"/>
              <a:t>164 Seven times a day I praise you for </a:t>
            </a:r>
            <a:r>
              <a:rPr lang="en-US" sz="4000" u="sng" dirty="0"/>
              <a:t>your righteous laws (</a:t>
            </a:r>
            <a:r>
              <a:rPr lang="en-US" sz="4000" u="sng" dirty="0" err="1"/>
              <a:t>mishpatim</a:t>
            </a:r>
            <a:r>
              <a:rPr lang="en-US" sz="4000" u="sng" dirty="0"/>
              <a:t>)</a:t>
            </a:r>
            <a:r>
              <a:rPr lang="en-US" sz="4000" dirty="0"/>
              <a:t>.</a:t>
            </a:r>
          </a:p>
          <a:p>
            <a:pPr marL="0" indent="0">
              <a:buNone/>
            </a:pPr>
            <a:r>
              <a:rPr lang="en-US" sz="4000" dirty="0"/>
              <a:t>172 May my tongue sing of </a:t>
            </a:r>
            <a:r>
              <a:rPr lang="en-US" sz="4000" u="sng" dirty="0"/>
              <a:t>your </a:t>
            </a:r>
            <a:r>
              <a:rPr lang="en-US" sz="4000" u="sng" dirty="0" smtClean="0"/>
              <a:t>word (</a:t>
            </a:r>
            <a:r>
              <a:rPr lang="en-US" sz="4000" u="sng" dirty="0" err="1" smtClean="0"/>
              <a:t>imrah</a:t>
            </a:r>
            <a:r>
              <a:rPr lang="en-US" sz="4000" u="sng" dirty="0" smtClean="0"/>
              <a:t>)</a:t>
            </a:r>
            <a:r>
              <a:rPr lang="en-US" sz="4000" dirty="0" smtClean="0"/>
              <a:t>, </a:t>
            </a:r>
            <a:r>
              <a:rPr lang="en-US" sz="4000" dirty="0"/>
              <a:t>for </a:t>
            </a:r>
            <a:r>
              <a:rPr lang="en-US" sz="4000" u="sng" dirty="0"/>
              <a:t>all your </a:t>
            </a:r>
            <a:r>
              <a:rPr lang="en-US" sz="4000" u="sng" dirty="0" smtClean="0"/>
              <a:t>commands (</a:t>
            </a:r>
            <a:r>
              <a:rPr lang="en-US" sz="4000" u="sng" dirty="0" err="1" smtClean="0"/>
              <a:t>mitzvot</a:t>
            </a:r>
            <a:r>
              <a:rPr lang="en-US" sz="4000" u="sng" dirty="0" smtClean="0"/>
              <a:t>) </a:t>
            </a:r>
            <a:r>
              <a:rPr lang="en-US" sz="4000" u="sng" dirty="0"/>
              <a:t>are righteous</a:t>
            </a:r>
            <a:r>
              <a:rPr lang="en-US" sz="4000" dirty="0"/>
              <a:t>.</a:t>
            </a:r>
          </a:p>
          <a:p>
            <a:pPr algn="ctr">
              <a:buNone/>
            </a:pPr>
            <a:endParaRPr lang="en-US" sz="4000" dirty="0">
              <a:solidFill>
                <a:schemeClr val="bg1"/>
              </a:solidFill>
            </a:endParaRPr>
          </a:p>
        </p:txBody>
      </p:sp>
    </p:spTree>
    <p:extLst>
      <p:ext uri="{BB962C8B-B14F-4D97-AF65-F5344CB8AC3E}">
        <p14:creationId xmlns:p14="http://schemas.microsoft.com/office/powerpoint/2010/main" val="13386989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209801" y="1"/>
            <a:ext cx="7758113" cy="995363"/>
          </a:xfrm>
        </p:spPr>
        <p:txBody>
          <a:bodyPr/>
          <a:lstStyle/>
          <a:p>
            <a:pPr algn="ctr"/>
            <a:r>
              <a:rPr lang="en-US" altLang="en-US" b="1" dirty="0" err="1"/>
              <a:t>Mishmeret</a:t>
            </a:r>
            <a:endParaRPr lang="en-US" altLang="en-US" b="1" dirty="0"/>
          </a:p>
        </p:txBody>
      </p:sp>
      <p:sp>
        <p:nvSpPr>
          <p:cNvPr id="12291" name="Rectangle 3"/>
          <p:cNvSpPr>
            <a:spLocks noGrp="1" noChangeArrowheads="1"/>
          </p:cNvSpPr>
          <p:nvPr>
            <p:ph type="body" idx="1"/>
          </p:nvPr>
        </p:nvSpPr>
        <p:spPr>
          <a:xfrm>
            <a:off x="472965" y="735724"/>
            <a:ext cx="11456275" cy="6122276"/>
          </a:xfrm>
        </p:spPr>
        <p:txBody>
          <a:bodyPr>
            <a:noAutofit/>
          </a:bodyPr>
          <a:lstStyle/>
          <a:p>
            <a:pPr>
              <a:lnSpc>
                <a:spcPct val="90000"/>
              </a:lnSpc>
              <a:buFont typeface="Wingdings" pitchFamily="2" charset="2"/>
              <a:buNone/>
            </a:pPr>
            <a:r>
              <a:rPr lang="en-US" altLang="en-US" sz="3600" dirty="0"/>
              <a:t>(</a:t>
            </a:r>
            <a:r>
              <a:rPr lang="en-US" altLang="en-US" sz="3600" dirty="0" err="1" smtClean="0"/>
              <a:t>mishmeret</a:t>
            </a:r>
            <a:r>
              <a:rPr lang="en-US" altLang="en-US" sz="3600" dirty="0" smtClean="0"/>
              <a:t>, from </a:t>
            </a:r>
            <a:r>
              <a:rPr lang="en-US" altLang="en-US" sz="3600" dirty="0" err="1" smtClean="0"/>
              <a:t>shamar</a:t>
            </a:r>
            <a:r>
              <a:rPr lang="en-US" altLang="en-US" sz="3600" dirty="0" smtClean="0"/>
              <a:t>) </a:t>
            </a:r>
            <a:r>
              <a:rPr lang="en-US" altLang="en-US" sz="3600" b="1" dirty="0"/>
              <a:t>obligation, service, guard</a:t>
            </a:r>
          </a:p>
          <a:p>
            <a:pPr>
              <a:lnSpc>
                <a:spcPct val="90000"/>
              </a:lnSpc>
              <a:buFont typeface="Wingdings" pitchFamily="2" charset="2"/>
              <a:buNone/>
            </a:pPr>
            <a:r>
              <a:rPr lang="en-US" altLang="en-US" sz="3600" dirty="0"/>
              <a:t>The basic idea of the root is "to exercise great care over." This meaning can be seen to underlie the various semantic modifications seen in the verb: In combination with other verbs the meaning is "do carefully or diligently". </a:t>
            </a:r>
          </a:p>
          <a:p>
            <a:pPr>
              <a:lnSpc>
                <a:spcPct val="90000"/>
              </a:lnSpc>
              <a:buFont typeface="Wingdings" pitchFamily="2" charset="2"/>
              <a:buNone/>
            </a:pPr>
            <a:r>
              <a:rPr lang="en-US" altLang="en-US" sz="3600" dirty="0"/>
              <a:t>Secondly it expresses the careful attention to be paid to the obligations of a covenant, to laws, statutes, etc. – and even the commandments of the covenant as “guardians” or “things that watch over” us.</a:t>
            </a:r>
          </a:p>
          <a:p>
            <a:pPr>
              <a:lnSpc>
                <a:spcPct val="90000"/>
              </a:lnSpc>
              <a:buFont typeface="Wingdings" pitchFamily="2" charset="2"/>
              <a:buNone/>
            </a:pPr>
            <a:r>
              <a:rPr lang="en-US" altLang="en-US" sz="3600" dirty="0"/>
              <a:t>Frequently the verb is used to speak of personal discipline, the need to take heed in respect to one's life and actions</a:t>
            </a:r>
          </a:p>
        </p:txBody>
      </p:sp>
    </p:spTree>
    <p:extLst>
      <p:ext uri="{BB962C8B-B14F-4D97-AF65-F5344CB8AC3E}">
        <p14:creationId xmlns:p14="http://schemas.microsoft.com/office/powerpoint/2010/main" val="2364843595"/>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838200" y="115615"/>
            <a:ext cx="10515600" cy="1198178"/>
          </a:xfrm>
        </p:spPr>
        <p:txBody>
          <a:bodyPr/>
          <a:lstStyle/>
          <a:p>
            <a:pPr algn="ctr"/>
            <a:r>
              <a:rPr lang="en-US" altLang="en-US" b="1" dirty="0" err="1" smtClean="0"/>
              <a:t>Mishmeret</a:t>
            </a:r>
            <a:r>
              <a:rPr lang="en-US" altLang="en-US" b="1" dirty="0" smtClean="0"/>
              <a:t> in Genesis</a:t>
            </a:r>
            <a:endParaRPr lang="en-US" altLang="en-US" b="1" dirty="0"/>
          </a:p>
        </p:txBody>
      </p:sp>
      <p:sp>
        <p:nvSpPr>
          <p:cNvPr id="124931" name="Rectangle 3"/>
          <p:cNvSpPr>
            <a:spLocks noGrp="1" noChangeArrowheads="1"/>
          </p:cNvSpPr>
          <p:nvPr>
            <p:ph type="body" idx="1"/>
          </p:nvPr>
        </p:nvSpPr>
        <p:spPr>
          <a:xfrm>
            <a:off x="241737" y="1313793"/>
            <a:ext cx="11382703" cy="5349766"/>
          </a:xfrm>
        </p:spPr>
        <p:txBody>
          <a:bodyPr>
            <a:normAutofit/>
          </a:bodyPr>
          <a:lstStyle/>
          <a:p>
            <a:pPr>
              <a:lnSpc>
                <a:spcPct val="90000"/>
              </a:lnSpc>
              <a:buFont typeface="Wingdings" pitchFamily="2" charset="2"/>
              <a:buNone/>
            </a:pPr>
            <a:r>
              <a:rPr lang="en-US" altLang="en-US" sz="3600" dirty="0" err="1" smtClean="0"/>
              <a:t>Bereshith</a:t>
            </a:r>
            <a:r>
              <a:rPr lang="en-US" altLang="en-US" sz="3600" dirty="0" smtClean="0"/>
              <a:t> (Genesis) 26:4-5 </a:t>
            </a:r>
            <a:r>
              <a:rPr lang="en-US" altLang="en-US" sz="3600" dirty="0"/>
              <a:t>"I will multiply your descendants as the stars of heaven, and will give your descendants all these lands; and by your descendants all the nations of the earth shall be blessed</a:t>
            </a:r>
            <a:r>
              <a:rPr lang="en-US" altLang="en-US" sz="3600" dirty="0" smtClean="0"/>
              <a:t>; </a:t>
            </a:r>
            <a:r>
              <a:rPr lang="en-US" altLang="en-US" sz="3600" dirty="0"/>
              <a:t>because Avraham obeyed Me and kept My guardians (</a:t>
            </a:r>
            <a:r>
              <a:rPr lang="en-US" altLang="en-US" sz="3600" dirty="0" err="1"/>
              <a:t>mishmeret</a:t>
            </a:r>
            <a:r>
              <a:rPr lang="en-US" altLang="en-US" sz="3600" dirty="0"/>
              <a:t>), My commandments (</a:t>
            </a:r>
            <a:r>
              <a:rPr lang="en-US" altLang="en-US" sz="3600" dirty="0" err="1"/>
              <a:t>mitzvot</a:t>
            </a:r>
            <a:r>
              <a:rPr lang="en-US" altLang="en-US" sz="3600" dirty="0"/>
              <a:t>), My orders (</a:t>
            </a:r>
            <a:r>
              <a:rPr lang="en-US" altLang="en-US" sz="3600" dirty="0" err="1"/>
              <a:t>chukot</a:t>
            </a:r>
            <a:r>
              <a:rPr lang="en-US" altLang="en-US" sz="3600" dirty="0"/>
              <a:t>) and My instructions (</a:t>
            </a:r>
            <a:r>
              <a:rPr lang="en-US" altLang="en-US" sz="3600" u="sng" dirty="0" err="1"/>
              <a:t>torot</a:t>
            </a:r>
            <a:r>
              <a:rPr lang="en-US" altLang="en-US" sz="3600" dirty="0"/>
              <a:t>).“</a:t>
            </a:r>
          </a:p>
          <a:p>
            <a:pPr>
              <a:lnSpc>
                <a:spcPct val="90000"/>
              </a:lnSpc>
              <a:buFont typeface="Wingdings" pitchFamily="2" charset="2"/>
              <a:buNone/>
            </a:pPr>
            <a:r>
              <a:rPr lang="en-US" altLang="en-US" sz="3600" dirty="0" err="1"/>
              <a:t>Shemot</a:t>
            </a:r>
            <a:r>
              <a:rPr lang="en-US" altLang="en-US" sz="3600" dirty="0"/>
              <a:t> </a:t>
            </a:r>
            <a:r>
              <a:rPr lang="en-US" altLang="en-US" sz="3600" dirty="0" smtClean="0"/>
              <a:t>(Exodus) 12:49 </a:t>
            </a:r>
            <a:r>
              <a:rPr lang="en-US" altLang="en-US" sz="3600" dirty="0"/>
              <a:t>"The same law (</a:t>
            </a:r>
            <a:r>
              <a:rPr lang="en-US" altLang="en-US" sz="3600" i="1" u="sng" dirty="0" err="1"/>
              <a:t>torah</a:t>
            </a:r>
            <a:r>
              <a:rPr lang="en-US" altLang="en-US" sz="3600" dirty="0"/>
              <a:t>) shall apply to the native as to the stranger who sojourns among you."</a:t>
            </a:r>
          </a:p>
        </p:txBody>
      </p:sp>
    </p:spTree>
    <p:extLst>
      <p:ext uri="{BB962C8B-B14F-4D97-AF65-F5344CB8AC3E}">
        <p14:creationId xmlns:p14="http://schemas.microsoft.com/office/powerpoint/2010/main" val="3803435686"/>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algn="ctr"/>
            <a:r>
              <a:rPr lang="en-US" altLang="en-US" b="1" dirty="0" err="1"/>
              <a:t>Devarim</a:t>
            </a:r>
            <a:r>
              <a:rPr lang="en-US" altLang="en-US" b="1" dirty="0"/>
              <a:t> 11:1</a:t>
            </a:r>
          </a:p>
        </p:txBody>
      </p:sp>
      <p:sp>
        <p:nvSpPr>
          <p:cNvPr id="134147" name="Rectangle 3"/>
          <p:cNvSpPr>
            <a:spLocks noGrp="1" noChangeArrowheads="1"/>
          </p:cNvSpPr>
          <p:nvPr>
            <p:ph type="body" idx="1"/>
          </p:nvPr>
        </p:nvSpPr>
        <p:spPr/>
        <p:txBody>
          <a:bodyPr/>
          <a:lstStyle/>
          <a:p>
            <a:pPr>
              <a:buFont typeface="Wingdings" pitchFamily="2" charset="2"/>
              <a:buNone/>
            </a:pPr>
            <a:r>
              <a:rPr lang="en-US" altLang="en-US" sz="4000" dirty="0">
                <a:effectLst/>
              </a:rPr>
              <a:t>You shall therefore love YHWH your </a:t>
            </a:r>
            <a:r>
              <a:rPr lang="en-US" altLang="en-US" sz="4000" dirty="0" err="1">
                <a:effectLst/>
              </a:rPr>
              <a:t>Elohim</a:t>
            </a:r>
            <a:r>
              <a:rPr lang="en-US" altLang="en-US" sz="4000" dirty="0">
                <a:effectLst/>
              </a:rPr>
              <a:t>, and always keep His </a:t>
            </a:r>
            <a:r>
              <a:rPr lang="en-US" altLang="en-US" sz="4000" dirty="0" smtClean="0">
                <a:effectLst/>
              </a:rPr>
              <a:t>guardians (</a:t>
            </a:r>
            <a:r>
              <a:rPr lang="en-US" altLang="en-US" sz="4000" dirty="0" err="1" smtClean="0">
                <a:effectLst/>
              </a:rPr>
              <a:t>mishmeret</a:t>
            </a:r>
            <a:r>
              <a:rPr lang="en-US" altLang="en-US" sz="4000" dirty="0" smtClean="0">
                <a:effectLst/>
              </a:rPr>
              <a:t>), </a:t>
            </a:r>
            <a:r>
              <a:rPr lang="en-US" altLang="en-US" sz="4000" dirty="0">
                <a:effectLst/>
              </a:rPr>
              <a:t>His orders (</a:t>
            </a:r>
            <a:r>
              <a:rPr lang="en-US" altLang="en-US" sz="4000" dirty="0" err="1">
                <a:effectLst/>
              </a:rPr>
              <a:t>chukim</a:t>
            </a:r>
            <a:r>
              <a:rPr lang="en-US" altLang="en-US" sz="4000" dirty="0">
                <a:effectLst/>
              </a:rPr>
              <a:t>), His righteous applications (</a:t>
            </a:r>
            <a:r>
              <a:rPr lang="en-US" altLang="en-US" sz="4000" dirty="0" err="1">
                <a:effectLst/>
              </a:rPr>
              <a:t>mishpatim</a:t>
            </a:r>
            <a:r>
              <a:rPr lang="en-US" altLang="en-US" sz="4000" dirty="0">
                <a:effectLst/>
              </a:rPr>
              <a:t>), and His commandments (</a:t>
            </a:r>
            <a:r>
              <a:rPr lang="en-US" altLang="en-US" sz="4000" dirty="0" err="1">
                <a:effectLst/>
              </a:rPr>
              <a:t>mitzvot</a:t>
            </a:r>
            <a:r>
              <a:rPr lang="en-US" altLang="en-US" sz="4000" dirty="0">
                <a:effectLst/>
              </a:rPr>
              <a:t>).</a:t>
            </a:r>
          </a:p>
          <a:p>
            <a:pPr>
              <a:buFont typeface="Wingdings" pitchFamily="2" charset="2"/>
              <a:buNone/>
            </a:pPr>
            <a:endParaRPr lang="en-US" altLang="en-US" dirty="0"/>
          </a:p>
        </p:txBody>
      </p:sp>
    </p:spTree>
    <p:extLst>
      <p:ext uri="{BB962C8B-B14F-4D97-AF65-F5344CB8AC3E}">
        <p14:creationId xmlns:p14="http://schemas.microsoft.com/office/powerpoint/2010/main" val="478118119"/>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24088" y="387351"/>
            <a:ext cx="7758112" cy="995363"/>
          </a:xfrm>
        </p:spPr>
        <p:txBody>
          <a:bodyPr/>
          <a:lstStyle/>
          <a:p>
            <a:pPr algn="ctr"/>
            <a:r>
              <a:rPr lang="en-US" altLang="en-US" b="1" dirty="0" err="1"/>
              <a:t>Mishmeret</a:t>
            </a:r>
            <a:r>
              <a:rPr lang="en-US" altLang="en-US" b="1" dirty="0"/>
              <a:t> in </a:t>
            </a:r>
            <a:r>
              <a:rPr lang="en-US" altLang="en-US" b="1" dirty="0" err="1"/>
              <a:t>Tanak</a:t>
            </a:r>
            <a:endParaRPr lang="en-US" altLang="en-US" b="1" dirty="0"/>
          </a:p>
        </p:txBody>
      </p:sp>
      <p:sp>
        <p:nvSpPr>
          <p:cNvPr id="13315" name="Rectangle 3"/>
          <p:cNvSpPr>
            <a:spLocks noGrp="1" noChangeArrowheads="1"/>
          </p:cNvSpPr>
          <p:nvPr>
            <p:ph type="body" idx="1"/>
          </p:nvPr>
        </p:nvSpPr>
        <p:spPr>
          <a:xfrm>
            <a:off x="588579" y="1447800"/>
            <a:ext cx="10499835" cy="5410200"/>
          </a:xfrm>
        </p:spPr>
        <p:txBody>
          <a:bodyPr>
            <a:normAutofit/>
          </a:bodyPr>
          <a:lstStyle/>
          <a:p>
            <a:pPr>
              <a:buFont typeface="Wingdings" pitchFamily="2" charset="2"/>
              <a:buNone/>
            </a:pPr>
            <a:r>
              <a:rPr lang="en-US" altLang="en-US" sz="3200" dirty="0"/>
              <a:t>Gen. 26:5; Exod. 12:6; 16:23, 32ff; </a:t>
            </a:r>
          </a:p>
          <a:p>
            <a:pPr>
              <a:buFont typeface="Wingdings" pitchFamily="2" charset="2"/>
              <a:buNone/>
            </a:pPr>
            <a:r>
              <a:rPr lang="en-US" altLang="en-US" sz="3200" dirty="0"/>
              <a:t>Lev. 8:35; 18:30; 22:9; </a:t>
            </a:r>
          </a:p>
          <a:p>
            <a:pPr>
              <a:buFont typeface="Wingdings" pitchFamily="2" charset="2"/>
              <a:buNone/>
            </a:pPr>
            <a:r>
              <a:rPr lang="en-US" altLang="en-US" sz="3200" dirty="0"/>
              <a:t>Num. 1:53; 3:7f, 25, 28, 31f, 36, 38; 4:27f, 31f; 8:26; 9:19, 23; 17:25; 18:3ff, 8; 19:9; 31:30, 47; </a:t>
            </a:r>
          </a:p>
          <a:p>
            <a:pPr>
              <a:buFont typeface="Wingdings" pitchFamily="2" charset="2"/>
              <a:buNone/>
            </a:pPr>
            <a:r>
              <a:rPr lang="en-US" altLang="en-US" sz="3200" dirty="0"/>
              <a:t>Deut. 11:1</a:t>
            </a:r>
          </a:p>
          <a:p>
            <a:pPr>
              <a:buFont typeface="Wingdings" pitchFamily="2" charset="2"/>
              <a:buNone/>
            </a:pPr>
            <a:r>
              <a:rPr lang="en-US" altLang="en-US" sz="3200" dirty="0"/>
              <a:t>Jos. 22:3; 1 Sam. 22:23; 2 Sam. 20:3; 1 Ki. 2:3; 2 Ki. 11:5ff; 1 Chr. 9:23, 27; 12:30; 23:32; 25:8; 26:12; 2 Chr. 7:6; 8:14; 13:11; 23:6; 31:16f; 35:2; Neh. 7:3; 12:9, 45; 13:30; </a:t>
            </a:r>
          </a:p>
          <a:p>
            <a:pPr>
              <a:buFont typeface="Wingdings" pitchFamily="2" charset="2"/>
              <a:buNone/>
            </a:pPr>
            <a:r>
              <a:rPr lang="en-US" altLang="en-US" sz="3200" dirty="0"/>
              <a:t>Isa. 21:8; Ezek. 40:45f; 44:8, 14ff; 48:11; Hab. 2:1; Zech. 3:7; Mal. 3:14</a:t>
            </a:r>
          </a:p>
          <a:p>
            <a:pPr>
              <a:buFont typeface="Wingdings" pitchFamily="2" charset="2"/>
              <a:buNone/>
            </a:pPr>
            <a:endParaRPr lang="en-US" altLang="en-US" sz="3200" dirty="0"/>
          </a:p>
        </p:txBody>
      </p:sp>
    </p:spTree>
    <p:extLst>
      <p:ext uri="{BB962C8B-B14F-4D97-AF65-F5344CB8AC3E}">
        <p14:creationId xmlns:p14="http://schemas.microsoft.com/office/powerpoint/2010/main" val="1901741854"/>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24088" y="252249"/>
            <a:ext cx="7758112" cy="693682"/>
          </a:xfrm>
        </p:spPr>
        <p:txBody>
          <a:bodyPr>
            <a:normAutofit fontScale="90000"/>
          </a:bodyPr>
          <a:lstStyle/>
          <a:p>
            <a:pPr algn="ctr"/>
            <a:r>
              <a:rPr lang="en-US" altLang="en-US" b="1" dirty="0" err="1"/>
              <a:t>Edah</a:t>
            </a:r>
            <a:endParaRPr lang="en-US" altLang="en-US" b="1" dirty="0"/>
          </a:p>
        </p:txBody>
      </p:sp>
      <p:sp>
        <p:nvSpPr>
          <p:cNvPr id="14339" name="Rectangle 3"/>
          <p:cNvSpPr>
            <a:spLocks noGrp="1" noChangeArrowheads="1"/>
          </p:cNvSpPr>
          <p:nvPr>
            <p:ph type="body" idx="1"/>
          </p:nvPr>
        </p:nvSpPr>
        <p:spPr>
          <a:xfrm>
            <a:off x="378372" y="945931"/>
            <a:ext cx="11214538" cy="5683469"/>
          </a:xfrm>
        </p:spPr>
        <p:txBody>
          <a:bodyPr>
            <a:normAutofit lnSpcReduction="10000"/>
          </a:bodyPr>
          <a:lstStyle/>
          <a:p>
            <a:pPr>
              <a:lnSpc>
                <a:spcPct val="80000"/>
              </a:lnSpc>
              <a:buFont typeface="Wingdings" pitchFamily="2" charset="2"/>
              <a:buNone/>
            </a:pPr>
            <a:r>
              <a:rPr lang="en-US" altLang="en-US" sz="2400" dirty="0"/>
              <a:t>(</a:t>
            </a:r>
            <a:r>
              <a:rPr lang="en-US" altLang="en-US" sz="3200" dirty="0" err="1"/>
              <a:t>edût</a:t>
            </a:r>
            <a:r>
              <a:rPr lang="en-US" altLang="en-US" sz="3200" dirty="0"/>
              <a:t>) </a:t>
            </a:r>
            <a:r>
              <a:rPr lang="en-US" altLang="en-US" sz="3200" b="1" dirty="0"/>
              <a:t>testimony, witness, </a:t>
            </a:r>
          </a:p>
          <a:p>
            <a:pPr>
              <a:lnSpc>
                <a:spcPct val="80000"/>
              </a:lnSpc>
              <a:buFont typeface="Wingdings" pitchFamily="2" charset="2"/>
              <a:buNone/>
            </a:pPr>
            <a:r>
              <a:rPr lang="en-US" altLang="en-US" sz="3200" dirty="0"/>
              <a:t>This word, derived from </a:t>
            </a:r>
            <a:r>
              <a:rPr lang="en-US" altLang="en-US" sz="3200" dirty="0" err="1"/>
              <a:t>edûd</a:t>
            </a:r>
            <a:r>
              <a:rPr lang="en-US" altLang="en-US" sz="3200" dirty="0"/>
              <a:t> "to repeat," "to do again," has the sense of repetition and permanence. </a:t>
            </a:r>
          </a:p>
          <a:p>
            <a:pPr>
              <a:lnSpc>
                <a:spcPct val="80000"/>
              </a:lnSpc>
              <a:buFont typeface="Wingdings" pitchFamily="2" charset="2"/>
              <a:buNone/>
            </a:pPr>
            <a:r>
              <a:rPr lang="en-US" altLang="en-US" sz="3200" dirty="0"/>
              <a:t>Most frequently this word has a temporal sense. It is used to indicate the continuance of a past or present event ("Abraham still stood before the Lord," Gen 18:22), of a custom ("people still sacrificed and burned incense on the high places," 1Kings 22:44), and of an attribute ("I am still as strong," Josh 14:11). Constancy can be expressed by this term. </a:t>
            </a:r>
          </a:p>
          <a:p>
            <a:pPr>
              <a:lnSpc>
                <a:spcPct val="80000"/>
              </a:lnSpc>
              <a:buFont typeface="Wingdings" pitchFamily="2" charset="2"/>
              <a:buNone/>
            </a:pPr>
            <a:r>
              <a:rPr lang="en-US" altLang="en-US" sz="4400" dirty="0">
                <a:latin typeface="Bwhebb" pitchFamily="2" charset="0"/>
              </a:rPr>
              <a:t>d[e</a:t>
            </a:r>
            <a:r>
              <a:rPr lang="en-US" altLang="en-US" sz="3200" dirty="0"/>
              <a:t>  </a:t>
            </a:r>
            <a:r>
              <a:rPr lang="en-US" altLang="en-US" sz="3200" dirty="0" err="1"/>
              <a:t>ed</a:t>
            </a:r>
            <a:r>
              <a:rPr lang="en-US" altLang="en-US" sz="3200" dirty="0"/>
              <a:t> Witness. This word, appearing some sixty-seven times in the OT, is also derived from the root </a:t>
            </a:r>
            <a:r>
              <a:rPr lang="en-US" altLang="en-US" sz="3200" dirty="0" err="1"/>
              <a:t>edud</a:t>
            </a:r>
            <a:r>
              <a:rPr lang="en-US" altLang="en-US" sz="3200" dirty="0"/>
              <a:t> meaning "return" or "repeat, do again." The semantic development apparently is that a witness is one, who by reiteration, emphatically affirms his testimony</a:t>
            </a:r>
          </a:p>
        </p:txBody>
      </p:sp>
    </p:spTree>
    <p:extLst>
      <p:ext uri="{BB962C8B-B14F-4D97-AF65-F5344CB8AC3E}">
        <p14:creationId xmlns:p14="http://schemas.microsoft.com/office/powerpoint/2010/main" val="601155754"/>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224088" y="387350"/>
            <a:ext cx="7758112" cy="795338"/>
          </a:xfrm>
        </p:spPr>
        <p:txBody>
          <a:bodyPr/>
          <a:lstStyle/>
          <a:p>
            <a:pPr algn="ctr"/>
            <a:r>
              <a:rPr lang="en-US" altLang="en-US" b="1" dirty="0"/>
              <a:t>Witness</a:t>
            </a:r>
          </a:p>
        </p:txBody>
      </p:sp>
      <p:sp>
        <p:nvSpPr>
          <p:cNvPr id="22531" name="Rectangle 3"/>
          <p:cNvSpPr>
            <a:spLocks noGrp="1" noChangeArrowheads="1"/>
          </p:cNvSpPr>
          <p:nvPr>
            <p:ph type="body" idx="1"/>
          </p:nvPr>
        </p:nvSpPr>
        <p:spPr>
          <a:xfrm>
            <a:off x="483476" y="1143000"/>
            <a:ext cx="11151476" cy="5486400"/>
          </a:xfrm>
        </p:spPr>
        <p:txBody>
          <a:bodyPr>
            <a:normAutofit/>
          </a:bodyPr>
          <a:lstStyle/>
          <a:p>
            <a:pPr>
              <a:buFont typeface="Wingdings" pitchFamily="2" charset="2"/>
              <a:buNone/>
            </a:pPr>
            <a:r>
              <a:rPr lang="en-US" altLang="en-US" sz="3600" dirty="0"/>
              <a:t>A witness was needed for various transactions such as the sale of property (</a:t>
            </a:r>
            <a:r>
              <a:rPr lang="en-US" altLang="en-US" sz="3600" dirty="0" err="1"/>
              <a:t>Jer</a:t>
            </a:r>
            <a:r>
              <a:rPr lang="en-US" altLang="en-US" sz="3600" dirty="0"/>
              <a:t> 32:10, 12, 25, 44) and the act of redemption (Ruth 4:9, 10, 11). </a:t>
            </a:r>
          </a:p>
          <a:p>
            <a:pPr>
              <a:buFont typeface="Wingdings" pitchFamily="2" charset="2"/>
              <a:buNone/>
            </a:pPr>
            <a:r>
              <a:rPr lang="en-US" altLang="en-US" sz="3600" dirty="0"/>
              <a:t>Inanimate objects could be witnesses: stones (Gen 31:48), altar (Josh 22:27, 28), moon (</a:t>
            </a:r>
            <a:r>
              <a:rPr lang="en-US" altLang="en-US" sz="3600" dirty="0" err="1"/>
              <a:t>Psa</a:t>
            </a:r>
            <a:r>
              <a:rPr lang="en-US" altLang="en-US" sz="3600" dirty="0"/>
              <a:t> 89:37 [H 38]), and a poem (</a:t>
            </a:r>
            <a:r>
              <a:rPr lang="en-US" altLang="en-US" sz="3600" dirty="0" err="1"/>
              <a:t>Deut</a:t>
            </a:r>
            <a:r>
              <a:rPr lang="en-US" altLang="en-US" sz="3600" dirty="0"/>
              <a:t> 31:19, 21, 26). </a:t>
            </a:r>
          </a:p>
          <a:p>
            <a:pPr>
              <a:buFont typeface="Wingdings" pitchFamily="2" charset="2"/>
              <a:buNone/>
            </a:pPr>
            <a:r>
              <a:rPr lang="en-US" altLang="en-US" sz="3600" dirty="0"/>
              <a:t>The nation of Israel was viewed as God's witness (Isa 43:9, 10; Isa 44:8, 9). In Gen 21:30 animals were symbolic witnesses in the making of a treaty. </a:t>
            </a:r>
          </a:p>
        </p:txBody>
      </p:sp>
    </p:spTree>
    <p:extLst>
      <p:ext uri="{BB962C8B-B14F-4D97-AF65-F5344CB8AC3E}">
        <p14:creationId xmlns:p14="http://schemas.microsoft.com/office/powerpoint/2010/main" val="3252357045"/>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pPr algn="ctr"/>
            <a:r>
              <a:rPr lang="en-US" altLang="en-US" b="1" dirty="0" err="1" smtClean="0"/>
              <a:t>Edah</a:t>
            </a:r>
            <a:r>
              <a:rPr lang="en-US" altLang="en-US" b="1" dirty="0" smtClean="0"/>
              <a:t> in </a:t>
            </a:r>
            <a:r>
              <a:rPr lang="en-US" altLang="en-US" b="1" dirty="0" err="1" smtClean="0"/>
              <a:t>Devarim</a:t>
            </a:r>
            <a:endParaRPr lang="en-US" altLang="en-US" b="1" dirty="0"/>
          </a:p>
        </p:txBody>
      </p:sp>
      <p:sp>
        <p:nvSpPr>
          <p:cNvPr id="159747" name="Rectangle 3"/>
          <p:cNvSpPr>
            <a:spLocks noGrp="1" noChangeArrowheads="1"/>
          </p:cNvSpPr>
          <p:nvPr>
            <p:ph type="body" idx="1"/>
          </p:nvPr>
        </p:nvSpPr>
        <p:spPr/>
        <p:txBody>
          <a:bodyPr/>
          <a:lstStyle/>
          <a:p>
            <a:pPr>
              <a:buNone/>
            </a:pPr>
            <a:r>
              <a:rPr lang="en-US" altLang="en-US" sz="4000" dirty="0" smtClean="0"/>
              <a:t>4:45 </a:t>
            </a:r>
            <a:r>
              <a:rPr lang="en-US" sz="4000" dirty="0"/>
              <a:t>These are the </a:t>
            </a:r>
            <a:r>
              <a:rPr lang="en-US" sz="4000" dirty="0" smtClean="0"/>
              <a:t>testimonies (</a:t>
            </a:r>
            <a:r>
              <a:rPr lang="en-US" sz="4000" dirty="0" err="1" smtClean="0"/>
              <a:t>edot</a:t>
            </a:r>
            <a:r>
              <a:rPr lang="en-US" sz="4000" dirty="0" smtClean="0"/>
              <a:t>), decrees (</a:t>
            </a:r>
            <a:r>
              <a:rPr lang="en-US" sz="4000" dirty="0" err="1" smtClean="0"/>
              <a:t>chukim</a:t>
            </a:r>
            <a:r>
              <a:rPr lang="en-US" sz="4000" dirty="0" smtClean="0"/>
              <a:t>) </a:t>
            </a:r>
            <a:r>
              <a:rPr lang="en-US" sz="4000" dirty="0"/>
              <a:t>and </a:t>
            </a:r>
            <a:r>
              <a:rPr lang="en-US" sz="4000" dirty="0" smtClean="0"/>
              <a:t>laws (</a:t>
            </a:r>
            <a:r>
              <a:rPr lang="en-US" sz="4000" dirty="0" err="1" smtClean="0"/>
              <a:t>mishpatim</a:t>
            </a:r>
            <a:r>
              <a:rPr lang="en-US" sz="4000" dirty="0" smtClean="0"/>
              <a:t>) </a:t>
            </a:r>
            <a:r>
              <a:rPr lang="en-US" sz="4000" dirty="0" err="1"/>
              <a:t>Mosheh</a:t>
            </a:r>
            <a:r>
              <a:rPr lang="en-US" sz="4000" dirty="0"/>
              <a:t> gave them when they came out of </a:t>
            </a:r>
            <a:r>
              <a:rPr lang="en-US" sz="4000" dirty="0" err="1" smtClean="0"/>
              <a:t>Mitzrayim</a:t>
            </a:r>
            <a:r>
              <a:rPr lang="en-US" altLang="en-US" sz="4000" dirty="0" smtClean="0"/>
              <a:t>   </a:t>
            </a:r>
          </a:p>
          <a:p>
            <a:pPr>
              <a:buFont typeface="Wingdings" pitchFamily="2" charset="2"/>
              <a:buNone/>
            </a:pPr>
            <a:r>
              <a:rPr lang="en-US" altLang="en-US" sz="4000" dirty="0" smtClean="0"/>
              <a:t>6:</a:t>
            </a:r>
            <a:r>
              <a:rPr lang="en-US" altLang="en-US" sz="4000" dirty="0" smtClean="0">
                <a:effectLst/>
              </a:rPr>
              <a:t>17 "You should diligently keep the commandments of YHWH your Elohim, and His testimonies (</a:t>
            </a:r>
            <a:r>
              <a:rPr lang="en-US" altLang="en-US" sz="4000" dirty="0" err="1" smtClean="0">
                <a:effectLst/>
              </a:rPr>
              <a:t>edot</a:t>
            </a:r>
            <a:r>
              <a:rPr lang="en-US" altLang="en-US" sz="4000" dirty="0" smtClean="0">
                <a:effectLst/>
              </a:rPr>
              <a:t>) and His statutes (</a:t>
            </a:r>
            <a:r>
              <a:rPr lang="en-US" altLang="en-US" sz="4000" dirty="0" err="1" smtClean="0">
                <a:effectLst/>
              </a:rPr>
              <a:t>chukim</a:t>
            </a:r>
            <a:r>
              <a:rPr lang="en-US" altLang="en-US" sz="4000" dirty="0" smtClean="0">
                <a:effectLst/>
              </a:rPr>
              <a:t>) which He has commanded you.</a:t>
            </a:r>
          </a:p>
          <a:p>
            <a:pPr>
              <a:buFont typeface="Wingdings" pitchFamily="2" charset="2"/>
              <a:buNone/>
            </a:pPr>
            <a:endParaRPr lang="en-US" altLang="en-US" dirty="0"/>
          </a:p>
        </p:txBody>
      </p:sp>
    </p:spTree>
    <p:extLst>
      <p:ext uri="{BB962C8B-B14F-4D97-AF65-F5344CB8AC3E}">
        <p14:creationId xmlns:p14="http://schemas.microsoft.com/office/powerpoint/2010/main" val="3173510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209801" y="1"/>
            <a:ext cx="7758113" cy="995363"/>
          </a:xfrm>
        </p:spPr>
        <p:txBody>
          <a:bodyPr/>
          <a:lstStyle/>
          <a:p>
            <a:pPr algn="ctr"/>
            <a:r>
              <a:rPr lang="en-US" altLang="en-US" b="1" dirty="0" err="1"/>
              <a:t>Edah</a:t>
            </a:r>
            <a:r>
              <a:rPr lang="en-US" altLang="en-US" b="1" dirty="0"/>
              <a:t> in </a:t>
            </a:r>
            <a:r>
              <a:rPr lang="en-US" altLang="en-US" b="1" dirty="0" err="1"/>
              <a:t>Tanak</a:t>
            </a:r>
            <a:endParaRPr lang="en-US" altLang="en-US" b="1" dirty="0"/>
          </a:p>
        </p:txBody>
      </p:sp>
      <p:sp>
        <p:nvSpPr>
          <p:cNvPr id="15363" name="Rectangle 3"/>
          <p:cNvSpPr>
            <a:spLocks noGrp="1" noChangeArrowheads="1"/>
          </p:cNvSpPr>
          <p:nvPr>
            <p:ph type="body" idx="1"/>
          </p:nvPr>
        </p:nvSpPr>
        <p:spPr>
          <a:xfrm>
            <a:off x="515007" y="914400"/>
            <a:ext cx="11077903" cy="5715000"/>
          </a:xfrm>
        </p:spPr>
        <p:txBody>
          <a:bodyPr>
            <a:normAutofit lnSpcReduction="10000"/>
          </a:bodyPr>
          <a:lstStyle/>
          <a:p>
            <a:pPr>
              <a:lnSpc>
                <a:spcPct val="80000"/>
              </a:lnSpc>
              <a:buFont typeface="Wingdings" pitchFamily="2" charset="2"/>
              <a:buNone/>
            </a:pPr>
            <a:r>
              <a:rPr lang="en-US" altLang="en-US" dirty="0"/>
              <a:t>Gen. 4:19f, 23; 21:30; 31:52; 36:2, 4, 10, 12, 16; </a:t>
            </a:r>
          </a:p>
          <a:p>
            <a:pPr>
              <a:lnSpc>
                <a:spcPct val="80000"/>
              </a:lnSpc>
              <a:buFont typeface="Wingdings" pitchFamily="2" charset="2"/>
              <a:buNone/>
            </a:pPr>
            <a:r>
              <a:rPr lang="en-US" altLang="en-US" dirty="0"/>
              <a:t>Exod. 12:3, 6, 19, 47; 16:1f, 9f, 22; 17:1; 34:31; 35:1, 4, 20; 38:25; </a:t>
            </a:r>
          </a:p>
          <a:p>
            <a:pPr>
              <a:lnSpc>
                <a:spcPct val="80000"/>
              </a:lnSpc>
              <a:buFont typeface="Wingdings" pitchFamily="2" charset="2"/>
              <a:buNone/>
            </a:pPr>
            <a:r>
              <a:rPr lang="en-US" altLang="en-US" dirty="0"/>
              <a:t>Lev. 4:13, 15; 8:3ff; 9:5; 10:6, 17; 16:5; 19:2; 24:14, 16; </a:t>
            </a:r>
          </a:p>
          <a:p>
            <a:pPr>
              <a:lnSpc>
                <a:spcPct val="80000"/>
              </a:lnSpc>
              <a:buFont typeface="Wingdings" pitchFamily="2" charset="2"/>
              <a:buNone/>
            </a:pPr>
            <a:r>
              <a:rPr lang="en-US" altLang="en-US" dirty="0"/>
              <a:t>Num. 1:2, 16, 18, 53; 3:7; 4:34; 8:9, 20; 10:2f; 13:26; 14:1f, 5, 7, 10, 27, 35f; 15:24ff, 33, 35f; 16:2f, 5f, 9, 11, 16, 19, 21f, 24, 26; 17:5ff, 10f; 19:9; 20:1f, 8, 11, 22, 27, 29; 25:6f; 26:2, 9f; 27:2f, 14, 16f, 19ff; 31:12f, 16, 26f, 43; 32:2, 4; 35:12, 24f; </a:t>
            </a:r>
          </a:p>
          <a:p>
            <a:pPr>
              <a:lnSpc>
                <a:spcPct val="80000"/>
              </a:lnSpc>
              <a:buFont typeface="Wingdings" pitchFamily="2" charset="2"/>
              <a:buNone/>
            </a:pPr>
            <a:r>
              <a:rPr lang="en-US" altLang="en-US" dirty="0"/>
              <a:t>Deut. </a:t>
            </a:r>
            <a:r>
              <a:rPr lang="en-US" altLang="en-US" b="1" dirty="0"/>
              <a:t>4:45</a:t>
            </a:r>
            <a:r>
              <a:rPr lang="en-US" altLang="en-US" dirty="0"/>
              <a:t>; 6:17, 20; Jos. 9:15, 18f, 21, 27; 18:1; 20:6, 9; 22:12, 16ff, 20, 30; 24:27; Jdg. 14:8; 20:1; 21:10, 13, 16; 1 Ki. 8:5; 12:20; 2 Chr. 5:6; Job 15:34; 16:7; 28:8; 40:10; </a:t>
            </a:r>
          </a:p>
          <a:p>
            <a:pPr>
              <a:lnSpc>
                <a:spcPct val="80000"/>
              </a:lnSpc>
              <a:buFont typeface="Wingdings" pitchFamily="2" charset="2"/>
              <a:buNone/>
            </a:pPr>
            <a:r>
              <a:rPr lang="en-US" altLang="en-US" dirty="0"/>
              <a:t>Ps. 1:5; 7:8; 22:17; 25:10; 68:31; 74:2; 78:56; 82:1; 86:14; 93:5; 99:7; 106:17f; 111:1; 119:2, 22, 24, 46, 59, 79, 95, 119, 125, 138, 146, 152, 167f; 132:12; Prov. 5:14; 25:20; </a:t>
            </a:r>
          </a:p>
          <a:p>
            <a:pPr>
              <a:lnSpc>
                <a:spcPct val="80000"/>
              </a:lnSpc>
              <a:buFont typeface="Wingdings" pitchFamily="2" charset="2"/>
              <a:buNone/>
            </a:pPr>
            <a:r>
              <a:rPr lang="en-US" altLang="en-US" dirty="0"/>
              <a:t>Isa. 61:10; 64:5; Jer. 4:30; 6:18; 30:20; 31:4; Ezek. 16:11, 13; 23:40; Hos. 2:15; 7:12</a:t>
            </a:r>
          </a:p>
          <a:p>
            <a:pPr>
              <a:lnSpc>
                <a:spcPct val="80000"/>
              </a:lnSpc>
              <a:buFont typeface="Wingdings" pitchFamily="2" charset="2"/>
              <a:buNone/>
            </a:pPr>
            <a:endParaRPr lang="en-US" altLang="en-US" sz="2400" dirty="0"/>
          </a:p>
        </p:txBody>
      </p:sp>
    </p:spTree>
    <p:extLst>
      <p:ext uri="{BB962C8B-B14F-4D97-AF65-F5344CB8AC3E}">
        <p14:creationId xmlns:p14="http://schemas.microsoft.com/office/powerpoint/2010/main" val="2807358753"/>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24088" y="387350"/>
            <a:ext cx="7758112" cy="795338"/>
          </a:xfrm>
        </p:spPr>
        <p:txBody>
          <a:bodyPr/>
          <a:lstStyle/>
          <a:p>
            <a:pPr algn="ctr"/>
            <a:r>
              <a:rPr lang="en-US" altLang="en-US" b="1" dirty="0" err="1"/>
              <a:t>Piqud</a:t>
            </a:r>
            <a:endParaRPr lang="en-US" altLang="en-US" b="1" dirty="0"/>
          </a:p>
        </p:txBody>
      </p:sp>
      <p:sp>
        <p:nvSpPr>
          <p:cNvPr id="16387" name="Rectangle 3"/>
          <p:cNvSpPr>
            <a:spLocks noGrp="1" noChangeArrowheads="1"/>
          </p:cNvSpPr>
          <p:nvPr>
            <p:ph type="body" idx="1"/>
          </p:nvPr>
        </p:nvSpPr>
        <p:spPr>
          <a:xfrm>
            <a:off x="420414" y="1066800"/>
            <a:ext cx="11151476" cy="5562600"/>
          </a:xfrm>
        </p:spPr>
        <p:txBody>
          <a:bodyPr>
            <a:normAutofit/>
          </a:bodyPr>
          <a:lstStyle/>
          <a:p>
            <a:pPr>
              <a:buFont typeface="Wingdings" pitchFamily="2" charset="2"/>
              <a:buNone/>
            </a:pPr>
            <a:r>
              <a:rPr lang="en-US" altLang="en-US" sz="3600" b="1" dirty="0"/>
              <a:t>instructions, procedures,</a:t>
            </a:r>
            <a:r>
              <a:rPr lang="en-US" altLang="en-US" sz="3600" dirty="0"/>
              <a:t> </a:t>
            </a:r>
            <a:r>
              <a:rPr lang="en-US" altLang="en-US" sz="3600" u="sng" dirty="0"/>
              <a:t>precept</a:t>
            </a:r>
            <a:r>
              <a:rPr lang="en-US" altLang="en-US" sz="3600" dirty="0"/>
              <a:t> (</a:t>
            </a:r>
            <a:r>
              <a:rPr lang="en-US" altLang="en-US" sz="3600" i="1" dirty="0"/>
              <a:t>thing appointed</a:t>
            </a:r>
            <a:r>
              <a:rPr lang="en-US" altLang="en-US" sz="3600" dirty="0"/>
              <a:t>, </a:t>
            </a:r>
            <a:r>
              <a:rPr lang="en-US" altLang="en-US" sz="3600" i="1" dirty="0"/>
              <a:t>charge</a:t>
            </a:r>
            <a:r>
              <a:rPr lang="en-US" altLang="en-US" sz="3600" dirty="0"/>
              <a:t>). Instruction, procedure, regulation, </a:t>
            </a:r>
            <a:r>
              <a:rPr lang="en-US" altLang="en-US" sz="3600" u="sng" dirty="0"/>
              <a:t>inspection</a:t>
            </a:r>
            <a:r>
              <a:rPr lang="en-US" altLang="en-US" sz="3600" dirty="0"/>
              <a:t> (something watching over you), custodian, supervisor</a:t>
            </a:r>
          </a:p>
          <a:p>
            <a:pPr>
              <a:buFont typeface="Wingdings" pitchFamily="2" charset="2"/>
              <a:buNone/>
            </a:pPr>
            <a:r>
              <a:rPr lang="en-US" altLang="en-US" sz="3600" dirty="0"/>
              <a:t>From  </a:t>
            </a:r>
            <a:r>
              <a:rPr lang="en-US" altLang="en-US" sz="4800" dirty="0" err="1">
                <a:latin typeface="Bwhebb" pitchFamily="2" charset="0"/>
              </a:rPr>
              <a:t>dq;P</a:t>
            </a:r>
            <a:r>
              <a:rPr lang="en-US" altLang="en-US" sz="4800" dirty="0">
                <a:latin typeface="Bwhebb" pitchFamily="2" charset="0"/>
              </a:rPr>
              <a:t>'</a:t>
            </a:r>
            <a:r>
              <a:rPr lang="en-US" altLang="en-US" sz="3600" dirty="0"/>
              <a:t> (</a:t>
            </a:r>
            <a:r>
              <a:rPr lang="en-US" altLang="en-US" sz="3600" dirty="0" err="1"/>
              <a:t>paqad</a:t>
            </a:r>
            <a:r>
              <a:rPr lang="en-US" altLang="en-US" sz="3600" dirty="0"/>
              <a:t>) </a:t>
            </a:r>
            <a:r>
              <a:rPr lang="en-US" altLang="en-US" sz="3600" b="1" dirty="0"/>
              <a:t>number (census?), reckon, visit, punish, appoint, attend to with care or take note</a:t>
            </a:r>
            <a:r>
              <a:rPr lang="en-US" altLang="en-US" sz="3600" dirty="0"/>
              <a:t>.</a:t>
            </a:r>
            <a:endParaRPr lang="en-US" altLang="en-US" sz="3600" b="1" dirty="0"/>
          </a:p>
          <a:p>
            <a:pPr>
              <a:buFont typeface="Wingdings" pitchFamily="2" charset="2"/>
              <a:buNone/>
            </a:pPr>
            <a:r>
              <a:rPr lang="en-US" altLang="en-US" sz="3600" dirty="0"/>
              <a:t>The basic meaning is </a:t>
            </a:r>
            <a:r>
              <a:rPr lang="en-US" altLang="en-US" sz="3600" u="sng" dirty="0"/>
              <a:t>to exercise oversight over</a:t>
            </a:r>
            <a:r>
              <a:rPr lang="en-US" altLang="en-US" sz="3600" dirty="0"/>
              <a:t> a subordinate, either in the form of inspecting or of taking action to cause a considerable change in the circumstances of the subordinate</a:t>
            </a:r>
          </a:p>
        </p:txBody>
      </p:sp>
    </p:spTree>
    <p:extLst>
      <p:ext uri="{BB962C8B-B14F-4D97-AF65-F5344CB8AC3E}">
        <p14:creationId xmlns:p14="http://schemas.microsoft.com/office/powerpoint/2010/main" val="1779240842"/>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224088" y="387350"/>
            <a:ext cx="7758112" cy="730250"/>
          </a:xfrm>
        </p:spPr>
        <p:txBody>
          <a:bodyPr/>
          <a:lstStyle/>
          <a:p>
            <a:pPr algn="ctr"/>
            <a:r>
              <a:rPr lang="en-US" altLang="en-US" b="1" dirty="0" err="1"/>
              <a:t>Piqud</a:t>
            </a:r>
            <a:r>
              <a:rPr lang="en-US" altLang="en-US" b="1" dirty="0"/>
              <a:t> in </a:t>
            </a:r>
            <a:r>
              <a:rPr lang="en-US" altLang="en-US" b="1" dirty="0" smtClean="0"/>
              <a:t>Psalms</a:t>
            </a:r>
            <a:endParaRPr lang="en-US" altLang="en-US" b="1" dirty="0"/>
          </a:p>
        </p:txBody>
      </p:sp>
      <p:sp>
        <p:nvSpPr>
          <p:cNvPr id="17411" name="Rectangle 3"/>
          <p:cNvSpPr>
            <a:spLocks noGrp="1" noChangeArrowheads="1"/>
          </p:cNvSpPr>
          <p:nvPr>
            <p:ph type="body" idx="1"/>
          </p:nvPr>
        </p:nvSpPr>
        <p:spPr>
          <a:xfrm>
            <a:off x="546537" y="1208690"/>
            <a:ext cx="10951779" cy="5420710"/>
          </a:xfrm>
        </p:spPr>
        <p:txBody>
          <a:bodyPr>
            <a:normAutofit/>
          </a:bodyPr>
          <a:lstStyle/>
          <a:p>
            <a:pPr>
              <a:buFont typeface="Wingdings" pitchFamily="2" charset="2"/>
              <a:buNone/>
            </a:pPr>
            <a:r>
              <a:rPr lang="en-US" altLang="en-US" sz="3600" dirty="0"/>
              <a:t>Ps. 19:9; 103:18; 111:7; </a:t>
            </a:r>
          </a:p>
          <a:p>
            <a:pPr>
              <a:buFont typeface="Wingdings" pitchFamily="2" charset="2"/>
              <a:buNone/>
            </a:pPr>
            <a:r>
              <a:rPr lang="en-US" altLang="en-US" sz="3600" dirty="0"/>
              <a:t>119:4, 15, 27, 40, 45, 56, 63, 69, 78, 87, 93f, 100, 104, 110, 128, 134, 141, 159, 168, </a:t>
            </a:r>
            <a:r>
              <a:rPr lang="en-US" altLang="en-US" sz="3600" dirty="0" smtClean="0"/>
              <a:t>173</a:t>
            </a:r>
          </a:p>
          <a:p>
            <a:pPr>
              <a:buNone/>
            </a:pPr>
            <a:r>
              <a:rPr lang="en-US" sz="3600" baseline="30000" dirty="0"/>
              <a:t>4</a:t>
            </a:r>
            <a:r>
              <a:rPr lang="en-US" sz="3600" dirty="0"/>
              <a:t> You have laid down precepts that are to be fully obeyed.</a:t>
            </a:r>
          </a:p>
          <a:p>
            <a:pPr>
              <a:buNone/>
            </a:pPr>
            <a:r>
              <a:rPr lang="en-US" sz="3600" dirty="0"/>
              <a:t> </a:t>
            </a:r>
            <a:r>
              <a:rPr lang="en-US" sz="3600" baseline="30000" dirty="0"/>
              <a:t>15</a:t>
            </a:r>
            <a:r>
              <a:rPr lang="en-US" sz="3600" dirty="0"/>
              <a:t> I meditate on your precepts and consider your ways.</a:t>
            </a:r>
          </a:p>
          <a:p>
            <a:pPr>
              <a:buNone/>
            </a:pPr>
            <a:r>
              <a:rPr lang="en-US" sz="3600" dirty="0"/>
              <a:t> </a:t>
            </a:r>
            <a:r>
              <a:rPr lang="en-US" sz="3600" baseline="30000" dirty="0"/>
              <a:t>27</a:t>
            </a:r>
            <a:r>
              <a:rPr lang="en-US" sz="3600" dirty="0"/>
              <a:t> Let me understand the teaching of your precepts; then I will meditate on your wonders.</a:t>
            </a:r>
          </a:p>
          <a:p>
            <a:pPr>
              <a:buNone/>
            </a:pPr>
            <a:r>
              <a:rPr lang="en-US" sz="3600" baseline="30000" dirty="0"/>
              <a:t>173</a:t>
            </a:r>
            <a:r>
              <a:rPr lang="en-US" sz="3600" dirty="0"/>
              <a:t> May your hand be ready to help me, for I have chosen your precepts</a:t>
            </a:r>
            <a:r>
              <a:rPr lang="en-US" sz="3600" dirty="0" smtClean="0"/>
              <a:t>.</a:t>
            </a:r>
            <a:endParaRPr lang="en-US" altLang="en-US" sz="4400" dirty="0"/>
          </a:p>
          <a:p>
            <a:pPr>
              <a:buFont typeface="Wingdings" pitchFamily="2" charset="2"/>
              <a:buNone/>
            </a:pPr>
            <a:endParaRPr lang="en-US" altLang="en-US" dirty="0"/>
          </a:p>
        </p:txBody>
      </p:sp>
    </p:spTree>
    <p:extLst>
      <p:ext uri="{BB962C8B-B14F-4D97-AF65-F5344CB8AC3E}">
        <p14:creationId xmlns:p14="http://schemas.microsoft.com/office/powerpoint/2010/main" val="3489296095"/>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algn="ctr"/>
            <a:r>
              <a:rPr lang="en-US" altLang="en-US" b="1" dirty="0" smtClean="0"/>
              <a:t>Psalm 19</a:t>
            </a:r>
            <a:endParaRPr lang="en-US" altLang="en-US" b="1" dirty="0"/>
          </a:p>
        </p:txBody>
      </p:sp>
      <p:sp>
        <p:nvSpPr>
          <p:cNvPr id="144387" name="Rectangle 3"/>
          <p:cNvSpPr>
            <a:spLocks noGrp="1" noChangeArrowheads="1"/>
          </p:cNvSpPr>
          <p:nvPr>
            <p:ph type="body" idx="1"/>
          </p:nvPr>
        </p:nvSpPr>
        <p:spPr>
          <a:xfrm>
            <a:off x="588579" y="1460938"/>
            <a:ext cx="10765221" cy="5129048"/>
          </a:xfrm>
        </p:spPr>
        <p:txBody>
          <a:bodyPr>
            <a:normAutofit/>
          </a:bodyPr>
          <a:lstStyle/>
          <a:p>
            <a:pPr marL="0" indent="0">
              <a:buNone/>
            </a:pPr>
            <a:r>
              <a:rPr lang="en-US" sz="3600" baseline="30000" dirty="0" smtClean="0"/>
              <a:t>7</a:t>
            </a:r>
            <a:r>
              <a:rPr lang="en-US" sz="3600" dirty="0" smtClean="0"/>
              <a:t> </a:t>
            </a:r>
            <a:r>
              <a:rPr lang="en-US" sz="3600" dirty="0"/>
              <a:t>The law </a:t>
            </a:r>
            <a:r>
              <a:rPr lang="en-US" sz="3600" dirty="0" smtClean="0"/>
              <a:t>(</a:t>
            </a:r>
            <a:r>
              <a:rPr lang="en-US" sz="3600" dirty="0" err="1" smtClean="0"/>
              <a:t>torah</a:t>
            </a:r>
            <a:r>
              <a:rPr lang="en-US" sz="3600" dirty="0" smtClean="0"/>
              <a:t>) of </a:t>
            </a:r>
            <a:r>
              <a:rPr lang="en-US" sz="3600" dirty="0"/>
              <a:t>Yahuwah is perfect, reviving the soul. The </a:t>
            </a:r>
            <a:r>
              <a:rPr lang="en-US" sz="3600" dirty="0" smtClean="0"/>
              <a:t>statutes (</a:t>
            </a:r>
            <a:r>
              <a:rPr lang="en-US" sz="3600" dirty="0" err="1" smtClean="0"/>
              <a:t>edah</a:t>
            </a:r>
            <a:r>
              <a:rPr lang="en-US" sz="3600" dirty="0" smtClean="0"/>
              <a:t>) </a:t>
            </a:r>
            <a:r>
              <a:rPr lang="en-US" sz="3600" dirty="0"/>
              <a:t>of Yahuwah are trustworthy, making wise the simple.</a:t>
            </a:r>
          </a:p>
          <a:p>
            <a:pPr marL="0" indent="0">
              <a:buNone/>
            </a:pPr>
            <a:r>
              <a:rPr lang="en-US" sz="3600" baseline="30000" dirty="0" smtClean="0"/>
              <a:t>8</a:t>
            </a:r>
            <a:r>
              <a:rPr lang="en-US" sz="3600" dirty="0" smtClean="0"/>
              <a:t> </a:t>
            </a:r>
            <a:r>
              <a:rPr lang="en-US" sz="3600" dirty="0"/>
              <a:t>The </a:t>
            </a:r>
            <a:r>
              <a:rPr lang="en-US" sz="3600" dirty="0" smtClean="0"/>
              <a:t>precepts (</a:t>
            </a:r>
            <a:r>
              <a:rPr lang="en-US" sz="3600" dirty="0" err="1" smtClean="0"/>
              <a:t>piqudim</a:t>
            </a:r>
            <a:r>
              <a:rPr lang="en-US" sz="3600" dirty="0" smtClean="0"/>
              <a:t>) </a:t>
            </a:r>
            <a:r>
              <a:rPr lang="en-US" sz="3600" dirty="0"/>
              <a:t>of Yahuwah are right, giving joy to the heart. The </a:t>
            </a:r>
            <a:r>
              <a:rPr lang="en-US" sz="3600" dirty="0" smtClean="0"/>
              <a:t>commands (</a:t>
            </a:r>
            <a:r>
              <a:rPr lang="en-US" sz="3600" dirty="0" err="1" smtClean="0"/>
              <a:t>mitzvot</a:t>
            </a:r>
            <a:r>
              <a:rPr lang="en-US" sz="3600" dirty="0" smtClean="0"/>
              <a:t>) </a:t>
            </a:r>
            <a:r>
              <a:rPr lang="en-US" sz="3600" dirty="0"/>
              <a:t>of Yahuwah are radiant, giving light to the eyes.</a:t>
            </a:r>
          </a:p>
          <a:p>
            <a:pPr marL="0" indent="0">
              <a:buNone/>
            </a:pPr>
            <a:r>
              <a:rPr lang="en-US" sz="3600" baseline="30000" dirty="0" smtClean="0"/>
              <a:t>9</a:t>
            </a:r>
            <a:r>
              <a:rPr lang="en-US" sz="3600" dirty="0" smtClean="0"/>
              <a:t> </a:t>
            </a:r>
            <a:r>
              <a:rPr lang="en-US" sz="3600" dirty="0"/>
              <a:t>The fear of Yahuwah is pure, enduring forever. The </a:t>
            </a:r>
            <a:r>
              <a:rPr lang="en-US" sz="3600" dirty="0" smtClean="0"/>
              <a:t>ordinances (</a:t>
            </a:r>
            <a:r>
              <a:rPr lang="en-US" sz="3600" dirty="0" err="1" smtClean="0"/>
              <a:t>mishpatim</a:t>
            </a:r>
            <a:r>
              <a:rPr lang="en-US" sz="3600" dirty="0" smtClean="0"/>
              <a:t>) </a:t>
            </a:r>
            <a:r>
              <a:rPr lang="en-US" sz="3600" dirty="0"/>
              <a:t>of Yahuwah are sure and altogether righteous.</a:t>
            </a:r>
          </a:p>
        </p:txBody>
      </p:sp>
    </p:spTree>
    <p:extLst>
      <p:ext uri="{BB962C8B-B14F-4D97-AF65-F5344CB8AC3E}">
        <p14:creationId xmlns:p14="http://schemas.microsoft.com/office/powerpoint/2010/main" val="1698157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algn="ctr"/>
            <a:r>
              <a:rPr lang="en-US" altLang="en-US" b="1" dirty="0" err="1"/>
              <a:t>Imrah</a:t>
            </a:r>
            <a:endParaRPr lang="en-US" altLang="en-US" b="1" dirty="0"/>
          </a:p>
        </p:txBody>
      </p:sp>
      <p:sp>
        <p:nvSpPr>
          <p:cNvPr id="144387" name="Rectangle 3"/>
          <p:cNvSpPr>
            <a:spLocks noGrp="1" noChangeArrowheads="1"/>
          </p:cNvSpPr>
          <p:nvPr>
            <p:ph type="body" idx="1"/>
          </p:nvPr>
        </p:nvSpPr>
        <p:spPr/>
        <p:txBody>
          <a:bodyPr>
            <a:normAutofit/>
          </a:bodyPr>
          <a:lstStyle/>
          <a:p>
            <a:pPr>
              <a:buFont typeface="Wingdings" pitchFamily="2" charset="2"/>
              <a:buNone/>
            </a:pPr>
            <a:r>
              <a:rPr lang="en-US" altLang="en-US" sz="4000" b="1" dirty="0" smtClean="0">
                <a:effectLst/>
              </a:rPr>
              <a:t>utterance</a:t>
            </a:r>
            <a:r>
              <a:rPr lang="en-US" altLang="en-US" sz="4000" b="1" dirty="0">
                <a:effectLst/>
              </a:rPr>
              <a:t>, speech, saying, word</a:t>
            </a:r>
          </a:p>
          <a:p>
            <a:pPr>
              <a:buFont typeface="Wingdings" pitchFamily="2" charset="2"/>
              <a:buNone/>
            </a:pPr>
            <a:r>
              <a:rPr lang="en-US" altLang="en-US" sz="4000" b="1" dirty="0">
                <a:effectLst/>
              </a:rPr>
              <a:t>From </a:t>
            </a:r>
            <a:r>
              <a:rPr lang="en-US" altLang="en-US" sz="4000" b="1" i="1" dirty="0" err="1" smtClean="0">
                <a:effectLst/>
              </a:rPr>
              <a:t>amar</a:t>
            </a:r>
            <a:r>
              <a:rPr lang="en-US" altLang="en-US" sz="4000" b="1" dirty="0" smtClean="0">
                <a:effectLst/>
              </a:rPr>
              <a:t> </a:t>
            </a:r>
            <a:r>
              <a:rPr lang="en-US" altLang="en-US" sz="4000" dirty="0" smtClean="0"/>
              <a:t>-  </a:t>
            </a:r>
            <a:r>
              <a:rPr lang="en-US" altLang="en-US" sz="4000" b="1" dirty="0">
                <a:effectLst/>
              </a:rPr>
              <a:t>say, speak, say to one self (think), intend, command, promise</a:t>
            </a:r>
            <a:r>
              <a:rPr lang="en-US" altLang="en-US" sz="4000" dirty="0"/>
              <a:t> </a:t>
            </a:r>
          </a:p>
        </p:txBody>
      </p:sp>
    </p:spTree>
    <p:extLst>
      <p:ext uri="{BB962C8B-B14F-4D97-AF65-F5344CB8AC3E}">
        <p14:creationId xmlns:p14="http://schemas.microsoft.com/office/powerpoint/2010/main" val="4066472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838200" y="365125"/>
            <a:ext cx="10515600" cy="843565"/>
          </a:xfrm>
        </p:spPr>
        <p:txBody>
          <a:bodyPr/>
          <a:lstStyle/>
          <a:p>
            <a:pPr algn="ctr"/>
            <a:r>
              <a:rPr lang="en-US" altLang="en-US" b="1" dirty="0" err="1"/>
              <a:t>Imrah</a:t>
            </a:r>
            <a:r>
              <a:rPr lang="en-US" altLang="en-US" b="1" dirty="0"/>
              <a:t> in </a:t>
            </a:r>
            <a:r>
              <a:rPr lang="en-US" altLang="en-US" b="1" dirty="0" smtClean="0"/>
              <a:t>Psalms</a:t>
            </a:r>
            <a:endParaRPr lang="en-US" altLang="en-US" b="1" dirty="0"/>
          </a:p>
        </p:txBody>
      </p:sp>
      <p:sp>
        <p:nvSpPr>
          <p:cNvPr id="145411" name="Rectangle 3"/>
          <p:cNvSpPr>
            <a:spLocks noGrp="1" noChangeArrowheads="1"/>
          </p:cNvSpPr>
          <p:nvPr>
            <p:ph type="body" idx="1"/>
          </p:nvPr>
        </p:nvSpPr>
        <p:spPr>
          <a:xfrm>
            <a:off x="838200" y="1292772"/>
            <a:ext cx="10515600" cy="4884191"/>
          </a:xfrm>
        </p:spPr>
        <p:txBody>
          <a:bodyPr>
            <a:noAutofit/>
          </a:bodyPr>
          <a:lstStyle/>
          <a:p>
            <a:pPr>
              <a:buFont typeface="Wingdings" pitchFamily="2" charset="2"/>
              <a:buNone/>
            </a:pPr>
            <a:r>
              <a:rPr lang="sv-SE" altLang="en-US" sz="4000" dirty="0" smtClean="0"/>
              <a:t>119:11,</a:t>
            </a:r>
            <a:r>
              <a:rPr lang="en-US" dirty="0" smtClean="0"/>
              <a:t> </a:t>
            </a:r>
            <a:r>
              <a:rPr lang="en-US" sz="4000" dirty="0"/>
              <a:t>I have hidden </a:t>
            </a:r>
            <a:r>
              <a:rPr lang="en-US" sz="4000" u="sng" dirty="0"/>
              <a:t>your word</a:t>
            </a:r>
            <a:r>
              <a:rPr lang="en-US" sz="4000" dirty="0"/>
              <a:t> in my heart that I might not sin against you</a:t>
            </a:r>
            <a:r>
              <a:rPr lang="en-US" sz="4000" dirty="0" smtClean="0"/>
              <a:t>.</a:t>
            </a:r>
          </a:p>
          <a:p>
            <a:pPr>
              <a:buNone/>
            </a:pPr>
            <a:r>
              <a:rPr lang="en-US" sz="4000" baseline="30000" dirty="0"/>
              <a:t>38</a:t>
            </a:r>
            <a:r>
              <a:rPr lang="en-US" sz="4000" dirty="0"/>
              <a:t> Fulfill </a:t>
            </a:r>
            <a:r>
              <a:rPr lang="en-US" sz="4000" u="sng" dirty="0"/>
              <a:t>your </a:t>
            </a:r>
            <a:r>
              <a:rPr lang="en-US" sz="4000" u="sng" dirty="0" smtClean="0"/>
              <a:t>word</a:t>
            </a:r>
            <a:r>
              <a:rPr lang="en-US" sz="4000" dirty="0" smtClean="0"/>
              <a:t> </a:t>
            </a:r>
            <a:r>
              <a:rPr lang="en-US" sz="4000" dirty="0"/>
              <a:t>to your servant, so that you may be feared.</a:t>
            </a:r>
          </a:p>
          <a:p>
            <a:pPr marL="0" indent="0">
              <a:buNone/>
            </a:pPr>
            <a:r>
              <a:rPr lang="en-US" sz="4000" baseline="30000" dirty="0"/>
              <a:t>41</a:t>
            </a:r>
            <a:r>
              <a:rPr lang="en-US" sz="4000" dirty="0"/>
              <a:t> May your unfailing love come to me, Yahuwah, your salvation according to </a:t>
            </a:r>
            <a:r>
              <a:rPr lang="en-US" sz="4000" u="sng" dirty="0"/>
              <a:t>your promise</a:t>
            </a:r>
            <a:r>
              <a:rPr lang="en-US" sz="4000" dirty="0"/>
              <a:t>;</a:t>
            </a:r>
          </a:p>
          <a:p>
            <a:pPr marL="0" indent="0">
              <a:buNone/>
            </a:pPr>
            <a:r>
              <a:rPr lang="en-US" sz="4000" baseline="30000" dirty="0" smtClean="0"/>
              <a:t>42</a:t>
            </a:r>
            <a:r>
              <a:rPr lang="en-US" sz="4000" dirty="0" smtClean="0"/>
              <a:t> </a:t>
            </a:r>
            <a:r>
              <a:rPr lang="en-US" sz="4000" dirty="0"/>
              <a:t>then I will answer the one who taunts me, for I trust in </a:t>
            </a:r>
            <a:r>
              <a:rPr lang="en-US" sz="4000" u="sng" dirty="0"/>
              <a:t>your word</a:t>
            </a:r>
            <a:r>
              <a:rPr lang="en-US" sz="4000" dirty="0"/>
              <a:t>.</a:t>
            </a:r>
            <a:endParaRPr lang="en-US" dirty="0"/>
          </a:p>
          <a:p>
            <a:pPr>
              <a:buFont typeface="Wingdings" pitchFamily="2" charset="2"/>
              <a:buNone/>
            </a:pPr>
            <a:endParaRPr lang="en-US" altLang="en-US" sz="4000" dirty="0"/>
          </a:p>
        </p:txBody>
      </p:sp>
    </p:spTree>
    <p:extLst>
      <p:ext uri="{BB962C8B-B14F-4D97-AF65-F5344CB8AC3E}">
        <p14:creationId xmlns:p14="http://schemas.microsoft.com/office/powerpoint/2010/main" val="2896875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pPr algn="ctr"/>
            <a:r>
              <a:rPr lang="en-US" altLang="en-US" b="1" dirty="0" err="1"/>
              <a:t>Imrah</a:t>
            </a:r>
            <a:r>
              <a:rPr lang="en-US" altLang="en-US" b="1" dirty="0"/>
              <a:t> in </a:t>
            </a:r>
            <a:r>
              <a:rPr lang="en-US" altLang="en-US" b="1" dirty="0" err="1"/>
              <a:t>Tanak</a:t>
            </a:r>
            <a:endParaRPr lang="en-US" altLang="en-US" b="1" dirty="0"/>
          </a:p>
        </p:txBody>
      </p:sp>
      <p:sp>
        <p:nvSpPr>
          <p:cNvPr id="145411" name="Rectangle 3"/>
          <p:cNvSpPr>
            <a:spLocks noGrp="1" noChangeArrowheads="1"/>
          </p:cNvSpPr>
          <p:nvPr>
            <p:ph type="body" idx="1"/>
          </p:nvPr>
        </p:nvSpPr>
        <p:spPr/>
        <p:txBody>
          <a:bodyPr>
            <a:noAutofit/>
          </a:bodyPr>
          <a:lstStyle/>
          <a:p>
            <a:pPr>
              <a:buFont typeface="Wingdings" pitchFamily="2" charset="2"/>
              <a:buNone/>
            </a:pPr>
            <a:r>
              <a:rPr lang="sv-SE" altLang="en-US" sz="4000" dirty="0"/>
              <a:t>Gen. 4:23; Deut. 32:2; 33:9; 2 Sam. 22:31; </a:t>
            </a:r>
          </a:p>
          <a:p>
            <a:pPr>
              <a:buFont typeface="Wingdings" pitchFamily="2" charset="2"/>
              <a:buNone/>
            </a:pPr>
            <a:r>
              <a:rPr lang="sv-SE" altLang="en-US" sz="4000" dirty="0"/>
              <a:t>Ps. 12:7; 17:6; 18:31; 105:19; </a:t>
            </a:r>
          </a:p>
          <a:p>
            <a:pPr>
              <a:buFont typeface="Wingdings" pitchFamily="2" charset="2"/>
              <a:buNone/>
            </a:pPr>
            <a:r>
              <a:rPr lang="sv-SE" altLang="en-US" sz="4000" dirty="0"/>
              <a:t>119:11, 38, 41, 50, 58, 67, 76, 82, 103, 116, 123, 133, 140, 148, 154, 158, 162, 170, 172; </a:t>
            </a:r>
          </a:p>
          <a:p>
            <a:pPr>
              <a:buFont typeface="Wingdings" pitchFamily="2" charset="2"/>
              <a:buNone/>
            </a:pPr>
            <a:r>
              <a:rPr lang="sv-SE" altLang="en-US" sz="4000" dirty="0"/>
              <a:t>138:2; 147:15; </a:t>
            </a:r>
          </a:p>
          <a:p>
            <a:pPr>
              <a:buFont typeface="Wingdings" pitchFamily="2" charset="2"/>
              <a:buNone/>
            </a:pPr>
            <a:r>
              <a:rPr lang="sv-SE" altLang="en-US" sz="4000" dirty="0"/>
              <a:t>Prov. 30:5; </a:t>
            </a:r>
          </a:p>
          <a:p>
            <a:pPr>
              <a:buFont typeface="Wingdings" pitchFamily="2" charset="2"/>
              <a:buNone/>
            </a:pPr>
            <a:r>
              <a:rPr lang="sv-SE" altLang="en-US" sz="4000" dirty="0"/>
              <a:t>Isa. 5:24; 28:23; 29:4; 32:9; Lam. 2:17</a:t>
            </a:r>
            <a:endParaRPr lang="en-US" altLang="en-US" sz="4000" dirty="0"/>
          </a:p>
        </p:txBody>
      </p:sp>
    </p:spTree>
    <p:extLst>
      <p:ext uri="{BB962C8B-B14F-4D97-AF65-F5344CB8AC3E}">
        <p14:creationId xmlns:p14="http://schemas.microsoft.com/office/powerpoint/2010/main" val="3031946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8579" y="685801"/>
            <a:ext cx="10836166" cy="5638800"/>
          </a:xfrm>
        </p:spPr>
        <p:txBody>
          <a:bodyPr>
            <a:normAutofit/>
          </a:bodyPr>
          <a:lstStyle/>
          <a:p>
            <a:pPr algn="ctr">
              <a:buNone/>
            </a:pPr>
            <a:r>
              <a:rPr lang="en-US" sz="4400" b="1" dirty="0" err="1" smtClean="0"/>
              <a:t>Yahusha</a:t>
            </a:r>
            <a:r>
              <a:rPr lang="en-US" sz="4400" b="1" dirty="0" smtClean="0"/>
              <a:t> </a:t>
            </a:r>
            <a:r>
              <a:rPr lang="en-US" sz="4400" b="1" dirty="0"/>
              <a:t>Did Not Abolish the Torah</a:t>
            </a:r>
          </a:p>
          <a:p>
            <a:pPr marL="0" indent="0">
              <a:buNone/>
            </a:pPr>
            <a:r>
              <a:rPr lang="en-US" sz="4000" baseline="30000" dirty="0"/>
              <a:t>17</a:t>
            </a:r>
            <a:r>
              <a:rPr lang="en-US" sz="4000" dirty="0"/>
              <a:t> "Do not think that I have come to abolish the Law or the Prophets; I have not come to abolish them but to fulfill them.</a:t>
            </a:r>
          </a:p>
          <a:p>
            <a:pPr marL="0" indent="0">
              <a:buNone/>
            </a:pPr>
            <a:r>
              <a:rPr lang="en-US" sz="4000" baseline="30000" dirty="0"/>
              <a:t>18</a:t>
            </a:r>
            <a:r>
              <a:rPr lang="en-US" sz="4000" dirty="0"/>
              <a:t> I tell you the truth, until heaven and earth disappear, not the smallest letter, not the least stroke of a pen, will by any means disappear  (Matthew 5)</a:t>
            </a:r>
          </a:p>
          <a:p>
            <a:pPr algn="ctr">
              <a:buNone/>
            </a:pPr>
            <a:endParaRPr lang="en-US" sz="4000" dirty="0">
              <a:solidFill>
                <a:schemeClr val="bg1"/>
              </a:solidFill>
            </a:endParaRPr>
          </a:p>
        </p:txBody>
      </p:sp>
    </p:spTree>
    <p:extLst>
      <p:ext uri="{BB962C8B-B14F-4D97-AF65-F5344CB8AC3E}">
        <p14:creationId xmlns:p14="http://schemas.microsoft.com/office/powerpoint/2010/main" val="406957210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1981200" y="0"/>
            <a:ext cx="8229600" cy="1143000"/>
          </a:xfrm>
        </p:spPr>
        <p:txBody>
          <a:bodyPr/>
          <a:lstStyle/>
          <a:p>
            <a:pPr algn="ctr"/>
            <a:r>
              <a:rPr lang="en-US" altLang="en-US" b="1" dirty="0" smtClean="0"/>
              <a:t>Summary</a:t>
            </a:r>
            <a:endParaRPr lang="en-US" altLang="en-US" b="1" dirty="0"/>
          </a:p>
        </p:txBody>
      </p:sp>
      <p:sp>
        <p:nvSpPr>
          <p:cNvPr id="142339" name="Rectangle 3"/>
          <p:cNvSpPr>
            <a:spLocks noGrp="1" noChangeArrowheads="1"/>
          </p:cNvSpPr>
          <p:nvPr>
            <p:ph type="body" idx="1"/>
          </p:nvPr>
        </p:nvSpPr>
        <p:spPr>
          <a:xfrm>
            <a:off x="325821" y="1143000"/>
            <a:ext cx="11288110" cy="5715000"/>
          </a:xfrm>
        </p:spPr>
        <p:txBody>
          <a:bodyPr>
            <a:normAutofit/>
          </a:bodyPr>
          <a:lstStyle/>
          <a:p>
            <a:pPr>
              <a:buFont typeface="Wingdings" pitchFamily="2" charset="2"/>
              <a:buNone/>
            </a:pPr>
            <a:r>
              <a:rPr lang="en-US" altLang="en-US" sz="4000" dirty="0"/>
              <a:t>Torah = Instruction, Covenant</a:t>
            </a:r>
          </a:p>
          <a:p>
            <a:pPr>
              <a:buFont typeface="Wingdings" pitchFamily="2" charset="2"/>
              <a:buNone/>
            </a:pPr>
            <a:r>
              <a:rPr lang="en-US" altLang="en-US" sz="4000" dirty="0"/>
              <a:t>Mitzvah = A commandment, </a:t>
            </a:r>
            <a:r>
              <a:rPr lang="en-US" altLang="en-US" sz="4000" dirty="0" smtClean="0"/>
              <a:t>the Covenant</a:t>
            </a:r>
            <a:endParaRPr lang="en-US" altLang="en-US" sz="4000" dirty="0"/>
          </a:p>
          <a:p>
            <a:pPr>
              <a:buFont typeface="Wingdings" pitchFamily="2" charset="2"/>
              <a:buNone/>
            </a:pPr>
            <a:r>
              <a:rPr lang="en-US" altLang="en-US" sz="4000" dirty="0"/>
              <a:t>Torah = Mitzvah (sometimes used </a:t>
            </a:r>
            <a:r>
              <a:rPr lang="en-US" altLang="en-US" sz="4000" dirty="0" smtClean="0"/>
              <a:t>interchangeably)</a:t>
            </a:r>
            <a:endParaRPr lang="en-US" altLang="en-US" sz="4000" dirty="0"/>
          </a:p>
          <a:p>
            <a:pPr>
              <a:buFont typeface="Wingdings" pitchFamily="2" charset="2"/>
              <a:buNone/>
            </a:pPr>
            <a:r>
              <a:rPr lang="en-US" altLang="en-US" sz="4000" dirty="0" err="1"/>
              <a:t>Chukim</a:t>
            </a:r>
            <a:r>
              <a:rPr lang="en-US" altLang="en-US" sz="4000" dirty="0"/>
              <a:t> are the prescriptions or direct (non-negotiable) orders, edicts, </a:t>
            </a:r>
            <a:r>
              <a:rPr lang="en-US" altLang="en-US" sz="4000" dirty="0" smtClean="0"/>
              <a:t>rules, precepts</a:t>
            </a:r>
            <a:endParaRPr lang="en-US" altLang="en-US" sz="4000" dirty="0"/>
          </a:p>
          <a:p>
            <a:pPr>
              <a:buFont typeface="Wingdings" pitchFamily="2" charset="2"/>
              <a:buNone/>
            </a:pPr>
            <a:r>
              <a:rPr lang="en-US" altLang="en-US" sz="4000" dirty="0" err="1"/>
              <a:t>Mishpatim</a:t>
            </a:r>
            <a:r>
              <a:rPr lang="en-US" altLang="en-US" sz="4000" dirty="0"/>
              <a:t> are the “righteous applications” of the </a:t>
            </a:r>
            <a:r>
              <a:rPr lang="en-US" altLang="en-US" sz="4000" dirty="0" err="1"/>
              <a:t>chukim</a:t>
            </a:r>
            <a:r>
              <a:rPr lang="en-US" altLang="en-US" sz="4000" dirty="0"/>
              <a:t> in some given situation, “decisions”, rulings, judgments, settlements (of a dispute)</a:t>
            </a:r>
          </a:p>
        </p:txBody>
      </p:sp>
    </p:spTree>
    <p:extLst>
      <p:ext uri="{BB962C8B-B14F-4D97-AF65-F5344CB8AC3E}">
        <p14:creationId xmlns:p14="http://schemas.microsoft.com/office/powerpoint/2010/main" val="2987917350"/>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1981200" y="0"/>
            <a:ext cx="8229600" cy="1143000"/>
          </a:xfrm>
        </p:spPr>
        <p:txBody>
          <a:bodyPr/>
          <a:lstStyle/>
          <a:p>
            <a:pPr algn="ctr"/>
            <a:r>
              <a:rPr lang="en-US" altLang="en-US" b="1" dirty="0" smtClean="0"/>
              <a:t>Summary</a:t>
            </a:r>
            <a:endParaRPr lang="en-US" altLang="en-US" b="1" dirty="0"/>
          </a:p>
        </p:txBody>
      </p:sp>
      <p:sp>
        <p:nvSpPr>
          <p:cNvPr id="142339" name="Rectangle 3"/>
          <p:cNvSpPr>
            <a:spLocks noGrp="1" noChangeArrowheads="1"/>
          </p:cNvSpPr>
          <p:nvPr>
            <p:ph type="body" idx="1"/>
          </p:nvPr>
        </p:nvSpPr>
        <p:spPr>
          <a:xfrm>
            <a:off x="325821" y="1143000"/>
            <a:ext cx="11288110" cy="5715000"/>
          </a:xfrm>
        </p:spPr>
        <p:txBody>
          <a:bodyPr>
            <a:normAutofit/>
          </a:bodyPr>
          <a:lstStyle/>
          <a:p>
            <a:pPr>
              <a:buNone/>
            </a:pPr>
            <a:r>
              <a:rPr lang="en-US" altLang="en-US" sz="4000" dirty="0" smtClean="0"/>
              <a:t>  </a:t>
            </a:r>
            <a:r>
              <a:rPr lang="en-US" altLang="en-US" sz="4000" dirty="0" err="1" smtClean="0"/>
              <a:t>Mishmeret</a:t>
            </a:r>
            <a:r>
              <a:rPr lang="en-US" altLang="en-US" sz="4000" dirty="0" smtClean="0"/>
              <a:t> = Guardians</a:t>
            </a:r>
            <a:endParaRPr lang="en-US" altLang="en-US" sz="4000" dirty="0"/>
          </a:p>
          <a:p>
            <a:pPr>
              <a:buNone/>
            </a:pPr>
            <a:r>
              <a:rPr lang="en-US" altLang="en-US" sz="4000" dirty="0"/>
              <a:t>	</a:t>
            </a:r>
            <a:r>
              <a:rPr lang="en-US" altLang="en-US" sz="4000" dirty="0" err="1"/>
              <a:t>Edah</a:t>
            </a:r>
            <a:r>
              <a:rPr lang="en-US" altLang="en-US" sz="4000" dirty="0"/>
              <a:t> </a:t>
            </a:r>
            <a:r>
              <a:rPr lang="en-US" altLang="en-US" sz="4000" dirty="0" smtClean="0"/>
              <a:t>– </a:t>
            </a:r>
            <a:r>
              <a:rPr lang="en-US" altLang="en-US" sz="4000" dirty="0" err="1" smtClean="0"/>
              <a:t>Edot</a:t>
            </a:r>
            <a:r>
              <a:rPr lang="en-US" altLang="en-US" sz="4000" dirty="0" smtClean="0"/>
              <a:t> = Testimonies</a:t>
            </a:r>
          </a:p>
          <a:p>
            <a:pPr>
              <a:buNone/>
            </a:pPr>
            <a:r>
              <a:rPr lang="en-US" altLang="en-US" sz="4000" dirty="0" smtClean="0"/>
              <a:t>  </a:t>
            </a:r>
            <a:r>
              <a:rPr lang="en-US" altLang="en-US" sz="4000" dirty="0" err="1" smtClean="0"/>
              <a:t>Piqud</a:t>
            </a:r>
            <a:r>
              <a:rPr lang="en-US" altLang="en-US" sz="4000" dirty="0" smtClean="0"/>
              <a:t> – </a:t>
            </a:r>
            <a:r>
              <a:rPr lang="en-US" altLang="en-US" sz="4000" dirty="0" err="1" smtClean="0"/>
              <a:t>piqudim</a:t>
            </a:r>
            <a:r>
              <a:rPr lang="en-US" altLang="en-US" sz="4000" dirty="0" smtClean="0"/>
              <a:t> = precepts, inspectors, custodians </a:t>
            </a:r>
            <a:endParaRPr lang="en-US" altLang="en-US" sz="4000" dirty="0"/>
          </a:p>
          <a:p>
            <a:pPr>
              <a:buNone/>
            </a:pPr>
            <a:r>
              <a:rPr lang="en-US" altLang="en-US" sz="4000" dirty="0"/>
              <a:t>	</a:t>
            </a:r>
            <a:r>
              <a:rPr lang="en-US" altLang="en-US" sz="4000" dirty="0" err="1" smtClean="0"/>
              <a:t>Imrah</a:t>
            </a:r>
            <a:r>
              <a:rPr lang="en-US" altLang="en-US" sz="4000" dirty="0" smtClean="0"/>
              <a:t> = Spoken words</a:t>
            </a:r>
            <a:endParaRPr lang="en-US" altLang="en-US" sz="4000" dirty="0"/>
          </a:p>
          <a:p>
            <a:pPr>
              <a:buNone/>
            </a:pPr>
            <a:endParaRPr lang="en-US" altLang="en-US" sz="4000" dirty="0"/>
          </a:p>
        </p:txBody>
      </p:sp>
    </p:spTree>
    <p:extLst>
      <p:ext uri="{BB962C8B-B14F-4D97-AF65-F5344CB8AC3E}">
        <p14:creationId xmlns:p14="http://schemas.microsoft.com/office/powerpoint/2010/main" val="1823320094"/>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5549</TotalTime>
  <Words>6926</Words>
  <Application>Microsoft Office PowerPoint</Application>
  <PresentationFormat>Widescreen</PresentationFormat>
  <Paragraphs>310</Paragraphs>
  <Slides>64</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64</vt:i4>
      </vt:variant>
    </vt:vector>
  </HeadingPairs>
  <TitlesOfParts>
    <vt:vector size="72" baseType="lpstr">
      <vt:lpstr>Arial</vt:lpstr>
      <vt:lpstr>Bwhebb</vt:lpstr>
      <vt:lpstr>Calibri</vt:lpstr>
      <vt:lpstr>Calibri Light</vt:lpstr>
      <vt:lpstr>Helvetica</vt:lpstr>
      <vt:lpstr>Times New Roman</vt:lpstr>
      <vt:lpstr>Wingdings</vt:lpstr>
      <vt:lpstr>Office Theme</vt:lpstr>
      <vt:lpstr>PowerPoint Presentation</vt:lpstr>
      <vt:lpstr>PowerPoint Presentation</vt:lpstr>
      <vt:lpstr>Why Should We Study Hebrew Terminology?</vt:lpstr>
      <vt:lpstr>“Moral Law”</vt:lpstr>
      <vt:lpstr>“Civil Law”</vt:lpstr>
      <vt:lpstr>“Ceremonial Law”</vt:lpstr>
      <vt:lpstr>“Ceremonial Law”</vt:lpstr>
      <vt:lpstr>Why Should We Study Hebrew Terminology?</vt:lpstr>
      <vt:lpstr>Examples of Confusion in Translation</vt:lpstr>
      <vt:lpstr>PowerPoint Presentation</vt:lpstr>
      <vt:lpstr>PowerPoint Presentation</vt:lpstr>
      <vt:lpstr>PowerPoint Presentation</vt:lpstr>
      <vt:lpstr>Hebrew Torah Terminology</vt:lpstr>
      <vt:lpstr>Torah</vt:lpstr>
      <vt:lpstr>Use of “Torah”</vt:lpstr>
      <vt:lpstr>Shemot 13</vt:lpstr>
      <vt:lpstr>Shmot (Exodus) 18</vt:lpstr>
      <vt:lpstr>Vayikra (Leviticus) 6</vt:lpstr>
      <vt:lpstr>Vayiqra (Leviticus) 11:46-47</vt:lpstr>
      <vt:lpstr>Vayiqra (Leviticus) 13:59</vt:lpstr>
      <vt:lpstr>Torah in Tanach</vt:lpstr>
      <vt:lpstr>Torah in Tanach</vt:lpstr>
      <vt:lpstr>Mitzvah</vt:lpstr>
      <vt:lpstr>Shmot (Exodus) 24</vt:lpstr>
      <vt:lpstr>Devarim (Deuteronomy) 6</vt:lpstr>
      <vt:lpstr>Shemot (Exodus) 24</vt:lpstr>
      <vt:lpstr>2 Peter 2</vt:lpstr>
      <vt:lpstr>Shemot (Exodus) 16</vt:lpstr>
      <vt:lpstr>Devarim 5</vt:lpstr>
      <vt:lpstr>Devarim 6</vt:lpstr>
      <vt:lpstr>Devarim 30</vt:lpstr>
      <vt:lpstr>Mitzvah in Tanach</vt:lpstr>
      <vt:lpstr>Chukah</vt:lpstr>
      <vt:lpstr>Chok (masculine form) in Tanak</vt:lpstr>
      <vt:lpstr>Chukah (fem form) in Tanak</vt:lpstr>
      <vt:lpstr>Shemot 12</vt:lpstr>
      <vt:lpstr>Shemot 27</vt:lpstr>
      <vt:lpstr>Devarim 4</vt:lpstr>
      <vt:lpstr>Mishpat</vt:lpstr>
      <vt:lpstr>Justice</vt:lpstr>
      <vt:lpstr>Shemot 21:1</vt:lpstr>
      <vt:lpstr>Devarim 4</vt:lpstr>
      <vt:lpstr>Devarim 5</vt:lpstr>
      <vt:lpstr>Mishpat in Tanak  </vt:lpstr>
      <vt:lpstr>Devarim 6</vt:lpstr>
      <vt:lpstr>PowerPoint Presentation</vt:lpstr>
      <vt:lpstr>PowerPoint Presentation</vt:lpstr>
      <vt:lpstr>Mishmeret</vt:lpstr>
      <vt:lpstr>Mishmeret in Genesis</vt:lpstr>
      <vt:lpstr>Devarim 11:1</vt:lpstr>
      <vt:lpstr>Mishmeret in Tanak</vt:lpstr>
      <vt:lpstr>Edah</vt:lpstr>
      <vt:lpstr>Witness</vt:lpstr>
      <vt:lpstr>Edah in Devarim</vt:lpstr>
      <vt:lpstr>Edah in Tanak</vt:lpstr>
      <vt:lpstr>Piqud</vt:lpstr>
      <vt:lpstr>Piqud in Psalms</vt:lpstr>
      <vt:lpstr>Psalm 19</vt:lpstr>
      <vt:lpstr>Imrah</vt:lpstr>
      <vt:lpstr>Imrah in Psalms</vt:lpstr>
      <vt:lpstr>Imrah in Tanak</vt:lpstr>
      <vt:lpstr>PowerPoint Presentation</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39</cp:revision>
  <dcterms:created xsi:type="dcterms:W3CDTF">2018-11-07T08:55:54Z</dcterms:created>
  <dcterms:modified xsi:type="dcterms:W3CDTF">2018-12-01T14:33:42Z</dcterms:modified>
</cp:coreProperties>
</file>