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9"/>
  </p:notesMasterIdLst>
  <p:sldIdLst>
    <p:sldId id="264" r:id="rId2"/>
    <p:sldId id="257" r:id="rId3"/>
    <p:sldId id="912" r:id="rId4"/>
    <p:sldId id="949" r:id="rId5"/>
    <p:sldId id="914" r:id="rId6"/>
    <p:sldId id="928" r:id="rId7"/>
    <p:sldId id="933" r:id="rId8"/>
    <p:sldId id="929" r:id="rId9"/>
    <p:sldId id="930" r:id="rId10"/>
    <p:sldId id="934" r:id="rId11"/>
    <p:sldId id="938" r:id="rId12"/>
    <p:sldId id="939" r:id="rId13"/>
    <p:sldId id="940" r:id="rId14"/>
    <p:sldId id="935" r:id="rId15"/>
    <p:sldId id="953" r:id="rId16"/>
    <p:sldId id="936" r:id="rId17"/>
    <p:sldId id="943" r:id="rId18"/>
    <p:sldId id="944" r:id="rId19"/>
    <p:sldId id="941" r:id="rId20"/>
    <p:sldId id="942" r:id="rId21"/>
    <p:sldId id="937" r:id="rId22"/>
    <p:sldId id="931" r:id="rId23"/>
    <p:sldId id="932" r:id="rId24"/>
    <p:sldId id="945" r:id="rId25"/>
    <p:sldId id="946" r:id="rId26"/>
    <p:sldId id="950" r:id="rId27"/>
    <p:sldId id="951" r:id="rId28"/>
    <p:sldId id="952" r:id="rId29"/>
    <p:sldId id="917" r:id="rId30"/>
    <p:sldId id="918" r:id="rId31"/>
    <p:sldId id="919" r:id="rId32"/>
    <p:sldId id="920" r:id="rId33"/>
    <p:sldId id="947" r:id="rId34"/>
    <p:sldId id="948" r:id="rId35"/>
    <p:sldId id="844" r:id="rId36"/>
    <p:sldId id="628" r:id="rId37"/>
    <p:sldId id="774" r:id="rId3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719" autoAdjust="0"/>
    <p:restoredTop sz="94723" autoAdjust="0"/>
  </p:normalViewPr>
  <p:slideViewPr>
    <p:cSldViewPr snapToGrid="0">
      <p:cViewPr varScale="1">
        <p:scale>
          <a:sx n="72" d="100"/>
          <a:sy n="72" d="100"/>
        </p:scale>
        <p:origin x="96" y="54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DFE066-076E-4FCB-A0D9-5A2CC649E639}" type="datetimeFigureOut">
              <a:rPr lang="en-US" smtClean="0"/>
              <a:t>5/28/2020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257C46-5D63-4036-B9A6-820866EDF7C8}" type="slidenum">
              <a:rPr lang="en-US" smtClean="0"/>
              <a:t>‹#›</a:t>
            </a:fld>
            <a:endParaRPr lang="en-US"/>
          </a:p>
        </p:txBody>
      </p:sp>
    </p:spTree>
    <p:extLst>
      <p:ext uri="{BB962C8B-B14F-4D97-AF65-F5344CB8AC3E}">
        <p14:creationId xmlns:p14="http://schemas.microsoft.com/office/powerpoint/2010/main" val="3044453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5564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659360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36</a:t>
            </a:fld>
            <a:endParaRPr lang="en-US">
              <a:solidFill>
                <a:prstClr val="black"/>
              </a:solidFill>
            </a:endParaRPr>
          </a:p>
        </p:txBody>
      </p:sp>
    </p:spTree>
    <p:extLst>
      <p:ext uri="{BB962C8B-B14F-4D97-AF65-F5344CB8AC3E}">
        <p14:creationId xmlns:p14="http://schemas.microsoft.com/office/powerpoint/2010/main" val="27330651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37</a:t>
            </a:fld>
            <a:endParaRPr lang="en-US">
              <a:solidFill>
                <a:prstClr val="black"/>
              </a:solidFill>
            </a:endParaRPr>
          </a:p>
        </p:txBody>
      </p:sp>
    </p:spTree>
    <p:extLst>
      <p:ext uri="{BB962C8B-B14F-4D97-AF65-F5344CB8AC3E}">
        <p14:creationId xmlns:p14="http://schemas.microsoft.com/office/powerpoint/2010/main" val="10490739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5F47777-84D7-4CF1-B56F-347CA25596FD}" type="datetimeFigureOut">
              <a:rPr lang="en-US" smtClean="0"/>
              <a:t>5/28/2020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00307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5/28/2020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554405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5F47777-84D7-4CF1-B56F-347CA25596FD}" type="datetimeFigureOut">
              <a:rPr lang="en-US" smtClean="0"/>
              <a:t>5/28/2020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7715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5F47777-84D7-4CF1-B56F-347CA25596FD}" type="datetimeFigureOut">
              <a:rPr lang="en-US" smtClean="0"/>
              <a:t>5/28/2020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18510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5F47777-84D7-4CF1-B56F-347CA25596FD}" type="datetimeFigureOut">
              <a:rPr lang="en-US" smtClean="0"/>
              <a:t>5/28/2020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809519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5F47777-84D7-4CF1-B56F-347CA25596FD}" type="datetimeFigureOut">
              <a:rPr lang="en-US" smtClean="0"/>
              <a:t>5/28/2020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3655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F47777-84D7-4CF1-B56F-347CA25596FD}" type="datetimeFigureOut">
              <a:rPr lang="en-US" smtClean="0"/>
              <a:t>5/28/2020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4134904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5/28/2020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914220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5/28/2020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35719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5/28/2020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46449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5/28/2020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587856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F47777-84D7-4CF1-B56F-347CA25596FD}" type="datetimeFigureOut">
              <a:rPr lang="en-US" smtClean="0"/>
              <a:t>5/28/2020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1B01FA-5DD9-417B-ABB8-22AA979D9AE8}" type="slidenum">
              <a:rPr lang="en-US" smtClean="0"/>
              <a:t>‹#›</a:t>
            </a:fld>
            <a:endParaRPr lang="en-US"/>
          </a:p>
        </p:txBody>
      </p:sp>
    </p:spTree>
    <p:extLst>
      <p:ext uri="{BB962C8B-B14F-4D97-AF65-F5344CB8AC3E}">
        <p14:creationId xmlns:p14="http://schemas.microsoft.com/office/powerpoint/2010/main" val="679992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4557" y="598715"/>
            <a:ext cx="11489633" cy="6030684"/>
          </a:xfrm>
        </p:spPr>
        <p:txBody>
          <a:bodyPr>
            <a:normAutofit/>
          </a:bodyPr>
          <a:lstStyle/>
          <a:p>
            <a:pPr algn="ctr">
              <a:buNone/>
            </a:pPr>
            <a:r>
              <a:rPr lang="en-US" sz="5200" b="1" dirty="0" smtClean="0">
                <a:solidFill>
                  <a:schemeClr val="accent1">
                    <a:lumMod val="50000"/>
                  </a:schemeClr>
                </a:solidFill>
                <a:latin typeface="Helvetica" pitchFamily="34" charset="0"/>
                <a:cs typeface="Helvetica" pitchFamily="34" charset="0"/>
              </a:rPr>
              <a:t>Shabbat Shalom</a:t>
            </a:r>
            <a:endParaRPr lang="en-US" sz="2400" dirty="0">
              <a:solidFill>
                <a:schemeClr val="tx1">
                  <a:lumMod val="95000"/>
                  <a:lumOff val="5000"/>
                </a:schemeClr>
              </a:solidFill>
              <a:latin typeface="Helvetica" pitchFamily="34" charset="0"/>
              <a:cs typeface="Helvetica" pitchFamily="34" charset="0"/>
            </a:endParaRPr>
          </a:p>
          <a:p>
            <a:pPr algn="ctr">
              <a:spcAft>
                <a:spcPts val="1200"/>
              </a:spcAft>
              <a:buNone/>
            </a:pPr>
            <a:r>
              <a:rPr lang="en-US" sz="3733" b="1" dirty="0">
                <a:solidFill>
                  <a:schemeClr val="tx1">
                    <a:lumMod val="95000"/>
                    <a:lumOff val="5000"/>
                  </a:schemeClr>
                </a:solidFill>
                <a:latin typeface="Helvetica" pitchFamily="34" charset="0"/>
                <a:cs typeface="Helvetica" pitchFamily="34" charset="0"/>
              </a:rPr>
              <a:t>Welcome to</a:t>
            </a:r>
            <a:endParaRPr lang="en-US" sz="3733" b="1" i="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10400" b="1" i="1" dirty="0">
                <a:solidFill>
                  <a:srgbClr val="C00000"/>
                </a:solidFill>
                <a:latin typeface="Helvetica" pitchFamily="34" charset="0"/>
                <a:cs typeface="Helvetica" pitchFamily="34" charset="0"/>
              </a:rPr>
              <a:t>The </a:t>
            </a:r>
            <a:r>
              <a:rPr lang="en-US" sz="10400" b="1" i="1" dirty="0" err="1">
                <a:solidFill>
                  <a:srgbClr val="C00000"/>
                </a:solidFill>
                <a:latin typeface="Helvetica" pitchFamily="34" charset="0"/>
                <a:cs typeface="Helvetica" pitchFamily="34" charset="0"/>
              </a:rPr>
              <a:t>Miqra</a:t>
            </a:r>
            <a:endParaRPr lang="en-US" sz="10400" b="1" i="1" dirty="0">
              <a:solidFill>
                <a:srgbClr val="C00000"/>
              </a:solidFill>
              <a:latin typeface="Helvetica" pitchFamily="34" charset="0"/>
              <a:cs typeface="Helvetica" pitchFamily="34" charset="0"/>
            </a:endParaRPr>
          </a:p>
          <a:p>
            <a:pPr marL="0" indent="0" algn="ctr">
              <a:spcBef>
                <a:spcPts val="0"/>
              </a:spcBef>
              <a:buNone/>
            </a:pPr>
            <a:endParaRPr lang="en-US" sz="5333"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a:solidFill>
                  <a:schemeClr val="tx1">
                    <a:lumMod val="95000"/>
                    <a:lumOff val="5000"/>
                  </a:schemeClr>
                </a:solidFill>
                <a:latin typeface="Helvetica" pitchFamily="34" charset="0"/>
                <a:cs typeface="Helvetica" pitchFamily="34" charset="0"/>
              </a:rPr>
              <a:t>Proclaiming the Ancient Paths of Our Biblical Roots</a:t>
            </a: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May </a:t>
            </a:r>
            <a:r>
              <a:rPr lang="en-US" sz="5333" b="1" dirty="0" smtClean="0">
                <a:solidFill>
                  <a:schemeClr val="tx1">
                    <a:lumMod val="95000"/>
                    <a:lumOff val="5000"/>
                  </a:schemeClr>
                </a:solidFill>
                <a:latin typeface="Helvetica" pitchFamily="34" charset="0"/>
                <a:cs typeface="Helvetica" pitchFamily="34" charset="0"/>
              </a:rPr>
              <a:t>30, </a:t>
            </a:r>
            <a:r>
              <a:rPr lang="en-US" sz="5333" b="1" dirty="0" smtClean="0">
                <a:solidFill>
                  <a:schemeClr val="tx1">
                    <a:lumMod val="95000"/>
                    <a:lumOff val="5000"/>
                  </a:schemeClr>
                </a:solidFill>
                <a:latin typeface="Helvetica" pitchFamily="34" charset="0"/>
                <a:cs typeface="Helvetica" pitchFamily="34" charset="0"/>
              </a:rPr>
              <a:t>2020</a:t>
            </a:r>
            <a:endParaRPr lang="en-US" sz="5333" b="1" dirty="0">
              <a:solidFill>
                <a:schemeClr val="tx1">
                  <a:lumMod val="95000"/>
                  <a:lumOff val="5000"/>
                </a:schemeClr>
              </a:solidFill>
              <a:latin typeface="Helvetica" pitchFamily="34" charset="0"/>
              <a:cs typeface="Helvetica" pitchFamily="34" charset="0"/>
            </a:endParaRPr>
          </a:p>
          <a:p>
            <a:pPr algn="ctr">
              <a:buNone/>
            </a:pPr>
            <a:endParaRPr lang="en-US" sz="3733" dirty="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17036374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9338" y="598715"/>
            <a:ext cx="11948159" cy="6030684"/>
          </a:xfrm>
        </p:spPr>
        <p:txBody>
          <a:bodyPr>
            <a:normAutofit/>
          </a:bodyPr>
          <a:lstStyle/>
          <a:p>
            <a:pPr marL="0" indent="0" algn="ctr">
              <a:spcBef>
                <a:spcPts val="0"/>
              </a:spcBef>
              <a:buNone/>
            </a:pPr>
            <a:endParaRPr lang="en-US" sz="6600" b="1" dirty="0">
              <a:solidFill>
                <a:schemeClr val="accent2">
                  <a:lumMod val="50000"/>
                </a:schemeClr>
              </a:solidFill>
              <a:latin typeface="Helvetica" pitchFamily="34" charset="0"/>
              <a:cs typeface="Helvetica" pitchFamily="34" charset="0"/>
            </a:endParaRPr>
          </a:p>
          <a:p>
            <a:pPr marL="0" indent="0" algn="ctr">
              <a:spcBef>
                <a:spcPts val="0"/>
              </a:spcBef>
              <a:buNone/>
            </a:pPr>
            <a:r>
              <a:rPr lang="en-US" sz="6600" b="1" dirty="0" smtClean="0">
                <a:solidFill>
                  <a:schemeClr val="accent2">
                    <a:lumMod val="50000"/>
                  </a:schemeClr>
                </a:solidFill>
                <a:latin typeface="Helvetica" pitchFamily="34" charset="0"/>
                <a:cs typeface="Helvetica" pitchFamily="34" charset="0"/>
              </a:rPr>
              <a:t>The Real Torah Keepers</a:t>
            </a:r>
            <a:endParaRPr lang="en-US" sz="6000" b="1" dirty="0">
              <a:solidFill>
                <a:schemeClr val="accent2">
                  <a:lumMod val="50000"/>
                </a:schemeClr>
              </a:solidFill>
              <a:latin typeface="Helvetica" pitchFamily="34" charset="0"/>
              <a:cs typeface="Helvetica" pitchFamily="34" charset="0"/>
            </a:endParaRPr>
          </a:p>
          <a:p>
            <a:pPr algn="ctr">
              <a:buNone/>
            </a:pPr>
            <a:endParaRPr lang="en-US" sz="3733" dirty="0">
              <a:solidFill>
                <a:schemeClr val="tx1">
                  <a:lumMod val="95000"/>
                  <a:lumOff val="5000"/>
                </a:schemeClr>
              </a:solidFill>
              <a:latin typeface="Helvetica" pitchFamily="34" charset="0"/>
              <a:cs typeface="Helvetica" pitchFamily="34" charset="0"/>
            </a:endParaRPr>
          </a:p>
          <a:p>
            <a:pPr marL="0" indent="0" algn="ctr">
              <a:buNone/>
            </a:pPr>
            <a:r>
              <a:rPr lang="en-US" sz="4400" b="1" dirty="0" smtClean="0"/>
              <a:t>How to Identify Those Whose Faith is Genuine</a:t>
            </a:r>
            <a:endParaRPr lang="en-US" sz="4400" b="1" dirty="0"/>
          </a:p>
        </p:txBody>
      </p:sp>
    </p:spTree>
    <p:extLst>
      <p:ext uri="{BB962C8B-B14F-4D97-AF65-F5344CB8AC3E}">
        <p14:creationId xmlns:p14="http://schemas.microsoft.com/office/powerpoint/2010/main" val="397624575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2338" name="Rectangle 2"/>
          <p:cNvSpPr>
            <a:spLocks noGrp="1" noChangeArrowheads="1"/>
          </p:cNvSpPr>
          <p:nvPr>
            <p:ph type="title"/>
          </p:nvPr>
        </p:nvSpPr>
        <p:spPr>
          <a:xfrm>
            <a:off x="887896" y="0"/>
            <a:ext cx="9952382" cy="1143000"/>
          </a:xfrm>
        </p:spPr>
        <p:txBody>
          <a:bodyPr>
            <a:normAutofit/>
          </a:bodyPr>
          <a:lstStyle/>
          <a:p>
            <a:pPr algn="ctr"/>
            <a:r>
              <a:rPr lang="en-US" altLang="en-US" b="1" dirty="0" smtClean="0">
                <a:latin typeface="+mn-lt"/>
              </a:rPr>
              <a:t>Intro</a:t>
            </a:r>
            <a:endParaRPr lang="en-US" altLang="en-US" b="1" dirty="0">
              <a:latin typeface="+mn-lt"/>
            </a:endParaRPr>
          </a:p>
        </p:txBody>
      </p:sp>
      <p:sp>
        <p:nvSpPr>
          <p:cNvPr id="142339" name="Rectangle 3"/>
          <p:cNvSpPr>
            <a:spLocks noGrp="1" noChangeArrowheads="1"/>
          </p:cNvSpPr>
          <p:nvPr>
            <p:ph type="body" idx="1"/>
          </p:nvPr>
        </p:nvSpPr>
        <p:spPr>
          <a:xfrm>
            <a:off x="325821" y="1143000"/>
            <a:ext cx="11288110" cy="5715000"/>
          </a:xfrm>
        </p:spPr>
        <p:txBody>
          <a:bodyPr>
            <a:normAutofit/>
          </a:bodyPr>
          <a:lstStyle/>
          <a:p>
            <a:pPr>
              <a:buNone/>
            </a:pPr>
            <a:r>
              <a:rPr lang="en-US" altLang="en-US" sz="4000" dirty="0" smtClean="0"/>
              <a:t>Psalm 119 tells us of David’s love for Torah</a:t>
            </a:r>
          </a:p>
          <a:p>
            <a:pPr>
              <a:buNone/>
            </a:pPr>
            <a:r>
              <a:rPr lang="en-US" altLang="en-US" sz="4000" dirty="0" smtClean="0"/>
              <a:t>Guarding the Commandments of Yah provides great benefits and rewards</a:t>
            </a:r>
          </a:p>
          <a:p>
            <a:pPr>
              <a:buNone/>
            </a:pPr>
            <a:r>
              <a:rPr lang="en-US" altLang="en-US" sz="4000" dirty="0" smtClean="0"/>
              <a:t>We are a Commandment Keeping People</a:t>
            </a:r>
          </a:p>
          <a:p>
            <a:pPr>
              <a:buNone/>
            </a:pPr>
            <a:r>
              <a:rPr lang="en-US" altLang="en-US" sz="4000" dirty="0" err="1" smtClean="0"/>
              <a:t>Messianics</a:t>
            </a:r>
            <a:r>
              <a:rPr lang="en-US" altLang="en-US" sz="4000" dirty="0" smtClean="0"/>
              <a:t> and Hebrew Roots Assemblies pride themselves with their “Torah Keeping”</a:t>
            </a:r>
          </a:p>
          <a:p>
            <a:pPr>
              <a:buNone/>
            </a:pPr>
            <a:endParaRPr lang="en-US" altLang="en-US" sz="4000" dirty="0"/>
          </a:p>
        </p:txBody>
      </p:sp>
    </p:spTree>
    <p:extLst>
      <p:ext uri="{BB962C8B-B14F-4D97-AF65-F5344CB8AC3E}">
        <p14:creationId xmlns:p14="http://schemas.microsoft.com/office/powerpoint/2010/main" val="1518667844"/>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2338" name="Rectangle 2"/>
          <p:cNvSpPr>
            <a:spLocks noGrp="1" noChangeArrowheads="1"/>
          </p:cNvSpPr>
          <p:nvPr>
            <p:ph type="title"/>
          </p:nvPr>
        </p:nvSpPr>
        <p:spPr>
          <a:xfrm>
            <a:off x="887896" y="0"/>
            <a:ext cx="9952382" cy="1143000"/>
          </a:xfrm>
        </p:spPr>
        <p:txBody>
          <a:bodyPr>
            <a:normAutofit/>
          </a:bodyPr>
          <a:lstStyle/>
          <a:p>
            <a:pPr algn="ctr"/>
            <a:r>
              <a:rPr lang="en-US" altLang="en-US" b="1" dirty="0" smtClean="0">
                <a:latin typeface="+mn-lt"/>
              </a:rPr>
              <a:t>Are We Really All That?</a:t>
            </a:r>
            <a:endParaRPr lang="en-US" altLang="en-US" b="1" dirty="0">
              <a:latin typeface="+mn-lt"/>
            </a:endParaRPr>
          </a:p>
        </p:txBody>
      </p:sp>
      <p:sp>
        <p:nvSpPr>
          <p:cNvPr id="142339" name="Rectangle 3"/>
          <p:cNvSpPr>
            <a:spLocks noGrp="1" noChangeArrowheads="1"/>
          </p:cNvSpPr>
          <p:nvPr>
            <p:ph type="body" idx="1"/>
          </p:nvPr>
        </p:nvSpPr>
        <p:spPr>
          <a:xfrm>
            <a:off x="325821" y="1143000"/>
            <a:ext cx="11288110" cy="5715000"/>
          </a:xfrm>
        </p:spPr>
        <p:txBody>
          <a:bodyPr>
            <a:normAutofit/>
          </a:bodyPr>
          <a:lstStyle/>
          <a:p>
            <a:pPr>
              <a:buNone/>
            </a:pPr>
            <a:r>
              <a:rPr lang="en-US" sz="4000" b="1" dirty="0"/>
              <a:t>So the dragon was enraged with the woman, and went off to make war with the rest of her children, who keep the commandments of Elohim and hold to </a:t>
            </a:r>
            <a:r>
              <a:rPr lang="en-US" sz="4000" b="1" dirty="0" smtClean="0"/>
              <a:t>the </a:t>
            </a:r>
            <a:r>
              <a:rPr lang="en-US" sz="4000" b="1" dirty="0"/>
              <a:t>testimony of Yahusha</a:t>
            </a:r>
            <a:r>
              <a:rPr lang="en-US" sz="4000" b="1" dirty="0" smtClean="0"/>
              <a:t>.  </a:t>
            </a:r>
            <a:r>
              <a:rPr lang="en-US" altLang="en-US" sz="4000" b="1" dirty="0" smtClean="0"/>
              <a:t>Revelation 12:17</a:t>
            </a:r>
          </a:p>
          <a:p>
            <a:pPr>
              <a:buNone/>
            </a:pPr>
            <a:r>
              <a:rPr lang="en-US" sz="4000" b="1" dirty="0" smtClean="0"/>
              <a:t>Here </a:t>
            </a:r>
            <a:r>
              <a:rPr lang="en-US" sz="4000" b="1" dirty="0"/>
              <a:t>is the perseverance of the saints who keep the commandments of Elohim and </a:t>
            </a:r>
            <a:r>
              <a:rPr lang="en-US" sz="4000" b="1" dirty="0" smtClean="0"/>
              <a:t>the </a:t>
            </a:r>
            <a:r>
              <a:rPr lang="en-US" sz="4000" b="1" dirty="0"/>
              <a:t>faith </a:t>
            </a:r>
            <a:r>
              <a:rPr lang="en-US" sz="4000" b="1" dirty="0" smtClean="0"/>
              <a:t>of </a:t>
            </a:r>
            <a:r>
              <a:rPr lang="en-US" sz="4000" b="1" dirty="0"/>
              <a:t>Yahusha</a:t>
            </a:r>
            <a:r>
              <a:rPr lang="en-US" sz="4000" b="1" dirty="0" smtClean="0"/>
              <a:t>.  </a:t>
            </a:r>
            <a:r>
              <a:rPr lang="en-US" altLang="en-US" sz="4000" b="1" dirty="0" smtClean="0"/>
              <a:t>Revelation 14:12</a:t>
            </a:r>
            <a:endParaRPr lang="en-US" altLang="en-US" sz="4000" b="1" dirty="0"/>
          </a:p>
        </p:txBody>
      </p:sp>
    </p:spTree>
    <p:extLst>
      <p:ext uri="{BB962C8B-B14F-4D97-AF65-F5344CB8AC3E}">
        <p14:creationId xmlns:p14="http://schemas.microsoft.com/office/powerpoint/2010/main" val="3923621603"/>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2338" name="Rectangle 2"/>
          <p:cNvSpPr>
            <a:spLocks noGrp="1" noChangeArrowheads="1"/>
          </p:cNvSpPr>
          <p:nvPr>
            <p:ph type="title"/>
          </p:nvPr>
        </p:nvSpPr>
        <p:spPr>
          <a:xfrm>
            <a:off x="887896" y="0"/>
            <a:ext cx="9952382" cy="1143000"/>
          </a:xfrm>
        </p:spPr>
        <p:txBody>
          <a:bodyPr>
            <a:normAutofit/>
          </a:bodyPr>
          <a:lstStyle/>
          <a:p>
            <a:pPr algn="ctr"/>
            <a:r>
              <a:rPr lang="en-US" altLang="en-US" b="1" dirty="0" smtClean="0">
                <a:latin typeface="+mn-lt"/>
              </a:rPr>
              <a:t>Real Torah Keepers Walk With Yah</a:t>
            </a:r>
            <a:endParaRPr lang="en-US" altLang="en-US" b="1" dirty="0">
              <a:latin typeface="+mn-lt"/>
            </a:endParaRPr>
          </a:p>
        </p:txBody>
      </p:sp>
      <p:sp>
        <p:nvSpPr>
          <p:cNvPr id="142339" name="Rectangle 3"/>
          <p:cNvSpPr>
            <a:spLocks noGrp="1" noChangeArrowheads="1"/>
          </p:cNvSpPr>
          <p:nvPr>
            <p:ph type="body" idx="1"/>
          </p:nvPr>
        </p:nvSpPr>
        <p:spPr>
          <a:xfrm>
            <a:off x="325821" y="1143000"/>
            <a:ext cx="11288110" cy="5715000"/>
          </a:xfrm>
        </p:spPr>
        <p:txBody>
          <a:bodyPr>
            <a:normAutofit/>
          </a:bodyPr>
          <a:lstStyle/>
          <a:p>
            <a:pPr marL="0" indent="0">
              <a:buNone/>
            </a:pPr>
            <a:r>
              <a:rPr lang="en-US" sz="4000" b="1" dirty="0" smtClean="0"/>
              <a:t>Then </a:t>
            </a:r>
            <a:r>
              <a:rPr lang="en-US" sz="4000" b="1" dirty="0"/>
              <a:t>the eyes of both of them were opened, and they knew that they were naked; and they sewed fig leaves together and made themselves loin coverings</a:t>
            </a:r>
            <a:r>
              <a:rPr lang="en-US" sz="4000" b="1" dirty="0" smtClean="0"/>
              <a:t>. </a:t>
            </a:r>
            <a:r>
              <a:rPr lang="en-US" sz="4000" b="1" dirty="0"/>
              <a:t>They heard the sound of Yahuwah Elohim walking in the garden in the cool of the day, and the man and his wife hid themselves from the presence of Yahuwah Elohim among the trees of the garden</a:t>
            </a:r>
            <a:r>
              <a:rPr lang="en-US" sz="4000" b="1" dirty="0" smtClean="0"/>
              <a:t>. </a:t>
            </a:r>
            <a:r>
              <a:rPr lang="en-US" sz="4000" b="1" dirty="0"/>
              <a:t>Then Yahuwah Elohim called to the man, and said to him, "Where are you</a:t>
            </a:r>
            <a:r>
              <a:rPr lang="en-US" sz="4000" b="1" dirty="0" smtClean="0"/>
              <a:t>?“  Genesis 3:7-9</a:t>
            </a:r>
            <a:endParaRPr lang="en-US" sz="4000" b="1" dirty="0"/>
          </a:p>
        </p:txBody>
      </p:sp>
    </p:spTree>
    <p:extLst>
      <p:ext uri="{BB962C8B-B14F-4D97-AF65-F5344CB8AC3E}">
        <p14:creationId xmlns:p14="http://schemas.microsoft.com/office/powerpoint/2010/main" val="2812169270"/>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2338" name="Rectangle 2"/>
          <p:cNvSpPr>
            <a:spLocks noGrp="1" noChangeArrowheads="1"/>
          </p:cNvSpPr>
          <p:nvPr>
            <p:ph type="title"/>
          </p:nvPr>
        </p:nvSpPr>
        <p:spPr>
          <a:xfrm>
            <a:off x="887896" y="0"/>
            <a:ext cx="9952382" cy="1143000"/>
          </a:xfrm>
        </p:spPr>
        <p:txBody>
          <a:bodyPr>
            <a:normAutofit fontScale="90000"/>
          </a:bodyPr>
          <a:lstStyle/>
          <a:p>
            <a:pPr algn="ctr"/>
            <a:r>
              <a:rPr lang="en-US" altLang="en-US" b="1" dirty="0" smtClean="0">
                <a:latin typeface="+mn-lt"/>
              </a:rPr>
              <a:t>Love Yahuwah – The Quintessential Command</a:t>
            </a:r>
            <a:endParaRPr lang="en-US" altLang="en-US" b="1" dirty="0">
              <a:latin typeface="+mn-lt"/>
            </a:endParaRPr>
          </a:p>
        </p:txBody>
      </p:sp>
      <p:sp>
        <p:nvSpPr>
          <p:cNvPr id="142339" name="Rectangle 3"/>
          <p:cNvSpPr>
            <a:spLocks noGrp="1" noChangeArrowheads="1"/>
          </p:cNvSpPr>
          <p:nvPr>
            <p:ph type="body" idx="1"/>
          </p:nvPr>
        </p:nvSpPr>
        <p:spPr>
          <a:xfrm>
            <a:off x="325821" y="1143000"/>
            <a:ext cx="11288110" cy="5715000"/>
          </a:xfrm>
        </p:spPr>
        <p:txBody>
          <a:bodyPr>
            <a:normAutofit/>
          </a:bodyPr>
          <a:lstStyle/>
          <a:p>
            <a:pPr marL="0" indent="0">
              <a:buNone/>
            </a:pPr>
            <a:r>
              <a:rPr lang="en-US" sz="4000" b="1" dirty="0" smtClean="0"/>
              <a:t>Hear</a:t>
            </a:r>
            <a:r>
              <a:rPr lang="en-US" sz="4000" b="1" dirty="0"/>
              <a:t>, O Israel! Yahuwah is our Elohim, Yahuwah is one</a:t>
            </a:r>
            <a:r>
              <a:rPr lang="en-US" sz="4000" b="1" dirty="0" smtClean="0"/>
              <a:t>! You </a:t>
            </a:r>
            <a:r>
              <a:rPr lang="en-US" sz="4000" b="1" dirty="0"/>
              <a:t>shall love Yahuwah your Elohim with all your </a:t>
            </a:r>
            <a:r>
              <a:rPr lang="en-US" sz="4000" b="1" dirty="0" smtClean="0"/>
              <a:t>heart/mind </a:t>
            </a:r>
            <a:r>
              <a:rPr lang="en-US" sz="4000" b="1" dirty="0"/>
              <a:t>and with all your soul and with all your </a:t>
            </a:r>
            <a:r>
              <a:rPr lang="en-US" sz="4000" b="1" dirty="0" smtClean="0"/>
              <a:t>might. These </a:t>
            </a:r>
            <a:r>
              <a:rPr lang="en-US" sz="4000" b="1" dirty="0"/>
              <a:t>words, which I am commanding you today, shall be on your </a:t>
            </a:r>
            <a:r>
              <a:rPr lang="en-US" sz="4000" b="1" dirty="0" smtClean="0"/>
              <a:t>heart / in your mind.</a:t>
            </a:r>
            <a:endParaRPr lang="en-US" sz="4000" b="1" dirty="0"/>
          </a:p>
          <a:p>
            <a:pPr>
              <a:buNone/>
            </a:pPr>
            <a:r>
              <a:rPr lang="en-US" altLang="en-US" sz="4000" b="1" dirty="0" err="1" smtClean="0"/>
              <a:t>Devarim</a:t>
            </a:r>
            <a:r>
              <a:rPr lang="en-US" altLang="en-US" sz="4000" b="1" dirty="0" smtClean="0"/>
              <a:t>/Deuteronomy 6:4-6</a:t>
            </a:r>
            <a:endParaRPr lang="en-US" altLang="en-US" sz="4000" b="1" dirty="0"/>
          </a:p>
        </p:txBody>
      </p:sp>
    </p:spTree>
    <p:extLst>
      <p:ext uri="{BB962C8B-B14F-4D97-AF65-F5344CB8AC3E}">
        <p14:creationId xmlns:p14="http://schemas.microsoft.com/office/powerpoint/2010/main" val="2564744430"/>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2338" name="Rectangle 2"/>
          <p:cNvSpPr>
            <a:spLocks noGrp="1" noChangeArrowheads="1"/>
          </p:cNvSpPr>
          <p:nvPr>
            <p:ph type="title"/>
          </p:nvPr>
        </p:nvSpPr>
        <p:spPr>
          <a:xfrm>
            <a:off x="887896" y="0"/>
            <a:ext cx="9952382" cy="1143000"/>
          </a:xfrm>
        </p:spPr>
        <p:txBody>
          <a:bodyPr>
            <a:normAutofit/>
          </a:bodyPr>
          <a:lstStyle/>
          <a:p>
            <a:pPr algn="ctr"/>
            <a:r>
              <a:rPr lang="en-US" altLang="en-US" b="1" dirty="0" smtClean="0">
                <a:latin typeface="+mn-lt"/>
              </a:rPr>
              <a:t>Real Torah Keepers Love Yahuwah</a:t>
            </a:r>
            <a:endParaRPr lang="en-US" altLang="en-US" b="1" dirty="0">
              <a:latin typeface="+mn-lt"/>
            </a:endParaRPr>
          </a:p>
        </p:txBody>
      </p:sp>
      <p:sp>
        <p:nvSpPr>
          <p:cNvPr id="142339" name="Rectangle 3"/>
          <p:cNvSpPr>
            <a:spLocks noGrp="1" noChangeArrowheads="1"/>
          </p:cNvSpPr>
          <p:nvPr>
            <p:ph type="body" idx="1"/>
          </p:nvPr>
        </p:nvSpPr>
        <p:spPr>
          <a:xfrm>
            <a:off x="325821" y="1143000"/>
            <a:ext cx="11288110" cy="5715000"/>
          </a:xfrm>
        </p:spPr>
        <p:txBody>
          <a:bodyPr>
            <a:normAutofit/>
          </a:bodyPr>
          <a:lstStyle/>
          <a:p>
            <a:pPr>
              <a:buNone/>
            </a:pPr>
            <a:r>
              <a:rPr lang="en-US" altLang="en-US" sz="4000" dirty="0" smtClean="0"/>
              <a:t>To Really love Yahuwah with all the mind, soul and strength is to love his Word – his Instructions for life, the stipulations of his covenant</a:t>
            </a:r>
          </a:p>
          <a:p>
            <a:pPr>
              <a:buNone/>
            </a:pPr>
            <a:r>
              <a:rPr lang="en-US" altLang="en-US" sz="4000" dirty="0" smtClean="0"/>
              <a:t>Yahuwah reveals himself through his Word</a:t>
            </a:r>
          </a:p>
          <a:p>
            <a:pPr>
              <a:buNone/>
            </a:pPr>
            <a:r>
              <a:rPr lang="en-US" altLang="en-US" sz="4000" dirty="0" smtClean="0"/>
              <a:t>His Instructions identify who He is!</a:t>
            </a:r>
          </a:p>
          <a:p>
            <a:pPr>
              <a:buNone/>
            </a:pPr>
            <a:r>
              <a:rPr lang="en-US" altLang="en-US" sz="4000" dirty="0" smtClean="0"/>
              <a:t>Therefore, those who hate the commandments of Yah hate the person of Yahuwah</a:t>
            </a:r>
            <a:endParaRPr lang="en-US" altLang="en-US" sz="4000" dirty="0" smtClean="0"/>
          </a:p>
          <a:p>
            <a:pPr>
              <a:buNone/>
            </a:pPr>
            <a:endParaRPr lang="en-US" altLang="en-US" sz="4000" dirty="0"/>
          </a:p>
        </p:txBody>
      </p:sp>
    </p:spTree>
    <p:extLst>
      <p:ext uri="{BB962C8B-B14F-4D97-AF65-F5344CB8AC3E}">
        <p14:creationId xmlns:p14="http://schemas.microsoft.com/office/powerpoint/2010/main" val="962482358"/>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2338" name="Rectangle 2"/>
          <p:cNvSpPr>
            <a:spLocks noGrp="1" noChangeArrowheads="1"/>
          </p:cNvSpPr>
          <p:nvPr>
            <p:ph type="title"/>
          </p:nvPr>
        </p:nvSpPr>
        <p:spPr>
          <a:xfrm>
            <a:off x="887896" y="0"/>
            <a:ext cx="9952382" cy="1143000"/>
          </a:xfrm>
        </p:spPr>
        <p:txBody>
          <a:bodyPr>
            <a:normAutofit/>
          </a:bodyPr>
          <a:lstStyle/>
          <a:p>
            <a:pPr algn="ctr"/>
            <a:r>
              <a:rPr lang="en-US" altLang="en-US" b="1" dirty="0" smtClean="0">
                <a:latin typeface="+mn-lt"/>
              </a:rPr>
              <a:t>Messiah Confirms The Greatest Command</a:t>
            </a:r>
            <a:endParaRPr lang="en-US" altLang="en-US" b="1" dirty="0">
              <a:latin typeface="+mn-lt"/>
            </a:endParaRPr>
          </a:p>
        </p:txBody>
      </p:sp>
      <p:sp>
        <p:nvSpPr>
          <p:cNvPr id="142339" name="Rectangle 3"/>
          <p:cNvSpPr>
            <a:spLocks noGrp="1" noChangeArrowheads="1"/>
          </p:cNvSpPr>
          <p:nvPr>
            <p:ph type="body" idx="1"/>
          </p:nvPr>
        </p:nvSpPr>
        <p:spPr>
          <a:xfrm>
            <a:off x="325821" y="1143000"/>
            <a:ext cx="11288110" cy="5715000"/>
          </a:xfrm>
        </p:spPr>
        <p:txBody>
          <a:bodyPr>
            <a:normAutofit/>
          </a:bodyPr>
          <a:lstStyle/>
          <a:p>
            <a:pPr marL="0" indent="0">
              <a:buNone/>
            </a:pPr>
            <a:r>
              <a:rPr lang="en-US" sz="4000" b="1" dirty="0" smtClean="0"/>
              <a:t>But </a:t>
            </a:r>
            <a:r>
              <a:rPr lang="en-US" sz="4000" b="1" dirty="0"/>
              <a:t>when the Pharisees heard that Yahusha had silenced the Sadducees, they gathered themselves together</a:t>
            </a:r>
            <a:r>
              <a:rPr lang="en-US" sz="4000" b="1" dirty="0" smtClean="0"/>
              <a:t>. </a:t>
            </a:r>
            <a:r>
              <a:rPr lang="en-US" sz="4000" b="1" dirty="0"/>
              <a:t>One of them, a lawyer, asked Him [a question], testing </a:t>
            </a:r>
            <a:r>
              <a:rPr lang="en-US" sz="4000" b="1" dirty="0" smtClean="0"/>
              <a:t>Him, </a:t>
            </a:r>
            <a:r>
              <a:rPr lang="en-US" sz="4000" b="1" dirty="0"/>
              <a:t>"Teacher, which is the great commandment in the Law?"</a:t>
            </a:r>
          </a:p>
          <a:p>
            <a:pPr>
              <a:buNone/>
            </a:pPr>
            <a:r>
              <a:rPr lang="en-US" altLang="en-US" sz="4000" b="1" dirty="0" smtClean="0"/>
              <a:t>Matthew 22:34-36</a:t>
            </a:r>
            <a:endParaRPr lang="en-US" altLang="en-US" sz="4000" b="1" dirty="0"/>
          </a:p>
        </p:txBody>
      </p:sp>
    </p:spTree>
    <p:extLst>
      <p:ext uri="{BB962C8B-B14F-4D97-AF65-F5344CB8AC3E}">
        <p14:creationId xmlns:p14="http://schemas.microsoft.com/office/powerpoint/2010/main" val="1367295174"/>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2338" name="Rectangle 2"/>
          <p:cNvSpPr>
            <a:spLocks noGrp="1" noChangeArrowheads="1"/>
          </p:cNvSpPr>
          <p:nvPr>
            <p:ph type="title"/>
          </p:nvPr>
        </p:nvSpPr>
        <p:spPr>
          <a:xfrm>
            <a:off x="887896" y="0"/>
            <a:ext cx="9952382" cy="1143000"/>
          </a:xfrm>
        </p:spPr>
        <p:txBody>
          <a:bodyPr>
            <a:normAutofit/>
          </a:bodyPr>
          <a:lstStyle/>
          <a:p>
            <a:pPr algn="ctr"/>
            <a:r>
              <a:rPr lang="en-US" altLang="en-US" b="1" dirty="0" smtClean="0">
                <a:latin typeface="+mn-lt"/>
              </a:rPr>
              <a:t>All of Torah Hangs From Love</a:t>
            </a:r>
            <a:endParaRPr lang="en-US" altLang="en-US" b="1" dirty="0">
              <a:latin typeface="+mn-lt"/>
            </a:endParaRPr>
          </a:p>
        </p:txBody>
      </p:sp>
      <p:sp>
        <p:nvSpPr>
          <p:cNvPr id="142339" name="Rectangle 3"/>
          <p:cNvSpPr>
            <a:spLocks noGrp="1" noChangeArrowheads="1"/>
          </p:cNvSpPr>
          <p:nvPr>
            <p:ph type="body" idx="1"/>
          </p:nvPr>
        </p:nvSpPr>
        <p:spPr>
          <a:xfrm>
            <a:off x="325821" y="1143000"/>
            <a:ext cx="11288110" cy="5715000"/>
          </a:xfrm>
        </p:spPr>
        <p:txBody>
          <a:bodyPr>
            <a:normAutofit/>
          </a:bodyPr>
          <a:lstStyle/>
          <a:p>
            <a:pPr marL="0" indent="0">
              <a:buNone/>
            </a:pPr>
            <a:r>
              <a:rPr lang="en-US" sz="4000" b="1" dirty="0" smtClean="0"/>
              <a:t>And </a:t>
            </a:r>
            <a:r>
              <a:rPr lang="en-US" sz="4000" b="1" dirty="0"/>
              <a:t>He said to him, "'YOU SHALL LOVE YAHUWAH YOUR GOD WITH ALL YOUR HEART, AND WITH ALL YOUR SOUL, AND WITH ALL YOUR MIND</a:t>
            </a:r>
            <a:r>
              <a:rPr lang="en-US" sz="4000" b="1" dirty="0" smtClean="0"/>
              <a:t>.‘  This </a:t>
            </a:r>
            <a:r>
              <a:rPr lang="en-US" sz="4000" b="1" dirty="0"/>
              <a:t>is the great and foremost commandment</a:t>
            </a:r>
            <a:r>
              <a:rPr lang="en-US" sz="4000" b="1" dirty="0" smtClean="0"/>
              <a:t>. The </a:t>
            </a:r>
            <a:r>
              <a:rPr lang="en-US" sz="4000" b="1" dirty="0"/>
              <a:t>second is like it, 'YOU SHALL LOVE YOUR NEIGHBOR AS YOURSELF.'</a:t>
            </a:r>
          </a:p>
          <a:p>
            <a:pPr marL="0" indent="0">
              <a:buNone/>
            </a:pPr>
            <a:r>
              <a:rPr lang="en-US" sz="4000" b="1" dirty="0" smtClean="0"/>
              <a:t>On </a:t>
            </a:r>
            <a:r>
              <a:rPr lang="en-US" sz="4000" b="1" dirty="0"/>
              <a:t>these two commandments </a:t>
            </a:r>
            <a:r>
              <a:rPr lang="en-US" sz="4000" b="1" dirty="0" smtClean="0"/>
              <a:t>hang the whole of the Law </a:t>
            </a:r>
            <a:r>
              <a:rPr lang="en-US" sz="4000" b="1" dirty="0"/>
              <a:t>and the Prophets."</a:t>
            </a:r>
          </a:p>
          <a:p>
            <a:pPr>
              <a:buNone/>
            </a:pPr>
            <a:r>
              <a:rPr lang="en-US" altLang="en-US" sz="4000" b="1" dirty="0" smtClean="0"/>
              <a:t>Matthew 22:37-40</a:t>
            </a:r>
            <a:endParaRPr lang="en-US" altLang="en-US" sz="4000" b="1" dirty="0"/>
          </a:p>
        </p:txBody>
      </p:sp>
    </p:spTree>
    <p:extLst>
      <p:ext uri="{BB962C8B-B14F-4D97-AF65-F5344CB8AC3E}">
        <p14:creationId xmlns:p14="http://schemas.microsoft.com/office/powerpoint/2010/main" val="2668687700"/>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2338" name="Rectangle 2"/>
          <p:cNvSpPr>
            <a:spLocks noGrp="1" noChangeArrowheads="1"/>
          </p:cNvSpPr>
          <p:nvPr>
            <p:ph type="title"/>
          </p:nvPr>
        </p:nvSpPr>
        <p:spPr>
          <a:xfrm>
            <a:off x="887896" y="0"/>
            <a:ext cx="9952382" cy="1143000"/>
          </a:xfrm>
        </p:spPr>
        <p:txBody>
          <a:bodyPr>
            <a:normAutofit/>
          </a:bodyPr>
          <a:lstStyle/>
          <a:p>
            <a:pPr algn="ctr"/>
            <a:r>
              <a:rPr lang="en-US" altLang="en-US" b="1" dirty="0" smtClean="0">
                <a:latin typeface="+mn-lt"/>
              </a:rPr>
              <a:t>Real Torah Keepers Love Yahusha</a:t>
            </a:r>
            <a:endParaRPr lang="en-US" altLang="en-US" b="1" dirty="0">
              <a:latin typeface="+mn-lt"/>
            </a:endParaRPr>
          </a:p>
        </p:txBody>
      </p:sp>
      <p:sp>
        <p:nvSpPr>
          <p:cNvPr id="142339" name="Rectangle 3"/>
          <p:cNvSpPr>
            <a:spLocks noGrp="1" noChangeArrowheads="1"/>
          </p:cNvSpPr>
          <p:nvPr>
            <p:ph type="body" idx="1"/>
          </p:nvPr>
        </p:nvSpPr>
        <p:spPr>
          <a:xfrm>
            <a:off x="325821" y="1143000"/>
            <a:ext cx="11288110" cy="5715000"/>
          </a:xfrm>
        </p:spPr>
        <p:txBody>
          <a:bodyPr>
            <a:normAutofit/>
          </a:bodyPr>
          <a:lstStyle/>
          <a:p>
            <a:pPr marL="0" indent="0">
              <a:buNone/>
            </a:pPr>
            <a:r>
              <a:rPr lang="en-US" sz="4000" b="1" dirty="0" smtClean="0"/>
              <a:t>Yahusha </a:t>
            </a:r>
            <a:r>
              <a:rPr lang="en-US" sz="4000" b="1" dirty="0"/>
              <a:t>said to him, "I am the way, and the truth, and the life; no one comes to the Father but through Me</a:t>
            </a:r>
            <a:r>
              <a:rPr lang="en-US" sz="4000" b="1" dirty="0" smtClean="0"/>
              <a:t>. If </a:t>
            </a:r>
            <a:r>
              <a:rPr lang="en-US" sz="4000" b="1" dirty="0"/>
              <a:t>you had known Me, you would have known My Father also; from now on you know Him, and have seen Him</a:t>
            </a:r>
            <a:r>
              <a:rPr lang="en-US" sz="4000" b="1" dirty="0" smtClean="0"/>
              <a:t>.”  </a:t>
            </a:r>
            <a:r>
              <a:rPr lang="en-US" sz="4000" b="1" dirty="0"/>
              <a:t>Philip said to Him, "Lord, show us the Father, and it is enough for us."</a:t>
            </a:r>
          </a:p>
          <a:p>
            <a:pPr>
              <a:buNone/>
            </a:pPr>
            <a:r>
              <a:rPr lang="en-US" altLang="en-US" sz="4000" b="1" dirty="0" smtClean="0"/>
              <a:t>4</a:t>
            </a:r>
            <a:r>
              <a:rPr lang="en-US" altLang="en-US" sz="4000" b="1" baseline="30000" dirty="0" smtClean="0"/>
              <a:t>th</a:t>
            </a:r>
            <a:r>
              <a:rPr lang="en-US" altLang="en-US" sz="4000" b="1" dirty="0" smtClean="0"/>
              <a:t> Gospel 14:6-8</a:t>
            </a:r>
          </a:p>
          <a:p>
            <a:pPr>
              <a:buNone/>
            </a:pPr>
            <a:r>
              <a:rPr lang="en-US" altLang="en-US" sz="4000" dirty="0" smtClean="0"/>
              <a:t>If you say you love Yahuwah, then you must also love the One He Sent!</a:t>
            </a:r>
            <a:endParaRPr lang="en-US" altLang="en-US" sz="4000" dirty="0"/>
          </a:p>
        </p:txBody>
      </p:sp>
    </p:spTree>
    <p:extLst>
      <p:ext uri="{BB962C8B-B14F-4D97-AF65-F5344CB8AC3E}">
        <p14:creationId xmlns:p14="http://schemas.microsoft.com/office/powerpoint/2010/main" val="1872698627"/>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2338" name="Rectangle 2"/>
          <p:cNvSpPr>
            <a:spLocks noGrp="1" noChangeArrowheads="1"/>
          </p:cNvSpPr>
          <p:nvPr>
            <p:ph type="title"/>
          </p:nvPr>
        </p:nvSpPr>
        <p:spPr>
          <a:xfrm>
            <a:off x="887896" y="0"/>
            <a:ext cx="9952382" cy="1143000"/>
          </a:xfrm>
        </p:spPr>
        <p:txBody>
          <a:bodyPr>
            <a:normAutofit/>
          </a:bodyPr>
          <a:lstStyle/>
          <a:p>
            <a:pPr algn="ctr"/>
            <a:r>
              <a:rPr lang="en-US" altLang="en-US" b="1" dirty="0" smtClean="0">
                <a:latin typeface="+mn-lt"/>
              </a:rPr>
              <a:t>Real Torah Keepers Love Yahusha</a:t>
            </a:r>
            <a:endParaRPr lang="en-US" altLang="en-US" b="1" dirty="0">
              <a:latin typeface="+mn-lt"/>
            </a:endParaRPr>
          </a:p>
        </p:txBody>
      </p:sp>
      <p:sp>
        <p:nvSpPr>
          <p:cNvPr id="142339" name="Rectangle 3"/>
          <p:cNvSpPr>
            <a:spLocks noGrp="1" noChangeArrowheads="1"/>
          </p:cNvSpPr>
          <p:nvPr>
            <p:ph type="body" idx="1"/>
          </p:nvPr>
        </p:nvSpPr>
        <p:spPr>
          <a:xfrm>
            <a:off x="325821" y="1143000"/>
            <a:ext cx="11288110" cy="5715000"/>
          </a:xfrm>
        </p:spPr>
        <p:txBody>
          <a:bodyPr>
            <a:normAutofit/>
          </a:bodyPr>
          <a:lstStyle/>
          <a:p>
            <a:pPr marL="0" indent="0">
              <a:buNone/>
            </a:pPr>
            <a:r>
              <a:rPr lang="en-US" sz="4000" b="1" dirty="0" smtClean="0"/>
              <a:t>In </a:t>
            </a:r>
            <a:r>
              <a:rPr lang="en-US" sz="4000" b="1" dirty="0"/>
              <a:t>that day you will know that I am in My Father, and you in Me, and I in you</a:t>
            </a:r>
            <a:r>
              <a:rPr lang="en-US" sz="4000" b="1" dirty="0" smtClean="0"/>
              <a:t>. “</a:t>
            </a:r>
            <a:r>
              <a:rPr lang="en-US" sz="4000" b="1" u="sng" dirty="0" smtClean="0"/>
              <a:t>He </a:t>
            </a:r>
            <a:r>
              <a:rPr lang="en-US" sz="4000" b="1" u="sng" dirty="0"/>
              <a:t>who has My commandments and keeps them is the one who loves Me; and he who loves Me will be loved by My Father</a:t>
            </a:r>
            <a:r>
              <a:rPr lang="en-US" sz="4000" b="1" dirty="0"/>
              <a:t>, and I will love him and will disclose Myself to him</a:t>
            </a:r>
            <a:r>
              <a:rPr lang="en-US" sz="4000" b="1" dirty="0" smtClean="0"/>
              <a:t>.”  </a:t>
            </a:r>
            <a:r>
              <a:rPr lang="en-US" altLang="en-US" sz="4000" b="1" dirty="0" smtClean="0"/>
              <a:t>4</a:t>
            </a:r>
            <a:r>
              <a:rPr lang="en-US" altLang="en-US" sz="4000" b="1" baseline="30000" dirty="0" smtClean="0"/>
              <a:t>th</a:t>
            </a:r>
            <a:r>
              <a:rPr lang="en-US" altLang="en-US" sz="4000" b="1" dirty="0" smtClean="0"/>
              <a:t> Gospel 14:20-22</a:t>
            </a:r>
          </a:p>
          <a:p>
            <a:pPr>
              <a:buNone/>
            </a:pPr>
            <a:endParaRPr lang="en-US" altLang="en-US" sz="4000" dirty="0"/>
          </a:p>
        </p:txBody>
      </p:sp>
    </p:spTree>
    <p:extLst>
      <p:ext uri="{BB962C8B-B14F-4D97-AF65-F5344CB8AC3E}">
        <p14:creationId xmlns:p14="http://schemas.microsoft.com/office/powerpoint/2010/main" val="3986396534"/>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2338" name="Rectangle 2"/>
          <p:cNvSpPr>
            <a:spLocks noGrp="1" noChangeArrowheads="1"/>
          </p:cNvSpPr>
          <p:nvPr>
            <p:ph type="title"/>
          </p:nvPr>
        </p:nvSpPr>
        <p:spPr>
          <a:xfrm>
            <a:off x="887896" y="0"/>
            <a:ext cx="9952382" cy="1143000"/>
          </a:xfrm>
        </p:spPr>
        <p:txBody>
          <a:bodyPr>
            <a:normAutofit/>
          </a:bodyPr>
          <a:lstStyle/>
          <a:p>
            <a:pPr algn="ctr"/>
            <a:r>
              <a:rPr lang="en-US" altLang="en-US" b="1" dirty="0" smtClean="0">
                <a:latin typeface="+mn-lt"/>
              </a:rPr>
              <a:t>Real Torah Keepers Love Yahusha</a:t>
            </a:r>
            <a:endParaRPr lang="en-US" altLang="en-US" b="1" dirty="0">
              <a:latin typeface="+mn-lt"/>
            </a:endParaRPr>
          </a:p>
        </p:txBody>
      </p:sp>
      <p:sp>
        <p:nvSpPr>
          <p:cNvPr id="142339" name="Rectangle 3"/>
          <p:cNvSpPr>
            <a:spLocks noGrp="1" noChangeArrowheads="1"/>
          </p:cNvSpPr>
          <p:nvPr>
            <p:ph type="body" idx="1"/>
          </p:nvPr>
        </p:nvSpPr>
        <p:spPr>
          <a:xfrm>
            <a:off x="325821" y="1143000"/>
            <a:ext cx="11288110" cy="5715000"/>
          </a:xfrm>
        </p:spPr>
        <p:txBody>
          <a:bodyPr>
            <a:normAutofit/>
          </a:bodyPr>
          <a:lstStyle/>
          <a:p>
            <a:pPr marL="0" indent="0">
              <a:buNone/>
            </a:pPr>
            <a:r>
              <a:rPr lang="en-US" sz="4000" b="1" dirty="0" smtClean="0"/>
              <a:t>Yahusha </a:t>
            </a:r>
            <a:r>
              <a:rPr lang="en-US" sz="4000" b="1" dirty="0"/>
              <a:t>answered and said to him, </a:t>
            </a:r>
            <a:r>
              <a:rPr lang="en-US" sz="4000" b="1" dirty="0" smtClean="0"/>
              <a:t>If </a:t>
            </a:r>
            <a:r>
              <a:rPr lang="en-US" sz="4000" b="1" dirty="0"/>
              <a:t>anyone loves Me, he will keep My word; and My Father will love him, and We will come to him and make Our abode with him</a:t>
            </a:r>
            <a:r>
              <a:rPr lang="en-US" sz="4000" b="1" dirty="0" smtClean="0"/>
              <a:t>. He </a:t>
            </a:r>
            <a:r>
              <a:rPr lang="en-US" sz="4000" b="1" dirty="0"/>
              <a:t>who does not love Me does not keep My words; and </a:t>
            </a:r>
            <a:r>
              <a:rPr lang="en-US" sz="4000" b="1" u="sng" dirty="0"/>
              <a:t>the word which you hear is not Mine, but the Father's who sent Me</a:t>
            </a:r>
            <a:r>
              <a:rPr lang="en-US" sz="4000" b="1" dirty="0"/>
              <a:t>.</a:t>
            </a:r>
          </a:p>
          <a:p>
            <a:pPr>
              <a:buNone/>
            </a:pPr>
            <a:r>
              <a:rPr lang="en-US" altLang="en-US" sz="4000" b="1" dirty="0" smtClean="0"/>
              <a:t>4</a:t>
            </a:r>
            <a:r>
              <a:rPr lang="en-US" altLang="en-US" sz="4000" b="1" baseline="30000" dirty="0" smtClean="0"/>
              <a:t>th</a:t>
            </a:r>
            <a:r>
              <a:rPr lang="en-US" altLang="en-US" sz="4000" b="1" dirty="0" smtClean="0"/>
              <a:t> Gospel 14:23-24</a:t>
            </a:r>
          </a:p>
          <a:p>
            <a:pPr>
              <a:buNone/>
            </a:pPr>
            <a:endParaRPr lang="en-US" altLang="en-US" sz="4000" dirty="0"/>
          </a:p>
        </p:txBody>
      </p:sp>
    </p:spTree>
    <p:extLst>
      <p:ext uri="{BB962C8B-B14F-4D97-AF65-F5344CB8AC3E}">
        <p14:creationId xmlns:p14="http://schemas.microsoft.com/office/powerpoint/2010/main" val="46094992"/>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2338" name="Rectangle 2"/>
          <p:cNvSpPr>
            <a:spLocks noGrp="1" noChangeArrowheads="1"/>
          </p:cNvSpPr>
          <p:nvPr>
            <p:ph type="title"/>
          </p:nvPr>
        </p:nvSpPr>
        <p:spPr>
          <a:xfrm>
            <a:off x="887896" y="0"/>
            <a:ext cx="9952382" cy="1143000"/>
          </a:xfrm>
        </p:spPr>
        <p:txBody>
          <a:bodyPr>
            <a:normAutofit/>
          </a:bodyPr>
          <a:lstStyle/>
          <a:p>
            <a:pPr algn="ctr"/>
            <a:r>
              <a:rPr lang="en-US" altLang="en-US" b="1" dirty="0" smtClean="0">
                <a:latin typeface="+mn-lt"/>
              </a:rPr>
              <a:t>Real Torah Keepers Love Yahusha</a:t>
            </a:r>
            <a:endParaRPr lang="en-US" altLang="en-US" b="1" dirty="0">
              <a:latin typeface="+mn-lt"/>
            </a:endParaRPr>
          </a:p>
        </p:txBody>
      </p:sp>
      <p:sp>
        <p:nvSpPr>
          <p:cNvPr id="142339" name="Rectangle 3"/>
          <p:cNvSpPr>
            <a:spLocks noGrp="1" noChangeArrowheads="1"/>
          </p:cNvSpPr>
          <p:nvPr>
            <p:ph type="body" idx="1"/>
          </p:nvPr>
        </p:nvSpPr>
        <p:spPr>
          <a:xfrm>
            <a:off x="325821" y="1143000"/>
            <a:ext cx="11288110" cy="5715000"/>
          </a:xfrm>
        </p:spPr>
        <p:txBody>
          <a:bodyPr>
            <a:normAutofit/>
          </a:bodyPr>
          <a:lstStyle/>
          <a:p>
            <a:pPr marL="0" indent="0">
              <a:buNone/>
            </a:pPr>
            <a:r>
              <a:rPr lang="en-US" sz="4000" b="1" dirty="0" smtClean="0"/>
              <a:t>By </a:t>
            </a:r>
            <a:r>
              <a:rPr lang="en-US" sz="4000" b="1" dirty="0"/>
              <a:t>this we know that we have come to know Him, if we keep His </a:t>
            </a:r>
            <a:r>
              <a:rPr lang="en-US" sz="4000" b="1" dirty="0" smtClean="0"/>
              <a:t>commandments. </a:t>
            </a:r>
            <a:r>
              <a:rPr lang="en-US" sz="4000" b="1" dirty="0"/>
              <a:t>The one who says, "I have come to know Him," and does not keep His commandments, is a liar, and the truth is not in </a:t>
            </a:r>
            <a:r>
              <a:rPr lang="en-US" sz="4000" b="1" dirty="0" smtClean="0"/>
              <a:t>him; </a:t>
            </a:r>
            <a:r>
              <a:rPr lang="en-US" sz="4000" b="1" dirty="0"/>
              <a:t>but whoever keeps His word, in him the love of Elohim has truly been perfected. By this we know that we are in </a:t>
            </a:r>
            <a:r>
              <a:rPr lang="en-US" sz="4000" b="1" dirty="0" smtClean="0"/>
              <a:t>Him: </a:t>
            </a:r>
            <a:r>
              <a:rPr lang="en-US" sz="4000" b="1" dirty="0"/>
              <a:t>the one who says he abides in Him ought himself to walk in the same manner as He walked</a:t>
            </a:r>
            <a:r>
              <a:rPr lang="en-US" sz="4000" b="1" dirty="0" smtClean="0"/>
              <a:t>.  </a:t>
            </a:r>
            <a:r>
              <a:rPr lang="en-US" altLang="en-US" sz="4000" b="1" dirty="0" smtClean="0"/>
              <a:t>1 </a:t>
            </a:r>
            <a:r>
              <a:rPr lang="en-US" altLang="en-US" sz="4000" b="1" dirty="0" err="1"/>
              <a:t>Y</a:t>
            </a:r>
            <a:r>
              <a:rPr lang="en-US" altLang="en-US" sz="4000" b="1" dirty="0" err="1" smtClean="0"/>
              <a:t>ochanan</a:t>
            </a:r>
            <a:r>
              <a:rPr lang="en-US" altLang="en-US" sz="4000" b="1" dirty="0" smtClean="0"/>
              <a:t> 2:3-6</a:t>
            </a:r>
          </a:p>
          <a:p>
            <a:pPr>
              <a:buNone/>
            </a:pPr>
            <a:endParaRPr lang="en-US" altLang="en-US" sz="4000" dirty="0"/>
          </a:p>
        </p:txBody>
      </p:sp>
    </p:spTree>
    <p:extLst>
      <p:ext uri="{BB962C8B-B14F-4D97-AF65-F5344CB8AC3E}">
        <p14:creationId xmlns:p14="http://schemas.microsoft.com/office/powerpoint/2010/main" val="4129269007"/>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2338" name="Rectangle 2"/>
          <p:cNvSpPr>
            <a:spLocks noGrp="1" noChangeArrowheads="1"/>
          </p:cNvSpPr>
          <p:nvPr>
            <p:ph type="title"/>
          </p:nvPr>
        </p:nvSpPr>
        <p:spPr>
          <a:xfrm>
            <a:off x="887896" y="0"/>
            <a:ext cx="9952382" cy="1143000"/>
          </a:xfrm>
        </p:spPr>
        <p:txBody>
          <a:bodyPr>
            <a:normAutofit/>
          </a:bodyPr>
          <a:lstStyle/>
          <a:p>
            <a:pPr algn="ctr"/>
            <a:r>
              <a:rPr lang="en-US" altLang="en-US" b="1" dirty="0" smtClean="0">
                <a:latin typeface="+mn-lt"/>
              </a:rPr>
              <a:t>Real Torah Keepers Love One Another</a:t>
            </a:r>
            <a:endParaRPr lang="en-US" altLang="en-US" b="1" dirty="0">
              <a:latin typeface="+mn-lt"/>
            </a:endParaRPr>
          </a:p>
        </p:txBody>
      </p:sp>
      <p:sp>
        <p:nvSpPr>
          <p:cNvPr id="142339" name="Rectangle 3"/>
          <p:cNvSpPr>
            <a:spLocks noGrp="1" noChangeArrowheads="1"/>
          </p:cNvSpPr>
          <p:nvPr>
            <p:ph type="body" idx="1"/>
          </p:nvPr>
        </p:nvSpPr>
        <p:spPr>
          <a:xfrm>
            <a:off x="325821" y="1143000"/>
            <a:ext cx="11288110" cy="5715000"/>
          </a:xfrm>
        </p:spPr>
        <p:txBody>
          <a:bodyPr>
            <a:normAutofit/>
          </a:bodyPr>
          <a:lstStyle/>
          <a:p>
            <a:pPr marL="0" indent="0">
              <a:buNone/>
            </a:pPr>
            <a:r>
              <a:rPr lang="en-US" sz="4000" b="1" dirty="0" smtClean="0"/>
              <a:t>This </a:t>
            </a:r>
            <a:r>
              <a:rPr lang="en-US" sz="4000" b="1" dirty="0"/>
              <a:t>is My commandment, that you love one another, just as I have loved you</a:t>
            </a:r>
            <a:r>
              <a:rPr lang="en-US" sz="4000" b="1" dirty="0" smtClean="0"/>
              <a:t>. Greater </a:t>
            </a:r>
            <a:r>
              <a:rPr lang="en-US" sz="4000" b="1" dirty="0"/>
              <a:t>love has no one than this, that one lay down his life for his friends</a:t>
            </a:r>
            <a:r>
              <a:rPr lang="en-US" sz="4000" b="1" dirty="0" smtClean="0"/>
              <a:t>. You </a:t>
            </a:r>
            <a:r>
              <a:rPr lang="en-US" sz="4000" b="1" dirty="0"/>
              <a:t>are My friends if you do what I command you</a:t>
            </a:r>
            <a:r>
              <a:rPr lang="en-US" sz="4000" b="1" dirty="0" smtClean="0"/>
              <a:t>.  4</a:t>
            </a:r>
            <a:r>
              <a:rPr lang="en-US" sz="4000" b="1" baseline="30000" dirty="0" smtClean="0"/>
              <a:t>th</a:t>
            </a:r>
            <a:r>
              <a:rPr lang="en-US" sz="4000" b="1" dirty="0" smtClean="0"/>
              <a:t> Gospel 15:12-14</a:t>
            </a:r>
            <a:endParaRPr lang="en-US" altLang="en-US" sz="5400" b="1" dirty="0"/>
          </a:p>
        </p:txBody>
      </p:sp>
    </p:spTree>
    <p:extLst>
      <p:ext uri="{BB962C8B-B14F-4D97-AF65-F5344CB8AC3E}">
        <p14:creationId xmlns:p14="http://schemas.microsoft.com/office/powerpoint/2010/main" val="2031379522"/>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2338" name="Rectangle 2"/>
          <p:cNvSpPr>
            <a:spLocks noGrp="1" noChangeArrowheads="1"/>
          </p:cNvSpPr>
          <p:nvPr>
            <p:ph type="title"/>
          </p:nvPr>
        </p:nvSpPr>
        <p:spPr>
          <a:xfrm>
            <a:off x="887896" y="0"/>
            <a:ext cx="9952382" cy="1143000"/>
          </a:xfrm>
        </p:spPr>
        <p:txBody>
          <a:bodyPr>
            <a:normAutofit/>
          </a:bodyPr>
          <a:lstStyle/>
          <a:p>
            <a:pPr algn="ctr"/>
            <a:r>
              <a:rPr lang="en-US" altLang="en-US" b="1" dirty="0" smtClean="0">
                <a:latin typeface="+mn-lt"/>
              </a:rPr>
              <a:t>Real Torah Keepers Love One Another</a:t>
            </a:r>
            <a:endParaRPr lang="en-US" altLang="en-US" b="1" dirty="0">
              <a:latin typeface="+mn-lt"/>
            </a:endParaRPr>
          </a:p>
        </p:txBody>
      </p:sp>
      <p:sp>
        <p:nvSpPr>
          <p:cNvPr id="142339" name="Rectangle 3"/>
          <p:cNvSpPr>
            <a:spLocks noGrp="1" noChangeArrowheads="1"/>
          </p:cNvSpPr>
          <p:nvPr>
            <p:ph type="body" idx="1"/>
          </p:nvPr>
        </p:nvSpPr>
        <p:spPr>
          <a:xfrm>
            <a:off x="325821" y="1143000"/>
            <a:ext cx="11288110" cy="5715000"/>
          </a:xfrm>
        </p:spPr>
        <p:txBody>
          <a:bodyPr>
            <a:normAutofit/>
          </a:bodyPr>
          <a:lstStyle/>
          <a:p>
            <a:pPr marL="0" indent="0">
              <a:buNone/>
            </a:pPr>
            <a:r>
              <a:rPr lang="en-US" sz="4000" b="1" dirty="0" smtClean="0"/>
              <a:t>The </a:t>
            </a:r>
            <a:r>
              <a:rPr lang="en-US" sz="4000" b="1" dirty="0"/>
              <a:t>one who says he is in the Light and [yet] hates his brother </a:t>
            </a:r>
            <a:r>
              <a:rPr lang="en-US" sz="4000" b="1" u="sng" dirty="0"/>
              <a:t>is in the darkness until now</a:t>
            </a:r>
            <a:r>
              <a:rPr lang="en-US" sz="4000" b="1" dirty="0" smtClean="0"/>
              <a:t>. </a:t>
            </a:r>
            <a:r>
              <a:rPr lang="en-US" sz="4000" b="1" u="sng" dirty="0"/>
              <a:t>The one who loves his brother abides in the Light</a:t>
            </a:r>
            <a:r>
              <a:rPr lang="en-US" sz="4000" b="1" dirty="0"/>
              <a:t> and there is no cause for stumbling in </a:t>
            </a:r>
            <a:r>
              <a:rPr lang="en-US" sz="4000" b="1" dirty="0" smtClean="0"/>
              <a:t>him. </a:t>
            </a:r>
            <a:r>
              <a:rPr lang="en-US" sz="4000" b="1" dirty="0"/>
              <a:t>But the one who hates his brother is in the darkness and walks in the darkness, and does not know where he is going because the darkness has blinded his eyes.</a:t>
            </a:r>
          </a:p>
          <a:p>
            <a:pPr>
              <a:buNone/>
            </a:pPr>
            <a:r>
              <a:rPr lang="en-US" altLang="en-US" sz="4000" b="1" dirty="0" smtClean="0"/>
              <a:t>1 </a:t>
            </a:r>
            <a:r>
              <a:rPr lang="en-US" altLang="en-US" sz="4000" b="1" dirty="0" err="1" smtClean="0"/>
              <a:t>Yochanan</a:t>
            </a:r>
            <a:r>
              <a:rPr lang="en-US" altLang="en-US" sz="4000" b="1" dirty="0" smtClean="0"/>
              <a:t> 2:9-11</a:t>
            </a:r>
          </a:p>
          <a:p>
            <a:pPr>
              <a:buNone/>
            </a:pPr>
            <a:endParaRPr lang="en-US" altLang="en-US" sz="4000" dirty="0"/>
          </a:p>
        </p:txBody>
      </p:sp>
    </p:spTree>
    <p:extLst>
      <p:ext uri="{BB962C8B-B14F-4D97-AF65-F5344CB8AC3E}">
        <p14:creationId xmlns:p14="http://schemas.microsoft.com/office/powerpoint/2010/main" val="1619717547"/>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2338" name="Rectangle 2"/>
          <p:cNvSpPr>
            <a:spLocks noGrp="1" noChangeArrowheads="1"/>
          </p:cNvSpPr>
          <p:nvPr>
            <p:ph type="title"/>
          </p:nvPr>
        </p:nvSpPr>
        <p:spPr>
          <a:xfrm>
            <a:off x="887896" y="0"/>
            <a:ext cx="9952382" cy="1143000"/>
          </a:xfrm>
        </p:spPr>
        <p:txBody>
          <a:bodyPr>
            <a:normAutofit/>
          </a:bodyPr>
          <a:lstStyle/>
          <a:p>
            <a:pPr algn="ctr"/>
            <a:r>
              <a:rPr lang="en-US" altLang="en-US" b="1" dirty="0" smtClean="0">
                <a:latin typeface="+mn-lt"/>
              </a:rPr>
              <a:t>Real Torah Keepers Are Circumcised!</a:t>
            </a:r>
            <a:endParaRPr lang="en-US" altLang="en-US" b="1" dirty="0">
              <a:latin typeface="+mn-lt"/>
            </a:endParaRPr>
          </a:p>
        </p:txBody>
      </p:sp>
      <p:sp>
        <p:nvSpPr>
          <p:cNvPr id="142339" name="Rectangle 3"/>
          <p:cNvSpPr>
            <a:spLocks noGrp="1" noChangeArrowheads="1"/>
          </p:cNvSpPr>
          <p:nvPr>
            <p:ph type="body" idx="1"/>
          </p:nvPr>
        </p:nvSpPr>
        <p:spPr>
          <a:xfrm>
            <a:off x="325821" y="1143000"/>
            <a:ext cx="11288110" cy="5715000"/>
          </a:xfrm>
        </p:spPr>
        <p:txBody>
          <a:bodyPr>
            <a:normAutofit fontScale="92500"/>
          </a:bodyPr>
          <a:lstStyle/>
          <a:p>
            <a:pPr marL="0" indent="0">
              <a:buNone/>
            </a:pPr>
            <a:r>
              <a:rPr lang="en-US" sz="4000" b="1" dirty="0" smtClean="0"/>
              <a:t>Yet </a:t>
            </a:r>
            <a:r>
              <a:rPr lang="en-US" sz="4000" b="1" dirty="0"/>
              <a:t>on your fathers did Yahuwah set His affection to love them, and He chose their descendants after them, [even] you above all peoples, as [it is] this day.</a:t>
            </a:r>
          </a:p>
          <a:p>
            <a:pPr marL="0" indent="0">
              <a:buNone/>
            </a:pPr>
            <a:r>
              <a:rPr lang="en-US" sz="4000" b="1" u="sng" dirty="0" smtClean="0"/>
              <a:t>So </a:t>
            </a:r>
            <a:r>
              <a:rPr lang="en-US" sz="4000" b="1" u="sng" dirty="0"/>
              <a:t>circumcise your heart, and stiffen your neck no longer</a:t>
            </a:r>
            <a:r>
              <a:rPr lang="en-US" sz="4000" b="1" dirty="0"/>
              <a:t>.</a:t>
            </a:r>
          </a:p>
          <a:p>
            <a:pPr marL="0" indent="0">
              <a:buNone/>
            </a:pPr>
            <a:r>
              <a:rPr lang="en-US" sz="4000" b="1" dirty="0" smtClean="0"/>
              <a:t>For </a:t>
            </a:r>
            <a:r>
              <a:rPr lang="en-US" sz="4000" b="1" dirty="0"/>
              <a:t>Yahuwah your Elohim is the Elohim of gods and the Lord of lords, the great, the mighty, and the awesome Elohim who does not show partiality nor take a bribe.</a:t>
            </a:r>
          </a:p>
          <a:p>
            <a:pPr>
              <a:buNone/>
            </a:pPr>
            <a:r>
              <a:rPr lang="en-US" altLang="en-US" sz="4000" b="1" dirty="0" err="1" smtClean="0"/>
              <a:t>Devarim</a:t>
            </a:r>
            <a:r>
              <a:rPr lang="en-US" altLang="en-US" sz="4000" b="1" dirty="0" smtClean="0"/>
              <a:t>/Deuteronomy 10:15-17</a:t>
            </a:r>
          </a:p>
          <a:p>
            <a:pPr>
              <a:buNone/>
            </a:pPr>
            <a:endParaRPr lang="en-US" altLang="en-US" sz="4000" dirty="0"/>
          </a:p>
        </p:txBody>
      </p:sp>
    </p:spTree>
    <p:extLst>
      <p:ext uri="{BB962C8B-B14F-4D97-AF65-F5344CB8AC3E}">
        <p14:creationId xmlns:p14="http://schemas.microsoft.com/office/powerpoint/2010/main" val="44131544"/>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2338" name="Rectangle 2"/>
          <p:cNvSpPr>
            <a:spLocks noGrp="1" noChangeArrowheads="1"/>
          </p:cNvSpPr>
          <p:nvPr>
            <p:ph type="title"/>
          </p:nvPr>
        </p:nvSpPr>
        <p:spPr>
          <a:xfrm>
            <a:off x="887896" y="0"/>
            <a:ext cx="9952382" cy="1143000"/>
          </a:xfrm>
        </p:spPr>
        <p:txBody>
          <a:bodyPr>
            <a:normAutofit/>
          </a:bodyPr>
          <a:lstStyle/>
          <a:p>
            <a:pPr algn="ctr"/>
            <a:r>
              <a:rPr lang="en-US" altLang="en-US" b="1" dirty="0" smtClean="0">
                <a:latin typeface="+mn-lt"/>
              </a:rPr>
              <a:t>Real Torah Keepers Are Circumcised!</a:t>
            </a:r>
            <a:endParaRPr lang="en-US" altLang="en-US" b="1" dirty="0">
              <a:latin typeface="+mn-lt"/>
            </a:endParaRPr>
          </a:p>
        </p:txBody>
      </p:sp>
      <p:sp>
        <p:nvSpPr>
          <p:cNvPr id="142339" name="Rectangle 3"/>
          <p:cNvSpPr>
            <a:spLocks noGrp="1" noChangeArrowheads="1"/>
          </p:cNvSpPr>
          <p:nvPr>
            <p:ph type="body" idx="1"/>
          </p:nvPr>
        </p:nvSpPr>
        <p:spPr>
          <a:xfrm>
            <a:off x="325821" y="1143000"/>
            <a:ext cx="11288110" cy="5715000"/>
          </a:xfrm>
        </p:spPr>
        <p:txBody>
          <a:bodyPr>
            <a:normAutofit/>
          </a:bodyPr>
          <a:lstStyle/>
          <a:p>
            <a:pPr marL="0" indent="0">
              <a:buNone/>
            </a:pPr>
            <a:r>
              <a:rPr lang="en-US" sz="4000" b="1" dirty="0" smtClean="0"/>
              <a:t>Moreover </a:t>
            </a:r>
            <a:r>
              <a:rPr lang="en-US" sz="4000" b="1" u="sng" dirty="0"/>
              <a:t>Yahuwah your Elohim will circumcise your heart and the heart of your descendants</a:t>
            </a:r>
            <a:r>
              <a:rPr lang="en-US" sz="4000" b="1" dirty="0"/>
              <a:t>, to love Yahuwah your Elohim with all your heart and with all your soul, so that you may live.</a:t>
            </a:r>
          </a:p>
          <a:p>
            <a:pPr>
              <a:buNone/>
            </a:pPr>
            <a:r>
              <a:rPr lang="en-US" altLang="en-US" sz="4000" b="1" dirty="0" err="1" smtClean="0"/>
              <a:t>Devarim</a:t>
            </a:r>
            <a:r>
              <a:rPr lang="en-US" altLang="en-US" sz="4000" b="1" dirty="0" smtClean="0"/>
              <a:t>/Deuteronomy 30:6</a:t>
            </a:r>
          </a:p>
          <a:p>
            <a:pPr>
              <a:buNone/>
            </a:pPr>
            <a:endParaRPr lang="en-US" altLang="en-US" sz="4000" dirty="0"/>
          </a:p>
        </p:txBody>
      </p:sp>
    </p:spTree>
    <p:extLst>
      <p:ext uri="{BB962C8B-B14F-4D97-AF65-F5344CB8AC3E}">
        <p14:creationId xmlns:p14="http://schemas.microsoft.com/office/powerpoint/2010/main" val="2245593241"/>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2338" name="Rectangle 2"/>
          <p:cNvSpPr>
            <a:spLocks noGrp="1" noChangeArrowheads="1"/>
          </p:cNvSpPr>
          <p:nvPr>
            <p:ph type="title"/>
          </p:nvPr>
        </p:nvSpPr>
        <p:spPr>
          <a:xfrm>
            <a:off x="887896" y="0"/>
            <a:ext cx="9952382" cy="1143000"/>
          </a:xfrm>
        </p:spPr>
        <p:txBody>
          <a:bodyPr>
            <a:normAutofit/>
          </a:bodyPr>
          <a:lstStyle/>
          <a:p>
            <a:pPr algn="ctr"/>
            <a:r>
              <a:rPr lang="en-US" altLang="en-US" b="1" dirty="0" smtClean="0">
                <a:latin typeface="+mn-lt"/>
              </a:rPr>
              <a:t>Real Torah Keepers Are Circumcised!</a:t>
            </a:r>
            <a:endParaRPr lang="en-US" altLang="en-US" b="1" dirty="0">
              <a:latin typeface="+mn-lt"/>
            </a:endParaRPr>
          </a:p>
        </p:txBody>
      </p:sp>
      <p:sp>
        <p:nvSpPr>
          <p:cNvPr id="142339" name="Rectangle 3"/>
          <p:cNvSpPr>
            <a:spLocks noGrp="1" noChangeArrowheads="1"/>
          </p:cNvSpPr>
          <p:nvPr>
            <p:ph type="body" idx="1"/>
          </p:nvPr>
        </p:nvSpPr>
        <p:spPr>
          <a:xfrm>
            <a:off x="325821" y="1143000"/>
            <a:ext cx="11288110" cy="5715000"/>
          </a:xfrm>
        </p:spPr>
        <p:txBody>
          <a:bodyPr>
            <a:normAutofit/>
          </a:bodyPr>
          <a:lstStyle/>
          <a:p>
            <a:pPr marL="0" indent="0">
              <a:buNone/>
            </a:pPr>
            <a:r>
              <a:rPr lang="en-US" sz="4000" b="1" dirty="0" smtClean="0"/>
              <a:t>"</a:t>
            </a:r>
            <a:r>
              <a:rPr lang="en-US" sz="4000" b="1" u="sng" dirty="0" smtClean="0"/>
              <a:t>Circumcise </a:t>
            </a:r>
            <a:r>
              <a:rPr lang="en-US" sz="4000" b="1" u="sng" dirty="0"/>
              <a:t>yourselves to Yahuwah And remove the foreskins of your heart</a:t>
            </a:r>
            <a:r>
              <a:rPr lang="en-US" sz="4000" b="1" dirty="0"/>
              <a:t>, Men of </a:t>
            </a:r>
            <a:r>
              <a:rPr lang="en-US" sz="4000" b="1" dirty="0" err="1"/>
              <a:t>Yehudah</a:t>
            </a:r>
            <a:r>
              <a:rPr lang="en-US" sz="4000" b="1" dirty="0"/>
              <a:t> and inhabitants of Jerusalem, Or else My wrath will go forth like fire And burn with none to quench it, Because of the evil of your deeds."</a:t>
            </a:r>
          </a:p>
          <a:p>
            <a:pPr>
              <a:buNone/>
            </a:pPr>
            <a:r>
              <a:rPr lang="en-US" altLang="en-US" sz="4000" b="1" dirty="0" smtClean="0"/>
              <a:t>Jeremiah 4:4</a:t>
            </a:r>
            <a:endParaRPr lang="en-US" altLang="en-US" sz="4000" b="1" dirty="0"/>
          </a:p>
        </p:txBody>
      </p:sp>
    </p:spTree>
    <p:extLst>
      <p:ext uri="{BB962C8B-B14F-4D97-AF65-F5344CB8AC3E}">
        <p14:creationId xmlns:p14="http://schemas.microsoft.com/office/powerpoint/2010/main" val="2808326989"/>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2338" name="Rectangle 2"/>
          <p:cNvSpPr>
            <a:spLocks noGrp="1" noChangeArrowheads="1"/>
          </p:cNvSpPr>
          <p:nvPr>
            <p:ph type="title"/>
          </p:nvPr>
        </p:nvSpPr>
        <p:spPr>
          <a:xfrm>
            <a:off x="887896" y="0"/>
            <a:ext cx="9952382" cy="1143000"/>
          </a:xfrm>
        </p:spPr>
        <p:txBody>
          <a:bodyPr>
            <a:normAutofit/>
          </a:bodyPr>
          <a:lstStyle/>
          <a:p>
            <a:pPr algn="ctr"/>
            <a:r>
              <a:rPr lang="en-US" altLang="en-US" b="1" dirty="0" smtClean="0">
                <a:latin typeface="+mn-lt"/>
              </a:rPr>
              <a:t>Real Torah Keepers Are Circumcised!</a:t>
            </a:r>
            <a:endParaRPr lang="en-US" altLang="en-US" b="1" dirty="0">
              <a:latin typeface="+mn-lt"/>
            </a:endParaRPr>
          </a:p>
        </p:txBody>
      </p:sp>
      <p:sp>
        <p:nvSpPr>
          <p:cNvPr id="142339" name="Rectangle 3"/>
          <p:cNvSpPr>
            <a:spLocks noGrp="1" noChangeArrowheads="1"/>
          </p:cNvSpPr>
          <p:nvPr>
            <p:ph type="body" idx="1"/>
          </p:nvPr>
        </p:nvSpPr>
        <p:spPr>
          <a:xfrm>
            <a:off x="325821" y="1143000"/>
            <a:ext cx="11288110" cy="5715000"/>
          </a:xfrm>
        </p:spPr>
        <p:txBody>
          <a:bodyPr>
            <a:normAutofit/>
          </a:bodyPr>
          <a:lstStyle/>
          <a:p>
            <a:pPr marL="0" indent="0">
              <a:buNone/>
            </a:pPr>
            <a:r>
              <a:rPr lang="en-US" sz="4000" b="1" dirty="0" smtClean="0"/>
              <a:t>For </a:t>
            </a:r>
            <a:r>
              <a:rPr lang="en-US" sz="4000" b="1" dirty="0"/>
              <a:t>indeed circumcision is of value if you practice the Law; but if you are a transgressor of the Law, your circumcision has become uncircumcision</a:t>
            </a:r>
            <a:r>
              <a:rPr lang="en-US" sz="4000" b="1" dirty="0" smtClean="0"/>
              <a:t>. </a:t>
            </a:r>
            <a:r>
              <a:rPr lang="en-US" sz="4000" b="1" dirty="0"/>
              <a:t>So if the uncircumcised man keeps the requirements of the Law, will not his uncircumcision be regarded as </a:t>
            </a:r>
            <a:r>
              <a:rPr lang="en-US" sz="4000" b="1" dirty="0" smtClean="0"/>
              <a:t>circumcision? </a:t>
            </a:r>
            <a:r>
              <a:rPr lang="en-US" sz="4000" b="1" dirty="0"/>
              <a:t>And he who is physically uncircumcised, if he keeps the Law, will he not judge you who though having the letter [of the Law] and circumcision are a transgressor of the Law</a:t>
            </a:r>
            <a:r>
              <a:rPr lang="en-US" sz="4000" b="1" dirty="0" smtClean="0"/>
              <a:t>?</a:t>
            </a:r>
            <a:r>
              <a:rPr lang="en-US" sz="4000" b="1" dirty="0"/>
              <a:t> </a:t>
            </a:r>
            <a:r>
              <a:rPr lang="en-US" sz="4000" b="1" dirty="0" smtClean="0"/>
              <a:t> Romans 2:25-27</a:t>
            </a:r>
            <a:endParaRPr lang="en-US" sz="4000" b="1" dirty="0"/>
          </a:p>
        </p:txBody>
      </p:sp>
    </p:spTree>
    <p:extLst>
      <p:ext uri="{BB962C8B-B14F-4D97-AF65-F5344CB8AC3E}">
        <p14:creationId xmlns:p14="http://schemas.microsoft.com/office/powerpoint/2010/main" val="2212332002"/>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2338" name="Rectangle 2"/>
          <p:cNvSpPr>
            <a:spLocks noGrp="1" noChangeArrowheads="1"/>
          </p:cNvSpPr>
          <p:nvPr>
            <p:ph type="title"/>
          </p:nvPr>
        </p:nvSpPr>
        <p:spPr>
          <a:xfrm>
            <a:off x="887896" y="0"/>
            <a:ext cx="9952382" cy="1143000"/>
          </a:xfrm>
        </p:spPr>
        <p:txBody>
          <a:bodyPr>
            <a:normAutofit/>
          </a:bodyPr>
          <a:lstStyle/>
          <a:p>
            <a:pPr algn="ctr"/>
            <a:r>
              <a:rPr lang="en-US" altLang="en-US" b="1" dirty="0" smtClean="0">
                <a:latin typeface="+mn-lt"/>
              </a:rPr>
              <a:t>Circumcision of the Heart</a:t>
            </a:r>
            <a:endParaRPr lang="en-US" altLang="en-US" b="1" dirty="0">
              <a:latin typeface="+mn-lt"/>
            </a:endParaRPr>
          </a:p>
        </p:txBody>
      </p:sp>
      <p:sp>
        <p:nvSpPr>
          <p:cNvPr id="142339" name="Rectangle 3"/>
          <p:cNvSpPr>
            <a:spLocks noGrp="1" noChangeArrowheads="1"/>
          </p:cNvSpPr>
          <p:nvPr>
            <p:ph type="body" idx="1"/>
          </p:nvPr>
        </p:nvSpPr>
        <p:spPr>
          <a:xfrm>
            <a:off x="325821" y="1143000"/>
            <a:ext cx="11288110" cy="5715000"/>
          </a:xfrm>
        </p:spPr>
        <p:txBody>
          <a:bodyPr>
            <a:normAutofit/>
          </a:bodyPr>
          <a:lstStyle/>
          <a:p>
            <a:pPr marL="0" indent="0">
              <a:buNone/>
            </a:pPr>
            <a:r>
              <a:rPr lang="en-US" sz="4000" b="1" dirty="0" smtClean="0"/>
              <a:t>For </a:t>
            </a:r>
            <a:r>
              <a:rPr lang="en-US" sz="4000" b="1" dirty="0"/>
              <a:t>he is not a Jew who is one outwardly, nor is circumcision that which is outward in the flesh</a:t>
            </a:r>
            <a:r>
              <a:rPr lang="en-US" sz="4000" b="1" dirty="0" smtClean="0"/>
              <a:t>. </a:t>
            </a:r>
            <a:r>
              <a:rPr lang="en-US" sz="4000" b="1" dirty="0"/>
              <a:t>But he is a Jew who is one inwardly; and </a:t>
            </a:r>
            <a:r>
              <a:rPr lang="en-US" sz="4000" b="1" u="sng" dirty="0"/>
              <a:t>circumcision is that which is of the heart, by the Spirit</a:t>
            </a:r>
            <a:r>
              <a:rPr lang="en-US" sz="4000" b="1" dirty="0"/>
              <a:t>, not by the letter; and his praise is not from men, but from Elohim</a:t>
            </a:r>
            <a:r>
              <a:rPr lang="en-US" sz="4000" b="1" dirty="0" smtClean="0"/>
              <a:t>.  Romans 2:28-29</a:t>
            </a:r>
            <a:endParaRPr lang="en-US" altLang="en-US" sz="4000" b="1" dirty="0" smtClean="0"/>
          </a:p>
          <a:p>
            <a:pPr>
              <a:buNone/>
            </a:pPr>
            <a:endParaRPr lang="en-US" altLang="en-US" sz="4000" dirty="0"/>
          </a:p>
        </p:txBody>
      </p:sp>
    </p:spTree>
    <p:extLst>
      <p:ext uri="{BB962C8B-B14F-4D97-AF65-F5344CB8AC3E}">
        <p14:creationId xmlns:p14="http://schemas.microsoft.com/office/powerpoint/2010/main" val="3447420989"/>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2338" name="Rectangle 2"/>
          <p:cNvSpPr>
            <a:spLocks noGrp="1" noChangeArrowheads="1"/>
          </p:cNvSpPr>
          <p:nvPr>
            <p:ph type="title"/>
          </p:nvPr>
        </p:nvSpPr>
        <p:spPr>
          <a:xfrm>
            <a:off x="887896" y="0"/>
            <a:ext cx="9952382" cy="1143000"/>
          </a:xfrm>
        </p:spPr>
        <p:txBody>
          <a:bodyPr>
            <a:normAutofit fontScale="90000"/>
          </a:bodyPr>
          <a:lstStyle/>
          <a:p>
            <a:pPr algn="ctr"/>
            <a:r>
              <a:rPr lang="en-US" altLang="en-US" b="1" dirty="0" smtClean="0">
                <a:latin typeface="+mn-lt"/>
              </a:rPr>
              <a:t>Real Torah Keepers Follow Yahusha Wherever He Goes</a:t>
            </a:r>
            <a:endParaRPr lang="en-US" altLang="en-US" b="1" dirty="0">
              <a:latin typeface="+mn-lt"/>
            </a:endParaRPr>
          </a:p>
        </p:txBody>
      </p:sp>
      <p:sp>
        <p:nvSpPr>
          <p:cNvPr id="142339" name="Rectangle 3"/>
          <p:cNvSpPr>
            <a:spLocks noGrp="1" noChangeArrowheads="1"/>
          </p:cNvSpPr>
          <p:nvPr>
            <p:ph type="body" idx="1"/>
          </p:nvPr>
        </p:nvSpPr>
        <p:spPr>
          <a:xfrm>
            <a:off x="325821" y="1143000"/>
            <a:ext cx="11288110" cy="5715000"/>
          </a:xfrm>
        </p:spPr>
        <p:txBody>
          <a:bodyPr>
            <a:normAutofit/>
          </a:bodyPr>
          <a:lstStyle/>
          <a:p>
            <a:pPr>
              <a:buNone/>
            </a:pPr>
            <a:r>
              <a:rPr lang="en-US" altLang="en-US" sz="4000" b="1" dirty="0" smtClean="0"/>
              <a:t>Take up your stake and follow me…</a:t>
            </a:r>
          </a:p>
          <a:p>
            <a:pPr marL="0" indent="0">
              <a:buNone/>
            </a:pPr>
            <a:r>
              <a:rPr lang="en-US" sz="4000" b="1" dirty="0"/>
              <a:t>These are the ones who have not been defiled with women, for they have kept themselves chaste. </a:t>
            </a:r>
            <a:r>
              <a:rPr lang="en-US" sz="4000" b="1" u="sng" dirty="0"/>
              <a:t>These [are] the ones who follow the Lamb wherever He goes</a:t>
            </a:r>
            <a:r>
              <a:rPr lang="en-US" sz="4000" b="1" dirty="0"/>
              <a:t>. These have been purchased from among men as first fruits to Elohim and to the Lamb</a:t>
            </a:r>
            <a:r>
              <a:rPr lang="en-US" sz="4000" b="1" dirty="0" smtClean="0"/>
              <a:t>. </a:t>
            </a:r>
            <a:r>
              <a:rPr lang="en-US" sz="4000" b="1" dirty="0"/>
              <a:t>And no lie was found in their mouth; they are blameless.</a:t>
            </a:r>
          </a:p>
          <a:p>
            <a:pPr>
              <a:buNone/>
            </a:pPr>
            <a:r>
              <a:rPr lang="en-US" altLang="en-US" sz="4000" b="1" dirty="0" smtClean="0"/>
              <a:t>Revelation 14:4-5</a:t>
            </a:r>
            <a:endParaRPr lang="en-US" altLang="en-US" sz="4000" b="1" dirty="0"/>
          </a:p>
        </p:txBody>
      </p:sp>
    </p:spTree>
    <p:extLst>
      <p:ext uri="{BB962C8B-B14F-4D97-AF65-F5344CB8AC3E}">
        <p14:creationId xmlns:p14="http://schemas.microsoft.com/office/powerpoint/2010/main" val="276945983"/>
      </p:ext>
    </p:extLst>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2338" name="Rectangle 2"/>
          <p:cNvSpPr>
            <a:spLocks noGrp="1" noChangeArrowheads="1"/>
          </p:cNvSpPr>
          <p:nvPr>
            <p:ph type="title"/>
          </p:nvPr>
        </p:nvSpPr>
        <p:spPr>
          <a:xfrm>
            <a:off x="887895" y="0"/>
            <a:ext cx="10442713" cy="1143000"/>
          </a:xfrm>
        </p:spPr>
        <p:txBody>
          <a:bodyPr>
            <a:normAutofit/>
          </a:bodyPr>
          <a:lstStyle/>
          <a:p>
            <a:pPr algn="ctr"/>
            <a:r>
              <a:rPr lang="en-US" altLang="en-US" b="1" dirty="0" smtClean="0">
                <a:latin typeface="+mn-lt"/>
              </a:rPr>
              <a:t>Real Torah Keepers Are Changed Internally</a:t>
            </a:r>
            <a:endParaRPr lang="en-US" altLang="en-US" b="1" dirty="0">
              <a:latin typeface="+mn-lt"/>
            </a:endParaRPr>
          </a:p>
        </p:txBody>
      </p:sp>
      <p:sp>
        <p:nvSpPr>
          <p:cNvPr id="142339" name="Rectangle 3"/>
          <p:cNvSpPr>
            <a:spLocks noGrp="1" noChangeArrowheads="1"/>
          </p:cNvSpPr>
          <p:nvPr>
            <p:ph type="body" idx="1"/>
          </p:nvPr>
        </p:nvSpPr>
        <p:spPr>
          <a:xfrm>
            <a:off x="325821" y="1143000"/>
            <a:ext cx="11288110" cy="5715000"/>
          </a:xfrm>
        </p:spPr>
        <p:txBody>
          <a:bodyPr>
            <a:normAutofit/>
          </a:bodyPr>
          <a:lstStyle/>
          <a:p>
            <a:pPr>
              <a:buNone/>
            </a:pPr>
            <a:r>
              <a:rPr lang="en-US" altLang="en-US" sz="4000" dirty="0" smtClean="0"/>
              <a:t>The Ten Words are the Covenant commandments of Yahuwah with his people</a:t>
            </a:r>
          </a:p>
          <a:p>
            <a:pPr>
              <a:buNone/>
            </a:pPr>
            <a:r>
              <a:rPr lang="en-US" altLang="en-US" sz="4000" dirty="0" smtClean="0"/>
              <a:t>It is right to keep covenant by obeying the commands of Elohim</a:t>
            </a:r>
          </a:p>
          <a:p>
            <a:pPr>
              <a:buNone/>
            </a:pPr>
            <a:r>
              <a:rPr lang="en-US" altLang="en-US" sz="4000" dirty="0" smtClean="0"/>
              <a:t>But are we really keeping Torah is we are only doing it outwardly, with no inward reality?</a:t>
            </a:r>
          </a:p>
        </p:txBody>
      </p:sp>
    </p:spTree>
    <p:extLst>
      <p:ext uri="{BB962C8B-B14F-4D97-AF65-F5344CB8AC3E}">
        <p14:creationId xmlns:p14="http://schemas.microsoft.com/office/powerpoint/2010/main" val="1054657629"/>
      </p:ext>
    </p:extLst>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2338" name="Rectangle 2"/>
          <p:cNvSpPr>
            <a:spLocks noGrp="1" noChangeArrowheads="1"/>
          </p:cNvSpPr>
          <p:nvPr>
            <p:ph type="title"/>
          </p:nvPr>
        </p:nvSpPr>
        <p:spPr>
          <a:xfrm>
            <a:off x="887896" y="0"/>
            <a:ext cx="9952382" cy="1143000"/>
          </a:xfrm>
        </p:spPr>
        <p:txBody>
          <a:bodyPr>
            <a:normAutofit/>
          </a:bodyPr>
          <a:lstStyle/>
          <a:p>
            <a:pPr algn="ctr"/>
            <a:r>
              <a:rPr lang="en-US" altLang="en-US" b="1" dirty="0" smtClean="0">
                <a:latin typeface="+mn-lt"/>
              </a:rPr>
              <a:t>Torah Keeping, External and Internal</a:t>
            </a:r>
            <a:endParaRPr lang="en-US" altLang="en-US" b="1" dirty="0">
              <a:latin typeface="+mn-lt"/>
            </a:endParaRPr>
          </a:p>
        </p:txBody>
      </p:sp>
      <p:sp>
        <p:nvSpPr>
          <p:cNvPr id="142339" name="Rectangle 3"/>
          <p:cNvSpPr>
            <a:spLocks noGrp="1" noChangeArrowheads="1"/>
          </p:cNvSpPr>
          <p:nvPr>
            <p:ph type="body" idx="1"/>
          </p:nvPr>
        </p:nvSpPr>
        <p:spPr>
          <a:xfrm>
            <a:off x="325821" y="1143000"/>
            <a:ext cx="11288110" cy="5715000"/>
          </a:xfrm>
        </p:spPr>
        <p:txBody>
          <a:bodyPr>
            <a:normAutofit/>
          </a:bodyPr>
          <a:lstStyle/>
          <a:p>
            <a:pPr marL="0" indent="0">
              <a:buNone/>
            </a:pPr>
            <a:r>
              <a:rPr lang="en-US" altLang="en-US" sz="4000" dirty="0"/>
              <a:t>The last two of the Ten Words are commandments regarding your thoughts</a:t>
            </a:r>
            <a:r>
              <a:rPr lang="en-US" altLang="en-US" sz="4000" dirty="0" smtClean="0"/>
              <a:t>!  These are the commands that are easiest to get away with before men.  But Elohim sees!</a:t>
            </a:r>
            <a:endParaRPr lang="en-US" dirty="0" smtClean="0"/>
          </a:p>
          <a:p>
            <a:pPr marL="0" indent="0">
              <a:buNone/>
            </a:pPr>
            <a:r>
              <a:rPr lang="en-US" sz="4000" b="1" dirty="0" smtClean="0"/>
              <a:t>You </a:t>
            </a:r>
            <a:r>
              <a:rPr lang="en-US" sz="4000" b="1" dirty="0"/>
              <a:t>shall not covet your neighbor's </a:t>
            </a:r>
            <a:r>
              <a:rPr lang="en-US" sz="4000" b="1" dirty="0" smtClean="0"/>
              <a:t>wife.  You </a:t>
            </a:r>
            <a:r>
              <a:rPr lang="en-US" sz="4000" b="1" dirty="0"/>
              <a:t>shall not desire your neighbor's house, his field or his male servant or his female servant, his ox or his donkey or anything that belongs to your neighbor</a:t>
            </a:r>
            <a:r>
              <a:rPr lang="en-US" sz="4000" b="1" dirty="0" smtClean="0"/>
              <a:t>.‘  </a:t>
            </a:r>
            <a:r>
              <a:rPr lang="en-US" sz="4000" b="1" dirty="0" err="1" smtClean="0"/>
              <a:t>Devarim</a:t>
            </a:r>
            <a:r>
              <a:rPr lang="en-US" sz="4000" b="1" dirty="0" smtClean="0"/>
              <a:t>/Deuteronomy 5:21</a:t>
            </a:r>
            <a:endParaRPr lang="en-US" sz="4000" b="1" dirty="0"/>
          </a:p>
        </p:txBody>
      </p:sp>
    </p:spTree>
    <p:extLst>
      <p:ext uri="{BB962C8B-B14F-4D97-AF65-F5344CB8AC3E}">
        <p14:creationId xmlns:p14="http://schemas.microsoft.com/office/powerpoint/2010/main" val="1473118360"/>
      </p:ext>
    </p:extLst>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2338" name="Rectangle 2"/>
          <p:cNvSpPr>
            <a:spLocks noGrp="1" noChangeArrowheads="1"/>
          </p:cNvSpPr>
          <p:nvPr>
            <p:ph type="title"/>
          </p:nvPr>
        </p:nvSpPr>
        <p:spPr>
          <a:xfrm>
            <a:off x="887895" y="0"/>
            <a:ext cx="10726035" cy="1143000"/>
          </a:xfrm>
        </p:spPr>
        <p:txBody>
          <a:bodyPr>
            <a:normAutofit/>
          </a:bodyPr>
          <a:lstStyle/>
          <a:p>
            <a:pPr algn="ctr"/>
            <a:r>
              <a:rPr lang="en-US" altLang="en-US" b="1" dirty="0" smtClean="0">
                <a:latin typeface="+mn-lt"/>
              </a:rPr>
              <a:t>Messiah Taught the Internal Keeping of Torah</a:t>
            </a:r>
            <a:endParaRPr lang="en-US" altLang="en-US" b="1" dirty="0">
              <a:latin typeface="+mn-lt"/>
            </a:endParaRPr>
          </a:p>
        </p:txBody>
      </p:sp>
      <p:sp>
        <p:nvSpPr>
          <p:cNvPr id="142339" name="Rectangle 3"/>
          <p:cNvSpPr>
            <a:spLocks noGrp="1" noChangeArrowheads="1"/>
          </p:cNvSpPr>
          <p:nvPr>
            <p:ph type="body" idx="1"/>
          </p:nvPr>
        </p:nvSpPr>
        <p:spPr>
          <a:xfrm>
            <a:off x="325821" y="1143000"/>
            <a:ext cx="11288110" cy="5715000"/>
          </a:xfrm>
        </p:spPr>
        <p:txBody>
          <a:bodyPr>
            <a:normAutofit/>
          </a:bodyPr>
          <a:lstStyle/>
          <a:p>
            <a:pPr marL="0" indent="0">
              <a:buNone/>
            </a:pPr>
            <a:r>
              <a:rPr lang="en-US" sz="4000" b="1" dirty="0" smtClean="0"/>
              <a:t>You </a:t>
            </a:r>
            <a:r>
              <a:rPr lang="en-US" sz="4000" b="1" dirty="0"/>
              <a:t>have heard that the ancients were told, 'YOU SHALL NOT COMMIT MURDER ' and 'Whoever commits murder shall be liable to the court</a:t>
            </a:r>
            <a:r>
              <a:rPr lang="en-US" sz="4000" b="1" dirty="0" smtClean="0"/>
              <a:t>.' </a:t>
            </a:r>
            <a:r>
              <a:rPr lang="en-US" sz="4000" b="1" dirty="0"/>
              <a:t>"But I say to you that everyone who is angry with his brother shall be guilty before the court; and whoever says to his brother, 'You good-for-nothing,' shall be guilty before the supreme court; and whoever says, 'You fool,' shall be guilty [enough to go] into the fiery hell</a:t>
            </a:r>
            <a:r>
              <a:rPr lang="en-US" sz="4000" b="1" dirty="0" smtClean="0"/>
              <a:t>.  Matthew 5:21-22</a:t>
            </a:r>
            <a:endParaRPr lang="en-US" sz="4000" b="1" dirty="0"/>
          </a:p>
        </p:txBody>
      </p:sp>
    </p:spTree>
    <p:extLst>
      <p:ext uri="{BB962C8B-B14F-4D97-AF65-F5344CB8AC3E}">
        <p14:creationId xmlns:p14="http://schemas.microsoft.com/office/powerpoint/2010/main" val="2408589524"/>
      </p:ext>
    </p:extLst>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2338" name="Rectangle 2"/>
          <p:cNvSpPr>
            <a:spLocks noGrp="1" noChangeArrowheads="1"/>
          </p:cNvSpPr>
          <p:nvPr>
            <p:ph type="title"/>
          </p:nvPr>
        </p:nvSpPr>
        <p:spPr>
          <a:xfrm>
            <a:off x="887896" y="0"/>
            <a:ext cx="9952382" cy="1143000"/>
          </a:xfrm>
        </p:spPr>
        <p:txBody>
          <a:bodyPr>
            <a:normAutofit/>
          </a:bodyPr>
          <a:lstStyle/>
          <a:p>
            <a:pPr algn="ctr"/>
            <a:r>
              <a:rPr lang="en-US" altLang="en-US" b="1" dirty="0" smtClean="0">
                <a:latin typeface="+mn-lt"/>
              </a:rPr>
              <a:t>Messiah Taught the Internal Keeping</a:t>
            </a:r>
            <a:endParaRPr lang="en-US" altLang="en-US" b="1" dirty="0">
              <a:latin typeface="+mn-lt"/>
            </a:endParaRPr>
          </a:p>
        </p:txBody>
      </p:sp>
      <p:sp>
        <p:nvSpPr>
          <p:cNvPr id="142339" name="Rectangle 3"/>
          <p:cNvSpPr>
            <a:spLocks noGrp="1" noChangeArrowheads="1"/>
          </p:cNvSpPr>
          <p:nvPr>
            <p:ph type="body" idx="1"/>
          </p:nvPr>
        </p:nvSpPr>
        <p:spPr>
          <a:xfrm>
            <a:off x="325821" y="1143000"/>
            <a:ext cx="11288110" cy="5715000"/>
          </a:xfrm>
        </p:spPr>
        <p:txBody>
          <a:bodyPr>
            <a:normAutofit/>
          </a:bodyPr>
          <a:lstStyle/>
          <a:p>
            <a:pPr marL="0" indent="0">
              <a:buNone/>
            </a:pPr>
            <a:r>
              <a:rPr lang="en-US" sz="4000" b="1" dirty="0" smtClean="0"/>
              <a:t>You </a:t>
            </a:r>
            <a:r>
              <a:rPr lang="en-US" sz="4000" b="1" dirty="0"/>
              <a:t>have heard that it was said, 'YOU SHALL NOT COMMIT ADULTERY</a:t>
            </a:r>
            <a:r>
              <a:rPr lang="en-US" sz="4000" b="1" dirty="0" smtClean="0"/>
              <a:t>'; </a:t>
            </a:r>
            <a:r>
              <a:rPr lang="en-US" sz="4000" b="1" dirty="0"/>
              <a:t>but I say to you that everyone who looks at a woman with lust for her has already committed adultery with her in his heart.</a:t>
            </a:r>
          </a:p>
          <a:p>
            <a:pPr marL="0" indent="0">
              <a:buNone/>
            </a:pPr>
            <a:r>
              <a:rPr lang="en-US" sz="4000" b="1" dirty="0" smtClean="0"/>
              <a:t>Matthew 5:27-28</a:t>
            </a:r>
            <a:endParaRPr lang="en-US" sz="4000" b="1" dirty="0"/>
          </a:p>
        </p:txBody>
      </p:sp>
    </p:spTree>
    <p:extLst>
      <p:ext uri="{BB962C8B-B14F-4D97-AF65-F5344CB8AC3E}">
        <p14:creationId xmlns:p14="http://schemas.microsoft.com/office/powerpoint/2010/main" val="2935892243"/>
      </p:ext>
    </p:extLst>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2338" name="Rectangle 2"/>
          <p:cNvSpPr>
            <a:spLocks noGrp="1" noChangeArrowheads="1"/>
          </p:cNvSpPr>
          <p:nvPr>
            <p:ph type="title"/>
          </p:nvPr>
        </p:nvSpPr>
        <p:spPr>
          <a:xfrm>
            <a:off x="887896" y="0"/>
            <a:ext cx="9952382" cy="1143000"/>
          </a:xfrm>
        </p:spPr>
        <p:txBody>
          <a:bodyPr>
            <a:normAutofit/>
          </a:bodyPr>
          <a:lstStyle/>
          <a:p>
            <a:pPr algn="ctr"/>
            <a:r>
              <a:rPr lang="en-US" altLang="en-US" b="1" dirty="0" smtClean="0">
                <a:latin typeface="+mn-lt"/>
              </a:rPr>
              <a:t>Real Torah Keepers Have a Renewed Mind</a:t>
            </a:r>
            <a:endParaRPr lang="en-US" altLang="en-US" b="1" dirty="0">
              <a:latin typeface="+mn-lt"/>
            </a:endParaRPr>
          </a:p>
        </p:txBody>
      </p:sp>
      <p:sp>
        <p:nvSpPr>
          <p:cNvPr id="142339" name="Rectangle 3"/>
          <p:cNvSpPr>
            <a:spLocks noGrp="1" noChangeArrowheads="1"/>
          </p:cNvSpPr>
          <p:nvPr>
            <p:ph type="body" idx="1"/>
          </p:nvPr>
        </p:nvSpPr>
        <p:spPr>
          <a:xfrm>
            <a:off x="325821" y="1143000"/>
            <a:ext cx="11288110" cy="5715000"/>
          </a:xfrm>
        </p:spPr>
        <p:txBody>
          <a:bodyPr>
            <a:normAutofit/>
          </a:bodyPr>
          <a:lstStyle/>
          <a:p>
            <a:pPr marL="0" indent="0">
              <a:buNone/>
            </a:pPr>
            <a:r>
              <a:rPr lang="en-US" sz="4000" b="1" dirty="0"/>
              <a:t>And do not be conformed to this world, but </a:t>
            </a:r>
            <a:r>
              <a:rPr lang="en-US" sz="4000" b="1" u="sng" dirty="0"/>
              <a:t>be transformed by the renewing of your mind</a:t>
            </a:r>
            <a:r>
              <a:rPr lang="en-US" sz="4000" b="1" dirty="0"/>
              <a:t>, so that you may prove what the will of Elohim is, that which is good and acceptable and </a:t>
            </a:r>
            <a:r>
              <a:rPr lang="en-US" sz="4000" b="1" dirty="0" smtClean="0"/>
              <a:t>perfect.  Romans 12:2</a:t>
            </a:r>
          </a:p>
          <a:p>
            <a:pPr marL="0" indent="0">
              <a:buNone/>
            </a:pPr>
            <a:r>
              <a:rPr lang="en-US" sz="4000" b="1" dirty="0" smtClean="0"/>
              <a:t>This is what circumcision of the heart is talking about</a:t>
            </a:r>
          </a:p>
          <a:p>
            <a:pPr marL="0" indent="0">
              <a:buNone/>
            </a:pPr>
            <a:r>
              <a:rPr lang="en-US" sz="4000" b="1" dirty="0" smtClean="0"/>
              <a:t>Separate yourself from the world and have, instead, the mind of Elohim</a:t>
            </a:r>
            <a:endParaRPr lang="en-US" sz="4000" b="1" dirty="0"/>
          </a:p>
        </p:txBody>
      </p:sp>
    </p:spTree>
    <p:extLst>
      <p:ext uri="{BB962C8B-B14F-4D97-AF65-F5344CB8AC3E}">
        <p14:creationId xmlns:p14="http://schemas.microsoft.com/office/powerpoint/2010/main" val="4120287695"/>
      </p:ext>
    </p:extLst>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2338" name="Rectangle 2"/>
          <p:cNvSpPr>
            <a:spLocks noGrp="1" noChangeArrowheads="1"/>
          </p:cNvSpPr>
          <p:nvPr>
            <p:ph type="title"/>
          </p:nvPr>
        </p:nvSpPr>
        <p:spPr>
          <a:xfrm>
            <a:off x="887896" y="0"/>
            <a:ext cx="9952382" cy="1143000"/>
          </a:xfrm>
        </p:spPr>
        <p:txBody>
          <a:bodyPr>
            <a:normAutofit/>
          </a:bodyPr>
          <a:lstStyle/>
          <a:p>
            <a:pPr algn="ctr"/>
            <a:r>
              <a:rPr lang="en-US" altLang="en-US" b="1" dirty="0" smtClean="0">
                <a:latin typeface="+mn-lt"/>
              </a:rPr>
              <a:t>The Heart/Mind of Messiah</a:t>
            </a:r>
            <a:endParaRPr lang="en-US" altLang="en-US" b="1" dirty="0">
              <a:latin typeface="+mn-lt"/>
            </a:endParaRPr>
          </a:p>
        </p:txBody>
      </p:sp>
      <p:sp>
        <p:nvSpPr>
          <p:cNvPr id="142339" name="Rectangle 3"/>
          <p:cNvSpPr>
            <a:spLocks noGrp="1" noChangeArrowheads="1"/>
          </p:cNvSpPr>
          <p:nvPr>
            <p:ph type="body" idx="1"/>
          </p:nvPr>
        </p:nvSpPr>
        <p:spPr>
          <a:xfrm>
            <a:off x="325821" y="1143000"/>
            <a:ext cx="11288110" cy="5715000"/>
          </a:xfrm>
        </p:spPr>
        <p:txBody>
          <a:bodyPr>
            <a:normAutofit/>
          </a:bodyPr>
          <a:lstStyle/>
          <a:p>
            <a:pPr marL="0" indent="0">
              <a:buNone/>
            </a:pPr>
            <a:r>
              <a:rPr lang="en-US" sz="4000" b="1" dirty="0" smtClean="0"/>
              <a:t>But </a:t>
            </a:r>
            <a:r>
              <a:rPr lang="en-US" sz="4000" b="1" dirty="0"/>
              <a:t>you did not learn Messiah in this </a:t>
            </a:r>
            <a:r>
              <a:rPr lang="en-US" sz="4000" b="1" dirty="0" smtClean="0"/>
              <a:t>way, </a:t>
            </a:r>
            <a:r>
              <a:rPr lang="en-US" sz="4000" b="1" dirty="0"/>
              <a:t>if indeed you have heard Him and have been taught in Him, just as truth is in </a:t>
            </a:r>
            <a:r>
              <a:rPr lang="en-US" sz="4000" b="1" dirty="0" smtClean="0"/>
              <a:t>Yahusha, </a:t>
            </a:r>
            <a:r>
              <a:rPr lang="en-US" sz="4000" b="1" dirty="0"/>
              <a:t>that, in reference to your former manner of life, </a:t>
            </a:r>
            <a:r>
              <a:rPr lang="en-US" sz="4000" b="1" u="sng" dirty="0"/>
              <a:t>you lay aside the old self, which is being corrupted in accordance with the lusts of </a:t>
            </a:r>
            <a:r>
              <a:rPr lang="en-US" sz="4000" b="1" u="sng" dirty="0" smtClean="0"/>
              <a:t>deceit, </a:t>
            </a:r>
            <a:r>
              <a:rPr lang="en-US" sz="4000" b="1" u="sng" dirty="0"/>
              <a:t>and that you be renewed in the spirit of your </a:t>
            </a:r>
            <a:r>
              <a:rPr lang="en-US" sz="4000" b="1" u="sng" dirty="0" smtClean="0"/>
              <a:t>mind, </a:t>
            </a:r>
            <a:r>
              <a:rPr lang="en-US" sz="4000" b="1" u="sng" dirty="0"/>
              <a:t>and put on the new self</a:t>
            </a:r>
            <a:r>
              <a:rPr lang="en-US" sz="4000" b="1" dirty="0"/>
              <a:t>, which in [the likeness of] Elohim has been created in righteousness and holiness of the truth</a:t>
            </a:r>
            <a:r>
              <a:rPr lang="en-US" sz="4000" b="1" dirty="0" smtClean="0"/>
              <a:t>.  Ephesians 4:20-24</a:t>
            </a:r>
            <a:endParaRPr lang="en-US" sz="4000" b="1" dirty="0"/>
          </a:p>
        </p:txBody>
      </p:sp>
    </p:spTree>
    <p:extLst>
      <p:ext uri="{BB962C8B-B14F-4D97-AF65-F5344CB8AC3E}">
        <p14:creationId xmlns:p14="http://schemas.microsoft.com/office/powerpoint/2010/main" val="2180936433"/>
      </p:ext>
    </p:extLst>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2338" name="Rectangle 2"/>
          <p:cNvSpPr>
            <a:spLocks noGrp="1" noChangeArrowheads="1"/>
          </p:cNvSpPr>
          <p:nvPr>
            <p:ph type="title"/>
          </p:nvPr>
        </p:nvSpPr>
        <p:spPr>
          <a:xfrm>
            <a:off x="887896" y="0"/>
            <a:ext cx="9952382" cy="1143000"/>
          </a:xfrm>
        </p:spPr>
        <p:txBody>
          <a:bodyPr>
            <a:normAutofit/>
          </a:bodyPr>
          <a:lstStyle/>
          <a:p>
            <a:pPr algn="ctr"/>
            <a:r>
              <a:rPr lang="en-US" altLang="en-US" b="1" dirty="0" smtClean="0">
                <a:latin typeface="+mn-lt"/>
              </a:rPr>
              <a:t>The Heart/Mind of Messiah</a:t>
            </a:r>
            <a:endParaRPr lang="en-US" altLang="en-US" b="1" dirty="0">
              <a:latin typeface="+mn-lt"/>
            </a:endParaRPr>
          </a:p>
        </p:txBody>
      </p:sp>
      <p:sp>
        <p:nvSpPr>
          <p:cNvPr id="142339" name="Rectangle 3"/>
          <p:cNvSpPr>
            <a:spLocks noGrp="1" noChangeArrowheads="1"/>
          </p:cNvSpPr>
          <p:nvPr>
            <p:ph type="body" idx="1"/>
          </p:nvPr>
        </p:nvSpPr>
        <p:spPr>
          <a:xfrm>
            <a:off x="325821" y="1143000"/>
            <a:ext cx="11288110" cy="5715000"/>
          </a:xfrm>
        </p:spPr>
        <p:txBody>
          <a:bodyPr>
            <a:normAutofit/>
          </a:bodyPr>
          <a:lstStyle/>
          <a:p>
            <a:pPr marL="0" indent="0">
              <a:buNone/>
            </a:pPr>
            <a:r>
              <a:rPr lang="en-US" sz="4000" b="1" dirty="0" smtClean="0"/>
              <a:t>Therefore </a:t>
            </a:r>
            <a:r>
              <a:rPr lang="en-US" sz="4000" b="1" dirty="0"/>
              <a:t>if there is any encouragement in Messiah, if there is any consolation of love, if there is any fellowship of the Spirit, if any affection and compassion</a:t>
            </a:r>
            <a:r>
              <a:rPr lang="en-US" sz="4000" b="1" dirty="0" smtClean="0"/>
              <a:t>, </a:t>
            </a:r>
            <a:r>
              <a:rPr lang="en-US" sz="4000" b="1" dirty="0"/>
              <a:t>make my joy complete by </a:t>
            </a:r>
            <a:r>
              <a:rPr lang="en-US" sz="4000" b="1" u="sng" dirty="0"/>
              <a:t>being of the same mind, maintaining the same love, united in spirit</a:t>
            </a:r>
            <a:r>
              <a:rPr lang="en-US" sz="4000" b="1" dirty="0"/>
              <a:t>, intent on one purpose</a:t>
            </a:r>
            <a:r>
              <a:rPr lang="en-US" sz="4000" b="1" dirty="0" smtClean="0"/>
              <a:t>.   </a:t>
            </a:r>
            <a:r>
              <a:rPr lang="en-US" sz="4000" b="1" dirty="0"/>
              <a:t>Do nothing from selfishness or empty conceit, but with humility of mind regard one another as more important than yourselves</a:t>
            </a:r>
            <a:r>
              <a:rPr lang="en-US" sz="4000" b="1" dirty="0" smtClean="0"/>
              <a:t>;   Philippians 2:1-3</a:t>
            </a:r>
            <a:endParaRPr lang="en-US" sz="4000" b="1" dirty="0"/>
          </a:p>
        </p:txBody>
      </p:sp>
    </p:spTree>
    <p:extLst>
      <p:ext uri="{BB962C8B-B14F-4D97-AF65-F5344CB8AC3E}">
        <p14:creationId xmlns:p14="http://schemas.microsoft.com/office/powerpoint/2010/main" val="2028913229"/>
      </p:ext>
    </p:extLst>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2338" name="Rectangle 2"/>
          <p:cNvSpPr>
            <a:spLocks noGrp="1" noChangeArrowheads="1"/>
          </p:cNvSpPr>
          <p:nvPr>
            <p:ph type="title"/>
          </p:nvPr>
        </p:nvSpPr>
        <p:spPr>
          <a:xfrm>
            <a:off x="887896" y="0"/>
            <a:ext cx="9952382" cy="1143000"/>
          </a:xfrm>
        </p:spPr>
        <p:txBody>
          <a:bodyPr>
            <a:normAutofit/>
          </a:bodyPr>
          <a:lstStyle/>
          <a:p>
            <a:pPr algn="ctr"/>
            <a:r>
              <a:rPr lang="en-US" altLang="en-US" b="1" dirty="0" smtClean="0">
                <a:latin typeface="+mn-lt"/>
              </a:rPr>
              <a:t>Is Sacrifice in The Heart of Yahuwah?</a:t>
            </a:r>
            <a:endParaRPr lang="en-US" altLang="en-US" b="1" dirty="0">
              <a:latin typeface="+mn-lt"/>
            </a:endParaRPr>
          </a:p>
        </p:txBody>
      </p:sp>
      <p:sp>
        <p:nvSpPr>
          <p:cNvPr id="142339" name="Rectangle 3"/>
          <p:cNvSpPr>
            <a:spLocks noGrp="1" noChangeArrowheads="1"/>
          </p:cNvSpPr>
          <p:nvPr>
            <p:ph type="body" idx="1"/>
          </p:nvPr>
        </p:nvSpPr>
        <p:spPr>
          <a:xfrm>
            <a:off x="325821" y="1143000"/>
            <a:ext cx="11288110" cy="5715000"/>
          </a:xfrm>
        </p:spPr>
        <p:txBody>
          <a:bodyPr>
            <a:normAutofit/>
          </a:bodyPr>
          <a:lstStyle/>
          <a:p>
            <a:pPr marL="0" indent="0">
              <a:buNone/>
            </a:pPr>
            <a:r>
              <a:rPr lang="en-US" sz="4000" b="1" dirty="0" smtClean="0"/>
              <a:t>Hear </a:t>
            </a:r>
            <a:r>
              <a:rPr lang="en-US" sz="4000" b="1" dirty="0"/>
              <a:t>the word of Yahuwah, You rulers of Sodom; Give ear to the instruction of our Elohim, You people of Gomorrah</a:t>
            </a:r>
            <a:r>
              <a:rPr lang="en-US" sz="4000" b="1" dirty="0" smtClean="0"/>
              <a:t>. What </a:t>
            </a:r>
            <a:r>
              <a:rPr lang="en-US" sz="4000" b="1" dirty="0"/>
              <a:t>are your multiplied sacrifices to Me?" Says Yahuwah. "</a:t>
            </a:r>
            <a:r>
              <a:rPr lang="en-US" sz="4000" b="1" u="sng" dirty="0"/>
              <a:t>I have had enough of burnt offerings</a:t>
            </a:r>
            <a:r>
              <a:rPr lang="en-US" sz="4000" b="1" dirty="0"/>
              <a:t> of rams And the fat of fed cattle; And </a:t>
            </a:r>
            <a:r>
              <a:rPr lang="en-US" sz="4000" b="1" u="sng" dirty="0"/>
              <a:t>I take no pleasure in the blood of bulls, lambs or </a:t>
            </a:r>
            <a:r>
              <a:rPr lang="en-US" sz="4000" b="1" u="sng" dirty="0" smtClean="0"/>
              <a:t>goats</a:t>
            </a:r>
            <a:r>
              <a:rPr lang="en-US" sz="4000" b="1" dirty="0" smtClean="0"/>
              <a:t>. When </a:t>
            </a:r>
            <a:r>
              <a:rPr lang="en-US" sz="4000" b="1" dirty="0"/>
              <a:t>you come to appear before Me, Who requires of you this trampling of My courts?</a:t>
            </a:r>
          </a:p>
          <a:p>
            <a:pPr>
              <a:buNone/>
            </a:pPr>
            <a:r>
              <a:rPr lang="en-US" altLang="en-US" sz="4000" b="1" dirty="0" smtClean="0"/>
              <a:t>Isaiah 1:10-12</a:t>
            </a:r>
            <a:endParaRPr lang="en-US" altLang="en-US" sz="4000" b="1" dirty="0"/>
          </a:p>
        </p:txBody>
      </p:sp>
    </p:spTree>
    <p:extLst>
      <p:ext uri="{BB962C8B-B14F-4D97-AF65-F5344CB8AC3E}">
        <p14:creationId xmlns:p14="http://schemas.microsoft.com/office/powerpoint/2010/main" val="1843154845"/>
      </p:ext>
    </p:extLst>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2338" name="Rectangle 2"/>
          <p:cNvSpPr>
            <a:spLocks noGrp="1" noChangeArrowheads="1"/>
          </p:cNvSpPr>
          <p:nvPr>
            <p:ph type="title"/>
          </p:nvPr>
        </p:nvSpPr>
        <p:spPr>
          <a:xfrm>
            <a:off x="887896" y="0"/>
            <a:ext cx="9952382" cy="1143000"/>
          </a:xfrm>
        </p:spPr>
        <p:txBody>
          <a:bodyPr>
            <a:normAutofit/>
          </a:bodyPr>
          <a:lstStyle/>
          <a:p>
            <a:pPr algn="ctr"/>
            <a:r>
              <a:rPr lang="en-US" altLang="en-US" b="1" dirty="0" smtClean="0">
                <a:latin typeface="+mn-lt"/>
              </a:rPr>
              <a:t>Why is Yahuwah Weary?</a:t>
            </a:r>
            <a:endParaRPr lang="en-US" altLang="en-US" b="1" dirty="0">
              <a:latin typeface="+mn-lt"/>
            </a:endParaRPr>
          </a:p>
        </p:txBody>
      </p:sp>
      <p:sp>
        <p:nvSpPr>
          <p:cNvPr id="142339" name="Rectangle 3"/>
          <p:cNvSpPr>
            <a:spLocks noGrp="1" noChangeArrowheads="1"/>
          </p:cNvSpPr>
          <p:nvPr>
            <p:ph type="body" idx="1"/>
          </p:nvPr>
        </p:nvSpPr>
        <p:spPr>
          <a:xfrm>
            <a:off x="325821" y="1143000"/>
            <a:ext cx="11288110" cy="5715000"/>
          </a:xfrm>
        </p:spPr>
        <p:txBody>
          <a:bodyPr>
            <a:normAutofit/>
          </a:bodyPr>
          <a:lstStyle/>
          <a:p>
            <a:pPr marL="0" indent="0">
              <a:buNone/>
            </a:pPr>
            <a:r>
              <a:rPr lang="en-US" sz="4000" b="1" dirty="0" smtClean="0"/>
              <a:t>Bring </a:t>
            </a:r>
            <a:r>
              <a:rPr lang="en-US" sz="4000" b="1" dirty="0"/>
              <a:t>your worthless offerings no longer, Incense is an abomination to Me. New moon and </a:t>
            </a:r>
            <a:r>
              <a:rPr lang="en-US" sz="4000" b="1" dirty="0" err="1"/>
              <a:t>sabbath</a:t>
            </a:r>
            <a:r>
              <a:rPr lang="en-US" sz="4000" b="1" dirty="0"/>
              <a:t>, the calling of assemblies-- I cannot endure iniquity and the solemn assembly</a:t>
            </a:r>
            <a:r>
              <a:rPr lang="en-US" sz="4000" b="1" dirty="0" smtClean="0"/>
              <a:t>. I </a:t>
            </a:r>
            <a:r>
              <a:rPr lang="en-US" sz="4000" b="1" dirty="0"/>
              <a:t>hate your new moon [festivals] and your appointed feasts, They have become a burden to Me; I am weary of bearing [them</a:t>
            </a:r>
            <a:r>
              <a:rPr lang="en-US" sz="4000" b="1" dirty="0" smtClean="0"/>
              <a:t>]. So </a:t>
            </a:r>
            <a:r>
              <a:rPr lang="en-US" sz="4000" b="1" dirty="0"/>
              <a:t>when you spread out your hands [in prayer], I will hide My eyes from you; Yes, even though you multiply prayers, I will not listen. Your hands are covered with blood</a:t>
            </a:r>
            <a:r>
              <a:rPr lang="en-US" sz="4000" b="1" dirty="0" smtClean="0"/>
              <a:t>.  Isaiah 1:13-15</a:t>
            </a:r>
            <a:endParaRPr lang="en-US" altLang="en-US" sz="5400" b="1" dirty="0"/>
          </a:p>
        </p:txBody>
      </p:sp>
    </p:spTree>
    <p:extLst>
      <p:ext uri="{BB962C8B-B14F-4D97-AF65-F5344CB8AC3E}">
        <p14:creationId xmlns:p14="http://schemas.microsoft.com/office/powerpoint/2010/main" val="3729168596"/>
      </p:ext>
    </p:extLst>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2338" name="Rectangle 2"/>
          <p:cNvSpPr>
            <a:spLocks noGrp="1" noChangeArrowheads="1"/>
          </p:cNvSpPr>
          <p:nvPr>
            <p:ph type="title"/>
          </p:nvPr>
        </p:nvSpPr>
        <p:spPr>
          <a:xfrm>
            <a:off x="106017" y="0"/>
            <a:ext cx="11966713" cy="1143000"/>
          </a:xfrm>
        </p:spPr>
        <p:txBody>
          <a:bodyPr>
            <a:normAutofit/>
          </a:bodyPr>
          <a:lstStyle/>
          <a:p>
            <a:pPr algn="ctr"/>
            <a:r>
              <a:rPr lang="en-US" altLang="en-US" b="1" dirty="0">
                <a:latin typeface="+mn-lt"/>
              </a:rPr>
              <a:t>The Solution to Dead </a:t>
            </a:r>
            <a:r>
              <a:rPr lang="en-US" altLang="en-US" b="1" dirty="0" smtClean="0">
                <a:latin typeface="+mn-lt"/>
              </a:rPr>
              <a:t>Religion</a:t>
            </a:r>
            <a:endParaRPr lang="en-US" altLang="en-US" b="1" dirty="0">
              <a:latin typeface="+mn-lt"/>
            </a:endParaRPr>
          </a:p>
        </p:txBody>
      </p:sp>
      <p:sp>
        <p:nvSpPr>
          <p:cNvPr id="142339" name="Rectangle 3"/>
          <p:cNvSpPr>
            <a:spLocks noGrp="1" noChangeArrowheads="1"/>
          </p:cNvSpPr>
          <p:nvPr>
            <p:ph type="body" idx="1"/>
          </p:nvPr>
        </p:nvSpPr>
        <p:spPr>
          <a:xfrm>
            <a:off x="325821" y="1143000"/>
            <a:ext cx="11288110" cy="5715000"/>
          </a:xfrm>
        </p:spPr>
        <p:txBody>
          <a:bodyPr>
            <a:normAutofit/>
          </a:bodyPr>
          <a:lstStyle/>
          <a:p>
            <a:pPr marL="0" indent="0">
              <a:buNone/>
            </a:pPr>
            <a:r>
              <a:rPr lang="en-US" altLang="en-US" sz="4000" b="1" dirty="0"/>
              <a:t>Real Torah Keepers Have the </a:t>
            </a:r>
            <a:r>
              <a:rPr lang="en-US" altLang="en-US" sz="4000" b="1" dirty="0" smtClean="0"/>
              <a:t>Heart </a:t>
            </a:r>
            <a:r>
              <a:rPr lang="en-US" altLang="en-US" sz="4000" b="1" dirty="0"/>
              <a:t>of Elohim</a:t>
            </a:r>
            <a:endParaRPr lang="en-US" sz="4000" b="1" dirty="0" smtClean="0"/>
          </a:p>
          <a:p>
            <a:pPr marL="0" indent="0">
              <a:buNone/>
            </a:pPr>
            <a:r>
              <a:rPr lang="en-US" sz="4000" b="1" dirty="0" smtClean="0"/>
              <a:t>Wash </a:t>
            </a:r>
            <a:r>
              <a:rPr lang="en-US" sz="4000" b="1" dirty="0"/>
              <a:t>yourselves, make yourselves clean; Remove the evil of your deeds from My sight. Cease to do evil</a:t>
            </a:r>
            <a:r>
              <a:rPr lang="en-US" sz="4000" b="1" dirty="0" smtClean="0"/>
              <a:t>, </a:t>
            </a:r>
            <a:r>
              <a:rPr lang="en-US" sz="4000" b="1" dirty="0"/>
              <a:t>Learn to do good; Seek justice, Reprove the ruthless, Defend the orphan, Plead for the </a:t>
            </a:r>
            <a:r>
              <a:rPr lang="en-US" sz="4000" b="1" dirty="0" smtClean="0"/>
              <a:t>widow. “Come </a:t>
            </a:r>
            <a:r>
              <a:rPr lang="en-US" sz="4000" b="1" dirty="0"/>
              <a:t>now, and let us reason together," Says Yahuwah, "Though your sins are as scarlet, They will be as white as snow; Though they are red like crimson, They will be like wool</a:t>
            </a:r>
            <a:r>
              <a:rPr lang="en-US" sz="4000" b="1" dirty="0" smtClean="0"/>
              <a:t>.  </a:t>
            </a:r>
            <a:r>
              <a:rPr lang="en-US" altLang="en-US" sz="4000" b="1" dirty="0" smtClean="0"/>
              <a:t>Isaiah 1:16-18</a:t>
            </a:r>
            <a:endParaRPr lang="en-US" altLang="en-US" sz="4000" b="1" dirty="0"/>
          </a:p>
        </p:txBody>
      </p:sp>
    </p:spTree>
    <p:extLst>
      <p:ext uri="{BB962C8B-B14F-4D97-AF65-F5344CB8AC3E}">
        <p14:creationId xmlns:p14="http://schemas.microsoft.com/office/powerpoint/2010/main" val="922600986"/>
      </p:ext>
    </p:extLst>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2338" name="Rectangle 2"/>
          <p:cNvSpPr>
            <a:spLocks noGrp="1" noChangeArrowheads="1"/>
          </p:cNvSpPr>
          <p:nvPr>
            <p:ph type="title"/>
          </p:nvPr>
        </p:nvSpPr>
        <p:spPr>
          <a:xfrm>
            <a:off x="887896" y="0"/>
            <a:ext cx="9952382" cy="1143000"/>
          </a:xfrm>
        </p:spPr>
        <p:txBody>
          <a:bodyPr>
            <a:normAutofit/>
          </a:bodyPr>
          <a:lstStyle/>
          <a:p>
            <a:pPr algn="ctr"/>
            <a:r>
              <a:rPr lang="en-US" altLang="en-US" b="1" dirty="0">
                <a:latin typeface="+mn-lt"/>
              </a:rPr>
              <a:t>The Solution to Dead Religion</a:t>
            </a:r>
            <a:endParaRPr lang="en-US" altLang="en-US" b="1" dirty="0">
              <a:latin typeface="+mn-lt"/>
            </a:endParaRPr>
          </a:p>
        </p:txBody>
      </p:sp>
      <p:sp>
        <p:nvSpPr>
          <p:cNvPr id="142339" name="Rectangle 3"/>
          <p:cNvSpPr>
            <a:spLocks noGrp="1" noChangeArrowheads="1"/>
          </p:cNvSpPr>
          <p:nvPr>
            <p:ph type="body" idx="1"/>
          </p:nvPr>
        </p:nvSpPr>
        <p:spPr>
          <a:xfrm>
            <a:off x="325821" y="1143000"/>
            <a:ext cx="11288110" cy="5715000"/>
          </a:xfrm>
        </p:spPr>
        <p:txBody>
          <a:bodyPr>
            <a:normAutofit/>
          </a:bodyPr>
          <a:lstStyle/>
          <a:p>
            <a:pPr marL="0" indent="0">
              <a:buNone/>
            </a:pPr>
            <a:r>
              <a:rPr lang="en-US" sz="4000" b="1" dirty="0" smtClean="0"/>
              <a:t>If </a:t>
            </a:r>
            <a:r>
              <a:rPr lang="en-US" sz="4000" b="1" dirty="0"/>
              <a:t>you consent and obey, You will eat the best of the land</a:t>
            </a:r>
            <a:r>
              <a:rPr lang="en-US" sz="4000" b="1" dirty="0" smtClean="0"/>
              <a:t>; But </a:t>
            </a:r>
            <a:r>
              <a:rPr lang="en-US" sz="4000" b="1" dirty="0"/>
              <a:t>if you refuse and rebel, You will be devoured by the sword</a:t>
            </a:r>
            <a:r>
              <a:rPr lang="en-US" sz="4000" b="1" dirty="0" smtClean="0"/>
              <a:t>. </a:t>
            </a:r>
            <a:r>
              <a:rPr lang="en-US" sz="4000" b="1" dirty="0"/>
              <a:t>Truly, the mouth of Yahuwah has spoken.</a:t>
            </a:r>
          </a:p>
          <a:p>
            <a:pPr>
              <a:buNone/>
            </a:pPr>
            <a:r>
              <a:rPr lang="en-US" altLang="en-US" sz="4000" b="1" dirty="0" smtClean="0"/>
              <a:t>Isaiah 1:19-20</a:t>
            </a:r>
            <a:endParaRPr lang="en-US" altLang="en-US" sz="4000" b="1" dirty="0"/>
          </a:p>
        </p:txBody>
      </p:sp>
    </p:spTree>
    <p:extLst>
      <p:ext uri="{BB962C8B-B14F-4D97-AF65-F5344CB8AC3E}">
        <p14:creationId xmlns:p14="http://schemas.microsoft.com/office/powerpoint/2010/main" val="1669541254"/>
      </p:ext>
    </p:extLst>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2338" name="Rectangle 2"/>
          <p:cNvSpPr>
            <a:spLocks noGrp="1" noChangeArrowheads="1"/>
          </p:cNvSpPr>
          <p:nvPr>
            <p:ph type="title"/>
          </p:nvPr>
        </p:nvSpPr>
        <p:spPr>
          <a:xfrm>
            <a:off x="0" y="-39757"/>
            <a:ext cx="12192000" cy="768627"/>
          </a:xfrm>
        </p:spPr>
        <p:txBody>
          <a:bodyPr>
            <a:normAutofit fontScale="90000"/>
          </a:bodyPr>
          <a:lstStyle/>
          <a:p>
            <a:pPr algn="ctr"/>
            <a:r>
              <a:rPr lang="en-US" altLang="en-US" b="1" dirty="0" smtClean="0">
                <a:latin typeface="+mn-lt"/>
              </a:rPr>
              <a:t>Real Torah Keepers Walk in Justice, Kindness, Humility</a:t>
            </a:r>
            <a:endParaRPr lang="en-US" altLang="en-US" b="1" dirty="0">
              <a:latin typeface="+mn-lt"/>
            </a:endParaRPr>
          </a:p>
        </p:txBody>
      </p:sp>
      <p:sp>
        <p:nvSpPr>
          <p:cNvPr id="142339" name="Rectangle 3"/>
          <p:cNvSpPr>
            <a:spLocks noGrp="1" noChangeArrowheads="1"/>
          </p:cNvSpPr>
          <p:nvPr>
            <p:ph type="body" idx="1"/>
          </p:nvPr>
        </p:nvSpPr>
        <p:spPr>
          <a:xfrm>
            <a:off x="325821" y="728870"/>
            <a:ext cx="11288110" cy="6129130"/>
          </a:xfrm>
        </p:spPr>
        <p:txBody>
          <a:bodyPr>
            <a:noAutofit/>
          </a:bodyPr>
          <a:lstStyle/>
          <a:p>
            <a:pPr marL="0" indent="0">
              <a:buNone/>
            </a:pPr>
            <a:r>
              <a:rPr lang="en-US" sz="4000" b="1" dirty="0" smtClean="0"/>
              <a:t>With </a:t>
            </a:r>
            <a:r>
              <a:rPr lang="en-US" sz="4000" b="1" dirty="0"/>
              <a:t>what shall I come to Yahuwah [And] bow myself before the Elohim on high? Shall I come to Him with burnt offerings, With yearling calves</a:t>
            </a:r>
            <a:r>
              <a:rPr lang="en-US" sz="4000" b="1" dirty="0" smtClean="0"/>
              <a:t>? </a:t>
            </a:r>
            <a:r>
              <a:rPr lang="en-US" sz="4000" b="1" dirty="0"/>
              <a:t>Does Yahuwah take delight in thousands of rams, In ten thousand rivers of oil? Shall I present my firstborn [for] my rebellious acts, The fruit of my body for the sin of my soul?</a:t>
            </a:r>
          </a:p>
          <a:p>
            <a:pPr marL="0" indent="0">
              <a:buNone/>
            </a:pPr>
            <a:r>
              <a:rPr lang="en-US" sz="4000" b="1" dirty="0" smtClean="0"/>
              <a:t>He </a:t>
            </a:r>
            <a:r>
              <a:rPr lang="en-US" sz="4000" b="1" dirty="0"/>
              <a:t>has told you, O man, what is good; And what does Yahuwah require of you But to do justice, to love kindness, And to walk humbly with your Elohim</a:t>
            </a:r>
            <a:r>
              <a:rPr lang="en-US" sz="4000" b="1" dirty="0" smtClean="0"/>
              <a:t>?  </a:t>
            </a:r>
            <a:r>
              <a:rPr lang="en-US" altLang="en-US" sz="4000" b="1" dirty="0" smtClean="0"/>
              <a:t>Micah 6:6-8</a:t>
            </a:r>
            <a:endParaRPr lang="en-US" altLang="en-US" sz="4000" b="1" dirty="0"/>
          </a:p>
        </p:txBody>
      </p:sp>
    </p:spTree>
    <p:extLst>
      <p:ext uri="{BB962C8B-B14F-4D97-AF65-F5344CB8AC3E}">
        <p14:creationId xmlns:p14="http://schemas.microsoft.com/office/powerpoint/2010/main" val="1966075919"/>
      </p:ext>
    </p:extLst>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2338" name="Rectangle 2"/>
          <p:cNvSpPr>
            <a:spLocks noGrp="1" noChangeArrowheads="1"/>
          </p:cNvSpPr>
          <p:nvPr>
            <p:ph type="title"/>
          </p:nvPr>
        </p:nvSpPr>
        <p:spPr>
          <a:xfrm>
            <a:off x="887896" y="0"/>
            <a:ext cx="9952382" cy="1143000"/>
          </a:xfrm>
        </p:spPr>
        <p:txBody>
          <a:bodyPr>
            <a:normAutofit/>
          </a:bodyPr>
          <a:lstStyle/>
          <a:p>
            <a:pPr algn="ctr"/>
            <a:r>
              <a:rPr lang="en-US" altLang="en-US" b="1" dirty="0" smtClean="0">
                <a:latin typeface="+mn-lt"/>
              </a:rPr>
              <a:t>The Conclusion of Solomon’s Investigation</a:t>
            </a:r>
            <a:endParaRPr lang="en-US" altLang="en-US" b="1" dirty="0">
              <a:latin typeface="+mn-lt"/>
            </a:endParaRPr>
          </a:p>
        </p:txBody>
      </p:sp>
      <p:sp>
        <p:nvSpPr>
          <p:cNvPr id="142339" name="Rectangle 3"/>
          <p:cNvSpPr>
            <a:spLocks noGrp="1" noChangeArrowheads="1"/>
          </p:cNvSpPr>
          <p:nvPr>
            <p:ph type="body" idx="1"/>
          </p:nvPr>
        </p:nvSpPr>
        <p:spPr>
          <a:xfrm>
            <a:off x="325821" y="1143000"/>
            <a:ext cx="11288110" cy="5715000"/>
          </a:xfrm>
        </p:spPr>
        <p:txBody>
          <a:bodyPr>
            <a:normAutofit/>
          </a:bodyPr>
          <a:lstStyle/>
          <a:p>
            <a:pPr marL="0" indent="0">
              <a:buNone/>
            </a:pPr>
            <a:r>
              <a:rPr lang="en-US" sz="4000" b="1" dirty="0" smtClean="0"/>
              <a:t>The </a:t>
            </a:r>
            <a:r>
              <a:rPr lang="en-US" sz="4000" b="1" dirty="0"/>
              <a:t>conclusion, when all has been heard, [is]: fear Elohim and keep His commandments, because this [applies to] every person.</a:t>
            </a:r>
          </a:p>
          <a:p>
            <a:pPr marL="0" indent="0">
              <a:buNone/>
            </a:pPr>
            <a:r>
              <a:rPr lang="en-US" sz="4000" b="1" dirty="0" smtClean="0"/>
              <a:t>For </a:t>
            </a:r>
            <a:r>
              <a:rPr lang="en-US" sz="4000" b="1" dirty="0"/>
              <a:t>Elohim will bring every act to judgment, everything which is hidden, whether it is good or evil</a:t>
            </a:r>
            <a:r>
              <a:rPr lang="en-US" sz="4000" b="1" dirty="0" smtClean="0"/>
              <a:t>. Ecclesiastes 12:13-14</a:t>
            </a:r>
            <a:endParaRPr lang="en-US" sz="4000" b="1" dirty="0"/>
          </a:p>
        </p:txBody>
      </p:sp>
    </p:spTree>
    <p:extLst>
      <p:ext uri="{BB962C8B-B14F-4D97-AF65-F5344CB8AC3E}">
        <p14:creationId xmlns:p14="http://schemas.microsoft.com/office/powerpoint/2010/main" val="1641996497"/>
      </p:ext>
    </p:extLst>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Summary of </a:t>
            </a:r>
            <a:r>
              <a:rPr lang="en-US" sz="4800" b="1" dirty="0" smtClean="0">
                <a:latin typeface="+mn-lt"/>
              </a:rPr>
              <a:t>Real Torah Keeping</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Autofit/>
          </a:bodyPr>
          <a:lstStyle/>
          <a:p>
            <a:pPr marL="0" indent="0">
              <a:buNone/>
            </a:pPr>
            <a:r>
              <a:rPr lang="en-US" sz="4000" b="1" dirty="0" smtClean="0"/>
              <a:t>Real Torah Keepers Have the Inward Reality Which Manifests in Outward Torah Obedience</a:t>
            </a:r>
          </a:p>
          <a:p>
            <a:pPr marL="0" indent="0">
              <a:buNone/>
            </a:pPr>
            <a:r>
              <a:rPr lang="en-US" sz="4000" b="1" dirty="0" smtClean="0"/>
              <a:t>Real Torah Keepers Have Repented From Conformity with the World</a:t>
            </a:r>
          </a:p>
          <a:p>
            <a:pPr marL="0" indent="0">
              <a:buNone/>
            </a:pPr>
            <a:r>
              <a:rPr lang="en-US" sz="4000" b="1" dirty="0" smtClean="0"/>
              <a:t>Real Torah Keepers Are Constantly Renewing Their Minds by the Word</a:t>
            </a:r>
            <a:endParaRPr lang="en-US" sz="4000" b="1" dirty="0" smtClean="0"/>
          </a:p>
        </p:txBody>
      </p:sp>
    </p:spTree>
    <p:extLst>
      <p:ext uri="{BB962C8B-B14F-4D97-AF65-F5344CB8AC3E}">
        <p14:creationId xmlns:p14="http://schemas.microsoft.com/office/powerpoint/2010/main" val="247858917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a:solidFill>
                  <a:schemeClr val="tx1"/>
                </a:solidFill>
                <a:latin typeface="+mn-lt"/>
                <a:cs typeface="Times New Roman" pitchFamily="18" charset="0"/>
              </a:rPr>
              <a:t>What Say You?</a:t>
            </a:r>
          </a:p>
          <a:p>
            <a:pPr algn="ctr">
              <a:buNone/>
            </a:pPr>
            <a:r>
              <a:rPr lang="en-US" sz="4800" b="1" dirty="0">
                <a:solidFill>
                  <a:schemeClr val="tx1"/>
                </a:solidFill>
                <a:latin typeface="+mn-lt"/>
                <a:cs typeface="Times New Roman" pitchFamily="18" charset="0"/>
              </a:rPr>
              <a:t>Your Turn to Respond to the Teaching </a:t>
            </a:r>
          </a:p>
          <a:p>
            <a:pPr marL="0" indent="0">
              <a:buNone/>
            </a:pPr>
            <a:r>
              <a:rPr lang="en-US" sz="4000" b="1" dirty="0"/>
              <a:t>Questions</a:t>
            </a:r>
          </a:p>
          <a:p>
            <a:pPr marL="0" indent="0">
              <a:buNone/>
            </a:pPr>
            <a:r>
              <a:rPr lang="en-US" sz="4000" b="1" dirty="0"/>
              <a:t>Comments</a:t>
            </a:r>
          </a:p>
          <a:p>
            <a:pPr marL="0" indent="0">
              <a:buNone/>
            </a:pPr>
            <a:r>
              <a:rPr lang="en-US" sz="4000" b="1" dirty="0"/>
              <a:t>Testimonies</a:t>
            </a:r>
          </a:p>
          <a:p>
            <a:pPr marL="0" indent="0">
              <a:buNone/>
            </a:pPr>
            <a:r>
              <a:rPr lang="en-US" sz="4000" b="1" dirty="0"/>
              <a:t>Prophesies</a:t>
            </a:r>
          </a:p>
          <a:p>
            <a:pPr marL="0" indent="0">
              <a:buNone/>
            </a:pPr>
            <a:r>
              <a:rPr lang="en-US" sz="4000" b="1" dirty="0"/>
              <a:t>Prayer Requests</a:t>
            </a:r>
          </a:p>
        </p:txBody>
      </p:sp>
    </p:spTree>
    <p:extLst>
      <p:ext uri="{BB962C8B-B14F-4D97-AF65-F5344CB8AC3E}">
        <p14:creationId xmlns:p14="http://schemas.microsoft.com/office/powerpoint/2010/main" val="90055055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6" y="876303"/>
            <a:ext cx="10462381" cy="5143500"/>
          </a:xfrm>
        </p:spPr>
        <p:txBody>
          <a:bodyPr>
            <a:normAutofit/>
          </a:bodyPr>
          <a:lstStyle/>
          <a:p>
            <a:pPr algn="ctr">
              <a:buNone/>
            </a:pPr>
            <a:r>
              <a:rPr lang="en-US" sz="4000" b="1" dirty="0">
                <a:solidFill>
                  <a:schemeClr val="tx1"/>
                </a:solidFill>
                <a:latin typeface="+mn-lt"/>
              </a:rPr>
              <a:t>You Can Get More Information About Many Other Bible Study Topics From a Hebraic </a:t>
            </a:r>
            <a:r>
              <a:rPr lang="en-US" sz="4000" b="1" dirty="0" smtClean="0">
                <a:solidFill>
                  <a:schemeClr val="tx1"/>
                </a:solidFill>
                <a:latin typeface="+mn-lt"/>
              </a:rPr>
              <a:t>Perspective At </a:t>
            </a:r>
            <a:r>
              <a:rPr lang="en-US" sz="4000" b="1" dirty="0">
                <a:solidFill>
                  <a:schemeClr val="tx1"/>
                </a:solidFill>
                <a:latin typeface="+mn-lt"/>
              </a:rPr>
              <a:t>My Website:</a:t>
            </a:r>
          </a:p>
          <a:p>
            <a:pPr algn="ctr">
              <a:buNone/>
            </a:pPr>
            <a:r>
              <a:rPr lang="en-US" sz="6000" b="1" dirty="0">
                <a:solidFill>
                  <a:schemeClr val="tx1"/>
                </a:solidFill>
                <a:latin typeface="+mn-lt"/>
              </a:rPr>
              <a:t>www.BibleTruth.cc</a:t>
            </a:r>
          </a:p>
        </p:txBody>
      </p:sp>
    </p:spTree>
    <p:extLst>
      <p:ext uri="{BB962C8B-B14F-4D97-AF65-F5344CB8AC3E}">
        <p14:creationId xmlns:p14="http://schemas.microsoft.com/office/powerpoint/2010/main" val="91191785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91015</TotalTime>
  <Words>2541</Words>
  <Application>Microsoft Office PowerPoint</Application>
  <PresentationFormat>Widescreen</PresentationFormat>
  <Paragraphs>124</Paragraphs>
  <Slides>37</Slides>
  <Notes>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37</vt:i4>
      </vt:variant>
    </vt:vector>
  </HeadingPairs>
  <TitlesOfParts>
    <vt:vector size="43" baseType="lpstr">
      <vt:lpstr>Arial</vt:lpstr>
      <vt:lpstr>Calibri</vt:lpstr>
      <vt:lpstr>Calibri Light</vt:lpstr>
      <vt:lpstr>Helvetica</vt:lpstr>
      <vt:lpstr>Times New Roman</vt:lpstr>
      <vt:lpstr>Office Theme</vt:lpstr>
      <vt:lpstr>PowerPoint Presentation</vt:lpstr>
      <vt:lpstr>PowerPoint Presentation</vt:lpstr>
      <vt:lpstr>Intro</vt:lpstr>
      <vt:lpstr>Are We Really All That?</vt:lpstr>
      <vt:lpstr>Real Torah Keepers Walk With Yah</vt:lpstr>
      <vt:lpstr>Love Yahuwah – The Quintessential Command</vt:lpstr>
      <vt:lpstr>Real Torah Keepers Love Yahuwah</vt:lpstr>
      <vt:lpstr>Messiah Confirms The Greatest Command</vt:lpstr>
      <vt:lpstr>All of Torah Hangs From Love</vt:lpstr>
      <vt:lpstr>Real Torah Keepers Love Yahusha</vt:lpstr>
      <vt:lpstr>Real Torah Keepers Love Yahusha</vt:lpstr>
      <vt:lpstr>Real Torah Keepers Love Yahusha</vt:lpstr>
      <vt:lpstr>Real Torah Keepers Love Yahusha</vt:lpstr>
      <vt:lpstr>Real Torah Keepers Love One Another</vt:lpstr>
      <vt:lpstr>Real Torah Keepers Love One Another</vt:lpstr>
      <vt:lpstr>Real Torah Keepers Are Circumcised!</vt:lpstr>
      <vt:lpstr>Real Torah Keepers Are Circumcised!</vt:lpstr>
      <vt:lpstr>Real Torah Keepers Are Circumcised!</vt:lpstr>
      <vt:lpstr>Real Torah Keepers Are Circumcised!</vt:lpstr>
      <vt:lpstr>Circumcision of the Heart</vt:lpstr>
      <vt:lpstr>Real Torah Keepers Follow Yahusha Wherever He Goes</vt:lpstr>
      <vt:lpstr>Real Torah Keepers Are Changed Internally</vt:lpstr>
      <vt:lpstr>Torah Keeping, External and Internal</vt:lpstr>
      <vt:lpstr>Messiah Taught the Internal Keeping of Torah</vt:lpstr>
      <vt:lpstr>Messiah Taught the Internal Keeping</vt:lpstr>
      <vt:lpstr>Real Torah Keepers Have a Renewed Mind</vt:lpstr>
      <vt:lpstr>The Heart/Mind of Messiah</vt:lpstr>
      <vt:lpstr>The Heart/Mind of Messiah</vt:lpstr>
      <vt:lpstr>Is Sacrifice in The Heart of Yahuwah?</vt:lpstr>
      <vt:lpstr>Why is Yahuwah Weary?</vt:lpstr>
      <vt:lpstr>The Solution to Dead Religion</vt:lpstr>
      <vt:lpstr>The Solution to Dead Religion</vt:lpstr>
      <vt:lpstr>Real Torah Keepers Walk in Justice, Kindness, Humility</vt:lpstr>
      <vt:lpstr>The Conclusion of Solomon’s Investigation</vt:lpstr>
      <vt:lpstr>Summary of Real Torah Keeping</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M Rogers</dc:creator>
  <cp:lastModifiedBy>David M Rogers</cp:lastModifiedBy>
  <cp:revision>919</cp:revision>
  <dcterms:created xsi:type="dcterms:W3CDTF">2018-11-07T08:55:54Z</dcterms:created>
  <dcterms:modified xsi:type="dcterms:W3CDTF">2020-05-30T15:12:58Z</dcterms:modified>
</cp:coreProperties>
</file>