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64" r:id="rId2"/>
    <p:sldId id="257" r:id="rId3"/>
    <p:sldId id="266" r:id="rId4"/>
    <p:sldId id="267" r:id="rId5"/>
    <p:sldId id="268" r:id="rId6"/>
    <p:sldId id="269" r:id="rId7"/>
    <p:sldId id="270" r:id="rId8"/>
    <p:sldId id="271" r:id="rId9"/>
    <p:sldId id="272" r:id="rId10"/>
    <p:sldId id="273" r:id="rId11"/>
    <p:sldId id="274" r:id="rId12"/>
    <p:sldId id="275" r:id="rId13"/>
    <p:sldId id="276" r:id="rId14"/>
    <p:sldId id="277" r:id="rId15"/>
    <p:sldId id="278" r:id="rId16"/>
    <p:sldId id="279" r:id="rId17"/>
    <p:sldId id="280" r:id="rId18"/>
    <p:sldId id="281" r:id="rId19"/>
    <p:sldId id="282" r:id="rId20"/>
    <p:sldId id="283" r:id="rId21"/>
    <p:sldId id="284" r:id="rId22"/>
    <p:sldId id="285" r:id="rId23"/>
    <p:sldId id="286" r:id="rId24"/>
    <p:sldId id="287" r:id="rId25"/>
    <p:sldId id="288" r:id="rId26"/>
    <p:sldId id="289" r:id="rId27"/>
    <p:sldId id="290" r:id="rId28"/>
    <p:sldId id="291" r:id="rId29"/>
    <p:sldId id="292" r:id="rId30"/>
    <p:sldId id="293" r:id="rId31"/>
    <p:sldId id="294" r:id="rId32"/>
    <p:sldId id="295" r:id="rId33"/>
    <p:sldId id="296" r:id="rId34"/>
    <p:sldId id="297" r:id="rId35"/>
    <p:sldId id="298" r:id="rId36"/>
    <p:sldId id="299" r:id="rId37"/>
    <p:sldId id="300" r:id="rId38"/>
    <p:sldId id="301" r:id="rId39"/>
    <p:sldId id="302" r:id="rId40"/>
    <p:sldId id="303" r:id="rId41"/>
    <p:sldId id="304" r:id="rId42"/>
    <p:sldId id="265"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8" autoAdjust="0"/>
    <p:restoredTop sz="94655" autoAdjust="0"/>
  </p:normalViewPr>
  <p:slideViewPr>
    <p:cSldViewPr snapToGrid="0">
      <p:cViewPr varScale="1">
        <p:scale>
          <a:sx n="73" d="100"/>
          <a:sy n="73" d="100"/>
        </p:scale>
        <p:origin x="312" y="72"/>
      </p:cViewPr>
      <p:guideLst/>
    </p:cSldViewPr>
  </p:slideViewPr>
  <p:outlineViewPr>
    <p:cViewPr>
      <p:scale>
        <a:sx n="33" d="100"/>
        <a:sy n="33" d="100"/>
      </p:scale>
      <p:origin x="0" y="-6026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5/31/2019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5512564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2436715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044896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0381987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2642272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326970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741438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7272056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7519555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0062032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4865375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1866690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2724865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1584981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6269338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2510034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4525092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8844261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3984238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3255170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9062963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8829832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7621127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2103179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7897172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4314639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4296773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5204936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4553420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4917930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1932319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2169763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0458412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4344238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4012173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0095654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45989964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28290381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3439783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5/31/2019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5/31/2019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5/31/2019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5/31/2019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5/31/2019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5/31/2019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5/31/2019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5/31/2019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5/31/2019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5/31/2019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5/31/2019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5/31/2019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lnSpcReduction="10000"/>
          </a:bodyPr>
          <a:lstStyle/>
          <a:p>
            <a:pPr algn="ctr">
              <a:buNone/>
            </a:pPr>
            <a:r>
              <a:rPr lang="en-US" sz="5200" b="1" dirty="0">
                <a:solidFill>
                  <a:schemeClr val="accent1">
                    <a:lumMod val="50000"/>
                  </a:schemeClr>
                </a:solidFill>
                <a:latin typeface="Helvetica" pitchFamily="34" charset="0"/>
                <a:cs typeface="Helvetica" pitchFamily="34" charset="0"/>
              </a:rPr>
              <a:t>Shabbat Shalom</a:t>
            </a:r>
          </a:p>
          <a:p>
            <a:pPr algn="ctr">
              <a:buNone/>
            </a:pPr>
            <a:r>
              <a:rPr lang="en-US" sz="2400" dirty="0">
                <a:solidFill>
                  <a:schemeClr val="tx1">
                    <a:lumMod val="95000"/>
                    <a:lumOff val="5000"/>
                  </a:schemeClr>
                </a:solidFill>
                <a:latin typeface="Helvetica" pitchFamily="34" charset="0"/>
                <a:cs typeface="Helvetica" pitchFamily="34" charset="0"/>
              </a:rPr>
              <a:t>  </a:t>
            </a: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At </a:t>
            </a:r>
            <a:r>
              <a:rPr lang="en-US" sz="5333" b="1" dirty="0">
                <a:solidFill>
                  <a:schemeClr val="tx1">
                    <a:lumMod val="95000"/>
                    <a:lumOff val="5000"/>
                  </a:schemeClr>
                </a:solidFill>
                <a:latin typeface="Helvetica" pitchFamily="34" charset="0"/>
                <a:cs typeface="Helvetica" pitchFamily="34" charset="0"/>
              </a:rPr>
              <a:t>the </a:t>
            </a:r>
            <a:r>
              <a:rPr lang="en-US" sz="5333" b="1" dirty="0" smtClean="0">
                <a:solidFill>
                  <a:schemeClr val="tx1">
                    <a:lumMod val="95000"/>
                    <a:lumOff val="5000"/>
                  </a:schemeClr>
                </a:solidFill>
                <a:latin typeface="Helvetica" pitchFamily="34" charset="0"/>
                <a:cs typeface="Helvetica" pitchFamily="34" charset="0"/>
              </a:rPr>
              <a:t>Upper Room Chapel</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June 1</a:t>
            </a:r>
            <a:r>
              <a:rPr lang="en-US" sz="5333" b="1" dirty="0" smtClean="0">
                <a:solidFill>
                  <a:schemeClr val="tx1">
                    <a:lumMod val="95000"/>
                    <a:lumOff val="5000"/>
                  </a:schemeClr>
                </a:solidFill>
                <a:latin typeface="Helvetica" pitchFamily="34" charset="0"/>
                <a:cs typeface="Helvetica" pitchFamily="34" charset="0"/>
              </a:rPr>
              <a:t>, </a:t>
            </a:r>
            <a:r>
              <a:rPr lang="en-US" sz="5333" b="1" dirty="0" smtClean="0">
                <a:solidFill>
                  <a:schemeClr val="tx1">
                    <a:lumMod val="95000"/>
                    <a:lumOff val="5000"/>
                  </a:schemeClr>
                </a:solidFill>
                <a:latin typeface="Helvetica" pitchFamily="34" charset="0"/>
                <a:cs typeface="Helvetica" pitchFamily="34" charset="0"/>
              </a:rPr>
              <a:t>2019</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smtClean="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Tithing the Biblical Way</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solidFill>
                  <a:schemeClr val="tx1">
                    <a:lumMod val="95000"/>
                    <a:lumOff val="5000"/>
                  </a:schemeClr>
                </a:solidFill>
                <a:latin typeface="Helvetica" pitchFamily="34" charset="0"/>
                <a:cs typeface="Helvetica" pitchFamily="34" charset="0"/>
              </a:rPr>
              <a:t>What Does the Torah Really Teach About Tithing?</a:t>
            </a:r>
            <a:endParaRPr lang="en-US" sz="4400" b="1" dirty="0" smtClean="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292103"/>
            <a:ext cx="10972800" cy="6396796"/>
          </a:xfrm>
        </p:spPr>
        <p:txBody>
          <a:bodyPr>
            <a:normAutofit lnSpcReduction="10000"/>
          </a:bodyPr>
          <a:lstStyle/>
          <a:p>
            <a:pPr marL="0" indent="0" algn="ctr">
              <a:buNone/>
            </a:pPr>
            <a:r>
              <a:rPr lang="en-US" sz="4400" b="1" dirty="0" smtClean="0">
                <a:effectLst/>
                <a:latin typeface="Times New Roman" panose="02020603050405020304" pitchFamily="18" charset="0"/>
                <a:cs typeface="Times New Roman" panose="02020603050405020304" pitchFamily="18" charset="0"/>
              </a:rPr>
              <a:t>Where This Teaching is Going</a:t>
            </a:r>
          </a:p>
          <a:p>
            <a:pPr marL="0" indent="0">
              <a:buNone/>
            </a:pPr>
            <a:r>
              <a:rPr lang="en-US" sz="4000" b="1" dirty="0">
                <a:latin typeface="Times New Roman" pitchFamily="18" charset="0"/>
                <a:cs typeface="Times New Roman" pitchFamily="18" charset="0"/>
              </a:rPr>
              <a:t>Avraham’s Example (Precedent for Giving)</a:t>
            </a:r>
          </a:p>
          <a:p>
            <a:pPr marL="0" indent="0">
              <a:buNone/>
            </a:pPr>
            <a:r>
              <a:rPr lang="en-US" sz="4000" b="1" dirty="0" err="1">
                <a:latin typeface="Times New Roman" pitchFamily="18" charset="0"/>
                <a:cs typeface="Times New Roman" pitchFamily="18" charset="0"/>
              </a:rPr>
              <a:t>Ya’acov’s</a:t>
            </a:r>
            <a:r>
              <a:rPr lang="en-US" sz="4000" b="1" dirty="0">
                <a:latin typeface="Times New Roman" pitchFamily="18" charset="0"/>
                <a:cs typeface="Times New Roman" pitchFamily="18" charset="0"/>
              </a:rPr>
              <a:t> Decision to Tithe (Motivation for Giving)</a:t>
            </a:r>
          </a:p>
          <a:p>
            <a:pPr marL="0" indent="0">
              <a:buNone/>
            </a:pPr>
            <a:r>
              <a:rPr lang="en-US" sz="4000" b="1" dirty="0">
                <a:latin typeface="Times New Roman" pitchFamily="18" charset="0"/>
                <a:cs typeface="Times New Roman" pitchFamily="18" charset="0"/>
              </a:rPr>
              <a:t>Going Up – Why</a:t>
            </a:r>
            <a:r>
              <a:rPr lang="en-US" sz="4000" b="1" dirty="0">
                <a:latin typeface="Times New Roman" pitchFamily="18" charset="0"/>
                <a:cs typeface="Times New Roman" pitchFamily="18" charset="0"/>
              </a:rPr>
              <a:t>? (Time for Giving)</a:t>
            </a:r>
          </a:p>
          <a:p>
            <a:pPr marL="0" indent="0">
              <a:buNone/>
            </a:pPr>
            <a:r>
              <a:rPr lang="en-US" sz="4000" b="1" dirty="0">
                <a:latin typeface="Times New Roman" pitchFamily="18" charset="0"/>
                <a:cs typeface="Times New Roman" pitchFamily="18" charset="0"/>
              </a:rPr>
              <a:t>Torah Instructions on Tithing (Manner of Giving)</a:t>
            </a:r>
          </a:p>
          <a:p>
            <a:pPr marL="0" indent="0">
              <a:buNone/>
            </a:pPr>
            <a:r>
              <a:rPr lang="en-US" sz="4000" b="1" dirty="0">
                <a:latin typeface="Times New Roman" pitchFamily="18" charset="0"/>
                <a:cs typeface="Times New Roman" pitchFamily="18" charset="0"/>
              </a:rPr>
              <a:t>Who Collects the Tithes?</a:t>
            </a:r>
          </a:p>
          <a:p>
            <a:pPr marL="0" indent="0">
              <a:buNone/>
            </a:pPr>
            <a:r>
              <a:rPr lang="en-US" sz="4000" b="1" dirty="0">
                <a:latin typeface="Times New Roman" pitchFamily="18" charset="0"/>
                <a:cs typeface="Times New Roman" pitchFamily="18" charset="0"/>
              </a:rPr>
              <a:t>How Many Tithes</a:t>
            </a:r>
            <a:r>
              <a:rPr lang="en-US" sz="4000" b="1" dirty="0" smtClean="0">
                <a:latin typeface="Times New Roman" pitchFamily="18" charset="0"/>
                <a:cs typeface="Times New Roman" pitchFamily="18" charset="0"/>
              </a:rPr>
              <a:t>? (How much Giving)</a:t>
            </a:r>
            <a:endParaRPr lang="en-US" sz="4000" b="1" dirty="0">
              <a:latin typeface="Times New Roman" pitchFamily="18" charset="0"/>
              <a:cs typeface="Times New Roman" pitchFamily="18" charset="0"/>
            </a:endParaRPr>
          </a:p>
          <a:p>
            <a:pPr marL="0" indent="0">
              <a:buNone/>
            </a:pPr>
            <a:r>
              <a:rPr lang="en-US" sz="4000" b="1" dirty="0">
                <a:latin typeface="Times New Roman" panose="02020603050405020304" pitchFamily="18" charset="0"/>
                <a:cs typeface="Times New Roman" panose="02020603050405020304" pitchFamily="18" charset="0"/>
              </a:rPr>
              <a:t>Attitude in </a:t>
            </a:r>
            <a:r>
              <a:rPr lang="en-US" sz="4000" b="1" dirty="0">
                <a:latin typeface="Times New Roman" panose="02020603050405020304" pitchFamily="18" charset="0"/>
                <a:cs typeface="Times New Roman" panose="02020603050405020304" pitchFamily="18" charset="0"/>
              </a:rPr>
              <a:t>Giving (The Heart of Giving)</a:t>
            </a:r>
            <a:endParaRPr lang="en-US" sz="4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220413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609599"/>
            <a:ext cx="10972800" cy="5987143"/>
          </a:xfrm>
        </p:spPr>
        <p:txBody>
          <a:bodyPr>
            <a:normAutofit/>
          </a:bodyPr>
          <a:lstStyle/>
          <a:p>
            <a:pPr marL="0" indent="0" algn="ctr">
              <a:buNone/>
            </a:pPr>
            <a:r>
              <a:rPr lang="en-US" sz="4400" b="1" dirty="0" smtClean="0">
                <a:effectLst/>
                <a:latin typeface="Times New Roman" panose="02020603050405020304" pitchFamily="18" charset="0"/>
                <a:cs typeface="Times New Roman" panose="02020603050405020304" pitchFamily="18" charset="0"/>
              </a:rPr>
              <a:t>Precedent for Giving</a:t>
            </a:r>
          </a:p>
          <a:p>
            <a:pPr marL="0" indent="0" algn="ctr">
              <a:buNone/>
            </a:pPr>
            <a:r>
              <a:rPr lang="en-US" sz="4400" b="1" dirty="0" smtClean="0">
                <a:effectLst/>
                <a:latin typeface="Times New Roman" panose="02020603050405020304" pitchFamily="18" charset="0"/>
                <a:cs typeface="Times New Roman" panose="02020603050405020304" pitchFamily="18" charset="0"/>
              </a:rPr>
              <a:t>The </a:t>
            </a:r>
            <a:r>
              <a:rPr lang="en-US" sz="4400" b="1" dirty="0" smtClean="0">
                <a:effectLst/>
                <a:latin typeface="Times New Roman" panose="02020603050405020304" pitchFamily="18" charset="0"/>
                <a:cs typeface="Times New Roman" panose="02020603050405020304" pitchFamily="18" charset="0"/>
              </a:rPr>
              <a:t>Tithe Given By Avraham</a:t>
            </a:r>
          </a:p>
          <a:p>
            <a:pPr marL="0" indent="0">
              <a:buNone/>
            </a:pPr>
            <a:r>
              <a:rPr lang="en-US" sz="4000" b="1" dirty="0">
                <a:latin typeface="Times New Roman" panose="02020603050405020304" pitchFamily="18" charset="0"/>
                <a:cs typeface="Times New Roman" panose="02020603050405020304" pitchFamily="18" charset="0"/>
              </a:rPr>
              <a:t>Then Melchizedek king of Salem brought out bread and wine. He was priest of </a:t>
            </a:r>
            <a:r>
              <a:rPr lang="en-US" sz="4000" b="1" dirty="0">
                <a:latin typeface="Times New Roman" panose="02020603050405020304" pitchFamily="18" charset="0"/>
                <a:cs typeface="Times New Roman" panose="02020603050405020304" pitchFamily="18" charset="0"/>
              </a:rPr>
              <a:t>El </a:t>
            </a:r>
            <a:r>
              <a:rPr lang="en-US" sz="4000" b="1" dirty="0" err="1">
                <a:latin typeface="Times New Roman" panose="02020603050405020304" pitchFamily="18" charset="0"/>
                <a:cs typeface="Times New Roman" panose="02020603050405020304" pitchFamily="18" charset="0"/>
              </a:rPr>
              <a:t>Elyon</a:t>
            </a:r>
            <a:r>
              <a:rPr lang="en-US" sz="4000" b="1" dirty="0">
                <a:latin typeface="Times New Roman" panose="02020603050405020304" pitchFamily="18" charset="0"/>
                <a:cs typeface="Times New Roman" panose="02020603050405020304" pitchFamily="18" charset="0"/>
              </a:rPr>
              <a:t> (Elohim </a:t>
            </a:r>
            <a:r>
              <a:rPr lang="en-US" sz="4000" b="1" dirty="0">
                <a:latin typeface="Times New Roman" panose="02020603050405020304" pitchFamily="18" charset="0"/>
                <a:cs typeface="Times New Roman" panose="02020603050405020304" pitchFamily="18" charset="0"/>
              </a:rPr>
              <a:t>Most </a:t>
            </a:r>
            <a:r>
              <a:rPr lang="en-US" sz="4000" b="1" dirty="0">
                <a:latin typeface="Times New Roman" panose="02020603050405020304" pitchFamily="18" charset="0"/>
                <a:cs typeface="Times New Roman" panose="02020603050405020304" pitchFamily="18" charset="0"/>
              </a:rPr>
              <a:t>High), </a:t>
            </a:r>
            <a:r>
              <a:rPr lang="en-US" sz="4000" b="1" dirty="0">
                <a:latin typeface="Times New Roman" panose="02020603050405020304" pitchFamily="18" charset="0"/>
                <a:cs typeface="Times New Roman" panose="02020603050405020304" pitchFamily="18" charset="0"/>
              </a:rPr>
              <a:t>and he blessed </a:t>
            </a:r>
            <a:r>
              <a:rPr lang="en-US" sz="4000" b="1" dirty="0" err="1">
                <a:latin typeface="Times New Roman" panose="02020603050405020304" pitchFamily="18" charset="0"/>
                <a:cs typeface="Times New Roman" panose="02020603050405020304" pitchFamily="18" charset="0"/>
              </a:rPr>
              <a:t>Avram</a:t>
            </a:r>
            <a:r>
              <a:rPr lang="en-US" sz="4000" b="1" dirty="0">
                <a:latin typeface="Times New Roman" panose="02020603050405020304" pitchFamily="18" charset="0"/>
                <a:cs typeface="Times New Roman" panose="02020603050405020304" pitchFamily="18" charset="0"/>
              </a:rPr>
              <a:t>, saying, "Blessed be </a:t>
            </a:r>
            <a:r>
              <a:rPr lang="en-US" sz="4000" b="1" dirty="0" err="1">
                <a:latin typeface="Times New Roman" panose="02020603050405020304" pitchFamily="18" charset="0"/>
                <a:cs typeface="Times New Roman" panose="02020603050405020304" pitchFamily="18" charset="0"/>
              </a:rPr>
              <a:t>Avram</a:t>
            </a:r>
            <a:r>
              <a:rPr lang="en-US" sz="4000" b="1" dirty="0">
                <a:latin typeface="Times New Roman" panose="02020603050405020304" pitchFamily="18" charset="0"/>
                <a:cs typeface="Times New Roman" panose="02020603050405020304" pitchFamily="18" charset="0"/>
              </a:rPr>
              <a:t> by Elohim Most High, Creator of heaven and earth.  And blessed be Elohim Most High, who delivered your enemies into your hand." Then </a:t>
            </a:r>
            <a:r>
              <a:rPr lang="en-US" sz="4000" b="1" dirty="0" err="1">
                <a:latin typeface="Times New Roman" panose="02020603050405020304" pitchFamily="18" charset="0"/>
                <a:cs typeface="Times New Roman" panose="02020603050405020304" pitchFamily="18" charset="0"/>
              </a:rPr>
              <a:t>Avram</a:t>
            </a:r>
            <a:r>
              <a:rPr lang="en-US" sz="4000" b="1" dirty="0">
                <a:latin typeface="Times New Roman" panose="02020603050405020304" pitchFamily="18" charset="0"/>
                <a:cs typeface="Times New Roman" panose="02020603050405020304" pitchFamily="18" charset="0"/>
              </a:rPr>
              <a:t> gave him a tenth of everything</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Bereshith</a:t>
            </a:r>
            <a:r>
              <a:rPr lang="en-US" sz="4000" b="1" dirty="0">
                <a:latin typeface="Times New Roman" panose="02020603050405020304" pitchFamily="18" charset="0"/>
                <a:cs typeface="Times New Roman" panose="02020603050405020304" pitchFamily="18" charset="0"/>
              </a:rPr>
              <a:t> 14:18-20)</a:t>
            </a:r>
          </a:p>
        </p:txBody>
      </p:sp>
    </p:spTree>
    <p:extLst>
      <p:ext uri="{BB962C8B-B14F-4D97-AF65-F5344CB8AC3E}">
        <p14:creationId xmlns:p14="http://schemas.microsoft.com/office/powerpoint/2010/main" val="27094596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endParaRPr lang="en-US" sz="4000" b="1" dirty="0">
              <a:latin typeface="+mn-lt"/>
            </a:endParaRPr>
          </a:p>
        </p:txBody>
      </p:sp>
      <p:sp>
        <p:nvSpPr>
          <p:cNvPr id="3" name="Subtitle 2"/>
          <p:cNvSpPr>
            <a:spLocks noGrp="1"/>
          </p:cNvSpPr>
          <p:nvPr>
            <p:ph idx="1"/>
          </p:nvPr>
        </p:nvSpPr>
        <p:spPr>
          <a:xfrm>
            <a:off x="609600" y="609599"/>
            <a:ext cx="10972800" cy="5987143"/>
          </a:xfrm>
        </p:spPr>
        <p:txBody>
          <a:bodyPr/>
          <a:lstStyle/>
          <a:p>
            <a:pPr marL="0" indent="0" algn="ctr">
              <a:buNone/>
            </a:pPr>
            <a:r>
              <a:rPr lang="en-US" sz="4400" b="1" dirty="0" smtClean="0">
                <a:effectLst/>
                <a:latin typeface="+mn-lt"/>
                <a:cs typeface="Times New Roman" pitchFamily="18" charset="0"/>
              </a:rPr>
              <a:t>Who is Melchizedek?</a:t>
            </a:r>
          </a:p>
          <a:p>
            <a:pPr marL="0" indent="0">
              <a:buNone/>
            </a:pPr>
            <a:r>
              <a:rPr lang="en-US" sz="4000" b="1" dirty="0">
                <a:latin typeface="+mn-lt"/>
                <a:cs typeface="Times New Roman" pitchFamily="18" charset="0"/>
              </a:rPr>
              <a:t>Priest of El </a:t>
            </a:r>
            <a:r>
              <a:rPr lang="en-US" sz="4000" b="1" dirty="0" err="1">
                <a:latin typeface="+mn-lt"/>
                <a:cs typeface="Times New Roman" pitchFamily="18" charset="0"/>
              </a:rPr>
              <a:t>Elyon</a:t>
            </a:r>
            <a:endParaRPr lang="en-US" sz="4000" b="1" dirty="0">
              <a:latin typeface="+mn-lt"/>
              <a:cs typeface="Times New Roman" pitchFamily="18" charset="0"/>
            </a:endParaRPr>
          </a:p>
          <a:p>
            <a:pPr marL="0" indent="0">
              <a:buNone/>
            </a:pPr>
            <a:r>
              <a:rPr lang="en-US" sz="4000" b="1" dirty="0">
                <a:latin typeface="+mn-lt"/>
                <a:cs typeface="Times New Roman" pitchFamily="18" charset="0"/>
              </a:rPr>
              <a:t>So great </a:t>
            </a:r>
            <a:r>
              <a:rPr lang="en-US" sz="4000" b="1" dirty="0" err="1">
                <a:latin typeface="+mn-lt"/>
                <a:cs typeface="Times New Roman" pitchFamily="18" charset="0"/>
              </a:rPr>
              <a:t>Avram</a:t>
            </a:r>
            <a:r>
              <a:rPr lang="en-US" sz="4000" b="1" dirty="0">
                <a:latin typeface="+mn-lt"/>
                <a:cs typeface="Times New Roman" pitchFamily="18" charset="0"/>
              </a:rPr>
              <a:t> paid him the tenth</a:t>
            </a:r>
          </a:p>
          <a:p>
            <a:pPr marL="0" indent="0">
              <a:buNone/>
            </a:pPr>
            <a:r>
              <a:rPr lang="en-US" sz="4000" b="1" dirty="0">
                <a:latin typeface="+mn-lt"/>
                <a:cs typeface="Times New Roman" pitchFamily="18" charset="0"/>
              </a:rPr>
              <a:t>The Lesser is Blessed by the Greater</a:t>
            </a:r>
          </a:p>
          <a:p>
            <a:pPr marL="0" indent="0">
              <a:buNone/>
            </a:pPr>
            <a:r>
              <a:rPr lang="en-US" sz="4000" b="1" dirty="0">
                <a:latin typeface="+mn-lt"/>
                <a:cs typeface="Times New Roman" pitchFamily="18" charset="0"/>
              </a:rPr>
              <a:t>And Levi paid him the tenth while in </a:t>
            </a:r>
            <a:r>
              <a:rPr lang="en-US" sz="4000" b="1" dirty="0" err="1">
                <a:latin typeface="+mn-lt"/>
                <a:cs typeface="Times New Roman" pitchFamily="18" charset="0"/>
              </a:rPr>
              <a:t>Avram’s</a:t>
            </a:r>
            <a:r>
              <a:rPr lang="en-US" sz="4000" b="1" dirty="0">
                <a:latin typeface="+mn-lt"/>
                <a:cs typeface="Times New Roman" pitchFamily="18" charset="0"/>
              </a:rPr>
              <a:t> loins</a:t>
            </a:r>
          </a:p>
          <a:p>
            <a:pPr marL="0" indent="0">
              <a:buNone/>
            </a:pPr>
            <a:r>
              <a:rPr lang="en-US" sz="4000" b="1" dirty="0">
                <a:latin typeface="+mn-lt"/>
                <a:cs typeface="Times New Roman" pitchFamily="18" charset="0"/>
              </a:rPr>
              <a:t>Not a person, but an order</a:t>
            </a:r>
          </a:p>
          <a:p>
            <a:pPr marL="0" indent="0">
              <a:buNone/>
            </a:pPr>
            <a:r>
              <a:rPr lang="en-US" sz="4000" b="1" dirty="0">
                <a:latin typeface="+mn-lt"/>
                <a:cs typeface="Times New Roman" pitchFamily="18" charset="0"/>
              </a:rPr>
              <a:t>Priesthood of </a:t>
            </a:r>
            <a:r>
              <a:rPr lang="en-US" sz="4000" b="1" dirty="0" err="1">
                <a:latin typeface="+mn-lt"/>
                <a:cs typeface="Times New Roman" pitchFamily="18" charset="0"/>
              </a:rPr>
              <a:t>Aharon</a:t>
            </a:r>
            <a:r>
              <a:rPr lang="en-US" sz="4000" b="1" dirty="0">
                <a:latin typeface="+mn-lt"/>
                <a:cs typeface="Times New Roman" pitchFamily="18" charset="0"/>
              </a:rPr>
              <a:t> has rules, regulations, authority</a:t>
            </a:r>
          </a:p>
          <a:p>
            <a:pPr marL="0" indent="0">
              <a:buNone/>
            </a:pPr>
            <a:r>
              <a:rPr lang="en-US" sz="4000" b="1" dirty="0">
                <a:latin typeface="+mn-lt"/>
                <a:cs typeface="Times New Roman" pitchFamily="18" charset="0"/>
              </a:rPr>
              <a:t>Priesthood of </a:t>
            </a:r>
            <a:r>
              <a:rPr lang="en-US" sz="4000" b="1" dirty="0" err="1">
                <a:latin typeface="+mn-lt"/>
                <a:cs typeface="Times New Roman" pitchFamily="18" charset="0"/>
              </a:rPr>
              <a:t>Melkizedek</a:t>
            </a:r>
            <a:r>
              <a:rPr lang="en-US" sz="4000" b="1" dirty="0">
                <a:latin typeface="+mn-lt"/>
                <a:cs typeface="Times New Roman" pitchFamily="18" charset="0"/>
              </a:rPr>
              <a:t>?</a:t>
            </a:r>
            <a:endParaRPr lang="en-US" sz="4000" b="1" dirty="0">
              <a:effectLst/>
              <a:latin typeface="+mn-lt"/>
              <a:cs typeface="Times New Roman" panose="02020603050405020304" pitchFamily="18" charset="0"/>
            </a:endParaRPr>
          </a:p>
        </p:txBody>
      </p:sp>
    </p:spTree>
    <p:extLst>
      <p:ext uri="{BB962C8B-B14F-4D97-AF65-F5344CB8AC3E}">
        <p14:creationId xmlns:p14="http://schemas.microsoft.com/office/powerpoint/2010/main" val="42365973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endParaRPr lang="en-US" sz="4000" b="1" dirty="0">
              <a:latin typeface="+mn-lt"/>
            </a:endParaRPr>
          </a:p>
        </p:txBody>
      </p:sp>
      <p:sp>
        <p:nvSpPr>
          <p:cNvPr id="3" name="Subtitle 2"/>
          <p:cNvSpPr>
            <a:spLocks noGrp="1"/>
          </p:cNvSpPr>
          <p:nvPr>
            <p:ph idx="1"/>
          </p:nvPr>
        </p:nvSpPr>
        <p:spPr>
          <a:xfrm>
            <a:off x="609600" y="609599"/>
            <a:ext cx="10972800" cy="5987143"/>
          </a:xfrm>
        </p:spPr>
        <p:txBody>
          <a:bodyPr/>
          <a:lstStyle/>
          <a:p>
            <a:pPr marL="0" indent="0" algn="ctr">
              <a:buNone/>
            </a:pPr>
            <a:r>
              <a:rPr lang="en-US" sz="4400" b="1" dirty="0" smtClean="0">
                <a:effectLst/>
                <a:latin typeface="+mn-lt"/>
                <a:cs typeface="Times New Roman" pitchFamily="18" charset="0"/>
              </a:rPr>
              <a:t>Who is Melchizedek?</a:t>
            </a:r>
          </a:p>
          <a:p>
            <a:pPr marL="0" indent="0">
              <a:buNone/>
            </a:pPr>
            <a:r>
              <a:rPr lang="en-US" sz="4000" b="1" dirty="0" smtClean="0">
                <a:effectLst/>
                <a:latin typeface="+mn-lt"/>
                <a:cs typeface="Times New Roman" pitchFamily="18" charset="0"/>
              </a:rPr>
              <a:t>Yahuwah </a:t>
            </a:r>
            <a:r>
              <a:rPr lang="en-US" sz="4000" b="1" dirty="0">
                <a:effectLst/>
                <a:latin typeface="+mn-lt"/>
                <a:cs typeface="Times New Roman" panose="02020603050405020304" pitchFamily="18" charset="0"/>
              </a:rPr>
              <a:t>has sworn and will not change his mind: "You are a priest forever, in the order of Melchizedek</a:t>
            </a:r>
            <a:r>
              <a:rPr lang="en-US" sz="4000" b="1" dirty="0" smtClean="0">
                <a:effectLst/>
                <a:latin typeface="+mn-lt"/>
                <a:cs typeface="Times New Roman" pitchFamily="18" charset="0"/>
              </a:rPr>
              <a:t>.“ (Psalm 110:4)</a:t>
            </a:r>
          </a:p>
          <a:p>
            <a:pPr marL="0" indent="0">
              <a:buNone/>
            </a:pPr>
            <a:r>
              <a:rPr lang="en-US" sz="4000" b="1" dirty="0" smtClean="0">
                <a:effectLst/>
                <a:latin typeface="+mn-lt"/>
                <a:cs typeface="Times New Roman" pitchFamily="18" charset="0"/>
              </a:rPr>
              <a:t>The one sitting at the right hand of the Father is an eternal priest in the order of Melchizedek</a:t>
            </a:r>
            <a:endParaRPr lang="en-US" sz="4000" b="1" dirty="0">
              <a:effectLst/>
              <a:latin typeface="+mn-lt"/>
              <a:cs typeface="Times New Roman" panose="02020603050405020304" pitchFamily="18" charset="0"/>
            </a:endParaRPr>
          </a:p>
        </p:txBody>
      </p:sp>
    </p:spTree>
    <p:extLst>
      <p:ext uri="{BB962C8B-B14F-4D97-AF65-F5344CB8AC3E}">
        <p14:creationId xmlns:p14="http://schemas.microsoft.com/office/powerpoint/2010/main" val="34597618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endParaRPr lang="en-US" sz="4000" b="1" dirty="0">
              <a:latin typeface="+mn-lt"/>
            </a:endParaRPr>
          </a:p>
        </p:txBody>
      </p:sp>
      <p:sp>
        <p:nvSpPr>
          <p:cNvPr id="3" name="Subtitle 2"/>
          <p:cNvSpPr>
            <a:spLocks noGrp="1"/>
          </p:cNvSpPr>
          <p:nvPr>
            <p:ph idx="1"/>
          </p:nvPr>
        </p:nvSpPr>
        <p:spPr>
          <a:xfrm>
            <a:off x="609600" y="391887"/>
            <a:ext cx="10972800" cy="6204856"/>
          </a:xfrm>
        </p:spPr>
        <p:txBody>
          <a:bodyPr>
            <a:normAutofit/>
          </a:bodyPr>
          <a:lstStyle/>
          <a:p>
            <a:pPr marL="0" indent="0" algn="ctr">
              <a:buNone/>
            </a:pPr>
            <a:r>
              <a:rPr lang="en-US" sz="4400" b="1" dirty="0" smtClean="0">
                <a:effectLst/>
                <a:latin typeface="+mn-lt"/>
                <a:cs typeface="Times New Roman" pitchFamily="18" charset="0"/>
              </a:rPr>
              <a:t>Motivation for Giving</a:t>
            </a:r>
          </a:p>
          <a:p>
            <a:pPr marL="0" indent="0" algn="ctr">
              <a:buNone/>
            </a:pPr>
            <a:r>
              <a:rPr lang="en-US" sz="4000" b="1" dirty="0" smtClean="0">
                <a:effectLst/>
                <a:latin typeface="+mn-lt"/>
                <a:cs typeface="Times New Roman" pitchFamily="18" charset="0"/>
              </a:rPr>
              <a:t>Jacob’s Vow – the Tithe</a:t>
            </a:r>
            <a:endParaRPr lang="en-US" sz="4000" b="1" dirty="0" smtClean="0">
              <a:effectLst/>
              <a:latin typeface="+mn-lt"/>
              <a:cs typeface="Times New Roman" pitchFamily="18" charset="0"/>
            </a:endParaRPr>
          </a:p>
          <a:p>
            <a:pPr marL="0" indent="0">
              <a:buNone/>
            </a:pPr>
            <a:r>
              <a:rPr lang="en-US" sz="4000" b="1" dirty="0" smtClean="0">
                <a:latin typeface="+mn-lt"/>
                <a:cs typeface="Times New Roman" panose="02020603050405020304" pitchFamily="18" charset="0"/>
              </a:rPr>
              <a:t>Then </a:t>
            </a:r>
            <a:r>
              <a:rPr lang="en-US" sz="4000" b="1" dirty="0">
                <a:latin typeface="+mn-lt"/>
                <a:cs typeface="Times New Roman" panose="02020603050405020304" pitchFamily="18" charset="0"/>
              </a:rPr>
              <a:t>Ya'acov</a:t>
            </a:r>
            <a:r>
              <a:rPr lang="en-US" sz="4000" b="1" dirty="0">
                <a:latin typeface="+mn-lt"/>
                <a:cs typeface="Times New Roman" panose="02020603050405020304" pitchFamily="18" charset="0"/>
              </a:rPr>
              <a:t> made a vow, saying, "If Elohim will be with me and will watch over me on this journey I am taking and will give me food to eat and clothes to wear so that I return safely to my father's house, then </a:t>
            </a:r>
            <a:r>
              <a:rPr lang="en-US" sz="4000" b="1" dirty="0" smtClean="0">
                <a:latin typeface="+mn-lt"/>
                <a:cs typeface="Times New Roman" panose="02020603050405020304" pitchFamily="18" charset="0"/>
              </a:rPr>
              <a:t>Yahuwah </a:t>
            </a:r>
            <a:r>
              <a:rPr lang="en-US" sz="4000" b="1" dirty="0">
                <a:latin typeface="+mn-lt"/>
                <a:cs typeface="Times New Roman" panose="02020603050405020304" pitchFamily="18" charset="0"/>
              </a:rPr>
              <a:t>will be my Elohim and this stone that I have set up as a pillar will be Elohim's house, and </a:t>
            </a:r>
            <a:r>
              <a:rPr lang="en-US" sz="4000" b="1" u="sng" dirty="0">
                <a:latin typeface="+mn-lt"/>
                <a:cs typeface="Times New Roman" panose="02020603050405020304" pitchFamily="18" charset="0"/>
              </a:rPr>
              <a:t>of all that you give me</a:t>
            </a:r>
            <a:r>
              <a:rPr lang="en-US" sz="4000" b="1" dirty="0">
                <a:latin typeface="+mn-lt"/>
                <a:cs typeface="Times New Roman" panose="02020603050405020304" pitchFamily="18" charset="0"/>
              </a:rPr>
              <a:t> I will give you a tenth</a:t>
            </a:r>
            <a:r>
              <a:rPr lang="en-US" sz="4000" b="1" dirty="0">
                <a:latin typeface="+mn-lt"/>
                <a:cs typeface="Times New Roman" panose="02020603050405020304" pitchFamily="18" charset="0"/>
              </a:rPr>
              <a:t>.“ (</a:t>
            </a:r>
            <a:r>
              <a:rPr lang="en-US" sz="4000" b="1" dirty="0" err="1">
                <a:latin typeface="+mn-lt"/>
                <a:cs typeface="Times New Roman" panose="02020603050405020304" pitchFamily="18" charset="0"/>
              </a:rPr>
              <a:t>Bereshith</a:t>
            </a:r>
            <a:r>
              <a:rPr lang="en-US" sz="4000" b="1" dirty="0">
                <a:latin typeface="+mn-lt"/>
                <a:cs typeface="Times New Roman" panose="02020603050405020304" pitchFamily="18" charset="0"/>
              </a:rPr>
              <a:t> 28:20-22)</a:t>
            </a:r>
            <a:endParaRPr lang="en-US" sz="4000" b="1" dirty="0" smtClean="0">
              <a:effectLst/>
              <a:latin typeface="+mn-lt"/>
              <a:cs typeface="Times New Roman" pitchFamily="18" charset="0"/>
            </a:endParaRPr>
          </a:p>
        </p:txBody>
      </p:sp>
    </p:spTree>
    <p:extLst>
      <p:ext uri="{BB962C8B-B14F-4D97-AF65-F5344CB8AC3E}">
        <p14:creationId xmlns:p14="http://schemas.microsoft.com/office/powerpoint/2010/main" val="41804320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endParaRPr lang="en-US" sz="4000" b="1" dirty="0">
              <a:latin typeface="+mn-lt"/>
            </a:endParaRPr>
          </a:p>
        </p:txBody>
      </p:sp>
      <p:sp>
        <p:nvSpPr>
          <p:cNvPr id="3" name="Subtitle 2"/>
          <p:cNvSpPr>
            <a:spLocks noGrp="1"/>
          </p:cNvSpPr>
          <p:nvPr>
            <p:ph idx="1"/>
          </p:nvPr>
        </p:nvSpPr>
        <p:spPr>
          <a:xfrm>
            <a:off x="609600" y="609599"/>
            <a:ext cx="10972800" cy="5987143"/>
          </a:xfrm>
        </p:spPr>
        <p:txBody>
          <a:bodyPr/>
          <a:lstStyle/>
          <a:p>
            <a:pPr marL="0" indent="0" algn="ctr">
              <a:buNone/>
            </a:pPr>
            <a:r>
              <a:rPr lang="en-US" sz="4000" b="1" dirty="0" err="1" smtClean="0">
                <a:effectLst/>
                <a:latin typeface="+mn-lt"/>
                <a:cs typeface="Times New Roman" pitchFamily="18" charset="0"/>
              </a:rPr>
              <a:t>Ya’acov</a:t>
            </a:r>
            <a:r>
              <a:rPr lang="en-US" sz="4000" b="1" dirty="0" smtClean="0">
                <a:effectLst/>
                <a:latin typeface="+mn-lt"/>
                <a:cs typeface="Times New Roman" pitchFamily="18" charset="0"/>
              </a:rPr>
              <a:t> Paid the Tithe</a:t>
            </a:r>
          </a:p>
          <a:p>
            <a:pPr marL="0" indent="0">
              <a:buNone/>
            </a:pPr>
            <a:r>
              <a:rPr lang="en-US" sz="4000" b="1" dirty="0">
                <a:latin typeface="+mn-lt"/>
                <a:cs typeface="Times New Roman" pitchFamily="18" charset="0"/>
              </a:rPr>
              <a:t>Why?</a:t>
            </a:r>
          </a:p>
          <a:p>
            <a:pPr marL="0" indent="0">
              <a:buNone/>
            </a:pPr>
            <a:r>
              <a:rPr lang="en-US" sz="4000" b="1" dirty="0">
                <a:latin typeface="+mn-lt"/>
                <a:cs typeface="Times New Roman" pitchFamily="18" charset="0"/>
              </a:rPr>
              <a:t>To Whom?</a:t>
            </a:r>
          </a:p>
          <a:p>
            <a:pPr marL="0" indent="0">
              <a:buNone/>
            </a:pPr>
            <a:r>
              <a:rPr lang="en-US" sz="4000" b="1" dirty="0">
                <a:latin typeface="+mn-lt"/>
                <a:cs typeface="Times New Roman" pitchFamily="18" charset="0"/>
              </a:rPr>
              <a:t>A Pattern established by </a:t>
            </a:r>
            <a:r>
              <a:rPr lang="en-US" sz="4000" b="1" dirty="0" err="1">
                <a:latin typeface="+mn-lt"/>
                <a:cs typeface="Times New Roman" pitchFamily="18" charset="0"/>
              </a:rPr>
              <a:t>Ya’acov</a:t>
            </a:r>
            <a:endParaRPr lang="en-US" sz="4000" b="1" dirty="0">
              <a:latin typeface="+mn-lt"/>
              <a:cs typeface="Times New Roman" pitchFamily="18" charset="0"/>
            </a:endParaRPr>
          </a:p>
          <a:p>
            <a:pPr marL="0" indent="0">
              <a:buNone/>
            </a:pPr>
            <a:r>
              <a:rPr lang="en-US" sz="4000" b="1" dirty="0" err="1">
                <a:latin typeface="+mn-lt"/>
                <a:cs typeface="Times New Roman" pitchFamily="18" charset="0"/>
              </a:rPr>
              <a:t>Ya’acov</a:t>
            </a:r>
            <a:r>
              <a:rPr lang="en-US" sz="4000" b="1" dirty="0">
                <a:latin typeface="+mn-lt"/>
                <a:cs typeface="Times New Roman" pitchFamily="18" charset="0"/>
              </a:rPr>
              <a:t> made a vow!</a:t>
            </a:r>
          </a:p>
          <a:p>
            <a:pPr marL="0" indent="0">
              <a:buNone/>
            </a:pPr>
            <a:r>
              <a:rPr lang="en-US" sz="4000" b="1" dirty="0">
                <a:latin typeface="+mn-lt"/>
                <a:cs typeface="Times New Roman" pitchFamily="18" charset="0"/>
              </a:rPr>
              <a:t>All who are </a:t>
            </a:r>
            <a:r>
              <a:rPr lang="en-US" sz="4000" b="1" dirty="0" err="1">
                <a:latin typeface="+mn-lt"/>
                <a:cs typeface="Times New Roman" pitchFamily="18" charset="0"/>
              </a:rPr>
              <a:t>Yisrael</a:t>
            </a:r>
            <a:r>
              <a:rPr lang="en-US" sz="4000" b="1" dirty="0">
                <a:latin typeface="+mn-lt"/>
                <a:cs typeface="Times New Roman" pitchFamily="18" charset="0"/>
              </a:rPr>
              <a:t> must keep the vow</a:t>
            </a:r>
            <a:r>
              <a:rPr lang="en-US" sz="4000" b="1" dirty="0" smtClean="0">
                <a:latin typeface="+mn-lt"/>
                <a:cs typeface="Times New Roman" pitchFamily="18" charset="0"/>
              </a:rPr>
              <a:t>!?</a:t>
            </a:r>
            <a:endParaRPr lang="en-US" sz="4000" b="1" dirty="0" smtClean="0">
              <a:effectLst/>
              <a:latin typeface="+mn-lt"/>
              <a:cs typeface="Times New Roman" pitchFamily="18" charset="0"/>
            </a:endParaRPr>
          </a:p>
        </p:txBody>
      </p:sp>
    </p:spTree>
    <p:extLst>
      <p:ext uri="{BB962C8B-B14F-4D97-AF65-F5344CB8AC3E}">
        <p14:creationId xmlns:p14="http://schemas.microsoft.com/office/powerpoint/2010/main" val="36824799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endParaRPr lang="en-US" sz="4000" b="1" dirty="0">
              <a:latin typeface="+mn-lt"/>
            </a:endParaRPr>
          </a:p>
        </p:txBody>
      </p:sp>
      <p:sp>
        <p:nvSpPr>
          <p:cNvPr id="3" name="Subtitle 2"/>
          <p:cNvSpPr>
            <a:spLocks noGrp="1"/>
          </p:cNvSpPr>
          <p:nvPr>
            <p:ph idx="1"/>
          </p:nvPr>
        </p:nvSpPr>
        <p:spPr>
          <a:xfrm>
            <a:off x="609600" y="609599"/>
            <a:ext cx="10972800" cy="5987143"/>
          </a:xfrm>
        </p:spPr>
        <p:txBody>
          <a:bodyPr/>
          <a:lstStyle/>
          <a:p>
            <a:pPr marL="0" indent="0" algn="ctr">
              <a:buNone/>
            </a:pPr>
            <a:r>
              <a:rPr lang="en-US" sz="4000" b="1" dirty="0" smtClean="0">
                <a:effectLst/>
                <a:latin typeface="+mn-lt"/>
                <a:cs typeface="Times New Roman" pitchFamily="18" charset="0"/>
              </a:rPr>
              <a:t>Who Receives the Tithe?</a:t>
            </a:r>
          </a:p>
          <a:p>
            <a:pPr marL="0" indent="0">
              <a:buNone/>
            </a:pPr>
            <a:r>
              <a:rPr lang="en-US" sz="4000" b="1" dirty="0">
                <a:latin typeface="+mn-lt"/>
                <a:cs typeface="Times New Roman" pitchFamily="18" charset="0"/>
              </a:rPr>
              <a:t>Before Levi, Melchizedek receives the tithe</a:t>
            </a:r>
          </a:p>
          <a:p>
            <a:pPr marL="0" indent="0">
              <a:buNone/>
            </a:pPr>
            <a:r>
              <a:rPr lang="en-US" sz="4000" b="1" dirty="0">
                <a:latin typeface="+mn-lt"/>
                <a:cs typeface="Times New Roman" pitchFamily="18" charset="0"/>
              </a:rPr>
              <a:t>Levi, while the sanctuary service was in play</a:t>
            </a:r>
          </a:p>
          <a:p>
            <a:pPr marL="0" indent="0">
              <a:buNone/>
            </a:pPr>
            <a:r>
              <a:rPr lang="en-US" sz="4000" b="1" dirty="0" err="1">
                <a:latin typeface="+mn-lt"/>
                <a:cs typeface="Times New Roman" pitchFamily="18" charset="0"/>
              </a:rPr>
              <a:t>Yeshua</a:t>
            </a:r>
            <a:r>
              <a:rPr lang="en-US" sz="4000" b="1" dirty="0">
                <a:latin typeface="+mn-lt"/>
                <a:cs typeface="Times New Roman" pitchFamily="18" charset="0"/>
              </a:rPr>
              <a:t> is the forever priest in the order of Melchizedek.  </a:t>
            </a:r>
            <a:r>
              <a:rPr lang="en-US" sz="4000" b="1" dirty="0">
                <a:latin typeface="+mn-lt"/>
                <a:cs typeface="Times New Roman" pitchFamily="18" charset="0"/>
              </a:rPr>
              <a:t>He now receives the tithe (since Levi is not now in </a:t>
            </a:r>
            <a:r>
              <a:rPr lang="en-US" sz="4000" b="1" dirty="0" smtClean="0">
                <a:cs typeface="Times New Roman" pitchFamily="18" charset="0"/>
              </a:rPr>
              <a:t>operation</a:t>
            </a:r>
            <a:r>
              <a:rPr lang="en-US" sz="4000" b="1" dirty="0" smtClean="0">
                <a:latin typeface="+mn-lt"/>
                <a:cs typeface="Times New Roman" pitchFamily="18" charset="0"/>
              </a:rPr>
              <a:t>)</a:t>
            </a:r>
            <a:endParaRPr lang="en-US" sz="4000" b="1" dirty="0" smtClean="0">
              <a:effectLst/>
              <a:latin typeface="+mn-lt"/>
              <a:cs typeface="Times New Roman" pitchFamily="18" charset="0"/>
            </a:endParaRPr>
          </a:p>
        </p:txBody>
      </p:sp>
    </p:spTree>
    <p:extLst>
      <p:ext uri="{BB962C8B-B14F-4D97-AF65-F5344CB8AC3E}">
        <p14:creationId xmlns:p14="http://schemas.microsoft.com/office/powerpoint/2010/main" val="7979918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endParaRPr lang="en-US" sz="4000" b="1" dirty="0">
              <a:latin typeface="+mn-lt"/>
            </a:endParaRPr>
          </a:p>
        </p:txBody>
      </p:sp>
      <p:sp>
        <p:nvSpPr>
          <p:cNvPr id="3" name="Subtitle 2"/>
          <p:cNvSpPr>
            <a:spLocks noGrp="1"/>
          </p:cNvSpPr>
          <p:nvPr>
            <p:ph idx="1"/>
          </p:nvPr>
        </p:nvSpPr>
        <p:spPr>
          <a:xfrm>
            <a:off x="609600" y="609599"/>
            <a:ext cx="10972800" cy="5987143"/>
          </a:xfrm>
        </p:spPr>
        <p:txBody>
          <a:bodyPr/>
          <a:lstStyle/>
          <a:p>
            <a:pPr marL="0" indent="0" algn="ctr">
              <a:buNone/>
            </a:pPr>
            <a:r>
              <a:rPr lang="en-US" sz="4400" b="1" dirty="0" smtClean="0">
                <a:effectLst/>
                <a:latin typeface="+mn-lt"/>
                <a:cs typeface="Times New Roman" pitchFamily="18" charset="0"/>
              </a:rPr>
              <a:t>The Levites Receive Tithe</a:t>
            </a:r>
          </a:p>
          <a:p>
            <a:pPr marL="0" indent="0">
              <a:buNone/>
            </a:pPr>
            <a:r>
              <a:rPr lang="en-US" sz="4000" b="1" dirty="0" smtClean="0">
                <a:effectLst/>
                <a:latin typeface="+mn-lt"/>
                <a:cs typeface="Times New Roman" pitchFamily="18" charset="0"/>
              </a:rPr>
              <a:t>"Speak </a:t>
            </a:r>
            <a:r>
              <a:rPr lang="en-US" sz="4000" b="1" dirty="0">
                <a:effectLst/>
                <a:latin typeface="+mn-lt"/>
                <a:cs typeface="Times New Roman" panose="02020603050405020304" pitchFamily="18" charset="0"/>
              </a:rPr>
              <a:t>to the </a:t>
            </a:r>
            <a:r>
              <a:rPr lang="en-US" sz="4000" b="1" dirty="0" err="1">
                <a:effectLst/>
                <a:latin typeface="+mn-lt"/>
                <a:cs typeface="Times New Roman" panose="02020603050405020304" pitchFamily="18" charset="0"/>
              </a:rPr>
              <a:t>Lewites</a:t>
            </a:r>
            <a:r>
              <a:rPr lang="en-US" sz="4000" b="1" dirty="0">
                <a:effectLst/>
                <a:latin typeface="+mn-lt"/>
                <a:cs typeface="Times New Roman" panose="02020603050405020304" pitchFamily="18" charset="0"/>
              </a:rPr>
              <a:t> and say to them: </a:t>
            </a:r>
            <a:r>
              <a:rPr lang="en-US" sz="4000" b="1" u="sng" dirty="0">
                <a:effectLst/>
                <a:latin typeface="+mn-lt"/>
                <a:cs typeface="Times New Roman" panose="02020603050405020304" pitchFamily="18" charset="0"/>
              </a:rPr>
              <a:t>'When you receive from the sons of </a:t>
            </a:r>
            <a:r>
              <a:rPr lang="en-US" sz="4000" b="1" u="sng" dirty="0" err="1">
                <a:effectLst/>
                <a:latin typeface="+mn-lt"/>
                <a:cs typeface="Times New Roman" panose="02020603050405020304" pitchFamily="18" charset="0"/>
              </a:rPr>
              <a:t>Yisrael</a:t>
            </a:r>
            <a:r>
              <a:rPr lang="en-US" sz="4000" b="1" u="sng" dirty="0">
                <a:effectLst/>
                <a:latin typeface="+mn-lt"/>
                <a:cs typeface="Times New Roman" panose="02020603050405020304" pitchFamily="18" charset="0"/>
              </a:rPr>
              <a:t> the tithe I give you as your </a:t>
            </a:r>
            <a:r>
              <a:rPr lang="en-US" sz="4000" b="1" u="sng" dirty="0" smtClean="0">
                <a:effectLst/>
                <a:latin typeface="+mn-lt"/>
                <a:cs typeface="Times New Roman" panose="02020603050405020304" pitchFamily="18" charset="0"/>
              </a:rPr>
              <a:t>inheritance</a:t>
            </a:r>
            <a:r>
              <a:rPr lang="en-US" sz="4000" b="1" dirty="0" smtClean="0">
                <a:effectLst/>
                <a:latin typeface="+mn-lt"/>
                <a:cs typeface="Times New Roman" panose="02020603050405020304" pitchFamily="18" charset="0"/>
              </a:rPr>
              <a:t>…. </a:t>
            </a:r>
            <a:r>
              <a:rPr lang="en-US" sz="4000" b="1" dirty="0" err="1" smtClean="0">
                <a:effectLst/>
                <a:latin typeface="+mn-lt"/>
                <a:cs typeface="Times New Roman" panose="02020603050405020304" pitchFamily="18" charset="0"/>
              </a:rPr>
              <a:t>Bamidbar</a:t>
            </a:r>
            <a:r>
              <a:rPr lang="en-US" sz="4000" b="1" dirty="0" smtClean="0">
                <a:effectLst/>
                <a:latin typeface="+mn-lt"/>
                <a:cs typeface="Times New Roman" panose="02020603050405020304" pitchFamily="18" charset="0"/>
              </a:rPr>
              <a:t>/Numbers </a:t>
            </a:r>
            <a:r>
              <a:rPr lang="en-US" sz="4000" b="1" dirty="0" smtClean="0">
                <a:effectLst/>
                <a:latin typeface="+mn-lt"/>
                <a:cs typeface="Times New Roman" panose="02020603050405020304" pitchFamily="18" charset="0"/>
              </a:rPr>
              <a:t>18:26</a:t>
            </a:r>
          </a:p>
          <a:p>
            <a:pPr marL="0" indent="0">
              <a:buNone/>
            </a:pPr>
            <a:endParaRPr lang="en-US" sz="4000" b="1" dirty="0" smtClean="0">
              <a:effectLst/>
              <a:latin typeface="+mn-lt"/>
              <a:cs typeface="Times New Roman" panose="02020603050405020304" pitchFamily="18" charset="0"/>
            </a:endParaRPr>
          </a:p>
        </p:txBody>
      </p:sp>
    </p:spTree>
    <p:extLst>
      <p:ext uri="{BB962C8B-B14F-4D97-AF65-F5344CB8AC3E}">
        <p14:creationId xmlns:p14="http://schemas.microsoft.com/office/powerpoint/2010/main" val="20363324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endParaRPr lang="en-US" sz="4000" b="1" dirty="0">
              <a:latin typeface="+mn-lt"/>
            </a:endParaRPr>
          </a:p>
        </p:txBody>
      </p:sp>
      <p:sp>
        <p:nvSpPr>
          <p:cNvPr id="3" name="Subtitle 2"/>
          <p:cNvSpPr>
            <a:spLocks noGrp="1"/>
          </p:cNvSpPr>
          <p:nvPr>
            <p:ph idx="1"/>
          </p:nvPr>
        </p:nvSpPr>
        <p:spPr>
          <a:xfrm>
            <a:off x="609600" y="195943"/>
            <a:ext cx="10972800" cy="6400799"/>
          </a:xfrm>
        </p:spPr>
        <p:txBody>
          <a:bodyPr>
            <a:normAutofit fontScale="92500"/>
          </a:bodyPr>
          <a:lstStyle/>
          <a:p>
            <a:pPr marL="0" indent="0" algn="ctr">
              <a:buNone/>
            </a:pPr>
            <a:r>
              <a:rPr lang="en-US" sz="4800" b="1" dirty="0" smtClean="0">
                <a:effectLst/>
                <a:latin typeface="+mn-lt"/>
                <a:cs typeface="Times New Roman" pitchFamily="18" charset="0"/>
              </a:rPr>
              <a:t>The Priests (and Levi) Receive </a:t>
            </a:r>
            <a:r>
              <a:rPr lang="en-US" sz="4800" b="1" dirty="0" smtClean="0">
                <a:effectLst/>
                <a:latin typeface="+mn-lt"/>
                <a:cs typeface="Times New Roman" pitchFamily="18" charset="0"/>
              </a:rPr>
              <a:t>the Tithe as Their Inheritance</a:t>
            </a:r>
          </a:p>
          <a:p>
            <a:pPr marL="0" indent="0">
              <a:buNone/>
            </a:pPr>
            <a:r>
              <a:rPr lang="en-US" sz="4000" b="1" dirty="0" err="1">
                <a:latin typeface="+mn-lt"/>
                <a:cs typeface="Times New Roman" pitchFamily="18" charset="0"/>
              </a:rPr>
              <a:t>Devarim</a:t>
            </a:r>
            <a:r>
              <a:rPr lang="en-US" sz="4000" b="1" dirty="0">
                <a:latin typeface="+mn-lt"/>
                <a:cs typeface="Times New Roman" pitchFamily="18" charset="0"/>
              </a:rPr>
              <a:t> [Deuteronomy] 18</a:t>
            </a:r>
          </a:p>
          <a:p>
            <a:pPr marL="0" indent="0">
              <a:buNone/>
            </a:pPr>
            <a:r>
              <a:rPr lang="en-US" sz="4000" b="1" dirty="0">
                <a:latin typeface="+mn-lt"/>
                <a:cs typeface="Times New Roman" pitchFamily="18" charset="0"/>
              </a:rPr>
              <a:t>The </a:t>
            </a:r>
            <a:r>
              <a:rPr lang="en-US" sz="4000" b="1" dirty="0">
                <a:latin typeface="+mn-lt"/>
                <a:cs typeface="Times New Roman" panose="02020603050405020304" pitchFamily="18" charset="0"/>
              </a:rPr>
              <a:t>priests, who are Levites-- indeed the whole tribe of Levi-- are to have no allotment or inheritance with </a:t>
            </a:r>
            <a:r>
              <a:rPr lang="en-US" sz="4000" b="1" dirty="0" err="1">
                <a:latin typeface="+mn-lt"/>
                <a:cs typeface="Times New Roman" panose="02020603050405020304" pitchFamily="18" charset="0"/>
              </a:rPr>
              <a:t>Yisrael</a:t>
            </a:r>
            <a:r>
              <a:rPr lang="en-US" sz="4000" b="1" dirty="0">
                <a:latin typeface="+mn-lt"/>
                <a:cs typeface="Times New Roman" panose="02020603050405020304" pitchFamily="18" charset="0"/>
              </a:rPr>
              <a:t>. </a:t>
            </a:r>
            <a:r>
              <a:rPr lang="en-US" sz="4000" b="1" dirty="0">
                <a:latin typeface="+mn-lt"/>
                <a:cs typeface="Times New Roman" panose="02020603050405020304" pitchFamily="18" charset="0"/>
              </a:rPr>
              <a:t>They shall live on the offerings made to </a:t>
            </a:r>
            <a:r>
              <a:rPr lang="en-US" sz="4000" b="1" dirty="0" smtClean="0">
                <a:latin typeface="+mn-lt"/>
                <a:cs typeface="Times New Roman" panose="02020603050405020304" pitchFamily="18" charset="0"/>
              </a:rPr>
              <a:t>Yahuwah </a:t>
            </a:r>
            <a:r>
              <a:rPr lang="en-US" sz="4000" b="1" dirty="0">
                <a:latin typeface="+mn-lt"/>
                <a:cs typeface="Times New Roman" panose="02020603050405020304" pitchFamily="18" charset="0"/>
              </a:rPr>
              <a:t>by fire, for that is their inheritance.</a:t>
            </a:r>
          </a:p>
          <a:p>
            <a:pPr marL="0" indent="0">
              <a:buNone/>
            </a:pPr>
            <a:r>
              <a:rPr lang="en-US" sz="4000" b="1" baseline="30000" dirty="0">
                <a:latin typeface="+mn-lt"/>
                <a:cs typeface="Times New Roman" panose="02020603050405020304" pitchFamily="18" charset="0"/>
              </a:rPr>
              <a:t>2</a:t>
            </a:r>
            <a:r>
              <a:rPr lang="en-US" sz="4000" b="1" dirty="0">
                <a:latin typeface="+mn-lt"/>
                <a:cs typeface="Times New Roman" panose="02020603050405020304" pitchFamily="18" charset="0"/>
              </a:rPr>
              <a:t> </a:t>
            </a:r>
            <a:r>
              <a:rPr lang="en-US" sz="4000" b="1" dirty="0">
                <a:latin typeface="+mn-lt"/>
                <a:cs typeface="Times New Roman" panose="02020603050405020304" pitchFamily="18" charset="0"/>
              </a:rPr>
              <a:t>They shall have no inheritance among their brothers; </a:t>
            </a:r>
            <a:r>
              <a:rPr lang="en-US" sz="4000" b="1" dirty="0" smtClean="0">
                <a:latin typeface="+mn-lt"/>
                <a:cs typeface="Times New Roman" panose="02020603050405020304" pitchFamily="18" charset="0"/>
              </a:rPr>
              <a:t>Yahuwah </a:t>
            </a:r>
            <a:r>
              <a:rPr lang="en-US" sz="4000" b="1" dirty="0">
                <a:latin typeface="+mn-lt"/>
                <a:cs typeface="Times New Roman" panose="02020603050405020304" pitchFamily="18" charset="0"/>
              </a:rPr>
              <a:t>is their inheritance, as he promised them.</a:t>
            </a:r>
          </a:p>
          <a:p>
            <a:pPr marL="0" indent="0">
              <a:buNone/>
            </a:pPr>
            <a:r>
              <a:rPr lang="en-US" sz="4000" b="1" baseline="30000" dirty="0">
                <a:latin typeface="+mn-lt"/>
                <a:cs typeface="Times New Roman" panose="02020603050405020304" pitchFamily="18" charset="0"/>
              </a:rPr>
              <a:t>3</a:t>
            </a:r>
            <a:r>
              <a:rPr lang="en-US" sz="4000" b="1" dirty="0">
                <a:latin typeface="+mn-lt"/>
                <a:cs typeface="Times New Roman" panose="02020603050405020304" pitchFamily="18" charset="0"/>
              </a:rPr>
              <a:t> </a:t>
            </a:r>
            <a:r>
              <a:rPr lang="en-US" sz="4000" b="1" dirty="0">
                <a:latin typeface="+mn-lt"/>
                <a:cs typeface="Times New Roman" panose="02020603050405020304" pitchFamily="18" charset="0"/>
              </a:rPr>
              <a:t>This is the share due the priests from the people who sacrifice a bull or a sheep: the shoulder, the jowls </a:t>
            </a:r>
            <a:r>
              <a:rPr lang="en-US" sz="4000" b="1" dirty="0">
                <a:latin typeface="+mn-lt"/>
                <a:cs typeface="Times New Roman" panose="02020603050405020304" pitchFamily="18" charset="0"/>
              </a:rPr>
              <a:t>and</a:t>
            </a:r>
            <a:endParaRPr lang="en-US" sz="4000" b="1" dirty="0" smtClean="0">
              <a:effectLst/>
              <a:latin typeface="+mn-lt"/>
              <a:cs typeface="Times New Roman" pitchFamily="18" charset="0"/>
            </a:endParaRPr>
          </a:p>
        </p:txBody>
      </p:sp>
    </p:spTree>
    <p:extLst>
      <p:ext uri="{BB962C8B-B14F-4D97-AF65-F5344CB8AC3E}">
        <p14:creationId xmlns:p14="http://schemas.microsoft.com/office/powerpoint/2010/main" val="25485854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endParaRPr lang="en-US" sz="4000" b="1" dirty="0">
              <a:latin typeface="+mn-lt"/>
            </a:endParaRPr>
          </a:p>
        </p:txBody>
      </p:sp>
      <p:sp>
        <p:nvSpPr>
          <p:cNvPr id="3" name="Subtitle 2"/>
          <p:cNvSpPr>
            <a:spLocks noGrp="1"/>
          </p:cNvSpPr>
          <p:nvPr>
            <p:ph idx="1"/>
          </p:nvPr>
        </p:nvSpPr>
        <p:spPr>
          <a:xfrm>
            <a:off x="609600" y="609599"/>
            <a:ext cx="10972800" cy="5987143"/>
          </a:xfrm>
        </p:spPr>
        <p:txBody>
          <a:bodyPr/>
          <a:lstStyle/>
          <a:p>
            <a:pPr marL="0" indent="0" algn="ctr">
              <a:buNone/>
            </a:pPr>
            <a:r>
              <a:rPr lang="en-US" sz="4000" b="1" dirty="0" smtClean="0">
                <a:effectLst/>
                <a:latin typeface="+mn-lt"/>
                <a:cs typeface="Times New Roman" pitchFamily="18" charset="0"/>
              </a:rPr>
              <a:t>The Priests Receive </a:t>
            </a:r>
            <a:r>
              <a:rPr lang="en-US" sz="4000" b="1" dirty="0" smtClean="0">
                <a:effectLst/>
                <a:latin typeface="+mn-lt"/>
                <a:cs typeface="Times New Roman" pitchFamily="18" charset="0"/>
              </a:rPr>
              <a:t>the Tithe</a:t>
            </a:r>
            <a:endParaRPr lang="en-US" sz="4000" b="1" dirty="0">
              <a:latin typeface="+mn-lt"/>
              <a:cs typeface="Times New Roman" pitchFamily="18" charset="0"/>
            </a:endParaRPr>
          </a:p>
          <a:p>
            <a:pPr marL="0" indent="0">
              <a:buNone/>
            </a:pPr>
            <a:r>
              <a:rPr lang="en-US" sz="4000" b="1" dirty="0">
                <a:latin typeface="+mn-lt"/>
                <a:cs typeface="Times New Roman" pitchFamily="18" charset="0"/>
              </a:rPr>
              <a:t>sacrifice </a:t>
            </a:r>
            <a:r>
              <a:rPr lang="en-US" sz="4000" b="1" dirty="0">
                <a:latin typeface="+mn-lt"/>
                <a:cs typeface="Times New Roman" panose="02020603050405020304" pitchFamily="18" charset="0"/>
              </a:rPr>
              <a:t>a bull or a sheep: the shoulder, the jowls and the inner parts.</a:t>
            </a:r>
          </a:p>
          <a:p>
            <a:pPr marL="0" indent="0">
              <a:buNone/>
            </a:pPr>
            <a:r>
              <a:rPr lang="en-US" sz="4000" b="1" baseline="30000" dirty="0">
                <a:latin typeface="+mn-lt"/>
                <a:cs typeface="Times New Roman" panose="02020603050405020304" pitchFamily="18" charset="0"/>
              </a:rPr>
              <a:t>4</a:t>
            </a:r>
            <a:r>
              <a:rPr lang="en-US" sz="4000" b="1" dirty="0">
                <a:latin typeface="+mn-lt"/>
                <a:cs typeface="Times New Roman" panose="02020603050405020304" pitchFamily="18" charset="0"/>
              </a:rPr>
              <a:t> You </a:t>
            </a:r>
            <a:r>
              <a:rPr lang="en-US" sz="4000" b="1" dirty="0">
                <a:latin typeface="+mn-lt"/>
                <a:cs typeface="Times New Roman" panose="02020603050405020304" pitchFamily="18" charset="0"/>
              </a:rPr>
              <a:t>are to give them the </a:t>
            </a:r>
            <a:r>
              <a:rPr lang="en-US" sz="4000" b="1" dirty="0" err="1">
                <a:latin typeface="+mn-lt"/>
                <a:cs typeface="Times New Roman" panose="02020603050405020304" pitchFamily="18" charset="0"/>
              </a:rPr>
              <a:t>firstfruits</a:t>
            </a:r>
            <a:r>
              <a:rPr lang="en-US" sz="4000" b="1" dirty="0">
                <a:latin typeface="+mn-lt"/>
                <a:cs typeface="Times New Roman" panose="02020603050405020304" pitchFamily="18" charset="0"/>
              </a:rPr>
              <a:t> of your grain, new wine and oil, and the first wool from the shearing of your sheep,</a:t>
            </a:r>
          </a:p>
          <a:p>
            <a:pPr marL="0" indent="0">
              <a:buNone/>
            </a:pPr>
            <a:r>
              <a:rPr lang="en-US" sz="4000" b="1" baseline="30000" dirty="0">
                <a:latin typeface="+mn-lt"/>
                <a:cs typeface="Times New Roman" panose="02020603050405020304" pitchFamily="18" charset="0"/>
              </a:rPr>
              <a:t>5</a:t>
            </a:r>
            <a:r>
              <a:rPr lang="en-US" sz="4000" b="1" dirty="0">
                <a:latin typeface="+mn-lt"/>
                <a:cs typeface="Times New Roman" panose="02020603050405020304" pitchFamily="18" charset="0"/>
              </a:rPr>
              <a:t> </a:t>
            </a:r>
            <a:r>
              <a:rPr lang="en-US" sz="4000" b="1" dirty="0">
                <a:latin typeface="+mn-lt"/>
                <a:cs typeface="Times New Roman" panose="02020603050405020304" pitchFamily="18" charset="0"/>
              </a:rPr>
              <a:t>for </a:t>
            </a:r>
            <a:r>
              <a:rPr lang="en-US" sz="4000" b="1" dirty="0" smtClean="0">
                <a:latin typeface="+mn-lt"/>
                <a:cs typeface="Times New Roman" panose="02020603050405020304" pitchFamily="18" charset="0"/>
              </a:rPr>
              <a:t>Yahuwah </a:t>
            </a:r>
            <a:r>
              <a:rPr lang="en-US" sz="4000" b="1" dirty="0">
                <a:latin typeface="+mn-lt"/>
                <a:cs typeface="Times New Roman" panose="02020603050405020304" pitchFamily="18" charset="0"/>
              </a:rPr>
              <a:t>your Elohim has chosen them and their descendants out of all your tribes to stand and minister in </a:t>
            </a:r>
            <a:r>
              <a:rPr lang="en-US" sz="4000" b="1" dirty="0" smtClean="0">
                <a:latin typeface="+mn-lt"/>
                <a:cs typeface="Times New Roman" panose="02020603050405020304" pitchFamily="18" charset="0"/>
              </a:rPr>
              <a:t>Yahuwah's </a:t>
            </a:r>
            <a:r>
              <a:rPr lang="en-US" sz="4000" b="1" dirty="0">
                <a:latin typeface="+mn-lt"/>
                <a:cs typeface="Times New Roman" panose="02020603050405020304" pitchFamily="18" charset="0"/>
              </a:rPr>
              <a:t>name always.</a:t>
            </a:r>
          </a:p>
          <a:p>
            <a:pPr marL="0" indent="0">
              <a:buNone/>
            </a:pPr>
            <a:endParaRPr lang="en-US" sz="4000" b="1" dirty="0" smtClean="0">
              <a:effectLst/>
              <a:latin typeface="+mn-lt"/>
              <a:cs typeface="Times New Roman" pitchFamily="18" charset="0"/>
            </a:endParaRPr>
          </a:p>
        </p:txBody>
      </p:sp>
    </p:spTree>
    <p:extLst>
      <p:ext uri="{BB962C8B-B14F-4D97-AF65-F5344CB8AC3E}">
        <p14:creationId xmlns:p14="http://schemas.microsoft.com/office/powerpoint/2010/main" val="6448002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endParaRPr lang="en-US" sz="4000" b="1" dirty="0">
              <a:latin typeface="+mn-lt"/>
            </a:endParaRPr>
          </a:p>
        </p:txBody>
      </p:sp>
      <p:sp>
        <p:nvSpPr>
          <p:cNvPr id="3" name="Subtitle 2"/>
          <p:cNvSpPr>
            <a:spLocks noGrp="1"/>
          </p:cNvSpPr>
          <p:nvPr>
            <p:ph idx="1"/>
          </p:nvPr>
        </p:nvSpPr>
        <p:spPr>
          <a:xfrm>
            <a:off x="609600" y="609599"/>
            <a:ext cx="10972800" cy="5987143"/>
          </a:xfrm>
        </p:spPr>
        <p:txBody>
          <a:bodyPr/>
          <a:lstStyle/>
          <a:p>
            <a:pPr marL="0" indent="0" algn="ctr">
              <a:buNone/>
            </a:pPr>
            <a:endParaRPr lang="en-US" sz="4000" b="1" dirty="0" smtClean="0">
              <a:effectLst/>
              <a:latin typeface="+mn-lt"/>
              <a:cs typeface="Times New Roman" pitchFamily="18" charset="0"/>
            </a:endParaRPr>
          </a:p>
          <a:p>
            <a:pPr marL="0" indent="0" algn="ctr">
              <a:buNone/>
            </a:pPr>
            <a:r>
              <a:rPr lang="en-US" sz="4000" b="1" dirty="0" smtClean="0">
                <a:cs typeface="Times New Roman" pitchFamily="18" charset="0"/>
              </a:rPr>
              <a:t>The Time of Tithing</a:t>
            </a:r>
          </a:p>
          <a:p>
            <a:pPr marL="0" indent="0">
              <a:buNone/>
            </a:pPr>
            <a:r>
              <a:rPr lang="en-US" sz="4000" b="1" dirty="0" smtClean="0">
                <a:effectLst/>
                <a:latin typeface="+mn-lt"/>
                <a:cs typeface="Times New Roman" pitchFamily="18" charset="0"/>
              </a:rPr>
              <a:t>When did Abraham tithe?</a:t>
            </a:r>
            <a:endParaRPr lang="en-US" sz="4000" b="1" dirty="0">
              <a:effectLst/>
              <a:latin typeface="+mn-lt"/>
              <a:cs typeface="Times New Roman" pitchFamily="18" charset="0"/>
            </a:endParaRPr>
          </a:p>
          <a:p>
            <a:pPr marL="0" indent="0">
              <a:buNone/>
            </a:pPr>
            <a:r>
              <a:rPr lang="en-US" sz="4000" b="1" dirty="0" smtClean="0">
                <a:effectLst/>
                <a:latin typeface="+mn-lt"/>
                <a:cs typeface="Times New Roman" pitchFamily="18" charset="0"/>
              </a:rPr>
              <a:t>Why </a:t>
            </a:r>
            <a:r>
              <a:rPr lang="en-US" sz="4000" b="1" dirty="0" smtClean="0">
                <a:effectLst/>
                <a:latin typeface="+mn-lt"/>
                <a:cs typeface="Times New Roman" pitchFamily="18" charset="0"/>
              </a:rPr>
              <a:t>Do We “Go Up</a:t>
            </a:r>
            <a:r>
              <a:rPr lang="en-US" sz="4000" b="1" dirty="0" smtClean="0">
                <a:effectLst/>
                <a:latin typeface="+mn-lt"/>
                <a:cs typeface="Times New Roman" pitchFamily="18" charset="0"/>
              </a:rPr>
              <a:t>”?</a:t>
            </a:r>
          </a:p>
          <a:p>
            <a:pPr marL="0" indent="0">
              <a:buNone/>
            </a:pPr>
            <a:r>
              <a:rPr lang="en-US" sz="4000" b="1" dirty="0" smtClean="0">
                <a:cs typeface="Times New Roman" pitchFamily="18" charset="0"/>
              </a:rPr>
              <a:t>When should we tithe to Messiah our High Priest?</a:t>
            </a:r>
            <a:endParaRPr lang="en-US" sz="4000" b="1" dirty="0" smtClean="0">
              <a:effectLst/>
              <a:latin typeface="+mn-lt"/>
              <a:cs typeface="Times New Roman" pitchFamily="18" charset="0"/>
            </a:endParaRPr>
          </a:p>
          <a:p>
            <a:pPr marL="0" indent="0">
              <a:buNone/>
            </a:pPr>
            <a:endParaRPr lang="en-US" sz="4000" b="1" dirty="0" smtClean="0">
              <a:effectLst/>
              <a:latin typeface="+mn-lt"/>
              <a:cs typeface="Times New Roman" pitchFamily="18" charset="0"/>
            </a:endParaRPr>
          </a:p>
        </p:txBody>
      </p:sp>
    </p:spTree>
    <p:extLst>
      <p:ext uri="{BB962C8B-B14F-4D97-AF65-F5344CB8AC3E}">
        <p14:creationId xmlns:p14="http://schemas.microsoft.com/office/powerpoint/2010/main" val="35982257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endParaRPr lang="en-US" sz="4000" b="1" dirty="0">
              <a:latin typeface="+mn-lt"/>
            </a:endParaRPr>
          </a:p>
        </p:txBody>
      </p:sp>
      <p:sp>
        <p:nvSpPr>
          <p:cNvPr id="3" name="Subtitle 2"/>
          <p:cNvSpPr>
            <a:spLocks noGrp="1"/>
          </p:cNvSpPr>
          <p:nvPr>
            <p:ph idx="1"/>
          </p:nvPr>
        </p:nvSpPr>
        <p:spPr>
          <a:xfrm>
            <a:off x="609600" y="292103"/>
            <a:ext cx="10972800" cy="6304639"/>
          </a:xfrm>
        </p:spPr>
        <p:txBody>
          <a:bodyPr>
            <a:normAutofit fontScale="92500"/>
          </a:bodyPr>
          <a:lstStyle/>
          <a:p>
            <a:pPr marL="0" indent="0">
              <a:buNone/>
            </a:pPr>
            <a:r>
              <a:rPr lang="en-US" sz="4000" b="1" u="sng" dirty="0">
                <a:latin typeface="+mn-lt"/>
                <a:cs typeface="Times New Roman" panose="02020603050405020304" pitchFamily="18" charset="0"/>
              </a:rPr>
              <a:t>Three </a:t>
            </a:r>
            <a:r>
              <a:rPr lang="en-US" sz="4000" b="1" u="sng" dirty="0">
                <a:latin typeface="+mn-lt"/>
                <a:cs typeface="Times New Roman" panose="02020603050405020304" pitchFamily="18" charset="0"/>
              </a:rPr>
              <a:t>times a year you are to celebrate a festival to </a:t>
            </a:r>
            <a:r>
              <a:rPr lang="en-US" sz="4000" b="1" u="sng" dirty="0">
                <a:latin typeface="+mn-lt"/>
                <a:cs typeface="Times New Roman" panose="02020603050405020304" pitchFamily="18" charset="0"/>
              </a:rPr>
              <a:t>me</a:t>
            </a:r>
            <a:r>
              <a:rPr lang="en-US" sz="4000" b="1" dirty="0">
                <a:latin typeface="+mn-lt"/>
                <a:cs typeface="Times New Roman" panose="02020603050405020304" pitchFamily="18" charset="0"/>
              </a:rPr>
              <a:t>. Guard </a:t>
            </a:r>
            <a:r>
              <a:rPr lang="en-US" sz="4000" b="1" dirty="0">
                <a:latin typeface="+mn-lt"/>
                <a:cs typeface="Times New Roman" panose="02020603050405020304" pitchFamily="18" charset="0"/>
              </a:rPr>
              <a:t>the Feast of Unleavened Bread; for seven days eat bread made without yeast, as I commanded you. Do this at the appointed time in the month of the Aviv, for in that month you came out of </a:t>
            </a:r>
            <a:r>
              <a:rPr lang="en-US" sz="4000" b="1" dirty="0" err="1">
                <a:latin typeface="+mn-lt"/>
                <a:cs typeface="Times New Roman" panose="02020603050405020304" pitchFamily="18" charset="0"/>
              </a:rPr>
              <a:t>Mitzrayim</a:t>
            </a:r>
            <a:r>
              <a:rPr lang="en-US" sz="4000" b="1" dirty="0">
                <a:latin typeface="+mn-lt"/>
                <a:cs typeface="Times New Roman" panose="02020603050405020304" pitchFamily="18" charset="0"/>
              </a:rPr>
              <a:t>. </a:t>
            </a:r>
            <a:r>
              <a:rPr lang="en-US" sz="4000" b="1" u="sng" dirty="0">
                <a:latin typeface="+mn-lt"/>
                <a:cs typeface="Times New Roman" panose="02020603050405020304" pitchFamily="18" charset="0"/>
              </a:rPr>
              <a:t>No </a:t>
            </a:r>
            <a:r>
              <a:rPr lang="en-US" sz="4000" b="1" u="sng" dirty="0">
                <a:latin typeface="+mn-lt"/>
                <a:cs typeface="Times New Roman" panose="02020603050405020304" pitchFamily="18" charset="0"/>
              </a:rPr>
              <a:t>one is to appear before me empty-handed</a:t>
            </a:r>
            <a:r>
              <a:rPr lang="en-US" sz="4000" b="1" dirty="0">
                <a:latin typeface="+mn-lt"/>
                <a:cs typeface="Times New Roman" panose="02020603050405020304" pitchFamily="18" charset="0"/>
              </a:rPr>
              <a:t>.  </a:t>
            </a:r>
            <a:r>
              <a:rPr lang="en-US" sz="4000" b="1" dirty="0">
                <a:latin typeface="+mn-lt"/>
                <a:cs typeface="Times New Roman" panose="02020603050405020304" pitchFamily="18" charset="0"/>
              </a:rPr>
              <a:t>And </a:t>
            </a:r>
            <a:r>
              <a:rPr lang="en-US" sz="4000" b="1" dirty="0">
                <a:latin typeface="+mn-lt"/>
                <a:cs typeface="Times New Roman" panose="02020603050405020304" pitchFamily="18" charset="0"/>
              </a:rPr>
              <a:t>the Feast of Harvest with the </a:t>
            </a:r>
            <a:r>
              <a:rPr lang="en-US" sz="4000" b="1" dirty="0" err="1">
                <a:latin typeface="+mn-lt"/>
                <a:cs typeface="Times New Roman" panose="02020603050405020304" pitchFamily="18" charset="0"/>
              </a:rPr>
              <a:t>firstfruits</a:t>
            </a:r>
            <a:r>
              <a:rPr lang="en-US" sz="4000" b="1" dirty="0">
                <a:latin typeface="+mn-lt"/>
                <a:cs typeface="Times New Roman" panose="02020603050405020304" pitchFamily="18" charset="0"/>
              </a:rPr>
              <a:t> of the crops you sow in your field. </a:t>
            </a:r>
            <a:r>
              <a:rPr lang="en-US" sz="4000" b="1" dirty="0">
                <a:latin typeface="+mn-lt"/>
                <a:cs typeface="Times New Roman" panose="02020603050405020304" pitchFamily="18" charset="0"/>
              </a:rPr>
              <a:t>And </a:t>
            </a:r>
            <a:r>
              <a:rPr lang="en-US" sz="4000" b="1" dirty="0">
                <a:latin typeface="+mn-lt"/>
                <a:cs typeface="Times New Roman" panose="02020603050405020304" pitchFamily="18" charset="0"/>
              </a:rPr>
              <a:t>the Feast of Ingathering at the end of the year, when you gather in your crops from the field.  </a:t>
            </a:r>
            <a:r>
              <a:rPr lang="en-US" sz="4000" b="1" u="sng" dirty="0">
                <a:latin typeface="+mn-lt"/>
                <a:cs typeface="Times New Roman" panose="02020603050405020304" pitchFamily="18" charset="0"/>
              </a:rPr>
              <a:t>Three </a:t>
            </a:r>
            <a:r>
              <a:rPr lang="en-US" sz="4000" b="1" u="sng" dirty="0">
                <a:latin typeface="+mn-lt"/>
                <a:cs typeface="Times New Roman" panose="02020603050405020304" pitchFamily="18" charset="0"/>
              </a:rPr>
              <a:t>times a year all the men are to appear before Adonai </a:t>
            </a:r>
            <a:r>
              <a:rPr lang="en-US" sz="4000" b="1" u="sng" dirty="0" smtClean="0">
                <a:latin typeface="+mn-lt"/>
                <a:cs typeface="Times New Roman" panose="02020603050405020304" pitchFamily="18" charset="0"/>
              </a:rPr>
              <a:t>Yahuwah</a:t>
            </a:r>
            <a:r>
              <a:rPr lang="en-US" sz="4000" b="1" dirty="0" smtClean="0">
                <a:latin typeface="+mn-lt"/>
                <a:cs typeface="Times New Roman" panose="02020603050405020304" pitchFamily="18" charset="0"/>
              </a:rPr>
              <a:t>. </a:t>
            </a:r>
            <a:r>
              <a:rPr lang="en-US" sz="4000" b="1" dirty="0">
                <a:latin typeface="+mn-lt"/>
                <a:cs typeface="Times New Roman" panose="02020603050405020304" pitchFamily="18" charset="0"/>
              </a:rPr>
              <a:t>(</a:t>
            </a:r>
            <a:r>
              <a:rPr lang="en-US" sz="4000" b="1" dirty="0" err="1" smtClean="0">
                <a:latin typeface="+mn-lt"/>
                <a:cs typeface="Times New Roman" panose="02020603050405020304" pitchFamily="18" charset="0"/>
              </a:rPr>
              <a:t>Shemot</a:t>
            </a:r>
            <a:r>
              <a:rPr lang="en-US" sz="4000" b="1" dirty="0" smtClean="0">
                <a:latin typeface="+mn-lt"/>
                <a:cs typeface="Times New Roman" panose="02020603050405020304" pitchFamily="18" charset="0"/>
              </a:rPr>
              <a:t>/Exodus </a:t>
            </a:r>
            <a:r>
              <a:rPr lang="en-US" sz="4000" b="1" dirty="0">
                <a:latin typeface="+mn-lt"/>
                <a:cs typeface="Times New Roman" panose="02020603050405020304" pitchFamily="18" charset="0"/>
              </a:rPr>
              <a:t>23:15-17)</a:t>
            </a:r>
            <a:endParaRPr lang="en-US" sz="4000" b="1" dirty="0">
              <a:latin typeface="+mn-lt"/>
              <a:cs typeface="Times New Roman" pitchFamily="18" charset="0"/>
            </a:endParaRPr>
          </a:p>
        </p:txBody>
      </p:sp>
    </p:spTree>
    <p:extLst>
      <p:ext uri="{BB962C8B-B14F-4D97-AF65-F5344CB8AC3E}">
        <p14:creationId xmlns:p14="http://schemas.microsoft.com/office/powerpoint/2010/main" val="17492646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endParaRPr lang="en-US" sz="4000" b="1" dirty="0">
              <a:latin typeface="+mn-lt"/>
            </a:endParaRPr>
          </a:p>
        </p:txBody>
      </p:sp>
      <p:sp>
        <p:nvSpPr>
          <p:cNvPr id="3" name="Subtitle 2"/>
          <p:cNvSpPr>
            <a:spLocks noGrp="1"/>
          </p:cNvSpPr>
          <p:nvPr>
            <p:ph idx="1"/>
          </p:nvPr>
        </p:nvSpPr>
        <p:spPr>
          <a:xfrm>
            <a:off x="609600" y="292103"/>
            <a:ext cx="10972800" cy="6461393"/>
          </a:xfrm>
        </p:spPr>
        <p:txBody>
          <a:bodyPr>
            <a:normAutofit fontScale="92500" lnSpcReduction="10000"/>
          </a:bodyPr>
          <a:lstStyle/>
          <a:p>
            <a:pPr marL="0" indent="0" algn="ctr">
              <a:buNone/>
            </a:pPr>
            <a:r>
              <a:rPr lang="en-US" sz="4000" b="1" dirty="0" smtClean="0">
                <a:effectLst/>
                <a:latin typeface="+mn-lt"/>
                <a:cs typeface="Times New Roman" pitchFamily="18" charset="0"/>
              </a:rPr>
              <a:t>Why Do We “Go Up”?</a:t>
            </a:r>
          </a:p>
          <a:p>
            <a:pPr marL="0" indent="0">
              <a:buNone/>
            </a:pPr>
            <a:r>
              <a:rPr lang="en-US" sz="4000" b="1" dirty="0">
                <a:latin typeface="+mn-lt"/>
                <a:cs typeface="Times New Roman" panose="02020603050405020304" pitchFamily="18" charset="0"/>
              </a:rPr>
              <a:t>But </a:t>
            </a:r>
            <a:r>
              <a:rPr lang="en-US" sz="4000" b="1" dirty="0">
                <a:latin typeface="+mn-lt"/>
                <a:cs typeface="Times New Roman" panose="02020603050405020304" pitchFamily="18" charset="0"/>
              </a:rPr>
              <a:t>you are to seek the place </a:t>
            </a:r>
            <a:r>
              <a:rPr lang="en-US" sz="4000" b="1" dirty="0" smtClean="0">
                <a:latin typeface="+mn-lt"/>
                <a:cs typeface="Times New Roman" panose="02020603050405020304" pitchFamily="18" charset="0"/>
              </a:rPr>
              <a:t>Yahuwah </a:t>
            </a:r>
            <a:r>
              <a:rPr lang="en-US" sz="4000" b="1" dirty="0">
                <a:latin typeface="+mn-lt"/>
                <a:cs typeface="Times New Roman" panose="02020603050405020304" pitchFamily="18" charset="0"/>
              </a:rPr>
              <a:t>your Elohim will choose from among all your tribes to put his Name there for his dwelling. </a:t>
            </a:r>
            <a:r>
              <a:rPr lang="en-US" sz="4000" b="1" dirty="0">
                <a:latin typeface="+mn-lt"/>
                <a:cs typeface="Times New Roman" panose="02020603050405020304" pitchFamily="18" charset="0"/>
              </a:rPr>
              <a:t>To that place you must go;</a:t>
            </a:r>
          </a:p>
          <a:p>
            <a:pPr marL="0" indent="0">
              <a:buNone/>
            </a:pPr>
            <a:r>
              <a:rPr lang="en-US" sz="4000" b="1" dirty="0">
                <a:latin typeface="+mn-lt"/>
                <a:cs typeface="Times New Roman" panose="02020603050405020304" pitchFamily="18" charset="0"/>
              </a:rPr>
              <a:t>there </a:t>
            </a:r>
            <a:r>
              <a:rPr lang="en-US" sz="4000" b="1" dirty="0">
                <a:latin typeface="+mn-lt"/>
                <a:cs typeface="Times New Roman" panose="02020603050405020304" pitchFamily="18" charset="0"/>
              </a:rPr>
              <a:t>bring your burnt offerings and sacrifices, your tithes and special gifts, what you have vowed to give and your freewill offerings, and the firstborn of your herds and flocks.</a:t>
            </a:r>
          </a:p>
          <a:p>
            <a:pPr marL="0" indent="0">
              <a:buNone/>
            </a:pPr>
            <a:r>
              <a:rPr lang="en-US" sz="4000" b="1" dirty="0">
                <a:latin typeface="+mn-lt"/>
                <a:cs typeface="Times New Roman" panose="02020603050405020304" pitchFamily="18" charset="0"/>
              </a:rPr>
              <a:t>There</a:t>
            </a:r>
            <a:r>
              <a:rPr lang="en-US" sz="4000" b="1" dirty="0">
                <a:latin typeface="+mn-lt"/>
                <a:cs typeface="Times New Roman" panose="02020603050405020304" pitchFamily="18" charset="0"/>
              </a:rPr>
              <a:t>, </a:t>
            </a:r>
            <a:r>
              <a:rPr lang="en-US" sz="4000" b="1" u="sng" dirty="0">
                <a:latin typeface="+mn-lt"/>
                <a:cs typeface="Times New Roman" panose="02020603050405020304" pitchFamily="18" charset="0"/>
              </a:rPr>
              <a:t>in the presence of </a:t>
            </a:r>
            <a:r>
              <a:rPr lang="en-US" sz="4000" b="1" u="sng" dirty="0" smtClean="0">
                <a:latin typeface="+mn-lt"/>
                <a:cs typeface="Times New Roman" panose="02020603050405020304" pitchFamily="18" charset="0"/>
              </a:rPr>
              <a:t>Yahuwah </a:t>
            </a:r>
            <a:r>
              <a:rPr lang="en-US" sz="4000" b="1" u="sng" dirty="0">
                <a:latin typeface="+mn-lt"/>
                <a:cs typeface="Times New Roman" panose="02020603050405020304" pitchFamily="18" charset="0"/>
              </a:rPr>
              <a:t>your Elohim</a:t>
            </a:r>
            <a:r>
              <a:rPr lang="en-US" sz="4000" b="1" dirty="0">
                <a:latin typeface="+mn-lt"/>
                <a:cs typeface="Times New Roman" panose="02020603050405020304" pitchFamily="18" charset="0"/>
              </a:rPr>
              <a:t>, you and your families shall eat and shall rejoice in everything you have put your hand to, because </a:t>
            </a:r>
            <a:r>
              <a:rPr lang="en-US" sz="4000" b="1" dirty="0" smtClean="0">
                <a:latin typeface="+mn-lt"/>
                <a:cs typeface="Times New Roman" panose="02020603050405020304" pitchFamily="18" charset="0"/>
              </a:rPr>
              <a:t>Yahuwah </a:t>
            </a:r>
            <a:r>
              <a:rPr lang="en-US" sz="4000" b="1" dirty="0">
                <a:latin typeface="+mn-lt"/>
                <a:cs typeface="Times New Roman" panose="02020603050405020304" pitchFamily="18" charset="0"/>
              </a:rPr>
              <a:t>your Elohim has blessed you</a:t>
            </a:r>
            <a:r>
              <a:rPr lang="en-US" sz="4000" b="1" dirty="0">
                <a:latin typeface="+mn-lt"/>
                <a:cs typeface="Times New Roman" panose="02020603050405020304" pitchFamily="18" charset="0"/>
              </a:rPr>
              <a:t>. </a:t>
            </a:r>
            <a:r>
              <a:rPr lang="en-US" sz="4000" b="1" dirty="0" err="1" smtClean="0">
                <a:latin typeface="+mn-lt"/>
                <a:cs typeface="Times New Roman" panose="02020603050405020304" pitchFamily="18" charset="0"/>
              </a:rPr>
              <a:t>Devarim</a:t>
            </a:r>
            <a:r>
              <a:rPr lang="en-US" sz="4000" b="1" dirty="0" smtClean="0">
                <a:latin typeface="+mn-lt"/>
                <a:cs typeface="Times New Roman" panose="02020603050405020304" pitchFamily="18" charset="0"/>
              </a:rPr>
              <a:t>/Deuteronomy </a:t>
            </a:r>
            <a:r>
              <a:rPr lang="en-US" sz="4000" b="1" dirty="0">
                <a:latin typeface="+mn-lt"/>
                <a:cs typeface="Times New Roman" panose="02020603050405020304" pitchFamily="18" charset="0"/>
              </a:rPr>
              <a:t>12:5-7</a:t>
            </a:r>
            <a:endParaRPr lang="en-US" sz="4000" b="1" dirty="0">
              <a:latin typeface="+mn-lt"/>
              <a:cs typeface="Times New Roman" panose="02020603050405020304" pitchFamily="18" charset="0"/>
            </a:endParaRPr>
          </a:p>
          <a:p>
            <a:pPr marL="0" indent="0">
              <a:buNone/>
            </a:pPr>
            <a:endParaRPr lang="en-US" sz="4000" b="1" dirty="0">
              <a:effectLst/>
              <a:latin typeface="+mn-lt"/>
              <a:cs typeface="Times New Roman" pitchFamily="18" charset="0"/>
            </a:endParaRPr>
          </a:p>
          <a:p>
            <a:pPr marL="0" indent="0">
              <a:buNone/>
            </a:pPr>
            <a:endParaRPr lang="en-US" sz="4000" b="1" dirty="0" smtClean="0">
              <a:effectLst/>
              <a:latin typeface="+mn-lt"/>
              <a:cs typeface="Times New Roman" pitchFamily="18" charset="0"/>
            </a:endParaRPr>
          </a:p>
        </p:txBody>
      </p:sp>
    </p:spTree>
    <p:extLst>
      <p:ext uri="{BB962C8B-B14F-4D97-AF65-F5344CB8AC3E}">
        <p14:creationId xmlns:p14="http://schemas.microsoft.com/office/powerpoint/2010/main" val="21553890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endParaRPr lang="en-US" sz="4000" b="1" dirty="0">
              <a:latin typeface="+mn-lt"/>
            </a:endParaRPr>
          </a:p>
        </p:txBody>
      </p:sp>
      <p:sp>
        <p:nvSpPr>
          <p:cNvPr id="3" name="Subtitle 2"/>
          <p:cNvSpPr>
            <a:spLocks noGrp="1"/>
          </p:cNvSpPr>
          <p:nvPr>
            <p:ph idx="1"/>
          </p:nvPr>
        </p:nvSpPr>
        <p:spPr>
          <a:xfrm>
            <a:off x="609600" y="446316"/>
            <a:ext cx="10972800" cy="6150427"/>
          </a:xfrm>
        </p:spPr>
        <p:txBody>
          <a:bodyPr>
            <a:normAutofit fontScale="92500" lnSpcReduction="20000"/>
          </a:bodyPr>
          <a:lstStyle/>
          <a:p>
            <a:pPr marL="0" indent="0">
              <a:buNone/>
            </a:pPr>
            <a:r>
              <a:rPr lang="en-US" sz="4000" b="1" u="sng" dirty="0">
                <a:latin typeface="+mn-lt"/>
                <a:cs typeface="Times New Roman" panose="02020603050405020304" pitchFamily="18" charset="0"/>
              </a:rPr>
              <a:t>Three </a:t>
            </a:r>
            <a:r>
              <a:rPr lang="en-US" sz="4000" b="1" u="sng" dirty="0">
                <a:latin typeface="+mn-lt"/>
                <a:cs typeface="Times New Roman" panose="02020603050405020304" pitchFamily="18" charset="0"/>
              </a:rPr>
              <a:t>times a year all your men </a:t>
            </a:r>
            <a:r>
              <a:rPr lang="en-US" sz="4000" b="1" dirty="0">
                <a:latin typeface="+mn-lt"/>
                <a:cs typeface="Times New Roman" panose="02020603050405020304" pitchFamily="18" charset="0"/>
              </a:rPr>
              <a:t>must appear before </a:t>
            </a:r>
            <a:r>
              <a:rPr lang="en-US" sz="4000" b="1" dirty="0" smtClean="0">
                <a:latin typeface="+mn-lt"/>
                <a:cs typeface="Times New Roman" panose="02020603050405020304" pitchFamily="18" charset="0"/>
              </a:rPr>
              <a:t>Yahuwah </a:t>
            </a:r>
            <a:r>
              <a:rPr lang="en-US" sz="4000" b="1" dirty="0">
                <a:latin typeface="+mn-lt"/>
                <a:cs typeface="Times New Roman" panose="02020603050405020304" pitchFamily="18" charset="0"/>
              </a:rPr>
              <a:t>your Elohim at the place he will choose: at the Feast of Unleavened Bread, the Feast of Weeks and the Feast of Tabernacles. No man should appear before </a:t>
            </a:r>
            <a:r>
              <a:rPr lang="en-US" sz="4000" b="1" dirty="0" smtClean="0">
                <a:latin typeface="+mn-lt"/>
                <a:cs typeface="Times New Roman" panose="02020603050405020304" pitchFamily="18" charset="0"/>
              </a:rPr>
              <a:t>Yahuwah </a:t>
            </a:r>
            <a:r>
              <a:rPr lang="en-US" sz="4000" b="1" dirty="0">
                <a:latin typeface="+mn-lt"/>
                <a:cs typeface="Times New Roman" panose="02020603050405020304" pitchFamily="18" charset="0"/>
              </a:rPr>
              <a:t>empty-handed: Each of you must bring a gift in proportion to the way </a:t>
            </a:r>
            <a:r>
              <a:rPr lang="en-US" sz="4000" b="1" dirty="0" smtClean="0">
                <a:latin typeface="+mn-lt"/>
                <a:cs typeface="Times New Roman" panose="02020603050405020304" pitchFamily="18" charset="0"/>
              </a:rPr>
              <a:t>Yahuwah </a:t>
            </a:r>
            <a:r>
              <a:rPr lang="en-US" sz="4000" b="1" dirty="0">
                <a:latin typeface="+mn-lt"/>
                <a:cs typeface="Times New Roman" panose="02020603050405020304" pitchFamily="18" charset="0"/>
              </a:rPr>
              <a:t>your Elohim has blessed you. </a:t>
            </a:r>
            <a:r>
              <a:rPr lang="en-US" sz="4000" b="1" dirty="0">
                <a:latin typeface="+mn-lt"/>
                <a:cs typeface="Times New Roman" panose="02020603050405020304" pitchFamily="18" charset="0"/>
              </a:rPr>
              <a:t>(</a:t>
            </a:r>
            <a:r>
              <a:rPr lang="en-US" sz="4000" b="1" dirty="0" err="1">
                <a:latin typeface="+mn-lt"/>
                <a:cs typeface="Times New Roman" panose="02020603050405020304" pitchFamily="18" charset="0"/>
              </a:rPr>
              <a:t>Devarim</a:t>
            </a:r>
            <a:r>
              <a:rPr lang="en-US" sz="4000" b="1" dirty="0">
                <a:latin typeface="+mn-lt"/>
                <a:cs typeface="Times New Roman" panose="02020603050405020304" pitchFamily="18" charset="0"/>
              </a:rPr>
              <a:t> 16:16-17 )</a:t>
            </a:r>
            <a:br>
              <a:rPr lang="en-US" sz="4000" b="1" dirty="0">
                <a:latin typeface="+mn-lt"/>
                <a:cs typeface="Times New Roman" panose="02020603050405020304" pitchFamily="18" charset="0"/>
              </a:rPr>
            </a:br>
            <a:r>
              <a:rPr lang="en-US" sz="4000" b="1" dirty="0">
                <a:latin typeface="+mn-lt"/>
                <a:cs typeface="Times New Roman" panose="02020603050405020304" pitchFamily="18" charset="0"/>
              </a:rPr>
              <a:t/>
            </a:r>
            <a:br>
              <a:rPr lang="en-US" sz="4000" b="1" dirty="0">
                <a:latin typeface="+mn-lt"/>
                <a:cs typeface="Times New Roman" panose="02020603050405020304" pitchFamily="18" charset="0"/>
              </a:rPr>
            </a:br>
            <a:r>
              <a:rPr lang="en-US" sz="4000" b="1" u="sng" dirty="0">
                <a:latin typeface="+mn-lt"/>
                <a:cs typeface="Times New Roman" panose="02020603050405020304" pitchFamily="18" charset="0"/>
              </a:rPr>
              <a:t>Three times a year all the men </a:t>
            </a:r>
            <a:r>
              <a:rPr lang="en-US" sz="4000" b="1" dirty="0">
                <a:latin typeface="+mn-lt"/>
                <a:cs typeface="Times New Roman" panose="02020603050405020304" pitchFamily="18" charset="0"/>
              </a:rPr>
              <a:t>are to appear before Adonai </a:t>
            </a:r>
            <a:r>
              <a:rPr lang="en-US" sz="4000" b="1" dirty="0" smtClean="0">
                <a:latin typeface="+mn-lt"/>
                <a:cs typeface="Times New Roman" panose="02020603050405020304" pitchFamily="18" charset="0"/>
              </a:rPr>
              <a:t>Yahuwah. </a:t>
            </a:r>
            <a:r>
              <a:rPr lang="en-US" sz="4000" b="1" dirty="0">
                <a:latin typeface="+mn-lt"/>
                <a:cs typeface="Times New Roman" panose="02020603050405020304" pitchFamily="18" charset="0"/>
              </a:rPr>
              <a:t>(</a:t>
            </a:r>
            <a:r>
              <a:rPr lang="en-US" sz="4000" b="1" dirty="0" err="1">
                <a:latin typeface="+mn-lt"/>
                <a:cs typeface="Times New Roman" panose="02020603050405020304" pitchFamily="18" charset="0"/>
              </a:rPr>
              <a:t>Shemot</a:t>
            </a:r>
            <a:r>
              <a:rPr lang="en-US" sz="4000" b="1" dirty="0">
                <a:latin typeface="+mn-lt"/>
                <a:cs typeface="Times New Roman" panose="02020603050405020304" pitchFamily="18" charset="0"/>
              </a:rPr>
              <a:t> [Exodus] 23:17)</a:t>
            </a:r>
            <a:br>
              <a:rPr lang="en-US" sz="4000" b="1" dirty="0">
                <a:latin typeface="+mn-lt"/>
                <a:cs typeface="Times New Roman" panose="02020603050405020304" pitchFamily="18" charset="0"/>
              </a:rPr>
            </a:br>
            <a:r>
              <a:rPr lang="en-US" sz="4000" b="1" dirty="0">
                <a:latin typeface="+mn-lt"/>
                <a:cs typeface="Times New Roman" panose="02020603050405020304" pitchFamily="18" charset="0"/>
              </a:rPr>
              <a:t/>
            </a:r>
            <a:br>
              <a:rPr lang="en-US" sz="4000" b="1" dirty="0">
                <a:latin typeface="+mn-lt"/>
                <a:cs typeface="Times New Roman" panose="02020603050405020304" pitchFamily="18" charset="0"/>
              </a:rPr>
            </a:br>
            <a:r>
              <a:rPr lang="en-US" sz="4000" b="1" u="sng" dirty="0">
                <a:latin typeface="+mn-lt"/>
                <a:cs typeface="Times New Roman" panose="02020603050405020304" pitchFamily="18" charset="0"/>
              </a:rPr>
              <a:t>Three times a year all your men </a:t>
            </a:r>
            <a:r>
              <a:rPr lang="en-US" sz="4000" b="1" dirty="0">
                <a:latin typeface="+mn-lt"/>
                <a:cs typeface="Times New Roman" panose="02020603050405020304" pitchFamily="18" charset="0"/>
              </a:rPr>
              <a:t>are to appear before Adonai </a:t>
            </a:r>
            <a:r>
              <a:rPr lang="en-US" sz="4000" b="1" dirty="0" smtClean="0">
                <a:latin typeface="+mn-lt"/>
                <a:cs typeface="Times New Roman" panose="02020603050405020304" pitchFamily="18" charset="0"/>
              </a:rPr>
              <a:t>Yahuwah, </a:t>
            </a:r>
            <a:r>
              <a:rPr lang="en-US" sz="4000" b="1" dirty="0">
                <a:latin typeface="+mn-lt"/>
                <a:cs typeface="Times New Roman" panose="02020603050405020304" pitchFamily="18" charset="0"/>
              </a:rPr>
              <a:t>the Elohim of </a:t>
            </a:r>
            <a:r>
              <a:rPr lang="en-US" sz="4000" b="1" dirty="0" err="1">
                <a:latin typeface="+mn-lt"/>
                <a:cs typeface="Times New Roman" panose="02020603050405020304" pitchFamily="18" charset="0"/>
              </a:rPr>
              <a:t>Yisrael</a:t>
            </a:r>
            <a:r>
              <a:rPr lang="en-US" sz="4000" b="1" dirty="0">
                <a:latin typeface="+mn-lt"/>
                <a:cs typeface="Times New Roman" panose="02020603050405020304" pitchFamily="18" charset="0"/>
              </a:rPr>
              <a:t>. (</a:t>
            </a:r>
            <a:r>
              <a:rPr lang="en-US" sz="4000" b="1" dirty="0" err="1">
                <a:latin typeface="+mn-lt"/>
                <a:cs typeface="Times New Roman" panose="02020603050405020304" pitchFamily="18" charset="0"/>
              </a:rPr>
              <a:t>Shemot</a:t>
            </a:r>
            <a:r>
              <a:rPr lang="en-US" sz="4000" b="1" dirty="0">
                <a:latin typeface="+mn-lt"/>
                <a:cs typeface="Times New Roman" panose="02020603050405020304" pitchFamily="18" charset="0"/>
              </a:rPr>
              <a:t> [Exodus] 34:23)</a:t>
            </a:r>
            <a:endParaRPr lang="en-US" sz="4000" b="1" dirty="0">
              <a:latin typeface="+mn-lt"/>
              <a:cs typeface="Times New Roman" panose="02020603050405020304" pitchFamily="18" charset="0"/>
            </a:endParaRPr>
          </a:p>
        </p:txBody>
      </p:sp>
    </p:spTree>
    <p:extLst>
      <p:ext uri="{BB962C8B-B14F-4D97-AF65-F5344CB8AC3E}">
        <p14:creationId xmlns:p14="http://schemas.microsoft.com/office/powerpoint/2010/main" val="38320624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endParaRPr lang="en-US" sz="4000" b="1" dirty="0">
              <a:latin typeface="+mn-lt"/>
            </a:endParaRPr>
          </a:p>
        </p:txBody>
      </p:sp>
      <p:sp>
        <p:nvSpPr>
          <p:cNvPr id="3" name="Subtitle 2"/>
          <p:cNvSpPr>
            <a:spLocks noGrp="1"/>
          </p:cNvSpPr>
          <p:nvPr>
            <p:ph idx="1"/>
          </p:nvPr>
        </p:nvSpPr>
        <p:spPr>
          <a:xfrm>
            <a:off x="609600" y="609599"/>
            <a:ext cx="10972800" cy="5987143"/>
          </a:xfrm>
        </p:spPr>
        <p:txBody>
          <a:bodyPr>
            <a:normAutofit fontScale="92500"/>
          </a:bodyPr>
          <a:lstStyle/>
          <a:p>
            <a:pPr marL="0" indent="0" algn="ctr">
              <a:buNone/>
            </a:pPr>
            <a:r>
              <a:rPr lang="en-US" sz="4000" b="1" dirty="0" smtClean="0">
                <a:effectLst/>
                <a:latin typeface="+mn-lt"/>
                <a:cs typeface="Times New Roman" pitchFamily="18" charset="0"/>
              </a:rPr>
              <a:t>Where Do We Present Our Tithe to Yah?</a:t>
            </a:r>
          </a:p>
          <a:p>
            <a:pPr marL="0" indent="0">
              <a:buNone/>
            </a:pPr>
            <a:r>
              <a:rPr lang="en-US" sz="4000" b="1" dirty="0">
                <a:latin typeface="+mn-lt"/>
                <a:cs typeface="Times New Roman" panose="02020603050405020304" pitchFamily="18" charset="0"/>
              </a:rPr>
              <a:t>You must not eat in your own towns the tithe of your grain and new wine and oil, or the firstborn of your herds and flocks, or whatever you have vowed to give, or your freewill offerings or special gifts.  </a:t>
            </a:r>
            <a:r>
              <a:rPr lang="en-US" sz="4000" b="1" dirty="0">
                <a:latin typeface="+mn-lt"/>
                <a:cs typeface="Times New Roman" panose="02020603050405020304" pitchFamily="18" charset="0"/>
              </a:rPr>
              <a:t>Instead, you are to eat them in the presence of </a:t>
            </a:r>
            <a:r>
              <a:rPr lang="en-US" sz="4000" b="1" dirty="0" smtClean="0">
                <a:latin typeface="+mn-lt"/>
                <a:cs typeface="Times New Roman" panose="02020603050405020304" pitchFamily="18" charset="0"/>
              </a:rPr>
              <a:t>Yahuwah </a:t>
            </a:r>
            <a:r>
              <a:rPr lang="en-US" sz="4000" b="1" dirty="0">
                <a:latin typeface="+mn-lt"/>
                <a:cs typeface="Times New Roman" panose="02020603050405020304" pitchFamily="18" charset="0"/>
              </a:rPr>
              <a:t>your Elohim at the place </a:t>
            </a:r>
            <a:r>
              <a:rPr lang="en-US" sz="4000" b="1" dirty="0" smtClean="0">
                <a:latin typeface="+mn-lt"/>
                <a:cs typeface="Times New Roman" panose="02020603050405020304" pitchFamily="18" charset="0"/>
              </a:rPr>
              <a:t>Yahuwah </a:t>
            </a:r>
            <a:r>
              <a:rPr lang="en-US" sz="4000" b="1" dirty="0">
                <a:latin typeface="+mn-lt"/>
                <a:cs typeface="Times New Roman" panose="02020603050405020304" pitchFamily="18" charset="0"/>
              </a:rPr>
              <a:t>your Elohim will choose-- you, your sons and daughters, your menservants and maidservants, and the Levites from your towns-- and you are to rejoice before </a:t>
            </a:r>
            <a:r>
              <a:rPr lang="en-US" sz="4000" b="1" dirty="0" smtClean="0">
                <a:latin typeface="+mn-lt"/>
                <a:cs typeface="Times New Roman" panose="02020603050405020304" pitchFamily="18" charset="0"/>
              </a:rPr>
              <a:t>Yahuwah </a:t>
            </a:r>
            <a:r>
              <a:rPr lang="en-US" sz="4000" b="1" dirty="0">
                <a:latin typeface="+mn-lt"/>
                <a:cs typeface="Times New Roman" panose="02020603050405020304" pitchFamily="18" charset="0"/>
              </a:rPr>
              <a:t>your Elohim in </a:t>
            </a:r>
            <a:r>
              <a:rPr lang="en-US" sz="4000" b="1" dirty="0">
                <a:latin typeface="+mn-lt"/>
                <a:cs typeface="Times New Roman" panose="02020603050405020304" pitchFamily="18" charset="0"/>
              </a:rPr>
              <a:t>everything you </a:t>
            </a:r>
            <a:r>
              <a:rPr lang="en-US" sz="4000" b="1" dirty="0">
                <a:latin typeface="+mn-lt"/>
                <a:cs typeface="Times New Roman" panose="02020603050405020304" pitchFamily="18" charset="0"/>
              </a:rPr>
              <a:t>put your hand to</a:t>
            </a:r>
            <a:r>
              <a:rPr lang="en-US" sz="4000" b="1" dirty="0">
                <a:latin typeface="+mn-lt"/>
                <a:cs typeface="Times New Roman" panose="02020603050405020304" pitchFamily="18" charset="0"/>
              </a:rPr>
              <a:t>. </a:t>
            </a:r>
            <a:r>
              <a:rPr lang="en-US" sz="4000" b="1" dirty="0" err="1">
                <a:latin typeface="+mn-lt"/>
                <a:cs typeface="Times New Roman" panose="02020603050405020304" pitchFamily="18" charset="0"/>
              </a:rPr>
              <a:t>Devarim</a:t>
            </a:r>
            <a:r>
              <a:rPr lang="en-US" sz="4000" b="1" dirty="0">
                <a:latin typeface="+mn-lt"/>
                <a:cs typeface="Times New Roman" panose="02020603050405020304" pitchFamily="18" charset="0"/>
              </a:rPr>
              <a:t> </a:t>
            </a:r>
            <a:r>
              <a:rPr lang="en-US" sz="4000" b="1" dirty="0">
                <a:latin typeface="+mn-lt"/>
                <a:cs typeface="Times New Roman" panose="02020603050405020304" pitchFamily="18" charset="0"/>
              </a:rPr>
              <a:t>12:17-18</a:t>
            </a:r>
          </a:p>
        </p:txBody>
      </p:sp>
    </p:spTree>
    <p:extLst>
      <p:ext uri="{BB962C8B-B14F-4D97-AF65-F5344CB8AC3E}">
        <p14:creationId xmlns:p14="http://schemas.microsoft.com/office/powerpoint/2010/main" val="5948595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endParaRPr lang="en-US" sz="4000" b="1" dirty="0">
              <a:latin typeface="+mn-lt"/>
            </a:endParaRPr>
          </a:p>
        </p:txBody>
      </p:sp>
      <p:sp>
        <p:nvSpPr>
          <p:cNvPr id="3" name="Subtitle 2"/>
          <p:cNvSpPr>
            <a:spLocks noGrp="1"/>
          </p:cNvSpPr>
          <p:nvPr>
            <p:ph idx="1"/>
          </p:nvPr>
        </p:nvSpPr>
        <p:spPr>
          <a:xfrm>
            <a:off x="609600" y="609599"/>
            <a:ext cx="10972800" cy="5987143"/>
          </a:xfrm>
        </p:spPr>
        <p:txBody>
          <a:bodyPr/>
          <a:lstStyle/>
          <a:p>
            <a:pPr marL="0" indent="0" algn="ctr">
              <a:buNone/>
            </a:pPr>
            <a:r>
              <a:rPr lang="en-US" sz="4000" b="1" dirty="0" smtClean="0">
                <a:effectLst/>
                <a:latin typeface="+mn-lt"/>
                <a:cs typeface="Times New Roman" pitchFamily="18" charset="0"/>
              </a:rPr>
              <a:t>Torah Instruction About Tithing</a:t>
            </a:r>
          </a:p>
          <a:p>
            <a:pPr marL="0" indent="0">
              <a:buNone/>
            </a:pPr>
            <a:r>
              <a:rPr lang="en-US" sz="4000" b="1" dirty="0" smtClean="0">
                <a:effectLst/>
                <a:latin typeface="+mn-lt"/>
                <a:cs typeface="Times New Roman" pitchFamily="18" charset="0"/>
              </a:rPr>
              <a:t>Abraham tithed all the plunder</a:t>
            </a:r>
          </a:p>
          <a:p>
            <a:pPr marL="0" indent="0">
              <a:buNone/>
            </a:pPr>
            <a:r>
              <a:rPr lang="en-US" sz="4000" b="1" dirty="0" err="1" smtClean="0">
                <a:cs typeface="Times New Roman" pitchFamily="18" charset="0"/>
              </a:rPr>
              <a:t>Ya’acov</a:t>
            </a:r>
            <a:r>
              <a:rPr lang="en-US" sz="4000" b="1" dirty="0" smtClean="0">
                <a:cs typeface="Times New Roman" pitchFamily="18" charset="0"/>
              </a:rPr>
              <a:t>/Jacob tithed the increase of all that Yahuwah gave him</a:t>
            </a:r>
            <a:endParaRPr lang="en-US" sz="4000" b="1" dirty="0" smtClean="0">
              <a:effectLst/>
              <a:latin typeface="+mn-lt"/>
              <a:cs typeface="Times New Roman" pitchFamily="18" charset="0"/>
            </a:endParaRPr>
          </a:p>
          <a:p>
            <a:pPr marL="0" indent="0">
              <a:buNone/>
            </a:pPr>
            <a:r>
              <a:rPr lang="en-US" sz="4000" b="1" dirty="0" smtClean="0">
                <a:effectLst/>
                <a:latin typeface="+mn-lt"/>
                <a:cs typeface="Times New Roman" pitchFamily="18" charset="0"/>
              </a:rPr>
              <a:t>What </a:t>
            </a:r>
            <a:r>
              <a:rPr lang="en-US" sz="4000" b="1" dirty="0" smtClean="0">
                <a:effectLst/>
                <a:latin typeface="+mn-lt"/>
                <a:cs typeface="Times New Roman" pitchFamily="18" charset="0"/>
              </a:rPr>
              <a:t>Do We Tithe?</a:t>
            </a:r>
          </a:p>
          <a:p>
            <a:pPr marL="0" indent="0">
              <a:buNone/>
            </a:pPr>
            <a:endParaRPr lang="en-US" sz="4000" b="1" dirty="0" smtClean="0">
              <a:effectLst/>
              <a:latin typeface="+mn-lt"/>
              <a:cs typeface="Times New Roman" pitchFamily="18" charset="0"/>
            </a:endParaRPr>
          </a:p>
        </p:txBody>
      </p:sp>
    </p:spTree>
    <p:extLst>
      <p:ext uri="{BB962C8B-B14F-4D97-AF65-F5344CB8AC3E}">
        <p14:creationId xmlns:p14="http://schemas.microsoft.com/office/powerpoint/2010/main" val="6693293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endParaRPr lang="en-US" sz="4000" b="1" dirty="0">
              <a:latin typeface="+mn-lt"/>
            </a:endParaRPr>
          </a:p>
        </p:txBody>
      </p:sp>
      <p:sp>
        <p:nvSpPr>
          <p:cNvPr id="3" name="Subtitle 2"/>
          <p:cNvSpPr>
            <a:spLocks noGrp="1"/>
          </p:cNvSpPr>
          <p:nvPr>
            <p:ph idx="1"/>
          </p:nvPr>
        </p:nvSpPr>
        <p:spPr>
          <a:xfrm>
            <a:off x="609600" y="292103"/>
            <a:ext cx="10972800" cy="6304640"/>
          </a:xfrm>
        </p:spPr>
        <p:txBody>
          <a:bodyPr/>
          <a:lstStyle/>
          <a:p>
            <a:pPr marL="0" indent="0">
              <a:buNone/>
            </a:pPr>
            <a:r>
              <a:rPr lang="en-US" sz="4000" b="1" dirty="0">
                <a:latin typeface="+mn-lt"/>
                <a:cs typeface="Times New Roman" panose="02020603050405020304" pitchFamily="18" charset="0"/>
              </a:rPr>
              <a:t>"</a:t>
            </a:r>
            <a:r>
              <a:rPr lang="en-US" sz="4000" b="1" dirty="0">
                <a:latin typeface="+mn-lt"/>
                <a:cs typeface="Times New Roman" panose="02020603050405020304" pitchFamily="18" charset="0"/>
              </a:rPr>
              <a:t>'A tithe of </a:t>
            </a:r>
            <a:r>
              <a:rPr lang="en-US" sz="4000" b="1" u="sng" dirty="0">
                <a:latin typeface="+mn-lt"/>
                <a:cs typeface="Times New Roman" panose="02020603050405020304" pitchFamily="18" charset="0"/>
              </a:rPr>
              <a:t>everything from the land</a:t>
            </a:r>
            <a:r>
              <a:rPr lang="en-US" sz="4000" b="1" dirty="0">
                <a:latin typeface="+mn-lt"/>
                <a:cs typeface="Times New Roman" panose="02020603050405020304" pitchFamily="18" charset="0"/>
              </a:rPr>
              <a:t>, whether grain from the soil or fruit from the trees, belongs to </a:t>
            </a:r>
            <a:r>
              <a:rPr lang="en-US" sz="4000" b="1" dirty="0" smtClean="0">
                <a:latin typeface="+mn-lt"/>
                <a:cs typeface="Times New Roman" panose="02020603050405020304" pitchFamily="18" charset="0"/>
              </a:rPr>
              <a:t>Yahuwah; </a:t>
            </a:r>
            <a:r>
              <a:rPr lang="en-US" sz="4000" b="1" dirty="0">
                <a:latin typeface="+mn-lt"/>
                <a:cs typeface="Times New Roman" panose="02020603050405020304" pitchFamily="18" charset="0"/>
              </a:rPr>
              <a:t>it is holy to </a:t>
            </a:r>
            <a:r>
              <a:rPr lang="en-US" sz="4000" b="1" dirty="0" smtClean="0">
                <a:latin typeface="+mn-lt"/>
                <a:cs typeface="Times New Roman" panose="02020603050405020304" pitchFamily="18" charset="0"/>
              </a:rPr>
              <a:t>Yahuwah.</a:t>
            </a:r>
            <a:r>
              <a:rPr lang="en-US" sz="4000" b="1" dirty="0">
                <a:latin typeface="+mn-lt"/>
                <a:cs typeface="Times New Roman" panose="02020603050405020304" pitchFamily="18" charset="0"/>
              </a:rPr>
              <a:t>  </a:t>
            </a:r>
            <a:r>
              <a:rPr lang="en-US" sz="4000" b="1" dirty="0">
                <a:latin typeface="+mn-lt"/>
                <a:cs typeface="Times New Roman" panose="02020603050405020304" pitchFamily="18" charset="0"/>
              </a:rPr>
              <a:t>If a man redeems any of his tithe, he must add a fifth of the value to it.  </a:t>
            </a:r>
            <a:r>
              <a:rPr lang="en-US" sz="4000" b="1" dirty="0">
                <a:latin typeface="+mn-lt"/>
                <a:cs typeface="Times New Roman" panose="02020603050405020304" pitchFamily="18" charset="0"/>
              </a:rPr>
              <a:t>The entire tithe of </a:t>
            </a:r>
            <a:r>
              <a:rPr lang="en-US" sz="4000" b="1" u="sng" dirty="0">
                <a:latin typeface="+mn-lt"/>
                <a:cs typeface="Times New Roman" panose="02020603050405020304" pitchFamily="18" charset="0"/>
              </a:rPr>
              <a:t>the herd and flock</a:t>
            </a:r>
            <a:r>
              <a:rPr lang="en-US" sz="4000" b="1" dirty="0">
                <a:latin typeface="+mn-lt"/>
                <a:cs typeface="Times New Roman" panose="02020603050405020304" pitchFamily="18" charset="0"/>
              </a:rPr>
              <a:t>-- every tenth animal that passes under the shepherd's rod-- will be holy to </a:t>
            </a:r>
            <a:r>
              <a:rPr lang="en-US" sz="4000" b="1" dirty="0" smtClean="0">
                <a:latin typeface="+mn-lt"/>
                <a:cs typeface="Times New Roman" panose="02020603050405020304" pitchFamily="18" charset="0"/>
              </a:rPr>
              <a:t>Yahuwah.</a:t>
            </a:r>
            <a:r>
              <a:rPr lang="en-US" sz="4000" b="1" dirty="0">
                <a:latin typeface="+mn-lt"/>
                <a:cs typeface="Times New Roman" panose="02020603050405020304" pitchFamily="18" charset="0"/>
              </a:rPr>
              <a:t>  </a:t>
            </a:r>
            <a:r>
              <a:rPr lang="en-US" sz="4000" b="1" dirty="0">
                <a:latin typeface="+mn-lt"/>
                <a:cs typeface="Times New Roman" panose="02020603050405020304" pitchFamily="18" charset="0"/>
              </a:rPr>
              <a:t>He must not pick out the good from the bad or make any substitution. If he does make a substitution, both the animal and its substitute become holy and cannot be redeemed</a:t>
            </a:r>
            <a:r>
              <a:rPr lang="en-US" sz="4000" b="1" dirty="0">
                <a:latin typeface="+mn-lt"/>
                <a:cs typeface="Times New Roman" panose="02020603050405020304" pitchFamily="18" charset="0"/>
              </a:rPr>
              <a:t>.'“ </a:t>
            </a:r>
            <a:r>
              <a:rPr lang="en-US" sz="4000" b="1" dirty="0" err="1">
                <a:latin typeface="+mn-lt"/>
                <a:cs typeface="Times New Roman" panose="02020603050405020304" pitchFamily="18" charset="0"/>
              </a:rPr>
              <a:t>Vayiqra</a:t>
            </a:r>
            <a:r>
              <a:rPr lang="en-US" sz="4000" b="1" dirty="0">
                <a:latin typeface="+mn-lt"/>
                <a:cs typeface="Times New Roman" panose="02020603050405020304" pitchFamily="18" charset="0"/>
              </a:rPr>
              <a:t> 27:30-33</a:t>
            </a:r>
          </a:p>
        </p:txBody>
      </p:sp>
    </p:spTree>
    <p:extLst>
      <p:ext uri="{BB962C8B-B14F-4D97-AF65-F5344CB8AC3E}">
        <p14:creationId xmlns:p14="http://schemas.microsoft.com/office/powerpoint/2010/main" val="25010707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endParaRPr lang="en-US" sz="4000" b="1" dirty="0">
              <a:latin typeface="+mn-lt"/>
            </a:endParaRPr>
          </a:p>
        </p:txBody>
      </p:sp>
      <p:sp>
        <p:nvSpPr>
          <p:cNvPr id="3" name="Subtitle 2"/>
          <p:cNvSpPr>
            <a:spLocks noGrp="1"/>
          </p:cNvSpPr>
          <p:nvPr>
            <p:ph idx="1"/>
          </p:nvPr>
        </p:nvSpPr>
        <p:spPr>
          <a:xfrm>
            <a:off x="609600" y="609599"/>
            <a:ext cx="10972800" cy="5987143"/>
          </a:xfrm>
        </p:spPr>
        <p:txBody>
          <a:bodyPr/>
          <a:lstStyle/>
          <a:p>
            <a:pPr marL="0" indent="0" algn="ctr">
              <a:buNone/>
            </a:pPr>
            <a:r>
              <a:rPr lang="en-US" sz="4000" b="1" dirty="0" smtClean="0">
                <a:effectLst/>
                <a:latin typeface="+mn-lt"/>
                <a:cs typeface="Times New Roman" pitchFamily="18" charset="0"/>
              </a:rPr>
              <a:t>Were the </a:t>
            </a:r>
            <a:r>
              <a:rPr lang="en-US" sz="4000" b="1" dirty="0" err="1" smtClean="0">
                <a:effectLst/>
                <a:latin typeface="+mn-lt"/>
                <a:cs typeface="Times New Roman" pitchFamily="18" charset="0"/>
              </a:rPr>
              <a:t>Lewites</a:t>
            </a:r>
            <a:r>
              <a:rPr lang="en-US" sz="4000" b="1" dirty="0" smtClean="0">
                <a:effectLst/>
                <a:latin typeface="+mn-lt"/>
                <a:cs typeface="Times New Roman" pitchFamily="18" charset="0"/>
              </a:rPr>
              <a:t> </a:t>
            </a:r>
            <a:r>
              <a:rPr lang="en-US" sz="4000" b="1" dirty="0" smtClean="0">
                <a:effectLst/>
                <a:latin typeface="+mn-lt"/>
                <a:cs typeface="Times New Roman" pitchFamily="18" charset="0"/>
              </a:rPr>
              <a:t>to Get </a:t>
            </a:r>
            <a:r>
              <a:rPr lang="en-US" sz="4000" b="1" dirty="0" smtClean="0">
                <a:effectLst/>
                <a:latin typeface="+mn-lt"/>
                <a:cs typeface="Times New Roman" pitchFamily="18" charset="0"/>
              </a:rPr>
              <a:t>All </a:t>
            </a:r>
            <a:r>
              <a:rPr lang="en-US" sz="4000" b="1" dirty="0" smtClean="0">
                <a:effectLst/>
                <a:latin typeface="+mn-lt"/>
                <a:cs typeface="Times New Roman" pitchFamily="18" charset="0"/>
              </a:rPr>
              <a:t>the </a:t>
            </a:r>
            <a:r>
              <a:rPr lang="en-US" sz="4000" b="1" dirty="0" smtClean="0">
                <a:effectLst/>
                <a:latin typeface="+mn-lt"/>
                <a:cs typeface="Times New Roman" pitchFamily="18" charset="0"/>
              </a:rPr>
              <a:t>Tithe</a:t>
            </a:r>
            <a:r>
              <a:rPr lang="en-US" sz="4000" b="1" dirty="0" smtClean="0">
                <a:effectLst/>
                <a:latin typeface="+mn-lt"/>
                <a:cs typeface="Times New Roman" pitchFamily="18" charset="0"/>
              </a:rPr>
              <a:t>?</a:t>
            </a:r>
          </a:p>
          <a:p>
            <a:pPr marL="0" indent="0">
              <a:buNone/>
            </a:pPr>
            <a:r>
              <a:rPr lang="en-US" sz="4000" b="1" dirty="0" smtClean="0">
                <a:cs typeface="Times New Roman" pitchFamily="18" charset="0"/>
              </a:rPr>
              <a:t>Melchizedek was not a Levite</a:t>
            </a:r>
          </a:p>
          <a:p>
            <a:pPr marL="0" indent="0">
              <a:buNone/>
            </a:pPr>
            <a:r>
              <a:rPr lang="en-US" sz="4000" b="1" dirty="0" smtClean="0">
                <a:effectLst/>
                <a:latin typeface="+mn-lt"/>
                <a:cs typeface="Times New Roman" pitchFamily="18" charset="0"/>
              </a:rPr>
              <a:t>Foreigners, Widows and orphans received some of the tithe</a:t>
            </a:r>
          </a:p>
          <a:p>
            <a:pPr marL="0" indent="0">
              <a:buNone/>
            </a:pPr>
            <a:r>
              <a:rPr lang="en-US" sz="4000" b="1" dirty="0" smtClean="0">
                <a:cs typeface="Times New Roman" pitchFamily="18" charset="0"/>
              </a:rPr>
              <a:t>The people themselves were commanded to eat their own tithe in the presence of Yahuwah</a:t>
            </a:r>
            <a:endParaRPr lang="en-US" sz="4000" b="1" dirty="0" smtClean="0">
              <a:effectLst/>
              <a:latin typeface="+mn-lt"/>
              <a:cs typeface="Times New Roman" pitchFamily="18" charset="0"/>
            </a:endParaRPr>
          </a:p>
          <a:p>
            <a:pPr marL="0" indent="0">
              <a:buNone/>
            </a:pPr>
            <a:endParaRPr lang="en-US" sz="4000" b="1" dirty="0" smtClean="0">
              <a:effectLst/>
              <a:latin typeface="+mn-lt"/>
              <a:cs typeface="Times New Roman" pitchFamily="18" charset="0"/>
            </a:endParaRPr>
          </a:p>
        </p:txBody>
      </p:sp>
    </p:spTree>
    <p:extLst>
      <p:ext uri="{BB962C8B-B14F-4D97-AF65-F5344CB8AC3E}">
        <p14:creationId xmlns:p14="http://schemas.microsoft.com/office/powerpoint/2010/main" val="34192995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endParaRPr lang="en-US" sz="4000" b="1" dirty="0">
              <a:latin typeface="+mn-lt"/>
            </a:endParaRPr>
          </a:p>
        </p:txBody>
      </p:sp>
      <p:sp>
        <p:nvSpPr>
          <p:cNvPr id="3" name="Subtitle 2"/>
          <p:cNvSpPr>
            <a:spLocks noGrp="1"/>
          </p:cNvSpPr>
          <p:nvPr>
            <p:ph idx="1"/>
          </p:nvPr>
        </p:nvSpPr>
        <p:spPr>
          <a:xfrm>
            <a:off x="609600" y="609599"/>
            <a:ext cx="10972800" cy="5987143"/>
          </a:xfrm>
        </p:spPr>
        <p:txBody>
          <a:bodyPr>
            <a:normAutofit fontScale="92500"/>
          </a:bodyPr>
          <a:lstStyle/>
          <a:p>
            <a:pPr marL="0" indent="0" algn="ctr">
              <a:buNone/>
            </a:pPr>
            <a:r>
              <a:rPr lang="en-US" sz="4800" b="1" dirty="0" smtClean="0">
                <a:effectLst/>
                <a:latin typeface="+mn-lt"/>
                <a:cs typeface="Times New Roman" pitchFamily="18" charset="0"/>
              </a:rPr>
              <a:t>Eating Your Tithe</a:t>
            </a:r>
          </a:p>
          <a:p>
            <a:pPr marL="0" indent="0">
              <a:buNone/>
            </a:pPr>
            <a:r>
              <a:rPr lang="en-US" sz="4000" b="1" dirty="0">
                <a:latin typeface="+mn-lt"/>
                <a:cs typeface="Times New Roman" panose="02020603050405020304" pitchFamily="18" charset="0"/>
              </a:rPr>
              <a:t>You must not eat in your own towns the tithe of your grain and new wine and oil, or the firstborn of your herds and flocks, or whatever you have vowed to give, or your freewill offerings or special gifts.  </a:t>
            </a:r>
            <a:r>
              <a:rPr lang="en-US" sz="4000" b="1" dirty="0">
                <a:latin typeface="+mn-lt"/>
                <a:cs typeface="Times New Roman" panose="02020603050405020304" pitchFamily="18" charset="0"/>
              </a:rPr>
              <a:t>Instead, </a:t>
            </a:r>
            <a:r>
              <a:rPr lang="en-US" sz="4000" b="1" u="sng" dirty="0">
                <a:latin typeface="+mn-lt"/>
                <a:cs typeface="Times New Roman" panose="02020603050405020304" pitchFamily="18" charset="0"/>
              </a:rPr>
              <a:t>you are to eat them in the presence of </a:t>
            </a:r>
            <a:r>
              <a:rPr lang="en-US" sz="4000" b="1" u="sng" dirty="0" smtClean="0">
                <a:latin typeface="+mn-lt"/>
                <a:cs typeface="Times New Roman" panose="02020603050405020304" pitchFamily="18" charset="0"/>
              </a:rPr>
              <a:t>Yahuwah </a:t>
            </a:r>
            <a:r>
              <a:rPr lang="en-US" sz="4000" b="1" u="sng" dirty="0">
                <a:latin typeface="+mn-lt"/>
                <a:cs typeface="Times New Roman" panose="02020603050405020304" pitchFamily="18" charset="0"/>
              </a:rPr>
              <a:t>your Elohim at the place </a:t>
            </a:r>
            <a:r>
              <a:rPr lang="en-US" sz="4000" b="1" u="sng" dirty="0" smtClean="0">
                <a:latin typeface="+mn-lt"/>
                <a:cs typeface="Times New Roman" panose="02020603050405020304" pitchFamily="18" charset="0"/>
              </a:rPr>
              <a:t>Yahuwah </a:t>
            </a:r>
            <a:r>
              <a:rPr lang="en-US" sz="4000" b="1" u="sng" dirty="0">
                <a:latin typeface="+mn-lt"/>
                <a:cs typeface="Times New Roman" panose="02020603050405020304" pitchFamily="18" charset="0"/>
              </a:rPr>
              <a:t>your Elohim will choose</a:t>
            </a:r>
            <a:r>
              <a:rPr lang="en-US" sz="4000" b="1" dirty="0">
                <a:latin typeface="+mn-lt"/>
                <a:cs typeface="Times New Roman" panose="02020603050405020304" pitchFamily="18" charset="0"/>
              </a:rPr>
              <a:t>-- you, your sons and daughters, your menservants and maidservants, and the Levites from your towns-- and you are to rejoice before </a:t>
            </a:r>
            <a:r>
              <a:rPr lang="en-US" sz="4000" b="1" dirty="0" smtClean="0">
                <a:latin typeface="+mn-lt"/>
                <a:cs typeface="Times New Roman" panose="02020603050405020304" pitchFamily="18" charset="0"/>
              </a:rPr>
              <a:t>Yahuwah </a:t>
            </a:r>
            <a:r>
              <a:rPr lang="en-US" sz="4000" b="1" dirty="0">
                <a:latin typeface="+mn-lt"/>
                <a:cs typeface="Times New Roman" panose="02020603050405020304" pitchFamily="18" charset="0"/>
              </a:rPr>
              <a:t>your Elohim in </a:t>
            </a:r>
            <a:r>
              <a:rPr lang="en-US" sz="4000" b="1" dirty="0">
                <a:latin typeface="+mn-lt"/>
                <a:cs typeface="Times New Roman" panose="02020603050405020304" pitchFamily="18" charset="0"/>
              </a:rPr>
              <a:t>everything you </a:t>
            </a:r>
            <a:r>
              <a:rPr lang="en-US" sz="4000" b="1" dirty="0">
                <a:latin typeface="+mn-lt"/>
                <a:cs typeface="Times New Roman" panose="02020603050405020304" pitchFamily="18" charset="0"/>
              </a:rPr>
              <a:t>put your hand to</a:t>
            </a:r>
            <a:r>
              <a:rPr lang="en-US" sz="4000" b="1" dirty="0">
                <a:latin typeface="+mn-lt"/>
                <a:cs typeface="Times New Roman" panose="02020603050405020304" pitchFamily="18" charset="0"/>
              </a:rPr>
              <a:t>. </a:t>
            </a:r>
            <a:r>
              <a:rPr lang="en-US" sz="4000" b="1" dirty="0" err="1">
                <a:latin typeface="+mn-lt"/>
                <a:cs typeface="Times New Roman" panose="02020603050405020304" pitchFamily="18" charset="0"/>
              </a:rPr>
              <a:t>Devarim</a:t>
            </a:r>
            <a:r>
              <a:rPr lang="en-US" sz="4000" b="1" dirty="0">
                <a:latin typeface="+mn-lt"/>
                <a:cs typeface="Times New Roman" panose="02020603050405020304" pitchFamily="18" charset="0"/>
              </a:rPr>
              <a:t> </a:t>
            </a:r>
            <a:r>
              <a:rPr lang="en-US" sz="4000" b="1" dirty="0">
                <a:latin typeface="+mn-lt"/>
                <a:cs typeface="Times New Roman" panose="02020603050405020304" pitchFamily="18" charset="0"/>
              </a:rPr>
              <a:t>12:17-18</a:t>
            </a:r>
          </a:p>
        </p:txBody>
      </p:sp>
    </p:spTree>
    <p:extLst>
      <p:ext uri="{BB962C8B-B14F-4D97-AF65-F5344CB8AC3E}">
        <p14:creationId xmlns:p14="http://schemas.microsoft.com/office/powerpoint/2010/main" val="41586722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endParaRPr lang="en-US" sz="4000" b="1" dirty="0">
              <a:latin typeface="+mn-lt"/>
            </a:endParaRPr>
          </a:p>
        </p:txBody>
      </p:sp>
      <p:sp>
        <p:nvSpPr>
          <p:cNvPr id="3" name="Subtitle 2"/>
          <p:cNvSpPr>
            <a:spLocks noGrp="1"/>
          </p:cNvSpPr>
          <p:nvPr>
            <p:ph idx="1"/>
          </p:nvPr>
        </p:nvSpPr>
        <p:spPr>
          <a:xfrm>
            <a:off x="609600" y="609599"/>
            <a:ext cx="10972800" cy="5987143"/>
          </a:xfrm>
        </p:spPr>
        <p:txBody>
          <a:bodyPr>
            <a:normAutofit fontScale="92500" lnSpcReduction="20000"/>
          </a:bodyPr>
          <a:lstStyle/>
          <a:p>
            <a:pPr marL="0" indent="0" algn="ctr">
              <a:buNone/>
            </a:pPr>
            <a:r>
              <a:rPr lang="en-US" sz="4000" b="1" dirty="0" err="1" smtClean="0">
                <a:effectLst/>
                <a:latin typeface="+mn-lt"/>
                <a:cs typeface="Times New Roman" pitchFamily="18" charset="0"/>
              </a:rPr>
              <a:t>Devarim</a:t>
            </a:r>
            <a:r>
              <a:rPr lang="en-US" sz="4000" b="1" dirty="0" smtClean="0">
                <a:effectLst/>
                <a:latin typeface="+mn-lt"/>
                <a:cs typeface="Times New Roman" pitchFamily="18" charset="0"/>
              </a:rPr>
              <a:t> 14:22-29</a:t>
            </a:r>
          </a:p>
          <a:p>
            <a:pPr marL="0" indent="0">
              <a:buNone/>
            </a:pPr>
            <a:r>
              <a:rPr lang="en-US" sz="4000" b="1" dirty="0">
                <a:latin typeface="+mn-lt"/>
                <a:cs typeface="Times New Roman" panose="02020603050405020304" pitchFamily="18" charset="0"/>
              </a:rPr>
              <a:t>Be sure to set aside a tenth of all that your fields produce each year. </a:t>
            </a:r>
            <a:r>
              <a:rPr lang="en-US" sz="4000" b="1" u="sng" dirty="0">
                <a:latin typeface="+mn-lt"/>
                <a:cs typeface="Times New Roman" panose="02020603050405020304" pitchFamily="18" charset="0"/>
              </a:rPr>
              <a:t>Eat the tithe of your grain, new wine and oil, and the firstborn of your herds and flocks in the presence of </a:t>
            </a:r>
            <a:r>
              <a:rPr lang="en-US" sz="4000" b="1" u="sng" dirty="0" smtClean="0">
                <a:latin typeface="+mn-lt"/>
                <a:cs typeface="Times New Roman" panose="02020603050405020304" pitchFamily="18" charset="0"/>
              </a:rPr>
              <a:t>Yahuwah </a:t>
            </a:r>
            <a:r>
              <a:rPr lang="en-US" sz="4000" b="1" u="sng" dirty="0">
                <a:latin typeface="+mn-lt"/>
                <a:cs typeface="Times New Roman" panose="02020603050405020304" pitchFamily="18" charset="0"/>
              </a:rPr>
              <a:t>your Elohim at the place he will choose as a dwelling for his Name</a:t>
            </a:r>
            <a:r>
              <a:rPr lang="en-US" sz="4000" b="1" dirty="0">
                <a:latin typeface="+mn-lt"/>
                <a:cs typeface="Times New Roman" panose="02020603050405020304" pitchFamily="18" charset="0"/>
              </a:rPr>
              <a:t>, so that you may learn to revere </a:t>
            </a:r>
            <a:r>
              <a:rPr lang="en-US" sz="4000" b="1" dirty="0" smtClean="0">
                <a:latin typeface="+mn-lt"/>
                <a:cs typeface="Times New Roman" panose="02020603050405020304" pitchFamily="18" charset="0"/>
              </a:rPr>
              <a:t>Yahuwah </a:t>
            </a:r>
            <a:r>
              <a:rPr lang="en-US" sz="4000" b="1" dirty="0">
                <a:latin typeface="+mn-lt"/>
                <a:cs typeface="Times New Roman" panose="02020603050405020304" pitchFamily="18" charset="0"/>
              </a:rPr>
              <a:t>your Elohim always. But if that place is too distant and you have been blessed by </a:t>
            </a:r>
            <a:r>
              <a:rPr lang="en-US" sz="4000" b="1" dirty="0" smtClean="0">
                <a:latin typeface="+mn-lt"/>
                <a:cs typeface="Times New Roman" panose="02020603050405020304" pitchFamily="18" charset="0"/>
              </a:rPr>
              <a:t>Yahuwah </a:t>
            </a:r>
            <a:r>
              <a:rPr lang="en-US" sz="4000" b="1" dirty="0">
                <a:latin typeface="+mn-lt"/>
                <a:cs typeface="Times New Roman" panose="02020603050405020304" pitchFamily="18" charset="0"/>
              </a:rPr>
              <a:t>your Elohim and cannot carry your tithe (because the place where </a:t>
            </a:r>
            <a:r>
              <a:rPr lang="en-US" sz="4000" b="1" dirty="0" smtClean="0">
                <a:latin typeface="+mn-lt"/>
                <a:cs typeface="Times New Roman" panose="02020603050405020304" pitchFamily="18" charset="0"/>
              </a:rPr>
              <a:t>Yahuwah </a:t>
            </a:r>
            <a:r>
              <a:rPr lang="en-US" sz="4000" b="1" dirty="0">
                <a:latin typeface="+mn-lt"/>
                <a:cs typeface="Times New Roman" panose="02020603050405020304" pitchFamily="18" charset="0"/>
              </a:rPr>
              <a:t>will choose to put his Name is so far away), then exchange your tithe for silver, and take the silver with you and go to the place </a:t>
            </a:r>
            <a:r>
              <a:rPr lang="en-US" sz="4000" b="1" dirty="0" smtClean="0">
                <a:latin typeface="+mn-lt"/>
                <a:cs typeface="Times New Roman" panose="02020603050405020304" pitchFamily="18" charset="0"/>
              </a:rPr>
              <a:t>Yahuwah </a:t>
            </a:r>
            <a:r>
              <a:rPr lang="en-US" sz="4000" b="1" dirty="0">
                <a:latin typeface="+mn-lt"/>
                <a:cs typeface="Times New Roman" panose="02020603050405020304" pitchFamily="18" charset="0"/>
              </a:rPr>
              <a:t>your Elohim will choose. </a:t>
            </a:r>
            <a:endParaRPr lang="en-US" sz="4000" b="1" dirty="0">
              <a:latin typeface="+mn-lt"/>
              <a:cs typeface="Times New Roman" pitchFamily="18" charset="0"/>
            </a:endParaRPr>
          </a:p>
        </p:txBody>
      </p:sp>
    </p:spTree>
    <p:extLst>
      <p:ext uri="{BB962C8B-B14F-4D97-AF65-F5344CB8AC3E}">
        <p14:creationId xmlns:p14="http://schemas.microsoft.com/office/powerpoint/2010/main" val="35784479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endParaRPr lang="en-US" sz="4000" b="1" dirty="0">
              <a:latin typeface="+mn-lt"/>
            </a:endParaRPr>
          </a:p>
        </p:txBody>
      </p:sp>
      <p:sp>
        <p:nvSpPr>
          <p:cNvPr id="3" name="Subtitle 2"/>
          <p:cNvSpPr>
            <a:spLocks noGrp="1"/>
          </p:cNvSpPr>
          <p:nvPr>
            <p:ph idx="1"/>
          </p:nvPr>
        </p:nvSpPr>
        <p:spPr>
          <a:xfrm>
            <a:off x="609600" y="609599"/>
            <a:ext cx="10972800" cy="5987143"/>
          </a:xfrm>
        </p:spPr>
        <p:txBody>
          <a:bodyPr/>
          <a:lstStyle/>
          <a:p>
            <a:pPr marL="0" indent="0" algn="ctr">
              <a:buNone/>
            </a:pPr>
            <a:r>
              <a:rPr lang="en-US" sz="4000" b="1" dirty="0" smtClean="0">
                <a:effectLst/>
                <a:latin typeface="+mn-lt"/>
                <a:cs typeface="Times New Roman" pitchFamily="18" charset="0"/>
              </a:rPr>
              <a:t>Booths</a:t>
            </a:r>
          </a:p>
          <a:p>
            <a:pPr marL="0" indent="0">
              <a:buNone/>
            </a:pPr>
            <a:r>
              <a:rPr lang="en-US" sz="4000" b="1" dirty="0">
                <a:latin typeface="+mn-lt"/>
                <a:cs typeface="Times New Roman" panose="02020603050405020304" pitchFamily="18" charset="0"/>
              </a:rPr>
              <a:t>Use </a:t>
            </a:r>
            <a:r>
              <a:rPr lang="en-US" sz="4000" b="1" dirty="0">
                <a:latin typeface="+mn-lt"/>
                <a:cs typeface="Times New Roman" panose="02020603050405020304" pitchFamily="18" charset="0"/>
              </a:rPr>
              <a:t>the silver to buy whatever you like: cattle, sheep, wine or other fermented drink, or anything you wish. </a:t>
            </a:r>
            <a:r>
              <a:rPr lang="en-US" sz="4000" b="1" dirty="0">
                <a:latin typeface="+mn-lt"/>
                <a:cs typeface="Times New Roman" panose="02020603050405020304" pitchFamily="18" charset="0"/>
              </a:rPr>
              <a:t>Then </a:t>
            </a:r>
            <a:r>
              <a:rPr lang="en-US" sz="4000" b="1" u="sng" dirty="0">
                <a:latin typeface="+mn-lt"/>
                <a:cs typeface="Times New Roman" panose="02020603050405020304" pitchFamily="18" charset="0"/>
              </a:rPr>
              <a:t>you and your household shall eat there</a:t>
            </a:r>
            <a:r>
              <a:rPr lang="en-US" sz="4000" b="1" dirty="0">
                <a:latin typeface="+mn-lt"/>
                <a:cs typeface="Times New Roman" panose="02020603050405020304" pitchFamily="18" charset="0"/>
              </a:rPr>
              <a:t> in the presence of </a:t>
            </a:r>
            <a:r>
              <a:rPr lang="en-US" sz="4000" b="1" dirty="0" smtClean="0">
                <a:latin typeface="+mn-lt"/>
                <a:cs typeface="Times New Roman" panose="02020603050405020304" pitchFamily="18" charset="0"/>
              </a:rPr>
              <a:t>Yahuwah </a:t>
            </a:r>
            <a:r>
              <a:rPr lang="en-US" sz="4000" b="1" dirty="0">
                <a:latin typeface="+mn-lt"/>
                <a:cs typeface="Times New Roman" panose="02020603050405020304" pitchFamily="18" charset="0"/>
              </a:rPr>
              <a:t>your Elohim and rejoice. </a:t>
            </a:r>
            <a:r>
              <a:rPr lang="en-US" sz="4000" b="1" dirty="0">
                <a:latin typeface="+mn-lt"/>
                <a:cs typeface="Times New Roman" panose="02020603050405020304" pitchFamily="18" charset="0"/>
              </a:rPr>
              <a:t>And </a:t>
            </a:r>
            <a:r>
              <a:rPr lang="en-US" sz="4000" b="1" u="sng" dirty="0">
                <a:latin typeface="+mn-lt"/>
                <a:cs typeface="Times New Roman" panose="02020603050405020304" pitchFamily="18" charset="0"/>
              </a:rPr>
              <a:t>do not neglect the Levites living in your towns</a:t>
            </a:r>
            <a:r>
              <a:rPr lang="en-US" sz="4000" b="1" dirty="0">
                <a:latin typeface="+mn-lt"/>
                <a:cs typeface="Times New Roman" panose="02020603050405020304" pitchFamily="18" charset="0"/>
              </a:rPr>
              <a:t>, for they have no allotment or inheritance of their own. </a:t>
            </a:r>
            <a:endParaRPr lang="en-US" sz="4000" b="1" dirty="0">
              <a:latin typeface="+mn-lt"/>
              <a:cs typeface="Times New Roman" pitchFamily="18" charset="0"/>
            </a:endParaRPr>
          </a:p>
        </p:txBody>
      </p:sp>
    </p:spTree>
    <p:extLst>
      <p:ext uri="{BB962C8B-B14F-4D97-AF65-F5344CB8AC3E}">
        <p14:creationId xmlns:p14="http://schemas.microsoft.com/office/powerpoint/2010/main" val="42131452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endParaRPr lang="en-US" sz="4000" b="1" dirty="0">
              <a:latin typeface="+mn-lt"/>
            </a:endParaRPr>
          </a:p>
        </p:txBody>
      </p:sp>
      <p:sp>
        <p:nvSpPr>
          <p:cNvPr id="3" name="Subtitle 2"/>
          <p:cNvSpPr>
            <a:spLocks noGrp="1"/>
          </p:cNvSpPr>
          <p:nvPr>
            <p:ph idx="1"/>
          </p:nvPr>
        </p:nvSpPr>
        <p:spPr>
          <a:xfrm>
            <a:off x="609600" y="609599"/>
            <a:ext cx="10972800" cy="5987143"/>
          </a:xfrm>
        </p:spPr>
        <p:txBody>
          <a:bodyPr/>
          <a:lstStyle/>
          <a:p>
            <a:pPr marL="0" indent="0" algn="ctr">
              <a:buNone/>
            </a:pPr>
            <a:r>
              <a:rPr lang="en-US" sz="4000" b="1" dirty="0" smtClean="0">
                <a:effectLst/>
                <a:latin typeface="+mn-lt"/>
                <a:cs typeface="Times New Roman" pitchFamily="18" charset="0"/>
              </a:rPr>
              <a:t>The Levites Receive Tithe</a:t>
            </a:r>
          </a:p>
          <a:p>
            <a:pPr marL="0" indent="0">
              <a:buNone/>
            </a:pPr>
            <a:r>
              <a:rPr lang="en-US" sz="4000" b="1" dirty="0" smtClean="0">
                <a:effectLst/>
                <a:latin typeface="+mn-lt"/>
                <a:cs typeface="Times New Roman" pitchFamily="18" charset="0"/>
              </a:rPr>
              <a:t>"Speak </a:t>
            </a:r>
            <a:r>
              <a:rPr lang="en-US" sz="4000" b="1" dirty="0">
                <a:effectLst/>
                <a:latin typeface="+mn-lt"/>
                <a:cs typeface="Times New Roman" panose="02020603050405020304" pitchFamily="18" charset="0"/>
              </a:rPr>
              <a:t>to the </a:t>
            </a:r>
            <a:r>
              <a:rPr lang="en-US" sz="4000" b="1" dirty="0" err="1">
                <a:effectLst/>
                <a:latin typeface="+mn-lt"/>
                <a:cs typeface="Times New Roman" panose="02020603050405020304" pitchFamily="18" charset="0"/>
              </a:rPr>
              <a:t>Lewites</a:t>
            </a:r>
            <a:r>
              <a:rPr lang="en-US" sz="4000" b="1" dirty="0">
                <a:effectLst/>
                <a:latin typeface="+mn-lt"/>
                <a:cs typeface="Times New Roman" panose="02020603050405020304" pitchFamily="18" charset="0"/>
              </a:rPr>
              <a:t> and say to them: </a:t>
            </a:r>
            <a:r>
              <a:rPr lang="en-US" sz="4000" b="1" u="sng" dirty="0">
                <a:effectLst/>
                <a:latin typeface="+mn-lt"/>
                <a:cs typeface="Times New Roman" panose="02020603050405020304" pitchFamily="18" charset="0"/>
              </a:rPr>
              <a:t>'When you receive from the sons of </a:t>
            </a:r>
            <a:r>
              <a:rPr lang="en-US" sz="4000" b="1" u="sng" dirty="0" err="1">
                <a:effectLst/>
                <a:latin typeface="+mn-lt"/>
                <a:cs typeface="Times New Roman" panose="02020603050405020304" pitchFamily="18" charset="0"/>
              </a:rPr>
              <a:t>Yisrael</a:t>
            </a:r>
            <a:r>
              <a:rPr lang="en-US" sz="4000" b="1" u="sng" dirty="0">
                <a:effectLst/>
                <a:latin typeface="+mn-lt"/>
                <a:cs typeface="Times New Roman" panose="02020603050405020304" pitchFamily="18" charset="0"/>
              </a:rPr>
              <a:t> the tithe I give you as your </a:t>
            </a:r>
            <a:r>
              <a:rPr lang="en-US" sz="4000" b="1" u="sng" dirty="0" smtClean="0">
                <a:effectLst/>
                <a:latin typeface="+mn-lt"/>
                <a:cs typeface="Times New Roman" panose="02020603050405020304" pitchFamily="18" charset="0"/>
              </a:rPr>
              <a:t>inheritance</a:t>
            </a:r>
            <a:r>
              <a:rPr lang="en-US" sz="4000" b="1" dirty="0" smtClean="0">
                <a:effectLst/>
                <a:latin typeface="+mn-lt"/>
                <a:cs typeface="Times New Roman" panose="02020603050405020304" pitchFamily="18" charset="0"/>
              </a:rPr>
              <a:t>…. </a:t>
            </a:r>
            <a:r>
              <a:rPr lang="en-US" sz="4000" b="1" dirty="0" err="1" smtClean="0">
                <a:effectLst/>
                <a:latin typeface="+mn-lt"/>
                <a:cs typeface="Times New Roman" panose="02020603050405020304" pitchFamily="18" charset="0"/>
              </a:rPr>
              <a:t>Bamidbar</a:t>
            </a:r>
            <a:r>
              <a:rPr lang="en-US" sz="4000" b="1" dirty="0" smtClean="0">
                <a:effectLst/>
                <a:latin typeface="+mn-lt"/>
                <a:cs typeface="Times New Roman" panose="02020603050405020304" pitchFamily="18" charset="0"/>
              </a:rPr>
              <a:t> 18:26</a:t>
            </a:r>
          </a:p>
          <a:p>
            <a:pPr marL="0" indent="0">
              <a:buNone/>
            </a:pPr>
            <a:endParaRPr lang="en-US" sz="4000" b="1" dirty="0" smtClean="0">
              <a:effectLst/>
              <a:latin typeface="+mn-lt"/>
              <a:cs typeface="Times New Roman" panose="02020603050405020304" pitchFamily="18" charset="0"/>
            </a:endParaRPr>
          </a:p>
        </p:txBody>
      </p:sp>
    </p:spTree>
    <p:extLst>
      <p:ext uri="{BB962C8B-B14F-4D97-AF65-F5344CB8AC3E}">
        <p14:creationId xmlns:p14="http://schemas.microsoft.com/office/powerpoint/2010/main" val="359794138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endParaRPr lang="en-US" sz="4000" b="1" dirty="0">
              <a:latin typeface="+mn-lt"/>
            </a:endParaRPr>
          </a:p>
        </p:txBody>
      </p:sp>
      <p:sp>
        <p:nvSpPr>
          <p:cNvPr id="3" name="Subtitle 2"/>
          <p:cNvSpPr>
            <a:spLocks noGrp="1"/>
          </p:cNvSpPr>
          <p:nvPr>
            <p:ph idx="1"/>
          </p:nvPr>
        </p:nvSpPr>
        <p:spPr>
          <a:xfrm>
            <a:off x="609600" y="609599"/>
            <a:ext cx="10972800" cy="5987143"/>
          </a:xfrm>
        </p:spPr>
        <p:txBody>
          <a:bodyPr/>
          <a:lstStyle/>
          <a:p>
            <a:pPr marL="0" indent="0" algn="ctr">
              <a:buNone/>
            </a:pPr>
            <a:r>
              <a:rPr lang="en-US" sz="4000" b="1" dirty="0" smtClean="0">
                <a:effectLst/>
                <a:latin typeface="+mn-lt"/>
                <a:cs typeface="Times New Roman" pitchFamily="18" charset="0"/>
              </a:rPr>
              <a:t>The Third Year Tithe</a:t>
            </a:r>
          </a:p>
          <a:p>
            <a:pPr marL="0" indent="0">
              <a:buNone/>
            </a:pPr>
            <a:r>
              <a:rPr lang="en-US" sz="4000" b="1" dirty="0">
                <a:latin typeface="+mn-lt"/>
                <a:cs typeface="Times New Roman" pitchFamily="18" charset="0"/>
              </a:rPr>
              <a:t>At the end of every three years, bring all the tithes of that year's produce and store it in your towns, so that the Levites (who have no allotment or inheritance of their own) and the aliens, the fatherless and the widows who live in your towns may come and eat and be satisfied, and so that </a:t>
            </a:r>
            <a:r>
              <a:rPr lang="en-US" sz="4000" b="1" dirty="0" smtClean="0">
                <a:latin typeface="+mn-lt"/>
                <a:cs typeface="Times New Roman" pitchFamily="18" charset="0"/>
              </a:rPr>
              <a:t>Yahuwah </a:t>
            </a:r>
            <a:r>
              <a:rPr lang="en-US" sz="4000" b="1" dirty="0">
                <a:latin typeface="+mn-lt"/>
                <a:cs typeface="Times New Roman" pitchFamily="18" charset="0"/>
              </a:rPr>
              <a:t>your Elohim may bless you in all the work of your hands</a:t>
            </a:r>
            <a:r>
              <a:rPr lang="en-US" sz="4000" b="1" dirty="0">
                <a:latin typeface="+mn-lt"/>
                <a:cs typeface="Times New Roman" pitchFamily="18" charset="0"/>
              </a:rPr>
              <a:t>.  </a:t>
            </a:r>
            <a:r>
              <a:rPr lang="en-US" sz="4000" b="1" dirty="0" err="1">
                <a:latin typeface="+mn-lt"/>
                <a:cs typeface="Times New Roman" pitchFamily="18" charset="0"/>
              </a:rPr>
              <a:t>Devarim</a:t>
            </a:r>
            <a:r>
              <a:rPr lang="en-US" sz="4000" b="1" dirty="0">
                <a:latin typeface="+mn-lt"/>
                <a:cs typeface="Times New Roman" pitchFamily="18" charset="0"/>
              </a:rPr>
              <a:t> 14:27-29</a:t>
            </a:r>
            <a:endParaRPr lang="en-US" sz="4000" b="1" dirty="0">
              <a:latin typeface="+mn-lt"/>
              <a:cs typeface="Times New Roman" pitchFamily="18" charset="0"/>
            </a:endParaRPr>
          </a:p>
          <a:p>
            <a:pPr marL="0" indent="0">
              <a:buNone/>
            </a:pPr>
            <a:endParaRPr lang="en-US" sz="4000" b="1" dirty="0" smtClean="0">
              <a:effectLst/>
              <a:latin typeface="+mn-lt"/>
              <a:cs typeface="Times New Roman" pitchFamily="18" charset="0"/>
            </a:endParaRPr>
          </a:p>
        </p:txBody>
      </p:sp>
    </p:spTree>
    <p:extLst>
      <p:ext uri="{BB962C8B-B14F-4D97-AF65-F5344CB8AC3E}">
        <p14:creationId xmlns:p14="http://schemas.microsoft.com/office/powerpoint/2010/main" val="30816930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endParaRPr lang="en-US" sz="4000" b="1" dirty="0">
              <a:latin typeface="+mn-lt"/>
            </a:endParaRPr>
          </a:p>
        </p:txBody>
      </p:sp>
      <p:sp>
        <p:nvSpPr>
          <p:cNvPr id="3" name="Subtitle 2"/>
          <p:cNvSpPr>
            <a:spLocks noGrp="1"/>
          </p:cNvSpPr>
          <p:nvPr>
            <p:ph idx="1"/>
          </p:nvPr>
        </p:nvSpPr>
        <p:spPr>
          <a:xfrm>
            <a:off x="609600" y="292103"/>
            <a:ext cx="10972800" cy="6304639"/>
          </a:xfrm>
        </p:spPr>
        <p:txBody>
          <a:bodyPr>
            <a:normAutofit lnSpcReduction="10000"/>
          </a:bodyPr>
          <a:lstStyle/>
          <a:p>
            <a:pPr marL="0" indent="0" algn="ctr">
              <a:buNone/>
            </a:pPr>
            <a:r>
              <a:rPr lang="en-US" sz="4000" b="1" dirty="0" smtClean="0">
                <a:effectLst/>
                <a:latin typeface="+mn-lt"/>
                <a:cs typeface="Times New Roman" pitchFamily="18" charset="0"/>
              </a:rPr>
              <a:t>The Third Year Tithe</a:t>
            </a:r>
          </a:p>
          <a:p>
            <a:pPr marL="0" indent="0">
              <a:buNone/>
            </a:pPr>
            <a:r>
              <a:rPr lang="en-US" sz="4000" b="1" dirty="0">
                <a:latin typeface="+mn-lt"/>
                <a:cs typeface="Times New Roman" panose="02020603050405020304" pitchFamily="18" charset="0"/>
              </a:rPr>
              <a:t>When you have finished setting aside a tenth of all your produce in the third year, the year of the tithe, you shall give it to the Levite, the </a:t>
            </a:r>
            <a:r>
              <a:rPr lang="en-US" sz="4000" b="1" dirty="0">
                <a:latin typeface="+mn-lt"/>
                <a:cs typeface="Times New Roman" panose="02020603050405020304" pitchFamily="18" charset="0"/>
              </a:rPr>
              <a:t>sojourner (</a:t>
            </a:r>
            <a:r>
              <a:rPr lang="en-US" sz="4000" b="1" i="1" dirty="0" err="1">
                <a:latin typeface="+mn-lt"/>
                <a:cs typeface="Times New Roman" panose="02020603050405020304" pitchFamily="18" charset="0"/>
              </a:rPr>
              <a:t>ger</a:t>
            </a:r>
            <a:r>
              <a:rPr lang="en-US" sz="4000" b="1" dirty="0">
                <a:latin typeface="+mn-lt"/>
                <a:cs typeface="Times New Roman" panose="02020603050405020304" pitchFamily="18" charset="0"/>
              </a:rPr>
              <a:t>), </a:t>
            </a:r>
            <a:r>
              <a:rPr lang="en-US" sz="4000" b="1" dirty="0">
                <a:latin typeface="+mn-lt"/>
                <a:cs typeface="Times New Roman" panose="02020603050405020304" pitchFamily="18" charset="0"/>
              </a:rPr>
              <a:t>the fatherless and the widow, so that they may eat in your towns and be satisfied.  </a:t>
            </a:r>
            <a:r>
              <a:rPr lang="en-US" sz="4000" b="1" dirty="0">
                <a:latin typeface="+mn-lt"/>
                <a:cs typeface="Times New Roman" panose="02020603050405020304" pitchFamily="18" charset="0"/>
              </a:rPr>
              <a:t>Then </a:t>
            </a:r>
            <a:r>
              <a:rPr lang="en-US" sz="4000" b="1" dirty="0">
                <a:latin typeface="+mn-lt"/>
                <a:cs typeface="Times New Roman" panose="02020603050405020304" pitchFamily="18" charset="0"/>
              </a:rPr>
              <a:t>say </a:t>
            </a:r>
            <a:r>
              <a:rPr lang="en-US" sz="4000" b="1" dirty="0">
                <a:latin typeface="+mn-lt"/>
                <a:cs typeface="Times New Roman" panose="02020603050405020304" pitchFamily="18" charset="0"/>
              </a:rPr>
              <a:t>to </a:t>
            </a:r>
            <a:r>
              <a:rPr lang="en-US" sz="4000" b="1" dirty="0" smtClean="0">
                <a:latin typeface="+mn-lt"/>
                <a:cs typeface="Times New Roman" panose="02020603050405020304" pitchFamily="18" charset="0"/>
              </a:rPr>
              <a:t>Yahuwah </a:t>
            </a:r>
            <a:r>
              <a:rPr lang="en-US" sz="4000" b="1" dirty="0">
                <a:latin typeface="+mn-lt"/>
                <a:cs typeface="Times New Roman" panose="02020603050405020304" pitchFamily="18" charset="0"/>
              </a:rPr>
              <a:t>your Elohim: "I have removed from my house the sacred portion and have given it to the Levite, the alien, the fatherless and the widow, according to all you commanded. </a:t>
            </a:r>
            <a:endParaRPr lang="en-US" sz="4000" b="1" dirty="0" smtClean="0">
              <a:latin typeface="+mn-lt"/>
              <a:cs typeface="Times New Roman" panose="02020603050405020304" pitchFamily="18" charset="0"/>
            </a:endParaRPr>
          </a:p>
          <a:p>
            <a:pPr marL="0" indent="0">
              <a:buNone/>
            </a:pPr>
            <a:r>
              <a:rPr lang="en-US" sz="4000" b="1" dirty="0" smtClean="0">
                <a:cs typeface="Times New Roman" panose="02020603050405020304" pitchFamily="18" charset="0"/>
              </a:rPr>
              <a:t>(</a:t>
            </a:r>
            <a:r>
              <a:rPr lang="en-US" sz="4000" b="1" dirty="0" err="1" smtClean="0">
                <a:cs typeface="Times New Roman" panose="02020603050405020304" pitchFamily="18" charset="0"/>
              </a:rPr>
              <a:t>Ger</a:t>
            </a:r>
            <a:r>
              <a:rPr lang="en-US" sz="4000" b="1" dirty="0" smtClean="0">
                <a:cs typeface="Times New Roman" panose="02020603050405020304" pitchFamily="18" charset="0"/>
              </a:rPr>
              <a:t> – proselyte, protected citizen, stranger)</a:t>
            </a:r>
            <a:endParaRPr lang="en-US" sz="4000" b="1" dirty="0">
              <a:latin typeface="+mn-lt"/>
              <a:cs typeface="Times New Roman" pitchFamily="18" charset="0"/>
            </a:endParaRPr>
          </a:p>
        </p:txBody>
      </p:sp>
    </p:spTree>
    <p:extLst>
      <p:ext uri="{BB962C8B-B14F-4D97-AF65-F5344CB8AC3E}">
        <p14:creationId xmlns:p14="http://schemas.microsoft.com/office/powerpoint/2010/main" val="335742898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endParaRPr lang="en-US" sz="4000" b="1" dirty="0">
              <a:latin typeface="+mn-lt"/>
            </a:endParaRPr>
          </a:p>
        </p:txBody>
      </p:sp>
      <p:sp>
        <p:nvSpPr>
          <p:cNvPr id="3" name="Subtitle 2"/>
          <p:cNvSpPr>
            <a:spLocks noGrp="1"/>
          </p:cNvSpPr>
          <p:nvPr>
            <p:ph idx="1"/>
          </p:nvPr>
        </p:nvSpPr>
        <p:spPr>
          <a:xfrm>
            <a:off x="609600" y="609599"/>
            <a:ext cx="10972800" cy="5987143"/>
          </a:xfrm>
        </p:spPr>
        <p:txBody>
          <a:bodyPr>
            <a:normAutofit fontScale="92500"/>
          </a:bodyPr>
          <a:lstStyle/>
          <a:p>
            <a:pPr marL="0" indent="0" algn="ctr">
              <a:buNone/>
            </a:pPr>
            <a:r>
              <a:rPr lang="en-US" sz="4000" b="1" dirty="0" smtClean="0">
                <a:effectLst/>
                <a:latin typeface="+mn-lt"/>
                <a:cs typeface="Times New Roman" pitchFamily="18" charset="0"/>
              </a:rPr>
              <a:t>The Third Year Tithe</a:t>
            </a:r>
          </a:p>
          <a:p>
            <a:pPr marL="0" indent="0">
              <a:buNone/>
            </a:pPr>
            <a:r>
              <a:rPr lang="en-US" sz="4000" b="1" dirty="0">
                <a:latin typeface="+mn-lt"/>
                <a:cs typeface="Times New Roman" panose="02020603050405020304" pitchFamily="18" charset="0"/>
              </a:rPr>
              <a:t>I </a:t>
            </a:r>
            <a:r>
              <a:rPr lang="en-US" sz="4000" b="1" dirty="0">
                <a:latin typeface="+mn-lt"/>
                <a:cs typeface="Times New Roman" panose="02020603050405020304" pitchFamily="18" charset="0"/>
              </a:rPr>
              <a:t>have not turned aside from your commands nor have I forgotten any of them.  I have not eaten any of the sacred portion while I was in mourning, nor have I removed any of it while I was unclean, nor have I offered any of it to the dead. </a:t>
            </a:r>
            <a:r>
              <a:rPr lang="en-US" sz="4000" b="1" dirty="0">
                <a:latin typeface="+mn-lt"/>
                <a:cs typeface="Times New Roman" panose="02020603050405020304" pitchFamily="18" charset="0"/>
              </a:rPr>
              <a:t>I have obeyed </a:t>
            </a:r>
            <a:r>
              <a:rPr lang="en-US" sz="4000" b="1" dirty="0" smtClean="0">
                <a:latin typeface="+mn-lt"/>
                <a:cs typeface="Times New Roman" panose="02020603050405020304" pitchFamily="18" charset="0"/>
              </a:rPr>
              <a:t>Yahuwah </a:t>
            </a:r>
            <a:r>
              <a:rPr lang="en-US" sz="4000" b="1" dirty="0">
                <a:latin typeface="+mn-lt"/>
                <a:cs typeface="Times New Roman" panose="02020603050405020304" pitchFamily="18" charset="0"/>
              </a:rPr>
              <a:t>my Elohim; I have done everything you commanded me.  </a:t>
            </a:r>
            <a:r>
              <a:rPr lang="en-US" sz="4000" b="1" dirty="0">
                <a:latin typeface="+mn-lt"/>
                <a:cs typeface="Times New Roman" panose="02020603050405020304" pitchFamily="18" charset="0"/>
              </a:rPr>
              <a:t>Look down from heaven, your holy dwelling place, and bless your people </a:t>
            </a:r>
            <a:r>
              <a:rPr lang="en-US" sz="4000" b="1" dirty="0" err="1">
                <a:latin typeface="+mn-lt"/>
                <a:cs typeface="Times New Roman" panose="02020603050405020304" pitchFamily="18" charset="0"/>
              </a:rPr>
              <a:t>Yisrael</a:t>
            </a:r>
            <a:r>
              <a:rPr lang="en-US" sz="4000" b="1" dirty="0">
                <a:latin typeface="+mn-lt"/>
                <a:cs typeface="Times New Roman" panose="02020603050405020304" pitchFamily="18" charset="0"/>
              </a:rPr>
              <a:t> and the land you have given us as you promised on oath to our forefathers, a land flowing with milk and honey</a:t>
            </a:r>
            <a:r>
              <a:rPr lang="en-US" sz="4000" b="1" dirty="0">
                <a:latin typeface="+mn-lt"/>
                <a:cs typeface="Times New Roman" panose="02020603050405020304" pitchFamily="18" charset="0"/>
              </a:rPr>
              <a:t>.“ </a:t>
            </a:r>
            <a:r>
              <a:rPr lang="en-US" sz="4000" b="1" dirty="0" err="1">
                <a:latin typeface="+mn-lt"/>
                <a:cs typeface="Times New Roman" panose="02020603050405020304" pitchFamily="18" charset="0"/>
              </a:rPr>
              <a:t>Devarim</a:t>
            </a:r>
            <a:r>
              <a:rPr lang="en-US" sz="4000" b="1" dirty="0">
                <a:latin typeface="+mn-lt"/>
                <a:cs typeface="Times New Roman" panose="02020603050405020304" pitchFamily="18" charset="0"/>
              </a:rPr>
              <a:t> 26:12-15</a:t>
            </a:r>
          </a:p>
        </p:txBody>
      </p:sp>
    </p:spTree>
    <p:extLst>
      <p:ext uri="{BB962C8B-B14F-4D97-AF65-F5344CB8AC3E}">
        <p14:creationId xmlns:p14="http://schemas.microsoft.com/office/powerpoint/2010/main" val="38341686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endParaRPr lang="en-US" sz="4000" b="1" dirty="0">
              <a:latin typeface="+mn-lt"/>
            </a:endParaRPr>
          </a:p>
        </p:txBody>
      </p:sp>
      <p:sp>
        <p:nvSpPr>
          <p:cNvPr id="3" name="Subtitle 2"/>
          <p:cNvSpPr>
            <a:spLocks noGrp="1"/>
          </p:cNvSpPr>
          <p:nvPr>
            <p:ph idx="1"/>
          </p:nvPr>
        </p:nvSpPr>
        <p:spPr>
          <a:xfrm>
            <a:off x="609600" y="609599"/>
            <a:ext cx="10972800" cy="5987143"/>
          </a:xfrm>
        </p:spPr>
        <p:txBody>
          <a:bodyPr/>
          <a:lstStyle/>
          <a:p>
            <a:pPr marL="0" indent="0" algn="ctr">
              <a:buNone/>
            </a:pPr>
            <a:r>
              <a:rPr lang="en-US" sz="4000" b="1" dirty="0" smtClean="0">
                <a:effectLst/>
                <a:latin typeface="+mn-lt"/>
                <a:cs typeface="Times New Roman" pitchFamily="18" charset="0"/>
              </a:rPr>
              <a:t>The Levites Tithe Too</a:t>
            </a:r>
          </a:p>
          <a:p>
            <a:pPr marL="0" indent="0">
              <a:buNone/>
            </a:pPr>
            <a:r>
              <a:rPr lang="en-US" sz="4000" b="1" dirty="0" smtClean="0">
                <a:effectLst/>
                <a:latin typeface="+mn-lt"/>
                <a:cs typeface="Times New Roman" pitchFamily="18" charset="0"/>
              </a:rPr>
              <a:t>Speak </a:t>
            </a:r>
            <a:r>
              <a:rPr lang="en-US" sz="4000" b="1" dirty="0">
                <a:effectLst/>
                <a:latin typeface="+mn-lt"/>
                <a:cs typeface="Times New Roman" panose="02020603050405020304" pitchFamily="18" charset="0"/>
              </a:rPr>
              <a:t>to the </a:t>
            </a:r>
            <a:r>
              <a:rPr lang="en-US" sz="4000" b="1" dirty="0" err="1">
                <a:effectLst/>
                <a:latin typeface="+mn-lt"/>
                <a:cs typeface="Times New Roman" panose="02020603050405020304" pitchFamily="18" charset="0"/>
              </a:rPr>
              <a:t>Lewites</a:t>
            </a:r>
            <a:r>
              <a:rPr lang="en-US" sz="4000" b="1" dirty="0">
                <a:effectLst/>
                <a:latin typeface="+mn-lt"/>
                <a:cs typeface="Times New Roman" panose="02020603050405020304" pitchFamily="18" charset="0"/>
              </a:rPr>
              <a:t> and say to them: 'When you receive from the sons of </a:t>
            </a:r>
            <a:r>
              <a:rPr lang="en-US" sz="4000" b="1" dirty="0" err="1">
                <a:effectLst/>
                <a:latin typeface="+mn-lt"/>
                <a:cs typeface="Times New Roman" panose="02020603050405020304" pitchFamily="18" charset="0"/>
              </a:rPr>
              <a:t>Yisrael</a:t>
            </a:r>
            <a:r>
              <a:rPr lang="en-US" sz="4000" b="1" dirty="0">
                <a:effectLst/>
                <a:latin typeface="+mn-lt"/>
                <a:cs typeface="Times New Roman" panose="02020603050405020304" pitchFamily="18" charset="0"/>
              </a:rPr>
              <a:t> the tithe I give you as your inheritance, you must present a tenth of that tithe as </a:t>
            </a:r>
            <a:r>
              <a:rPr lang="en-US" sz="4000" b="1" dirty="0" smtClean="0">
                <a:effectLst/>
                <a:latin typeface="+mn-lt"/>
                <a:cs typeface="Times New Roman" panose="02020603050405020304" pitchFamily="18" charset="0"/>
              </a:rPr>
              <a:t>Yahuwah's </a:t>
            </a:r>
            <a:r>
              <a:rPr lang="en-US" sz="4000" b="1" dirty="0">
                <a:effectLst/>
                <a:latin typeface="+mn-lt"/>
                <a:cs typeface="Times New Roman" panose="02020603050405020304" pitchFamily="18" charset="0"/>
              </a:rPr>
              <a:t>offering</a:t>
            </a:r>
            <a:r>
              <a:rPr lang="en-US" sz="4000" b="1" dirty="0" smtClean="0">
                <a:effectLst/>
                <a:latin typeface="+mn-lt"/>
                <a:cs typeface="Times New Roman" panose="02020603050405020304" pitchFamily="18" charset="0"/>
              </a:rPr>
              <a:t>. </a:t>
            </a:r>
            <a:r>
              <a:rPr lang="en-US" sz="4000" b="1" dirty="0" err="1" smtClean="0">
                <a:effectLst/>
                <a:latin typeface="+mn-lt"/>
                <a:cs typeface="Times New Roman" panose="02020603050405020304" pitchFamily="18" charset="0"/>
              </a:rPr>
              <a:t>Bamidbar</a:t>
            </a:r>
            <a:r>
              <a:rPr lang="en-US" sz="4000" b="1" dirty="0" smtClean="0">
                <a:effectLst/>
                <a:latin typeface="+mn-lt"/>
                <a:cs typeface="Times New Roman" panose="02020603050405020304" pitchFamily="18" charset="0"/>
              </a:rPr>
              <a:t> 18:26</a:t>
            </a:r>
          </a:p>
          <a:p>
            <a:pPr marL="0" indent="0">
              <a:buNone/>
            </a:pPr>
            <a:r>
              <a:rPr lang="en-US" sz="4000" b="1" dirty="0" smtClean="0">
                <a:effectLst/>
                <a:latin typeface="+mn-lt"/>
                <a:cs typeface="Times New Roman" panose="02020603050405020304" pitchFamily="18" charset="0"/>
              </a:rPr>
              <a:t>What happens to the </a:t>
            </a:r>
            <a:r>
              <a:rPr lang="en-US" sz="4000" b="1" dirty="0" err="1" smtClean="0">
                <a:effectLst/>
                <a:latin typeface="+mn-lt"/>
                <a:cs typeface="Times New Roman" panose="02020603050405020304" pitchFamily="18" charset="0"/>
              </a:rPr>
              <a:t>Lewites</a:t>
            </a:r>
            <a:r>
              <a:rPr lang="en-US" sz="4000" b="1" dirty="0" smtClean="0">
                <a:effectLst/>
                <a:latin typeface="+mn-lt"/>
                <a:cs typeface="Times New Roman" panose="02020603050405020304" pitchFamily="18" charset="0"/>
              </a:rPr>
              <a:t> tithe?</a:t>
            </a:r>
          </a:p>
        </p:txBody>
      </p:sp>
    </p:spTree>
    <p:extLst>
      <p:ext uri="{BB962C8B-B14F-4D97-AF65-F5344CB8AC3E}">
        <p14:creationId xmlns:p14="http://schemas.microsoft.com/office/powerpoint/2010/main" val="198315429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endParaRPr lang="en-US" sz="4000" b="1" dirty="0">
              <a:latin typeface="+mn-lt"/>
            </a:endParaRPr>
          </a:p>
        </p:txBody>
      </p:sp>
      <p:sp>
        <p:nvSpPr>
          <p:cNvPr id="3" name="Subtitle 2"/>
          <p:cNvSpPr>
            <a:spLocks noGrp="1"/>
          </p:cNvSpPr>
          <p:nvPr>
            <p:ph idx="1"/>
          </p:nvPr>
        </p:nvSpPr>
        <p:spPr>
          <a:xfrm>
            <a:off x="609600" y="609599"/>
            <a:ext cx="10972800" cy="5987143"/>
          </a:xfrm>
        </p:spPr>
        <p:txBody>
          <a:bodyPr/>
          <a:lstStyle/>
          <a:p>
            <a:pPr marL="0" indent="0" algn="ctr">
              <a:buNone/>
            </a:pPr>
            <a:r>
              <a:rPr lang="en-US" sz="4000" b="1" dirty="0" smtClean="0">
                <a:effectLst/>
                <a:latin typeface="+mn-lt"/>
                <a:cs typeface="Times New Roman" pitchFamily="18" charset="0"/>
              </a:rPr>
              <a:t>Widows and Orphans Receive the Tithe of </a:t>
            </a:r>
            <a:r>
              <a:rPr lang="en-US" sz="4000" b="1" dirty="0" err="1" smtClean="0">
                <a:effectLst/>
                <a:latin typeface="+mn-lt"/>
                <a:cs typeface="Times New Roman" pitchFamily="18" charset="0"/>
              </a:rPr>
              <a:t>Lewi</a:t>
            </a:r>
            <a:endParaRPr lang="en-US" sz="4000" b="1" dirty="0" smtClean="0">
              <a:effectLst/>
              <a:latin typeface="+mn-lt"/>
              <a:cs typeface="Times New Roman" pitchFamily="18" charset="0"/>
            </a:endParaRPr>
          </a:p>
          <a:p>
            <a:pPr marL="0" indent="0">
              <a:buNone/>
            </a:pPr>
            <a:r>
              <a:rPr lang="en-US" sz="4000" b="1" dirty="0" smtClean="0">
                <a:effectLst/>
                <a:latin typeface="+mn-lt"/>
                <a:cs typeface="Times New Roman" pitchFamily="18" charset="0"/>
              </a:rPr>
              <a:t>Who Qualifies?</a:t>
            </a:r>
          </a:p>
          <a:p>
            <a:pPr marL="0" indent="0">
              <a:buNone/>
            </a:pPr>
            <a:r>
              <a:rPr lang="en-US" sz="4000" b="1" dirty="0" smtClean="0">
                <a:effectLst/>
                <a:latin typeface="+mn-lt"/>
                <a:cs typeface="Times New Roman" pitchFamily="18" charset="0"/>
              </a:rPr>
              <a:t>Some Widows return to father’s house</a:t>
            </a:r>
          </a:p>
          <a:p>
            <a:pPr marL="0" indent="0">
              <a:buNone/>
            </a:pPr>
            <a:r>
              <a:rPr lang="en-US" sz="4000" b="1" dirty="0" smtClean="0">
                <a:effectLst/>
                <a:latin typeface="+mn-lt"/>
                <a:cs typeface="Times New Roman" pitchFamily="18" charset="0"/>
              </a:rPr>
              <a:t>Young widows can remarry or can earn a living</a:t>
            </a:r>
          </a:p>
          <a:p>
            <a:pPr marL="0" indent="0">
              <a:buNone/>
            </a:pPr>
            <a:r>
              <a:rPr lang="en-US" sz="4000" b="1" dirty="0" smtClean="0">
                <a:effectLst/>
                <a:latin typeface="+mn-lt"/>
                <a:cs typeface="Times New Roman" pitchFamily="18" charset="0"/>
              </a:rPr>
              <a:t>Widows taken care of by their children</a:t>
            </a:r>
          </a:p>
          <a:p>
            <a:pPr marL="0" indent="0">
              <a:buNone/>
            </a:pPr>
            <a:r>
              <a:rPr lang="en-US" sz="4000" b="1" dirty="0" smtClean="0">
                <a:effectLst/>
                <a:latin typeface="+mn-lt"/>
                <a:cs typeface="Times New Roman" pitchFamily="18" charset="0"/>
              </a:rPr>
              <a:t>Older widows qualify (1 Tim 5:1-16)</a:t>
            </a:r>
          </a:p>
        </p:txBody>
      </p:sp>
    </p:spTree>
    <p:extLst>
      <p:ext uri="{BB962C8B-B14F-4D97-AF65-F5344CB8AC3E}">
        <p14:creationId xmlns:p14="http://schemas.microsoft.com/office/powerpoint/2010/main" val="13642515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endParaRPr lang="en-US" sz="4000" b="1" dirty="0">
              <a:latin typeface="+mn-lt"/>
            </a:endParaRPr>
          </a:p>
        </p:txBody>
      </p:sp>
      <p:sp>
        <p:nvSpPr>
          <p:cNvPr id="3" name="Subtitle 2"/>
          <p:cNvSpPr>
            <a:spLocks noGrp="1"/>
          </p:cNvSpPr>
          <p:nvPr>
            <p:ph idx="1"/>
          </p:nvPr>
        </p:nvSpPr>
        <p:spPr>
          <a:xfrm>
            <a:off x="609600" y="609599"/>
            <a:ext cx="10972800" cy="5987143"/>
          </a:xfrm>
        </p:spPr>
        <p:txBody>
          <a:bodyPr/>
          <a:lstStyle/>
          <a:p>
            <a:pPr marL="0" indent="0" algn="ctr">
              <a:buNone/>
            </a:pPr>
            <a:r>
              <a:rPr lang="en-US" sz="4000" b="1" dirty="0" smtClean="0">
                <a:effectLst/>
                <a:latin typeface="+mn-lt"/>
                <a:cs typeface="Times New Roman" pitchFamily="18" charset="0"/>
              </a:rPr>
              <a:t>How Many Tithes Are There?</a:t>
            </a:r>
          </a:p>
          <a:p>
            <a:pPr marL="0" indent="0">
              <a:buNone/>
            </a:pPr>
            <a:r>
              <a:rPr lang="en-US" sz="4000" b="1" dirty="0">
                <a:latin typeface="+mn-lt"/>
                <a:cs typeface="Times New Roman" pitchFamily="18" charset="0"/>
              </a:rPr>
              <a:t>Some say two or three different tithes – a tithe eaten, a tithe given to </a:t>
            </a:r>
            <a:r>
              <a:rPr lang="en-US" sz="4000" b="1" dirty="0" err="1">
                <a:latin typeface="+mn-lt"/>
                <a:cs typeface="Times New Roman" pitchFamily="18" charset="0"/>
              </a:rPr>
              <a:t>Lewites</a:t>
            </a:r>
            <a:r>
              <a:rPr lang="en-US" sz="4000" b="1" dirty="0">
                <a:latin typeface="+mn-lt"/>
                <a:cs typeface="Times New Roman" pitchFamily="18" charset="0"/>
              </a:rPr>
              <a:t>, a tithe of the third year</a:t>
            </a:r>
          </a:p>
          <a:p>
            <a:pPr marL="0" indent="0">
              <a:buNone/>
            </a:pPr>
            <a:r>
              <a:rPr lang="en-US" sz="4000" b="1" dirty="0">
                <a:latin typeface="+mn-lt"/>
                <a:cs typeface="Times New Roman" pitchFamily="18" charset="0"/>
              </a:rPr>
              <a:t>I am convinced “one”</a:t>
            </a:r>
          </a:p>
          <a:p>
            <a:pPr marL="0" indent="0">
              <a:buNone/>
            </a:pPr>
            <a:r>
              <a:rPr lang="en-US" sz="4000" b="1" dirty="0">
                <a:latin typeface="+mn-lt"/>
                <a:cs typeface="Times New Roman" pitchFamily="18" charset="0"/>
              </a:rPr>
              <a:t>The Tithe was brought and eaten by the people, and given to the </a:t>
            </a:r>
            <a:r>
              <a:rPr lang="en-US" sz="4000" b="1" dirty="0" err="1">
                <a:latin typeface="+mn-lt"/>
                <a:cs typeface="Times New Roman" pitchFamily="18" charset="0"/>
              </a:rPr>
              <a:t>Lewites</a:t>
            </a:r>
            <a:r>
              <a:rPr lang="en-US" sz="4000" b="1" dirty="0">
                <a:latin typeface="+mn-lt"/>
                <a:cs typeface="Times New Roman" pitchFamily="18" charset="0"/>
              </a:rPr>
              <a:t>, who also distributed to the widow and orphan and sojourner. In the third year it was stored up in the local storehouses</a:t>
            </a:r>
            <a:endParaRPr lang="en-US" sz="4000" b="1" dirty="0" smtClean="0">
              <a:effectLst/>
              <a:latin typeface="+mn-lt"/>
              <a:cs typeface="Times New Roman" pitchFamily="18" charset="0"/>
            </a:endParaRPr>
          </a:p>
        </p:txBody>
      </p:sp>
    </p:spTree>
    <p:extLst>
      <p:ext uri="{BB962C8B-B14F-4D97-AF65-F5344CB8AC3E}">
        <p14:creationId xmlns:p14="http://schemas.microsoft.com/office/powerpoint/2010/main" val="96126925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endParaRPr lang="en-US" sz="4000" b="1" dirty="0">
              <a:latin typeface="+mn-lt"/>
            </a:endParaRPr>
          </a:p>
        </p:txBody>
      </p:sp>
      <p:sp>
        <p:nvSpPr>
          <p:cNvPr id="3" name="Subtitle 2"/>
          <p:cNvSpPr>
            <a:spLocks noGrp="1"/>
          </p:cNvSpPr>
          <p:nvPr>
            <p:ph idx="1"/>
          </p:nvPr>
        </p:nvSpPr>
        <p:spPr>
          <a:xfrm>
            <a:off x="609600" y="609599"/>
            <a:ext cx="10972800" cy="5987143"/>
          </a:xfrm>
        </p:spPr>
        <p:txBody>
          <a:bodyPr/>
          <a:lstStyle/>
          <a:p>
            <a:pPr marL="0" indent="0" algn="ctr">
              <a:buNone/>
            </a:pPr>
            <a:r>
              <a:rPr lang="en-US" sz="4000" b="1" dirty="0" smtClean="0">
                <a:effectLst/>
                <a:latin typeface="+mn-lt"/>
                <a:cs typeface="Times New Roman" pitchFamily="18" charset="0"/>
              </a:rPr>
              <a:t>Revival Under </a:t>
            </a:r>
            <a:r>
              <a:rPr lang="en-US" sz="4000" b="1" dirty="0" err="1" smtClean="0">
                <a:effectLst/>
                <a:latin typeface="+mn-lt"/>
                <a:cs typeface="Times New Roman" pitchFamily="18" charset="0"/>
              </a:rPr>
              <a:t>HezekYah</a:t>
            </a:r>
            <a:endParaRPr lang="en-US" sz="4000" b="1" dirty="0" smtClean="0">
              <a:effectLst/>
              <a:latin typeface="+mn-lt"/>
              <a:cs typeface="Times New Roman" pitchFamily="18" charset="0"/>
            </a:endParaRPr>
          </a:p>
          <a:p>
            <a:pPr marL="0" indent="0">
              <a:buNone/>
            </a:pPr>
            <a:r>
              <a:rPr lang="en-US" sz="4000" b="1" dirty="0">
                <a:latin typeface="+mn-lt"/>
                <a:cs typeface="Times New Roman" panose="02020603050405020304" pitchFamily="18" charset="0"/>
              </a:rPr>
              <a:t>He ordered the people living in </a:t>
            </a:r>
            <a:r>
              <a:rPr lang="en-US" sz="4000" b="1" dirty="0" err="1">
                <a:latin typeface="+mn-lt"/>
                <a:cs typeface="Times New Roman" panose="02020603050405020304" pitchFamily="18" charset="0"/>
              </a:rPr>
              <a:t>Yerushalayim</a:t>
            </a:r>
            <a:r>
              <a:rPr lang="en-US" sz="4000" b="1" dirty="0">
                <a:latin typeface="+mn-lt"/>
                <a:cs typeface="Times New Roman" panose="02020603050405020304" pitchFamily="18" charset="0"/>
              </a:rPr>
              <a:t> to give the portion due the priests and Levites so they could devote themselves to the Law of </a:t>
            </a:r>
            <a:r>
              <a:rPr lang="en-US" sz="4000" b="1" dirty="0" smtClean="0">
                <a:latin typeface="+mn-lt"/>
                <a:cs typeface="Times New Roman" panose="02020603050405020304" pitchFamily="18" charset="0"/>
              </a:rPr>
              <a:t>Yahuwah.</a:t>
            </a:r>
            <a:r>
              <a:rPr lang="en-US" sz="4000" b="1" dirty="0">
                <a:latin typeface="+mn-lt"/>
                <a:cs typeface="Times New Roman" panose="02020603050405020304" pitchFamily="18" charset="0"/>
              </a:rPr>
              <a:t>  </a:t>
            </a:r>
            <a:r>
              <a:rPr lang="en-US" sz="4000" b="1" dirty="0">
                <a:latin typeface="+mn-lt"/>
                <a:cs typeface="Times New Roman" panose="02020603050405020304" pitchFamily="18" charset="0"/>
              </a:rPr>
              <a:t>As soon as the order went out, the sons of </a:t>
            </a:r>
            <a:r>
              <a:rPr lang="en-US" sz="4000" b="1" dirty="0" err="1">
                <a:latin typeface="+mn-lt"/>
                <a:cs typeface="Times New Roman" panose="02020603050405020304" pitchFamily="18" charset="0"/>
              </a:rPr>
              <a:t>Yisrael</a:t>
            </a:r>
            <a:r>
              <a:rPr lang="en-US" sz="4000" b="1" dirty="0">
                <a:latin typeface="+mn-lt"/>
                <a:cs typeface="Times New Roman" panose="02020603050405020304" pitchFamily="18" charset="0"/>
              </a:rPr>
              <a:t> generously gave the </a:t>
            </a:r>
            <a:r>
              <a:rPr lang="en-US" sz="4000" b="1" dirty="0" err="1">
                <a:latin typeface="+mn-lt"/>
                <a:cs typeface="Times New Roman" panose="02020603050405020304" pitchFamily="18" charset="0"/>
              </a:rPr>
              <a:t>firstfruits</a:t>
            </a:r>
            <a:r>
              <a:rPr lang="en-US" sz="4000" b="1" dirty="0">
                <a:latin typeface="+mn-lt"/>
                <a:cs typeface="Times New Roman" panose="02020603050405020304" pitchFamily="18" charset="0"/>
              </a:rPr>
              <a:t> of their grain, new wine, oil and honey and all that the fields produced. They brought a great amount, a tithe of everything. </a:t>
            </a:r>
            <a:endParaRPr lang="en-US" sz="4000" b="1" dirty="0" smtClean="0">
              <a:effectLst/>
              <a:latin typeface="+mn-lt"/>
              <a:cs typeface="Times New Roman" pitchFamily="18" charset="0"/>
            </a:endParaRPr>
          </a:p>
        </p:txBody>
      </p:sp>
    </p:spTree>
    <p:extLst>
      <p:ext uri="{BB962C8B-B14F-4D97-AF65-F5344CB8AC3E}">
        <p14:creationId xmlns:p14="http://schemas.microsoft.com/office/powerpoint/2010/main" val="294919165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endParaRPr lang="en-US" sz="4000" b="1" dirty="0">
              <a:latin typeface="+mn-lt"/>
            </a:endParaRPr>
          </a:p>
        </p:txBody>
      </p:sp>
      <p:sp>
        <p:nvSpPr>
          <p:cNvPr id="3" name="Subtitle 2"/>
          <p:cNvSpPr>
            <a:spLocks noGrp="1"/>
          </p:cNvSpPr>
          <p:nvPr>
            <p:ph idx="1"/>
          </p:nvPr>
        </p:nvSpPr>
        <p:spPr>
          <a:xfrm>
            <a:off x="609600" y="609599"/>
            <a:ext cx="10972800" cy="5987143"/>
          </a:xfrm>
        </p:spPr>
        <p:txBody>
          <a:bodyPr/>
          <a:lstStyle/>
          <a:p>
            <a:pPr marL="0" indent="0" algn="ctr">
              <a:buNone/>
            </a:pPr>
            <a:r>
              <a:rPr lang="en-US" sz="4000" b="1" dirty="0" smtClean="0">
                <a:effectLst/>
                <a:latin typeface="+mn-lt"/>
                <a:cs typeface="Times New Roman" pitchFamily="18" charset="0"/>
              </a:rPr>
              <a:t>Revival Under </a:t>
            </a:r>
            <a:r>
              <a:rPr lang="en-US" sz="4000" b="1" dirty="0" err="1" smtClean="0">
                <a:effectLst/>
                <a:latin typeface="+mn-lt"/>
                <a:cs typeface="Times New Roman" pitchFamily="18" charset="0"/>
              </a:rPr>
              <a:t>HezekYah</a:t>
            </a:r>
            <a:endParaRPr lang="en-US" sz="4000" b="1" dirty="0" smtClean="0">
              <a:effectLst/>
              <a:latin typeface="+mn-lt"/>
              <a:cs typeface="Times New Roman" pitchFamily="18" charset="0"/>
            </a:endParaRPr>
          </a:p>
          <a:p>
            <a:pPr marL="0" indent="0">
              <a:buNone/>
            </a:pPr>
            <a:r>
              <a:rPr lang="en-US" sz="4000" b="1" dirty="0">
                <a:latin typeface="+mn-lt"/>
                <a:cs typeface="Times New Roman" panose="02020603050405020304" pitchFamily="18" charset="0"/>
              </a:rPr>
              <a:t>The </a:t>
            </a:r>
            <a:r>
              <a:rPr lang="en-US" sz="4000" b="1" dirty="0">
                <a:latin typeface="+mn-lt"/>
                <a:cs typeface="Times New Roman" panose="02020603050405020304" pitchFamily="18" charset="0"/>
              </a:rPr>
              <a:t>men of </a:t>
            </a:r>
            <a:r>
              <a:rPr lang="en-US" sz="4000" b="1" dirty="0" err="1">
                <a:latin typeface="+mn-lt"/>
                <a:cs typeface="Times New Roman" panose="02020603050405020304" pitchFamily="18" charset="0"/>
              </a:rPr>
              <a:t>Yisrael</a:t>
            </a:r>
            <a:r>
              <a:rPr lang="en-US" sz="4000" b="1" dirty="0">
                <a:latin typeface="+mn-lt"/>
                <a:cs typeface="Times New Roman" panose="02020603050405020304" pitchFamily="18" charset="0"/>
              </a:rPr>
              <a:t> and </a:t>
            </a:r>
            <a:r>
              <a:rPr lang="en-US" sz="4000" b="1" dirty="0" err="1">
                <a:latin typeface="+mn-lt"/>
                <a:cs typeface="Times New Roman" panose="02020603050405020304" pitchFamily="18" charset="0"/>
              </a:rPr>
              <a:t>Yehudah</a:t>
            </a:r>
            <a:r>
              <a:rPr lang="en-US" sz="4000" b="1" dirty="0">
                <a:latin typeface="+mn-lt"/>
                <a:cs typeface="Times New Roman" panose="02020603050405020304" pitchFamily="18" charset="0"/>
              </a:rPr>
              <a:t> who lived in the towns of </a:t>
            </a:r>
            <a:r>
              <a:rPr lang="en-US" sz="4000" b="1" dirty="0" err="1">
                <a:latin typeface="+mn-lt"/>
                <a:cs typeface="Times New Roman" panose="02020603050405020304" pitchFamily="18" charset="0"/>
              </a:rPr>
              <a:t>Yehudah</a:t>
            </a:r>
            <a:r>
              <a:rPr lang="en-US" sz="4000" b="1" dirty="0">
                <a:latin typeface="+mn-lt"/>
                <a:cs typeface="Times New Roman" panose="02020603050405020304" pitchFamily="18" charset="0"/>
              </a:rPr>
              <a:t> also brought a tithe of their herds and flocks and a tithe of the holy things dedicated to </a:t>
            </a:r>
            <a:r>
              <a:rPr lang="en-US" sz="4000" b="1" dirty="0" smtClean="0">
                <a:latin typeface="+mn-lt"/>
                <a:cs typeface="Times New Roman" panose="02020603050405020304" pitchFamily="18" charset="0"/>
              </a:rPr>
              <a:t>Yahuwah </a:t>
            </a:r>
            <a:r>
              <a:rPr lang="en-US" sz="4000" b="1" dirty="0">
                <a:latin typeface="+mn-lt"/>
                <a:cs typeface="Times New Roman" panose="02020603050405020304" pitchFamily="18" charset="0"/>
              </a:rPr>
              <a:t>their Elohim, and they piled them in heaps.  </a:t>
            </a:r>
            <a:r>
              <a:rPr lang="en-US" sz="4000" b="1" dirty="0">
                <a:latin typeface="+mn-lt"/>
                <a:cs typeface="Times New Roman" panose="02020603050405020304" pitchFamily="18" charset="0"/>
              </a:rPr>
              <a:t>They began doing this in the third month and finished in the seventh month.  </a:t>
            </a:r>
            <a:r>
              <a:rPr lang="en-US" sz="4000" b="1" dirty="0">
                <a:latin typeface="+mn-lt"/>
                <a:cs typeface="Times New Roman" panose="02020603050405020304" pitchFamily="18" charset="0"/>
              </a:rPr>
              <a:t>When Hezekiah and his officials came and saw the heaps, they praised </a:t>
            </a:r>
            <a:r>
              <a:rPr lang="en-US" sz="4000" b="1" dirty="0" smtClean="0">
                <a:latin typeface="+mn-lt"/>
                <a:cs typeface="Times New Roman" panose="02020603050405020304" pitchFamily="18" charset="0"/>
              </a:rPr>
              <a:t>Yahuwah </a:t>
            </a:r>
            <a:r>
              <a:rPr lang="en-US" sz="4000" b="1" dirty="0">
                <a:latin typeface="+mn-lt"/>
                <a:cs typeface="Times New Roman" panose="02020603050405020304" pitchFamily="18" charset="0"/>
              </a:rPr>
              <a:t>and blessed his people </a:t>
            </a:r>
            <a:r>
              <a:rPr lang="en-US" sz="4000" b="1" dirty="0" err="1">
                <a:latin typeface="+mn-lt"/>
                <a:cs typeface="Times New Roman" panose="02020603050405020304" pitchFamily="18" charset="0"/>
              </a:rPr>
              <a:t>Yisrael</a:t>
            </a:r>
            <a:r>
              <a:rPr lang="en-US" sz="4000" b="1" dirty="0">
                <a:latin typeface="+mn-lt"/>
                <a:cs typeface="Times New Roman" panose="02020603050405020304" pitchFamily="18" charset="0"/>
              </a:rPr>
              <a:t>. 2 Chronicles 31:4-8</a:t>
            </a:r>
            <a:endParaRPr lang="en-US" sz="4000" b="1" dirty="0" smtClean="0">
              <a:effectLst/>
              <a:latin typeface="+mn-lt"/>
              <a:cs typeface="Times New Roman" pitchFamily="18" charset="0"/>
            </a:endParaRPr>
          </a:p>
        </p:txBody>
      </p:sp>
    </p:spTree>
    <p:extLst>
      <p:ext uri="{BB962C8B-B14F-4D97-AF65-F5344CB8AC3E}">
        <p14:creationId xmlns:p14="http://schemas.microsoft.com/office/powerpoint/2010/main" val="128724297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endParaRPr lang="en-US" sz="4000" b="1" dirty="0">
              <a:latin typeface="+mn-lt"/>
            </a:endParaRPr>
          </a:p>
        </p:txBody>
      </p:sp>
      <p:sp>
        <p:nvSpPr>
          <p:cNvPr id="3" name="Subtitle 2"/>
          <p:cNvSpPr>
            <a:spLocks noGrp="1"/>
          </p:cNvSpPr>
          <p:nvPr>
            <p:ph idx="1"/>
          </p:nvPr>
        </p:nvSpPr>
        <p:spPr>
          <a:xfrm>
            <a:off x="609600" y="609599"/>
            <a:ext cx="10972800" cy="5987143"/>
          </a:xfrm>
        </p:spPr>
        <p:txBody>
          <a:bodyPr>
            <a:normAutofit fontScale="92500" lnSpcReduction="10000"/>
          </a:bodyPr>
          <a:lstStyle/>
          <a:p>
            <a:pPr marL="0" indent="0" algn="ctr">
              <a:buNone/>
            </a:pPr>
            <a:r>
              <a:rPr lang="en-US" sz="4000" b="1" dirty="0" smtClean="0">
                <a:effectLst/>
                <a:latin typeface="+mn-lt"/>
                <a:cs typeface="Times New Roman" pitchFamily="18" charset="0"/>
              </a:rPr>
              <a:t>Temple Restoration Under Nehemiah</a:t>
            </a:r>
          </a:p>
          <a:p>
            <a:pPr marL="0" indent="0">
              <a:buNone/>
            </a:pPr>
            <a:r>
              <a:rPr lang="en-US" sz="4000" b="1" dirty="0">
                <a:latin typeface="+mn-lt"/>
                <a:cs typeface="Times New Roman" panose="02020603050405020304" pitchFamily="18" charset="0"/>
              </a:rPr>
              <a:t>"We also assume responsibility for bringing to the house of </a:t>
            </a:r>
            <a:r>
              <a:rPr lang="en-US" sz="4000" b="1" dirty="0" smtClean="0">
                <a:latin typeface="+mn-lt"/>
                <a:cs typeface="Times New Roman" panose="02020603050405020304" pitchFamily="18" charset="0"/>
              </a:rPr>
              <a:t>Yahuwah </a:t>
            </a:r>
            <a:r>
              <a:rPr lang="en-US" sz="4000" b="1" dirty="0">
                <a:latin typeface="+mn-lt"/>
                <a:cs typeface="Times New Roman" panose="02020603050405020304" pitchFamily="18" charset="0"/>
              </a:rPr>
              <a:t>each year the </a:t>
            </a:r>
            <a:r>
              <a:rPr lang="en-US" sz="4000" b="1" dirty="0" err="1">
                <a:latin typeface="+mn-lt"/>
                <a:cs typeface="Times New Roman" panose="02020603050405020304" pitchFamily="18" charset="0"/>
              </a:rPr>
              <a:t>firstfruits</a:t>
            </a:r>
            <a:r>
              <a:rPr lang="en-US" sz="4000" b="1" dirty="0">
                <a:latin typeface="+mn-lt"/>
                <a:cs typeface="Times New Roman" panose="02020603050405020304" pitchFamily="18" charset="0"/>
              </a:rPr>
              <a:t> of our crops and of every fruit tree.  "As it is also written in the Law, we will bring the firstborn of our sons and of our cattle, of our herds and of our flocks to the house of our Elohim, to the priests ministering there.  "Moreover, we will bring to the storerooms of the house of our Elohim, to the priests, the first of our ground meal, of our [grain] offerings, of the fruit of all our trees and of our new wine and oil. And we will bring a tithe of our crops to the Levites, </a:t>
            </a:r>
            <a:endParaRPr lang="en-US" sz="4000" b="1" dirty="0">
              <a:latin typeface="+mn-lt"/>
              <a:cs typeface="Times New Roman" pitchFamily="18" charset="0"/>
            </a:endParaRPr>
          </a:p>
        </p:txBody>
      </p:sp>
    </p:spTree>
    <p:extLst>
      <p:ext uri="{BB962C8B-B14F-4D97-AF65-F5344CB8AC3E}">
        <p14:creationId xmlns:p14="http://schemas.microsoft.com/office/powerpoint/2010/main" val="422999960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endParaRPr lang="en-US" sz="4000" b="1" dirty="0">
              <a:latin typeface="+mn-lt"/>
            </a:endParaRPr>
          </a:p>
        </p:txBody>
      </p:sp>
      <p:sp>
        <p:nvSpPr>
          <p:cNvPr id="3" name="Subtitle 2"/>
          <p:cNvSpPr>
            <a:spLocks noGrp="1"/>
          </p:cNvSpPr>
          <p:nvPr>
            <p:ph idx="1"/>
          </p:nvPr>
        </p:nvSpPr>
        <p:spPr>
          <a:xfrm>
            <a:off x="609600" y="609599"/>
            <a:ext cx="10972800" cy="5987143"/>
          </a:xfrm>
        </p:spPr>
        <p:txBody>
          <a:bodyPr>
            <a:normAutofit fontScale="92500" lnSpcReduction="20000"/>
          </a:bodyPr>
          <a:lstStyle/>
          <a:p>
            <a:pPr marL="0" indent="0" algn="ctr">
              <a:buNone/>
            </a:pPr>
            <a:r>
              <a:rPr lang="en-US" sz="4000" b="1" dirty="0" smtClean="0">
                <a:effectLst/>
                <a:latin typeface="+mn-lt"/>
                <a:cs typeface="Times New Roman" pitchFamily="18" charset="0"/>
              </a:rPr>
              <a:t>Temple Restoration</a:t>
            </a:r>
          </a:p>
          <a:p>
            <a:pPr marL="0" indent="0">
              <a:buNone/>
            </a:pPr>
            <a:r>
              <a:rPr lang="en-US" sz="4000" b="1" dirty="0">
                <a:latin typeface="+mn-lt"/>
                <a:cs typeface="Times New Roman" panose="02020603050405020304" pitchFamily="18" charset="0"/>
              </a:rPr>
              <a:t>for </a:t>
            </a:r>
            <a:r>
              <a:rPr lang="en-US" sz="4000" b="1" dirty="0">
                <a:latin typeface="+mn-lt"/>
                <a:cs typeface="Times New Roman" panose="02020603050405020304" pitchFamily="18" charset="0"/>
              </a:rPr>
              <a:t>it is the Levites who collect the tithes in all the towns where we work.  A priest descended from </a:t>
            </a:r>
            <a:r>
              <a:rPr lang="en-US" sz="4000" b="1" dirty="0" err="1">
                <a:latin typeface="+mn-lt"/>
                <a:cs typeface="Times New Roman" panose="02020603050405020304" pitchFamily="18" charset="0"/>
              </a:rPr>
              <a:t>Aharon</a:t>
            </a:r>
            <a:r>
              <a:rPr lang="en-US" sz="4000" b="1" dirty="0">
                <a:latin typeface="+mn-lt"/>
                <a:cs typeface="Times New Roman" panose="02020603050405020304" pitchFamily="18" charset="0"/>
              </a:rPr>
              <a:t> is to accompany the Levites when they receive the tithes, and the Levites are to bring a tenth of the tithes up to the house of our Elohim, to the storerooms of the treasury.   The people of </a:t>
            </a:r>
            <a:r>
              <a:rPr lang="en-US" sz="4000" b="1" dirty="0" err="1">
                <a:latin typeface="+mn-lt"/>
                <a:cs typeface="Times New Roman" panose="02020603050405020304" pitchFamily="18" charset="0"/>
              </a:rPr>
              <a:t>Yisrael</a:t>
            </a:r>
            <a:r>
              <a:rPr lang="en-US" sz="4000" b="1" dirty="0">
                <a:latin typeface="+mn-lt"/>
                <a:cs typeface="Times New Roman" panose="02020603050405020304" pitchFamily="18" charset="0"/>
              </a:rPr>
              <a:t>, including the Levites, are to bring their contributions of grain, new wine and oil to the storerooms where the articles for the sanctuary are kept and where the ministering priests, the gatekeepers and the singers stay. "We will not neglect the house of our Elohim</a:t>
            </a:r>
            <a:r>
              <a:rPr lang="en-US" sz="4000" b="1" dirty="0">
                <a:latin typeface="+mn-lt"/>
                <a:cs typeface="Times New Roman" panose="02020603050405020304" pitchFamily="18" charset="0"/>
              </a:rPr>
              <a:t>.“ Nehemiah 10:35-39</a:t>
            </a:r>
          </a:p>
        </p:txBody>
      </p:sp>
    </p:spTree>
    <p:extLst>
      <p:ext uri="{BB962C8B-B14F-4D97-AF65-F5344CB8AC3E}">
        <p14:creationId xmlns:p14="http://schemas.microsoft.com/office/powerpoint/2010/main" val="122363090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endParaRPr lang="en-US" sz="4000" b="1" dirty="0">
              <a:latin typeface="+mn-lt"/>
            </a:endParaRPr>
          </a:p>
        </p:txBody>
      </p:sp>
      <p:sp>
        <p:nvSpPr>
          <p:cNvPr id="3" name="Subtitle 2"/>
          <p:cNvSpPr>
            <a:spLocks noGrp="1"/>
          </p:cNvSpPr>
          <p:nvPr>
            <p:ph idx="1"/>
          </p:nvPr>
        </p:nvSpPr>
        <p:spPr>
          <a:xfrm>
            <a:off x="609600" y="292103"/>
            <a:ext cx="10972800" cy="6304639"/>
          </a:xfrm>
        </p:spPr>
        <p:txBody>
          <a:bodyPr>
            <a:normAutofit fontScale="92500" lnSpcReduction="20000"/>
          </a:bodyPr>
          <a:lstStyle/>
          <a:p>
            <a:pPr marL="0" indent="0" algn="ctr">
              <a:buNone/>
            </a:pPr>
            <a:r>
              <a:rPr lang="en-US" sz="4000" b="1" dirty="0" smtClean="0">
                <a:effectLst/>
                <a:latin typeface="+mn-lt"/>
                <a:cs typeface="Times New Roman" pitchFamily="18" charset="0"/>
              </a:rPr>
              <a:t>Robbing </a:t>
            </a:r>
            <a:r>
              <a:rPr lang="en-US" sz="4000" b="1" dirty="0" smtClean="0">
                <a:effectLst/>
                <a:latin typeface="+mn-lt"/>
                <a:cs typeface="Times New Roman" pitchFamily="18" charset="0"/>
              </a:rPr>
              <a:t>Yahuwah</a:t>
            </a:r>
            <a:endParaRPr lang="en-US" sz="4000" b="1" dirty="0" smtClean="0">
              <a:effectLst/>
              <a:latin typeface="+mn-lt"/>
              <a:cs typeface="Times New Roman" pitchFamily="18" charset="0"/>
            </a:endParaRPr>
          </a:p>
          <a:p>
            <a:pPr marL="0" indent="0">
              <a:buNone/>
            </a:pPr>
            <a:r>
              <a:rPr lang="en-US" sz="4000" b="1" dirty="0">
                <a:latin typeface="+mn-lt"/>
                <a:cs typeface="Times New Roman" panose="02020603050405020304" pitchFamily="18" charset="0"/>
              </a:rPr>
              <a:t>"Will a man rob Elohim? Yet you rob me. "But you ask, 'How do we rob you?' "In tithes and offerings.  You are under a curse-- the whole nation of you-- because you are robbing me</a:t>
            </a:r>
            <a:r>
              <a:rPr lang="en-US" sz="4000" b="1" dirty="0">
                <a:latin typeface="+mn-lt"/>
                <a:cs typeface="Times New Roman" panose="02020603050405020304" pitchFamily="18" charset="0"/>
              </a:rPr>
              <a:t>.  Bring the whole tithe into the storehouse, that there may be food in my house. </a:t>
            </a:r>
            <a:r>
              <a:rPr lang="en-US" sz="4000" b="1" dirty="0">
                <a:latin typeface="+mn-lt"/>
                <a:cs typeface="Times New Roman" panose="02020603050405020304" pitchFamily="18" charset="0"/>
              </a:rPr>
              <a:t>Test me in this," says </a:t>
            </a:r>
            <a:r>
              <a:rPr lang="en-US" sz="4000" b="1" dirty="0" smtClean="0">
                <a:latin typeface="+mn-lt"/>
                <a:cs typeface="Times New Roman" panose="02020603050405020304" pitchFamily="18" charset="0"/>
              </a:rPr>
              <a:t>Yahuwah </a:t>
            </a:r>
            <a:r>
              <a:rPr lang="en-US" sz="4000" b="1" dirty="0">
                <a:latin typeface="+mn-lt"/>
                <a:cs typeface="Times New Roman" panose="02020603050405020304" pitchFamily="18" charset="0"/>
              </a:rPr>
              <a:t>Almighty, "and see if I will not throw open the floodgates of heaven and pour out so much blessing that you will not have room enough for it.  I will prevent pests from devouring your crops, and the vines in your fields will not cast their fruit," says </a:t>
            </a:r>
            <a:r>
              <a:rPr lang="en-US" sz="4000" b="1" dirty="0" smtClean="0">
                <a:latin typeface="+mn-lt"/>
                <a:cs typeface="Times New Roman" panose="02020603050405020304" pitchFamily="18" charset="0"/>
              </a:rPr>
              <a:t>Yahuwah </a:t>
            </a:r>
            <a:r>
              <a:rPr lang="en-US" sz="4000" b="1" dirty="0">
                <a:latin typeface="+mn-lt"/>
                <a:cs typeface="Times New Roman" panose="02020603050405020304" pitchFamily="18" charset="0"/>
              </a:rPr>
              <a:t>Almighty.  "Then all the nations will call you blessed, for yours will be a delightful land," says </a:t>
            </a:r>
            <a:r>
              <a:rPr lang="en-US" sz="4000" b="1" dirty="0" smtClean="0">
                <a:latin typeface="+mn-lt"/>
                <a:cs typeface="Times New Roman" panose="02020603050405020304" pitchFamily="18" charset="0"/>
              </a:rPr>
              <a:t>Yahuwah </a:t>
            </a:r>
            <a:r>
              <a:rPr lang="en-US" sz="4000" b="1" dirty="0">
                <a:latin typeface="+mn-lt"/>
                <a:cs typeface="Times New Roman" panose="02020603050405020304" pitchFamily="18" charset="0"/>
              </a:rPr>
              <a:t>Almighty</a:t>
            </a:r>
            <a:r>
              <a:rPr lang="en-US" sz="4000" b="1" dirty="0">
                <a:latin typeface="+mn-lt"/>
                <a:cs typeface="Times New Roman" panose="02020603050405020304" pitchFamily="18" charset="0"/>
              </a:rPr>
              <a:t>.  </a:t>
            </a:r>
            <a:r>
              <a:rPr lang="en-US" sz="4000" b="1" dirty="0">
                <a:latin typeface="+mn-lt"/>
                <a:cs typeface="Times New Roman" panose="02020603050405020304" pitchFamily="18" charset="0"/>
              </a:rPr>
              <a:t>Malachi 3:8-12</a:t>
            </a:r>
          </a:p>
        </p:txBody>
      </p:sp>
    </p:spTree>
    <p:extLst>
      <p:ext uri="{BB962C8B-B14F-4D97-AF65-F5344CB8AC3E}">
        <p14:creationId xmlns:p14="http://schemas.microsoft.com/office/powerpoint/2010/main" val="176837193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endParaRPr lang="en-US" sz="4000" b="1" dirty="0">
              <a:latin typeface="+mn-lt"/>
            </a:endParaRPr>
          </a:p>
        </p:txBody>
      </p:sp>
      <p:sp>
        <p:nvSpPr>
          <p:cNvPr id="3" name="Subtitle 2"/>
          <p:cNvSpPr>
            <a:spLocks noGrp="1"/>
          </p:cNvSpPr>
          <p:nvPr>
            <p:ph idx="1"/>
          </p:nvPr>
        </p:nvSpPr>
        <p:spPr>
          <a:xfrm>
            <a:off x="609600" y="609599"/>
            <a:ext cx="10972800" cy="5987143"/>
          </a:xfrm>
        </p:spPr>
        <p:txBody>
          <a:bodyPr>
            <a:normAutofit/>
          </a:bodyPr>
          <a:lstStyle/>
          <a:p>
            <a:pPr marL="0" indent="0" algn="ctr">
              <a:buNone/>
            </a:pPr>
            <a:r>
              <a:rPr lang="en-US" sz="4000" b="1" dirty="0" smtClean="0">
                <a:effectLst/>
                <a:latin typeface="+mn-lt"/>
                <a:cs typeface="Times New Roman" pitchFamily="18" charset="0"/>
              </a:rPr>
              <a:t>The Heart of Giving</a:t>
            </a:r>
          </a:p>
          <a:p>
            <a:pPr marL="0" indent="0" algn="ctr">
              <a:buNone/>
            </a:pPr>
            <a:r>
              <a:rPr lang="en-US" sz="4000" b="1" dirty="0" smtClean="0">
                <a:effectLst/>
                <a:latin typeface="+mn-lt"/>
                <a:cs typeface="Times New Roman" pitchFamily="18" charset="0"/>
              </a:rPr>
              <a:t>Attitude </a:t>
            </a:r>
            <a:r>
              <a:rPr lang="en-US" sz="4000" b="1" dirty="0" smtClean="0">
                <a:effectLst/>
                <a:latin typeface="+mn-lt"/>
                <a:cs typeface="Times New Roman" pitchFamily="18" charset="0"/>
              </a:rPr>
              <a:t>in Giving</a:t>
            </a:r>
          </a:p>
          <a:p>
            <a:pPr marL="0" indent="0">
              <a:buNone/>
            </a:pPr>
            <a:r>
              <a:rPr lang="en-US" sz="4000" b="1" dirty="0">
                <a:latin typeface="+mn-lt"/>
                <a:cs typeface="Times New Roman" pitchFamily="18" charset="0"/>
              </a:rPr>
              <a:t>We give the tithe because of what </a:t>
            </a:r>
            <a:r>
              <a:rPr lang="en-US" sz="4000" b="1" dirty="0" smtClean="0">
                <a:latin typeface="+mn-lt"/>
                <a:cs typeface="Times New Roman" pitchFamily="18" charset="0"/>
              </a:rPr>
              <a:t>Yahuwah </a:t>
            </a:r>
            <a:r>
              <a:rPr lang="en-US" sz="4000" b="1" dirty="0">
                <a:latin typeface="+mn-lt"/>
                <a:cs typeface="Times New Roman" pitchFamily="18" charset="0"/>
              </a:rPr>
              <a:t>has done for us</a:t>
            </a:r>
          </a:p>
          <a:p>
            <a:pPr marL="0" indent="0">
              <a:buNone/>
            </a:pPr>
            <a:r>
              <a:rPr lang="en-US" sz="4000" b="1" dirty="0">
                <a:latin typeface="+mn-lt"/>
                <a:cs typeface="Times New Roman" panose="02020603050405020304" pitchFamily="18" charset="0"/>
              </a:rPr>
              <a:t>But just as you excel in everything-- in faith, in speech, in knowledge, in complete earnestness and in your love for us--see that you also excel in this grace of giving</a:t>
            </a:r>
            <a:r>
              <a:rPr lang="en-US" sz="4000" b="1" dirty="0">
                <a:latin typeface="+mn-lt"/>
                <a:cs typeface="Times New Roman" panose="02020603050405020304" pitchFamily="18" charset="0"/>
              </a:rPr>
              <a:t>. 2 Corinthians 8:7</a:t>
            </a:r>
          </a:p>
        </p:txBody>
      </p:sp>
    </p:spTree>
    <p:extLst>
      <p:ext uri="{BB962C8B-B14F-4D97-AF65-F5344CB8AC3E}">
        <p14:creationId xmlns:p14="http://schemas.microsoft.com/office/powerpoint/2010/main" val="429367151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endParaRPr lang="en-US" sz="4000" b="1" dirty="0">
              <a:latin typeface="+mn-lt"/>
            </a:endParaRPr>
          </a:p>
        </p:txBody>
      </p:sp>
      <p:sp>
        <p:nvSpPr>
          <p:cNvPr id="3" name="Subtitle 2"/>
          <p:cNvSpPr>
            <a:spLocks noGrp="1"/>
          </p:cNvSpPr>
          <p:nvPr>
            <p:ph idx="1"/>
          </p:nvPr>
        </p:nvSpPr>
        <p:spPr>
          <a:xfrm>
            <a:off x="609600" y="609599"/>
            <a:ext cx="10972800" cy="5987143"/>
          </a:xfrm>
        </p:spPr>
        <p:txBody>
          <a:bodyPr>
            <a:normAutofit/>
          </a:bodyPr>
          <a:lstStyle/>
          <a:p>
            <a:pPr marL="0" indent="0" algn="ctr">
              <a:buNone/>
            </a:pPr>
            <a:r>
              <a:rPr lang="en-US" sz="4000" b="1" dirty="0" smtClean="0">
                <a:effectLst/>
                <a:latin typeface="+mn-lt"/>
                <a:cs typeface="Times New Roman" pitchFamily="18" charset="0"/>
              </a:rPr>
              <a:t>New Testament Tithing</a:t>
            </a:r>
            <a:endParaRPr lang="en-US" sz="4000" b="1" dirty="0" smtClean="0">
              <a:effectLst/>
              <a:latin typeface="+mn-lt"/>
              <a:cs typeface="Times New Roman" pitchFamily="18" charset="0"/>
            </a:endParaRPr>
          </a:p>
          <a:p>
            <a:pPr marL="0" indent="0">
              <a:buNone/>
            </a:pPr>
            <a:r>
              <a:rPr lang="en-US" sz="4000" b="1" dirty="0" smtClean="0"/>
              <a:t>The </a:t>
            </a:r>
            <a:r>
              <a:rPr lang="en-US" sz="4000" b="1" dirty="0"/>
              <a:t>elders who direct the affairs of the assembly well are worthy of double honor, especially those whose work is preaching and teaching.</a:t>
            </a:r>
          </a:p>
          <a:p>
            <a:pPr marL="0" indent="0">
              <a:buNone/>
            </a:pPr>
            <a:r>
              <a:rPr lang="en-US" sz="4000" b="1" dirty="0" smtClean="0"/>
              <a:t>For </a:t>
            </a:r>
            <a:r>
              <a:rPr lang="en-US" sz="4000" b="1" dirty="0"/>
              <a:t>the Scripture says, "Do not muzzle the ox while it is treading out the grain," and "The worker deserves his wages</a:t>
            </a:r>
            <a:r>
              <a:rPr lang="en-US" sz="4000" b="1" dirty="0" smtClean="0"/>
              <a:t>.“ 1 Timothy 5:17-18</a:t>
            </a:r>
            <a:endParaRPr lang="en-US" sz="4000" b="1" dirty="0"/>
          </a:p>
        </p:txBody>
      </p:sp>
    </p:spTree>
    <p:extLst>
      <p:ext uri="{BB962C8B-B14F-4D97-AF65-F5344CB8AC3E}">
        <p14:creationId xmlns:p14="http://schemas.microsoft.com/office/powerpoint/2010/main" val="195666388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endParaRPr lang="en-US" sz="4000" b="1" dirty="0">
              <a:latin typeface="+mn-lt"/>
            </a:endParaRPr>
          </a:p>
        </p:txBody>
      </p:sp>
      <p:sp>
        <p:nvSpPr>
          <p:cNvPr id="3" name="Subtitle 2"/>
          <p:cNvSpPr>
            <a:spLocks noGrp="1"/>
          </p:cNvSpPr>
          <p:nvPr>
            <p:ph idx="1"/>
          </p:nvPr>
        </p:nvSpPr>
        <p:spPr>
          <a:xfrm>
            <a:off x="609600" y="609599"/>
            <a:ext cx="10972800" cy="5987143"/>
          </a:xfrm>
        </p:spPr>
        <p:txBody>
          <a:bodyPr>
            <a:normAutofit lnSpcReduction="10000"/>
          </a:bodyPr>
          <a:lstStyle/>
          <a:p>
            <a:pPr marL="0" indent="0" algn="ctr">
              <a:buNone/>
            </a:pPr>
            <a:r>
              <a:rPr lang="en-US" sz="4000" b="1" dirty="0" smtClean="0">
                <a:effectLst/>
                <a:latin typeface="+mn-lt"/>
                <a:cs typeface="Times New Roman" pitchFamily="18" charset="0"/>
              </a:rPr>
              <a:t>New Testament Tithing</a:t>
            </a:r>
            <a:endParaRPr lang="en-US" sz="4000" b="1" dirty="0" smtClean="0">
              <a:effectLst/>
              <a:latin typeface="+mn-lt"/>
              <a:cs typeface="Times New Roman" pitchFamily="18" charset="0"/>
            </a:endParaRPr>
          </a:p>
          <a:p>
            <a:pPr marL="0" indent="0">
              <a:buNone/>
            </a:pPr>
            <a:r>
              <a:rPr lang="en-US" sz="4000" b="1" dirty="0"/>
              <a:t>Am I not free? Am I not an apostle? Have I not seen </a:t>
            </a:r>
            <a:r>
              <a:rPr lang="en-US" sz="4000" b="1" dirty="0" err="1"/>
              <a:t>Yahusha</a:t>
            </a:r>
            <a:r>
              <a:rPr lang="en-US" sz="4000" b="1" dirty="0"/>
              <a:t> our Master? Are you not the result of my work in Yahuwah?</a:t>
            </a:r>
          </a:p>
          <a:p>
            <a:pPr marL="0" indent="0">
              <a:buNone/>
            </a:pPr>
            <a:r>
              <a:rPr lang="en-US" sz="4000" b="1" dirty="0" smtClean="0"/>
              <a:t>Even </a:t>
            </a:r>
            <a:r>
              <a:rPr lang="en-US" sz="4000" b="1" dirty="0"/>
              <a:t>though I may not be an apostle to others, surely I am to you! For you are the seal of my apostleship in Yahuwah</a:t>
            </a:r>
            <a:r>
              <a:rPr lang="en-US" sz="4000" b="1" dirty="0" smtClean="0"/>
              <a:t>.  This </a:t>
            </a:r>
            <a:r>
              <a:rPr lang="en-US" sz="4000" b="1" dirty="0"/>
              <a:t>is my defense to those who sit in judgment on me.</a:t>
            </a:r>
          </a:p>
          <a:p>
            <a:pPr marL="0" indent="0">
              <a:buNone/>
            </a:pPr>
            <a:r>
              <a:rPr lang="en-US" sz="4000" b="1" dirty="0" smtClean="0"/>
              <a:t>Don't </a:t>
            </a:r>
            <a:r>
              <a:rPr lang="en-US" sz="4000" b="1" dirty="0"/>
              <a:t>we have the right to food and drink?</a:t>
            </a:r>
          </a:p>
          <a:p>
            <a:pPr marL="0" indent="0">
              <a:buNone/>
            </a:pPr>
            <a:r>
              <a:rPr lang="en-US" sz="4000" b="1" dirty="0" smtClean="0"/>
              <a:t>1 Corinthians 9:1-4</a:t>
            </a:r>
            <a:endParaRPr lang="en-US" sz="4000" b="1" dirty="0"/>
          </a:p>
        </p:txBody>
      </p:sp>
    </p:spTree>
    <p:extLst>
      <p:ext uri="{BB962C8B-B14F-4D97-AF65-F5344CB8AC3E}">
        <p14:creationId xmlns:p14="http://schemas.microsoft.com/office/powerpoint/2010/main" val="306229564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endParaRPr lang="en-US" sz="4000" b="1" dirty="0">
              <a:latin typeface="+mn-lt"/>
            </a:endParaRPr>
          </a:p>
        </p:txBody>
      </p:sp>
      <p:sp>
        <p:nvSpPr>
          <p:cNvPr id="3" name="Subtitle 2"/>
          <p:cNvSpPr>
            <a:spLocks noGrp="1"/>
          </p:cNvSpPr>
          <p:nvPr>
            <p:ph idx="1"/>
          </p:nvPr>
        </p:nvSpPr>
        <p:spPr>
          <a:xfrm>
            <a:off x="609600" y="609599"/>
            <a:ext cx="10972800" cy="5987143"/>
          </a:xfrm>
        </p:spPr>
        <p:txBody>
          <a:bodyPr>
            <a:normAutofit lnSpcReduction="10000"/>
          </a:bodyPr>
          <a:lstStyle/>
          <a:p>
            <a:pPr marL="0" indent="0" algn="ctr">
              <a:buNone/>
            </a:pPr>
            <a:r>
              <a:rPr lang="en-US" sz="4000" b="1" dirty="0" smtClean="0">
                <a:effectLst/>
                <a:latin typeface="+mn-lt"/>
                <a:cs typeface="Times New Roman" pitchFamily="18" charset="0"/>
              </a:rPr>
              <a:t>New Testament Tithing</a:t>
            </a:r>
            <a:endParaRPr lang="en-US" sz="4000" b="1" dirty="0" smtClean="0">
              <a:effectLst/>
              <a:latin typeface="+mn-lt"/>
              <a:cs typeface="Times New Roman" pitchFamily="18" charset="0"/>
            </a:endParaRPr>
          </a:p>
          <a:p>
            <a:pPr marL="0" indent="0">
              <a:buNone/>
            </a:pPr>
            <a:r>
              <a:rPr lang="en-US" sz="4000" b="1" dirty="0" smtClean="0"/>
              <a:t>Don't </a:t>
            </a:r>
            <a:r>
              <a:rPr lang="en-US" sz="4000" b="1" dirty="0"/>
              <a:t>we have the right to take a believing wife along with us, as do the other apostles and the Master's brothers and Cephas</a:t>
            </a:r>
            <a:r>
              <a:rPr lang="en-US" sz="4000" b="1" dirty="0" smtClean="0"/>
              <a:t>?  Or </a:t>
            </a:r>
            <a:r>
              <a:rPr lang="en-US" sz="4000" b="1" dirty="0"/>
              <a:t>is it only I and Barnabas who must work for a living?</a:t>
            </a:r>
          </a:p>
          <a:p>
            <a:pPr marL="0" indent="0">
              <a:buNone/>
            </a:pPr>
            <a:r>
              <a:rPr lang="en-US" sz="4000" b="1" dirty="0" smtClean="0"/>
              <a:t>Who </a:t>
            </a:r>
            <a:r>
              <a:rPr lang="en-US" sz="4000" b="1" dirty="0"/>
              <a:t>serves as a soldier at his own expense? Who plants a vineyard and does not eat of its grapes? Who tends a flock and does not drink of the milk?</a:t>
            </a:r>
          </a:p>
          <a:p>
            <a:pPr marL="0" indent="0">
              <a:buNone/>
            </a:pPr>
            <a:r>
              <a:rPr lang="en-US" sz="4000" b="1" dirty="0" smtClean="0"/>
              <a:t>Do </a:t>
            </a:r>
            <a:r>
              <a:rPr lang="en-US" sz="4000" b="1" dirty="0"/>
              <a:t>I say this merely from a human point of view? Doesn't the Law say the same thing?</a:t>
            </a:r>
          </a:p>
          <a:p>
            <a:pPr marL="0" indent="0">
              <a:buNone/>
            </a:pPr>
            <a:r>
              <a:rPr lang="en-US" sz="4000" b="1" dirty="0" smtClean="0"/>
              <a:t> 1 Corinthians 9:5-8</a:t>
            </a:r>
            <a:endParaRPr lang="en-US" sz="4000" b="1" dirty="0"/>
          </a:p>
        </p:txBody>
      </p:sp>
    </p:spTree>
    <p:extLst>
      <p:ext uri="{BB962C8B-B14F-4D97-AF65-F5344CB8AC3E}">
        <p14:creationId xmlns:p14="http://schemas.microsoft.com/office/powerpoint/2010/main" val="260268809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endParaRPr lang="en-US" sz="4000" b="1" dirty="0">
              <a:latin typeface="+mn-lt"/>
            </a:endParaRPr>
          </a:p>
        </p:txBody>
      </p:sp>
      <p:sp>
        <p:nvSpPr>
          <p:cNvPr id="3" name="Subtitle 2"/>
          <p:cNvSpPr>
            <a:spLocks noGrp="1"/>
          </p:cNvSpPr>
          <p:nvPr>
            <p:ph idx="1"/>
          </p:nvPr>
        </p:nvSpPr>
        <p:spPr>
          <a:xfrm>
            <a:off x="609600" y="609599"/>
            <a:ext cx="10972800" cy="5987143"/>
          </a:xfrm>
        </p:spPr>
        <p:txBody>
          <a:bodyPr>
            <a:normAutofit lnSpcReduction="10000"/>
          </a:bodyPr>
          <a:lstStyle/>
          <a:p>
            <a:pPr marL="0" indent="0" algn="ctr">
              <a:buNone/>
            </a:pPr>
            <a:r>
              <a:rPr lang="en-US" sz="4000" b="1" dirty="0" smtClean="0">
                <a:effectLst/>
                <a:latin typeface="+mn-lt"/>
                <a:cs typeface="Times New Roman" pitchFamily="18" charset="0"/>
              </a:rPr>
              <a:t>New Testament Tithing</a:t>
            </a:r>
            <a:endParaRPr lang="en-US" sz="4000" b="1" dirty="0" smtClean="0">
              <a:effectLst/>
              <a:latin typeface="+mn-lt"/>
              <a:cs typeface="Times New Roman" pitchFamily="18" charset="0"/>
            </a:endParaRPr>
          </a:p>
          <a:p>
            <a:pPr marL="0" indent="0">
              <a:buNone/>
            </a:pPr>
            <a:r>
              <a:rPr lang="en-US" sz="4000" b="1" dirty="0"/>
              <a:t>For it is written in the Law of Mosheh: "Do not muzzle an ox while it is treading out the grain." Is it about oxen that Elohim is concerned?</a:t>
            </a:r>
          </a:p>
          <a:p>
            <a:pPr marL="0" indent="0">
              <a:buNone/>
            </a:pPr>
            <a:r>
              <a:rPr lang="en-US" sz="4000" b="1" dirty="0" smtClean="0"/>
              <a:t>Surely </a:t>
            </a:r>
            <a:r>
              <a:rPr lang="en-US" sz="4000" b="1" dirty="0"/>
              <a:t>he says this for us, doesn't he? Yes, this was written for us, because when the plowman plows and the thresher threshes, they ought to do so in the hope of sharing in the harvest.</a:t>
            </a:r>
          </a:p>
          <a:p>
            <a:pPr marL="0" indent="0">
              <a:buNone/>
            </a:pPr>
            <a:r>
              <a:rPr lang="en-US" sz="4000" b="1" dirty="0" smtClean="0"/>
              <a:t>If </a:t>
            </a:r>
            <a:r>
              <a:rPr lang="en-US" sz="4000" b="1" dirty="0"/>
              <a:t>we have sown spiritual seed among you, is it too much if we reap a material harvest from you?</a:t>
            </a:r>
          </a:p>
          <a:p>
            <a:pPr marL="0" indent="0">
              <a:buNone/>
            </a:pPr>
            <a:r>
              <a:rPr lang="en-US" sz="4000" b="1" dirty="0" smtClean="0"/>
              <a:t>1 Corinthians 9:9-11</a:t>
            </a:r>
            <a:endParaRPr lang="en-US" sz="4000" b="1" dirty="0"/>
          </a:p>
        </p:txBody>
      </p:sp>
    </p:spTree>
    <p:extLst>
      <p:ext uri="{BB962C8B-B14F-4D97-AF65-F5344CB8AC3E}">
        <p14:creationId xmlns:p14="http://schemas.microsoft.com/office/powerpoint/2010/main" val="325799358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r>
              <a:rPr lang="en-US" sz="4000" b="1" i="1" dirty="0">
                <a:latin typeface="+mn-lt"/>
              </a:rPr>
              <a:t/>
            </a:r>
            <a:br>
              <a:rPr lang="en-US" sz="4000" b="1" i="1" dirty="0">
                <a:latin typeface="+mn-lt"/>
              </a:rPr>
            </a:br>
            <a:endParaRPr lang="en-US" sz="4000" b="1" dirty="0">
              <a:latin typeface="+mn-lt"/>
            </a:endParaRPr>
          </a:p>
        </p:txBody>
      </p:sp>
      <p:sp>
        <p:nvSpPr>
          <p:cNvPr id="3" name="Subtitle 2"/>
          <p:cNvSpPr>
            <a:spLocks noGrp="1"/>
          </p:cNvSpPr>
          <p:nvPr>
            <p:ph idx="1"/>
          </p:nvPr>
        </p:nvSpPr>
        <p:spPr>
          <a:xfrm>
            <a:off x="609600" y="609599"/>
            <a:ext cx="10972800" cy="5987143"/>
          </a:xfrm>
        </p:spPr>
        <p:txBody>
          <a:bodyPr>
            <a:normAutofit fontScale="92500" lnSpcReduction="10000"/>
          </a:bodyPr>
          <a:lstStyle/>
          <a:p>
            <a:pPr marL="0" indent="0" algn="ctr">
              <a:buNone/>
            </a:pPr>
            <a:r>
              <a:rPr lang="en-US" sz="4000" b="1" dirty="0" smtClean="0">
                <a:effectLst/>
                <a:latin typeface="+mn-lt"/>
                <a:cs typeface="Times New Roman" pitchFamily="18" charset="0"/>
              </a:rPr>
              <a:t>New Testament Tithing</a:t>
            </a:r>
            <a:endParaRPr lang="en-US" sz="4000" b="1" dirty="0" smtClean="0">
              <a:effectLst/>
              <a:latin typeface="+mn-lt"/>
              <a:cs typeface="Times New Roman" pitchFamily="18" charset="0"/>
            </a:endParaRPr>
          </a:p>
          <a:p>
            <a:pPr marL="0" indent="0">
              <a:buNone/>
            </a:pPr>
            <a:r>
              <a:rPr lang="en-US" sz="4000" b="1" dirty="0" smtClean="0"/>
              <a:t>If </a:t>
            </a:r>
            <a:r>
              <a:rPr lang="en-US" sz="4000" b="1" dirty="0"/>
              <a:t>others have this right of support from you, shouldn't we have it all the more? But we did not use this right. On the contrary, we put up with anything rather than hinder the gospel of Messiah.</a:t>
            </a:r>
          </a:p>
          <a:p>
            <a:pPr marL="0" indent="0">
              <a:buNone/>
            </a:pPr>
            <a:r>
              <a:rPr lang="en-US" sz="4000" b="1" dirty="0" smtClean="0"/>
              <a:t>Don't </a:t>
            </a:r>
            <a:r>
              <a:rPr lang="en-US" sz="4000" b="1" dirty="0"/>
              <a:t>you know that those who work in the temple get their food from the temple, and those who serve at the altar share in what is offered on the altar?</a:t>
            </a:r>
          </a:p>
          <a:p>
            <a:pPr marL="0" indent="0">
              <a:buNone/>
            </a:pPr>
            <a:r>
              <a:rPr lang="en-US" sz="4000" b="1" dirty="0" smtClean="0"/>
              <a:t>In </a:t>
            </a:r>
            <a:r>
              <a:rPr lang="en-US" sz="4000" b="1" dirty="0"/>
              <a:t>the same way, Yahuwah has commanded that those who preach the gospel should receive their living from the gospel</a:t>
            </a:r>
            <a:r>
              <a:rPr lang="en-US" sz="4000" b="1" dirty="0" smtClean="0"/>
              <a:t>.  1 Corinthians 9:12-14</a:t>
            </a:r>
            <a:endParaRPr lang="en-US" sz="4000" b="1" dirty="0"/>
          </a:p>
        </p:txBody>
      </p:sp>
    </p:spTree>
    <p:extLst>
      <p:ext uri="{BB962C8B-B14F-4D97-AF65-F5344CB8AC3E}">
        <p14:creationId xmlns:p14="http://schemas.microsoft.com/office/powerpoint/2010/main" val="375654927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What Say You?</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endParaRPr lang="en-US" sz="4000" b="1" dirty="0"/>
          </a:p>
        </p:txBody>
      </p:sp>
    </p:spTree>
    <p:extLst>
      <p:ext uri="{BB962C8B-B14F-4D97-AF65-F5344CB8AC3E}">
        <p14:creationId xmlns:p14="http://schemas.microsoft.com/office/powerpoint/2010/main" val="293218803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875</TotalTime>
  <Words>2366</Words>
  <Application>Microsoft Office PowerPoint</Application>
  <PresentationFormat>Widescreen</PresentationFormat>
  <Paragraphs>225</Paragraphs>
  <Slides>42</Slides>
  <Notes>41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42</vt:i4>
      </vt:variant>
    </vt:vector>
  </HeadingPairs>
  <TitlesOfParts>
    <vt:vector size="48" baseType="lpstr">
      <vt:lpstr>Arial</vt:lpstr>
      <vt:lpstr>Calibri</vt:lpstr>
      <vt:lpstr>Calibri Light</vt:lpstr>
      <vt:lpstr>Helvetica</vt:lpstr>
      <vt:lpstr>Times New Roman</vt:lpstr>
      <vt:lpstr>Office Theme</vt:lpstr>
      <vt:lpstr>PowerPoint Presentation</vt:lpstr>
      <vt:lpstr>PowerPoint Presentation</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What Say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23</cp:revision>
  <dcterms:created xsi:type="dcterms:W3CDTF">2018-11-07T08:55:54Z</dcterms:created>
  <dcterms:modified xsi:type="dcterms:W3CDTF">2019-06-01T15:09:09Z</dcterms:modified>
</cp:coreProperties>
</file>