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228" r:id="rId4"/>
    <p:sldId id="1229" r:id="rId5"/>
    <p:sldId id="1266" r:id="rId6"/>
    <p:sldId id="1230" r:id="rId7"/>
    <p:sldId id="1231" r:id="rId8"/>
    <p:sldId id="1232" r:id="rId9"/>
    <p:sldId id="1233" r:id="rId10"/>
    <p:sldId id="1259" r:id="rId11"/>
    <p:sldId id="1260" r:id="rId12"/>
    <p:sldId id="1261" r:id="rId13"/>
    <p:sldId id="1262" r:id="rId14"/>
    <p:sldId id="1263" r:id="rId15"/>
    <p:sldId id="1234" r:id="rId16"/>
    <p:sldId id="1252" r:id="rId17"/>
    <p:sldId id="1237" r:id="rId18"/>
    <p:sldId id="1238" r:id="rId19"/>
    <p:sldId id="1242" r:id="rId20"/>
    <p:sldId id="1243" r:id="rId21"/>
    <p:sldId id="1244" r:id="rId22"/>
    <p:sldId id="1245" r:id="rId23"/>
    <p:sldId id="1246" r:id="rId24"/>
    <p:sldId id="1247" r:id="rId25"/>
    <p:sldId id="1248" r:id="rId26"/>
    <p:sldId id="1249" r:id="rId27"/>
    <p:sldId id="1264" r:id="rId28"/>
    <p:sldId id="1250" r:id="rId29"/>
    <p:sldId id="1265" r:id="rId30"/>
    <p:sldId id="1251" r:id="rId31"/>
    <p:sldId id="1256" r:id="rId32"/>
    <p:sldId id="1257" r:id="rId33"/>
    <p:sldId id="1258" r:id="rId34"/>
    <p:sldId id="122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4" autoAdjust="0"/>
    <p:restoredTop sz="86468" autoAdjust="0"/>
  </p:normalViewPr>
  <p:slideViewPr>
    <p:cSldViewPr snapToGrid="0">
      <p:cViewPr varScale="1">
        <p:scale>
          <a:sx n="62" d="100"/>
          <a:sy n="62" d="100"/>
        </p:scale>
        <p:origin x="78" y="58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2587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03625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832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fontScale="92500" lnSpcReduction="10000"/>
          </a:bodyPr>
          <a:lstStyle/>
          <a:p>
            <a:pPr algn="ctr">
              <a:buNone/>
            </a:pPr>
            <a:r>
              <a:rPr lang="en-US" sz="5400" b="1" dirty="0" err="1" smtClean="0">
                <a:solidFill>
                  <a:schemeClr val="accent1">
                    <a:lumMod val="50000"/>
                  </a:schemeClr>
                </a:solidFill>
                <a:latin typeface="Helvetica" pitchFamily="34" charset="0"/>
                <a:cs typeface="Helvetica" pitchFamily="34" charset="0"/>
              </a:rPr>
              <a:t>Chag</a:t>
            </a:r>
            <a:r>
              <a:rPr lang="en-US" sz="5400" b="1" dirty="0" smtClean="0">
                <a:solidFill>
                  <a:schemeClr val="accent1">
                    <a:lumMod val="50000"/>
                  </a:schemeClr>
                </a:solidFill>
                <a:latin typeface="Helvetica" pitchFamily="34" charset="0"/>
                <a:cs typeface="Helvetica" pitchFamily="34" charset="0"/>
              </a:rPr>
              <a:t> </a:t>
            </a:r>
            <a:r>
              <a:rPr lang="en-US" sz="5400" b="1" dirty="0" err="1" smtClean="0">
                <a:solidFill>
                  <a:schemeClr val="accent1">
                    <a:lumMod val="50000"/>
                  </a:schemeClr>
                </a:solidFill>
                <a:latin typeface="Helvetica" pitchFamily="34" charset="0"/>
                <a:cs typeface="Helvetica" pitchFamily="34" charset="0"/>
              </a:rPr>
              <a:t>Sameach</a:t>
            </a:r>
            <a:endParaRPr lang="en-US" dirty="0">
              <a:solidFill>
                <a:schemeClr val="tx1">
                  <a:lumMod val="95000"/>
                  <a:lumOff val="5000"/>
                </a:schemeClr>
              </a:solidFill>
              <a:latin typeface="Helvetica" pitchFamily="34" charset="0"/>
              <a:cs typeface="Helvetica" pitchFamily="34" charset="0"/>
            </a:endParaRPr>
          </a:p>
          <a:p>
            <a:pPr algn="ctr">
              <a:buNone/>
            </a:pPr>
            <a:r>
              <a:rPr lang="en-US" sz="5200" b="1" dirty="0" smtClean="0">
                <a:solidFill>
                  <a:schemeClr val="accent1">
                    <a:lumMod val="50000"/>
                  </a:schemeClr>
                </a:solidFill>
                <a:latin typeface="Helvetica" pitchFamily="34" charset="0"/>
                <a:cs typeface="Helvetica" pitchFamily="34" charset="0"/>
              </a:rPr>
              <a:t>Sukkot 2020</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a:t>
            </a:r>
            <a:r>
              <a:rPr lang="en-US" sz="5333" b="1" dirty="0" smtClean="0">
                <a:solidFill>
                  <a:schemeClr val="tx1">
                    <a:lumMod val="95000"/>
                    <a:lumOff val="5000"/>
                  </a:schemeClr>
                </a:solidFill>
                <a:latin typeface="Helvetica" pitchFamily="34" charset="0"/>
                <a:cs typeface="Helvetica" pitchFamily="34" charset="0"/>
              </a:rPr>
              <a:t>9,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endParaRPr lang="en-US" sz="5333" dirty="0">
              <a:solidFill>
                <a:schemeClr val="bg1"/>
              </a:solidFill>
              <a:latin typeface="Helvetica" pitchFamily="34" charset="0"/>
              <a:cs typeface="Helvetica" pitchFamily="34" charset="0"/>
            </a:endParaRPr>
          </a:p>
          <a:p>
            <a:pPr algn="ctr">
              <a:buNone/>
            </a:pPr>
            <a:r>
              <a:rPr lang="en-US" sz="5867" b="1" dirty="0" smtClean="0">
                <a:solidFill>
                  <a:schemeClr val="accent2">
                    <a:lumMod val="50000"/>
                  </a:schemeClr>
                </a:solidFill>
                <a:cs typeface="Helvetica" pitchFamily="34" charset="0"/>
              </a:rPr>
              <a:t>The Last Great Day of Tabernacles</a:t>
            </a:r>
          </a:p>
          <a:p>
            <a:pPr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Three Manifestations of Elohim Dwelling With Human Kind</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943600"/>
          </a:xfrm>
        </p:spPr>
        <p:txBody>
          <a:bodyPr>
            <a:normAutofit fontScale="92500" lnSpcReduction="10000"/>
          </a:bodyPr>
          <a:lstStyle/>
          <a:p>
            <a:pPr marL="0" indent="0" algn="ctr">
              <a:buNone/>
            </a:pPr>
            <a:r>
              <a:rPr lang="en-US" sz="4800" b="1" dirty="0"/>
              <a:t>The Command to Live in </a:t>
            </a:r>
            <a:r>
              <a:rPr lang="en-US" sz="4800" b="1" dirty="0" smtClean="0"/>
              <a:t>Temporary Shelters</a:t>
            </a:r>
            <a:endParaRPr lang="en-US" sz="4800" b="1" dirty="0"/>
          </a:p>
          <a:p>
            <a:pPr marL="0" indent="0">
              <a:buNone/>
            </a:pPr>
            <a:r>
              <a:rPr lang="en-US" sz="4000" b="1" dirty="0" err="1" smtClean="0"/>
              <a:t>Vayiqra</a:t>
            </a:r>
            <a:r>
              <a:rPr lang="en-US" sz="4000" b="1" dirty="0" smtClean="0"/>
              <a:t>/Leviticus 23:33-36</a:t>
            </a:r>
          </a:p>
          <a:p>
            <a:pPr marL="0" indent="0">
              <a:buNone/>
            </a:pPr>
            <a:r>
              <a:rPr lang="en-US" sz="4000" b="1" dirty="0"/>
              <a:t>Again Yahuwah spoke to Mosheh, saying</a:t>
            </a:r>
            <a:r>
              <a:rPr lang="en-US" sz="4000" b="1" dirty="0" smtClean="0"/>
              <a:t>, </a:t>
            </a:r>
            <a:r>
              <a:rPr lang="en-US" sz="4000" b="1" dirty="0"/>
              <a:t>"Speak to the sons of Israel, saying, 'On the fifteenth of this seventh month is the </a:t>
            </a:r>
            <a:r>
              <a:rPr lang="en-US" sz="4000" b="1" dirty="0" smtClean="0"/>
              <a:t>Pilgrimage Feast </a:t>
            </a:r>
            <a:r>
              <a:rPr lang="en-US" sz="4000" b="1" dirty="0"/>
              <a:t>of </a:t>
            </a:r>
            <a:r>
              <a:rPr lang="en-US" sz="4000" b="1" dirty="0" smtClean="0"/>
              <a:t>Tabernacles </a:t>
            </a:r>
            <a:r>
              <a:rPr lang="en-US" sz="4000" b="1" dirty="0"/>
              <a:t>for seven days to </a:t>
            </a:r>
            <a:r>
              <a:rPr lang="en-US" sz="4000" b="1" dirty="0" smtClean="0"/>
              <a:t>Yahuwah. </a:t>
            </a:r>
            <a:r>
              <a:rPr lang="en-US" sz="4000" b="1" dirty="0"/>
              <a:t>'On the first day is a holy </a:t>
            </a:r>
            <a:r>
              <a:rPr lang="en-US" sz="4000" b="1" dirty="0" smtClean="0"/>
              <a:t>proclamation; </a:t>
            </a:r>
            <a:r>
              <a:rPr lang="en-US" sz="4000" b="1" dirty="0"/>
              <a:t>you shall do no laborious work of any </a:t>
            </a:r>
            <a:r>
              <a:rPr lang="en-US" sz="4000" b="1" dirty="0" smtClean="0"/>
              <a:t>kind. </a:t>
            </a:r>
            <a:r>
              <a:rPr lang="en-US" sz="4000" b="1" dirty="0"/>
              <a:t>'For seven days you shall present an offering by fire to Yahuwah. </a:t>
            </a:r>
            <a:r>
              <a:rPr lang="en-US" sz="4000" b="1" u="sng" dirty="0"/>
              <a:t>On the eighth day you shall have a holy </a:t>
            </a:r>
            <a:r>
              <a:rPr lang="en-US" sz="4000" b="1" u="sng" dirty="0" smtClean="0"/>
              <a:t>proclamation </a:t>
            </a:r>
            <a:r>
              <a:rPr lang="en-US" sz="4000" b="1" u="sng" dirty="0" smtClean="0"/>
              <a:t>(</a:t>
            </a:r>
            <a:r>
              <a:rPr lang="en-US" sz="4000" b="1" u="sng" dirty="0" err="1" smtClean="0"/>
              <a:t>miqra</a:t>
            </a:r>
            <a:r>
              <a:rPr lang="en-US" sz="4000" b="1" u="sng" dirty="0" smtClean="0"/>
              <a:t> </a:t>
            </a:r>
            <a:r>
              <a:rPr lang="en-US" sz="4000" b="1" u="sng" dirty="0" err="1" smtClean="0"/>
              <a:t>qodesh</a:t>
            </a:r>
            <a:r>
              <a:rPr lang="en-US" sz="4000" b="1" u="sng" dirty="0" smtClean="0"/>
              <a:t>) and </a:t>
            </a:r>
            <a:r>
              <a:rPr lang="en-US" sz="4000" b="1" u="sng" dirty="0"/>
              <a:t>present an offering by fire to Yahuwah; it is an assembly</a:t>
            </a:r>
            <a:r>
              <a:rPr lang="en-US" sz="4000" b="1" dirty="0"/>
              <a:t>. You shall do no laborious work.</a:t>
            </a:r>
          </a:p>
        </p:txBody>
      </p:sp>
    </p:spTree>
    <p:extLst>
      <p:ext uri="{BB962C8B-B14F-4D97-AF65-F5344CB8AC3E}">
        <p14:creationId xmlns:p14="http://schemas.microsoft.com/office/powerpoint/2010/main" val="3122902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First, Yahusha is Elohim Manifesting</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baseline="30000" dirty="0">
                <a:latin typeface="+mn-lt"/>
              </a:rPr>
              <a:t>37</a:t>
            </a:r>
            <a:r>
              <a:rPr lang="en-US" sz="4000" b="1" dirty="0">
                <a:latin typeface="+mn-lt"/>
              </a:rPr>
              <a:t> On the last and </a:t>
            </a:r>
            <a:r>
              <a:rPr lang="en-US" sz="4000" b="1" dirty="0" smtClean="0">
                <a:latin typeface="+mn-lt"/>
              </a:rPr>
              <a:t>great </a:t>
            </a:r>
            <a:r>
              <a:rPr lang="en-US" sz="4000" b="1" dirty="0">
                <a:latin typeface="+mn-lt"/>
              </a:rPr>
              <a:t>day of the Feast, Yahusha stood and said in a loud voice, "If anyone is thirsty, let him come to me and drink.  </a:t>
            </a:r>
            <a:r>
              <a:rPr lang="en-US" sz="4000" b="1" baseline="30000" dirty="0">
                <a:latin typeface="+mn-lt"/>
              </a:rPr>
              <a:t>38</a:t>
            </a:r>
            <a:r>
              <a:rPr lang="en-US" sz="4000" b="1" dirty="0">
                <a:latin typeface="+mn-lt"/>
              </a:rPr>
              <a:t> Whoever believes in me, as the Scripture has said, streams of living water will flow from within him."</a:t>
            </a:r>
          </a:p>
          <a:p>
            <a:pPr marL="0" indent="0">
              <a:buNone/>
            </a:pPr>
            <a:r>
              <a:rPr lang="en-US" sz="4000" b="1" dirty="0" smtClean="0">
                <a:latin typeface="+mn-lt"/>
              </a:rPr>
              <a:t>4</a:t>
            </a:r>
            <a:r>
              <a:rPr lang="en-US" sz="4000" b="1" baseline="30000" dirty="0" smtClean="0">
                <a:latin typeface="+mn-lt"/>
              </a:rPr>
              <a:t>th</a:t>
            </a:r>
            <a:r>
              <a:rPr lang="en-US" sz="4000" b="1" dirty="0" smtClean="0">
                <a:latin typeface="+mn-lt"/>
              </a:rPr>
              <a:t> </a:t>
            </a:r>
            <a:r>
              <a:rPr lang="en-US" sz="4000" b="1" dirty="0">
                <a:latin typeface="+mn-lt"/>
              </a:rPr>
              <a:t>Gospel (John) 7</a:t>
            </a:r>
          </a:p>
        </p:txBody>
      </p:sp>
    </p:spTree>
    <p:extLst>
      <p:ext uri="{BB962C8B-B14F-4D97-AF65-F5344CB8AC3E}">
        <p14:creationId xmlns:p14="http://schemas.microsoft.com/office/powerpoint/2010/main" val="90078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 y="274639"/>
            <a:ext cx="11188700" cy="752973"/>
          </a:xfrm>
        </p:spPr>
        <p:txBody>
          <a:bodyPr>
            <a:noAutofit/>
          </a:bodyPr>
          <a:lstStyle/>
          <a:p>
            <a:pPr algn="ctr"/>
            <a:r>
              <a:rPr lang="en-US" sz="4000" b="1" dirty="0" smtClean="0">
                <a:latin typeface="+mn-lt"/>
              </a:rPr>
              <a:t>Is the Water Pouring Ceremony of Any Significance?</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latin typeface="+mn-lt"/>
              </a:rPr>
              <a:t>Yahusha spends no time whatsoever validating the Rabbinic tradition of the ceremony</a:t>
            </a:r>
          </a:p>
          <a:p>
            <a:pPr marL="0" indent="0">
              <a:buNone/>
            </a:pPr>
            <a:r>
              <a:rPr lang="en-US" sz="4000" b="1" dirty="0" smtClean="0"/>
              <a:t>His comment about water pouring out is in stark contrast to what the Jewish leadership was doing</a:t>
            </a:r>
          </a:p>
          <a:p>
            <a:pPr marL="0" indent="0">
              <a:buNone/>
            </a:pPr>
            <a:r>
              <a:rPr lang="en-US" sz="4000" b="1" dirty="0" smtClean="0">
                <a:latin typeface="+mn-lt"/>
              </a:rPr>
              <a:t>Yahusha was claiming to be the fulfillment of the prophetic utterances regarding Messiah in the Messianic Age</a:t>
            </a:r>
            <a:endParaRPr lang="en-US" sz="4000" b="1" dirty="0">
              <a:latin typeface="+mn-lt"/>
            </a:endParaRPr>
          </a:p>
        </p:txBody>
      </p:sp>
    </p:spTree>
    <p:extLst>
      <p:ext uri="{BB962C8B-B14F-4D97-AF65-F5344CB8AC3E}">
        <p14:creationId xmlns:p14="http://schemas.microsoft.com/office/powerpoint/2010/main" val="373880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fontScale="85000" lnSpcReduction="10000"/>
          </a:bodyPr>
          <a:lstStyle/>
          <a:p>
            <a:pPr marL="0" indent="0">
              <a:buNone/>
            </a:pPr>
            <a:r>
              <a:rPr lang="en-US" sz="4000" b="1" dirty="0" err="1">
                <a:latin typeface="+mn-lt"/>
              </a:rPr>
              <a:t>Yeshayahu</a:t>
            </a:r>
            <a:r>
              <a:rPr lang="en-US" sz="4000" b="1" dirty="0">
                <a:latin typeface="+mn-lt"/>
              </a:rPr>
              <a:t> [Isaiah] 55</a:t>
            </a:r>
          </a:p>
          <a:p>
            <a:pPr marL="0" indent="0">
              <a:buNone/>
            </a:pPr>
            <a:r>
              <a:rPr lang="en-US" sz="4000" b="1" baseline="30000" dirty="0">
                <a:latin typeface="+mn-lt"/>
              </a:rPr>
              <a:t>1</a:t>
            </a:r>
            <a:r>
              <a:rPr lang="en-US" sz="4000" b="1" dirty="0">
                <a:latin typeface="+mn-lt"/>
              </a:rPr>
              <a:t> "</a:t>
            </a:r>
            <a:r>
              <a:rPr lang="en-US" sz="4000" b="1" u="sng" dirty="0">
                <a:latin typeface="+mn-lt"/>
              </a:rPr>
              <a:t>Come, all you who are thirsty, come to the waters</a:t>
            </a:r>
            <a:r>
              <a:rPr lang="en-US" sz="4000" b="1" dirty="0">
                <a:latin typeface="+mn-lt"/>
              </a:rPr>
              <a:t>; and you who have no money, come, buy and eat! Come, buy wine and milk without money and without cost.</a:t>
            </a:r>
          </a:p>
          <a:p>
            <a:pPr marL="0" indent="0">
              <a:buNone/>
            </a:pPr>
            <a:r>
              <a:rPr lang="en-US" sz="4000" b="1" baseline="30000" dirty="0">
                <a:latin typeface="+mn-lt"/>
              </a:rPr>
              <a:t>2</a:t>
            </a:r>
            <a:r>
              <a:rPr lang="en-US" sz="4000" b="1" dirty="0">
                <a:latin typeface="+mn-lt"/>
              </a:rPr>
              <a:t> Why spend money on what is not bread, and your labor on what does not satisfy? Listen, listen to me, and eat what is good, and your soul will delight in the richest of fare.</a:t>
            </a:r>
          </a:p>
          <a:p>
            <a:pPr marL="0" indent="0">
              <a:buNone/>
            </a:pPr>
            <a:r>
              <a:rPr lang="en-US" sz="4000" b="1" baseline="30000" dirty="0">
                <a:latin typeface="+mn-lt"/>
              </a:rPr>
              <a:t>3</a:t>
            </a:r>
            <a:r>
              <a:rPr lang="en-US" sz="4000" b="1" dirty="0">
                <a:latin typeface="+mn-lt"/>
              </a:rPr>
              <a:t> </a:t>
            </a:r>
            <a:r>
              <a:rPr lang="en-US" sz="4000" b="1" u="sng" dirty="0">
                <a:latin typeface="+mn-lt"/>
              </a:rPr>
              <a:t>Give ear and come to me; hear me, that your soul may live</a:t>
            </a:r>
            <a:r>
              <a:rPr lang="en-US" sz="4000" b="1" dirty="0">
                <a:latin typeface="+mn-lt"/>
              </a:rPr>
              <a:t>. I will make an everlasting covenant with you, my faithful love promised to David.</a:t>
            </a:r>
          </a:p>
          <a:p>
            <a:pPr marL="0" indent="0">
              <a:buNone/>
            </a:pPr>
            <a:r>
              <a:rPr lang="en-US" sz="4000" b="1" baseline="30000" dirty="0">
                <a:latin typeface="+mn-lt"/>
              </a:rPr>
              <a:t>4</a:t>
            </a:r>
            <a:r>
              <a:rPr lang="en-US" sz="4000" b="1" dirty="0">
                <a:latin typeface="+mn-lt"/>
              </a:rPr>
              <a:t> See, I have made him a witness to the peoples, a leader and commander of the peoples.  </a:t>
            </a:r>
          </a:p>
        </p:txBody>
      </p:sp>
    </p:spTree>
    <p:extLst>
      <p:ext uri="{BB962C8B-B14F-4D97-AF65-F5344CB8AC3E}">
        <p14:creationId xmlns:p14="http://schemas.microsoft.com/office/powerpoint/2010/main" val="3163773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a:latin typeface="+mn-lt"/>
              </a:rPr>
              <a:t>Yeshayahu</a:t>
            </a:r>
            <a:r>
              <a:rPr lang="en-US" sz="4000" b="1" dirty="0">
                <a:latin typeface="+mn-lt"/>
              </a:rPr>
              <a:t> [Isaiah] 55</a:t>
            </a:r>
          </a:p>
          <a:p>
            <a:pPr marL="0" indent="0">
              <a:buNone/>
            </a:pPr>
            <a:r>
              <a:rPr lang="en-US" sz="4000" b="1" baseline="30000" dirty="0">
                <a:latin typeface="+mn-lt"/>
              </a:rPr>
              <a:t>5</a:t>
            </a:r>
            <a:r>
              <a:rPr lang="en-US" sz="4000" b="1" dirty="0">
                <a:latin typeface="+mn-lt"/>
              </a:rPr>
              <a:t> Surely you will summon nations you know not, and nations that do not know you will hasten to you, because of Yahuwah your Elohim, the Holy One of </a:t>
            </a:r>
            <a:r>
              <a:rPr lang="en-US" sz="4000" b="1" dirty="0" err="1">
                <a:latin typeface="+mn-lt"/>
              </a:rPr>
              <a:t>Yisrael</a:t>
            </a:r>
            <a:r>
              <a:rPr lang="en-US" sz="4000" b="1" dirty="0">
                <a:latin typeface="+mn-lt"/>
              </a:rPr>
              <a:t>, for he has endowed you with splendor."</a:t>
            </a:r>
          </a:p>
          <a:p>
            <a:pPr marL="0" indent="0">
              <a:buNone/>
            </a:pPr>
            <a:r>
              <a:rPr lang="en-US" sz="4000" b="1" baseline="30000" dirty="0">
                <a:latin typeface="+mn-lt"/>
              </a:rPr>
              <a:t>6</a:t>
            </a:r>
            <a:r>
              <a:rPr lang="en-US" sz="4000" b="1" dirty="0">
                <a:latin typeface="+mn-lt"/>
              </a:rPr>
              <a:t> Seek Yahuwah while he may be found; call on him while he is near.</a:t>
            </a:r>
          </a:p>
          <a:p>
            <a:pPr marL="0" indent="0">
              <a:buNone/>
            </a:pPr>
            <a:r>
              <a:rPr lang="en-US" sz="4000" b="1" baseline="30000" dirty="0">
                <a:latin typeface="+mn-lt"/>
              </a:rPr>
              <a:t>7</a:t>
            </a:r>
            <a:r>
              <a:rPr lang="en-US" sz="4000" b="1" dirty="0">
                <a:latin typeface="+mn-lt"/>
              </a:rPr>
              <a:t> Let the wicked forsake his way and the evil man his thoughts. Let him turn to Yahuwah, and he will have mercy on him, and to our Elohim, for he will freely pardon.</a:t>
            </a:r>
          </a:p>
          <a:p>
            <a:pPr marL="0" indent="0">
              <a:buNone/>
            </a:pPr>
            <a:r>
              <a:rPr lang="en-US" sz="4000" b="1" baseline="30000" dirty="0">
                <a:latin typeface="+mn-lt"/>
              </a:rPr>
              <a:t>8</a:t>
            </a:r>
            <a:r>
              <a:rPr lang="en-US" sz="4000" b="1" dirty="0">
                <a:latin typeface="+mn-lt"/>
              </a:rPr>
              <a:t> "For my thoughts are not your thoughts, neither are your ways my ways," declares Yahuwah.</a:t>
            </a:r>
          </a:p>
        </p:txBody>
      </p:sp>
    </p:spTree>
    <p:extLst>
      <p:ext uri="{BB962C8B-B14F-4D97-AF65-F5344CB8AC3E}">
        <p14:creationId xmlns:p14="http://schemas.microsoft.com/office/powerpoint/2010/main" val="642548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4000" b="1" dirty="0" err="1">
                <a:latin typeface="+mn-lt"/>
              </a:rPr>
              <a:t>Yeshayahu</a:t>
            </a:r>
            <a:r>
              <a:rPr lang="en-US" sz="4000" b="1" dirty="0">
                <a:latin typeface="+mn-lt"/>
              </a:rPr>
              <a:t> [Isaiah] 55</a:t>
            </a:r>
          </a:p>
          <a:p>
            <a:pPr marL="0" indent="0">
              <a:buNone/>
            </a:pPr>
            <a:r>
              <a:rPr lang="en-US" sz="4000" b="1" baseline="30000" dirty="0">
                <a:latin typeface="+mn-lt"/>
              </a:rPr>
              <a:t>9</a:t>
            </a:r>
            <a:r>
              <a:rPr lang="en-US" sz="4000" b="1" dirty="0">
                <a:latin typeface="+mn-lt"/>
              </a:rPr>
              <a:t> "As the heavens are higher than the earth, so are my ways higher than your ways and my thoughts than your thoughts.</a:t>
            </a:r>
          </a:p>
          <a:p>
            <a:pPr marL="0" indent="0">
              <a:buNone/>
            </a:pPr>
            <a:r>
              <a:rPr lang="en-US" sz="4000" b="1" baseline="30000" dirty="0">
                <a:latin typeface="+mn-lt"/>
              </a:rPr>
              <a:t>10</a:t>
            </a:r>
            <a:r>
              <a:rPr lang="en-US" sz="4000" b="1" dirty="0">
                <a:latin typeface="+mn-lt"/>
              </a:rPr>
              <a:t> As the rain and the snow come down from heaven, and do not return to it without watering the earth and making it bud and flourish, so that it yields seed for the sower and bread for the eater,</a:t>
            </a:r>
          </a:p>
          <a:p>
            <a:pPr marL="0" indent="0">
              <a:buNone/>
            </a:pPr>
            <a:r>
              <a:rPr lang="en-US" sz="4000" b="1" baseline="30000" dirty="0">
                <a:latin typeface="+mn-lt"/>
              </a:rPr>
              <a:t>11</a:t>
            </a:r>
            <a:r>
              <a:rPr lang="en-US" sz="4000" b="1" dirty="0">
                <a:latin typeface="+mn-lt"/>
              </a:rPr>
              <a:t> so is my word that goes out from my mouth: It will not return to me empty, but will accomplish what I desire and achieve the purpose for which I sent it.</a:t>
            </a:r>
          </a:p>
        </p:txBody>
      </p:sp>
    </p:spTree>
    <p:extLst>
      <p:ext uri="{BB962C8B-B14F-4D97-AF65-F5344CB8AC3E}">
        <p14:creationId xmlns:p14="http://schemas.microsoft.com/office/powerpoint/2010/main" val="2215058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err="1">
                <a:latin typeface="+mn-lt"/>
              </a:rPr>
              <a:t>Yeshayahu</a:t>
            </a:r>
            <a:r>
              <a:rPr lang="en-US" sz="4000" b="1" dirty="0">
                <a:latin typeface="+mn-lt"/>
              </a:rPr>
              <a:t> [Isaiah] 55</a:t>
            </a:r>
          </a:p>
          <a:p>
            <a:pPr marL="0" indent="0">
              <a:buNone/>
            </a:pPr>
            <a:r>
              <a:rPr lang="en-US" sz="4000" b="1" baseline="30000" dirty="0">
                <a:latin typeface="+mn-lt"/>
              </a:rPr>
              <a:t>12</a:t>
            </a:r>
            <a:r>
              <a:rPr lang="en-US" sz="4000" b="1" dirty="0">
                <a:latin typeface="+mn-lt"/>
              </a:rPr>
              <a:t> You will go out in joy and be led forth in peace; the mountains and hills will burst into song before you, and all the trees of the field will clap their hands.</a:t>
            </a:r>
          </a:p>
          <a:p>
            <a:pPr marL="0" indent="0">
              <a:buNone/>
            </a:pPr>
            <a:r>
              <a:rPr lang="en-US" sz="4000" b="1" baseline="30000" dirty="0">
                <a:latin typeface="+mn-lt"/>
              </a:rPr>
              <a:t>13</a:t>
            </a:r>
            <a:r>
              <a:rPr lang="en-US" sz="4000" b="1" dirty="0">
                <a:latin typeface="+mn-lt"/>
              </a:rPr>
              <a:t> Instead of the </a:t>
            </a:r>
            <a:r>
              <a:rPr lang="en-US" sz="4000" b="1" dirty="0" err="1">
                <a:latin typeface="+mn-lt"/>
              </a:rPr>
              <a:t>thornbush</a:t>
            </a:r>
            <a:r>
              <a:rPr lang="en-US" sz="4000" b="1" dirty="0">
                <a:latin typeface="+mn-lt"/>
              </a:rPr>
              <a:t> will grow the pine tree, and instead of briers the myrtle will grow. This will be for Yahuwah's renown, for an everlasting sign, which will not be destroyed."</a:t>
            </a:r>
          </a:p>
        </p:txBody>
      </p:sp>
    </p:spTree>
    <p:extLst>
      <p:ext uri="{BB962C8B-B14F-4D97-AF65-F5344CB8AC3E}">
        <p14:creationId xmlns:p14="http://schemas.microsoft.com/office/powerpoint/2010/main" val="407261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Message for the Woman at the Well</a:t>
            </a:r>
          </a:p>
        </p:txBody>
      </p:sp>
      <p:sp>
        <p:nvSpPr>
          <p:cNvPr id="3" name="Content Placeholder 2"/>
          <p:cNvSpPr>
            <a:spLocks noGrp="1"/>
          </p:cNvSpPr>
          <p:nvPr>
            <p:ph idx="1"/>
          </p:nvPr>
        </p:nvSpPr>
        <p:spPr>
          <a:xfrm>
            <a:off x="609600" y="1027611"/>
            <a:ext cx="10972800" cy="5830388"/>
          </a:xfrm>
        </p:spPr>
        <p:txBody>
          <a:bodyPr>
            <a:normAutofit fontScale="92500"/>
          </a:bodyPr>
          <a:lstStyle/>
          <a:p>
            <a:pPr marL="0" indent="0">
              <a:buNone/>
            </a:pPr>
            <a:r>
              <a:rPr lang="en-US" sz="4000" b="1" baseline="30000" dirty="0">
                <a:latin typeface="+mn-lt"/>
              </a:rPr>
              <a:t>5</a:t>
            </a:r>
            <a:r>
              <a:rPr lang="en-US" sz="4000" b="1" dirty="0">
                <a:latin typeface="+mn-lt"/>
              </a:rPr>
              <a:t> So he came to a town in Samaria called </a:t>
            </a:r>
            <a:r>
              <a:rPr lang="en-US" sz="4000" b="1" dirty="0" err="1">
                <a:latin typeface="+mn-lt"/>
              </a:rPr>
              <a:t>Sychar</a:t>
            </a:r>
            <a:r>
              <a:rPr lang="en-US" sz="4000" b="1" dirty="0">
                <a:latin typeface="+mn-lt"/>
              </a:rPr>
              <a:t>, near the plot of ground </a:t>
            </a:r>
            <a:r>
              <a:rPr lang="en-US" sz="4000" b="1" dirty="0" err="1">
                <a:latin typeface="+mn-lt"/>
              </a:rPr>
              <a:t>Ya'acov</a:t>
            </a:r>
            <a:r>
              <a:rPr lang="en-US" sz="4000" b="1" dirty="0">
                <a:latin typeface="+mn-lt"/>
              </a:rPr>
              <a:t> had given to his son </a:t>
            </a:r>
            <a:r>
              <a:rPr lang="en-US" sz="4000" b="1" dirty="0" err="1">
                <a:latin typeface="+mn-lt"/>
              </a:rPr>
              <a:t>Yoseph</a:t>
            </a:r>
            <a:r>
              <a:rPr lang="en-US" sz="4000" b="1" dirty="0">
                <a:latin typeface="+mn-lt"/>
              </a:rPr>
              <a:t>.</a:t>
            </a:r>
          </a:p>
          <a:p>
            <a:pPr marL="0" indent="0">
              <a:buNone/>
            </a:pPr>
            <a:r>
              <a:rPr lang="en-US" sz="4000" b="1" baseline="30000" dirty="0">
                <a:latin typeface="+mn-lt"/>
              </a:rPr>
              <a:t>6</a:t>
            </a:r>
            <a:r>
              <a:rPr lang="en-US" sz="4000" b="1" dirty="0">
                <a:latin typeface="+mn-lt"/>
              </a:rPr>
              <a:t> </a:t>
            </a:r>
            <a:r>
              <a:rPr lang="en-US" sz="4000" b="1" dirty="0" err="1">
                <a:latin typeface="+mn-lt"/>
              </a:rPr>
              <a:t>Ya'acov's</a:t>
            </a:r>
            <a:r>
              <a:rPr lang="en-US" sz="4000" b="1" dirty="0">
                <a:latin typeface="+mn-lt"/>
              </a:rPr>
              <a:t> well was there, and </a:t>
            </a:r>
            <a:r>
              <a:rPr lang="en-US" sz="4000" b="1" dirty="0" err="1">
                <a:latin typeface="+mn-lt"/>
              </a:rPr>
              <a:t>Yahusha</a:t>
            </a:r>
            <a:r>
              <a:rPr lang="en-US" sz="4000" b="1" dirty="0">
                <a:latin typeface="+mn-lt"/>
              </a:rPr>
              <a:t>, tired as he was from the journey, sat down by the well. It was about the sixth hour.</a:t>
            </a:r>
          </a:p>
          <a:p>
            <a:pPr marL="0" indent="0">
              <a:buNone/>
            </a:pPr>
            <a:r>
              <a:rPr lang="en-US" sz="4000" b="1" baseline="30000" dirty="0">
                <a:latin typeface="+mn-lt"/>
              </a:rPr>
              <a:t>7</a:t>
            </a:r>
            <a:r>
              <a:rPr lang="en-US" sz="4000" b="1" dirty="0">
                <a:latin typeface="+mn-lt"/>
              </a:rPr>
              <a:t> When a Samaritan woman came to draw water, </a:t>
            </a:r>
            <a:r>
              <a:rPr lang="en-US" sz="4000" b="1" dirty="0" err="1">
                <a:latin typeface="+mn-lt"/>
              </a:rPr>
              <a:t>Yahusha</a:t>
            </a:r>
            <a:r>
              <a:rPr lang="en-US" sz="4000" b="1" dirty="0">
                <a:latin typeface="+mn-lt"/>
              </a:rPr>
              <a:t> said to her, "Will you give me a drink?"</a:t>
            </a:r>
          </a:p>
          <a:p>
            <a:pPr marL="0" indent="0">
              <a:buNone/>
            </a:pPr>
            <a:r>
              <a:rPr lang="en-US" sz="4000" b="1" baseline="30000" dirty="0">
                <a:latin typeface="+mn-lt"/>
              </a:rPr>
              <a:t>8</a:t>
            </a:r>
            <a:r>
              <a:rPr lang="en-US" sz="4000" b="1" dirty="0">
                <a:latin typeface="+mn-lt"/>
              </a:rPr>
              <a:t> (His disciples had gone into the town to buy food.)</a:t>
            </a:r>
          </a:p>
          <a:p>
            <a:pPr marL="0" indent="0">
              <a:buNone/>
            </a:pPr>
            <a:r>
              <a:rPr lang="en-US" sz="4000" b="1" dirty="0">
                <a:latin typeface="+mn-lt"/>
              </a:rPr>
              <a:t>4</a:t>
            </a:r>
            <a:r>
              <a:rPr lang="en-US" sz="4000" b="1" baseline="30000" dirty="0">
                <a:latin typeface="+mn-lt"/>
              </a:rPr>
              <a:t>th</a:t>
            </a:r>
            <a:r>
              <a:rPr lang="en-US" sz="4000" b="1" dirty="0">
                <a:latin typeface="+mn-lt"/>
              </a:rPr>
              <a:t> Gospel (John) 4</a:t>
            </a:r>
          </a:p>
        </p:txBody>
      </p:sp>
    </p:spTree>
    <p:extLst>
      <p:ext uri="{BB962C8B-B14F-4D97-AF65-F5344CB8AC3E}">
        <p14:creationId xmlns:p14="http://schemas.microsoft.com/office/powerpoint/2010/main" val="1952297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Messiah Gives Living Water</a:t>
            </a:r>
          </a:p>
        </p:txBody>
      </p:sp>
      <p:sp>
        <p:nvSpPr>
          <p:cNvPr id="3" name="Content Placeholder 2"/>
          <p:cNvSpPr>
            <a:spLocks noGrp="1"/>
          </p:cNvSpPr>
          <p:nvPr>
            <p:ph idx="1"/>
          </p:nvPr>
        </p:nvSpPr>
        <p:spPr>
          <a:xfrm>
            <a:off x="609600" y="1027611"/>
            <a:ext cx="10972800" cy="5830388"/>
          </a:xfrm>
        </p:spPr>
        <p:txBody>
          <a:bodyPr>
            <a:normAutofit fontScale="85000" lnSpcReduction="10000"/>
          </a:bodyPr>
          <a:lstStyle/>
          <a:p>
            <a:pPr marL="0" indent="0">
              <a:buNone/>
            </a:pPr>
            <a:r>
              <a:rPr lang="en-US" sz="4000" b="1" baseline="30000" dirty="0">
                <a:latin typeface="+mn-lt"/>
              </a:rPr>
              <a:t>9</a:t>
            </a:r>
            <a:r>
              <a:rPr lang="en-US" sz="4000" b="1" dirty="0">
                <a:latin typeface="+mn-lt"/>
              </a:rPr>
              <a:t> The Samaritan woman said to him, "You are a Yehudi and I am a Samaritan woman. How can you ask me for a drink?" (For </a:t>
            </a:r>
            <a:r>
              <a:rPr lang="en-US" sz="4000" b="1" dirty="0" err="1">
                <a:latin typeface="+mn-lt"/>
              </a:rPr>
              <a:t>Yehudim</a:t>
            </a:r>
            <a:r>
              <a:rPr lang="en-US" sz="4000" b="1" dirty="0">
                <a:latin typeface="+mn-lt"/>
              </a:rPr>
              <a:t> do not associate with Samaritans.)</a:t>
            </a:r>
          </a:p>
          <a:p>
            <a:pPr marL="0" indent="0">
              <a:buNone/>
            </a:pPr>
            <a:r>
              <a:rPr lang="en-US" sz="4000" b="1" baseline="30000" dirty="0">
                <a:latin typeface="+mn-lt"/>
              </a:rPr>
              <a:t>10</a:t>
            </a:r>
            <a:r>
              <a:rPr lang="en-US" sz="4000" b="1" dirty="0">
                <a:latin typeface="+mn-lt"/>
              </a:rPr>
              <a:t> </a:t>
            </a:r>
            <a:r>
              <a:rPr lang="en-US" sz="4000" b="1" dirty="0" err="1">
                <a:latin typeface="+mn-lt"/>
              </a:rPr>
              <a:t>Yahusha</a:t>
            </a:r>
            <a:r>
              <a:rPr lang="en-US" sz="4000" b="1" dirty="0">
                <a:latin typeface="+mn-lt"/>
              </a:rPr>
              <a:t> answered her, "</a:t>
            </a:r>
            <a:r>
              <a:rPr lang="en-US" sz="4000" b="1" u="sng" dirty="0">
                <a:latin typeface="+mn-lt"/>
              </a:rPr>
              <a:t>If you knew the gift of Elohim and who it is that asks you for a drink, you would have asked him and he would have given you living water</a:t>
            </a:r>
            <a:r>
              <a:rPr lang="en-US" sz="4000" b="1" dirty="0">
                <a:latin typeface="+mn-lt"/>
              </a:rPr>
              <a:t>."</a:t>
            </a:r>
          </a:p>
          <a:p>
            <a:pPr marL="0" indent="0">
              <a:buNone/>
            </a:pPr>
            <a:r>
              <a:rPr lang="en-US" sz="4000" b="1" baseline="30000" dirty="0">
                <a:latin typeface="+mn-lt"/>
              </a:rPr>
              <a:t>11</a:t>
            </a:r>
            <a:r>
              <a:rPr lang="en-US" sz="4000" b="1" dirty="0">
                <a:latin typeface="+mn-lt"/>
              </a:rPr>
              <a:t> "Sir," the woman said, "you have nothing to draw with and the well is deep. Where can you get this living water?</a:t>
            </a:r>
          </a:p>
          <a:p>
            <a:pPr marL="0" indent="0">
              <a:buNone/>
            </a:pPr>
            <a:r>
              <a:rPr lang="en-US" sz="4000" b="1" baseline="30000" dirty="0">
                <a:latin typeface="+mn-lt"/>
              </a:rPr>
              <a:t>12</a:t>
            </a:r>
            <a:r>
              <a:rPr lang="en-US" sz="4000" b="1" dirty="0">
                <a:latin typeface="+mn-lt"/>
              </a:rPr>
              <a:t> Are you greater than our father </a:t>
            </a:r>
            <a:r>
              <a:rPr lang="en-US" sz="4000" b="1" dirty="0" err="1">
                <a:latin typeface="+mn-lt"/>
              </a:rPr>
              <a:t>Ya'acov</a:t>
            </a:r>
            <a:r>
              <a:rPr lang="en-US" sz="4000" b="1" dirty="0">
                <a:latin typeface="+mn-lt"/>
              </a:rPr>
              <a:t>, who gave us the well and drank from it himself, as did also his sons and his flocks and herds?"</a:t>
            </a:r>
          </a:p>
          <a:p>
            <a:pPr marL="0" indent="0">
              <a:buNone/>
            </a:pPr>
            <a:r>
              <a:rPr lang="en-US" sz="4000" b="1" dirty="0">
                <a:latin typeface="+mn-lt"/>
              </a:rPr>
              <a:t>4</a:t>
            </a:r>
            <a:r>
              <a:rPr lang="en-US" sz="4000" b="1" baseline="30000" dirty="0">
                <a:latin typeface="+mn-lt"/>
              </a:rPr>
              <a:t>th</a:t>
            </a:r>
            <a:r>
              <a:rPr lang="en-US" sz="4000" b="1" dirty="0">
                <a:latin typeface="+mn-lt"/>
              </a:rPr>
              <a:t> Gospel (John) 4</a:t>
            </a:r>
          </a:p>
        </p:txBody>
      </p:sp>
    </p:spTree>
    <p:extLst>
      <p:ext uri="{BB962C8B-B14F-4D97-AF65-F5344CB8AC3E}">
        <p14:creationId xmlns:p14="http://schemas.microsoft.com/office/powerpoint/2010/main" val="1080543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Messiah Gives Living Water</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baseline="30000" dirty="0">
                <a:latin typeface="+mn-lt"/>
              </a:rPr>
              <a:t>13</a:t>
            </a:r>
            <a:r>
              <a:rPr lang="en-US" sz="4000" b="1" dirty="0">
                <a:latin typeface="+mn-lt"/>
              </a:rPr>
              <a:t> </a:t>
            </a:r>
            <a:r>
              <a:rPr lang="en-US" sz="4000" b="1" dirty="0" err="1">
                <a:latin typeface="+mn-lt"/>
              </a:rPr>
              <a:t>Yahusha</a:t>
            </a:r>
            <a:r>
              <a:rPr lang="en-US" sz="4000" b="1" dirty="0">
                <a:latin typeface="+mn-lt"/>
              </a:rPr>
              <a:t> answered, "Everyone who drinks this water will be thirsty again,</a:t>
            </a:r>
          </a:p>
          <a:p>
            <a:pPr marL="0" indent="0">
              <a:buNone/>
            </a:pPr>
            <a:r>
              <a:rPr lang="en-US" sz="4000" b="1" baseline="30000" dirty="0">
                <a:latin typeface="+mn-lt"/>
              </a:rPr>
              <a:t>14</a:t>
            </a:r>
            <a:r>
              <a:rPr lang="en-US" sz="4000" b="1" dirty="0">
                <a:latin typeface="+mn-lt"/>
              </a:rPr>
              <a:t> but </a:t>
            </a:r>
            <a:r>
              <a:rPr lang="en-US" sz="4000" b="1" u="sng" dirty="0">
                <a:latin typeface="+mn-lt"/>
              </a:rPr>
              <a:t>whoever drinks the water I give him will never thirst. Indeed, the water I give him will become in him a spring of water welling up to eternal life</a:t>
            </a:r>
            <a:r>
              <a:rPr lang="en-US" sz="4000" b="1" dirty="0">
                <a:latin typeface="+mn-lt"/>
              </a:rPr>
              <a:t>."</a:t>
            </a:r>
          </a:p>
          <a:p>
            <a:pPr marL="0" indent="0">
              <a:buNone/>
            </a:pPr>
            <a:r>
              <a:rPr lang="en-US" sz="4000" b="1" baseline="30000" dirty="0">
                <a:latin typeface="+mn-lt"/>
              </a:rPr>
              <a:t>15</a:t>
            </a:r>
            <a:r>
              <a:rPr lang="en-US" sz="4000" b="1" dirty="0">
                <a:latin typeface="+mn-lt"/>
              </a:rPr>
              <a:t> The woman said to him, "Sir, give me this water so that I won't get thirsty and have to keep coming here to draw water."</a:t>
            </a:r>
          </a:p>
          <a:p>
            <a:pPr marL="0" indent="0">
              <a:buNone/>
            </a:pPr>
            <a:r>
              <a:rPr lang="en-US" sz="4000" b="1" dirty="0">
                <a:latin typeface="+mn-lt"/>
              </a:rPr>
              <a:t>4</a:t>
            </a:r>
            <a:r>
              <a:rPr lang="en-US" sz="4000" b="1" baseline="30000" dirty="0">
                <a:latin typeface="+mn-lt"/>
              </a:rPr>
              <a:t>th</a:t>
            </a:r>
            <a:r>
              <a:rPr lang="en-US" sz="4000" b="1" dirty="0">
                <a:latin typeface="+mn-lt"/>
              </a:rPr>
              <a:t> Gospel (John) 4</a:t>
            </a:r>
          </a:p>
        </p:txBody>
      </p:sp>
    </p:spTree>
    <p:extLst>
      <p:ext uri="{BB962C8B-B14F-4D97-AF65-F5344CB8AC3E}">
        <p14:creationId xmlns:p14="http://schemas.microsoft.com/office/powerpoint/2010/main" val="1887301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Yahuwah is The Spring of Living Water</a:t>
            </a:r>
          </a:p>
        </p:txBody>
      </p:sp>
      <p:sp>
        <p:nvSpPr>
          <p:cNvPr id="3" name="Content Placeholder 2"/>
          <p:cNvSpPr>
            <a:spLocks noGrp="1"/>
          </p:cNvSpPr>
          <p:nvPr>
            <p:ph idx="1"/>
          </p:nvPr>
        </p:nvSpPr>
        <p:spPr>
          <a:xfrm>
            <a:off x="609600" y="1027612"/>
            <a:ext cx="10972800" cy="5098552"/>
          </a:xfrm>
        </p:spPr>
        <p:txBody>
          <a:bodyPr>
            <a:normAutofit fontScale="92500" lnSpcReduction="10000"/>
          </a:bodyPr>
          <a:lstStyle/>
          <a:p>
            <a:pPr marL="0" indent="0">
              <a:buNone/>
            </a:pPr>
            <a:r>
              <a:rPr lang="en-US" sz="4000" b="1" dirty="0" err="1">
                <a:latin typeface="+mn-lt"/>
              </a:rPr>
              <a:t>Yirmyahu</a:t>
            </a:r>
            <a:r>
              <a:rPr lang="en-US" sz="4000" b="1" dirty="0">
                <a:latin typeface="+mn-lt"/>
              </a:rPr>
              <a:t> [Jeremiah] 2</a:t>
            </a:r>
          </a:p>
          <a:p>
            <a:pPr marL="0" indent="0">
              <a:buNone/>
            </a:pPr>
            <a:r>
              <a:rPr lang="en-US" sz="4000" b="1" baseline="30000" dirty="0">
                <a:latin typeface="+mn-lt"/>
              </a:rPr>
              <a:t>11</a:t>
            </a:r>
            <a:r>
              <a:rPr lang="en-US" sz="4000" b="1" dirty="0">
                <a:latin typeface="+mn-lt"/>
              </a:rPr>
              <a:t> Has a nation ever changed its gods? (Yet they are not gods at all.) But my people have exchanged their Glory for worthless idols.</a:t>
            </a:r>
          </a:p>
          <a:p>
            <a:pPr marL="0" indent="0">
              <a:buNone/>
            </a:pPr>
            <a:r>
              <a:rPr lang="en-US" sz="4000" b="1" baseline="30000" dirty="0">
                <a:latin typeface="+mn-lt"/>
              </a:rPr>
              <a:t>12</a:t>
            </a:r>
            <a:r>
              <a:rPr lang="en-US" sz="4000" b="1" dirty="0">
                <a:latin typeface="+mn-lt"/>
              </a:rPr>
              <a:t> Be appalled at this, O heavens, and shudder with great horror," declares Yahuwah.</a:t>
            </a:r>
          </a:p>
          <a:p>
            <a:pPr marL="0" indent="0">
              <a:buNone/>
            </a:pPr>
            <a:r>
              <a:rPr lang="en-US" sz="4000" b="1" baseline="30000" dirty="0">
                <a:latin typeface="+mn-lt"/>
              </a:rPr>
              <a:t>13</a:t>
            </a:r>
            <a:r>
              <a:rPr lang="en-US" sz="4000" b="1" dirty="0">
                <a:latin typeface="+mn-lt"/>
              </a:rPr>
              <a:t> "My people have committed two sins: They have forsaken </a:t>
            </a:r>
            <a:r>
              <a:rPr lang="en-US" sz="4000" b="1" u="sng" dirty="0">
                <a:latin typeface="+mn-lt"/>
              </a:rPr>
              <a:t>me</a:t>
            </a:r>
            <a:r>
              <a:rPr lang="en-US" sz="4000" b="1" dirty="0">
                <a:latin typeface="+mn-lt"/>
              </a:rPr>
              <a:t>, </a:t>
            </a:r>
            <a:r>
              <a:rPr lang="en-US" sz="4000" b="1" u="sng" dirty="0">
                <a:latin typeface="+mn-lt"/>
              </a:rPr>
              <a:t>the spring of living water</a:t>
            </a:r>
            <a:r>
              <a:rPr lang="en-US" sz="4000" b="1" dirty="0">
                <a:latin typeface="+mn-lt"/>
              </a:rPr>
              <a:t>, and have dug their own cisterns, broken cisterns that cannot hold water.</a:t>
            </a:r>
          </a:p>
        </p:txBody>
      </p:sp>
    </p:spTree>
    <p:extLst>
      <p:ext uri="{BB962C8B-B14F-4D97-AF65-F5344CB8AC3E}">
        <p14:creationId xmlns:p14="http://schemas.microsoft.com/office/powerpoint/2010/main" val="892600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Yahuwah is the Living Water</a:t>
            </a:r>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sz="4000" b="1" dirty="0" err="1">
                <a:latin typeface="+mn-lt"/>
              </a:rPr>
              <a:t>Yirmyahu</a:t>
            </a:r>
            <a:r>
              <a:rPr lang="en-US" sz="4000" b="1" dirty="0">
                <a:latin typeface="+mn-lt"/>
              </a:rPr>
              <a:t> [Jeremiah] 17</a:t>
            </a:r>
          </a:p>
          <a:p>
            <a:pPr marL="0" indent="0">
              <a:buNone/>
            </a:pPr>
            <a:r>
              <a:rPr lang="en-US" sz="4000" b="1" baseline="30000" dirty="0">
                <a:latin typeface="+mn-lt"/>
              </a:rPr>
              <a:t>13</a:t>
            </a:r>
            <a:r>
              <a:rPr lang="en-US" sz="4000" b="1" dirty="0">
                <a:latin typeface="+mn-lt"/>
              </a:rPr>
              <a:t> Yahuwah, the hope of </a:t>
            </a:r>
            <a:r>
              <a:rPr lang="en-US" sz="4000" b="1" dirty="0" err="1">
                <a:latin typeface="+mn-lt"/>
              </a:rPr>
              <a:t>Yisrael</a:t>
            </a:r>
            <a:r>
              <a:rPr lang="en-US" sz="4000" b="1" dirty="0">
                <a:latin typeface="+mn-lt"/>
              </a:rPr>
              <a:t>, all who forsake you will be put to shame. Those who turn away from you will be written in the dust because they have forsaken </a:t>
            </a:r>
            <a:r>
              <a:rPr lang="en-US" sz="4000" b="1" u="sng" dirty="0">
                <a:latin typeface="+mn-lt"/>
              </a:rPr>
              <a:t>Yahuwah, the spring of living water</a:t>
            </a:r>
            <a:r>
              <a:rPr lang="en-US" sz="4000" b="1" dirty="0">
                <a:latin typeface="+mn-lt"/>
              </a:rPr>
              <a:t>.</a:t>
            </a:r>
          </a:p>
          <a:p>
            <a:pPr marL="0" indent="0">
              <a:buNone/>
            </a:pPr>
            <a:endParaRPr lang="en-US" sz="4000" b="1" dirty="0">
              <a:latin typeface="+mn-lt"/>
            </a:endParaRPr>
          </a:p>
        </p:txBody>
      </p:sp>
    </p:spTree>
    <p:extLst>
      <p:ext uri="{BB962C8B-B14F-4D97-AF65-F5344CB8AC3E}">
        <p14:creationId xmlns:p14="http://schemas.microsoft.com/office/powerpoint/2010/main" val="4294352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274639"/>
            <a:ext cx="11252200" cy="752973"/>
          </a:xfrm>
        </p:spPr>
        <p:txBody>
          <a:bodyPr>
            <a:noAutofit/>
          </a:bodyPr>
          <a:lstStyle/>
          <a:p>
            <a:pPr algn="ctr"/>
            <a:r>
              <a:rPr lang="en-US" sz="4000" b="1" dirty="0" smtClean="0">
                <a:latin typeface="+mn-lt"/>
              </a:rPr>
              <a:t>The Second Way Elohim Dwells in Men: By His Spirit</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fontScale="92500"/>
          </a:bodyPr>
          <a:lstStyle/>
          <a:p>
            <a:pPr marL="0" indent="0">
              <a:buNone/>
            </a:pPr>
            <a:r>
              <a:rPr lang="en-US" sz="4000" b="1" dirty="0"/>
              <a:t>4</a:t>
            </a:r>
            <a:r>
              <a:rPr lang="en-US" sz="4000" b="1" baseline="30000" dirty="0"/>
              <a:t>th</a:t>
            </a:r>
            <a:r>
              <a:rPr lang="en-US" sz="4000" b="1" dirty="0"/>
              <a:t> Gospel (John) 7</a:t>
            </a:r>
          </a:p>
          <a:p>
            <a:pPr marL="0" indent="0">
              <a:buNone/>
            </a:pPr>
            <a:r>
              <a:rPr lang="en-US" sz="4000" b="1" baseline="30000" dirty="0" smtClean="0">
                <a:latin typeface="+mn-lt"/>
              </a:rPr>
              <a:t>37</a:t>
            </a:r>
            <a:r>
              <a:rPr lang="en-US" sz="4000" b="1" dirty="0" smtClean="0">
                <a:latin typeface="+mn-lt"/>
              </a:rPr>
              <a:t> </a:t>
            </a:r>
            <a:r>
              <a:rPr lang="en-US" sz="4000" b="1" dirty="0">
                <a:latin typeface="+mn-lt"/>
              </a:rPr>
              <a:t>On the last and greatest day of the Feast, Yahusha stood and said in a loud voice, "If anyone is thirsty, let him come to me and drink.</a:t>
            </a:r>
          </a:p>
          <a:p>
            <a:pPr marL="0" indent="0">
              <a:buNone/>
            </a:pPr>
            <a:r>
              <a:rPr lang="en-US" sz="4000" b="1" baseline="30000" dirty="0">
                <a:latin typeface="+mn-lt"/>
              </a:rPr>
              <a:t>38</a:t>
            </a:r>
            <a:r>
              <a:rPr lang="en-US" sz="4000" b="1" dirty="0">
                <a:latin typeface="+mn-lt"/>
              </a:rPr>
              <a:t> Whoever believes in me, as the Scripture has said, streams of living water will flow from within him."</a:t>
            </a:r>
          </a:p>
          <a:p>
            <a:pPr marL="0" indent="0">
              <a:buNone/>
            </a:pPr>
            <a:r>
              <a:rPr lang="en-US" sz="4000" b="1" baseline="30000" dirty="0">
                <a:latin typeface="+mn-lt"/>
              </a:rPr>
              <a:t>39</a:t>
            </a:r>
            <a:r>
              <a:rPr lang="en-US" sz="4000" b="1" dirty="0">
                <a:latin typeface="+mn-lt"/>
              </a:rPr>
              <a:t> </a:t>
            </a:r>
            <a:r>
              <a:rPr lang="en-US" sz="4000" b="1" u="sng" dirty="0">
                <a:latin typeface="+mn-lt"/>
              </a:rPr>
              <a:t>By this he meant the Spirit, whom those who believed in him were later to receive. Up to that time the Spirit had not been given, since Yahusha had not yet been glorified</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3970967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Elohim </a:t>
            </a:r>
            <a:r>
              <a:rPr lang="en-US" sz="4400" b="1" dirty="0" err="1" smtClean="0">
                <a:latin typeface="Times New Roman" panose="02020603050405020304" pitchFamily="18" charset="0"/>
                <a:cs typeface="Times New Roman" panose="02020603050405020304" pitchFamily="18" charset="0"/>
              </a:rPr>
              <a:t>Tabernacling</a:t>
            </a:r>
            <a:r>
              <a:rPr lang="en-US" sz="4400" b="1" dirty="0" smtClean="0">
                <a:latin typeface="Times New Roman" panose="02020603050405020304" pitchFamily="18" charset="0"/>
                <a:cs typeface="Times New Roman" panose="02020603050405020304" pitchFamily="18" charset="0"/>
              </a:rPr>
              <a:t> </a:t>
            </a:r>
            <a:r>
              <a:rPr lang="en-US" sz="4400" b="1" dirty="0" smtClean="0">
                <a:latin typeface="Times New Roman" panose="02020603050405020304" pitchFamily="18" charset="0"/>
                <a:cs typeface="Times New Roman" panose="02020603050405020304" pitchFamily="18" charset="0"/>
              </a:rPr>
              <a:t>in Our Human </a:t>
            </a:r>
            <a:r>
              <a:rPr lang="en-US" sz="4400" b="1" dirty="0" smtClean="0">
                <a:latin typeface="Times New Roman" panose="02020603050405020304" pitchFamily="18" charset="0"/>
                <a:cs typeface="Times New Roman" panose="02020603050405020304" pitchFamily="18" charset="0"/>
              </a:rPr>
              <a:t>Body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a:t>
            </a:r>
            <a:r>
              <a:rPr lang="en-US" sz="4000" b="1" dirty="0" smtClean="0">
                <a:latin typeface="Times New Roman" panose="02020603050405020304" pitchFamily="18" charset="0"/>
                <a:cs typeface="Times New Roman" panose="02020603050405020304" pitchFamily="18" charset="0"/>
              </a:rPr>
              <a:t>Gospel 14:16-18</a:t>
            </a:r>
          </a:p>
          <a:p>
            <a:pPr marL="0" indent="0">
              <a:buNone/>
            </a:pPr>
            <a:r>
              <a:rPr lang="en-US" sz="4000" b="1" dirty="0"/>
              <a:t>I will ask the Father, and He will give you another Helper, that He may be with you forever</a:t>
            </a:r>
            <a:r>
              <a:rPr lang="en-US" sz="4000" b="1" dirty="0" smtClean="0"/>
              <a:t>; </a:t>
            </a:r>
            <a:r>
              <a:rPr lang="en-US" sz="4000" b="1" dirty="0"/>
              <a:t>[that is] </a:t>
            </a:r>
            <a:r>
              <a:rPr lang="en-US" sz="4000" b="1" u="sng" dirty="0"/>
              <a:t>the Spirit of truth</a:t>
            </a:r>
            <a:r>
              <a:rPr lang="en-US" sz="4000" b="1" dirty="0"/>
              <a:t>, whom the world cannot receive, because it does not see Him or know Him, [but] </a:t>
            </a:r>
            <a:r>
              <a:rPr lang="en-US" sz="4000" b="1" u="sng" dirty="0"/>
              <a:t>you know Him because He abides with you and will be in </a:t>
            </a:r>
            <a:r>
              <a:rPr lang="en-US" sz="4000" b="1" u="sng" dirty="0" smtClean="0"/>
              <a:t>you</a:t>
            </a:r>
            <a:r>
              <a:rPr lang="en-US" sz="4000" b="1" dirty="0" smtClean="0"/>
              <a:t>. </a:t>
            </a:r>
            <a:r>
              <a:rPr lang="en-US" sz="4000" b="1" u="sng" dirty="0" smtClean="0"/>
              <a:t>I </a:t>
            </a:r>
            <a:r>
              <a:rPr lang="en-US" sz="4000" b="1" u="sng" dirty="0"/>
              <a:t>will not leave you as orphans; I will come to you</a:t>
            </a:r>
            <a:r>
              <a:rPr lang="en-US" sz="4000" b="1" dirty="0"/>
              <a:t>.</a:t>
            </a:r>
          </a:p>
          <a:p>
            <a:pPr marL="0" indent="0">
              <a:buNone/>
            </a:pPr>
            <a:endParaRPr lang="en-US" sz="4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5260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3</a:t>
            </a:r>
            <a:r>
              <a:rPr lang="en-US" sz="4000" b="1" baseline="30000" dirty="0" smtClean="0">
                <a:latin typeface="+mn-lt"/>
              </a:rPr>
              <a:t>rd</a:t>
            </a:r>
            <a:r>
              <a:rPr lang="en-US" sz="4000" b="1" dirty="0" smtClean="0">
                <a:latin typeface="+mn-lt"/>
              </a:rPr>
              <a:t> Manifestation: In the Messianic Age</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err="1">
                <a:latin typeface="+mn-lt"/>
              </a:rPr>
              <a:t>Zakaryah</a:t>
            </a:r>
            <a:r>
              <a:rPr lang="en-US" sz="4000" b="1" dirty="0">
                <a:latin typeface="+mn-lt"/>
              </a:rPr>
              <a:t> [</a:t>
            </a:r>
            <a:r>
              <a:rPr lang="en-US" sz="4000" b="1" dirty="0" err="1">
                <a:latin typeface="+mn-lt"/>
              </a:rPr>
              <a:t>Zekariah</a:t>
            </a:r>
            <a:r>
              <a:rPr lang="en-US" sz="4000" b="1" dirty="0">
                <a:latin typeface="+mn-lt"/>
              </a:rPr>
              <a:t>] 14</a:t>
            </a:r>
          </a:p>
          <a:p>
            <a:pPr marL="0" indent="0">
              <a:buNone/>
            </a:pPr>
            <a:r>
              <a:rPr lang="en-US" sz="4000" b="1" baseline="30000" dirty="0">
                <a:latin typeface="+mn-lt"/>
              </a:rPr>
              <a:t>4</a:t>
            </a:r>
            <a:r>
              <a:rPr lang="en-US" sz="4000" b="1" dirty="0">
                <a:latin typeface="+mn-lt"/>
              </a:rPr>
              <a:t> On that day his feet will stand on the Mount of Olives, east of </a:t>
            </a:r>
            <a:r>
              <a:rPr lang="en-US" sz="4000" b="1" dirty="0" err="1">
                <a:latin typeface="+mn-lt"/>
              </a:rPr>
              <a:t>Yerushalayim</a:t>
            </a:r>
            <a:r>
              <a:rPr lang="en-US" sz="4000" b="1" dirty="0">
                <a:latin typeface="+mn-lt"/>
              </a:rPr>
              <a:t>, and the Mount of Olives will be split in two from east to west, forming a great valley, with half of the mountain moving north and half moving south.</a:t>
            </a:r>
          </a:p>
          <a:p>
            <a:pPr marL="0" indent="0">
              <a:buNone/>
            </a:pPr>
            <a:r>
              <a:rPr lang="en-US" sz="4000" b="1" baseline="30000" dirty="0">
                <a:latin typeface="+mn-lt"/>
              </a:rPr>
              <a:t>5</a:t>
            </a:r>
            <a:r>
              <a:rPr lang="en-US" sz="4000" b="1" dirty="0">
                <a:latin typeface="+mn-lt"/>
              </a:rPr>
              <a:t> You will flee by my mountain valley, for it will extend to </a:t>
            </a:r>
            <a:r>
              <a:rPr lang="en-US" sz="4000" b="1" dirty="0" err="1">
                <a:latin typeface="+mn-lt"/>
              </a:rPr>
              <a:t>Azel</a:t>
            </a:r>
            <a:r>
              <a:rPr lang="en-US" sz="4000" b="1" dirty="0">
                <a:latin typeface="+mn-lt"/>
              </a:rPr>
              <a:t>. You will flee as you fled from the earthquake in the days of </a:t>
            </a:r>
            <a:r>
              <a:rPr lang="en-US" sz="4000" b="1" dirty="0" err="1">
                <a:latin typeface="+mn-lt"/>
              </a:rPr>
              <a:t>Uzziah</a:t>
            </a:r>
            <a:r>
              <a:rPr lang="en-US" sz="4000" b="1" dirty="0">
                <a:latin typeface="+mn-lt"/>
              </a:rPr>
              <a:t> king of </a:t>
            </a:r>
            <a:r>
              <a:rPr lang="en-US" sz="4000" b="1" dirty="0" err="1">
                <a:latin typeface="+mn-lt"/>
              </a:rPr>
              <a:t>Yehudah</a:t>
            </a:r>
            <a:r>
              <a:rPr lang="en-US" sz="4000" b="1" dirty="0">
                <a:latin typeface="+mn-lt"/>
              </a:rPr>
              <a:t>. Then Yahuwah my Elohim will come, and all the holy ones with him.</a:t>
            </a:r>
          </a:p>
          <a:p>
            <a:pPr marL="0" indent="0">
              <a:buNone/>
            </a:pPr>
            <a:endParaRPr lang="en-US" sz="4000" b="1" dirty="0">
              <a:latin typeface="+mn-lt"/>
            </a:endParaRPr>
          </a:p>
        </p:txBody>
      </p:sp>
    </p:spTree>
    <p:extLst>
      <p:ext uri="{BB962C8B-B14F-4D97-AF65-F5344CB8AC3E}">
        <p14:creationId xmlns:p14="http://schemas.microsoft.com/office/powerpoint/2010/main" val="1723419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Springs of Living Water?</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4000" b="1" dirty="0" err="1">
                <a:latin typeface="+mn-lt"/>
              </a:rPr>
              <a:t>Zakaryah</a:t>
            </a:r>
            <a:r>
              <a:rPr lang="en-US" sz="4000" b="1" dirty="0">
                <a:latin typeface="+mn-lt"/>
              </a:rPr>
              <a:t> [</a:t>
            </a:r>
            <a:r>
              <a:rPr lang="en-US" sz="4000" b="1" dirty="0" err="1">
                <a:latin typeface="+mn-lt"/>
              </a:rPr>
              <a:t>Zekariah</a:t>
            </a:r>
            <a:r>
              <a:rPr lang="en-US" sz="4000" b="1" dirty="0">
                <a:latin typeface="+mn-lt"/>
              </a:rPr>
              <a:t>] 14</a:t>
            </a:r>
          </a:p>
          <a:p>
            <a:pPr marL="0" indent="0">
              <a:buNone/>
            </a:pPr>
            <a:r>
              <a:rPr lang="en-US" sz="4000" b="1" baseline="30000" dirty="0">
                <a:latin typeface="+mn-lt"/>
              </a:rPr>
              <a:t>6</a:t>
            </a:r>
            <a:r>
              <a:rPr lang="en-US" sz="4000" b="1" dirty="0">
                <a:latin typeface="+mn-lt"/>
              </a:rPr>
              <a:t> On that day there will be no light, no cold or frost.</a:t>
            </a:r>
          </a:p>
          <a:p>
            <a:pPr marL="0" indent="0">
              <a:buNone/>
            </a:pPr>
            <a:r>
              <a:rPr lang="en-US" sz="4000" b="1" baseline="30000" dirty="0">
                <a:latin typeface="+mn-lt"/>
              </a:rPr>
              <a:t>7</a:t>
            </a:r>
            <a:r>
              <a:rPr lang="en-US" sz="4000" b="1" dirty="0">
                <a:latin typeface="+mn-lt"/>
              </a:rPr>
              <a:t> It will be a unique day, without daytime or nighttime-- a day known to Yahuwah. When evening comes, there will be light.</a:t>
            </a:r>
          </a:p>
          <a:p>
            <a:pPr marL="0" indent="0">
              <a:buNone/>
            </a:pPr>
            <a:r>
              <a:rPr lang="en-US" sz="4000" b="1" baseline="30000" dirty="0">
                <a:latin typeface="+mn-lt"/>
              </a:rPr>
              <a:t>8</a:t>
            </a:r>
            <a:r>
              <a:rPr lang="en-US" sz="4000" b="1" dirty="0">
                <a:latin typeface="+mn-lt"/>
              </a:rPr>
              <a:t> </a:t>
            </a:r>
            <a:r>
              <a:rPr lang="en-US" sz="4000" b="1" u="sng" dirty="0">
                <a:latin typeface="+mn-lt"/>
              </a:rPr>
              <a:t>On that day living water will flow out from </a:t>
            </a:r>
            <a:r>
              <a:rPr lang="en-US" sz="4000" b="1" u="sng" dirty="0" err="1">
                <a:latin typeface="+mn-lt"/>
              </a:rPr>
              <a:t>Yerushalayim</a:t>
            </a:r>
            <a:r>
              <a:rPr lang="en-US" sz="4000" b="1" dirty="0">
                <a:latin typeface="+mn-lt"/>
              </a:rPr>
              <a:t>, half to the eastern sea and half to the western sea, in summer and in winter.</a:t>
            </a:r>
          </a:p>
          <a:p>
            <a:pPr marL="0" indent="0">
              <a:buNone/>
            </a:pPr>
            <a:r>
              <a:rPr lang="en-US" sz="4000" b="1" baseline="30000" dirty="0">
                <a:latin typeface="+mn-lt"/>
              </a:rPr>
              <a:t>9</a:t>
            </a:r>
            <a:r>
              <a:rPr lang="en-US" sz="4000" b="1" dirty="0">
                <a:latin typeface="+mn-lt"/>
              </a:rPr>
              <a:t> Yahuwah will be king over the whole earth. On that day there will be one Lord, and his name the only name.</a:t>
            </a:r>
          </a:p>
          <a:p>
            <a:pPr marL="0" indent="0">
              <a:buNone/>
            </a:pPr>
            <a:endParaRPr lang="en-US" sz="4000" b="1" dirty="0">
              <a:latin typeface="+mn-lt"/>
            </a:endParaRPr>
          </a:p>
        </p:txBody>
      </p:sp>
    </p:spTree>
    <p:extLst>
      <p:ext uri="{BB962C8B-B14F-4D97-AF65-F5344CB8AC3E}">
        <p14:creationId xmlns:p14="http://schemas.microsoft.com/office/powerpoint/2010/main" val="349169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a:latin typeface="+mn-lt"/>
              </a:rPr>
              <a:t>Yechezqel</a:t>
            </a:r>
            <a:r>
              <a:rPr lang="en-US" sz="4000" b="1" dirty="0">
                <a:latin typeface="+mn-lt"/>
              </a:rPr>
              <a:t> [Ezekiel] 47</a:t>
            </a:r>
          </a:p>
          <a:p>
            <a:pPr marL="0" indent="0">
              <a:buNone/>
            </a:pPr>
            <a:r>
              <a:rPr lang="en-US" sz="4000" b="1" baseline="30000" dirty="0">
                <a:latin typeface="+mn-lt"/>
              </a:rPr>
              <a:t>1</a:t>
            </a:r>
            <a:r>
              <a:rPr lang="en-US" sz="4000" b="1" dirty="0">
                <a:latin typeface="+mn-lt"/>
              </a:rPr>
              <a:t> The man brought me back to the entrance of the temple, and </a:t>
            </a:r>
            <a:r>
              <a:rPr lang="en-US" sz="4000" b="1" u="sng" dirty="0">
                <a:latin typeface="+mn-lt"/>
              </a:rPr>
              <a:t>I saw water coming out from under the threshold of the temple toward the east (for the temple faced east). The water was coming down from under the south side of the temple, south of the altar</a:t>
            </a:r>
            <a:r>
              <a:rPr lang="en-US" sz="4000" b="1" dirty="0">
                <a:latin typeface="+mn-lt"/>
              </a:rPr>
              <a:t>.</a:t>
            </a:r>
          </a:p>
          <a:p>
            <a:pPr marL="0" indent="0">
              <a:buNone/>
            </a:pPr>
            <a:r>
              <a:rPr lang="en-US" sz="4000" b="1" baseline="30000" dirty="0">
                <a:latin typeface="+mn-lt"/>
              </a:rPr>
              <a:t>2</a:t>
            </a:r>
            <a:r>
              <a:rPr lang="en-US" sz="4000" b="1" dirty="0">
                <a:latin typeface="+mn-lt"/>
              </a:rPr>
              <a:t> He then brought me out through the north gate and led me around the outside to the outer gate facing east, and the water was flowing from the south side.</a:t>
            </a:r>
          </a:p>
          <a:p>
            <a:pPr marL="0" indent="0">
              <a:buNone/>
            </a:pPr>
            <a:r>
              <a:rPr lang="en-US" sz="4000" b="1" baseline="30000" dirty="0">
                <a:latin typeface="+mn-lt"/>
              </a:rPr>
              <a:t>3</a:t>
            </a:r>
            <a:r>
              <a:rPr lang="en-US" sz="4000" b="1" dirty="0">
                <a:latin typeface="+mn-lt"/>
              </a:rPr>
              <a:t> As the man went eastward with a measuring line in his hand, he measured off a thousand cubits and then led me through water that was ankle-deep.</a:t>
            </a:r>
          </a:p>
        </p:txBody>
      </p:sp>
    </p:spTree>
    <p:extLst>
      <p:ext uri="{BB962C8B-B14F-4D97-AF65-F5344CB8AC3E}">
        <p14:creationId xmlns:p14="http://schemas.microsoft.com/office/powerpoint/2010/main" val="3164058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a:latin typeface="+mn-lt"/>
              </a:rPr>
              <a:t>Yechezqel</a:t>
            </a:r>
            <a:r>
              <a:rPr lang="en-US" sz="4000" b="1" dirty="0">
                <a:latin typeface="+mn-lt"/>
              </a:rPr>
              <a:t> [Ezekiel] 47</a:t>
            </a:r>
          </a:p>
          <a:p>
            <a:pPr marL="0" indent="0">
              <a:buNone/>
            </a:pPr>
            <a:r>
              <a:rPr lang="en-US" sz="4000" b="1" baseline="30000" dirty="0">
                <a:latin typeface="+mn-lt"/>
              </a:rPr>
              <a:t>4</a:t>
            </a:r>
            <a:r>
              <a:rPr lang="en-US" sz="4000" b="1" dirty="0">
                <a:latin typeface="+mn-lt"/>
              </a:rPr>
              <a:t> He measured off another thousand cubits and led me through water that was knee-deep. He measured off another thousand and led me through water that was up to the waist.</a:t>
            </a:r>
          </a:p>
          <a:p>
            <a:pPr marL="0" indent="0">
              <a:buNone/>
            </a:pPr>
            <a:r>
              <a:rPr lang="en-US" sz="4000" b="1" baseline="30000" dirty="0">
                <a:latin typeface="+mn-lt"/>
              </a:rPr>
              <a:t>5</a:t>
            </a:r>
            <a:r>
              <a:rPr lang="en-US" sz="4000" b="1" dirty="0">
                <a:latin typeface="+mn-lt"/>
              </a:rPr>
              <a:t> He measured off another thousand, but now it was a river that I could not cross, because the water had risen and was deep enough to swim in-- a river that no one could cross.</a:t>
            </a:r>
          </a:p>
          <a:p>
            <a:pPr marL="0" indent="0">
              <a:buNone/>
            </a:pPr>
            <a:r>
              <a:rPr lang="en-US" sz="4000" b="1" baseline="30000" dirty="0">
                <a:latin typeface="+mn-lt"/>
              </a:rPr>
              <a:t>6</a:t>
            </a:r>
            <a:r>
              <a:rPr lang="en-US" sz="4000" b="1" dirty="0">
                <a:latin typeface="+mn-lt"/>
              </a:rPr>
              <a:t> He asked me, "Son of man, do you see this?" Then he led me back to the bank of the river.</a:t>
            </a:r>
          </a:p>
          <a:p>
            <a:pPr marL="0" indent="0">
              <a:buNone/>
            </a:pPr>
            <a:r>
              <a:rPr lang="en-US" sz="4000" b="1" baseline="30000" dirty="0">
                <a:latin typeface="+mn-lt"/>
              </a:rPr>
              <a:t>7</a:t>
            </a:r>
            <a:r>
              <a:rPr lang="en-US" sz="4000" b="1" dirty="0">
                <a:latin typeface="+mn-lt"/>
              </a:rPr>
              <a:t> When I arrived there, I saw a great number of trees on each side of the river.</a:t>
            </a:r>
          </a:p>
        </p:txBody>
      </p:sp>
    </p:spTree>
    <p:extLst>
      <p:ext uri="{BB962C8B-B14F-4D97-AF65-F5344CB8AC3E}">
        <p14:creationId xmlns:p14="http://schemas.microsoft.com/office/powerpoint/2010/main" val="2632736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err="1">
                <a:latin typeface="+mn-lt"/>
              </a:rPr>
              <a:t>Yechezqel</a:t>
            </a:r>
            <a:r>
              <a:rPr lang="en-US" sz="4000" b="1" dirty="0">
                <a:latin typeface="+mn-lt"/>
              </a:rPr>
              <a:t> [Ezekiel] 47</a:t>
            </a:r>
          </a:p>
          <a:p>
            <a:pPr marL="0" indent="0">
              <a:buNone/>
            </a:pPr>
            <a:r>
              <a:rPr lang="en-US" sz="4000" b="1" baseline="30000" dirty="0">
                <a:latin typeface="+mn-lt"/>
              </a:rPr>
              <a:t>8</a:t>
            </a:r>
            <a:r>
              <a:rPr lang="en-US" sz="4000" b="1" dirty="0">
                <a:latin typeface="+mn-lt"/>
              </a:rPr>
              <a:t> He said to me, "This water flows toward the eastern region and goes down into the Arabah, where it enters the Sea. When it empties into the Sea, the water there becomes fresh.</a:t>
            </a:r>
          </a:p>
          <a:p>
            <a:pPr marL="0" indent="0">
              <a:buNone/>
            </a:pPr>
            <a:r>
              <a:rPr lang="en-US" sz="4000" b="1" baseline="30000" dirty="0">
                <a:latin typeface="+mn-lt"/>
              </a:rPr>
              <a:t>9</a:t>
            </a:r>
            <a:r>
              <a:rPr lang="en-US" sz="4000" b="1" dirty="0">
                <a:latin typeface="+mn-lt"/>
              </a:rPr>
              <a:t> Swarms of living creatures will live wherever the river flows. There will be large numbers of fish, because this water flows there and makes the salt water fresh; </a:t>
            </a:r>
            <a:r>
              <a:rPr lang="en-US" sz="4000" b="1" u="sng" dirty="0">
                <a:latin typeface="+mn-lt"/>
              </a:rPr>
              <a:t>so where the river flows everything will live</a:t>
            </a:r>
            <a:r>
              <a:rPr lang="en-US" sz="4000" b="1" dirty="0">
                <a:latin typeface="+mn-lt"/>
              </a:rPr>
              <a:t>.</a:t>
            </a:r>
          </a:p>
        </p:txBody>
      </p:sp>
    </p:spTree>
    <p:extLst>
      <p:ext uri="{BB962C8B-B14F-4D97-AF65-F5344CB8AC3E}">
        <p14:creationId xmlns:p14="http://schemas.microsoft.com/office/powerpoint/2010/main" val="3667825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a:latin typeface="+mn-lt"/>
              </a:rPr>
              <a:t>Yechezqel</a:t>
            </a:r>
            <a:r>
              <a:rPr lang="en-US" sz="4000" b="1" dirty="0">
                <a:latin typeface="+mn-lt"/>
              </a:rPr>
              <a:t> [Ezekiel] 47</a:t>
            </a:r>
          </a:p>
          <a:p>
            <a:pPr marL="0" indent="0">
              <a:buNone/>
            </a:pPr>
            <a:r>
              <a:rPr lang="en-US" sz="4000" b="1" baseline="30000" dirty="0">
                <a:latin typeface="+mn-lt"/>
              </a:rPr>
              <a:t>10</a:t>
            </a:r>
            <a:r>
              <a:rPr lang="en-US" sz="4000" b="1" dirty="0">
                <a:latin typeface="+mn-lt"/>
              </a:rPr>
              <a:t> Fishermen will stand along the shore; from </a:t>
            </a:r>
            <a:r>
              <a:rPr lang="en-US" sz="4000" b="1" dirty="0" err="1">
                <a:latin typeface="+mn-lt"/>
              </a:rPr>
              <a:t>En</a:t>
            </a:r>
            <a:r>
              <a:rPr lang="en-US" sz="4000" b="1" dirty="0">
                <a:latin typeface="+mn-lt"/>
              </a:rPr>
              <a:t> </a:t>
            </a:r>
            <a:r>
              <a:rPr lang="en-US" sz="4000" b="1" dirty="0" err="1">
                <a:latin typeface="+mn-lt"/>
              </a:rPr>
              <a:t>Gedi</a:t>
            </a:r>
            <a:r>
              <a:rPr lang="en-US" sz="4000" b="1" dirty="0">
                <a:latin typeface="+mn-lt"/>
              </a:rPr>
              <a:t> to </a:t>
            </a:r>
            <a:r>
              <a:rPr lang="en-US" sz="4000" b="1" dirty="0" err="1">
                <a:latin typeface="+mn-lt"/>
              </a:rPr>
              <a:t>En</a:t>
            </a:r>
            <a:r>
              <a:rPr lang="en-US" sz="4000" b="1" dirty="0">
                <a:latin typeface="+mn-lt"/>
              </a:rPr>
              <a:t> </a:t>
            </a:r>
            <a:r>
              <a:rPr lang="en-US" sz="4000" b="1" dirty="0" err="1">
                <a:latin typeface="+mn-lt"/>
              </a:rPr>
              <a:t>Eglaim</a:t>
            </a:r>
            <a:r>
              <a:rPr lang="en-US" sz="4000" b="1" dirty="0">
                <a:latin typeface="+mn-lt"/>
              </a:rPr>
              <a:t> there will be places for spreading nets. The fish will be of many kinds-- like the fish of the Great Sea.</a:t>
            </a:r>
          </a:p>
          <a:p>
            <a:pPr marL="0" indent="0">
              <a:buNone/>
            </a:pPr>
            <a:r>
              <a:rPr lang="en-US" sz="4000" b="1" baseline="30000" dirty="0">
                <a:latin typeface="+mn-lt"/>
              </a:rPr>
              <a:t>11</a:t>
            </a:r>
            <a:r>
              <a:rPr lang="en-US" sz="4000" b="1" dirty="0">
                <a:latin typeface="+mn-lt"/>
              </a:rPr>
              <a:t> But the swamps and marshes will not become fresh; they will be left for salt.</a:t>
            </a:r>
          </a:p>
          <a:p>
            <a:pPr marL="0" indent="0">
              <a:buNone/>
            </a:pPr>
            <a:r>
              <a:rPr lang="en-US" sz="4000" b="1" baseline="30000" dirty="0">
                <a:latin typeface="+mn-lt"/>
              </a:rPr>
              <a:t>12</a:t>
            </a:r>
            <a:r>
              <a:rPr lang="en-US" sz="4000" b="1" dirty="0">
                <a:latin typeface="+mn-lt"/>
              </a:rPr>
              <a:t> Fruit trees of all kinds will grow on both banks of the river. Their leaves will not wither, nor will their fruit fail. Every month they will bear, </a:t>
            </a:r>
            <a:r>
              <a:rPr lang="en-US" sz="4000" b="1" u="sng" dirty="0">
                <a:latin typeface="+mn-lt"/>
              </a:rPr>
              <a:t>because the water from the sanctuary flows to them</a:t>
            </a:r>
            <a:r>
              <a:rPr lang="en-US" sz="4000" b="1" dirty="0">
                <a:latin typeface="+mn-lt"/>
              </a:rPr>
              <a:t>. Their fruit will serve for food and their leaves for healing."</a:t>
            </a:r>
          </a:p>
        </p:txBody>
      </p:sp>
    </p:spTree>
    <p:extLst>
      <p:ext uri="{BB962C8B-B14F-4D97-AF65-F5344CB8AC3E}">
        <p14:creationId xmlns:p14="http://schemas.microsoft.com/office/powerpoint/2010/main" val="4228561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Springs of Living Water</a:t>
            </a:r>
          </a:p>
        </p:txBody>
      </p:sp>
      <p:sp>
        <p:nvSpPr>
          <p:cNvPr id="3" name="Content Placeholder 2"/>
          <p:cNvSpPr>
            <a:spLocks noGrp="1"/>
          </p:cNvSpPr>
          <p:nvPr>
            <p:ph idx="1"/>
          </p:nvPr>
        </p:nvSpPr>
        <p:spPr>
          <a:xfrm>
            <a:off x="609600" y="1027611"/>
            <a:ext cx="10972800" cy="5830388"/>
          </a:xfrm>
        </p:spPr>
        <p:txBody>
          <a:bodyPr>
            <a:normAutofit fontScale="92500"/>
          </a:bodyPr>
          <a:lstStyle/>
          <a:p>
            <a:pPr marL="0" indent="0">
              <a:buNone/>
            </a:pPr>
            <a:r>
              <a:rPr lang="en-US" sz="4000" b="1" dirty="0">
                <a:latin typeface="+mn-lt"/>
              </a:rPr>
              <a:t>Revelation 7</a:t>
            </a:r>
          </a:p>
          <a:p>
            <a:pPr marL="0" indent="0">
              <a:buNone/>
            </a:pPr>
            <a:r>
              <a:rPr lang="en-US" sz="4000" b="1" baseline="30000" dirty="0">
                <a:latin typeface="+mn-lt"/>
              </a:rPr>
              <a:t>13</a:t>
            </a:r>
            <a:r>
              <a:rPr lang="en-US" sz="4000" b="1" dirty="0">
                <a:latin typeface="+mn-lt"/>
              </a:rPr>
              <a:t> Then one of the elders asked me, "These in white robes-- who are they, and where did they come from?"</a:t>
            </a:r>
          </a:p>
          <a:p>
            <a:pPr marL="0" indent="0">
              <a:buNone/>
            </a:pPr>
            <a:r>
              <a:rPr lang="en-US" sz="4000" b="1" baseline="30000" dirty="0">
                <a:latin typeface="+mn-lt"/>
              </a:rPr>
              <a:t>14</a:t>
            </a:r>
            <a:r>
              <a:rPr lang="en-US" sz="4000" b="1" dirty="0">
                <a:latin typeface="+mn-lt"/>
              </a:rPr>
              <a:t> I answered, "Sir, you know." And he said, "These are they who have come out of the great tribulation; they have washed their robes and made them white in the blood of the Lamb.</a:t>
            </a:r>
          </a:p>
          <a:p>
            <a:pPr marL="0" indent="0">
              <a:buNone/>
            </a:pPr>
            <a:r>
              <a:rPr lang="en-US" sz="4000" b="1" baseline="30000" dirty="0">
                <a:latin typeface="+mn-lt"/>
              </a:rPr>
              <a:t>15</a:t>
            </a:r>
            <a:r>
              <a:rPr lang="en-US" sz="4000" b="1" dirty="0">
                <a:latin typeface="+mn-lt"/>
              </a:rPr>
              <a:t> Therefore, "they are before the throne of Elohim and serve him day and night in his temple; and he who sits on the throne will spread his tent over them.</a:t>
            </a:r>
          </a:p>
        </p:txBody>
      </p:sp>
    </p:spTree>
    <p:extLst>
      <p:ext uri="{BB962C8B-B14F-4D97-AF65-F5344CB8AC3E}">
        <p14:creationId xmlns:p14="http://schemas.microsoft.com/office/powerpoint/2010/main" val="456988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Springs of Living Water</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latin typeface="+mn-lt"/>
              </a:rPr>
              <a:t>Revelation 7</a:t>
            </a:r>
          </a:p>
          <a:p>
            <a:pPr marL="0" indent="0">
              <a:buNone/>
            </a:pPr>
            <a:r>
              <a:rPr lang="en-US" sz="4000" b="1" baseline="30000" dirty="0">
                <a:latin typeface="+mn-lt"/>
              </a:rPr>
              <a:t>16</a:t>
            </a:r>
            <a:r>
              <a:rPr lang="en-US" sz="4000" b="1" dirty="0">
                <a:latin typeface="+mn-lt"/>
              </a:rPr>
              <a:t> Never again will they hunger; never again will they thirst. The sun will not beat upon them, nor any scorching heat.</a:t>
            </a:r>
          </a:p>
          <a:p>
            <a:pPr marL="0" indent="0">
              <a:buNone/>
            </a:pPr>
            <a:r>
              <a:rPr lang="en-US" sz="4000" b="1" baseline="30000" dirty="0">
                <a:latin typeface="+mn-lt"/>
              </a:rPr>
              <a:t>17</a:t>
            </a:r>
            <a:r>
              <a:rPr lang="en-US" sz="4000" b="1" dirty="0">
                <a:latin typeface="+mn-lt"/>
              </a:rPr>
              <a:t> For the Lamb at the center of the throne will be their shepherd; </a:t>
            </a:r>
            <a:r>
              <a:rPr lang="en-US" sz="4000" b="1" u="sng" dirty="0">
                <a:latin typeface="+mn-lt"/>
              </a:rPr>
              <a:t>he will lead them to springs of living water</a:t>
            </a:r>
            <a:r>
              <a:rPr lang="en-US" sz="4000" b="1" dirty="0">
                <a:latin typeface="+mn-lt"/>
              </a:rPr>
              <a:t>. And Elohim will wipe away every tear from their eyes."</a:t>
            </a:r>
          </a:p>
        </p:txBody>
      </p:sp>
    </p:spTree>
    <p:extLst>
      <p:ext uri="{BB962C8B-B14F-4D97-AF65-F5344CB8AC3E}">
        <p14:creationId xmlns:p14="http://schemas.microsoft.com/office/powerpoint/2010/main" val="967002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River of Life</a:t>
            </a:r>
          </a:p>
        </p:txBody>
      </p:sp>
      <p:sp>
        <p:nvSpPr>
          <p:cNvPr id="3" name="Content Placeholder 2"/>
          <p:cNvSpPr>
            <a:spLocks noGrp="1"/>
          </p:cNvSpPr>
          <p:nvPr>
            <p:ph idx="1"/>
          </p:nvPr>
        </p:nvSpPr>
        <p:spPr>
          <a:xfrm>
            <a:off x="609600" y="1027611"/>
            <a:ext cx="10972800" cy="5830388"/>
          </a:xfrm>
        </p:spPr>
        <p:txBody>
          <a:bodyPr>
            <a:normAutofit fontScale="85000" lnSpcReduction="20000"/>
          </a:bodyPr>
          <a:lstStyle/>
          <a:p>
            <a:pPr marL="0" indent="0">
              <a:buNone/>
            </a:pPr>
            <a:r>
              <a:rPr lang="en-US" sz="4000" b="1" dirty="0">
                <a:latin typeface="+mn-lt"/>
              </a:rPr>
              <a:t>Revelation 22</a:t>
            </a:r>
          </a:p>
          <a:p>
            <a:pPr marL="0" indent="0">
              <a:buNone/>
            </a:pPr>
            <a:r>
              <a:rPr lang="en-US" sz="4000" b="1" baseline="30000" dirty="0">
                <a:latin typeface="+mn-lt"/>
              </a:rPr>
              <a:t>1</a:t>
            </a:r>
            <a:r>
              <a:rPr lang="en-US" sz="4000" b="1" dirty="0">
                <a:latin typeface="+mn-lt"/>
              </a:rPr>
              <a:t> Then the angel showed me </a:t>
            </a:r>
            <a:r>
              <a:rPr lang="en-US" sz="4000" b="1" u="sng" dirty="0">
                <a:latin typeface="+mn-lt"/>
              </a:rPr>
              <a:t>the river of the water of life</a:t>
            </a:r>
            <a:r>
              <a:rPr lang="en-US" sz="4000" b="1" dirty="0">
                <a:latin typeface="+mn-lt"/>
              </a:rPr>
              <a:t>, as clear as crystal, flowing from the throne of Elohim and of the Lamb</a:t>
            </a:r>
          </a:p>
          <a:p>
            <a:pPr marL="0" indent="0">
              <a:buNone/>
            </a:pPr>
            <a:r>
              <a:rPr lang="en-US" sz="4000" b="1" baseline="30000" dirty="0">
                <a:latin typeface="+mn-lt"/>
              </a:rPr>
              <a:t>2</a:t>
            </a:r>
            <a:r>
              <a:rPr lang="en-US" sz="4000" b="1" dirty="0">
                <a:latin typeface="+mn-lt"/>
              </a:rPr>
              <a:t> down the middle of the great street of the city. On each side of the river stood the tree of life, bearing twelve crops of fruit, yielding its fruit every month. And the leaves of the tree are for the healing of the nations.</a:t>
            </a:r>
          </a:p>
          <a:p>
            <a:pPr marL="0" indent="0">
              <a:buNone/>
            </a:pPr>
            <a:r>
              <a:rPr lang="en-US" sz="4000" b="1" baseline="30000" dirty="0">
                <a:latin typeface="+mn-lt"/>
              </a:rPr>
              <a:t>3</a:t>
            </a:r>
            <a:r>
              <a:rPr lang="en-US" sz="4000" b="1" dirty="0">
                <a:latin typeface="+mn-lt"/>
              </a:rPr>
              <a:t> No longer will there be any curse. The throne of Elohim and of the Lamb will be in the city, and his servants will serve him.</a:t>
            </a:r>
          </a:p>
          <a:p>
            <a:pPr marL="0" indent="0">
              <a:buNone/>
            </a:pPr>
            <a:r>
              <a:rPr lang="en-US" sz="4000" b="1" baseline="30000" dirty="0">
                <a:latin typeface="+mn-lt"/>
              </a:rPr>
              <a:t>4</a:t>
            </a:r>
            <a:r>
              <a:rPr lang="en-US" sz="4000" b="1" dirty="0">
                <a:latin typeface="+mn-lt"/>
              </a:rPr>
              <a:t> They will see his face, and his name will be on their foreheads.</a:t>
            </a:r>
          </a:p>
        </p:txBody>
      </p:sp>
    </p:spTree>
    <p:extLst>
      <p:ext uri="{BB962C8B-B14F-4D97-AF65-F5344CB8AC3E}">
        <p14:creationId xmlns:p14="http://schemas.microsoft.com/office/powerpoint/2010/main" val="582827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a:r>
            <a:r>
              <a:rPr lang="en-US" sz="4000" b="1" dirty="0" smtClean="0">
                <a:latin typeface="+mn-lt"/>
              </a:rPr>
              <a:t>On the Last Day of </a:t>
            </a:r>
            <a:r>
              <a:rPr lang="en-US" sz="4000" b="1" dirty="0">
                <a:latin typeface="+mn-lt"/>
              </a:rPr>
              <a:t>Sukkot</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4</a:t>
            </a:r>
            <a:r>
              <a:rPr lang="en-US" sz="4000" b="1" baseline="30000" dirty="0"/>
              <a:t>th</a:t>
            </a:r>
            <a:r>
              <a:rPr lang="en-US" sz="4000" b="1" dirty="0"/>
              <a:t> Gospel (John) </a:t>
            </a:r>
            <a:r>
              <a:rPr lang="en-US" sz="4000" b="1" dirty="0" smtClean="0"/>
              <a:t>7:40-44</a:t>
            </a:r>
            <a:endParaRPr lang="en-US" sz="4000" b="1" dirty="0"/>
          </a:p>
          <a:p>
            <a:pPr marL="0" indent="0">
              <a:buNone/>
            </a:pPr>
            <a:r>
              <a:rPr lang="en-US" sz="4000" b="1" dirty="0" smtClean="0">
                <a:latin typeface="+mn-lt"/>
              </a:rPr>
              <a:t>On </a:t>
            </a:r>
            <a:r>
              <a:rPr lang="en-US" sz="4000" b="1" dirty="0">
                <a:latin typeface="+mn-lt"/>
              </a:rPr>
              <a:t>hearing his words, some of the people said, "Surely this man is the Prophet</a:t>
            </a:r>
            <a:r>
              <a:rPr lang="en-US" sz="4000" b="1" dirty="0" smtClean="0">
                <a:latin typeface="+mn-lt"/>
              </a:rPr>
              <a:t>." </a:t>
            </a:r>
            <a:r>
              <a:rPr lang="en-US" sz="4000" b="1" dirty="0">
                <a:latin typeface="+mn-lt"/>
              </a:rPr>
              <a:t>Others said, "He is the Messiah." Still others asked, "How can the Messiah come from </a:t>
            </a:r>
            <a:r>
              <a:rPr lang="en-US" sz="4000" b="1" dirty="0" smtClean="0">
                <a:latin typeface="+mn-lt"/>
              </a:rPr>
              <a:t>Galilee? </a:t>
            </a:r>
            <a:r>
              <a:rPr lang="en-US" sz="4000" b="1" dirty="0">
                <a:latin typeface="+mn-lt"/>
              </a:rPr>
              <a:t>Does not the Scripture say that the Messiah will come from David's family and from Bethlehem, the town where David lived</a:t>
            </a:r>
            <a:r>
              <a:rPr lang="en-US" sz="4000" b="1" dirty="0" smtClean="0">
                <a:latin typeface="+mn-lt"/>
              </a:rPr>
              <a:t>?" </a:t>
            </a:r>
            <a:r>
              <a:rPr lang="en-US" sz="4000" b="1" dirty="0">
                <a:latin typeface="+mn-lt"/>
              </a:rPr>
              <a:t>Thus the people were divided because of </a:t>
            </a:r>
            <a:r>
              <a:rPr lang="en-US" sz="4000" b="1" dirty="0" smtClean="0">
                <a:latin typeface="+mn-lt"/>
              </a:rPr>
              <a:t>Yahusha. </a:t>
            </a:r>
            <a:r>
              <a:rPr lang="en-US" sz="4000" b="1" dirty="0">
                <a:latin typeface="+mn-lt"/>
              </a:rPr>
              <a:t>Some wanted to seize him, but no one laid a hand on him.</a:t>
            </a:r>
          </a:p>
          <a:p>
            <a:pPr marL="0" indent="0">
              <a:buNone/>
            </a:pPr>
            <a:endParaRPr lang="en-US" sz="4000" b="1" dirty="0">
              <a:latin typeface="+mn-lt"/>
            </a:endParaRPr>
          </a:p>
        </p:txBody>
      </p:sp>
    </p:spTree>
    <p:extLst>
      <p:ext uri="{BB962C8B-B14F-4D97-AF65-F5344CB8AC3E}">
        <p14:creationId xmlns:p14="http://schemas.microsoft.com/office/powerpoint/2010/main" val="2182290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a:r>
            <a:r>
              <a:rPr lang="en-US" sz="4000" b="1" dirty="0" smtClean="0">
                <a:latin typeface="+mn-lt"/>
              </a:rPr>
              <a:t>On the Last Day of </a:t>
            </a:r>
            <a:r>
              <a:rPr lang="en-US" sz="4000" b="1" dirty="0">
                <a:latin typeface="+mn-lt"/>
              </a:rPr>
              <a:t>Sukkot</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4</a:t>
            </a:r>
            <a:r>
              <a:rPr lang="en-US" sz="4000" b="1" baseline="30000" dirty="0"/>
              <a:t>th</a:t>
            </a:r>
            <a:r>
              <a:rPr lang="en-US" sz="4000" b="1" dirty="0"/>
              <a:t> Gospel (John) </a:t>
            </a:r>
            <a:r>
              <a:rPr lang="en-US" sz="4000" b="1" dirty="0" smtClean="0"/>
              <a:t>7:40-44</a:t>
            </a:r>
            <a:endParaRPr lang="en-US" sz="4000" b="1" dirty="0"/>
          </a:p>
          <a:p>
            <a:pPr marL="0" indent="0">
              <a:buNone/>
            </a:pPr>
            <a:r>
              <a:rPr lang="en-US" sz="4000" b="1" dirty="0" smtClean="0">
                <a:latin typeface="+mn-lt"/>
              </a:rPr>
              <a:t>The primary topic of the festival was that of </a:t>
            </a:r>
            <a:r>
              <a:rPr lang="en-US" sz="4000" b="1" dirty="0" err="1" smtClean="0">
                <a:latin typeface="+mn-lt"/>
              </a:rPr>
              <a:t>Yahusha’s</a:t>
            </a:r>
            <a:r>
              <a:rPr lang="en-US" sz="4000" b="1" dirty="0" smtClean="0">
                <a:latin typeface="+mn-lt"/>
              </a:rPr>
              <a:t> birth</a:t>
            </a:r>
          </a:p>
          <a:p>
            <a:pPr marL="0" indent="0">
              <a:buNone/>
            </a:pPr>
            <a:r>
              <a:rPr lang="en-US" sz="4000" b="1" dirty="0" smtClean="0"/>
              <a:t>They somehow instinctively know that this man’s birth is connected to tabernacles</a:t>
            </a:r>
          </a:p>
          <a:p>
            <a:pPr marL="0" indent="0">
              <a:buNone/>
            </a:pPr>
            <a:r>
              <a:rPr lang="en-US" sz="4000" b="1" dirty="0" smtClean="0">
                <a:latin typeface="+mn-lt"/>
              </a:rPr>
              <a:t>Thus, his birthday at Tabernacles seems to be the cause of discussion and divide</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177700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a:t>
            </a:r>
            <a:r>
              <a:rPr lang="en-US" sz="4000" b="1" dirty="0" smtClean="0">
                <a:latin typeface="+mn-lt"/>
              </a:rPr>
              <a:t>Division of the People</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4</a:t>
            </a:r>
            <a:r>
              <a:rPr lang="en-US" sz="4000" b="1" baseline="30000" dirty="0"/>
              <a:t>th</a:t>
            </a:r>
            <a:r>
              <a:rPr lang="en-US" sz="4000" b="1" dirty="0"/>
              <a:t> Gospel (John) </a:t>
            </a:r>
            <a:r>
              <a:rPr lang="en-US" sz="4000" b="1" dirty="0" smtClean="0"/>
              <a:t>7:45-49</a:t>
            </a:r>
            <a:endParaRPr lang="en-US" sz="4000" b="1" dirty="0"/>
          </a:p>
          <a:p>
            <a:pPr marL="0" indent="0">
              <a:buNone/>
            </a:pPr>
            <a:r>
              <a:rPr lang="en-US" sz="4000" b="1" dirty="0" smtClean="0">
                <a:latin typeface="+mn-lt"/>
              </a:rPr>
              <a:t>Finally </a:t>
            </a:r>
            <a:r>
              <a:rPr lang="en-US" sz="4000" b="1" dirty="0">
                <a:latin typeface="+mn-lt"/>
              </a:rPr>
              <a:t>the temple guards went back to the chief priests and Pharisees, who asked them, "Why didn't you bring him in</a:t>
            </a:r>
            <a:r>
              <a:rPr lang="en-US" sz="4000" b="1" dirty="0" smtClean="0">
                <a:latin typeface="+mn-lt"/>
              </a:rPr>
              <a:t>?" "No </a:t>
            </a:r>
            <a:r>
              <a:rPr lang="en-US" sz="4000" b="1" dirty="0">
                <a:latin typeface="+mn-lt"/>
              </a:rPr>
              <a:t>one ever spoke the way this man does," the guards </a:t>
            </a:r>
            <a:r>
              <a:rPr lang="en-US" sz="4000" b="1" dirty="0" smtClean="0">
                <a:latin typeface="+mn-lt"/>
              </a:rPr>
              <a:t>declared. </a:t>
            </a:r>
            <a:r>
              <a:rPr lang="en-US" sz="4000" b="1" dirty="0">
                <a:latin typeface="+mn-lt"/>
              </a:rPr>
              <a:t>"You mean he has deceived you also?" the Pharisees </a:t>
            </a:r>
            <a:r>
              <a:rPr lang="en-US" sz="4000" b="1" dirty="0" smtClean="0">
                <a:latin typeface="+mn-lt"/>
              </a:rPr>
              <a:t>retorted. </a:t>
            </a:r>
            <a:r>
              <a:rPr lang="en-US" sz="4000" b="1" dirty="0">
                <a:latin typeface="+mn-lt"/>
              </a:rPr>
              <a:t>"Has any of the rulers or of the Pharisees believed in </a:t>
            </a:r>
            <a:r>
              <a:rPr lang="en-US" sz="4000" b="1" dirty="0" smtClean="0">
                <a:latin typeface="+mn-lt"/>
              </a:rPr>
              <a:t>him? </a:t>
            </a:r>
            <a:r>
              <a:rPr lang="en-US" sz="4000" b="1" dirty="0">
                <a:latin typeface="+mn-lt"/>
              </a:rPr>
              <a:t>No! But this mob that knows nothing of the law-- there is a curse on them."</a:t>
            </a:r>
          </a:p>
          <a:p>
            <a:pPr marL="0" indent="0">
              <a:buNone/>
            </a:pPr>
            <a:endParaRPr lang="en-US" sz="4000" b="1" dirty="0">
              <a:latin typeface="+mn-lt"/>
            </a:endParaRPr>
          </a:p>
        </p:txBody>
      </p:sp>
    </p:spTree>
    <p:extLst>
      <p:ext uri="{BB962C8B-B14F-4D97-AF65-F5344CB8AC3E}">
        <p14:creationId xmlns:p14="http://schemas.microsoft.com/office/powerpoint/2010/main" val="3104599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a:t>
            </a:r>
            <a:r>
              <a:rPr lang="en-US" sz="4000" b="1" dirty="0" smtClean="0">
                <a:latin typeface="+mn-lt"/>
              </a:rPr>
              <a:t>Division of the People</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t>Even the guards knew that he was no ordinary man</a:t>
            </a:r>
          </a:p>
          <a:p>
            <a:pPr marL="0" indent="0">
              <a:buNone/>
            </a:pPr>
            <a:r>
              <a:rPr lang="en-US" sz="4000" b="1" dirty="0" smtClean="0">
                <a:latin typeface="+mn-lt"/>
              </a:rPr>
              <a:t>Yahusha taught like no others of the Jewish leaders</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2697252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 Prophet From Galilee of the Nations?</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4</a:t>
            </a:r>
            <a:r>
              <a:rPr lang="en-US" sz="4000" b="1" baseline="30000" dirty="0"/>
              <a:t>th</a:t>
            </a:r>
            <a:r>
              <a:rPr lang="en-US" sz="4000" b="1" dirty="0"/>
              <a:t> Gospel (John) </a:t>
            </a:r>
            <a:r>
              <a:rPr lang="en-US" sz="4000" b="1" dirty="0" smtClean="0"/>
              <a:t>7:50-53</a:t>
            </a:r>
            <a:endParaRPr lang="en-US" sz="4000" b="1" dirty="0"/>
          </a:p>
          <a:p>
            <a:pPr marL="0" indent="0">
              <a:buNone/>
            </a:pPr>
            <a:r>
              <a:rPr lang="en-US" sz="4000" b="1" dirty="0" smtClean="0">
                <a:latin typeface="+mn-lt"/>
              </a:rPr>
              <a:t>Nicodemus</a:t>
            </a:r>
            <a:r>
              <a:rPr lang="en-US" sz="4000" b="1" dirty="0">
                <a:latin typeface="+mn-lt"/>
              </a:rPr>
              <a:t>, who had gone to Yahusha earlier and who was one of their own number, asked</a:t>
            </a:r>
            <a:r>
              <a:rPr lang="en-US" sz="4000" b="1" dirty="0" smtClean="0">
                <a:latin typeface="+mn-lt"/>
              </a:rPr>
              <a:t>, </a:t>
            </a:r>
            <a:r>
              <a:rPr lang="en-US" sz="4000" b="1" dirty="0">
                <a:latin typeface="+mn-lt"/>
              </a:rPr>
              <a:t>"Does our law condemn anyone without first hearing him to find out what he is doing</a:t>
            </a:r>
            <a:r>
              <a:rPr lang="en-US" sz="4000" b="1" dirty="0" smtClean="0">
                <a:latin typeface="+mn-lt"/>
              </a:rPr>
              <a:t>?" </a:t>
            </a:r>
            <a:r>
              <a:rPr lang="en-US" sz="4000" b="1" dirty="0">
                <a:latin typeface="+mn-lt"/>
              </a:rPr>
              <a:t>They replied, "Are you from Galilee, too? Look into it, </a:t>
            </a:r>
            <a:r>
              <a:rPr lang="en-US" sz="4000" b="1" u="sng" dirty="0">
                <a:latin typeface="+mn-lt"/>
              </a:rPr>
              <a:t>and you will find that a prophet does not come out of Galilee</a:t>
            </a:r>
            <a:r>
              <a:rPr lang="en-US" sz="4000" b="1" dirty="0">
                <a:latin typeface="+mn-lt"/>
              </a:rPr>
              <a:t>."</a:t>
            </a:r>
          </a:p>
          <a:p>
            <a:pPr marL="0" indent="0">
              <a:buNone/>
            </a:pPr>
            <a:r>
              <a:rPr lang="en-US" sz="4000" b="1" dirty="0" smtClean="0">
                <a:latin typeface="+mn-lt"/>
              </a:rPr>
              <a:t>Then </a:t>
            </a:r>
            <a:r>
              <a:rPr lang="en-US" sz="4000" b="1" dirty="0">
                <a:latin typeface="+mn-lt"/>
              </a:rPr>
              <a:t>each went to his own home</a:t>
            </a:r>
            <a:r>
              <a:rPr lang="en-US" sz="4000" b="1" dirty="0" smtClean="0">
                <a:latin typeface="+mn-lt"/>
              </a:rPr>
              <a:t>.</a:t>
            </a:r>
          </a:p>
          <a:p>
            <a:pPr marL="0" indent="0">
              <a:buNone/>
            </a:pPr>
            <a:r>
              <a:rPr lang="en-US" sz="4000" b="1" dirty="0" smtClean="0"/>
              <a:t>- Liar, liar, pants on fire!</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4040878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 Prophet From Galilee of the Nations?</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t>Isaiah 9:1-2</a:t>
            </a:r>
            <a:endParaRPr lang="en-US" sz="4000" b="1" dirty="0"/>
          </a:p>
          <a:p>
            <a:pPr marL="0" indent="0">
              <a:buNone/>
            </a:pPr>
            <a:r>
              <a:rPr lang="en-US" sz="4000" b="1" dirty="0"/>
              <a:t>But there will be no [more] gloom for her who was in anguish; in earlier times He treated the land of Zebulun and the land of Naphtali with contempt, but later on </a:t>
            </a:r>
            <a:r>
              <a:rPr lang="en-US" sz="4000" b="1" u="sng" dirty="0"/>
              <a:t>He shall make [it] glorious, by the way of the sea, on the other side of Jordan, Galilee of the Gentiles</a:t>
            </a:r>
            <a:r>
              <a:rPr lang="en-US" sz="4000" b="1" dirty="0" smtClean="0"/>
              <a:t>. </a:t>
            </a:r>
            <a:r>
              <a:rPr lang="en-US" sz="4000" b="1" dirty="0"/>
              <a:t>The people who walk in darkness Will see </a:t>
            </a:r>
            <a:r>
              <a:rPr lang="en-US" sz="4000" b="1" u="sng" dirty="0"/>
              <a:t>a great light</a:t>
            </a:r>
            <a:r>
              <a:rPr lang="en-US" sz="4000" b="1" dirty="0"/>
              <a:t>; Those who live in a dark land, </a:t>
            </a:r>
            <a:r>
              <a:rPr lang="en-US" sz="4000" b="1" u="sng" dirty="0"/>
              <a:t>The light will shine on them</a:t>
            </a:r>
            <a:r>
              <a:rPr lang="en-US" sz="4000" b="1" dirty="0"/>
              <a:t>.</a:t>
            </a:r>
          </a:p>
          <a:p>
            <a:pPr marL="0" indent="0">
              <a:buNone/>
            </a:pPr>
            <a:endParaRPr lang="en-US" sz="4000" b="1" dirty="0">
              <a:latin typeface="+mn-lt"/>
            </a:endParaRPr>
          </a:p>
        </p:txBody>
      </p:sp>
    </p:spTree>
    <p:extLst>
      <p:ext uri="{BB962C8B-B14F-4D97-AF65-F5344CB8AC3E}">
        <p14:creationId xmlns:p14="http://schemas.microsoft.com/office/powerpoint/2010/main" val="1130410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 Prophet Who Defeats Israel’s Enemies?</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t>Isaiah 9:3-5</a:t>
            </a:r>
            <a:endParaRPr lang="en-US" sz="4000" b="1" dirty="0"/>
          </a:p>
          <a:p>
            <a:pPr marL="0" indent="0">
              <a:buNone/>
            </a:pPr>
            <a:r>
              <a:rPr lang="en-US" sz="4000" b="1" dirty="0"/>
              <a:t>You shall multiply the nation, You shall increase their gladness; They will be glad in Your presence As with the gladness of harvest, As men rejoice when they divide the spoil</a:t>
            </a:r>
            <a:r>
              <a:rPr lang="en-US" sz="4000" b="1" dirty="0" smtClean="0"/>
              <a:t>. </a:t>
            </a:r>
            <a:r>
              <a:rPr lang="en-US" sz="4000" b="1" dirty="0"/>
              <a:t>For You shall break the yoke of their burden and the staff on their shoulders, The rod of their oppressor, as at the battle of </a:t>
            </a:r>
            <a:r>
              <a:rPr lang="en-US" sz="4000" b="1" dirty="0" smtClean="0"/>
              <a:t>Midian. </a:t>
            </a:r>
            <a:r>
              <a:rPr lang="en-US" sz="4000" b="1" dirty="0"/>
              <a:t>For every boot of the booted warrior in the [battle] tumult, And cloak rolled in blood, will be for burning, fuel for the fire</a:t>
            </a:r>
            <a:r>
              <a:rPr lang="en-US" sz="4000" b="1" dirty="0" smtClean="0"/>
              <a:t>.</a:t>
            </a:r>
            <a:endParaRPr lang="en-US" sz="4000" b="1" dirty="0"/>
          </a:p>
        </p:txBody>
      </p:sp>
    </p:spTree>
    <p:extLst>
      <p:ext uri="{BB962C8B-B14F-4D97-AF65-F5344CB8AC3E}">
        <p14:creationId xmlns:p14="http://schemas.microsoft.com/office/powerpoint/2010/main" val="2843982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 Prophet Who Defeats Israel’s Enemies?</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smtClean="0"/>
              <a:t>Isaiah 9:6-7</a:t>
            </a:r>
          </a:p>
          <a:p>
            <a:pPr marL="0" indent="0">
              <a:buNone/>
            </a:pPr>
            <a:r>
              <a:rPr lang="en-US" sz="4000" b="1" dirty="0"/>
              <a:t>For a child will be born to us, a son will be given to us; And the government will rest on His shoulders; And His name will be called Wonderful Counselor, Mighty Elohim, Eternal Father, Prince of Peace</a:t>
            </a:r>
            <a:r>
              <a:rPr lang="en-US" sz="4000" b="1" dirty="0" smtClean="0"/>
              <a:t>. </a:t>
            </a:r>
            <a:r>
              <a:rPr lang="en-US" sz="4000" b="1" dirty="0"/>
              <a:t>There will be no end to the increase of [His] government or of peace, On the throne of David and over his kingdom, To establish it and to uphold it with justice and righteousness From then on and forevermore. The zeal of Yahuwah of hosts will accomplish this</a:t>
            </a:r>
            <a:r>
              <a:rPr lang="en-US" sz="4000" b="1" dirty="0" smtClean="0"/>
              <a:t>.</a:t>
            </a:r>
            <a:endParaRPr lang="en-US" sz="4000" b="1" dirty="0"/>
          </a:p>
        </p:txBody>
      </p:sp>
    </p:spTree>
    <p:extLst>
      <p:ext uri="{BB962C8B-B14F-4D97-AF65-F5344CB8AC3E}">
        <p14:creationId xmlns:p14="http://schemas.microsoft.com/office/powerpoint/2010/main" val="2995665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of </a:t>
            </a:r>
            <a:r>
              <a:rPr lang="en-US" sz="4400" b="1" dirty="0" smtClean="0"/>
              <a:t>Tabernacles</a:t>
            </a:r>
            <a:endParaRPr lang="en-US" sz="4400" b="1" dirty="0"/>
          </a:p>
          <a:p>
            <a:pPr marL="0" indent="0">
              <a:buNone/>
            </a:pPr>
            <a:r>
              <a:rPr lang="en-US" sz="4000" dirty="0" smtClean="0">
                <a:cs typeface="Times New Roman" pitchFamily="18" charset="0"/>
              </a:rPr>
              <a:t>Tabernacles is a </a:t>
            </a:r>
            <a:r>
              <a:rPr lang="en-US" sz="4000" dirty="0" smtClean="0">
                <a:cs typeface="Times New Roman" pitchFamily="18" charset="0"/>
              </a:rPr>
              <a:t>foreshadow of Elohim living in man by his Holy Spirit</a:t>
            </a:r>
          </a:p>
          <a:p>
            <a:pPr marL="0" indent="0">
              <a:buNone/>
            </a:pPr>
            <a:r>
              <a:rPr lang="en-US" sz="4000" dirty="0" smtClean="0">
                <a:cs typeface="Times New Roman" pitchFamily="18" charset="0"/>
              </a:rPr>
              <a:t>Feast </a:t>
            </a:r>
            <a:r>
              <a:rPr lang="en-US" sz="4000" dirty="0">
                <a:cs typeface="Times New Roman" pitchFamily="18" charset="0"/>
              </a:rPr>
              <a:t>of Tabernacles pictures the future Messianic Age when our Elohim will live among us</a:t>
            </a:r>
            <a:r>
              <a:rPr lang="en-US" sz="4000" dirty="0" smtClean="0">
                <a:cs typeface="Times New Roman" pitchFamily="18" charset="0"/>
              </a:rPr>
              <a:t>.</a:t>
            </a:r>
          </a:p>
          <a:p>
            <a:pPr marL="0" indent="0">
              <a:buNone/>
            </a:pPr>
            <a:r>
              <a:rPr lang="en-US" sz="4000" dirty="0" smtClean="0">
                <a:cs typeface="Times New Roman" pitchFamily="18" charset="0"/>
              </a:rPr>
              <a:t>Elohim tabernacles with man by becoming a man</a:t>
            </a:r>
          </a:p>
          <a:p>
            <a:pPr marL="0" indent="0">
              <a:buNone/>
            </a:pPr>
            <a:r>
              <a:rPr lang="en-US" sz="4000" dirty="0" smtClean="0">
                <a:cs typeface="Times New Roman" pitchFamily="18" charset="0"/>
              </a:rPr>
              <a:t>Elohim tabernacles with Israel in Yahusha</a:t>
            </a:r>
          </a:p>
          <a:p>
            <a:pPr marL="0" indent="0">
              <a:buNone/>
            </a:pPr>
            <a:r>
              <a:rPr lang="en-US" sz="4000" dirty="0" smtClean="0">
                <a:cs typeface="Times New Roman" pitchFamily="18" charset="0"/>
              </a:rPr>
              <a:t>Elohim tabernacles with every man by His Spirit</a:t>
            </a:r>
          </a:p>
          <a:p>
            <a:pPr marL="0" indent="0">
              <a:buNone/>
            </a:pPr>
            <a:r>
              <a:rPr lang="en-US" sz="4000" dirty="0" smtClean="0">
                <a:cs typeface="Times New Roman" pitchFamily="18" charset="0"/>
              </a:rPr>
              <a:t>Elohim tabernacles with man in the Messianic Age</a:t>
            </a:r>
            <a:endParaRPr lang="en-US" sz="4000" dirty="0">
              <a:cs typeface="Times New Roman" pitchFamily="18" charset="0"/>
            </a:endParaRPr>
          </a:p>
        </p:txBody>
      </p:sp>
    </p:spTree>
    <p:extLst>
      <p:ext uri="{BB962C8B-B14F-4D97-AF65-F5344CB8AC3E}">
        <p14:creationId xmlns:p14="http://schemas.microsoft.com/office/powerpoint/2010/main" val="19214493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141134</TotalTime>
  <Words>3201</Words>
  <Application>Microsoft Office PowerPoint</Application>
  <PresentationFormat>Widescreen</PresentationFormat>
  <Paragraphs>165</Paragraphs>
  <Slides>35</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Helvetica</vt:lpstr>
      <vt:lpstr>Times New Roman</vt:lpstr>
      <vt:lpstr>Office Theme</vt:lpstr>
      <vt:lpstr>PowerPoint Presentation</vt:lpstr>
      <vt:lpstr>PowerPoint Presentation</vt:lpstr>
      <vt:lpstr>        </vt:lpstr>
      <vt:lpstr>First, Yahusha is Elohim Manifesting</vt:lpstr>
      <vt:lpstr>Is the Water Pouring Ceremony of Any Significance?</vt:lpstr>
      <vt:lpstr>Those Who Are Thirsty</vt:lpstr>
      <vt:lpstr>Those Who Are Thirsty</vt:lpstr>
      <vt:lpstr>Those Who Are Thirsty</vt:lpstr>
      <vt:lpstr>Those Who Are Thirsty</vt:lpstr>
      <vt:lpstr>The Message for the Woman at the Well</vt:lpstr>
      <vt:lpstr>The Messiah Gives Living Water</vt:lpstr>
      <vt:lpstr>The Messiah Gives Living Water</vt:lpstr>
      <vt:lpstr>Yahuwah is The Spring of Living Water</vt:lpstr>
      <vt:lpstr>Yahuwah is the Living Water</vt:lpstr>
      <vt:lpstr>The Second Way Elohim Dwells in Men: By His Spirit</vt:lpstr>
      <vt:lpstr>        </vt:lpstr>
      <vt:lpstr>3rd Manifestation: In the Messianic Age</vt:lpstr>
      <vt:lpstr>Springs of Living Water?</vt:lpstr>
      <vt:lpstr>The Spring That Became a River</vt:lpstr>
      <vt:lpstr>The Spring That Became a River</vt:lpstr>
      <vt:lpstr>The Spring That Became a River</vt:lpstr>
      <vt:lpstr>The Spring That Became a River</vt:lpstr>
      <vt:lpstr>The Springs of Living Water</vt:lpstr>
      <vt:lpstr>The Springs of Living Water</vt:lpstr>
      <vt:lpstr>The River of Life</vt:lpstr>
      <vt:lpstr>The Master On the Last Day of Sukkot</vt:lpstr>
      <vt:lpstr>The Master On the Last Day of Sukkot</vt:lpstr>
      <vt:lpstr>The Division of the People</vt:lpstr>
      <vt:lpstr>The Division of the People</vt:lpstr>
      <vt:lpstr>A Prophet From Galilee of the Nations?</vt:lpstr>
      <vt:lpstr>A Prophet From Galilee of the Nations?</vt:lpstr>
      <vt:lpstr>A Prophet Who Defeats Israel’s Enemies?</vt:lpstr>
      <vt:lpstr>A Prophet Who Defeats Israel’s Enemies?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1287</cp:revision>
  <dcterms:created xsi:type="dcterms:W3CDTF">2018-11-07T08:55:54Z</dcterms:created>
  <dcterms:modified xsi:type="dcterms:W3CDTF">2020-10-10T12:42:19Z</dcterms:modified>
</cp:coreProperties>
</file>