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95" r:id="rId2"/>
    <p:sldId id="396" r:id="rId3"/>
    <p:sldId id="283" r:id="rId4"/>
    <p:sldId id="317" r:id="rId5"/>
    <p:sldId id="318" r:id="rId6"/>
    <p:sldId id="394" r:id="rId7"/>
    <p:sldId id="350" r:id="rId8"/>
    <p:sldId id="351" r:id="rId9"/>
    <p:sldId id="352" r:id="rId10"/>
    <p:sldId id="353" r:id="rId11"/>
    <p:sldId id="399" r:id="rId12"/>
    <p:sldId id="400" r:id="rId13"/>
    <p:sldId id="397" r:id="rId14"/>
    <p:sldId id="398" r:id="rId15"/>
    <p:sldId id="354" r:id="rId16"/>
    <p:sldId id="355" r:id="rId17"/>
    <p:sldId id="356" r:id="rId18"/>
    <p:sldId id="357" r:id="rId19"/>
    <p:sldId id="358" r:id="rId20"/>
    <p:sldId id="402" r:id="rId21"/>
    <p:sldId id="403" r:id="rId22"/>
    <p:sldId id="360" r:id="rId23"/>
    <p:sldId id="362" r:id="rId24"/>
    <p:sldId id="361"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 id="382" r:id="rId44"/>
    <p:sldId id="386" r:id="rId45"/>
    <p:sldId id="387" r:id="rId46"/>
    <p:sldId id="392" r:id="rId47"/>
    <p:sldId id="391" r:id="rId48"/>
    <p:sldId id="390" r:id="rId49"/>
    <p:sldId id="389" r:id="rId50"/>
    <p:sldId id="388" r:id="rId51"/>
    <p:sldId id="40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106" d="100"/>
          <a:sy n="106" d="100"/>
        </p:scale>
        <p:origin x="4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9090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5430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2/15/2019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2/15/2019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89711"/>
            <a:ext cx="11038115" cy="6339688"/>
          </a:xfrm>
        </p:spPr>
        <p:txBody>
          <a:bodyPr>
            <a:normAutofit lnSpcReduction="1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b="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Fort Mill, SC</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16,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229247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Ten Words, Pt 3</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Exploring the Significance of the Ten Words in Our Covenant Relationship with Elohim</a:t>
            </a:r>
          </a:p>
        </p:txBody>
      </p:sp>
    </p:spTree>
    <p:extLst>
      <p:ext uri="{BB962C8B-B14F-4D97-AF65-F5344CB8AC3E}">
        <p14:creationId xmlns:p14="http://schemas.microsoft.com/office/powerpoint/2010/main" val="3751709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 Deuteronomy 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b="1" dirty="0"/>
              <a:t>(One)</a:t>
            </a:r>
            <a:r>
              <a:rPr lang="en-US" b="1" baseline="30000" dirty="0"/>
              <a:t>  6</a:t>
            </a:r>
            <a:r>
              <a:rPr lang="en-US" b="1" dirty="0"/>
              <a:t> I am Yahuwah your Elohim, who brought you out of the land of </a:t>
            </a:r>
            <a:r>
              <a:rPr lang="en-US" b="1" dirty="0" err="1"/>
              <a:t>Mitzrayim</a:t>
            </a:r>
            <a:r>
              <a:rPr lang="en-US" b="1" dirty="0"/>
              <a:t>, from the house of slaves.</a:t>
            </a:r>
            <a:r>
              <a:rPr lang="en-US" b="1" baseline="30000" dirty="0"/>
              <a:t>7</a:t>
            </a:r>
            <a:r>
              <a:rPr lang="en-US" b="1" dirty="0"/>
              <a:t> "You shall have no other gods before me.</a:t>
            </a:r>
          </a:p>
          <a:p>
            <a:pPr marL="0" indent="0">
              <a:buNone/>
            </a:pPr>
            <a:r>
              <a:rPr lang="en-US" b="1" baseline="30000" dirty="0"/>
              <a:t>8</a:t>
            </a:r>
            <a:r>
              <a:rPr lang="en-US" b="1" dirty="0"/>
              <a:t> "You shall not make for yourself an idol in the form of anything in heaven above or on the earth beneath or in the waters below.</a:t>
            </a:r>
          </a:p>
          <a:p>
            <a:pPr marL="0" indent="0">
              <a:buNone/>
            </a:pPr>
            <a:r>
              <a:rPr lang="en-US" b="1" baseline="30000" dirty="0"/>
              <a:t>9</a:t>
            </a:r>
            <a:r>
              <a:rPr lang="en-US" b="1" dirty="0"/>
              <a:t> You shall not bow down to them. You shall not serve them. For I, Yahuwah your Elohim, am a jealous Elohim, punishing the children for the sin of the fathers to the third and fourth generation of those who hate me,</a:t>
            </a:r>
          </a:p>
          <a:p>
            <a:pPr marL="0" indent="0">
              <a:buNone/>
            </a:pPr>
            <a:r>
              <a:rPr lang="en-US" b="1" baseline="30000" dirty="0"/>
              <a:t>10</a:t>
            </a:r>
            <a:r>
              <a:rPr lang="en-US" b="1" dirty="0"/>
              <a:t> but showing love to a thousand [generations] of those who love me and keep my commandments.</a:t>
            </a:r>
          </a:p>
          <a:p>
            <a:pPr marL="0" indent="0">
              <a:buNone/>
            </a:pPr>
            <a:r>
              <a:rPr lang="en-US" b="1" dirty="0"/>
              <a:t>(Two)</a:t>
            </a:r>
            <a:r>
              <a:rPr lang="en-US" b="1" baseline="30000" dirty="0"/>
              <a:t> 11</a:t>
            </a:r>
            <a:r>
              <a:rPr lang="en-US" b="1" dirty="0"/>
              <a:t> "You shall not lift up the name of Yahuwah your Elohim unto emptiness, for Yahuwah will not hold anyone guiltless who misuses his name</a:t>
            </a:r>
            <a:r>
              <a:rPr lang="en-US" b="1" dirty="0" smtClean="0"/>
              <a:t>.</a:t>
            </a:r>
            <a:endParaRPr lang="en-US" b="1" dirty="0"/>
          </a:p>
        </p:txBody>
      </p:sp>
    </p:spTree>
    <p:extLst>
      <p:ext uri="{BB962C8B-B14F-4D97-AF65-F5344CB8AC3E}">
        <p14:creationId xmlns:p14="http://schemas.microsoft.com/office/powerpoint/2010/main" val="61814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a:t>
            </a:r>
            <a:r>
              <a:rPr lang="en-US" sz="4800" b="1" dirty="0">
                <a:latin typeface="+mn-lt"/>
              </a:rPr>
              <a:t>– Deuteronomy 5</a:t>
            </a: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3000" b="1" dirty="0" smtClean="0"/>
              <a:t>(</a:t>
            </a:r>
            <a:r>
              <a:rPr lang="en-US" sz="3000" b="1" dirty="0"/>
              <a:t>Three) </a:t>
            </a:r>
            <a:r>
              <a:rPr lang="en-US" sz="3000" b="1" baseline="30000" dirty="0"/>
              <a:t>12</a:t>
            </a:r>
            <a:r>
              <a:rPr lang="en-US" sz="3000" b="1" dirty="0"/>
              <a:t> "Guard the Sabbath day to keep it holy, as Yahuwah your Elohim has commanded you.</a:t>
            </a:r>
          </a:p>
          <a:p>
            <a:pPr marL="0" indent="0">
              <a:buNone/>
            </a:pPr>
            <a:r>
              <a:rPr lang="en-US" sz="3000" b="1" baseline="30000" dirty="0"/>
              <a:t>13</a:t>
            </a:r>
            <a:r>
              <a:rPr lang="en-US" sz="3000" b="1" dirty="0"/>
              <a:t> Six days you shall labor and do all your work,</a:t>
            </a:r>
          </a:p>
          <a:p>
            <a:pPr marL="0" indent="0">
              <a:buNone/>
            </a:pPr>
            <a:r>
              <a:rPr lang="en-US" sz="3000" b="1" baseline="30000" dirty="0"/>
              <a:t>14</a:t>
            </a:r>
            <a:r>
              <a:rPr lang="en-US" sz="3000" b="1" dirty="0"/>
              <a:t> but the seventh day is a Sabbath to Yahuwah your Elohim. You shall not do any work, neither you, nor your son or daughter, nor your manservant or maidservant, nor your ox, your donkey or any of your animals, nor the alien within your gates, so that your manservant and maidservant may rest, as you do.</a:t>
            </a:r>
          </a:p>
          <a:p>
            <a:pPr marL="0" indent="0">
              <a:buNone/>
            </a:pPr>
            <a:r>
              <a:rPr lang="en-US" sz="3000" b="1" baseline="30000" dirty="0"/>
              <a:t>15</a:t>
            </a:r>
            <a:r>
              <a:rPr lang="en-US" sz="3000" b="1" dirty="0"/>
              <a:t> Remember that you were slaves in </a:t>
            </a:r>
            <a:r>
              <a:rPr lang="en-US" sz="3000" b="1" dirty="0" err="1"/>
              <a:t>Mitzrayim</a:t>
            </a:r>
            <a:r>
              <a:rPr lang="en-US" sz="3000" b="1" dirty="0"/>
              <a:t> and that Yahuwah your Elohim brought you out of there with a mighty hand and an outstretched arm. Therefore Yahuwah your Elohim has commanded you to observe the Sabbath day.</a:t>
            </a:r>
          </a:p>
          <a:p>
            <a:pPr marL="0" indent="0">
              <a:buNone/>
            </a:pPr>
            <a:r>
              <a:rPr lang="en-US" sz="3000" b="1" dirty="0"/>
              <a:t>(Four) </a:t>
            </a:r>
            <a:r>
              <a:rPr lang="en-US" sz="3000" b="1" baseline="30000" dirty="0"/>
              <a:t>16</a:t>
            </a:r>
            <a:r>
              <a:rPr lang="en-US" sz="3000" b="1" dirty="0"/>
              <a:t> "Honor your father and your mother, as Yahuwah your Elohim has commanded you, so that you may live long and that it may go well with you in the land Yahuwah your Elohim is giving you</a:t>
            </a:r>
            <a:r>
              <a:rPr lang="en-US" sz="3000" b="1" dirty="0" smtClean="0"/>
              <a:t>.</a:t>
            </a:r>
            <a:endParaRPr lang="en-US" sz="3000" b="1" dirty="0"/>
          </a:p>
        </p:txBody>
      </p:sp>
    </p:spTree>
    <p:extLst>
      <p:ext uri="{BB962C8B-B14F-4D97-AF65-F5344CB8AC3E}">
        <p14:creationId xmlns:p14="http://schemas.microsoft.com/office/powerpoint/2010/main" val="3944653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English </a:t>
            </a:r>
            <a:r>
              <a:rPr lang="en-US" sz="4800" b="1" dirty="0">
                <a:latin typeface="+mn-lt"/>
              </a:rPr>
              <a:t>– Deuteronomy 5</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smtClean="0"/>
              <a:t>(</a:t>
            </a:r>
            <a:r>
              <a:rPr lang="en-US" b="1" dirty="0"/>
              <a:t>Five) </a:t>
            </a:r>
            <a:r>
              <a:rPr lang="en-US" b="1" baseline="30000" dirty="0"/>
              <a:t>17</a:t>
            </a:r>
            <a:r>
              <a:rPr lang="en-US" b="1" dirty="0"/>
              <a:t> "You shall not murder.</a:t>
            </a:r>
          </a:p>
          <a:p>
            <a:pPr marL="0" indent="0">
              <a:buNone/>
            </a:pPr>
            <a:r>
              <a:rPr lang="en-US" b="1" dirty="0"/>
              <a:t>(Six) </a:t>
            </a:r>
            <a:r>
              <a:rPr lang="en-US" b="1" baseline="30000" dirty="0"/>
              <a:t>18</a:t>
            </a:r>
            <a:r>
              <a:rPr lang="en-US" b="1" dirty="0"/>
              <a:t> "You shall not commit adultery.</a:t>
            </a:r>
          </a:p>
          <a:p>
            <a:pPr marL="0" indent="0">
              <a:buNone/>
            </a:pPr>
            <a:r>
              <a:rPr lang="en-US" b="1" dirty="0"/>
              <a:t>(Seven) </a:t>
            </a:r>
            <a:r>
              <a:rPr lang="en-US" b="1" baseline="30000" dirty="0"/>
              <a:t>19</a:t>
            </a:r>
            <a:r>
              <a:rPr lang="en-US" b="1" dirty="0"/>
              <a:t> "You shall not steal.</a:t>
            </a:r>
          </a:p>
          <a:p>
            <a:pPr marL="0" indent="0">
              <a:buNone/>
            </a:pPr>
            <a:r>
              <a:rPr lang="en-US" b="1" dirty="0"/>
              <a:t>(Eight) </a:t>
            </a:r>
            <a:r>
              <a:rPr lang="en-US" b="1" baseline="30000" dirty="0"/>
              <a:t>20</a:t>
            </a:r>
            <a:r>
              <a:rPr lang="en-US" b="1" dirty="0"/>
              <a:t> "You shall not bring against your neighbor a false witness.</a:t>
            </a:r>
          </a:p>
          <a:p>
            <a:pPr marL="0" indent="0">
              <a:buNone/>
            </a:pPr>
            <a:r>
              <a:rPr lang="en-US" b="1" dirty="0"/>
              <a:t>(Nine) </a:t>
            </a:r>
            <a:r>
              <a:rPr lang="en-US" b="1" baseline="30000" dirty="0"/>
              <a:t>21</a:t>
            </a:r>
            <a:r>
              <a:rPr lang="en-US" b="1" dirty="0"/>
              <a:t> "You shall not lust after your neighbor's wife. </a:t>
            </a:r>
          </a:p>
          <a:p>
            <a:pPr marL="0" indent="0">
              <a:buNone/>
            </a:pPr>
            <a:r>
              <a:rPr lang="en-US" b="1" dirty="0"/>
              <a:t>(Ten) You shall not set your desire on your neighbor's house or land, his manservant or maidservant, his ox or donkey, or anything that belongs to your neighbor."</a:t>
            </a:r>
          </a:p>
          <a:p>
            <a:pPr marL="0" indent="0">
              <a:buNone/>
            </a:pPr>
            <a:r>
              <a:rPr lang="en-US" b="1" baseline="30000" dirty="0"/>
              <a:t>22</a:t>
            </a:r>
            <a:r>
              <a:rPr lang="en-US" b="1" dirty="0"/>
              <a:t> These are the matters Yahuwah proclaimed in a loud voice to your whole assembly there on the mountain from out of the fire, the cloud and the deep darkness; and he added nothing more. Then he wrote them on two stone tablets and gave them to me.</a:t>
            </a:r>
          </a:p>
          <a:p>
            <a:pPr marL="0" indent="0">
              <a:buNone/>
            </a:pPr>
            <a:endParaRPr lang="en-US" sz="4000" b="1" dirty="0"/>
          </a:p>
        </p:txBody>
      </p:sp>
    </p:spTree>
    <p:extLst>
      <p:ext uri="{BB962C8B-B14F-4D97-AF65-F5344CB8AC3E}">
        <p14:creationId xmlns:p14="http://schemas.microsoft.com/office/powerpoint/2010/main" val="1108708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Fourth Matter of the Big Ten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Devarim</a:t>
            </a:r>
            <a:r>
              <a:rPr lang="en-US" sz="4000" b="1" dirty="0" smtClean="0"/>
              <a:t> [Deuteronomy] 5:16  </a:t>
            </a:r>
            <a:r>
              <a:rPr lang="en-US" sz="4000" b="1" dirty="0" smtClean="0"/>
              <a:t>Honor </a:t>
            </a:r>
            <a:r>
              <a:rPr lang="en-US" sz="4000" b="1" dirty="0"/>
              <a:t>your father and your mother, as Yahuwah your Elohim has commanded you, so that you may live long and that it may go well with you in the land Yahuwah your Elohim is giving you.</a:t>
            </a:r>
          </a:p>
          <a:p>
            <a:pPr marL="0" indent="0">
              <a:buNone/>
            </a:pPr>
            <a:endParaRPr lang="en-US" sz="4000" b="1" dirty="0"/>
          </a:p>
        </p:txBody>
      </p:sp>
    </p:spTree>
    <p:extLst>
      <p:ext uri="{BB962C8B-B14F-4D97-AF65-F5344CB8AC3E}">
        <p14:creationId xmlns:p14="http://schemas.microsoft.com/office/powerpoint/2010/main" val="2929823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633744"/>
            <a:ext cx="10972800" cy="6142536"/>
          </a:xfrm>
        </p:spPr>
        <p:txBody>
          <a:bodyPr>
            <a:normAutofit fontScale="92500" lnSpcReduction="10000"/>
          </a:bodyPr>
          <a:lstStyle/>
          <a:p>
            <a:pPr marL="0" indent="0">
              <a:buNone/>
            </a:pPr>
            <a:r>
              <a:rPr lang="en-US" sz="4300" b="1" dirty="0"/>
              <a:t>The Hebrew word usually translated here </a:t>
            </a:r>
            <a:r>
              <a:rPr lang="en-US" sz="4300" b="1" i="1" dirty="0"/>
              <a:t>honor</a:t>
            </a:r>
            <a:r>
              <a:rPr lang="en-US" sz="4300" b="1" dirty="0"/>
              <a:t>, is interesting.  It is </a:t>
            </a:r>
            <a:r>
              <a:rPr lang="en-US" sz="4300" b="1" dirty="0" err="1">
                <a:latin typeface="Bwhebb" panose="00000400000000000000" pitchFamily="2" charset="0"/>
              </a:rPr>
              <a:t>dbeK</a:t>
            </a:r>
            <a:r>
              <a:rPr lang="en-US" sz="4300" b="1" dirty="0">
                <a:latin typeface="Bwhebb" panose="00000400000000000000" pitchFamily="2" charset="0"/>
              </a:rPr>
              <a:t>'</a:t>
            </a:r>
            <a:r>
              <a:rPr lang="en-US" sz="4300" b="1" dirty="0"/>
              <a:t> (pronounced </a:t>
            </a:r>
            <a:r>
              <a:rPr lang="en-US" sz="4300" b="1" i="1" dirty="0" err="1"/>
              <a:t>căvād</a:t>
            </a:r>
            <a:r>
              <a:rPr lang="en-US" sz="4300" b="1" dirty="0"/>
              <a:t>).  The Lexicon authored by Brown, Driver and Briggs gives this entry for our word: </a:t>
            </a:r>
            <a:r>
              <a:rPr lang="en-US" sz="4300" b="1" i="1" dirty="0"/>
              <a:t>be heavy, weighty, burden-some, </a:t>
            </a:r>
            <a:r>
              <a:rPr lang="en-US" sz="4300" b="1" i="1" dirty="0" err="1"/>
              <a:t>honoured</a:t>
            </a:r>
            <a:r>
              <a:rPr lang="en-US" sz="4300" b="1" dirty="0"/>
              <a:t>.  And the </a:t>
            </a:r>
            <a:r>
              <a:rPr lang="en-US" sz="4300" b="1" i="1" dirty="0"/>
              <a:t>Theological Wordbook of the Old Testament</a:t>
            </a:r>
            <a:r>
              <a:rPr lang="en-US" sz="4300" b="1" dirty="0"/>
              <a:t> notes that </a:t>
            </a:r>
            <a:r>
              <a:rPr lang="en-US" sz="4300" b="1" i="1" dirty="0"/>
              <a:t>to be heavy</a:t>
            </a:r>
            <a:r>
              <a:rPr lang="en-US" sz="4300" b="1" dirty="0"/>
              <a:t> in this context means </a:t>
            </a:r>
            <a:r>
              <a:rPr lang="en-US" sz="4300" b="1" i="1" dirty="0"/>
              <a:t>to honor</a:t>
            </a:r>
            <a:r>
              <a:rPr lang="en-US" sz="4300" b="1" dirty="0" smtClean="0"/>
              <a:t>: Likewise </a:t>
            </a:r>
            <a:r>
              <a:rPr lang="en-US" sz="4300" b="1" dirty="0"/>
              <a:t>persons in positions of responsibility and authority were deserving of honor. It is significant to remind oneself that giving honor or glory is to say that someone is deserving of respect, attention and obedience.</a:t>
            </a:r>
          </a:p>
          <a:p>
            <a:pPr marL="0" indent="0">
              <a:buNone/>
            </a:pPr>
            <a:endParaRPr lang="en-US" sz="4000" b="1" dirty="0"/>
          </a:p>
        </p:txBody>
      </p:sp>
    </p:spTree>
    <p:extLst>
      <p:ext uri="{BB962C8B-B14F-4D97-AF65-F5344CB8AC3E}">
        <p14:creationId xmlns:p14="http://schemas.microsoft.com/office/powerpoint/2010/main" val="1891877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First and foremost, this command to honor father and mother is akin to honoring Elohim our Creator.  He is, after all, our "heavenly father" and the one who directs our steps.  And he has compassion on his children just as a mother has compassion for her young.  Yahuwah has established the parental order as a picture of the authority structure of which he himself is the head.  In this hierarchical structure each of </a:t>
            </a:r>
            <a:r>
              <a:rPr lang="en-US" sz="4000" b="1" dirty="0" smtClean="0"/>
              <a:t>the </a:t>
            </a:r>
            <a:r>
              <a:rPr lang="en-US" sz="4000" b="1" dirty="0"/>
              <a:t>family members has specific roles and responsibilities.</a:t>
            </a:r>
          </a:p>
        </p:txBody>
      </p:sp>
    </p:spTree>
    <p:extLst>
      <p:ext uri="{BB962C8B-B14F-4D97-AF65-F5344CB8AC3E}">
        <p14:creationId xmlns:p14="http://schemas.microsoft.com/office/powerpoint/2010/main" val="2527231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Honor Means Obey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As such, this command to honor your father and mother can be understood to have several applications.  First, </a:t>
            </a:r>
            <a:r>
              <a:rPr lang="en-US" sz="4000" b="1" i="1" dirty="0"/>
              <a:t>to honor</a:t>
            </a:r>
            <a:r>
              <a:rPr lang="en-US" sz="4000" b="1" dirty="0"/>
              <a:t> means </a:t>
            </a:r>
            <a:r>
              <a:rPr lang="en-US" sz="4000" b="1" i="1" dirty="0"/>
              <a:t>to obey</a:t>
            </a:r>
            <a:r>
              <a:rPr lang="en-US" sz="4000" b="1" dirty="0"/>
              <a:t>.  It is for children to obey their parents.  </a:t>
            </a:r>
            <a:r>
              <a:rPr lang="en-US" sz="4000" b="1" dirty="0" smtClean="0"/>
              <a:t>Just as Elohim is honored and therefore obeyed, so the children their parents.  The </a:t>
            </a:r>
            <a:r>
              <a:rPr lang="en-US" sz="4000" b="1" dirty="0"/>
              <a:t>reason for this is found in an examination of the creation.  Elohim built into the creation the method for the propagation and growth of the human race.</a:t>
            </a:r>
          </a:p>
        </p:txBody>
      </p:sp>
    </p:spTree>
    <p:extLst>
      <p:ext uri="{BB962C8B-B14F-4D97-AF65-F5344CB8AC3E}">
        <p14:creationId xmlns:p14="http://schemas.microsoft.com/office/powerpoint/2010/main" val="1945435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Parents Teach Their Children</a:t>
            </a:r>
            <a:endParaRPr lang="en-US" sz="4800" b="1" dirty="0">
              <a:latin typeface="+mn-lt"/>
            </a:endParaRPr>
          </a:p>
        </p:txBody>
      </p:sp>
      <p:sp>
        <p:nvSpPr>
          <p:cNvPr id="3" name="Content Placeholder 2"/>
          <p:cNvSpPr>
            <a:spLocks noGrp="1"/>
          </p:cNvSpPr>
          <p:nvPr>
            <p:ph idx="1"/>
          </p:nvPr>
        </p:nvSpPr>
        <p:spPr>
          <a:xfrm>
            <a:off x="609600" y="1421394"/>
            <a:ext cx="10972800" cy="5354886"/>
          </a:xfrm>
        </p:spPr>
        <p:txBody>
          <a:bodyPr>
            <a:normAutofit/>
          </a:bodyPr>
          <a:lstStyle/>
          <a:p>
            <a:pPr marL="0" indent="0">
              <a:buNone/>
            </a:pPr>
            <a:r>
              <a:rPr lang="en-US" sz="4000" b="1" dirty="0"/>
              <a:t>When </a:t>
            </a:r>
            <a:r>
              <a:rPr lang="en-US" sz="4000" b="1" dirty="0" err="1"/>
              <a:t>Mosheh</a:t>
            </a:r>
            <a:r>
              <a:rPr lang="en-US" sz="4000" b="1" dirty="0"/>
              <a:t> finished reciting all these words to all </a:t>
            </a:r>
            <a:r>
              <a:rPr lang="en-US" sz="4000" b="1" dirty="0" err="1"/>
              <a:t>Yisrael</a:t>
            </a:r>
            <a:r>
              <a:rPr lang="en-US" sz="4000" b="1" dirty="0"/>
              <a:t>, he said to them, "Take to heart all the words I have solemnly declared to you this day, so that you may command your children to obey carefully all the words of this law." (</a:t>
            </a:r>
            <a:r>
              <a:rPr lang="en-US" sz="4000" b="1" dirty="0" err="1"/>
              <a:t>Devarim</a:t>
            </a:r>
            <a:r>
              <a:rPr lang="en-US" sz="4000" b="1" dirty="0"/>
              <a:t> </a:t>
            </a:r>
            <a:r>
              <a:rPr lang="en-US" sz="4000" b="1" dirty="0"/>
              <a:t>[Deuteronomy] 32:45-46</a:t>
            </a:r>
            <a:r>
              <a:rPr lang="en-US" sz="4000" b="1" dirty="0" smtClean="0"/>
              <a:t>)</a:t>
            </a:r>
            <a:endParaRPr lang="en-US" sz="4000" b="1" dirty="0" smtClean="0"/>
          </a:p>
        </p:txBody>
      </p:sp>
    </p:spTree>
    <p:extLst>
      <p:ext uri="{BB962C8B-B14F-4D97-AF65-F5344CB8AC3E}">
        <p14:creationId xmlns:p14="http://schemas.microsoft.com/office/powerpoint/2010/main" val="1095619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Abraham Taught His </a:t>
            </a:r>
            <a:r>
              <a:rPr lang="en-US" sz="4800" b="1" dirty="0" smtClean="0">
                <a:latin typeface="+mn-lt"/>
              </a:rPr>
              <a:t>Children</a:t>
            </a:r>
            <a:endParaRPr lang="en-US" sz="4800" b="1" dirty="0">
              <a:latin typeface="+mn-lt"/>
            </a:endParaRPr>
          </a:p>
        </p:txBody>
      </p:sp>
      <p:sp>
        <p:nvSpPr>
          <p:cNvPr id="3" name="Content Placeholder 2"/>
          <p:cNvSpPr>
            <a:spLocks noGrp="1"/>
          </p:cNvSpPr>
          <p:nvPr>
            <p:ph idx="1"/>
          </p:nvPr>
        </p:nvSpPr>
        <p:spPr>
          <a:xfrm>
            <a:off x="609600" y="1421394"/>
            <a:ext cx="10972800" cy="5354886"/>
          </a:xfrm>
        </p:spPr>
        <p:txBody>
          <a:bodyPr>
            <a:normAutofit/>
          </a:bodyPr>
          <a:lstStyle/>
          <a:p>
            <a:pPr marL="0" indent="0">
              <a:buNone/>
            </a:pPr>
            <a:r>
              <a:rPr lang="en-US" sz="4000" b="1" dirty="0"/>
              <a:t>For I have chosen him, so that he will </a:t>
            </a:r>
            <a:r>
              <a:rPr lang="en-US" sz="4000" b="1" dirty="0" smtClean="0"/>
              <a:t>command </a:t>
            </a:r>
            <a:r>
              <a:rPr lang="en-US" sz="4000" b="1" dirty="0"/>
              <a:t>his children and his household after him to keep the way of Yahuwah by doing what is right and just, so that Yahuwah will bring about for Avraham what he has promised him</a:t>
            </a:r>
            <a:r>
              <a:rPr lang="en-US" sz="4000" b="1" dirty="0" smtClean="0"/>
              <a:t>.“  </a:t>
            </a:r>
            <a:r>
              <a:rPr lang="en-US" sz="4000" b="1" dirty="0" err="1" smtClean="0"/>
              <a:t>Bereisheet</a:t>
            </a:r>
            <a:r>
              <a:rPr lang="en-US" sz="4000" b="1" dirty="0" smtClean="0"/>
              <a:t> [Genesis] 18:19</a:t>
            </a:r>
            <a:endParaRPr lang="en-US" sz="4000" b="1" dirty="0"/>
          </a:p>
        </p:txBody>
      </p:sp>
    </p:spTree>
    <p:extLst>
      <p:ext uri="{BB962C8B-B14F-4D97-AF65-F5344CB8AC3E}">
        <p14:creationId xmlns:p14="http://schemas.microsoft.com/office/powerpoint/2010/main" val="4209429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Teaching at Every Opportunity</a:t>
            </a:r>
            <a:endParaRPr lang="en-US" sz="4800" b="1" dirty="0">
              <a:latin typeface="+mn-lt"/>
            </a:endParaRPr>
          </a:p>
        </p:txBody>
      </p:sp>
      <p:sp>
        <p:nvSpPr>
          <p:cNvPr id="3" name="Content Placeholder 2"/>
          <p:cNvSpPr>
            <a:spLocks noGrp="1"/>
          </p:cNvSpPr>
          <p:nvPr>
            <p:ph idx="1"/>
          </p:nvPr>
        </p:nvSpPr>
        <p:spPr>
          <a:xfrm>
            <a:off x="609600" y="1421394"/>
            <a:ext cx="10972800" cy="5354886"/>
          </a:xfrm>
        </p:spPr>
        <p:txBody>
          <a:bodyPr>
            <a:normAutofit/>
          </a:bodyPr>
          <a:lstStyle/>
          <a:p>
            <a:pPr marL="0" indent="0">
              <a:buNone/>
            </a:pPr>
            <a:r>
              <a:rPr lang="en-US" sz="4000" b="1" dirty="0" smtClean="0"/>
              <a:t>These </a:t>
            </a:r>
            <a:r>
              <a:rPr lang="en-US" sz="4000" b="1" dirty="0"/>
              <a:t>commandments that I give you today are to be upon your </a:t>
            </a:r>
            <a:r>
              <a:rPr lang="en-US" sz="4000" b="1" dirty="0" smtClean="0"/>
              <a:t>minds.</a:t>
            </a:r>
            <a:br>
              <a:rPr lang="en-US" sz="4000" b="1" dirty="0" smtClean="0"/>
            </a:br>
            <a:r>
              <a:rPr lang="en-US" sz="4000" b="1" dirty="0" smtClean="0"/>
              <a:t>Impress them </a:t>
            </a:r>
            <a:r>
              <a:rPr lang="en-US" sz="4000" b="1" dirty="0"/>
              <a:t>on your children. Talk about them when you sit at home and when you walk along the road, when you lie down and when you get up</a:t>
            </a:r>
            <a:r>
              <a:rPr lang="en-US" sz="4000" b="1" dirty="0" smtClean="0"/>
              <a:t>.</a:t>
            </a:r>
            <a:r>
              <a:rPr lang="en-US" sz="4000" b="1" dirty="0"/>
              <a:t> </a:t>
            </a:r>
            <a:r>
              <a:rPr lang="en-US" sz="4000" b="1" dirty="0" smtClean="0"/>
              <a:t> </a:t>
            </a:r>
            <a:r>
              <a:rPr lang="en-US" sz="4000" b="1" dirty="0" err="1" smtClean="0"/>
              <a:t>Devarim</a:t>
            </a:r>
            <a:r>
              <a:rPr lang="en-US" sz="4000" b="1" dirty="0" smtClean="0"/>
              <a:t> [Deuteronomy] 6-7</a:t>
            </a:r>
          </a:p>
          <a:p>
            <a:pPr marL="0" indent="0">
              <a:buNone/>
            </a:pPr>
            <a:r>
              <a:rPr lang="en-US" sz="4000" b="1" dirty="0">
                <a:latin typeface="Bwhebb" panose="00000400000000000000" pitchFamily="2" charset="0"/>
              </a:rPr>
              <a:t> </a:t>
            </a:r>
            <a:r>
              <a:rPr lang="en-US" sz="4000" dirty="0">
                <a:latin typeface="Bwhebb" panose="00000400000000000000" pitchFamily="2" charset="0"/>
              </a:rPr>
              <a:t>!</a:t>
            </a:r>
            <a:r>
              <a:rPr lang="en-US" sz="4000" dirty="0" err="1">
                <a:latin typeface="Bwhebb" panose="00000400000000000000" pitchFamily="2" charset="0"/>
              </a:rPr>
              <a:t>n:v</a:t>
            </a:r>
            <a:r>
              <a:rPr lang="en-US" sz="4000" dirty="0">
                <a:latin typeface="Bwhebb" panose="00000400000000000000" pitchFamily="2" charset="0"/>
              </a:rPr>
              <a:t>' </a:t>
            </a:r>
            <a:r>
              <a:rPr lang="en-US" sz="4000" b="1" dirty="0" smtClean="0"/>
              <a:t>(</a:t>
            </a:r>
            <a:r>
              <a:rPr lang="en-US" sz="4000" b="1" dirty="0" err="1" smtClean="0"/>
              <a:t>shanan</a:t>
            </a:r>
            <a:r>
              <a:rPr lang="en-US" sz="4000" b="1" dirty="0" smtClean="0"/>
              <a:t>) </a:t>
            </a:r>
            <a:r>
              <a:rPr lang="en-US" sz="4000" b="1" dirty="0"/>
              <a:t>whet, </a:t>
            </a:r>
            <a:r>
              <a:rPr lang="en-US" sz="4000" b="1" dirty="0" smtClean="0"/>
              <a:t>sharpen, to repeat, to recite again and again</a:t>
            </a:r>
            <a:endParaRPr lang="en-US" sz="4000" b="1" dirty="0"/>
          </a:p>
        </p:txBody>
      </p:sp>
    </p:spTree>
    <p:extLst>
      <p:ext uri="{BB962C8B-B14F-4D97-AF65-F5344CB8AC3E}">
        <p14:creationId xmlns:p14="http://schemas.microsoft.com/office/powerpoint/2010/main" val="392705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Teaching is for Discipline</a:t>
            </a:r>
            <a:endParaRPr lang="en-US" sz="4800" b="1" dirty="0">
              <a:latin typeface="+mn-lt"/>
            </a:endParaRPr>
          </a:p>
        </p:txBody>
      </p:sp>
      <p:sp>
        <p:nvSpPr>
          <p:cNvPr id="3" name="Content Placeholder 2"/>
          <p:cNvSpPr>
            <a:spLocks noGrp="1"/>
          </p:cNvSpPr>
          <p:nvPr>
            <p:ph idx="1"/>
          </p:nvPr>
        </p:nvSpPr>
        <p:spPr>
          <a:xfrm>
            <a:off x="609600" y="1376126"/>
            <a:ext cx="10972800" cy="5400153"/>
          </a:xfrm>
        </p:spPr>
        <p:txBody>
          <a:bodyPr>
            <a:normAutofit/>
          </a:bodyPr>
          <a:lstStyle/>
          <a:p>
            <a:pPr marL="0" indent="0">
              <a:buNone/>
            </a:pPr>
            <a:r>
              <a:rPr lang="en-US" sz="4000" b="1" dirty="0" smtClean="0"/>
              <a:t>Chasten </a:t>
            </a:r>
            <a:r>
              <a:rPr lang="en-US" sz="4000" b="1" dirty="0"/>
              <a:t>thy son while there is hope, and let not thy soul spare for his crying. (Proverbs 19:16)</a:t>
            </a:r>
          </a:p>
          <a:p>
            <a:pPr marL="0" indent="0">
              <a:buNone/>
            </a:pPr>
            <a:r>
              <a:rPr lang="en-US" sz="4000" b="1" dirty="0"/>
              <a:t>Train up a child in the way he should go: and when he is old, he will not depart from it. (Proverbs 22:6</a:t>
            </a:r>
            <a:r>
              <a:rPr lang="en-US" sz="4000" b="1" dirty="0" smtClean="0"/>
              <a:t>)</a:t>
            </a:r>
            <a:endParaRPr lang="en-US" sz="4000" b="1" dirty="0"/>
          </a:p>
        </p:txBody>
      </p:sp>
    </p:spTree>
    <p:extLst>
      <p:ext uri="{BB962C8B-B14F-4D97-AF65-F5344CB8AC3E}">
        <p14:creationId xmlns:p14="http://schemas.microsoft.com/office/powerpoint/2010/main" val="1279382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First Command with a Promise</a:t>
            </a:r>
            <a:endParaRPr lang="en-US" sz="4800" b="1" dirty="0">
              <a:latin typeface="+mn-lt"/>
            </a:endParaRPr>
          </a:p>
        </p:txBody>
      </p:sp>
      <p:sp>
        <p:nvSpPr>
          <p:cNvPr id="3" name="Content Placeholder 2"/>
          <p:cNvSpPr>
            <a:spLocks noGrp="1"/>
          </p:cNvSpPr>
          <p:nvPr>
            <p:ph idx="1"/>
          </p:nvPr>
        </p:nvSpPr>
        <p:spPr>
          <a:xfrm>
            <a:off x="609600" y="1376126"/>
            <a:ext cx="10972800" cy="5400153"/>
          </a:xfrm>
        </p:spPr>
        <p:txBody>
          <a:bodyPr>
            <a:normAutofit/>
          </a:bodyPr>
          <a:lstStyle/>
          <a:p>
            <a:pPr marL="0" indent="0">
              <a:buNone/>
            </a:pPr>
            <a:r>
              <a:rPr lang="en-US" sz="4000" b="1" dirty="0" smtClean="0"/>
              <a:t>Children</a:t>
            </a:r>
            <a:r>
              <a:rPr lang="en-US" sz="4000" b="1" dirty="0"/>
              <a:t>, obey your parents in Yahuwah, for this is </a:t>
            </a:r>
            <a:r>
              <a:rPr lang="en-US" sz="4000" b="1" dirty="0" smtClean="0"/>
              <a:t>right. </a:t>
            </a:r>
            <a:r>
              <a:rPr lang="en-US" sz="4000" b="1" dirty="0"/>
              <a:t>"Honor your father and mother"-- which is the first commandment with a promise-</a:t>
            </a:r>
            <a:r>
              <a:rPr lang="en-US" sz="4000" b="1" dirty="0" smtClean="0"/>
              <a:t>- </a:t>
            </a:r>
            <a:r>
              <a:rPr lang="en-US" sz="4000" b="1" dirty="0"/>
              <a:t>"that it may go well with you and that you may enjoy long life on the earth</a:t>
            </a:r>
            <a:r>
              <a:rPr lang="en-US" sz="4000" b="1" dirty="0" smtClean="0"/>
              <a:t>.” Ephesians 6:1-3</a:t>
            </a:r>
            <a:endParaRPr lang="en-US" dirty="0"/>
          </a:p>
        </p:txBody>
      </p:sp>
    </p:spTree>
    <p:extLst>
      <p:ext uri="{BB962C8B-B14F-4D97-AF65-F5344CB8AC3E}">
        <p14:creationId xmlns:p14="http://schemas.microsoft.com/office/powerpoint/2010/main" val="4049453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Fifth Matter of the Ten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 </a:t>
            </a:r>
            <a:r>
              <a:rPr lang="en-US" sz="4000" b="1" dirty="0"/>
              <a:t>[Deuteronomy] 5:17  </a:t>
            </a:r>
            <a:r>
              <a:rPr lang="en-US" sz="4000" b="1" dirty="0" smtClean="0"/>
              <a:t>You </a:t>
            </a:r>
            <a:r>
              <a:rPr lang="en-US" sz="4000" b="1" dirty="0"/>
              <a:t>shall not murder</a:t>
            </a:r>
            <a:r>
              <a:rPr lang="en-US" sz="4000" b="1" dirty="0" smtClean="0"/>
              <a:t>.</a:t>
            </a:r>
          </a:p>
          <a:p>
            <a:pPr marL="0" indent="0">
              <a:buNone/>
            </a:pPr>
            <a:r>
              <a:rPr lang="en-US" sz="4000" b="1" dirty="0"/>
              <a:t>The Hebrew </a:t>
            </a:r>
            <a:r>
              <a:rPr lang="en-US" sz="4000" b="1" dirty="0" err="1">
                <a:latin typeface="Bwhebb" panose="00000400000000000000" pitchFamily="2" charset="0"/>
              </a:rPr>
              <a:t>xc;r</a:t>
            </a:r>
            <a:r>
              <a:rPr lang="en-US" sz="4000" b="1" dirty="0">
                <a:latin typeface="Bwhebb" panose="00000400000000000000" pitchFamily="2" charset="0"/>
              </a:rPr>
              <a:t>'</a:t>
            </a:r>
            <a:r>
              <a:rPr lang="en-US" sz="4000" b="1" dirty="0"/>
              <a:t> (pronounced </a:t>
            </a:r>
            <a:r>
              <a:rPr lang="en-US" sz="4000" b="1" i="1" dirty="0" err="1"/>
              <a:t>ratsack</a:t>
            </a:r>
            <a:r>
              <a:rPr lang="en-US" sz="4000" b="1" dirty="0"/>
              <a:t>) means </a:t>
            </a:r>
            <a:r>
              <a:rPr lang="en-US" sz="4000" b="1" i="1" dirty="0"/>
              <a:t>to kill, to</a:t>
            </a:r>
            <a:r>
              <a:rPr lang="en-US" sz="4000" b="1" dirty="0"/>
              <a:t> </a:t>
            </a:r>
            <a:r>
              <a:rPr lang="en-US" sz="4000" b="1" i="1" dirty="0"/>
              <a:t>murder, slay, strike down, commit homicide, assassinate</a:t>
            </a:r>
            <a:r>
              <a:rPr lang="en-US" sz="4000" b="1" dirty="0"/>
              <a:t>.  This Fifth Matter prohibition refers to the unjustified slaying of another human being - the killing of a human being with premeditation, without sufficient cause</a:t>
            </a:r>
            <a:r>
              <a:rPr lang="en-US" sz="4000" b="1" dirty="0" smtClean="0"/>
              <a:t>.</a:t>
            </a:r>
            <a:endParaRPr lang="en-US" sz="4000" b="1" dirty="0"/>
          </a:p>
        </p:txBody>
      </p:sp>
    </p:spTree>
    <p:extLst>
      <p:ext uri="{BB962C8B-B14F-4D97-AF65-F5344CB8AC3E}">
        <p14:creationId xmlns:p14="http://schemas.microsoft.com/office/powerpoint/2010/main" val="555297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a:t>The Hebrew </a:t>
            </a:r>
            <a:r>
              <a:rPr lang="en-US" sz="4000" b="1" i="1" dirty="0" err="1"/>
              <a:t>ratsack</a:t>
            </a:r>
            <a:r>
              <a:rPr lang="en-US" sz="4000" b="1" dirty="0"/>
              <a:t> actually is used of premeditated and non-premeditated killing.  In </a:t>
            </a:r>
            <a:r>
              <a:rPr lang="en-US" sz="4000" b="1" dirty="0" err="1"/>
              <a:t>Bamidbar</a:t>
            </a:r>
            <a:r>
              <a:rPr lang="en-US" sz="4000" b="1" dirty="0"/>
              <a:t> [Numbers] 35, this same word is used many times of the killing of a person unintentionally (Hebrew </a:t>
            </a:r>
            <a:r>
              <a:rPr lang="en-US" sz="4000" b="1" dirty="0" err="1">
                <a:latin typeface="Bwhebb" panose="00000400000000000000" pitchFamily="2" charset="0"/>
              </a:rPr>
              <a:t>hg"g"v</a:t>
            </a:r>
            <a:r>
              <a:rPr lang="en-US" sz="4000" b="1" dirty="0">
                <a:latin typeface="Bwhebb" panose="00000400000000000000" pitchFamily="2" charset="0"/>
              </a:rPr>
              <a:t>.</a:t>
            </a:r>
            <a:r>
              <a:rPr lang="en-US" sz="4000" b="1" dirty="0"/>
              <a:t> </a:t>
            </a:r>
            <a:r>
              <a:rPr lang="en-US" sz="4000" b="1" i="1" dirty="0"/>
              <a:t>a sin of error, inadvertence, accidental error, inadvertent sin, unintentional mistake</a:t>
            </a:r>
            <a:r>
              <a:rPr lang="en-US" sz="4000" b="1" dirty="0"/>
              <a:t>).  But we know that the command of </a:t>
            </a:r>
            <a:r>
              <a:rPr lang="en-US" sz="4000" b="1" dirty="0" err="1"/>
              <a:t>Devarim</a:t>
            </a:r>
            <a:r>
              <a:rPr lang="en-US" sz="4000" b="1" dirty="0"/>
              <a:t> </a:t>
            </a:r>
            <a:r>
              <a:rPr lang="en-US" sz="4000" b="1" dirty="0"/>
              <a:t>[Deuteronomy] 5:17 </a:t>
            </a:r>
            <a:r>
              <a:rPr lang="en-US" sz="4000" b="1" dirty="0"/>
              <a:t>is referring to premeditated murder, because in Numbers 35 the </a:t>
            </a:r>
            <a:r>
              <a:rPr lang="en-US" sz="4000" b="1" i="1" dirty="0" err="1"/>
              <a:t>ratsack</a:t>
            </a:r>
            <a:r>
              <a:rPr lang="en-US" sz="4000" b="1" dirty="0"/>
              <a:t> for which a person could seek refuge and not be put to death was done unintentionally.</a:t>
            </a:r>
          </a:p>
          <a:p>
            <a:pPr marL="0" indent="0">
              <a:buNone/>
            </a:pPr>
            <a:endParaRPr lang="en-US" sz="4000" b="1" dirty="0"/>
          </a:p>
        </p:txBody>
      </p:sp>
    </p:spTree>
    <p:extLst>
      <p:ext uri="{BB962C8B-B14F-4D97-AF65-F5344CB8AC3E}">
        <p14:creationId xmlns:p14="http://schemas.microsoft.com/office/powerpoint/2010/main" val="2423475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Capital Offense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Anyone who strikes a man and kills him shall surely be put to death.  However, if he does not do it intentionally, but Elohim lets it happen, he is to flee to a place I will designate.  But if a man schemes and kills another man deliberately, take him away from my altar and put him to death. (</a:t>
            </a:r>
            <a:r>
              <a:rPr lang="en-US" sz="4000" b="1" dirty="0" err="1"/>
              <a:t>Shemot</a:t>
            </a:r>
            <a:r>
              <a:rPr lang="en-US" sz="4000" b="1" dirty="0"/>
              <a:t> [Exodus] 21:12-14)</a:t>
            </a:r>
          </a:p>
        </p:txBody>
      </p:sp>
    </p:spTree>
    <p:extLst>
      <p:ext uri="{BB962C8B-B14F-4D97-AF65-F5344CB8AC3E}">
        <p14:creationId xmlns:p14="http://schemas.microsoft.com/office/powerpoint/2010/main" val="21729590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Death for the Intentional Slaying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if a man hates his neighbor and lies in wait for him, assaults and kills him, and then flees to one of these cities, the elders of his town shall send for him, bring him back from the city, and hand him over to the avenger of blood to die.  Show him no pity. You must purge from </a:t>
            </a:r>
            <a:r>
              <a:rPr lang="en-US" sz="4000" b="1" dirty="0" err="1"/>
              <a:t>Yisrael</a:t>
            </a:r>
            <a:r>
              <a:rPr lang="en-US" sz="4000" b="1" dirty="0"/>
              <a:t> the guilt of shedding innocent blood, so that it may go well with you. (</a:t>
            </a:r>
            <a:r>
              <a:rPr lang="en-US" sz="4000" b="1" dirty="0" err="1"/>
              <a:t>Devarim</a:t>
            </a:r>
            <a:r>
              <a:rPr lang="en-US" sz="4000" b="1" dirty="0"/>
              <a:t> [Deuteronomy] 19:11-13)</a:t>
            </a:r>
          </a:p>
        </p:txBody>
      </p:sp>
    </p:spTree>
    <p:extLst>
      <p:ext uri="{BB962C8B-B14F-4D97-AF65-F5344CB8AC3E}">
        <p14:creationId xmlns:p14="http://schemas.microsoft.com/office/powerpoint/2010/main" val="777125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Whoever kills an animal must make restitution, but whoever kills a man must be put to death. (</a:t>
            </a:r>
            <a:r>
              <a:rPr lang="en-US" sz="4000" b="1" dirty="0" err="1"/>
              <a:t>Vayiqra</a:t>
            </a:r>
            <a:r>
              <a:rPr lang="en-US" sz="4000" b="1" dirty="0"/>
              <a:t> [Leviticus] 24:21)</a:t>
            </a:r>
          </a:p>
          <a:p>
            <a:pPr marL="0" indent="0">
              <a:buNone/>
            </a:pPr>
            <a:r>
              <a:rPr lang="en-US" sz="4000" b="1" dirty="0"/>
              <a:t>Cursed is the man who kills his neighbor secretly. (</a:t>
            </a:r>
            <a:r>
              <a:rPr lang="en-US" sz="4000" b="1" dirty="0" err="1"/>
              <a:t>Devarim</a:t>
            </a:r>
            <a:r>
              <a:rPr lang="en-US" sz="4000" b="1" dirty="0"/>
              <a:t> </a:t>
            </a:r>
            <a:r>
              <a:rPr lang="en-US" sz="4000" b="1" dirty="0"/>
              <a:t>[Deuteronomy] 27:24</a:t>
            </a:r>
            <a:r>
              <a:rPr lang="en-US" sz="4000" b="1" dirty="0" smtClean="0"/>
              <a:t>)</a:t>
            </a:r>
            <a:endParaRPr lang="en-US" sz="4000" b="1" dirty="0"/>
          </a:p>
        </p:txBody>
      </p:sp>
    </p:spTree>
    <p:extLst>
      <p:ext uri="{BB962C8B-B14F-4D97-AF65-F5344CB8AC3E}">
        <p14:creationId xmlns:p14="http://schemas.microsoft.com/office/powerpoint/2010/main" val="2118724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Other Words Translated “Kill”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a:t> </a:t>
            </a:r>
            <a:r>
              <a:rPr lang="en-US" sz="4000" dirty="0" err="1" smtClean="0">
                <a:latin typeface="Bwhebb" panose="00000400000000000000" pitchFamily="2" charset="0"/>
              </a:rPr>
              <a:t>grh</a:t>
            </a:r>
            <a:r>
              <a:rPr lang="en-US" sz="4000" b="1" dirty="0" smtClean="0"/>
              <a:t>(</a:t>
            </a:r>
            <a:r>
              <a:rPr lang="en-US" sz="4000" b="1" dirty="0" err="1" smtClean="0"/>
              <a:t>harag</a:t>
            </a:r>
            <a:r>
              <a:rPr lang="en-US" sz="4000" b="1" dirty="0" smtClean="0"/>
              <a:t>) </a:t>
            </a:r>
            <a:r>
              <a:rPr lang="en-US" sz="4000" dirty="0" smtClean="0"/>
              <a:t>to </a:t>
            </a:r>
            <a:r>
              <a:rPr lang="en-US" sz="4000" b="1" dirty="0"/>
              <a:t>kill, slay</a:t>
            </a:r>
            <a:r>
              <a:rPr lang="en-US" sz="4000" dirty="0"/>
              <a:t>: </a:t>
            </a:r>
            <a:endParaRPr lang="en-US" sz="4000" dirty="0" smtClean="0"/>
          </a:p>
          <a:p>
            <a:pPr marL="0" indent="0">
              <a:buNone/>
            </a:pPr>
            <a:r>
              <a:rPr lang="en-US" sz="4000" b="1" dirty="0"/>
              <a:t>Today you are driving me from the land, and I will be hidden from your presence; I will be a restless wanderer on the earth, and whoever finds me will kill me</a:t>
            </a:r>
            <a:r>
              <a:rPr lang="en-US" sz="4000" b="1" dirty="0" smtClean="0"/>
              <a:t>.“  But </a:t>
            </a:r>
            <a:r>
              <a:rPr lang="en-US" sz="4000" b="1" dirty="0"/>
              <a:t>Yahuwah said to him, "Not so; if anyone kills </a:t>
            </a:r>
            <a:r>
              <a:rPr lang="en-US" sz="4000" b="1" dirty="0" err="1"/>
              <a:t>Qayin</a:t>
            </a:r>
            <a:r>
              <a:rPr lang="en-US" sz="4000" b="1" dirty="0"/>
              <a:t>, he will suffer vengeance seven times over." Then Yahuwah put a mark on </a:t>
            </a:r>
            <a:r>
              <a:rPr lang="en-US" sz="4000" b="1" dirty="0" err="1"/>
              <a:t>Qayin</a:t>
            </a:r>
            <a:r>
              <a:rPr lang="en-US" sz="4000" b="1" dirty="0"/>
              <a:t> so that no one who found him would kill him</a:t>
            </a:r>
            <a:r>
              <a:rPr lang="en-US" sz="4000" b="1" dirty="0" smtClean="0"/>
              <a:t>.</a:t>
            </a:r>
            <a:r>
              <a:rPr lang="en-US" sz="4000" b="1" dirty="0"/>
              <a:t> </a:t>
            </a:r>
            <a:r>
              <a:rPr lang="en-US" sz="4000" b="1" dirty="0" smtClean="0"/>
              <a:t> Genesis 4:14-15</a:t>
            </a:r>
            <a:endParaRPr lang="en-US" dirty="0"/>
          </a:p>
        </p:txBody>
      </p:sp>
    </p:spTree>
    <p:extLst>
      <p:ext uri="{BB962C8B-B14F-4D97-AF65-F5344CB8AC3E}">
        <p14:creationId xmlns:p14="http://schemas.microsoft.com/office/powerpoint/2010/main" val="1481245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Other Words Translated “Kill”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a:t> </a:t>
            </a:r>
            <a:r>
              <a:rPr lang="en-US" sz="4000" dirty="0" err="1" smtClean="0">
                <a:latin typeface="Bwhebb" panose="00000400000000000000" pitchFamily="2" charset="0"/>
              </a:rPr>
              <a:t>hkn</a:t>
            </a:r>
            <a:r>
              <a:rPr lang="en-US" sz="4000" dirty="0" smtClean="0">
                <a:latin typeface="Bwhebb" panose="00000400000000000000" pitchFamily="2" charset="0"/>
              </a:rPr>
              <a:t> </a:t>
            </a:r>
            <a:r>
              <a:rPr lang="en-US" sz="4000" b="1" dirty="0" smtClean="0"/>
              <a:t>(</a:t>
            </a:r>
            <a:r>
              <a:rPr lang="en-US" sz="4000" b="1" dirty="0" err="1" smtClean="0"/>
              <a:t>nacah</a:t>
            </a:r>
            <a:r>
              <a:rPr lang="en-US" sz="4000" b="1" dirty="0" smtClean="0"/>
              <a:t>) </a:t>
            </a:r>
            <a:r>
              <a:rPr lang="en-US" sz="4000" dirty="0" smtClean="0"/>
              <a:t>to </a:t>
            </a:r>
            <a:r>
              <a:rPr lang="en-US" sz="4000" b="1" dirty="0" smtClean="0"/>
              <a:t>strike</a:t>
            </a:r>
            <a:r>
              <a:rPr lang="en-US" sz="4000" b="1" dirty="0"/>
              <a:t>, smite </a:t>
            </a:r>
            <a:r>
              <a:rPr lang="en-US" sz="4000" dirty="0" smtClean="0"/>
              <a:t> </a:t>
            </a:r>
          </a:p>
          <a:p>
            <a:pPr marL="0" indent="0">
              <a:buNone/>
            </a:pPr>
            <a:r>
              <a:rPr lang="en-US" sz="4000" b="1" dirty="0"/>
              <a:t>Or if anyone has a wooden object in his hand that could kill, and he hits someone so that he dies, he is a murderer; the murderer shall be put to death</a:t>
            </a:r>
            <a:r>
              <a:rPr lang="en-US" sz="4000" b="1" dirty="0" smtClean="0"/>
              <a:t>.</a:t>
            </a:r>
            <a:r>
              <a:rPr lang="en-US" sz="4000" b="1" dirty="0"/>
              <a:t> </a:t>
            </a:r>
            <a:r>
              <a:rPr lang="en-US" sz="4000" b="1" dirty="0" smtClean="0"/>
              <a:t>Numbers 35:18</a:t>
            </a:r>
            <a:endParaRPr lang="en-US" sz="4000" b="1" dirty="0"/>
          </a:p>
        </p:txBody>
      </p:sp>
    </p:spTree>
    <p:extLst>
      <p:ext uri="{BB962C8B-B14F-4D97-AF65-F5344CB8AC3E}">
        <p14:creationId xmlns:p14="http://schemas.microsoft.com/office/powerpoint/2010/main" val="24616923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From the Beginning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for your lifeblood I will surely demand an accounting. I will demand an accounting from every animal. </a:t>
            </a:r>
            <a:r>
              <a:rPr lang="en-US" sz="4000" b="1" u="sng" dirty="0"/>
              <a:t>And from each man, too, I will demand an accounting for the life of his fellow man.  Whoever sheds the blood of man, by man shall his blood be shed; for in the image of Elohim has Elohim made man</a:t>
            </a:r>
            <a:r>
              <a:rPr lang="en-US" sz="4000" b="1" dirty="0"/>
              <a:t>. (</a:t>
            </a:r>
            <a:r>
              <a:rPr lang="en-US" sz="4000" b="1" dirty="0" err="1"/>
              <a:t>Bereshith</a:t>
            </a:r>
            <a:r>
              <a:rPr lang="en-US" sz="4000" b="1" dirty="0"/>
              <a:t> [Genesis] 9:5-6)</a:t>
            </a:r>
          </a:p>
        </p:txBody>
      </p:sp>
    </p:spTree>
    <p:extLst>
      <p:ext uri="{BB962C8B-B14F-4D97-AF65-F5344CB8AC3E}">
        <p14:creationId xmlns:p14="http://schemas.microsoft.com/office/powerpoint/2010/main" val="34377906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Sixth Matter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err="1"/>
              <a:t>Devarim</a:t>
            </a:r>
            <a:r>
              <a:rPr lang="en-US" sz="4000" b="1" dirty="0"/>
              <a:t> </a:t>
            </a:r>
            <a:r>
              <a:rPr lang="en-US" sz="4000" b="1" dirty="0"/>
              <a:t>[Deuteronomy] 5:18  </a:t>
            </a:r>
            <a:r>
              <a:rPr lang="en-US" sz="4000" b="1" dirty="0" smtClean="0"/>
              <a:t>You </a:t>
            </a:r>
            <a:r>
              <a:rPr lang="en-US" sz="4000" b="1" dirty="0"/>
              <a:t>shall not commit adultery</a:t>
            </a:r>
            <a:r>
              <a:rPr lang="en-US" sz="4000" b="1" dirty="0" smtClean="0"/>
              <a:t>.</a:t>
            </a:r>
          </a:p>
          <a:p>
            <a:pPr marL="0" indent="0">
              <a:buNone/>
            </a:pPr>
            <a:r>
              <a:rPr lang="en-US" sz="4000" b="1" dirty="0"/>
              <a:t>For a man, committing adultery means having sexual relations with another man's fiancé or wife.  For a woman, committing adultery means having sexual relations with a man other than her husband.  Note very carefully what I am describing here.  The bottom line is this: a woman can have a sexual relationship only with one man.  For her, any other sexual activity with another man constitutes adultery.  A marriage contract obligates a man to care for a woman all her days.  For the woman's part, being engaged or married obligates her for life - the length of her husband's life.</a:t>
            </a:r>
          </a:p>
        </p:txBody>
      </p:sp>
    </p:spTree>
    <p:extLst>
      <p:ext uri="{BB962C8B-B14F-4D97-AF65-F5344CB8AC3E}">
        <p14:creationId xmlns:p14="http://schemas.microsoft.com/office/powerpoint/2010/main" val="1356610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Exceptions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there are two (and only two) exceptions to marriage being a lifelong obligation.  First is divorce which releases a man from an adulterating woman.  And second is the death of the man which releases the woman from her marriage contract with the man</a:t>
            </a:r>
            <a:r>
              <a:rPr lang="en-US" sz="4000" b="1" dirty="0" smtClean="0"/>
              <a:t>.</a:t>
            </a:r>
            <a:endParaRPr lang="en-US" sz="4000" b="1" dirty="0"/>
          </a:p>
        </p:txBody>
      </p:sp>
    </p:spTree>
    <p:extLst>
      <p:ext uri="{BB962C8B-B14F-4D97-AF65-F5344CB8AC3E}">
        <p14:creationId xmlns:p14="http://schemas.microsoft.com/office/powerpoint/2010/main" val="6849537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example, by law a married woman is bound to her husband as long as he is alive, but if her husband dies, she is released from the law of marriage.  So then, if she marries another man while her husband is still alive, she is called an adulteress. But if her husband dies, she is released from that law and is not an adulteress, even though she marries another man. (Romans 7:2-3)</a:t>
            </a:r>
          </a:p>
        </p:txBody>
      </p:sp>
    </p:spTree>
    <p:extLst>
      <p:ext uri="{BB962C8B-B14F-4D97-AF65-F5344CB8AC3E}">
        <p14:creationId xmlns:p14="http://schemas.microsoft.com/office/powerpoint/2010/main" val="40329660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199176" y="135802"/>
            <a:ext cx="11823826" cy="6640478"/>
          </a:xfrm>
        </p:spPr>
        <p:txBody>
          <a:bodyPr>
            <a:noAutofit/>
          </a:bodyPr>
          <a:lstStyle/>
          <a:p>
            <a:pPr marL="0" indent="0">
              <a:buNone/>
            </a:pPr>
            <a:r>
              <a:rPr lang="en-US" sz="3600" b="1" dirty="0"/>
              <a:t>Drink water from your own cistern, running water from your own well.  Should your springs overflow in the streets, your streams of water in the public squares?  Let them be yours alone, never to be shared with strangers.  May your fountain be blessed, and may you rejoice in the wife of your youth.  A loving doe, a graceful deer-- may her breasts satisfy you always, may you ever be captivated by her love.  Why be captivated, my son, by an adulteress? Why embrace the bosom of another man's wife?  For a man's ways are in full view of Yahuwah, and he examines all his paths.  The evil deeds of a wicked man ensnare him; the cords of his sin hold him fast.  He will die for lack of discipline, led astray by his own great folly. (Proverbs 5:1-23)</a:t>
            </a:r>
          </a:p>
        </p:txBody>
      </p:sp>
    </p:spTree>
    <p:extLst>
      <p:ext uri="{BB962C8B-B14F-4D97-AF65-F5344CB8AC3E}">
        <p14:creationId xmlns:p14="http://schemas.microsoft.com/office/powerpoint/2010/main" val="4281980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Seventh Matter of the Ten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 </a:t>
            </a:r>
            <a:r>
              <a:rPr lang="en-US" sz="4000" b="1" dirty="0"/>
              <a:t>[Deuteronomy] [Deuteronomy] </a:t>
            </a:r>
            <a:r>
              <a:rPr lang="en-US" sz="4000" b="1" dirty="0" smtClean="0"/>
              <a:t>5:19  </a:t>
            </a:r>
            <a:r>
              <a:rPr lang="en-US" sz="4000" b="1" dirty="0" smtClean="0"/>
              <a:t>You </a:t>
            </a:r>
            <a:r>
              <a:rPr lang="en-US" sz="4000" b="1" dirty="0"/>
              <a:t>shall not steal</a:t>
            </a:r>
            <a:r>
              <a:rPr lang="en-US" sz="4000" b="1" dirty="0" smtClean="0"/>
              <a:t>.</a:t>
            </a:r>
          </a:p>
          <a:p>
            <a:pPr marL="0" indent="0">
              <a:buNone/>
            </a:pPr>
            <a:r>
              <a:rPr lang="en-US" sz="3600" b="1" dirty="0"/>
              <a:t>If a thief is caught breaking in (at night) and is struck so that he dies, the defender is not guilty of bloodshed.</a:t>
            </a:r>
          </a:p>
          <a:p>
            <a:pPr marL="0" indent="0">
              <a:buNone/>
            </a:pPr>
            <a:r>
              <a:rPr lang="en-US" sz="3600" b="1" dirty="0" smtClean="0"/>
              <a:t>Anyone </a:t>
            </a:r>
            <a:r>
              <a:rPr lang="en-US" sz="3600" b="1" dirty="0"/>
              <a:t>who kidnaps another and either sells him or still has him when he is caught must be put to death. (</a:t>
            </a:r>
            <a:r>
              <a:rPr lang="en-US" sz="3600" b="1" dirty="0" err="1"/>
              <a:t>Shemot</a:t>
            </a:r>
            <a:r>
              <a:rPr lang="en-US" sz="3600" b="1" dirty="0"/>
              <a:t> 21:16)</a:t>
            </a:r>
          </a:p>
          <a:p>
            <a:pPr marL="0" indent="0">
              <a:buNone/>
            </a:pPr>
            <a:r>
              <a:rPr lang="en-US" sz="3600" b="1" dirty="0"/>
              <a:t>If a man is caught kidnapping one of his brother sons of </a:t>
            </a:r>
            <a:r>
              <a:rPr lang="en-US" sz="3600" b="1" dirty="0" err="1"/>
              <a:t>Yisrael</a:t>
            </a:r>
            <a:r>
              <a:rPr lang="en-US" sz="3600" b="1" dirty="0"/>
              <a:t> and treats him as a slave or sells him, the kidnapper must die. You must purge the evil from among you. (</a:t>
            </a:r>
            <a:r>
              <a:rPr lang="en-US" sz="3600" b="1" dirty="0" err="1"/>
              <a:t>Devarim</a:t>
            </a:r>
            <a:r>
              <a:rPr lang="en-US" sz="3600" b="1" dirty="0"/>
              <a:t> 24:7)</a:t>
            </a:r>
          </a:p>
          <a:p>
            <a:pPr marL="0" indent="0">
              <a:buNone/>
            </a:pPr>
            <a:endParaRPr lang="en-US" sz="4000" b="1" dirty="0"/>
          </a:p>
        </p:txBody>
      </p:sp>
    </p:spTree>
    <p:extLst>
      <p:ext uri="{BB962C8B-B14F-4D97-AF65-F5344CB8AC3E}">
        <p14:creationId xmlns:p14="http://schemas.microsoft.com/office/powerpoint/2010/main" val="2278887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Stealing Through Deceit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use dishonest standards when measuring length, weight or quantity.  Use honest scales and honest weights, an honest </a:t>
            </a:r>
            <a:r>
              <a:rPr lang="en-US" sz="4000" b="1" dirty="0" err="1"/>
              <a:t>ephah</a:t>
            </a:r>
            <a:r>
              <a:rPr lang="en-US" sz="4000" b="1" dirty="0"/>
              <a:t> and an honest </a:t>
            </a:r>
            <a:r>
              <a:rPr lang="en-US" sz="4000" b="1" dirty="0" err="1"/>
              <a:t>hin</a:t>
            </a:r>
            <a:r>
              <a:rPr lang="en-US" sz="4000" b="1" dirty="0"/>
              <a:t>. I am Yahuwah your Elohim, who brought you out of </a:t>
            </a:r>
            <a:r>
              <a:rPr lang="en-US" sz="4000" b="1" dirty="0" err="1"/>
              <a:t>Mitzrayim</a:t>
            </a:r>
            <a:r>
              <a:rPr lang="en-US" sz="4000" b="1" dirty="0"/>
              <a:t>. (</a:t>
            </a:r>
            <a:r>
              <a:rPr lang="en-US" sz="4000" b="1" dirty="0" err="1"/>
              <a:t>Vayiqra</a:t>
            </a:r>
            <a:r>
              <a:rPr lang="en-US" sz="4000" b="1" dirty="0"/>
              <a:t> [Leviticus] 19:35-36)</a:t>
            </a:r>
          </a:p>
        </p:txBody>
      </p:sp>
    </p:spTree>
    <p:extLst>
      <p:ext uri="{BB962C8B-B14F-4D97-AF65-F5344CB8AC3E}">
        <p14:creationId xmlns:p14="http://schemas.microsoft.com/office/powerpoint/2010/main" val="41739719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have two differing weights in your bag-- one heavy, one light.  Do not have two differing measures in your house-- one large, one small.  You must have accurate and honest weights and measures, so that you may live long in the land Yahuwah your Elohim is giving you.  For Yahuwah your Elohim detests anyone who does these things, anyone who deals dishonestly. (</a:t>
            </a:r>
            <a:r>
              <a:rPr lang="en-US" sz="4000" b="1" dirty="0" err="1"/>
              <a:t>Devarim</a:t>
            </a:r>
            <a:r>
              <a:rPr lang="en-US" sz="4000" b="1" dirty="0"/>
              <a:t> [Deuteronomy] 25:13-16</a:t>
            </a:r>
            <a:r>
              <a:rPr lang="en-US" sz="4000" b="1" dirty="0" smtClean="0"/>
              <a:t>)</a:t>
            </a:r>
            <a:endParaRPr lang="en-US" sz="4000" b="1" dirty="0"/>
          </a:p>
        </p:txBody>
      </p:sp>
    </p:spTree>
    <p:extLst>
      <p:ext uri="{BB962C8B-B14F-4D97-AF65-F5344CB8AC3E}">
        <p14:creationId xmlns:p14="http://schemas.microsoft.com/office/powerpoint/2010/main" val="42845011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abhors dishonest scales, but accurate weights are his delight. (Proverbs 11:1)</a:t>
            </a:r>
          </a:p>
          <a:p>
            <a:pPr marL="0" indent="0">
              <a:buNone/>
            </a:pPr>
            <a:r>
              <a:rPr lang="en-US" sz="4000" b="1" dirty="0"/>
              <a:t>Honest scales and balances are from Yahuwah; all the weights in the bag are of his making. (Proverbs 16:11</a:t>
            </a:r>
            <a:r>
              <a:rPr lang="en-US" sz="4000" b="1" dirty="0" smtClean="0"/>
              <a:t>)</a:t>
            </a:r>
            <a:endParaRPr lang="en-US" sz="4000" b="1" dirty="0"/>
          </a:p>
        </p:txBody>
      </p:sp>
    </p:spTree>
    <p:extLst>
      <p:ext uri="{BB962C8B-B14F-4D97-AF65-F5344CB8AC3E}">
        <p14:creationId xmlns:p14="http://schemas.microsoft.com/office/powerpoint/2010/main" val="4279804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Another Case of Stealing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move your neighbor's boundary stone set up by your predecessors in the inheritance you receive in the land Yahuwah your Elohim is giving you to possess. (</a:t>
            </a:r>
            <a:r>
              <a:rPr lang="en-US" sz="4000" b="1" dirty="0" err="1"/>
              <a:t>Devarim</a:t>
            </a:r>
            <a:r>
              <a:rPr lang="en-US" sz="4000" b="1" dirty="0"/>
              <a:t> </a:t>
            </a:r>
            <a:r>
              <a:rPr lang="en-US" sz="4000" b="1" dirty="0"/>
              <a:t>[Deuteronomy] 19:14</a:t>
            </a:r>
            <a:r>
              <a:rPr lang="en-US" sz="4000" b="1" dirty="0"/>
              <a:t>)</a:t>
            </a:r>
          </a:p>
          <a:p>
            <a:pPr marL="0" indent="0">
              <a:buNone/>
            </a:pPr>
            <a:r>
              <a:rPr lang="en-US" sz="4000" b="1" dirty="0" smtClean="0"/>
              <a:t>"</a:t>
            </a:r>
            <a:r>
              <a:rPr lang="en-US" sz="4000" b="1" dirty="0"/>
              <a:t>Cursed is the man who moves his neighbor's boundary stone." Then all the people shall say, "Amen!" (</a:t>
            </a:r>
            <a:r>
              <a:rPr lang="en-US" sz="4000" b="1" dirty="0" err="1"/>
              <a:t>Devarim</a:t>
            </a:r>
            <a:r>
              <a:rPr lang="en-US" sz="4000" b="1" dirty="0"/>
              <a:t> 27:17)</a:t>
            </a:r>
          </a:p>
          <a:p>
            <a:pPr marL="0" indent="0">
              <a:buNone/>
            </a:pPr>
            <a:endParaRPr lang="en-US" sz="4000" b="1" dirty="0"/>
          </a:p>
        </p:txBody>
      </p:sp>
    </p:spTree>
    <p:extLst>
      <p:ext uri="{BB962C8B-B14F-4D97-AF65-F5344CB8AC3E}">
        <p14:creationId xmlns:p14="http://schemas.microsoft.com/office/powerpoint/2010/main" val="41810554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Making Restitution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If a man gives his neighbor silver or goods for safekeeping and they are stolen from the neighbor's house, the thief, if he is caught, must pay back double.  But if the thief is not found, the owner of the house must appear before the judges to determine whether he has laid his hands on the other man's property.  In all cases of illegal possession of an ox, a donkey, a sheep, a garment, or any other lost property about which somebody says, 'This is mine,' both parties are to bring their cases before the judges. The one whom the judges declare guilty must pay back double to his neighbor. (</a:t>
            </a:r>
            <a:r>
              <a:rPr lang="en-US" sz="4000" b="1" dirty="0" err="1"/>
              <a:t>Shemot</a:t>
            </a:r>
            <a:r>
              <a:rPr lang="en-US" sz="4000" b="1" dirty="0"/>
              <a:t> </a:t>
            </a:r>
            <a:r>
              <a:rPr lang="en-US" sz="4000" b="1" dirty="0" smtClean="0"/>
              <a:t>[Exodus] 22:7-9</a:t>
            </a:r>
            <a:r>
              <a:rPr lang="en-US" sz="4000" b="1" dirty="0"/>
              <a:t>)</a:t>
            </a:r>
          </a:p>
        </p:txBody>
      </p:sp>
    </p:spTree>
    <p:extLst>
      <p:ext uri="{BB962C8B-B14F-4D97-AF65-F5344CB8AC3E}">
        <p14:creationId xmlns:p14="http://schemas.microsoft.com/office/powerpoint/2010/main" val="32674222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Stealing Disqualifies You for the Kingdom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a:t>Do you not know that the wicked will not inherit the kingdom of Elohim?</a:t>
            </a:r>
            <a:r>
              <a:rPr lang="en-US" sz="4000" b="1" dirty="0"/>
              <a:t> Do not be deceived: Neither the sexually immoral nor idolaters nor adulterers nor male prostitutes nor homosexual offenders </a:t>
            </a:r>
            <a:r>
              <a:rPr lang="en-US" sz="4000" b="1" u="sng" dirty="0"/>
              <a:t>nor thieves</a:t>
            </a:r>
            <a:r>
              <a:rPr lang="en-US" sz="4000" b="1" dirty="0"/>
              <a:t> nor the greedy nor drunkards nor slanderers nor swindlers </a:t>
            </a:r>
            <a:r>
              <a:rPr lang="en-US" sz="4000" b="1" u="sng" dirty="0"/>
              <a:t>will inherit the kingdom of Elohim</a:t>
            </a:r>
            <a:r>
              <a:rPr lang="en-US" sz="4000" b="1" dirty="0"/>
              <a:t>. (1 Corinthians 6:9-10)</a:t>
            </a:r>
          </a:p>
        </p:txBody>
      </p:sp>
    </p:spTree>
    <p:extLst>
      <p:ext uri="{BB962C8B-B14F-4D97-AF65-F5344CB8AC3E}">
        <p14:creationId xmlns:p14="http://schemas.microsoft.com/office/powerpoint/2010/main" val="38653281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Eighth Matter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 </a:t>
            </a:r>
            <a:r>
              <a:rPr lang="en-US" sz="4000" b="1" dirty="0"/>
              <a:t>[Deuteronomy] 5:20  </a:t>
            </a:r>
            <a:r>
              <a:rPr lang="en-US" sz="4000" b="1" dirty="0" smtClean="0"/>
              <a:t>You </a:t>
            </a:r>
            <a:r>
              <a:rPr lang="en-US" sz="4000" b="1" dirty="0"/>
              <a:t>shall not bring against your neighbor a false witness</a:t>
            </a:r>
            <a:r>
              <a:rPr lang="en-US" sz="4000" b="1" dirty="0" smtClean="0"/>
              <a:t>.</a:t>
            </a:r>
          </a:p>
          <a:p>
            <a:pPr marL="0" indent="0">
              <a:buNone/>
            </a:pPr>
            <a:r>
              <a:rPr lang="en-US" sz="4000" b="1" dirty="0"/>
              <a:t>One witness is not enough to convict a man accused of any crime or offense he may have committed. A matter must be established by the testimony of two or three witnesses. (</a:t>
            </a:r>
            <a:r>
              <a:rPr lang="en-US" sz="4000" b="1" dirty="0" err="1"/>
              <a:t>Devarim</a:t>
            </a:r>
            <a:r>
              <a:rPr lang="en-US" sz="4000" b="1" dirty="0"/>
              <a:t> 19:15)</a:t>
            </a:r>
          </a:p>
        </p:txBody>
      </p:sp>
    </p:spTree>
    <p:extLst>
      <p:ext uri="{BB962C8B-B14F-4D97-AF65-F5344CB8AC3E}">
        <p14:creationId xmlns:p14="http://schemas.microsoft.com/office/powerpoint/2010/main" val="36854920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Malicious Witness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a:t>If a malicious witness takes the stand to accuse a man of a crime, the two men involved in the dispute must stand in the presence of Yahuwah before the priests and the judges who are in office at the time.  The judges must make a thorough investigation, and if the witness proves to be a liar, giving false testimony against his brother, then do to him as he intended to do to his brother. You must purge the evil from among you.  The rest of the people will hear of this and be afraid, and never again will such an evil thing be done among you.  Show no pity: life for life, eye for eye, tooth for tooth, hand for hand, foot for foot. (</a:t>
            </a:r>
            <a:r>
              <a:rPr lang="en-US" sz="4000" b="1" dirty="0" err="1"/>
              <a:t>Devarim</a:t>
            </a:r>
            <a:r>
              <a:rPr lang="en-US" sz="4000" b="1" dirty="0"/>
              <a:t> [Deuteronomy] </a:t>
            </a:r>
            <a:r>
              <a:rPr lang="en-US" sz="4000" b="1" dirty="0"/>
              <a:t>19:16-21)</a:t>
            </a:r>
          </a:p>
        </p:txBody>
      </p:sp>
    </p:spTree>
    <p:extLst>
      <p:ext uri="{BB962C8B-B14F-4D97-AF65-F5344CB8AC3E}">
        <p14:creationId xmlns:p14="http://schemas.microsoft.com/office/powerpoint/2010/main" val="33095801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Ninth Matter</a:t>
            </a:r>
            <a:endParaRPr lang="en-US" sz="4800" b="1" dirty="0">
              <a:latin typeface="+mn-lt"/>
            </a:endParaRPr>
          </a:p>
        </p:txBody>
      </p:sp>
      <p:sp>
        <p:nvSpPr>
          <p:cNvPr id="3" name="Content Placeholder 2"/>
          <p:cNvSpPr>
            <a:spLocks noGrp="1"/>
          </p:cNvSpPr>
          <p:nvPr>
            <p:ph idx="1"/>
          </p:nvPr>
        </p:nvSpPr>
        <p:spPr>
          <a:xfrm>
            <a:off x="609600" y="1027612"/>
            <a:ext cx="10972800" cy="5748667"/>
          </a:xfrm>
        </p:spPr>
        <p:txBody>
          <a:bodyPr>
            <a:normAutofit fontScale="92500" lnSpcReduction="20000"/>
          </a:bodyPr>
          <a:lstStyle/>
          <a:p>
            <a:pPr marL="0" indent="0">
              <a:buNone/>
            </a:pPr>
            <a:r>
              <a:rPr lang="en-US" sz="4000" b="1" dirty="0" err="1"/>
              <a:t>Devarim</a:t>
            </a:r>
            <a:r>
              <a:rPr lang="en-US" sz="4000" b="1" dirty="0"/>
              <a:t> </a:t>
            </a:r>
            <a:r>
              <a:rPr lang="en-US" sz="4000" b="1" dirty="0"/>
              <a:t>[Deuteronomy] 5:21a  </a:t>
            </a:r>
            <a:r>
              <a:rPr lang="en-US" sz="4000" b="1" dirty="0" smtClean="0"/>
              <a:t>You </a:t>
            </a:r>
            <a:r>
              <a:rPr lang="en-US" sz="4000" b="1" dirty="0"/>
              <a:t>shall not lust after your neighbor's wife</a:t>
            </a:r>
            <a:r>
              <a:rPr lang="en-US" sz="4000" b="1" dirty="0" smtClean="0"/>
              <a:t>.</a:t>
            </a:r>
          </a:p>
          <a:p>
            <a:pPr marL="0" indent="0">
              <a:buNone/>
            </a:pPr>
            <a:r>
              <a:rPr lang="en-US" sz="4000" b="1" dirty="0"/>
              <a:t>As we described under the section on the command not to commit adultery, the marriage relationship is of great magnitude to the heart of Elohim because he created it to be a picture of his relationship with his people.  Therefore the oath of marriage is a lifelong obligation.  Faithfulness in this relationship is akin to faithfulness to Elohim himself.  Likewise, just as having other </a:t>
            </a:r>
            <a:r>
              <a:rPr lang="en-US" sz="4000" b="1" dirty="0" err="1"/>
              <a:t>elohim</a:t>
            </a:r>
            <a:r>
              <a:rPr lang="en-US" sz="4000" b="1" dirty="0"/>
              <a:t> and worshipping and serving them is rejection of Elohim and an annulling of relationship and fellowship with him, so having intimacy with someone other than your marriage partner is breaking the covenant of marriage.</a:t>
            </a:r>
          </a:p>
        </p:txBody>
      </p:sp>
    </p:spTree>
    <p:extLst>
      <p:ext uri="{BB962C8B-B14F-4D97-AF65-F5344CB8AC3E}">
        <p14:creationId xmlns:p14="http://schemas.microsoft.com/office/powerpoint/2010/main" val="27136869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Death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Now every man knows what it means to look at a woman lustfully.  Elohim has put a natural desire for a woman in the personality of a man.  Single men have a natural inclination to see the beauty of a woman's face and form and a desire for a woman for himself.  This is Elohim's plan.  So, it is not sin for a man to desire a </a:t>
            </a:r>
            <a:r>
              <a:rPr lang="en-US" sz="4000" b="1" dirty="0" smtClean="0"/>
              <a:t>virgin or otherwise qualified </a:t>
            </a:r>
            <a:r>
              <a:rPr lang="en-US" sz="4000" b="1" dirty="0"/>
              <a:t>daughter of Israel.  If a man has his eye on a single woman, and has the means to do so, and the woman and her father are in agreement, he should take her as his wife.  There is no sin in that.</a:t>
            </a:r>
          </a:p>
        </p:txBody>
      </p:sp>
    </p:spTree>
    <p:extLst>
      <p:ext uri="{BB962C8B-B14F-4D97-AF65-F5344CB8AC3E}">
        <p14:creationId xmlns:p14="http://schemas.microsoft.com/office/powerpoint/2010/main" val="8992571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711" y="274639"/>
            <a:ext cx="11292689" cy="752973"/>
          </a:xfrm>
        </p:spPr>
        <p:txBody>
          <a:bodyPr>
            <a:noAutofit/>
          </a:bodyPr>
          <a:lstStyle/>
          <a:p>
            <a:pPr algn="ctr"/>
            <a:r>
              <a:rPr lang="en-US" sz="4800" b="1" dirty="0" smtClean="0">
                <a:latin typeface="+mn-lt"/>
              </a:rPr>
              <a:t>The Foolishness of Desiring a Taken Woman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For these commands are a lamp, this teaching is a light, and the corrections of discipline are the way to life,  keeping you from the immoral woman, from the smooth tongue of the wayward wife.  </a:t>
            </a:r>
            <a:r>
              <a:rPr lang="en-US" sz="4000" b="1" u="sng" dirty="0"/>
              <a:t>Do not lust in your heart after her beauty or let her captivate you with her eyes, for the prostitute reduces you to a loaf of bread, and the adulteress preys upon your very life</a:t>
            </a:r>
            <a:r>
              <a:rPr lang="en-US" sz="4000" b="1" dirty="0"/>
              <a:t>.  </a:t>
            </a:r>
            <a:r>
              <a:rPr lang="en-US" sz="4000" b="1" u="sng" dirty="0"/>
              <a:t>Can a man scoop fire into his lap without his clothes being burned?</a:t>
            </a:r>
            <a:r>
              <a:rPr lang="en-US" sz="4000" b="1" dirty="0"/>
              <a:t>  </a:t>
            </a:r>
            <a:r>
              <a:rPr lang="en-US" sz="4000" b="1" u="sng" dirty="0"/>
              <a:t>Can a man walk on hot coals without his feet being scorched?</a:t>
            </a:r>
            <a:r>
              <a:rPr lang="en-US" sz="4000" b="1" dirty="0"/>
              <a:t>  </a:t>
            </a:r>
            <a:r>
              <a:rPr lang="en-US" sz="4000" b="1" u="sng" dirty="0"/>
              <a:t>So is he who sleeps with another man's wife</a:t>
            </a:r>
            <a:r>
              <a:rPr lang="en-US" sz="4000" b="1" dirty="0"/>
              <a:t>; no one who touches her will go unpunished. (Proverbs 6:23-29)</a:t>
            </a:r>
          </a:p>
        </p:txBody>
      </p:sp>
    </p:spTree>
    <p:extLst>
      <p:ext uri="{BB962C8B-B14F-4D97-AF65-F5344CB8AC3E}">
        <p14:creationId xmlns:p14="http://schemas.microsoft.com/office/powerpoint/2010/main" val="6609407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Tenth Matter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 </a:t>
            </a:r>
            <a:r>
              <a:rPr lang="en-US" sz="4000" b="1" dirty="0"/>
              <a:t>[Deuteronomy] 5:21b  </a:t>
            </a:r>
            <a:r>
              <a:rPr lang="en-US" sz="4000" b="1" dirty="0" smtClean="0"/>
              <a:t>You </a:t>
            </a:r>
            <a:r>
              <a:rPr lang="en-US" sz="4000" b="1" dirty="0"/>
              <a:t>shall not set your desire on your neighbor's house or land, his manservant or maidservant, his ox or donkey, or anything that belongs to your neighbor</a:t>
            </a:r>
            <a:r>
              <a:rPr lang="en-US" sz="4000" b="1" dirty="0" smtClean="0"/>
              <a:t>.</a:t>
            </a:r>
          </a:p>
          <a:p>
            <a:pPr marL="0" indent="0">
              <a:buNone/>
            </a:pPr>
            <a:r>
              <a:rPr lang="en-US" sz="4000" b="1" dirty="0" smtClean="0"/>
              <a:t>What is wrong with that?  Desiring leads to doing.  If you want you neighbor’s things in your heart, you will devise of way of getting them.</a:t>
            </a:r>
          </a:p>
          <a:p>
            <a:pPr marL="0" indent="0">
              <a:buNone/>
            </a:pPr>
            <a:endParaRPr lang="en-US" sz="5400" b="1" dirty="0"/>
          </a:p>
        </p:txBody>
      </p:sp>
    </p:spTree>
    <p:extLst>
      <p:ext uri="{BB962C8B-B14F-4D97-AF65-F5344CB8AC3E}">
        <p14:creationId xmlns:p14="http://schemas.microsoft.com/office/powerpoint/2010/main" val="42077292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Do not love the world or anything in the world. If anyone loves the world, the love of the Father is not in him.  For everything in the world-- the lust of the flesh, </a:t>
            </a:r>
            <a:r>
              <a:rPr lang="en-US" sz="4000" b="1" u="sng" dirty="0"/>
              <a:t>the lust of his eyes</a:t>
            </a:r>
            <a:r>
              <a:rPr lang="en-US" sz="4000" b="1" dirty="0"/>
              <a:t> and the boasting of what he has and does-- comes not from the Father but from the world.  The world and its desires pass away, but the man who does the will of Elohim lives forever. (1 </a:t>
            </a:r>
            <a:r>
              <a:rPr lang="en-US" sz="4000" b="1" dirty="0" err="1"/>
              <a:t>Yochanan</a:t>
            </a:r>
            <a:r>
              <a:rPr lang="en-US" sz="4000" b="1" dirty="0"/>
              <a:t> [John] 2:15-17)</a:t>
            </a:r>
          </a:p>
        </p:txBody>
      </p:sp>
    </p:spTree>
    <p:extLst>
      <p:ext uri="{BB962C8B-B14F-4D97-AF65-F5344CB8AC3E}">
        <p14:creationId xmlns:p14="http://schemas.microsoft.com/office/powerpoint/2010/main" val="15190086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Being Content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Keep your lives free from the love of money and be content with what you have, because Elohim has said, "Never will I leave you; never will I forsake you." (</a:t>
            </a:r>
            <a:r>
              <a:rPr lang="en-US" sz="4000" b="1" dirty="0" err="1"/>
              <a:t>Ivrim</a:t>
            </a:r>
            <a:r>
              <a:rPr lang="en-US" sz="4000" b="1" dirty="0"/>
              <a:t> [Hebrews] 13:5)</a:t>
            </a:r>
          </a:p>
        </p:txBody>
      </p:sp>
    </p:spTree>
    <p:extLst>
      <p:ext uri="{BB962C8B-B14F-4D97-AF65-F5344CB8AC3E}">
        <p14:creationId xmlns:p14="http://schemas.microsoft.com/office/powerpoint/2010/main" val="20550065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am not saying this because I am in need, </a:t>
            </a:r>
            <a:r>
              <a:rPr lang="en-US" sz="4000" b="1" u="sng" dirty="0"/>
              <a:t>for I have learned to be content whatever the circumstances</a:t>
            </a:r>
            <a:r>
              <a:rPr lang="en-US" sz="4000" b="1" dirty="0"/>
              <a:t>.  I know what it is to be in need, and I know what it is to have plenty. </a:t>
            </a:r>
            <a:r>
              <a:rPr lang="en-US" sz="4000" b="1" u="sng" dirty="0"/>
              <a:t>I have learned the secret of being content in any and every situation</a:t>
            </a:r>
            <a:r>
              <a:rPr lang="en-US" sz="4000" b="1" dirty="0"/>
              <a:t>, whether well fed or hungry, whether living in plenty or in want.  </a:t>
            </a:r>
            <a:r>
              <a:rPr lang="en-US" sz="4000" b="1" u="sng" dirty="0"/>
              <a:t>I can do everything through him who gives me strength</a:t>
            </a:r>
            <a:r>
              <a:rPr lang="en-US" sz="4000" b="1" dirty="0"/>
              <a:t>. (Philippians 4:11-13)</a:t>
            </a:r>
          </a:p>
        </p:txBody>
      </p:sp>
    </p:spTree>
    <p:extLst>
      <p:ext uri="{BB962C8B-B14F-4D97-AF65-F5344CB8AC3E}">
        <p14:creationId xmlns:p14="http://schemas.microsoft.com/office/powerpoint/2010/main" val="25164781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First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u="sng" dirty="0"/>
              <a:t>If your very own brother, or your son or daughter, or the wife you love, or your closest friend secretly entices you</a:t>
            </a:r>
            <a:r>
              <a:rPr lang="en-US" sz="4000" b="1" dirty="0"/>
              <a:t>, saying, "Let us go and worship other gods" (gods that neither you nor your fathers have known, gods of the peoples around you, whether near or far, from one end of the land to the other), do not yield to him or listen to him. Show him no pity. Do not spare him or shield him.</a:t>
            </a:r>
            <a:r>
              <a:rPr lang="en-US" sz="4000" b="1" baseline="30000" dirty="0"/>
              <a:t> </a:t>
            </a:r>
            <a:r>
              <a:rPr lang="en-US" sz="4000" b="1" u="sng" dirty="0"/>
              <a:t>You must certainly put him to death. Your hand must be the first in putting him to death, and then the hands of all the people</a:t>
            </a:r>
            <a:r>
              <a:rPr lang="en-US" sz="4000" b="1" dirty="0"/>
              <a:t>.  </a:t>
            </a:r>
            <a:r>
              <a:rPr lang="en-US" sz="4000" b="1" u="sng" dirty="0"/>
              <a:t>Stone him to death</a:t>
            </a:r>
            <a:r>
              <a:rPr lang="en-US" sz="4000" b="1" dirty="0"/>
              <a:t>, because he tried to turn you away from Yahuwah your Elohim, who brought you out of </a:t>
            </a:r>
            <a:r>
              <a:rPr lang="en-US" sz="4000" b="1" dirty="0" err="1"/>
              <a:t>Mitzrayim</a:t>
            </a:r>
            <a:r>
              <a:rPr lang="en-US" sz="4000" b="1" dirty="0"/>
              <a:t>, out of the land of slavery. (</a:t>
            </a:r>
            <a:r>
              <a:rPr lang="en-US" sz="4000" b="1" dirty="0" err="1"/>
              <a:t>Devarim</a:t>
            </a:r>
            <a:r>
              <a:rPr lang="en-US" sz="4000" b="1" dirty="0"/>
              <a:t> [Deuteronomy] 13:6-10)</a:t>
            </a:r>
          </a:p>
        </p:txBody>
      </p:sp>
    </p:spTree>
    <p:extLst>
      <p:ext uri="{BB962C8B-B14F-4D97-AF65-F5344CB8AC3E}">
        <p14:creationId xmlns:p14="http://schemas.microsoft.com/office/powerpoint/2010/main" val="42314305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Second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Say to the sons of </a:t>
            </a:r>
            <a:r>
              <a:rPr lang="en-US" sz="4000" b="1" dirty="0" err="1"/>
              <a:t>Yisrael</a:t>
            </a:r>
            <a:r>
              <a:rPr lang="en-US" sz="4000" b="1" dirty="0"/>
              <a:t>: 'If anyone curses his Elohim, he will be held responsible; </a:t>
            </a:r>
            <a:r>
              <a:rPr lang="en-US" sz="4000" b="1" u="sng" dirty="0"/>
              <a:t>anyone who blasphemes the name of Yahuwah must be put to death</a:t>
            </a:r>
            <a:r>
              <a:rPr lang="en-US" sz="4000" b="1" dirty="0"/>
              <a:t>. The entire assembly must </a:t>
            </a:r>
            <a:r>
              <a:rPr lang="en-US" sz="4000" b="1" u="sng" dirty="0"/>
              <a:t>stone him</a:t>
            </a:r>
            <a:r>
              <a:rPr lang="en-US" sz="4000" b="1" dirty="0"/>
              <a:t>. Whether an alien or native-born, </a:t>
            </a:r>
            <a:r>
              <a:rPr lang="en-US" sz="4000" b="1" u="sng" dirty="0"/>
              <a:t>when he blasphemes the Name, he must be put to death</a:t>
            </a:r>
            <a:r>
              <a:rPr lang="en-US" sz="4000" b="1" dirty="0"/>
              <a:t>. (</a:t>
            </a:r>
            <a:r>
              <a:rPr lang="en-US" sz="4000" b="1" dirty="0" err="1"/>
              <a:t>Vayiqra</a:t>
            </a:r>
            <a:r>
              <a:rPr lang="en-US" sz="4000" b="1" dirty="0"/>
              <a:t> [Leviticus] 24:15-16)</a:t>
            </a:r>
          </a:p>
        </p:txBody>
      </p:sp>
    </p:spTree>
    <p:extLst>
      <p:ext uri="{BB962C8B-B14F-4D97-AF65-F5344CB8AC3E}">
        <p14:creationId xmlns:p14="http://schemas.microsoft.com/office/powerpoint/2010/main" val="25966488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Third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Observe the Sabbath, because it is holy to you. Anyone who desecrates it must be put to death; whoever does any work on that day must be cut off from his people.  For six days, work is to be done, but the seventh day is a Sabbath of rest, holy to Yahuwah. Whoever does any work on the Sabbath day must be put to death. (</a:t>
            </a:r>
            <a:r>
              <a:rPr lang="en-US" sz="4000" b="1" dirty="0" err="1"/>
              <a:t>Shemot</a:t>
            </a:r>
            <a:r>
              <a:rPr lang="en-US" sz="4000" b="1" dirty="0"/>
              <a:t> [Exodus] 31:14-15)</a:t>
            </a:r>
          </a:p>
        </p:txBody>
      </p:sp>
    </p:spTree>
    <p:extLst>
      <p:ext uri="{BB962C8B-B14F-4D97-AF65-F5344CB8AC3E}">
        <p14:creationId xmlns:p14="http://schemas.microsoft.com/office/powerpoint/2010/main" val="20848989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Fourth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Anyone who attacks his father or his mother must be put to death.... Anyone who curses his father or mother must be put to death (</a:t>
            </a:r>
            <a:r>
              <a:rPr lang="en-US" sz="4000" b="1" dirty="0" err="1"/>
              <a:t>Shemot</a:t>
            </a:r>
            <a:r>
              <a:rPr lang="en-US" sz="4000" b="1" dirty="0"/>
              <a:t> [Exodus] 21:15,17).</a:t>
            </a:r>
          </a:p>
        </p:txBody>
      </p:sp>
    </p:spTree>
    <p:extLst>
      <p:ext uri="{BB962C8B-B14F-4D97-AF65-F5344CB8AC3E}">
        <p14:creationId xmlns:p14="http://schemas.microsoft.com/office/powerpoint/2010/main" val="31673846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Fifth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for your lifeblood I will surely demand an accounting. I will demand an accounting from every animal. </a:t>
            </a:r>
            <a:r>
              <a:rPr lang="en-US" sz="4000" b="1" u="sng" dirty="0"/>
              <a:t>And from each man, too, I will demand an accounting for the life of his fellow man.  Whoever sheds the blood of man, by man shall his blood be shed; for in the image of Elohim has Elohim made man</a:t>
            </a:r>
            <a:r>
              <a:rPr lang="en-US" sz="4000" b="1" dirty="0"/>
              <a:t>. (</a:t>
            </a:r>
            <a:r>
              <a:rPr lang="en-US" sz="4000" b="1" dirty="0" err="1"/>
              <a:t>Bereshith</a:t>
            </a:r>
            <a:r>
              <a:rPr lang="en-US" sz="4000" b="1" dirty="0"/>
              <a:t> [Genesis] 9:5-6)</a:t>
            </a:r>
          </a:p>
        </p:txBody>
      </p:sp>
    </p:spTree>
    <p:extLst>
      <p:ext uri="{BB962C8B-B14F-4D97-AF65-F5344CB8AC3E}">
        <p14:creationId xmlns:p14="http://schemas.microsoft.com/office/powerpoint/2010/main" val="11870631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Sixth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If a man commits adultery with another man's wife-- with the wife of his neighbor-- both the adulterer and the adulteress must be put to death. (</a:t>
            </a:r>
            <a:r>
              <a:rPr lang="en-US" sz="4000" b="1" dirty="0" err="1"/>
              <a:t>Vayiqra</a:t>
            </a:r>
            <a:r>
              <a:rPr lang="en-US" sz="4000" b="1" dirty="0"/>
              <a:t> [Leviticus] 20:10)</a:t>
            </a:r>
          </a:p>
        </p:txBody>
      </p:sp>
    </p:spTree>
    <p:extLst>
      <p:ext uri="{BB962C8B-B14F-4D97-AF65-F5344CB8AC3E}">
        <p14:creationId xmlns:p14="http://schemas.microsoft.com/office/powerpoint/2010/main" val="8675532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Seventh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Anyone who kidnaps another and either sells him or still has him when he is caught must be put to death. (</a:t>
            </a:r>
            <a:r>
              <a:rPr lang="en-US" sz="4000" b="1" dirty="0" err="1"/>
              <a:t>Shemot</a:t>
            </a:r>
            <a:r>
              <a:rPr lang="en-US" sz="4000" b="1" dirty="0"/>
              <a:t> 21:16)</a:t>
            </a:r>
          </a:p>
        </p:txBody>
      </p:sp>
    </p:spTree>
    <p:extLst>
      <p:ext uri="{BB962C8B-B14F-4D97-AF65-F5344CB8AC3E}">
        <p14:creationId xmlns:p14="http://schemas.microsoft.com/office/powerpoint/2010/main" val="28998763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Death Penalty For </a:t>
            </a:r>
            <a:r>
              <a:rPr lang="en-US" sz="4800" b="1" dirty="0" smtClean="0"/>
              <a:t>Transgressing the Eighth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Giving </a:t>
            </a:r>
            <a:r>
              <a:rPr lang="en-US" sz="4000" b="1" dirty="0"/>
              <a:t>false testimony against your brother - results in the transgressor receiving the punishment he intended for his brother against whom he testified, up to and including death:</a:t>
            </a:r>
          </a:p>
          <a:p>
            <a:pPr marL="0" indent="0">
              <a:buNone/>
            </a:pPr>
            <a:r>
              <a:rPr lang="en-US" sz="4000" b="1" dirty="0"/>
              <a:t>Show no pity: </a:t>
            </a:r>
            <a:r>
              <a:rPr lang="en-US" sz="4000" b="1" u="sng" dirty="0"/>
              <a:t>life for life</a:t>
            </a:r>
            <a:r>
              <a:rPr lang="en-US" sz="4000" b="1" dirty="0"/>
              <a:t>, eye for eye, tooth for tooth, hand for hand, foot for foot. (</a:t>
            </a:r>
            <a:r>
              <a:rPr lang="en-US" sz="4000" b="1" dirty="0" err="1"/>
              <a:t>Devarim</a:t>
            </a:r>
            <a:r>
              <a:rPr lang="en-US" sz="4000" b="1" dirty="0"/>
              <a:t> [Deuteronomy] 19:16-21</a:t>
            </a:r>
            <a:r>
              <a:rPr lang="en-US" sz="4000" b="1" dirty="0" smtClean="0"/>
              <a:t>)</a:t>
            </a:r>
            <a:endParaRPr lang="en-US" sz="4000" b="1" dirty="0"/>
          </a:p>
        </p:txBody>
      </p:sp>
    </p:spTree>
    <p:extLst>
      <p:ext uri="{BB962C8B-B14F-4D97-AF65-F5344CB8AC3E}">
        <p14:creationId xmlns:p14="http://schemas.microsoft.com/office/powerpoint/2010/main" val="18585041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Summary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Ten Words are the Covenant between the Creator and Mankind</a:t>
            </a:r>
          </a:p>
          <a:p>
            <a:pPr marL="0" indent="0">
              <a:buNone/>
            </a:pPr>
            <a:r>
              <a:rPr lang="en-US" sz="4000" b="1" dirty="0" smtClean="0"/>
              <a:t>The commands of the Covenant are the contract agreed upon by both parties</a:t>
            </a:r>
          </a:p>
          <a:p>
            <a:pPr marL="0" indent="0">
              <a:buNone/>
            </a:pPr>
            <a:r>
              <a:rPr lang="en-US" sz="4000" b="1" dirty="0" smtClean="0"/>
              <a:t>Any transgression of the contract violates and annuls the contract</a:t>
            </a:r>
          </a:p>
          <a:p>
            <a:pPr marL="0" indent="0">
              <a:buNone/>
            </a:pPr>
            <a:r>
              <a:rPr lang="en-US" sz="4000" b="1" dirty="0" smtClean="0"/>
              <a:t>Keeping the Contract (Covenant) results in life</a:t>
            </a:r>
          </a:p>
          <a:p>
            <a:pPr marL="0" indent="0">
              <a:buNone/>
            </a:pPr>
            <a:r>
              <a:rPr lang="en-US" sz="4000" b="1" dirty="0" smtClean="0"/>
              <a:t>Breach of the Contract results in death</a:t>
            </a:r>
            <a:endParaRPr lang="en-US" sz="4000" b="1" dirty="0"/>
          </a:p>
        </p:txBody>
      </p:sp>
    </p:spTree>
    <p:extLst>
      <p:ext uri="{BB962C8B-B14F-4D97-AF65-F5344CB8AC3E}">
        <p14:creationId xmlns:p14="http://schemas.microsoft.com/office/powerpoint/2010/main" val="129003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10988</TotalTime>
  <Words>2446</Words>
  <Application>Microsoft Office PowerPoint</Application>
  <PresentationFormat>Widescreen</PresentationFormat>
  <Paragraphs>146</Paragraphs>
  <Slides>51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Bwhebb</vt:lpstr>
      <vt:lpstr>Calibri</vt:lpstr>
      <vt:lpstr>Calibri Light</vt:lpstr>
      <vt:lpstr>Helvetica</vt:lpstr>
      <vt:lpstr>Office Theme</vt:lpstr>
      <vt:lpstr>PowerPoint Presentation</vt:lpstr>
      <vt:lpstr>PowerPoint Presentation</vt:lpstr>
      <vt:lpstr>In English – Deuteronomy 5</vt:lpstr>
      <vt:lpstr>In English – Deuteronomy 5</vt:lpstr>
      <vt:lpstr>In English – Deuteronomy 5</vt:lpstr>
      <vt:lpstr>The Fourth Matter of the Big Ten</vt:lpstr>
      <vt:lpstr> </vt:lpstr>
      <vt:lpstr> </vt:lpstr>
      <vt:lpstr>Honor Means Obey</vt:lpstr>
      <vt:lpstr>Parents Teach Their Children</vt:lpstr>
      <vt:lpstr>Abraham Taught His Children</vt:lpstr>
      <vt:lpstr>Teaching at Every Opportunity</vt:lpstr>
      <vt:lpstr>Teaching is for Discipline</vt:lpstr>
      <vt:lpstr>The First Command with a Promise</vt:lpstr>
      <vt:lpstr>The Fifth Matter of the Ten</vt:lpstr>
      <vt:lpstr> </vt:lpstr>
      <vt:lpstr>A Capital Offense</vt:lpstr>
      <vt:lpstr>Death for the Intentional Slaying</vt:lpstr>
      <vt:lpstr> </vt:lpstr>
      <vt:lpstr>Other Words Translated “Kill” </vt:lpstr>
      <vt:lpstr>Other Words Translated “Kill” </vt:lpstr>
      <vt:lpstr>From the Beginning</vt:lpstr>
      <vt:lpstr>The Sixth Matter</vt:lpstr>
      <vt:lpstr>Exceptions</vt:lpstr>
      <vt:lpstr> </vt:lpstr>
      <vt:lpstr> </vt:lpstr>
      <vt:lpstr>The Seventh Matter of the Ten</vt:lpstr>
      <vt:lpstr>Stealing Through Deceit</vt:lpstr>
      <vt:lpstr> </vt:lpstr>
      <vt:lpstr> </vt:lpstr>
      <vt:lpstr>Another Case of Stealing</vt:lpstr>
      <vt:lpstr>Making Restitution</vt:lpstr>
      <vt:lpstr>Stealing Disqualifies You for the Kingdom</vt:lpstr>
      <vt:lpstr>The Eighth Matter</vt:lpstr>
      <vt:lpstr>A Malicious Witness</vt:lpstr>
      <vt:lpstr>The Ninth Matter</vt:lpstr>
      <vt:lpstr>Death</vt:lpstr>
      <vt:lpstr>The Foolishness of Desiring a Taken Woman</vt:lpstr>
      <vt:lpstr>The Tenth Matter</vt:lpstr>
      <vt:lpstr> </vt:lpstr>
      <vt:lpstr>Being Content</vt:lpstr>
      <vt:lpstr> </vt:lpstr>
      <vt:lpstr>Death Penalty For Transgressing the First</vt:lpstr>
      <vt:lpstr>Death Penalty For Transgressing the Second</vt:lpstr>
      <vt:lpstr>Death Penalty For Transgressing the Third</vt:lpstr>
      <vt:lpstr>Death Penalty For Transgressing the Fourth</vt:lpstr>
      <vt:lpstr>Death Penalty For Transgressing the Fifth</vt:lpstr>
      <vt:lpstr>Death Penalty For Transgressing the Sixth</vt:lpstr>
      <vt:lpstr>Death Penalty For Transgressing the Seventh</vt:lpstr>
      <vt:lpstr>Death Penalty For Transgressing the Eighth</vt:lpstr>
      <vt:lpstr>A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72</cp:revision>
  <dcterms:created xsi:type="dcterms:W3CDTF">2018-11-07T08:55:54Z</dcterms:created>
  <dcterms:modified xsi:type="dcterms:W3CDTF">2019-02-16T16:47:32Z</dcterms:modified>
</cp:coreProperties>
</file>