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334" r:id="rId2"/>
    <p:sldId id="335" r:id="rId3"/>
    <p:sldId id="266" r:id="rId4"/>
    <p:sldId id="267" r:id="rId5"/>
    <p:sldId id="283" r:id="rId6"/>
    <p:sldId id="317" r:id="rId7"/>
    <p:sldId id="318" r:id="rId8"/>
    <p:sldId id="284" r:id="rId9"/>
    <p:sldId id="319" r:id="rId10"/>
    <p:sldId id="320" r:id="rId11"/>
    <p:sldId id="286" r:id="rId12"/>
    <p:sldId id="287" r:id="rId13"/>
    <p:sldId id="288" r:id="rId14"/>
    <p:sldId id="289" r:id="rId15"/>
    <p:sldId id="290" r:id="rId16"/>
    <p:sldId id="291" r:id="rId17"/>
    <p:sldId id="292" r:id="rId18"/>
    <p:sldId id="293" r:id="rId19"/>
    <p:sldId id="294" r:id="rId20"/>
    <p:sldId id="295" r:id="rId21"/>
    <p:sldId id="333" r:id="rId22"/>
    <p:sldId id="296" r:id="rId23"/>
    <p:sldId id="297" r:id="rId24"/>
    <p:sldId id="298" r:id="rId25"/>
    <p:sldId id="300" r:id="rId26"/>
    <p:sldId id="299" r:id="rId27"/>
    <p:sldId id="301" r:id="rId28"/>
    <p:sldId id="302" r:id="rId29"/>
    <p:sldId id="303" r:id="rId30"/>
    <p:sldId id="304" r:id="rId31"/>
    <p:sldId id="305" r:id="rId32"/>
    <p:sldId id="306" r:id="rId33"/>
    <p:sldId id="307" r:id="rId34"/>
    <p:sldId id="310" r:id="rId35"/>
    <p:sldId id="308" r:id="rId36"/>
    <p:sldId id="309" r:id="rId37"/>
    <p:sldId id="311" r:id="rId38"/>
    <p:sldId id="312" r:id="rId39"/>
    <p:sldId id="336" r:id="rId40"/>
    <p:sldId id="337" r:id="rId41"/>
    <p:sldId id="338" r:id="rId42"/>
    <p:sldId id="339" r:id="rId43"/>
    <p:sldId id="340" r:id="rId44"/>
    <p:sldId id="342" r:id="rId45"/>
    <p:sldId id="341" r:id="rId46"/>
    <p:sldId id="343" r:id="rId47"/>
    <p:sldId id="344" r:id="rId48"/>
    <p:sldId id="345" r:id="rId49"/>
    <p:sldId id="359" r:id="rId50"/>
    <p:sldId id="346" r:id="rId51"/>
    <p:sldId id="347" r:id="rId52"/>
    <p:sldId id="348" r:id="rId53"/>
    <p:sldId id="393" r:id="rId54"/>
    <p:sldId id="349" r:id="rId55"/>
    <p:sldId id="395" r:id="rId56"/>
    <p:sldId id="396" r:id="rId57"/>
    <p:sldId id="397" r:id="rId58"/>
    <p:sldId id="398"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106" d="100"/>
          <a:sy n="106" d="100"/>
        </p:scale>
        <p:origin x="45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9510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0189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2/10/2019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2/10/2019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2/10/2019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2/10/2019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fontScale="92500"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On the Ground Level</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February 9,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1539200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Ten Words, Pt 2</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Exploring the Significance of the Ten Words in Our Covenant Relationship with Elohim</a:t>
            </a:r>
          </a:p>
        </p:txBody>
      </p:sp>
    </p:spTree>
    <p:extLst>
      <p:ext uri="{BB962C8B-B14F-4D97-AF65-F5344CB8AC3E}">
        <p14:creationId xmlns:p14="http://schemas.microsoft.com/office/powerpoint/2010/main" val="39060133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Covenant is the Ten Words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t>Mosheh</a:t>
            </a:r>
            <a:r>
              <a:rPr lang="en-US" sz="4000" b="1" dirty="0" smtClean="0"/>
              <a:t> </a:t>
            </a:r>
            <a:r>
              <a:rPr lang="en-US" sz="4000" b="1" dirty="0"/>
              <a:t>was there with Yahuwah forty days and forty nights without eating bread or drinking water. And he wrote on the tablets the words of the covenant-- the Ten Matters (Hebrew, </a:t>
            </a:r>
            <a:r>
              <a:rPr lang="en-US" sz="4000" b="1" dirty="0">
                <a:latin typeface="Bwhebb" panose="00000400000000000000" pitchFamily="2" charset="0"/>
              </a:rPr>
              <a:t>~</a:t>
            </a:r>
            <a:r>
              <a:rPr lang="en-US" sz="4000" b="1" dirty="0" err="1">
                <a:latin typeface="Bwhebb" panose="00000400000000000000" pitchFamily="2" charset="0"/>
              </a:rPr>
              <a:t>yrI</a:t>
            </a:r>
            <a:r>
              <a:rPr lang="en-US" sz="4000" b="1" dirty="0">
                <a:latin typeface="Bwhebb" panose="00000400000000000000" pitchFamily="2" charset="0"/>
              </a:rPr>
              <a:t>)</a:t>
            </a:r>
            <a:r>
              <a:rPr lang="en-US" sz="4000" b="1" dirty="0" err="1">
                <a:latin typeface="Bwhebb" panose="00000400000000000000" pitchFamily="2" charset="0"/>
              </a:rPr>
              <a:t>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 </a:t>
            </a:r>
            <a:r>
              <a:rPr lang="en-US" sz="4000" b="1" dirty="0"/>
              <a:t>). (</a:t>
            </a:r>
            <a:r>
              <a:rPr lang="en-US" sz="4000" b="1" dirty="0" err="1"/>
              <a:t>Shemot</a:t>
            </a:r>
            <a:r>
              <a:rPr lang="en-US" sz="4000" b="1" dirty="0"/>
              <a:t> [Exodus] 34:28)</a:t>
            </a:r>
          </a:p>
          <a:p>
            <a:pPr marL="0" indent="0">
              <a:buNone/>
            </a:pPr>
            <a:r>
              <a:rPr lang="en-US" sz="4000" b="1" dirty="0"/>
              <a:t>The Hebrew </a:t>
            </a:r>
            <a:r>
              <a:rPr lang="en-US" sz="4000" b="1" dirty="0">
                <a:latin typeface="Bwhebb" panose="00000400000000000000" pitchFamily="2" charset="0"/>
              </a:rPr>
              <a:t>~</a:t>
            </a:r>
            <a:r>
              <a:rPr lang="en-US" sz="4000" b="1" dirty="0" err="1">
                <a:latin typeface="Bwhebb" panose="00000400000000000000" pitchFamily="2" charset="0"/>
              </a:rPr>
              <a:t>yrI</a:t>
            </a:r>
            <a:r>
              <a:rPr lang="en-US" sz="4000" b="1" dirty="0">
                <a:latin typeface="Bwhebb" panose="00000400000000000000" pitchFamily="2" charset="0"/>
              </a:rPr>
              <a:t>)</a:t>
            </a:r>
            <a:r>
              <a:rPr lang="en-US" sz="4000" b="1" dirty="0" err="1">
                <a:latin typeface="Bwhebb" panose="00000400000000000000" pitchFamily="2" charset="0"/>
              </a:rPr>
              <a:t>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a:t>
            </a:r>
            <a:r>
              <a:rPr lang="en-US" sz="4000" b="1" dirty="0"/>
              <a:t> means literally, the </a:t>
            </a:r>
            <a:r>
              <a:rPr lang="en-US" sz="4000" b="1" i="1" dirty="0"/>
              <a:t>ten words</a:t>
            </a:r>
            <a:r>
              <a:rPr lang="en-US" sz="4000" b="1" dirty="0"/>
              <a:t>, or the </a:t>
            </a:r>
            <a:r>
              <a:rPr lang="en-US" sz="4000" b="1" i="1" dirty="0"/>
              <a:t>ten things</a:t>
            </a:r>
            <a:r>
              <a:rPr lang="en-US" sz="4000" b="1" dirty="0"/>
              <a:t>, or the </a:t>
            </a:r>
            <a:r>
              <a:rPr lang="en-US" sz="4000" b="1" i="1" dirty="0"/>
              <a:t>ten matters</a:t>
            </a:r>
            <a:r>
              <a:rPr lang="en-US" sz="4000" b="1" dirty="0"/>
              <a:t>.</a:t>
            </a:r>
          </a:p>
          <a:p>
            <a:pPr marL="0" indent="0">
              <a:buNone/>
            </a:pPr>
            <a:endParaRPr lang="en-US" sz="4000" b="1" dirty="0"/>
          </a:p>
        </p:txBody>
      </p:sp>
    </p:spTree>
    <p:extLst>
      <p:ext uri="{BB962C8B-B14F-4D97-AF65-F5344CB8AC3E}">
        <p14:creationId xmlns:p14="http://schemas.microsoft.com/office/powerpoint/2010/main" val="7199084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Ten Words is the Covenant</a:t>
            </a:r>
            <a:endParaRPr lang="en-US" sz="4800" b="1" dirty="0">
              <a:latin typeface="+mn-lt"/>
            </a:endParaRPr>
          </a:p>
        </p:txBody>
      </p:sp>
      <p:sp>
        <p:nvSpPr>
          <p:cNvPr id="3" name="Content Placeholder 2"/>
          <p:cNvSpPr>
            <a:spLocks noGrp="1"/>
          </p:cNvSpPr>
          <p:nvPr>
            <p:ph idx="1"/>
          </p:nvPr>
        </p:nvSpPr>
        <p:spPr>
          <a:xfrm>
            <a:off x="450166" y="1130852"/>
            <a:ext cx="11132234" cy="5645427"/>
          </a:xfrm>
        </p:spPr>
        <p:txBody>
          <a:bodyPr>
            <a:noAutofit/>
          </a:bodyPr>
          <a:lstStyle/>
          <a:p>
            <a:pPr marL="0" indent="0">
              <a:buNone/>
            </a:pPr>
            <a:r>
              <a:rPr lang="en-US" sz="4000" b="1" dirty="0"/>
              <a:t>He declared to you his covenant, the Ten Matters (Hebrew </a:t>
            </a:r>
            <a:r>
              <a:rPr lang="en-US" sz="4000" b="1" dirty="0">
                <a:latin typeface="Bwhebb" panose="00000400000000000000" pitchFamily="2" charset="0"/>
              </a:rPr>
              <a:t>~</a:t>
            </a:r>
            <a:r>
              <a:rPr lang="en-US" sz="4000" b="1" dirty="0" err="1">
                <a:latin typeface="Bwhebb" panose="00000400000000000000" pitchFamily="2" charset="0"/>
              </a:rPr>
              <a:t>yrI+b'D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a:t>
            </a:r>
            <a:r>
              <a:rPr lang="en-US" sz="4000" b="1" dirty="0"/>
              <a:t> ), which he commanded you to follow and then wrote them on two stone tablets. (</a:t>
            </a:r>
            <a:r>
              <a:rPr lang="en-US" sz="4000" b="1" dirty="0" err="1"/>
              <a:t>Devarim</a:t>
            </a:r>
            <a:r>
              <a:rPr lang="en-US" sz="4000" b="1" dirty="0"/>
              <a:t> [Deuteronomy] 4:13</a:t>
            </a:r>
            <a:r>
              <a:rPr lang="en-US" sz="4000" b="1" dirty="0" smtClean="0"/>
              <a:t>)</a:t>
            </a:r>
            <a:endParaRPr lang="en-US" sz="4000" dirty="0"/>
          </a:p>
          <a:p>
            <a:pPr marL="0" indent="0">
              <a:buNone/>
            </a:pPr>
            <a:r>
              <a:rPr lang="en-US" sz="4000" b="1" dirty="0"/>
              <a:t>Yahuwah wrote on these tablets what he had written before, the Ten Matters </a:t>
            </a:r>
            <a:r>
              <a:rPr lang="en-US" sz="4000" b="1" dirty="0" smtClean="0"/>
              <a:t>(Hebrew </a:t>
            </a:r>
            <a:r>
              <a:rPr lang="en-US" sz="4000" b="1" dirty="0"/>
              <a:t> </a:t>
            </a:r>
            <a:r>
              <a:rPr lang="en-US" sz="4000" b="1" dirty="0">
                <a:latin typeface="Bwhebb" panose="00000400000000000000" pitchFamily="2" charset="0"/>
              </a:rPr>
              <a:t>~</a:t>
            </a:r>
            <a:r>
              <a:rPr lang="en-US" sz="4000" b="1" dirty="0" err="1">
                <a:latin typeface="Bwhebb" panose="00000400000000000000" pitchFamily="2" charset="0"/>
              </a:rPr>
              <a:t>yrIêb'D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a:t>
            </a:r>
            <a:r>
              <a:rPr lang="en-US" sz="4000" b="1" dirty="0"/>
              <a:t> ) he had proclaimed to you on the mountain, out of the fire, on the day of the assembly. And Yahuwah gave them to me. (</a:t>
            </a:r>
            <a:r>
              <a:rPr lang="en-US" sz="4000" b="1" dirty="0" err="1"/>
              <a:t>Devarim</a:t>
            </a:r>
            <a:r>
              <a:rPr lang="en-US" sz="4000" b="1" dirty="0"/>
              <a:t> [Deuteronomy] 10:4</a:t>
            </a:r>
            <a:r>
              <a:rPr lang="en-US" sz="4000" b="1" dirty="0" smtClean="0"/>
              <a:t>)</a:t>
            </a:r>
            <a:endParaRPr lang="en-US" sz="4000" b="1" dirty="0"/>
          </a:p>
        </p:txBody>
      </p:sp>
    </p:spTree>
    <p:extLst>
      <p:ext uri="{BB962C8B-B14F-4D97-AF65-F5344CB8AC3E}">
        <p14:creationId xmlns:p14="http://schemas.microsoft.com/office/powerpoint/2010/main" val="28378490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English – Deuteronomy 5</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b="1" dirty="0"/>
              <a:t>(One)</a:t>
            </a:r>
            <a:r>
              <a:rPr lang="en-US" b="1" baseline="30000" dirty="0"/>
              <a:t>  6</a:t>
            </a:r>
            <a:r>
              <a:rPr lang="en-US" b="1" dirty="0"/>
              <a:t> I am Yahuwah your Elohim, who brought you out of the land of </a:t>
            </a:r>
            <a:r>
              <a:rPr lang="en-US" b="1" dirty="0" err="1"/>
              <a:t>Mitzrayim</a:t>
            </a:r>
            <a:r>
              <a:rPr lang="en-US" b="1" dirty="0"/>
              <a:t>, from the house of slaves.</a:t>
            </a:r>
            <a:r>
              <a:rPr lang="en-US" b="1" baseline="30000" dirty="0"/>
              <a:t>7</a:t>
            </a:r>
            <a:r>
              <a:rPr lang="en-US" b="1" dirty="0"/>
              <a:t> "You shall have no other gods before me.</a:t>
            </a:r>
          </a:p>
          <a:p>
            <a:pPr marL="0" indent="0">
              <a:buNone/>
            </a:pPr>
            <a:r>
              <a:rPr lang="en-US" b="1" baseline="30000" dirty="0"/>
              <a:t>8</a:t>
            </a:r>
            <a:r>
              <a:rPr lang="en-US" b="1" dirty="0"/>
              <a:t> "You shall not make for yourself an idol in the form of anything in heaven above or on the earth beneath or in the waters below.</a:t>
            </a:r>
          </a:p>
          <a:p>
            <a:pPr marL="0" indent="0">
              <a:buNone/>
            </a:pPr>
            <a:r>
              <a:rPr lang="en-US" b="1" baseline="30000" dirty="0"/>
              <a:t>9</a:t>
            </a:r>
            <a:r>
              <a:rPr lang="en-US" b="1" dirty="0"/>
              <a:t> You shall not bow down to them. You shall not serve them. For I, Yahuwah your Elohim, am a jealous Elohim, punishing the children for the sin of the fathers to the third and fourth generation of those who hate me,</a:t>
            </a:r>
          </a:p>
          <a:p>
            <a:pPr marL="0" indent="0">
              <a:buNone/>
            </a:pPr>
            <a:r>
              <a:rPr lang="en-US" b="1" baseline="30000" dirty="0"/>
              <a:t>10</a:t>
            </a:r>
            <a:r>
              <a:rPr lang="en-US" b="1" dirty="0"/>
              <a:t> but showing love to a thousand [generations] of those who love me and keep my commandments.</a:t>
            </a:r>
          </a:p>
          <a:p>
            <a:pPr marL="0" indent="0">
              <a:buNone/>
            </a:pPr>
            <a:r>
              <a:rPr lang="en-US" b="1" dirty="0"/>
              <a:t>(Two)</a:t>
            </a:r>
            <a:r>
              <a:rPr lang="en-US" b="1" baseline="30000" dirty="0"/>
              <a:t> 11</a:t>
            </a:r>
            <a:r>
              <a:rPr lang="en-US" b="1" dirty="0"/>
              <a:t> "You shall not lift up the name of Yahuwah your Elohim unto emptiness, for Yahuwah will not hold anyone guiltless who misuses his name</a:t>
            </a:r>
            <a:r>
              <a:rPr lang="en-US" b="1" dirty="0" smtClean="0"/>
              <a:t>.</a:t>
            </a:r>
            <a:endParaRPr lang="en-US" b="1" dirty="0"/>
          </a:p>
        </p:txBody>
      </p:sp>
    </p:spTree>
    <p:extLst>
      <p:ext uri="{BB962C8B-B14F-4D97-AF65-F5344CB8AC3E}">
        <p14:creationId xmlns:p14="http://schemas.microsoft.com/office/powerpoint/2010/main" val="618140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English </a:t>
            </a:r>
            <a:r>
              <a:rPr lang="en-US" sz="4800" b="1" dirty="0">
                <a:latin typeface="+mn-lt"/>
              </a:rPr>
              <a:t>– Deuteronomy 5</a:t>
            </a: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3000" b="1" dirty="0" smtClean="0"/>
              <a:t>(</a:t>
            </a:r>
            <a:r>
              <a:rPr lang="en-US" sz="3000" b="1" dirty="0"/>
              <a:t>Three) </a:t>
            </a:r>
            <a:r>
              <a:rPr lang="en-US" sz="3000" b="1" baseline="30000" dirty="0"/>
              <a:t>12</a:t>
            </a:r>
            <a:r>
              <a:rPr lang="en-US" sz="3000" b="1" dirty="0"/>
              <a:t> "Guard the Sabbath day to keep it holy, as Yahuwah your Elohim has commanded you.</a:t>
            </a:r>
          </a:p>
          <a:p>
            <a:pPr marL="0" indent="0">
              <a:buNone/>
            </a:pPr>
            <a:r>
              <a:rPr lang="en-US" sz="3000" b="1" baseline="30000" dirty="0"/>
              <a:t>13</a:t>
            </a:r>
            <a:r>
              <a:rPr lang="en-US" sz="3000" b="1" dirty="0"/>
              <a:t> Six days you shall labor and do all your work,</a:t>
            </a:r>
          </a:p>
          <a:p>
            <a:pPr marL="0" indent="0">
              <a:buNone/>
            </a:pPr>
            <a:r>
              <a:rPr lang="en-US" sz="3000" b="1" baseline="30000" dirty="0"/>
              <a:t>14</a:t>
            </a:r>
            <a:r>
              <a:rPr lang="en-US" sz="3000" b="1" dirty="0"/>
              <a:t> but the seventh day is a Sabbath to Yahuwah your Elohim. You shall not do any work, neither you, nor your son or daughter, nor your manservant or maidservant, nor your ox, your donkey or any of your animals, nor the alien within your gates, so that your manservant and maidservant may rest, as you do.</a:t>
            </a:r>
          </a:p>
          <a:p>
            <a:pPr marL="0" indent="0">
              <a:buNone/>
            </a:pPr>
            <a:r>
              <a:rPr lang="en-US" sz="3000" b="1" baseline="30000" dirty="0"/>
              <a:t>15</a:t>
            </a:r>
            <a:r>
              <a:rPr lang="en-US" sz="3000" b="1" dirty="0"/>
              <a:t> Remember that you were slaves in </a:t>
            </a:r>
            <a:r>
              <a:rPr lang="en-US" sz="3000" b="1" dirty="0" err="1"/>
              <a:t>Mitzrayim</a:t>
            </a:r>
            <a:r>
              <a:rPr lang="en-US" sz="3000" b="1" dirty="0"/>
              <a:t> and that Yahuwah your Elohim brought you out of there with a mighty hand and an outstretched arm. Therefore Yahuwah your Elohim has commanded you to observe the Sabbath day.</a:t>
            </a:r>
          </a:p>
          <a:p>
            <a:pPr marL="0" indent="0">
              <a:buNone/>
            </a:pPr>
            <a:r>
              <a:rPr lang="en-US" sz="3000" b="1" dirty="0"/>
              <a:t>(Four) </a:t>
            </a:r>
            <a:r>
              <a:rPr lang="en-US" sz="3000" b="1" baseline="30000" dirty="0"/>
              <a:t>16</a:t>
            </a:r>
            <a:r>
              <a:rPr lang="en-US" sz="3000" b="1" dirty="0"/>
              <a:t> "Honor your father and your mother, as Yahuwah your Elohim has commanded you, so that you may live long and that it may go well with you in the land Yahuwah your Elohim is giving you</a:t>
            </a:r>
            <a:r>
              <a:rPr lang="en-US" sz="3000" b="1" dirty="0" smtClean="0"/>
              <a:t>.</a:t>
            </a:r>
            <a:endParaRPr lang="en-US" sz="3000" b="1" dirty="0"/>
          </a:p>
        </p:txBody>
      </p:sp>
    </p:spTree>
    <p:extLst>
      <p:ext uri="{BB962C8B-B14F-4D97-AF65-F5344CB8AC3E}">
        <p14:creationId xmlns:p14="http://schemas.microsoft.com/office/powerpoint/2010/main" val="3944653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English </a:t>
            </a:r>
            <a:r>
              <a:rPr lang="en-US" sz="4800" b="1" dirty="0">
                <a:latin typeface="+mn-lt"/>
              </a:rPr>
              <a:t>– Deuteronomy 5</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b="1" dirty="0" smtClean="0"/>
              <a:t>(</a:t>
            </a:r>
            <a:r>
              <a:rPr lang="en-US" b="1" dirty="0"/>
              <a:t>Five) </a:t>
            </a:r>
            <a:r>
              <a:rPr lang="en-US" b="1" baseline="30000" dirty="0"/>
              <a:t>17</a:t>
            </a:r>
            <a:r>
              <a:rPr lang="en-US" b="1" dirty="0"/>
              <a:t> "You shall not murder.</a:t>
            </a:r>
          </a:p>
          <a:p>
            <a:pPr marL="0" indent="0">
              <a:buNone/>
            </a:pPr>
            <a:r>
              <a:rPr lang="en-US" b="1" dirty="0"/>
              <a:t>(Six) </a:t>
            </a:r>
            <a:r>
              <a:rPr lang="en-US" b="1" baseline="30000" dirty="0"/>
              <a:t>18</a:t>
            </a:r>
            <a:r>
              <a:rPr lang="en-US" b="1" dirty="0"/>
              <a:t> "You shall not commit adultery.</a:t>
            </a:r>
          </a:p>
          <a:p>
            <a:pPr marL="0" indent="0">
              <a:buNone/>
            </a:pPr>
            <a:r>
              <a:rPr lang="en-US" b="1" dirty="0"/>
              <a:t>(Seven) </a:t>
            </a:r>
            <a:r>
              <a:rPr lang="en-US" b="1" baseline="30000" dirty="0"/>
              <a:t>19</a:t>
            </a:r>
            <a:r>
              <a:rPr lang="en-US" b="1" dirty="0"/>
              <a:t> "You shall not steal.</a:t>
            </a:r>
          </a:p>
          <a:p>
            <a:pPr marL="0" indent="0">
              <a:buNone/>
            </a:pPr>
            <a:r>
              <a:rPr lang="en-US" b="1" dirty="0"/>
              <a:t>(Eight) </a:t>
            </a:r>
            <a:r>
              <a:rPr lang="en-US" b="1" baseline="30000" dirty="0"/>
              <a:t>20</a:t>
            </a:r>
            <a:r>
              <a:rPr lang="en-US" b="1" dirty="0"/>
              <a:t> "You shall not bring against your neighbor a false witness.</a:t>
            </a:r>
          </a:p>
          <a:p>
            <a:pPr marL="0" indent="0">
              <a:buNone/>
            </a:pPr>
            <a:r>
              <a:rPr lang="en-US" b="1" dirty="0"/>
              <a:t>(Nine) </a:t>
            </a:r>
            <a:r>
              <a:rPr lang="en-US" b="1" baseline="30000" dirty="0"/>
              <a:t>21</a:t>
            </a:r>
            <a:r>
              <a:rPr lang="en-US" b="1" dirty="0"/>
              <a:t> "You shall not lust after your neighbor's wife. </a:t>
            </a:r>
          </a:p>
          <a:p>
            <a:pPr marL="0" indent="0">
              <a:buNone/>
            </a:pPr>
            <a:r>
              <a:rPr lang="en-US" b="1" dirty="0"/>
              <a:t>(Ten) You shall not set your desire on your neighbor's house or land, his manservant or maidservant, his ox or donkey, or anything that belongs to your neighbor."</a:t>
            </a:r>
          </a:p>
          <a:p>
            <a:pPr marL="0" indent="0">
              <a:buNone/>
            </a:pPr>
            <a:r>
              <a:rPr lang="en-US" b="1" baseline="30000" dirty="0"/>
              <a:t>22</a:t>
            </a:r>
            <a:r>
              <a:rPr lang="en-US" b="1" dirty="0"/>
              <a:t> These are the matters Yahuwah proclaimed in a loud voice to your whole assembly there on the mountain from out of the fire, the cloud and the deep darkness; and he added nothing more. Then he wrote them on two stone tablets and gave them to me.</a:t>
            </a:r>
          </a:p>
          <a:p>
            <a:pPr marL="0" indent="0">
              <a:buNone/>
            </a:pPr>
            <a:endParaRPr lang="en-US" sz="4000" b="1" dirty="0"/>
          </a:p>
        </p:txBody>
      </p:sp>
    </p:spTree>
    <p:extLst>
      <p:ext uri="{BB962C8B-B14F-4D97-AF65-F5344CB8AC3E}">
        <p14:creationId xmlns:p14="http://schemas.microsoft.com/office/powerpoint/2010/main" val="11087083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Exodus 20 in English</a:t>
            </a:r>
            <a:endParaRPr lang="en-US" sz="4800" b="1" dirty="0">
              <a:latin typeface="+mn-lt"/>
            </a:endParaRPr>
          </a:p>
        </p:txBody>
      </p:sp>
      <p:sp>
        <p:nvSpPr>
          <p:cNvPr id="3" name="Content Placeholder 2"/>
          <p:cNvSpPr>
            <a:spLocks noGrp="1"/>
          </p:cNvSpPr>
          <p:nvPr>
            <p:ph idx="1"/>
          </p:nvPr>
        </p:nvSpPr>
        <p:spPr>
          <a:xfrm>
            <a:off x="380246" y="941560"/>
            <a:ext cx="11534114" cy="5834719"/>
          </a:xfrm>
        </p:spPr>
        <p:txBody>
          <a:bodyPr>
            <a:noAutofit/>
          </a:bodyPr>
          <a:lstStyle/>
          <a:p>
            <a:pPr marL="0" indent="0">
              <a:buNone/>
            </a:pPr>
            <a:r>
              <a:rPr lang="en-US" sz="3200" b="1" dirty="0"/>
              <a:t>1 And Elohim spoke all these words:</a:t>
            </a:r>
          </a:p>
          <a:p>
            <a:pPr marL="0" indent="0">
              <a:buNone/>
            </a:pPr>
            <a:r>
              <a:rPr lang="en-US" sz="3200" b="1" baseline="30000" dirty="0"/>
              <a:t>(One) 2</a:t>
            </a:r>
            <a:r>
              <a:rPr lang="en-US" sz="3200" b="1" dirty="0"/>
              <a:t> "I am Yahuwah your Elohim, who brought you out of </a:t>
            </a:r>
            <a:r>
              <a:rPr lang="en-US" sz="3200" b="1" dirty="0" err="1"/>
              <a:t>Mitzrayim</a:t>
            </a:r>
            <a:r>
              <a:rPr lang="en-US" sz="3200" b="1" dirty="0"/>
              <a:t>, out of the land of slavery.</a:t>
            </a:r>
          </a:p>
          <a:p>
            <a:pPr marL="0" indent="0">
              <a:buNone/>
            </a:pPr>
            <a:r>
              <a:rPr lang="en-US" sz="3200" b="1" baseline="30000" dirty="0"/>
              <a:t>3</a:t>
            </a:r>
            <a:r>
              <a:rPr lang="en-US" sz="3200" b="1" dirty="0"/>
              <a:t> "You shall have no other </a:t>
            </a:r>
            <a:r>
              <a:rPr lang="en-US" sz="3200" b="1" dirty="0" err="1"/>
              <a:t>elohim</a:t>
            </a:r>
            <a:r>
              <a:rPr lang="en-US" sz="3200" b="1" dirty="0"/>
              <a:t> before me.</a:t>
            </a:r>
          </a:p>
          <a:p>
            <a:pPr marL="0" indent="0">
              <a:buNone/>
            </a:pPr>
            <a:r>
              <a:rPr lang="en-US" sz="3200" b="1" baseline="30000" dirty="0"/>
              <a:t>4</a:t>
            </a:r>
            <a:r>
              <a:rPr lang="en-US" sz="3200" b="1" dirty="0"/>
              <a:t> "You shall not make for yourself an idol in the form of anything in heaven above or on the earth beneath or in the waters below.</a:t>
            </a:r>
          </a:p>
          <a:p>
            <a:pPr marL="0" indent="0">
              <a:buNone/>
            </a:pPr>
            <a:r>
              <a:rPr lang="en-US" sz="3200" b="1" baseline="30000" dirty="0"/>
              <a:t>5</a:t>
            </a:r>
            <a:r>
              <a:rPr lang="en-US" sz="3200" b="1" dirty="0"/>
              <a:t> You shall not bow down to them and you shall not serve them; for I, Yahuwah your Elohim, am a jealous Elohim, punishing the children for the sin of the fathers to the third and fourth generation of those who hate me,</a:t>
            </a:r>
          </a:p>
          <a:p>
            <a:pPr marL="0" indent="0">
              <a:buNone/>
            </a:pPr>
            <a:r>
              <a:rPr lang="en-US" sz="3200" b="1" baseline="30000" dirty="0"/>
              <a:t>6</a:t>
            </a:r>
            <a:r>
              <a:rPr lang="en-US" sz="3200" b="1" dirty="0"/>
              <a:t> but showing love to a thousand [generations] of those who love me and keep my commandments</a:t>
            </a:r>
            <a:r>
              <a:rPr lang="en-US" sz="3200" b="1" dirty="0" smtClean="0"/>
              <a:t>.</a:t>
            </a:r>
            <a:endParaRPr lang="en-US" sz="3200" b="1" dirty="0"/>
          </a:p>
        </p:txBody>
      </p:sp>
    </p:spTree>
    <p:extLst>
      <p:ext uri="{BB962C8B-B14F-4D97-AF65-F5344CB8AC3E}">
        <p14:creationId xmlns:p14="http://schemas.microsoft.com/office/powerpoint/2010/main" val="313942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Exodus 20 in English</a:t>
            </a:r>
            <a:endParaRPr lang="en-US" sz="4800" b="1" dirty="0">
              <a:latin typeface="+mn-lt"/>
            </a:endParaRPr>
          </a:p>
        </p:txBody>
      </p:sp>
      <p:sp>
        <p:nvSpPr>
          <p:cNvPr id="3" name="Content Placeholder 2"/>
          <p:cNvSpPr>
            <a:spLocks noGrp="1"/>
          </p:cNvSpPr>
          <p:nvPr>
            <p:ph idx="1"/>
          </p:nvPr>
        </p:nvSpPr>
        <p:spPr>
          <a:xfrm>
            <a:off x="609600" y="914400"/>
            <a:ext cx="10972800" cy="5861879"/>
          </a:xfrm>
        </p:spPr>
        <p:txBody>
          <a:bodyPr>
            <a:noAutofit/>
          </a:bodyPr>
          <a:lstStyle/>
          <a:p>
            <a:pPr marL="0" indent="0">
              <a:buNone/>
            </a:pPr>
            <a:r>
              <a:rPr lang="en-US" sz="3200" b="1" baseline="30000" dirty="0" smtClean="0"/>
              <a:t>(</a:t>
            </a:r>
            <a:r>
              <a:rPr lang="en-US" sz="3200" b="1" baseline="30000" dirty="0"/>
              <a:t>Two) 7</a:t>
            </a:r>
            <a:r>
              <a:rPr lang="en-US" sz="3200" b="1" dirty="0"/>
              <a:t> "You shall not misuse the name of Yahuwah your Elohim, for Yahuwah will not hold anyone guiltless who misuses his name.</a:t>
            </a:r>
          </a:p>
          <a:p>
            <a:pPr marL="0" indent="0">
              <a:buNone/>
            </a:pPr>
            <a:r>
              <a:rPr lang="en-US" sz="3200" b="1" baseline="30000" dirty="0"/>
              <a:t>(Three) 8</a:t>
            </a:r>
            <a:r>
              <a:rPr lang="en-US" sz="3200" b="1" dirty="0"/>
              <a:t> "Remember the Sabbath day by keeping it holy.</a:t>
            </a:r>
          </a:p>
          <a:p>
            <a:pPr marL="0" indent="0">
              <a:buNone/>
            </a:pPr>
            <a:r>
              <a:rPr lang="en-US" sz="3200" b="1" baseline="30000" dirty="0"/>
              <a:t>9</a:t>
            </a:r>
            <a:r>
              <a:rPr lang="en-US" sz="3200" b="1" dirty="0"/>
              <a:t> Six days you shall labor and do all your work,</a:t>
            </a:r>
          </a:p>
          <a:p>
            <a:pPr marL="0" indent="0">
              <a:buNone/>
            </a:pPr>
            <a:r>
              <a:rPr lang="en-US" sz="3200" b="1" baseline="30000" dirty="0"/>
              <a:t>10</a:t>
            </a:r>
            <a:r>
              <a:rPr lang="en-US" sz="3200" b="1" dirty="0"/>
              <a:t> but the seventh day is a Sabbath to Yahuwah your Elohim. On it you shall not do any work, neither you, nor your son or daughter, nor your manservant or maidservant, nor your animals, nor the alien within your gates.</a:t>
            </a:r>
          </a:p>
          <a:p>
            <a:pPr marL="0" indent="0">
              <a:buNone/>
            </a:pPr>
            <a:r>
              <a:rPr lang="en-US" sz="3200" b="1" baseline="30000" dirty="0"/>
              <a:t>11</a:t>
            </a:r>
            <a:r>
              <a:rPr lang="en-US" sz="3200" b="1" dirty="0"/>
              <a:t> For in six days Yahuwah made the heavens and the earth, the sea, and all that is in them, but he rested on the seventh day. Therefore Yahuwah blessed the Sabbath day and made it holy</a:t>
            </a:r>
            <a:r>
              <a:rPr lang="en-US" sz="3200" b="1" dirty="0" smtClean="0"/>
              <a:t>.</a:t>
            </a:r>
            <a:endParaRPr lang="en-US" sz="3200" b="1" dirty="0"/>
          </a:p>
        </p:txBody>
      </p:sp>
    </p:spTree>
    <p:extLst>
      <p:ext uri="{BB962C8B-B14F-4D97-AF65-F5344CB8AC3E}">
        <p14:creationId xmlns:p14="http://schemas.microsoft.com/office/powerpoint/2010/main" val="3516817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Exodus 20 in English</a:t>
            </a:r>
            <a:endParaRPr lang="en-US" sz="4800" b="1" dirty="0">
              <a:latin typeface="+mn-lt"/>
            </a:endParaRPr>
          </a:p>
        </p:txBody>
      </p:sp>
      <p:sp>
        <p:nvSpPr>
          <p:cNvPr id="3" name="Content Placeholder 2"/>
          <p:cNvSpPr>
            <a:spLocks noGrp="1"/>
          </p:cNvSpPr>
          <p:nvPr>
            <p:ph idx="1"/>
          </p:nvPr>
        </p:nvSpPr>
        <p:spPr>
          <a:xfrm>
            <a:off x="609600" y="923454"/>
            <a:ext cx="10972800" cy="5852826"/>
          </a:xfrm>
        </p:spPr>
        <p:txBody>
          <a:bodyPr>
            <a:normAutofit fontScale="92500"/>
          </a:bodyPr>
          <a:lstStyle/>
          <a:p>
            <a:pPr marL="0" indent="0">
              <a:buNone/>
            </a:pPr>
            <a:r>
              <a:rPr lang="en-US" sz="3600" b="1" baseline="30000" dirty="0" smtClean="0"/>
              <a:t>(</a:t>
            </a:r>
            <a:r>
              <a:rPr lang="en-US" sz="3600" b="1" baseline="30000" dirty="0"/>
              <a:t>Four) 12</a:t>
            </a:r>
            <a:r>
              <a:rPr lang="en-US" sz="3600" b="1" dirty="0"/>
              <a:t> "Honor your father and your mother, so that you may live long in the land Yahuwah your Elohim is giving you.</a:t>
            </a:r>
          </a:p>
          <a:p>
            <a:pPr marL="0" indent="0">
              <a:buNone/>
            </a:pPr>
            <a:r>
              <a:rPr lang="en-US" sz="3600" b="1" baseline="30000" dirty="0"/>
              <a:t>(Five) 13</a:t>
            </a:r>
            <a:r>
              <a:rPr lang="en-US" sz="3600" b="1" dirty="0"/>
              <a:t> "You shall not murder.</a:t>
            </a:r>
          </a:p>
          <a:p>
            <a:pPr marL="0" indent="0">
              <a:buNone/>
            </a:pPr>
            <a:r>
              <a:rPr lang="en-US" sz="3600" b="1" baseline="30000" dirty="0"/>
              <a:t>(Six) 14</a:t>
            </a:r>
            <a:r>
              <a:rPr lang="en-US" sz="3600" b="1" dirty="0"/>
              <a:t> "You shall not commit adultery.</a:t>
            </a:r>
          </a:p>
          <a:p>
            <a:pPr marL="0" indent="0">
              <a:buNone/>
            </a:pPr>
            <a:r>
              <a:rPr lang="en-US" sz="3600" b="1" baseline="30000" dirty="0"/>
              <a:t>(Seven) 15</a:t>
            </a:r>
            <a:r>
              <a:rPr lang="en-US" sz="3600" b="1" dirty="0"/>
              <a:t> "You shall not steal.</a:t>
            </a:r>
          </a:p>
          <a:p>
            <a:pPr marL="0" indent="0">
              <a:buNone/>
            </a:pPr>
            <a:r>
              <a:rPr lang="en-US" sz="3600" b="1" baseline="30000" dirty="0"/>
              <a:t>(Eight) 16</a:t>
            </a:r>
            <a:r>
              <a:rPr lang="en-US" sz="3600" b="1" dirty="0"/>
              <a:t> "You shall not bring against your neighbor a false witness.</a:t>
            </a:r>
          </a:p>
          <a:p>
            <a:pPr marL="0" indent="0">
              <a:buNone/>
            </a:pPr>
            <a:r>
              <a:rPr lang="en-US" sz="3600" b="1" baseline="30000" dirty="0"/>
              <a:t>(</a:t>
            </a:r>
            <a:r>
              <a:rPr lang="en-US" sz="3600" b="1" baseline="30000" dirty="0" smtClean="0"/>
              <a:t>Nine and Ten) </a:t>
            </a:r>
            <a:r>
              <a:rPr lang="en-US" sz="3600" b="1" baseline="30000" dirty="0"/>
              <a:t>17</a:t>
            </a:r>
            <a:r>
              <a:rPr lang="en-US" sz="3600" b="1" dirty="0"/>
              <a:t> "You shall not covet your neighbor's house. You shall not covet your neighbor's wife, or his manservant or maidservant, his ox or donkey, or anything that belongs to your neighbor."</a:t>
            </a:r>
          </a:p>
          <a:p>
            <a:pPr marL="0" indent="0">
              <a:buNone/>
            </a:pPr>
            <a:endParaRPr lang="en-US" sz="4000" b="1" dirty="0"/>
          </a:p>
        </p:txBody>
      </p:sp>
    </p:spTree>
    <p:extLst>
      <p:ext uri="{BB962C8B-B14F-4D97-AF65-F5344CB8AC3E}">
        <p14:creationId xmlns:p14="http://schemas.microsoft.com/office/powerpoint/2010/main" val="40336777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The First Matter - </a:t>
            </a:r>
            <a:r>
              <a:rPr lang="en-US" sz="4800" b="1" dirty="0" err="1"/>
              <a:t>Devarim</a:t>
            </a:r>
            <a:r>
              <a:rPr lang="en-US" sz="4800" b="1" dirty="0"/>
              <a:t> 5:6-10</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smtClean="0"/>
              <a:t>I </a:t>
            </a:r>
            <a:r>
              <a:rPr lang="en-US" sz="4000" b="1" dirty="0"/>
              <a:t>am Yahuwah your Elohim, who brought you out of the land of </a:t>
            </a:r>
            <a:r>
              <a:rPr lang="en-US" sz="4000" b="1" dirty="0" err="1"/>
              <a:t>Mitzrayim</a:t>
            </a:r>
            <a:r>
              <a:rPr lang="en-US" sz="4000" b="1" dirty="0"/>
              <a:t>, from the house of slaves.  You shall have no other gods before me.  You shall not make for yourself an idol in the form of anything in heaven above or on the earth beneath or in the waters below.  You shall not bow down to them and you shall not serve them.  For I, Yahuwah your Elohim, am a jealous Elohim, punishing the children for the sin of the fathers to the third and fourth generation of those who hate me, but showing love to a thousand [generations] of those who love me and keep my commandments.</a:t>
            </a:r>
          </a:p>
        </p:txBody>
      </p:sp>
    </p:spTree>
    <p:extLst>
      <p:ext uri="{BB962C8B-B14F-4D97-AF65-F5344CB8AC3E}">
        <p14:creationId xmlns:p14="http://schemas.microsoft.com/office/powerpoint/2010/main" val="7189677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The First Matter - </a:t>
            </a:r>
            <a:r>
              <a:rPr lang="en-US" sz="4800" b="1" dirty="0" err="1"/>
              <a:t>Devarim</a:t>
            </a:r>
            <a:r>
              <a:rPr lang="en-US" sz="4800" b="1" dirty="0"/>
              <a:t> 5:6-10</a:t>
            </a:r>
            <a:endParaRPr lang="en-US" sz="4800" b="1" dirty="0">
              <a:latin typeface="+mn-lt"/>
            </a:endParaRPr>
          </a:p>
        </p:txBody>
      </p:sp>
      <p:sp>
        <p:nvSpPr>
          <p:cNvPr id="3" name="Content Placeholder 2"/>
          <p:cNvSpPr>
            <a:spLocks noGrp="1"/>
          </p:cNvSpPr>
          <p:nvPr>
            <p:ph idx="1"/>
          </p:nvPr>
        </p:nvSpPr>
        <p:spPr>
          <a:xfrm>
            <a:off x="609600" y="878186"/>
            <a:ext cx="10972800" cy="5898093"/>
          </a:xfrm>
        </p:spPr>
        <p:txBody>
          <a:bodyPr>
            <a:noAutofit/>
          </a:bodyPr>
          <a:lstStyle/>
          <a:p>
            <a:pPr marL="0" indent="0">
              <a:buNone/>
            </a:pPr>
            <a:r>
              <a:rPr lang="en-US" sz="4000" b="1" dirty="0"/>
              <a:t>The first instruction from the Mighty One of fame and renown is that "You shall have no other gods before me."  The Hebrew word usually translated </a:t>
            </a:r>
            <a:r>
              <a:rPr lang="en-US" sz="4000" b="1" i="1" dirty="0"/>
              <a:t>God</a:t>
            </a:r>
            <a:r>
              <a:rPr lang="en-US" sz="4000" b="1" dirty="0"/>
              <a:t> in many English Bibles, and which we are transliterating as </a:t>
            </a:r>
            <a:r>
              <a:rPr lang="en-US" sz="4000" b="1" i="1" dirty="0"/>
              <a:t>Elohim</a:t>
            </a:r>
            <a:r>
              <a:rPr lang="en-US" sz="4000" b="1" dirty="0"/>
              <a:t> is the word </a:t>
            </a:r>
            <a:r>
              <a:rPr lang="en-US" sz="4000" b="1" dirty="0">
                <a:latin typeface="Bwhebb" panose="00000400000000000000" pitchFamily="2" charset="0"/>
              </a:rPr>
              <a:t>~</a:t>
            </a:r>
            <a:r>
              <a:rPr lang="en-US" sz="4000" b="1" dirty="0" err="1">
                <a:latin typeface="Bwhebb" panose="00000400000000000000" pitchFamily="2" charset="0"/>
              </a:rPr>
              <a:t>yhil</a:t>
            </a:r>
            <a:r>
              <a:rPr lang="en-US" sz="4000" b="1" dirty="0">
                <a:latin typeface="Bwhebb" panose="00000400000000000000" pitchFamily="2" charset="0"/>
              </a:rPr>
              <a:t>{a/ </a:t>
            </a:r>
            <a:r>
              <a:rPr lang="en-US" sz="4000" b="1" dirty="0"/>
              <a:t>(pronounced </a:t>
            </a:r>
            <a:r>
              <a:rPr lang="en-US" sz="4000" b="1" i="1" dirty="0" err="1"/>
              <a:t>ĕlōhēm</a:t>
            </a:r>
            <a:r>
              <a:rPr lang="en-US" sz="4000" b="1" dirty="0"/>
              <a:t>).  While the exact root meaning of </a:t>
            </a:r>
            <a:r>
              <a:rPr lang="en-US" sz="4000" b="1" i="1" dirty="0"/>
              <a:t>Elohim</a:t>
            </a:r>
            <a:r>
              <a:rPr lang="en-US" sz="4000" b="1" dirty="0"/>
              <a:t> is uncertain, it is usually understood as meaning </a:t>
            </a:r>
            <a:r>
              <a:rPr lang="en-US" sz="4000" b="1" i="1" dirty="0"/>
              <a:t>mighty</a:t>
            </a:r>
            <a:r>
              <a:rPr lang="en-US" sz="4000" b="1" dirty="0"/>
              <a:t>, or </a:t>
            </a:r>
            <a:r>
              <a:rPr lang="en-US" sz="4000" b="1" i="1" dirty="0"/>
              <a:t>mighty one</a:t>
            </a:r>
            <a:r>
              <a:rPr lang="en-US" sz="4000" b="1" dirty="0"/>
              <a:t>.  This word most often is used as a designation of the Creator, but is also used in the </a:t>
            </a:r>
            <a:r>
              <a:rPr lang="en-US" sz="4000" b="1" dirty="0" err="1"/>
              <a:t>Tanach</a:t>
            </a:r>
            <a:r>
              <a:rPr lang="en-US" sz="4000" b="1" dirty="0"/>
              <a:t> for men (rulers) and angels</a:t>
            </a:r>
            <a:r>
              <a:rPr lang="en-US" sz="4000" b="1" dirty="0" smtClean="0"/>
              <a:t>.</a:t>
            </a:r>
            <a:endParaRPr lang="en-US" sz="4000" b="1" dirty="0"/>
          </a:p>
        </p:txBody>
      </p:sp>
    </p:spTree>
    <p:extLst>
      <p:ext uri="{BB962C8B-B14F-4D97-AF65-F5344CB8AC3E}">
        <p14:creationId xmlns:p14="http://schemas.microsoft.com/office/powerpoint/2010/main" val="11279198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The First Matter - </a:t>
            </a:r>
            <a:r>
              <a:rPr lang="en-US" sz="4800" b="1" dirty="0" err="1"/>
              <a:t>Devarim</a:t>
            </a:r>
            <a:r>
              <a:rPr lang="en-US" sz="4800" b="1" dirty="0"/>
              <a:t> 5:6-10</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Next, the phrase usually rendered </a:t>
            </a:r>
            <a:r>
              <a:rPr lang="en-US" sz="4000" b="1" i="1" dirty="0"/>
              <a:t>before me</a:t>
            </a:r>
            <a:r>
              <a:rPr lang="en-US" sz="4000" b="1" dirty="0"/>
              <a:t> in this command is the Hebrew </a:t>
            </a:r>
            <a:r>
              <a:rPr lang="en-US" sz="3600" b="1" dirty="0" err="1">
                <a:latin typeface="Bwhebb" panose="00000400000000000000" pitchFamily="2" charset="0"/>
              </a:rPr>
              <a:t>y;n</a:t>
            </a:r>
            <a:r>
              <a:rPr lang="en-US" sz="3600" b="1" dirty="0">
                <a:latin typeface="Bwhebb" panose="00000400000000000000" pitchFamily="2" charset="0"/>
              </a:rPr>
              <a:t>")©P'-l[;</a:t>
            </a:r>
            <a:r>
              <a:rPr lang="en-US" sz="4800" b="1" dirty="0">
                <a:latin typeface="Bwhebb" panose="00000400000000000000" pitchFamily="2" charset="0"/>
              </a:rPr>
              <a:t> </a:t>
            </a:r>
            <a:r>
              <a:rPr lang="en-US" sz="4000" b="1" dirty="0"/>
              <a:t>(</a:t>
            </a:r>
            <a:r>
              <a:rPr lang="en-US" sz="4000" b="1" i="1" dirty="0"/>
              <a:t>al </a:t>
            </a:r>
            <a:r>
              <a:rPr lang="en-US" sz="4000" b="1" i="1" dirty="0" err="1"/>
              <a:t>panav</a:t>
            </a:r>
            <a:r>
              <a:rPr lang="en-US" sz="4000" b="1" dirty="0"/>
              <a:t>).  This literally means </a:t>
            </a:r>
            <a:r>
              <a:rPr lang="en-US" sz="4000" b="1" i="1" dirty="0"/>
              <a:t>upon my face</a:t>
            </a:r>
            <a:r>
              <a:rPr lang="en-US" sz="4000" b="1" dirty="0"/>
              <a:t> or </a:t>
            </a:r>
            <a:r>
              <a:rPr lang="en-US" sz="4000" b="1" i="1" dirty="0"/>
              <a:t>in my face</a:t>
            </a:r>
            <a:r>
              <a:rPr lang="en-US" sz="4000" b="1" dirty="0"/>
              <a:t>.  If I may paraphrase, Elohim is saying here, "Don't bring some other so-called god and put him in my face"!  Yahuwah is Elohim and there is no other </a:t>
            </a:r>
            <a:r>
              <a:rPr lang="en-US" sz="4000" b="1" dirty="0" err="1"/>
              <a:t>elohim</a:t>
            </a:r>
            <a:r>
              <a:rPr lang="en-US" sz="4000" b="1" dirty="0"/>
              <a:t>.  All the rest of the </a:t>
            </a:r>
            <a:r>
              <a:rPr lang="en-US" sz="4000" b="1" dirty="0" err="1"/>
              <a:t>elohim</a:t>
            </a:r>
            <a:r>
              <a:rPr lang="en-US" sz="4000" b="1" dirty="0"/>
              <a:t> of the nations are imaginary deities.  They don't really exist.  They only exist in the minds and thoughts of men</a:t>
            </a:r>
            <a:r>
              <a:rPr lang="en-US" sz="4000" b="1" dirty="0" smtClean="0"/>
              <a:t>.</a:t>
            </a:r>
            <a:endParaRPr lang="en-US" sz="4000" b="1" dirty="0"/>
          </a:p>
        </p:txBody>
      </p:sp>
    </p:spTree>
    <p:extLst>
      <p:ext uri="{BB962C8B-B14F-4D97-AF65-F5344CB8AC3E}">
        <p14:creationId xmlns:p14="http://schemas.microsoft.com/office/powerpoint/2010/main" val="14867306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a:t>
            </a:r>
            <a:r>
              <a:rPr lang="en-US" sz="4800" b="1" dirty="0" smtClean="0">
                <a:latin typeface="+mn-lt"/>
              </a:rPr>
              <a:t>here is No Other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I </a:t>
            </a:r>
            <a:r>
              <a:rPr lang="en-US" sz="4000" b="1" dirty="0" smtClean="0"/>
              <a:t>am Yahuwah</a:t>
            </a:r>
            <a:r>
              <a:rPr lang="en-US" sz="4000" b="1" dirty="0"/>
              <a:t>, and </a:t>
            </a:r>
            <a:r>
              <a:rPr lang="en-US" sz="4000" b="1" u="sng" dirty="0"/>
              <a:t>there is no other</a:t>
            </a:r>
            <a:r>
              <a:rPr lang="en-US" sz="4000" b="1" dirty="0"/>
              <a:t>; </a:t>
            </a:r>
            <a:r>
              <a:rPr lang="en-US" sz="4000" b="1" u="sng" dirty="0"/>
              <a:t>apart from me there is no Elohim</a:t>
            </a:r>
            <a:r>
              <a:rPr lang="en-US" sz="4000" b="1" dirty="0"/>
              <a:t>. I will strengthen you, though you have not acknowledged me, so that from the rising of the sun to the place of its setting men may know </a:t>
            </a:r>
            <a:r>
              <a:rPr lang="en-US" sz="4000" b="1" u="sng" dirty="0"/>
              <a:t>there is none besides me. I am Yahuwah, and there is no other</a:t>
            </a:r>
            <a:r>
              <a:rPr lang="en-US" sz="4000" b="1" dirty="0"/>
              <a:t>.  I form the light and create darkness, I bring prosperity and create disaster; I, Yahuwah, do all these things. (</a:t>
            </a:r>
            <a:r>
              <a:rPr lang="en-US" sz="4000" b="1" dirty="0" err="1"/>
              <a:t>Yeshayahu</a:t>
            </a:r>
            <a:r>
              <a:rPr lang="en-US" sz="4000" b="1" dirty="0"/>
              <a:t> </a:t>
            </a:r>
            <a:r>
              <a:rPr lang="en-US" sz="4000" b="1" dirty="0" smtClean="0"/>
              <a:t>45:5-7)</a:t>
            </a:r>
            <a:endParaRPr lang="en-US" sz="4000" b="1" dirty="0"/>
          </a:p>
        </p:txBody>
      </p:sp>
    </p:spTree>
    <p:extLst>
      <p:ext uri="{BB962C8B-B14F-4D97-AF65-F5344CB8AC3E}">
        <p14:creationId xmlns:p14="http://schemas.microsoft.com/office/powerpoint/2010/main" val="1899899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For this is what Yahuwah says-- he who created the heavens, </a:t>
            </a:r>
            <a:r>
              <a:rPr lang="en-US" sz="4000" b="1" u="sng" dirty="0"/>
              <a:t>he is Elohim</a:t>
            </a:r>
            <a:r>
              <a:rPr lang="en-US" sz="4000" b="1" dirty="0"/>
              <a:t>; he who fashioned and made the earth, he founded it; he did not create it to be empty, but formed it to be inhabited-- he says: "</a:t>
            </a:r>
            <a:r>
              <a:rPr lang="en-US" sz="4000" b="1" u="sng" dirty="0"/>
              <a:t>I am Yahuwah, and there is no other</a:t>
            </a:r>
            <a:r>
              <a:rPr lang="en-US" sz="4000" b="1" dirty="0"/>
              <a:t>." (</a:t>
            </a:r>
            <a:r>
              <a:rPr lang="en-US" sz="4000" b="1" dirty="0" err="1"/>
              <a:t>Yeshayahu</a:t>
            </a:r>
            <a:r>
              <a:rPr lang="en-US" sz="4000" b="1" dirty="0"/>
              <a:t> 45:18</a:t>
            </a:r>
            <a:r>
              <a:rPr lang="en-US" sz="4000" b="1" dirty="0" smtClean="0"/>
              <a:t>)</a:t>
            </a:r>
            <a:endParaRPr lang="en-US" sz="4000" b="1" dirty="0"/>
          </a:p>
        </p:txBody>
      </p:sp>
    </p:spTree>
    <p:extLst>
      <p:ext uri="{BB962C8B-B14F-4D97-AF65-F5344CB8AC3E}">
        <p14:creationId xmlns:p14="http://schemas.microsoft.com/office/powerpoint/2010/main" val="34723386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second command in this matter of who the true Elohim is, is that "You shall not make for yourself an idol in the form of anything in heaven above or on the earth beneath or in the waters below."   The Hebrew word </a:t>
            </a:r>
            <a:r>
              <a:rPr lang="en-US" sz="4000" b="1" dirty="0" err="1">
                <a:latin typeface="Bwhebb" panose="00000400000000000000" pitchFamily="2" charset="0"/>
              </a:rPr>
              <a:t>ls,P</a:t>
            </a:r>
            <a:r>
              <a:rPr lang="en-US" sz="4000" b="1" dirty="0">
                <a:latin typeface="Bwhebb" panose="00000400000000000000" pitchFamily="2" charset="0"/>
              </a:rPr>
              <a:t>,</a:t>
            </a:r>
            <a:r>
              <a:rPr lang="en-US" sz="4000" b="1" dirty="0"/>
              <a:t> (pronounced </a:t>
            </a:r>
            <a:r>
              <a:rPr lang="en-US" sz="4000" b="1" i="1" dirty="0" err="1"/>
              <a:t>pĕsĕl</a:t>
            </a:r>
            <a:r>
              <a:rPr lang="en-US" sz="4000" b="1" dirty="0"/>
              <a:t>) is translated </a:t>
            </a:r>
            <a:r>
              <a:rPr lang="en-US" sz="4000" b="1" i="1" dirty="0"/>
              <a:t>idol</a:t>
            </a:r>
            <a:r>
              <a:rPr lang="en-US" sz="4000" b="1" dirty="0"/>
              <a:t> or image.  It comes from the root word </a:t>
            </a:r>
            <a:r>
              <a:rPr lang="en-US" sz="4000" b="1" dirty="0" err="1">
                <a:latin typeface="Bwhebb" panose="00000400000000000000" pitchFamily="2" charset="0"/>
              </a:rPr>
              <a:t>ls;P</a:t>
            </a:r>
            <a:r>
              <a:rPr lang="en-US" sz="4000" b="1" dirty="0">
                <a:latin typeface="Bwhebb" panose="00000400000000000000" pitchFamily="2" charset="0"/>
              </a:rPr>
              <a:t>'</a:t>
            </a:r>
            <a:r>
              <a:rPr lang="en-US" b="1" dirty="0"/>
              <a:t> </a:t>
            </a:r>
            <a:r>
              <a:rPr lang="en-US" sz="4000" b="1" dirty="0"/>
              <a:t>which means </a:t>
            </a:r>
            <a:r>
              <a:rPr lang="en-US" sz="4000" b="1" i="1" dirty="0"/>
              <a:t>to hew, carve out</a:t>
            </a:r>
            <a:r>
              <a:rPr lang="en-US" sz="4000" b="1" dirty="0"/>
              <a:t>. It can refer to anything carved, cut, hewn or formed into some particular shape</a:t>
            </a:r>
            <a:r>
              <a:rPr lang="en-US" sz="4000" b="1" dirty="0" smtClean="0"/>
              <a:t>.</a:t>
            </a:r>
            <a:endParaRPr lang="en-US" sz="4000" b="1" dirty="0"/>
          </a:p>
        </p:txBody>
      </p:sp>
    </p:spTree>
    <p:extLst>
      <p:ext uri="{BB962C8B-B14F-4D97-AF65-F5344CB8AC3E}">
        <p14:creationId xmlns:p14="http://schemas.microsoft.com/office/powerpoint/2010/main" val="28555235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Of what value is an idol (Hebrew </a:t>
            </a:r>
            <a:r>
              <a:rPr lang="en-US" sz="4000" b="1" dirty="0" err="1">
                <a:latin typeface="Bwhebb" panose="00000400000000000000" pitchFamily="2" charset="0"/>
              </a:rPr>
              <a:t>lsP</a:t>
            </a:r>
            <a:r>
              <a:rPr lang="en-US" sz="4000" b="1" dirty="0"/>
              <a:t>), since a man has carved it? Or an image that teaches lies? For he who makes it trusts in his own creation; he makes idols that cannot speak (literally, </a:t>
            </a:r>
            <a:r>
              <a:rPr lang="en-US" sz="4000" b="1" i="1" dirty="0"/>
              <a:t>dumb worthless things</a:t>
            </a:r>
            <a:r>
              <a:rPr lang="en-US" sz="4000" b="1" dirty="0"/>
              <a:t>).  Woe to him who says to wood, 'Come to life!' Or to lifeless stone, 'Wake up!' Can it give guidance? It is covered with gold and silver; there is no breath in it. (Habakkuk 2:18-19)</a:t>
            </a:r>
          </a:p>
        </p:txBody>
      </p:sp>
    </p:spTree>
    <p:extLst>
      <p:ext uri="{BB962C8B-B14F-4D97-AF65-F5344CB8AC3E}">
        <p14:creationId xmlns:p14="http://schemas.microsoft.com/office/powerpoint/2010/main" val="1897405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Our Elohim is in heaven; he does whatever pleases him.  </a:t>
            </a:r>
            <a:r>
              <a:rPr lang="en-US" sz="4000" b="1" u="sng" dirty="0"/>
              <a:t>But their idols are silver and gold, made by the hands of men</a:t>
            </a:r>
            <a:r>
              <a:rPr lang="en-US" sz="4000" b="1" dirty="0"/>
              <a:t>.  They have </a:t>
            </a:r>
            <a:r>
              <a:rPr lang="en-US" sz="4000" b="1" u="sng" dirty="0"/>
              <a:t>mouths, but cannot speak</a:t>
            </a:r>
            <a:r>
              <a:rPr lang="en-US" sz="4000" b="1" dirty="0"/>
              <a:t>, </a:t>
            </a:r>
            <a:r>
              <a:rPr lang="en-US" sz="4000" b="1" u="sng" dirty="0"/>
              <a:t>eyes, but they cannot see</a:t>
            </a:r>
            <a:r>
              <a:rPr lang="en-US" sz="4000" b="1" dirty="0"/>
              <a:t>; they have </a:t>
            </a:r>
            <a:r>
              <a:rPr lang="en-US" sz="4000" b="1" u="sng" dirty="0"/>
              <a:t>ears, but cannot hear</a:t>
            </a:r>
            <a:r>
              <a:rPr lang="en-US" sz="4000" b="1" dirty="0"/>
              <a:t>, </a:t>
            </a:r>
            <a:r>
              <a:rPr lang="en-US" sz="4000" b="1" u="sng" dirty="0"/>
              <a:t>noses, but they cannot smell</a:t>
            </a:r>
            <a:r>
              <a:rPr lang="en-US" sz="4000" b="1" dirty="0"/>
              <a:t>; they have </a:t>
            </a:r>
            <a:r>
              <a:rPr lang="en-US" sz="4000" b="1" u="sng" dirty="0"/>
              <a:t>hands, but cannot feel</a:t>
            </a:r>
            <a:r>
              <a:rPr lang="en-US" sz="4000" b="1" dirty="0"/>
              <a:t>, </a:t>
            </a:r>
            <a:r>
              <a:rPr lang="en-US" sz="4000" b="1" u="sng" dirty="0"/>
              <a:t>feet, but they cannot walk</a:t>
            </a:r>
            <a:r>
              <a:rPr lang="en-US" sz="4000" b="1" dirty="0"/>
              <a:t>; </a:t>
            </a:r>
            <a:r>
              <a:rPr lang="en-US" sz="4000" b="1" u="sng" dirty="0"/>
              <a:t>nor can they utter a sound with their throats</a:t>
            </a:r>
            <a:r>
              <a:rPr lang="en-US" sz="4000" b="1" dirty="0"/>
              <a:t>.</a:t>
            </a:r>
            <a:r>
              <a:rPr lang="en-US" sz="4000" b="1" baseline="30000" dirty="0"/>
              <a:t> </a:t>
            </a:r>
            <a:r>
              <a:rPr lang="en-US" sz="4000" b="1" dirty="0"/>
              <a:t> Those who make them will be like them, and so will all who trust in them. (Psalm 115:3-8)</a:t>
            </a:r>
          </a:p>
        </p:txBody>
      </p:sp>
    </p:spTree>
    <p:extLst>
      <p:ext uri="{BB962C8B-B14F-4D97-AF65-F5344CB8AC3E}">
        <p14:creationId xmlns:p14="http://schemas.microsoft.com/office/powerpoint/2010/main" val="28948773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Don’t Bow Down to Them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Not only are we commanded not to carve such an image, but, in case we still don't understand, he tells us, "You shall not bow down to them.  You shall not serve them." (</a:t>
            </a:r>
            <a:r>
              <a:rPr lang="en-US" sz="4000" b="1" dirty="0" err="1"/>
              <a:t>Devarim</a:t>
            </a:r>
            <a:r>
              <a:rPr lang="en-US" sz="4000" b="1" dirty="0"/>
              <a:t> 5:9).  This means not to lower yourself, stoop down, or bow down to these images and idols.  We are not to pay homage to them, or adore them.  And it means we are not to be a slave or servant to them.  Since they don't hear or do anything, we are not to make our prayers and requests to them.  Whatever superstition requires of us in the presence of these idols, we are not to perform.</a:t>
            </a:r>
          </a:p>
        </p:txBody>
      </p:sp>
    </p:spTree>
    <p:extLst>
      <p:ext uri="{BB962C8B-B14F-4D97-AF65-F5344CB8AC3E}">
        <p14:creationId xmlns:p14="http://schemas.microsoft.com/office/powerpoint/2010/main" val="38190426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Worthless Idols – Isaiah 44</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Do not tremble, do not be afraid. Did I not proclaim this and foretell it long ago? You are my witnesses. Is there any Elohim besides me? No, there is no other Rock; I know not one."</a:t>
            </a:r>
          </a:p>
          <a:p>
            <a:pPr marL="0" indent="0">
              <a:buNone/>
            </a:pPr>
            <a:r>
              <a:rPr lang="en-US" sz="4000" b="1" dirty="0"/>
              <a:t>All who make idols are nothing, and the things they treasure are worthless. Those who would speak up for them are blind; they are ignorant, to their own shame. </a:t>
            </a:r>
          </a:p>
        </p:txBody>
      </p:sp>
    </p:spTree>
    <p:extLst>
      <p:ext uri="{BB962C8B-B14F-4D97-AF65-F5344CB8AC3E}">
        <p14:creationId xmlns:p14="http://schemas.microsoft.com/office/powerpoint/2010/main" val="12172418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Worthless Idols </a:t>
            </a:r>
            <a:r>
              <a:rPr lang="en-US" sz="4800" b="1" dirty="0"/>
              <a:t>– Isaiah 44</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Who </a:t>
            </a:r>
            <a:r>
              <a:rPr lang="en-US" sz="4000" b="1" dirty="0"/>
              <a:t>shapes a god and casts an idol, which can profit him nothing? He and his kind will be put to shame; craftsmen are nothing but men. Let them all come together and take their stand; they will be brought down to terror and infamy.</a:t>
            </a:r>
          </a:p>
          <a:p>
            <a:pPr marL="0" indent="0">
              <a:buNone/>
            </a:pPr>
            <a:r>
              <a:rPr lang="en-US" sz="4000" b="1" dirty="0"/>
              <a:t>The blacksmith takes a tool and works with it in the coals; he shapes an idol with hammers, he forges it with the might of his arm. He gets hungry and loses his strength; he drinks no water and grows faint</a:t>
            </a:r>
            <a:r>
              <a:rPr lang="en-US" sz="4000" b="1" dirty="0" smtClean="0"/>
              <a:t>.</a:t>
            </a:r>
            <a:endParaRPr lang="en-US" sz="4000" b="1" dirty="0"/>
          </a:p>
        </p:txBody>
      </p:sp>
    </p:spTree>
    <p:extLst>
      <p:ext uri="{BB962C8B-B14F-4D97-AF65-F5344CB8AC3E}">
        <p14:creationId xmlns:p14="http://schemas.microsoft.com/office/powerpoint/2010/main" val="16457948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40"/>
            <a:ext cx="10972800" cy="730296"/>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26749"/>
            <a:ext cx="10972800" cy="6649531"/>
          </a:xfrm>
        </p:spPr>
        <p:txBody>
          <a:bodyPr>
            <a:normAutofit fontScale="92500" lnSpcReduction="20000"/>
          </a:bodyPr>
          <a:lstStyle/>
          <a:p>
            <a:pPr marL="0" indent="0">
              <a:buNone/>
            </a:pPr>
            <a:r>
              <a:rPr lang="en-US" sz="4000" b="1" dirty="0"/>
              <a:t>The carpenter measures with a line and makes an outline with a marker; he roughs it out with chisels and marks it with compasses. He shapes it in the form of man, of man in all his glory, that it may dwell in a shrine.  He cut down cedars, or perhaps took a cypress or oak. He let it grow among the trees of the forest, or planted a pine, and the rain made it grow.  It is man's fuel for burning; some of it he takes and warms himself, he kindles a fire and bakes bread. But he also fashions a god and worships it; he makes an idol and bows down to it.  Half of the wood he burns in the fire; over it he prepares his meal, he roasts his meat and eats his fill. He also warms himself and says, "Ah! I am warm; I see the fire."  From the rest he makes a god, his idol; he bows down to it and worships. He prays to it and says, "Save me; you are my god."</a:t>
            </a:r>
          </a:p>
        </p:txBody>
      </p:sp>
    </p:spTree>
    <p:extLst>
      <p:ext uri="{BB962C8B-B14F-4D97-AF65-F5344CB8AC3E}">
        <p14:creationId xmlns:p14="http://schemas.microsoft.com/office/powerpoint/2010/main" val="32705163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 </a:t>
            </a: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They know nothing, they understand nothing; their eyes are plastered over so they cannot see, and their minds closed so they cannot understand.  No one stops to think, no one has the knowledge or understanding to say, "Half of it I used for fuel; I even baked bread over its coals, I roasted meat and I ate. Shall I make a detestable thing from what is left? Shall I bow down to a block of wood?" (</a:t>
            </a:r>
            <a:r>
              <a:rPr lang="en-US" sz="4000" b="1" dirty="0" err="1"/>
              <a:t>Yeshayahu</a:t>
            </a:r>
            <a:r>
              <a:rPr lang="en-US" sz="4000" b="1" dirty="0"/>
              <a:t> </a:t>
            </a:r>
            <a:r>
              <a:rPr lang="en-US" sz="4000" b="1" dirty="0" smtClean="0"/>
              <a:t>[Isaiah] 44:8-19</a:t>
            </a:r>
            <a:r>
              <a:rPr lang="en-US" sz="4000" b="1" dirty="0"/>
              <a:t>)</a:t>
            </a:r>
          </a:p>
        </p:txBody>
      </p:sp>
    </p:spTree>
    <p:extLst>
      <p:ext uri="{BB962C8B-B14F-4D97-AF65-F5344CB8AC3E}">
        <p14:creationId xmlns:p14="http://schemas.microsoft.com/office/powerpoint/2010/main" val="31615947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Jealous El</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For I, Yahuwah your Elohim, am a jealous Elohim, punishing the children for the sin of the fathers to the third and fourth generation of those who hate me (</a:t>
            </a:r>
            <a:r>
              <a:rPr lang="en-US" sz="4000" b="1" dirty="0" err="1"/>
              <a:t>Devarim</a:t>
            </a:r>
            <a:r>
              <a:rPr lang="en-US" sz="4000" b="1" dirty="0"/>
              <a:t> 5:9).</a:t>
            </a:r>
          </a:p>
          <a:p>
            <a:pPr marL="0" indent="0">
              <a:buNone/>
            </a:pPr>
            <a:r>
              <a:rPr lang="en-US" sz="4000" b="1" dirty="0"/>
              <a:t>He calls those who bow down to images "those who hate me."  Whoever does not acknowledge the true nature of the real and living Elohim, and instead casts him in the image of something else, surely must hate who Elohim is.  For this reason, they are to be punished because they have rejected the revelation of the living Elohim</a:t>
            </a:r>
            <a:r>
              <a:rPr lang="en-US" sz="4000" b="1" dirty="0" smtClean="0"/>
              <a:t>.</a:t>
            </a:r>
            <a:endParaRPr lang="en-US" sz="4000" b="1" dirty="0"/>
          </a:p>
        </p:txBody>
      </p:sp>
    </p:spTree>
    <p:extLst>
      <p:ext uri="{BB962C8B-B14F-4D97-AF65-F5344CB8AC3E}">
        <p14:creationId xmlns:p14="http://schemas.microsoft.com/office/powerpoint/2010/main" val="33980867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Catholic Reasoning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Catholics defend their regular practice of kneeling, bowing and praying in front of statues and images of Jesus, paintings, pictures and statues of Mary, statues and images of the Saints, and the like.  They say, "We aren't worshipping the statues and images.  They only serve to remind us of God and of the persons whom the images represent."</a:t>
            </a:r>
          </a:p>
        </p:txBody>
      </p:sp>
    </p:spTree>
    <p:extLst>
      <p:ext uri="{BB962C8B-B14F-4D97-AF65-F5344CB8AC3E}">
        <p14:creationId xmlns:p14="http://schemas.microsoft.com/office/powerpoint/2010/main" val="5141383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Catholic Apologetic</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The </a:t>
            </a:r>
            <a:r>
              <a:rPr lang="en-US" sz="4000" b="1" i="1" dirty="0"/>
              <a:t>Catechism of the Catholic Church</a:t>
            </a:r>
            <a:r>
              <a:rPr lang="en-US" sz="4000" b="1" dirty="0"/>
              <a:t> (Doubleday, New York, 1994, p.573) defends the practice of veneration of images in the Catholic Church in its explanation of this first of the Ten Matters. Their explanation begins thus:</a:t>
            </a:r>
          </a:p>
          <a:p>
            <a:pPr marL="0" indent="0">
              <a:buNone/>
            </a:pPr>
            <a:r>
              <a:rPr lang="en-US" sz="4000" b="1" dirty="0"/>
              <a:t>2130 Nevertheless, already in the Old Testament, God ordained or permitted the making of images that pointed symbolically toward salvation by the incarnate Word: so it was with the bronze serpent, the ark of the covenant, and the cherubim.</a:t>
            </a:r>
            <a:endParaRPr lang="en-US" sz="5400" b="1" dirty="0"/>
          </a:p>
        </p:txBody>
      </p:sp>
    </p:spTree>
    <p:extLst>
      <p:ext uri="{BB962C8B-B14F-4D97-AF65-F5344CB8AC3E}">
        <p14:creationId xmlns:p14="http://schemas.microsoft.com/office/powerpoint/2010/main" val="35632317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Response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Granted, Elohim did ordain these objects.  But they were not objects of veneration, adoration or worship.  The bronze serpent was setup on a pole so that those who were bitten by the snakes could look at the bronze serpent and live.  They were not instructed to bow down to or adore this bronze snake.  In fact, later on, this same bronze snake came into misuse by becoming an object of worship and the downfall of many.</a:t>
            </a:r>
          </a:p>
        </p:txBody>
      </p:sp>
    </p:spTree>
    <p:extLst>
      <p:ext uri="{BB962C8B-B14F-4D97-AF65-F5344CB8AC3E}">
        <p14:creationId xmlns:p14="http://schemas.microsoft.com/office/powerpoint/2010/main" val="10598472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425514"/>
            <a:ext cx="10972800" cy="6350766"/>
          </a:xfrm>
        </p:spPr>
        <p:txBody>
          <a:bodyPr>
            <a:normAutofit fontScale="92500" lnSpcReduction="10000"/>
          </a:bodyPr>
          <a:lstStyle/>
          <a:p>
            <a:pPr marL="0" indent="0">
              <a:buNone/>
            </a:pPr>
            <a:r>
              <a:rPr lang="en-US" sz="4000" b="1" dirty="0"/>
              <a:t>The ark of the covenant and the cherubim were not objects of worship either.  The ark was a container for the tablets of the Ten Matters written with the finger of Elohim.  The cherubim were carved onto the top of the ark.  The one who sat between the cherubim on top of the ark of the covenant was the one who was worshipped.  So, pointing to these objects as biblical precedents for the manufacture of other idols, statues and symbols of adoration within the Catholic Church is like comparing apples and oranges.  The objects ordained by Elohim were not done so to be worshipped or adored, as are the objects in the Catholic Church.</a:t>
            </a:r>
          </a:p>
        </p:txBody>
      </p:sp>
    </p:spTree>
    <p:extLst>
      <p:ext uri="{BB962C8B-B14F-4D97-AF65-F5344CB8AC3E}">
        <p14:creationId xmlns:p14="http://schemas.microsoft.com/office/powerpoint/2010/main" val="33570844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catechism goes on to say,</a:t>
            </a:r>
          </a:p>
          <a:p>
            <a:pPr marL="0" indent="0">
              <a:buNone/>
            </a:pPr>
            <a:r>
              <a:rPr lang="en-US" sz="4000" b="1" dirty="0"/>
              <a:t>2131 Basing itself on the mystery of the incarnate Word, the seventh ecumenical council at Nicaea (787) justified against the iconoclasts the veneration of icons - of Christ, but also of the Mother of God, the angels, and all the saints.  By becoming incarnate, the Son of God introduced a new "economy" of images.</a:t>
            </a:r>
            <a:endParaRPr lang="en-US" sz="5400" b="1" dirty="0"/>
          </a:p>
        </p:txBody>
      </p:sp>
    </p:spTree>
    <p:extLst>
      <p:ext uri="{BB962C8B-B14F-4D97-AF65-F5344CB8AC3E}">
        <p14:creationId xmlns:p14="http://schemas.microsoft.com/office/powerpoint/2010/main" val="20197304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 </a:t>
            </a:r>
          </a:p>
        </p:txBody>
      </p:sp>
      <p:sp>
        <p:nvSpPr>
          <p:cNvPr id="3" name="Content Placeholder 2"/>
          <p:cNvSpPr>
            <a:spLocks noGrp="1"/>
          </p:cNvSpPr>
          <p:nvPr>
            <p:ph idx="1"/>
          </p:nvPr>
        </p:nvSpPr>
        <p:spPr>
          <a:xfrm>
            <a:off x="609600" y="135802"/>
            <a:ext cx="10972800" cy="6640477"/>
          </a:xfrm>
        </p:spPr>
        <p:txBody>
          <a:bodyPr>
            <a:normAutofit fontScale="92500" lnSpcReduction="10000"/>
          </a:bodyPr>
          <a:lstStyle/>
          <a:p>
            <a:pPr marL="0" indent="0">
              <a:buNone/>
            </a:pPr>
            <a:r>
              <a:rPr lang="en-US" sz="4000" b="1" dirty="0"/>
              <a:t>This justification for the use and veneration of images is illogical and without foundation.  First, the Catholic position is that by its own authority (the conclusions of their own council) the veneration of images is acceptable practice.  Never mind what Elohim has said as recorded in the Bible.  The Roman Catholic system acknowledges no other authority but their own - not even the authority of the Almighty when he makes a definitive declaration - in the conclusions they have reached.  And they are content to stand by this judgment because it is self serving in that it keeps people paying homage to their own religious system and it keeps people paying money into the coffers of the Catholic Church!</a:t>
            </a:r>
          </a:p>
        </p:txBody>
      </p:sp>
    </p:spTree>
    <p:extLst>
      <p:ext uri="{BB962C8B-B14F-4D97-AF65-F5344CB8AC3E}">
        <p14:creationId xmlns:p14="http://schemas.microsoft.com/office/powerpoint/2010/main" val="3358768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 </a:t>
            </a:r>
          </a:p>
        </p:txBody>
      </p:sp>
      <p:sp>
        <p:nvSpPr>
          <p:cNvPr id="3" name="Content Placeholder 2"/>
          <p:cNvSpPr>
            <a:spLocks noGrp="1"/>
          </p:cNvSpPr>
          <p:nvPr>
            <p:ph idx="1"/>
          </p:nvPr>
        </p:nvSpPr>
        <p:spPr>
          <a:xfrm>
            <a:off x="609600" y="274640"/>
            <a:ext cx="10972800" cy="6501640"/>
          </a:xfrm>
        </p:spPr>
        <p:txBody>
          <a:bodyPr>
            <a:normAutofit fontScale="92500" lnSpcReduction="10000"/>
          </a:bodyPr>
          <a:lstStyle/>
          <a:p>
            <a:pPr marL="0" indent="0">
              <a:buNone/>
            </a:pPr>
            <a:r>
              <a:rPr lang="en-US" sz="4000" b="1" dirty="0"/>
              <a:t>Second, where is the evidence from Scripture that the Son of God introduced a new "economy" of images? That's like saying the rules have changed.  They are teaching that Jesus altered the laws of God.  But how is that possible?  He himself had said that he only speaks what the Father has said.  For didn't the Father say, "You shall not make for yourself an idol in the form of anything in heaven above or on the earth beneath or in the waters below.  You shall not bow down to them.  You shall not serve them"?  How then could Jesus change what the Father has declared?  There is no "new economy of images."  This is a concocted  line of reasoning which has no scriptural support.  But it serves </a:t>
            </a:r>
            <a:r>
              <a:rPr lang="en-US" sz="4000" b="1" dirty="0" smtClean="0"/>
              <a:t>the </a:t>
            </a:r>
            <a:r>
              <a:rPr lang="en-US" sz="4000" b="1" dirty="0"/>
              <a:t>purposes of a corrupted Catholic Church.</a:t>
            </a:r>
          </a:p>
        </p:txBody>
      </p:sp>
    </p:spTree>
    <p:extLst>
      <p:ext uri="{BB962C8B-B14F-4D97-AF65-F5344CB8AC3E}">
        <p14:creationId xmlns:p14="http://schemas.microsoft.com/office/powerpoint/2010/main" val="34963794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72016"/>
            <a:ext cx="10972800" cy="6604263"/>
          </a:xfrm>
        </p:spPr>
        <p:txBody>
          <a:bodyPr>
            <a:noAutofit/>
          </a:bodyPr>
          <a:lstStyle/>
          <a:p>
            <a:pPr marL="0" indent="0">
              <a:buNone/>
            </a:pPr>
            <a:r>
              <a:rPr lang="en-US" sz="3600" b="1" dirty="0"/>
              <a:t>Next, the catechism says,</a:t>
            </a:r>
          </a:p>
          <a:p>
            <a:pPr marL="0" indent="0">
              <a:buNone/>
            </a:pPr>
            <a:r>
              <a:rPr lang="en-US" sz="3600" b="1" dirty="0"/>
              <a:t>2132 The Christian veneration of images in not contrary to the first commandment which proscribes idols.  Indeed, "the honor rendered to an image passes to its prototype," and "whoever venerates an image venerates the person portrayed in it."  The honor paid to sacred images is a "respectful veneration," not the adoration due to God alone:</a:t>
            </a:r>
          </a:p>
          <a:p>
            <a:pPr marL="0" indent="0">
              <a:buNone/>
            </a:pPr>
            <a:r>
              <a:rPr lang="en-US" sz="3200" b="1" dirty="0"/>
              <a:t>Religious worship is not directed to images in themselves, considered as mere things, but under their distinctive aspect as images leading us on to God incarnate.  The movement toward the image does not terminate in it as image, but tends toward that whose image it is.</a:t>
            </a:r>
            <a:endParaRPr lang="en-US" sz="4400" b="1" dirty="0"/>
          </a:p>
        </p:txBody>
      </p:sp>
    </p:spTree>
    <p:extLst>
      <p:ext uri="{BB962C8B-B14F-4D97-AF65-F5344CB8AC3E}">
        <p14:creationId xmlns:p14="http://schemas.microsoft.com/office/powerpoint/2010/main" val="26051670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 </a:t>
            </a:r>
          </a:p>
        </p:txBody>
      </p:sp>
      <p:sp>
        <p:nvSpPr>
          <p:cNvPr id="3" name="Content Placeholder 2"/>
          <p:cNvSpPr>
            <a:spLocks noGrp="1"/>
          </p:cNvSpPr>
          <p:nvPr>
            <p:ph idx="1"/>
          </p:nvPr>
        </p:nvSpPr>
        <p:spPr>
          <a:xfrm>
            <a:off x="609600" y="126750"/>
            <a:ext cx="10972800" cy="6649530"/>
          </a:xfrm>
        </p:spPr>
        <p:txBody>
          <a:bodyPr>
            <a:normAutofit fontScale="92500" lnSpcReduction="10000"/>
          </a:bodyPr>
          <a:lstStyle/>
          <a:p>
            <a:pPr marL="0" indent="0">
              <a:buNone/>
            </a:pPr>
            <a:r>
              <a:rPr lang="en-US" sz="4000" b="1" dirty="0"/>
              <a:t>Furthermore, the fact that they believe they are admiring or honoring the person who is represented by the image is another aspect of their transgression of the commandment to worship only Elohim.  Many Catholics bow before a statue of Mary or of angels or of other Saints and pray to that one who is represented by the relic.  But Scripture indicates that "there is only one Mediator between God and men - the man Christ Jesus" (1 Timothy 2:5, KJV).  Thus, in praying to these other persons (whom they contact through the idol) they are denying that Messiah is the only Mediator.  They are attributing prerogatives - including honor and esteem - to others which only Elohim possesses.</a:t>
            </a:r>
          </a:p>
        </p:txBody>
      </p:sp>
    </p:spTree>
    <p:extLst>
      <p:ext uri="{BB962C8B-B14F-4D97-AF65-F5344CB8AC3E}">
        <p14:creationId xmlns:p14="http://schemas.microsoft.com/office/powerpoint/2010/main" val="20527796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is “Adoration” of Images?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Calling upon these “people” by bowing and praying to their images amounts to witchcraft.  The prayers are incantations on the level of channeling, which is a communication through an illegal, unlawful method of talking with spirits.  Believers are commanded not to inquire of other Elohim, but we are to ask Him directly and He will answer.</a:t>
            </a:r>
            <a:endParaRPr lang="en-US" sz="4000" b="1" dirty="0"/>
          </a:p>
        </p:txBody>
      </p:sp>
    </p:spTree>
    <p:extLst>
      <p:ext uri="{BB962C8B-B14F-4D97-AF65-F5344CB8AC3E}">
        <p14:creationId xmlns:p14="http://schemas.microsoft.com/office/powerpoint/2010/main" val="36958678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Bowing Down to Others is Wrong</a:t>
            </a:r>
            <a:endParaRPr lang="en-US" sz="4800" b="1" dirty="0">
              <a:latin typeface="+mn-lt"/>
            </a:endParaRPr>
          </a:p>
        </p:txBody>
      </p:sp>
      <p:sp>
        <p:nvSpPr>
          <p:cNvPr id="3" name="Content Placeholder 2"/>
          <p:cNvSpPr>
            <a:spLocks noGrp="1"/>
          </p:cNvSpPr>
          <p:nvPr>
            <p:ph idx="1"/>
          </p:nvPr>
        </p:nvSpPr>
        <p:spPr>
          <a:xfrm>
            <a:off x="1" y="932508"/>
            <a:ext cx="12192000" cy="5843772"/>
          </a:xfrm>
        </p:spPr>
        <p:txBody>
          <a:bodyPr>
            <a:noAutofit/>
          </a:bodyPr>
          <a:lstStyle/>
          <a:p>
            <a:pPr marL="0" indent="0">
              <a:buNone/>
            </a:pPr>
            <a:r>
              <a:rPr lang="en-US" sz="3600" b="1" dirty="0"/>
              <a:t>As to the bowing down before the images as a gesture of bowing to Mary or the Saints, well, that too is wrong, according to the Scriptures.  </a:t>
            </a:r>
            <a:r>
              <a:rPr lang="en-US" sz="3600" b="1" dirty="0" smtClean="0"/>
              <a:t>First</a:t>
            </a:r>
            <a:r>
              <a:rPr lang="en-US" sz="3600" b="1" dirty="0"/>
              <a:t>, note that when </a:t>
            </a:r>
            <a:r>
              <a:rPr lang="en-US" sz="3600" b="1" dirty="0" err="1"/>
              <a:t>Yochanan</a:t>
            </a:r>
            <a:r>
              <a:rPr lang="en-US" sz="3600" b="1" dirty="0"/>
              <a:t> (John) dropped down to honor the messenger of Yahuwah who was showing him the visions of the Book of Revelation, the messenger responded to </a:t>
            </a:r>
            <a:r>
              <a:rPr lang="en-US" sz="3600" b="1" dirty="0" smtClean="0"/>
              <a:t>him</a:t>
            </a:r>
          </a:p>
          <a:p>
            <a:pPr marL="0" indent="0">
              <a:buNone/>
            </a:pPr>
            <a:r>
              <a:rPr lang="en-US" sz="3600" b="1" dirty="0" smtClean="0"/>
              <a:t>And </a:t>
            </a:r>
            <a:r>
              <a:rPr lang="en-US" sz="3600" b="1" dirty="0"/>
              <a:t>when I had heard and seen them, I fell down to worship at the feet of the angel who had been showing them to me.  But he said to me, "</a:t>
            </a:r>
            <a:r>
              <a:rPr lang="en-US" sz="3600" b="1" u="sng" dirty="0"/>
              <a:t>Do not do it! I am a fellow servant with you and with your brothers the prophets and of all who keep the words of this book. Worship Elohim</a:t>
            </a:r>
            <a:r>
              <a:rPr lang="en-US" sz="3600" b="1" dirty="0"/>
              <a:t>!" (Revelation 22:8-9</a:t>
            </a:r>
            <a:r>
              <a:rPr lang="en-US" sz="3600" b="1" dirty="0" smtClean="0"/>
              <a:t>)</a:t>
            </a:r>
            <a:endParaRPr lang="en-US" sz="3600" b="1" dirty="0"/>
          </a:p>
        </p:txBody>
      </p:sp>
    </p:spTree>
    <p:extLst>
      <p:ext uri="{BB962C8B-B14F-4D97-AF65-F5344CB8AC3E}">
        <p14:creationId xmlns:p14="http://schemas.microsoft.com/office/powerpoint/2010/main" val="24765301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 </a:t>
            </a:r>
          </a:p>
        </p:txBody>
      </p:sp>
      <p:sp>
        <p:nvSpPr>
          <p:cNvPr id="3" name="Content Placeholder 2"/>
          <p:cNvSpPr>
            <a:spLocks noGrp="1"/>
          </p:cNvSpPr>
          <p:nvPr>
            <p:ph idx="1"/>
          </p:nvPr>
        </p:nvSpPr>
        <p:spPr>
          <a:xfrm>
            <a:off x="609600" y="479834"/>
            <a:ext cx="10972800" cy="6296445"/>
          </a:xfrm>
        </p:spPr>
        <p:txBody>
          <a:bodyPr>
            <a:noAutofit/>
          </a:bodyPr>
          <a:lstStyle/>
          <a:p>
            <a:pPr marL="0" indent="0">
              <a:buNone/>
            </a:pPr>
            <a:r>
              <a:rPr lang="en-US" sz="3600" b="1" dirty="0"/>
              <a:t>Elohim has commanded us not a few times in the Instructions of his Word to have nothing to do with the carved images and idols of the pagan nations who do not know him.  In fact, we are to destroy from our midst all vestiges of this kind of false worship, for this is what he instructed his ancient people</a:t>
            </a:r>
            <a:r>
              <a:rPr lang="en-US" sz="3600" b="1" dirty="0" smtClean="0"/>
              <a:t>:  Be </a:t>
            </a:r>
            <a:r>
              <a:rPr lang="en-US" sz="3600" b="1" dirty="0"/>
              <a:t>careful not to make a treaty with those who live in the land where you are going, or they will be a snare among you.  </a:t>
            </a:r>
            <a:r>
              <a:rPr lang="en-US" sz="3600" b="1" u="sng" dirty="0"/>
              <a:t>Break down their altars, smash their set apart stones and cut down their </a:t>
            </a:r>
            <a:r>
              <a:rPr lang="en-US" sz="3600" b="1" u="sng" dirty="0" err="1"/>
              <a:t>Asherah</a:t>
            </a:r>
            <a:r>
              <a:rPr lang="en-US" sz="3600" b="1" u="sng" dirty="0"/>
              <a:t> poles</a:t>
            </a:r>
            <a:r>
              <a:rPr lang="en-US" sz="3600" b="1" dirty="0"/>
              <a:t>.  </a:t>
            </a:r>
            <a:r>
              <a:rPr lang="en-US" sz="3600" b="1" u="sng" dirty="0"/>
              <a:t>Do not worship any other god</a:t>
            </a:r>
            <a:r>
              <a:rPr lang="en-US" sz="3600" b="1" dirty="0"/>
              <a:t>, for Yahuwah, whose name is Jealous, is a jealous Elohim. (</a:t>
            </a:r>
            <a:r>
              <a:rPr lang="en-US" sz="3600" b="1" dirty="0" err="1"/>
              <a:t>Shemot</a:t>
            </a:r>
            <a:r>
              <a:rPr lang="en-US" sz="3600" b="1" dirty="0"/>
              <a:t> 34:12-14</a:t>
            </a:r>
            <a:r>
              <a:rPr lang="en-US" sz="3600" b="1" dirty="0" smtClean="0"/>
              <a:t>)</a:t>
            </a:r>
            <a:endParaRPr lang="en-US" sz="3600" b="1" dirty="0"/>
          </a:p>
        </p:txBody>
      </p:sp>
    </p:spTree>
    <p:extLst>
      <p:ext uri="{BB962C8B-B14F-4D97-AF65-F5344CB8AC3E}">
        <p14:creationId xmlns:p14="http://schemas.microsoft.com/office/powerpoint/2010/main" val="16560339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 </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u="sng" dirty="0"/>
              <a:t>Destroy completely</a:t>
            </a:r>
            <a:r>
              <a:rPr lang="en-US" sz="4000" b="1" dirty="0"/>
              <a:t> all the places on the high mountains and on the hills and under every spreading tree where the nations you are dispossessing worship their gods.  </a:t>
            </a:r>
            <a:r>
              <a:rPr lang="en-US" sz="4000" b="1" u="sng" dirty="0"/>
              <a:t>Break down their altars, smash their set apart stones and burn their </a:t>
            </a:r>
            <a:r>
              <a:rPr lang="en-US" sz="4000" b="1" u="sng" dirty="0" err="1"/>
              <a:t>Asherah</a:t>
            </a:r>
            <a:r>
              <a:rPr lang="en-US" sz="4000" b="1" u="sng" dirty="0"/>
              <a:t> poles in the fire; cut down the idols of their gods and wipe out their names from those places</a:t>
            </a:r>
            <a:r>
              <a:rPr lang="en-US" sz="4000" b="1" dirty="0"/>
              <a:t>.  </a:t>
            </a:r>
            <a:r>
              <a:rPr lang="en-US" sz="4000" b="1" u="sng" dirty="0"/>
              <a:t>You must not worship Yahuwah your Elohim in their way</a:t>
            </a:r>
            <a:r>
              <a:rPr lang="en-US" sz="4000" b="1" dirty="0"/>
              <a:t>. (</a:t>
            </a:r>
            <a:r>
              <a:rPr lang="en-US" sz="4000" b="1" dirty="0" err="1"/>
              <a:t>Devarim</a:t>
            </a:r>
            <a:r>
              <a:rPr lang="en-US" sz="4000" b="1" dirty="0"/>
              <a:t> 12:2-4</a:t>
            </a:r>
            <a:r>
              <a:rPr lang="en-US" sz="4000" b="1" dirty="0" smtClean="0"/>
              <a:t>)</a:t>
            </a:r>
            <a:endParaRPr lang="en-US" sz="4000" b="1" dirty="0"/>
          </a:p>
        </p:txBody>
      </p:sp>
    </p:spTree>
    <p:extLst>
      <p:ext uri="{BB962C8B-B14F-4D97-AF65-F5344CB8AC3E}">
        <p14:creationId xmlns:p14="http://schemas.microsoft.com/office/powerpoint/2010/main" val="38444124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Second Matter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3600" b="1" dirty="0" err="1"/>
              <a:t>Devarim</a:t>
            </a:r>
            <a:r>
              <a:rPr lang="en-US" sz="3600" b="1" dirty="0"/>
              <a:t> 5:11</a:t>
            </a:r>
          </a:p>
          <a:p>
            <a:pPr marL="0" indent="0">
              <a:buNone/>
            </a:pPr>
            <a:r>
              <a:rPr lang="en-US" sz="3600" b="1" dirty="0"/>
              <a:t>You shall not lift up the name of Yahuwah your Elohim unto emptiness, for Yahuwah will not hold anyone guiltless who lifts up his name unto emptiness.</a:t>
            </a:r>
          </a:p>
          <a:p>
            <a:pPr marL="0" indent="0">
              <a:buNone/>
            </a:pPr>
            <a:r>
              <a:rPr lang="en-US" sz="3600" b="1" dirty="0"/>
              <a:t>The second matter of the Covenant between Yahuwah and his people has to do with the proper use of his name.  Elohim is holy, and the name of Elohim is holy.  Therefore, the misuse of his name is out of bounds.  Yahuwah will hold anyone who profanes his name accountable.</a:t>
            </a:r>
            <a:endParaRPr lang="en-US" sz="4800" b="1" dirty="0"/>
          </a:p>
        </p:txBody>
      </p:sp>
    </p:spTree>
    <p:extLst>
      <p:ext uri="{BB962C8B-B14F-4D97-AF65-F5344CB8AC3E}">
        <p14:creationId xmlns:p14="http://schemas.microsoft.com/office/powerpoint/2010/main" val="33285421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Hebrew Words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 </a:t>
            </a:r>
            <a:r>
              <a:rPr lang="en-US" sz="4000" b="1" dirty="0"/>
              <a:t>verb (</a:t>
            </a:r>
            <a:r>
              <a:rPr lang="en-US" sz="4000" b="1" dirty="0">
                <a:latin typeface="Bwhebb" panose="00000400000000000000" pitchFamily="2" charset="0"/>
              </a:rPr>
              <a:t>aF'²ti al{ï</a:t>
            </a:r>
            <a:r>
              <a:rPr lang="en-US" sz="4000" b="1" dirty="0"/>
              <a:t>) employed in this instruction is the Hebrew </a:t>
            </a:r>
            <a:r>
              <a:rPr lang="en-US" sz="4000" b="1" dirty="0" err="1">
                <a:latin typeface="Bwhebb" panose="00000400000000000000" pitchFamily="2" charset="0"/>
              </a:rPr>
              <a:t>af'n</a:t>
            </a:r>
            <a:r>
              <a:rPr lang="en-US" sz="4000" b="1" dirty="0">
                <a:latin typeface="Bwhebb" panose="00000400000000000000" pitchFamily="2" charset="0"/>
              </a:rPr>
              <a:t>"</a:t>
            </a:r>
            <a:r>
              <a:rPr lang="en-US" sz="4000" b="1" dirty="0"/>
              <a:t> (pronounced </a:t>
            </a:r>
            <a:r>
              <a:rPr lang="en-US" sz="4000" b="1" i="1" dirty="0" err="1"/>
              <a:t>năsă</a:t>
            </a:r>
            <a:r>
              <a:rPr lang="en-US" sz="4000" b="1" dirty="0"/>
              <a:t>) </a:t>
            </a:r>
            <a:r>
              <a:rPr lang="en-US" sz="4000" b="1" dirty="0" smtClean="0"/>
              <a:t>which means </a:t>
            </a:r>
            <a:r>
              <a:rPr lang="en-US" sz="4000" b="1" i="1" dirty="0"/>
              <a:t>lift, carry, take; lift up, take up</a:t>
            </a:r>
            <a:r>
              <a:rPr lang="en-US" sz="4000" b="1" dirty="0"/>
              <a:t>.  It refers to the invoking of the name of Yahuwah.  Where many English Bible translations render the text </a:t>
            </a:r>
            <a:r>
              <a:rPr lang="en-US" sz="4000" b="1" i="1" dirty="0"/>
              <a:t>in vain</a:t>
            </a:r>
            <a:r>
              <a:rPr lang="en-US" sz="4000" b="1" dirty="0"/>
              <a:t>, the Hebrew is </a:t>
            </a:r>
            <a:r>
              <a:rPr lang="en-US" sz="4000" b="1" dirty="0">
                <a:latin typeface="Bwhebb" panose="00000400000000000000" pitchFamily="2" charset="0"/>
              </a:rPr>
              <a:t>aw&gt;v'</a:t>
            </a:r>
            <a:r>
              <a:rPr lang="en-US" sz="4000" b="1" dirty="0"/>
              <a:t> (pronounced </a:t>
            </a:r>
            <a:r>
              <a:rPr lang="en-US" sz="4000" b="1" i="1" dirty="0" err="1" smtClean="0"/>
              <a:t>shăwĕh</a:t>
            </a:r>
            <a:r>
              <a:rPr lang="en-US" sz="4000" b="1" dirty="0"/>
              <a:t>), which can convey emptiness, vanity, falsehood</a:t>
            </a:r>
            <a:r>
              <a:rPr lang="en-US" sz="4000" b="1" dirty="0" smtClean="0"/>
              <a:t>.</a:t>
            </a:r>
            <a:endParaRPr lang="en-US" sz="4000" b="1" dirty="0"/>
          </a:p>
        </p:txBody>
      </p:sp>
    </p:spTree>
    <p:extLst>
      <p:ext uri="{BB962C8B-B14F-4D97-AF65-F5344CB8AC3E}">
        <p14:creationId xmlns:p14="http://schemas.microsoft.com/office/powerpoint/2010/main" val="23759810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 </a:t>
            </a: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3600" b="1" dirty="0"/>
              <a:t>The </a:t>
            </a:r>
            <a:r>
              <a:rPr lang="en-US" sz="3600" b="1" i="1" dirty="0"/>
              <a:t>Theological Wordbook of the Old Testament</a:t>
            </a:r>
            <a:r>
              <a:rPr lang="en-US" sz="3600" b="1" dirty="0"/>
              <a:t> (</a:t>
            </a:r>
            <a:r>
              <a:rPr lang="en-US" sz="3600" b="1" i="1" dirty="0"/>
              <a:t>TWOT</a:t>
            </a:r>
            <a:r>
              <a:rPr lang="en-US" sz="3600" b="1" dirty="0"/>
              <a:t>) goes on to </a:t>
            </a:r>
            <a:r>
              <a:rPr lang="en-US" sz="3600" b="1" dirty="0" smtClean="0"/>
              <a:t>note that </a:t>
            </a:r>
            <a:r>
              <a:rPr lang="en-US" sz="3600" b="1" dirty="0"/>
              <a:t>the primary meaning of </a:t>
            </a:r>
            <a:r>
              <a:rPr lang="en-US" sz="3600" b="1" dirty="0" err="1" smtClean="0"/>
              <a:t>shawe</a:t>
            </a:r>
            <a:r>
              <a:rPr lang="en-US" sz="3600" b="1" dirty="0" smtClean="0"/>
              <a:t> </a:t>
            </a:r>
            <a:r>
              <a:rPr lang="en-US" sz="3600" b="1" dirty="0"/>
              <a:t>is "emptiness, vanity" no one can challenge. It designates anything that is unsubstantial, unreal, worthless, either materially or morally. </a:t>
            </a:r>
          </a:p>
          <a:p>
            <a:pPr marL="0" indent="0">
              <a:buNone/>
            </a:pPr>
            <a:r>
              <a:rPr lang="en-US" sz="3600" b="1" dirty="0"/>
              <a:t>So also, as it is used in this instruction,</a:t>
            </a:r>
          </a:p>
          <a:p>
            <a:pPr marL="0" indent="0">
              <a:buNone/>
            </a:pPr>
            <a:r>
              <a:rPr lang="en-US" sz="3600" b="1" dirty="0"/>
              <a:t>the evidence points to the fact that taking the Lord's name (i.e. his reputation) "in vain" will surely cover profanity, as that term is understood today, or swearing falsely in the Lord's name. But it will also include using the Lord's name lightly, unthinkingly, or by rote</a:t>
            </a:r>
            <a:r>
              <a:rPr lang="en-US" sz="3600" b="1" dirty="0" smtClean="0"/>
              <a:t>.</a:t>
            </a:r>
            <a:endParaRPr lang="en-US" sz="3600" b="1" dirty="0"/>
          </a:p>
        </p:txBody>
      </p:sp>
    </p:spTree>
    <p:extLst>
      <p:ext uri="{BB962C8B-B14F-4D97-AF65-F5344CB8AC3E}">
        <p14:creationId xmlns:p14="http://schemas.microsoft.com/office/powerpoint/2010/main" val="17459214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Innocent?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those who lift up the name Yahuwah "in vain" will not be held "guiltless."  The Hebrew here is </a:t>
            </a:r>
            <a:r>
              <a:rPr lang="en-US" sz="4000" b="1" dirty="0" err="1">
                <a:latin typeface="Bwhebb" panose="00000400000000000000" pitchFamily="2" charset="0"/>
              </a:rPr>
              <a:t>hq'n</a:t>
            </a:r>
            <a:r>
              <a:rPr lang="en-US" sz="4000" b="1" dirty="0">
                <a:latin typeface="Bwhebb" panose="00000400000000000000" pitchFamily="2" charset="0"/>
              </a:rPr>
              <a:t>"</a:t>
            </a:r>
            <a:r>
              <a:rPr lang="en-US" sz="4000" b="1" dirty="0"/>
              <a:t> (pronounced </a:t>
            </a:r>
            <a:r>
              <a:rPr lang="en-US" sz="4000" b="1" i="1" dirty="0" err="1"/>
              <a:t>năkă</a:t>
            </a:r>
            <a:r>
              <a:rPr lang="en-US" sz="4000" b="1" dirty="0"/>
              <a:t>), which can be rendered be clear, free, innocent, desolate, cut off.   Thus, those who violate this command will be held accountable.</a:t>
            </a:r>
          </a:p>
        </p:txBody>
      </p:sp>
    </p:spTree>
    <p:extLst>
      <p:ext uri="{BB962C8B-B14F-4D97-AF65-F5344CB8AC3E}">
        <p14:creationId xmlns:p14="http://schemas.microsoft.com/office/powerpoint/2010/main" val="1800844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Taking an Oath in His Name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3600" b="1" dirty="0"/>
              <a:t>Fear Yahuwah your Elohim, serve him only and take your oaths in his name. (</a:t>
            </a:r>
            <a:r>
              <a:rPr lang="en-US" sz="3600" b="1" dirty="0" err="1"/>
              <a:t>Devarim</a:t>
            </a:r>
            <a:r>
              <a:rPr lang="en-US" sz="3600" b="1" dirty="0"/>
              <a:t> </a:t>
            </a:r>
            <a:r>
              <a:rPr lang="en-US" sz="3600" b="1" dirty="0" smtClean="0"/>
              <a:t>[Deuteronomy] 6:13</a:t>
            </a:r>
            <a:r>
              <a:rPr lang="en-US" sz="3600" b="1" dirty="0"/>
              <a:t>)</a:t>
            </a:r>
          </a:p>
          <a:p>
            <a:pPr marL="0" indent="0">
              <a:buNone/>
            </a:pPr>
            <a:r>
              <a:rPr lang="en-US" sz="3600" b="1" dirty="0"/>
              <a:t>Fear Yahuwah your Elohim and serve him. Hold fast to him and take your oaths in his name. (</a:t>
            </a:r>
            <a:r>
              <a:rPr lang="en-US" sz="3600" b="1" dirty="0" err="1"/>
              <a:t>Devarim</a:t>
            </a:r>
            <a:r>
              <a:rPr lang="en-US" sz="3600" b="1" dirty="0"/>
              <a:t> [Deuteronomy] </a:t>
            </a:r>
            <a:r>
              <a:rPr lang="en-US" sz="3600" b="1" dirty="0" smtClean="0"/>
              <a:t>10:20</a:t>
            </a:r>
            <a:r>
              <a:rPr lang="en-US" sz="3600" b="1" dirty="0"/>
              <a:t>)</a:t>
            </a:r>
          </a:p>
          <a:p>
            <a:pPr marL="0" indent="0">
              <a:buNone/>
            </a:pPr>
            <a:r>
              <a:rPr lang="en-US" sz="3600" b="1" dirty="0"/>
              <a:t>To take an oath in the name of Yahuwah is to guarantee the trustworthiness of the oath.  You are essentially presenting the reputation and character of Yahuwah as proof of the reliability of the oath.  Thus, the Torah commands us to take our oaths in his name</a:t>
            </a:r>
            <a:r>
              <a:rPr lang="en-US" sz="3600" b="1" dirty="0" smtClean="0"/>
              <a:t>.</a:t>
            </a:r>
            <a:endParaRPr lang="en-US" sz="3600" b="1" dirty="0"/>
          </a:p>
        </p:txBody>
      </p:sp>
    </p:spTree>
    <p:extLst>
      <p:ext uri="{BB962C8B-B14F-4D97-AF65-F5344CB8AC3E}">
        <p14:creationId xmlns:p14="http://schemas.microsoft.com/office/powerpoint/2010/main" val="23770519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 </a:t>
            </a:r>
          </a:p>
        </p:txBody>
      </p:sp>
      <p:sp>
        <p:nvSpPr>
          <p:cNvPr id="3" name="Content Placeholder 2"/>
          <p:cNvSpPr>
            <a:spLocks noGrp="1"/>
          </p:cNvSpPr>
          <p:nvPr>
            <p:ph idx="1"/>
          </p:nvPr>
        </p:nvSpPr>
        <p:spPr>
          <a:xfrm>
            <a:off x="609600" y="461728"/>
            <a:ext cx="10972800" cy="6314552"/>
          </a:xfrm>
        </p:spPr>
        <p:txBody>
          <a:bodyPr>
            <a:normAutofit lnSpcReduction="10000"/>
          </a:bodyPr>
          <a:lstStyle/>
          <a:p>
            <a:pPr marL="0" indent="0">
              <a:buNone/>
            </a:pPr>
            <a:r>
              <a:rPr lang="en-US" sz="4000" b="1" u="sng" dirty="0"/>
              <a:t>You must not swear falsely in my name</a:t>
            </a:r>
            <a:r>
              <a:rPr lang="en-US" sz="4000" b="1" dirty="0"/>
              <a:t>, so that you do not profane the name of your Elohim. I am Yahuwah (</a:t>
            </a:r>
            <a:r>
              <a:rPr lang="en-US" sz="4000" b="1" dirty="0" err="1"/>
              <a:t>Vayiqra</a:t>
            </a:r>
            <a:r>
              <a:rPr lang="en-US" sz="4000" b="1" dirty="0"/>
              <a:t> [Leviticus] 19:12</a:t>
            </a:r>
            <a:r>
              <a:rPr lang="en-US" sz="4000" b="1" dirty="0" smtClean="0"/>
              <a:t>).</a:t>
            </a:r>
          </a:p>
          <a:p>
            <a:pPr marL="0" indent="0">
              <a:buNone/>
            </a:pPr>
            <a:r>
              <a:rPr lang="en-US" sz="4000" b="1" dirty="0"/>
              <a:t>When you make a vow to Yahuwah your Elohim </a:t>
            </a:r>
            <a:r>
              <a:rPr lang="en-US" sz="4000" b="1" u="sng" dirty="0"/>
              <a:t>you must not delay in fulfilling it</a:t>
            </a:r>
            <a:r>
              <a:rPr lang="en-US" sz="4000" b="1" dirty="0"/>
              <a:t>, for otherwise he will surely hold you accountable as a sinner (</a:t>
            </a:r>
            <a:r>
              <a:rPr lang="en-US" sz="4000" b="1" dirty="0" err="1"/>
              <a:t>Devarim</a:t>
            </a:r>
            <a:r>
              <a:rPr lang="en-US" sz="4000" b="1" dirty="0"/>
              <a:t> [Deuteronomy] 23:21).</a:t>
            </a:r>
          </a:p>
          <a:p>
            <a:pPr marL="0" indent="0">
              <a:buNone/>
            </a:pPr>
            <a:r>
              <a:rPr lang="en-US" sz="4000" b="1" u="sng" dirty="0"/>
              <a:t>If a man makes a vow to Yahuwah or takes an oath</a:t>
            </a:r>
            <a:r>
              <a:rPr lang="en-US" sz="4000" b="1" dirty="0"/>
              <a:t> of binding obligation on himself, he must not break his word, but must do whatever he has promised (</a:t>
            </a:r>
            <a:r>
              <a:rPr lang="en-US" sz="4000" b="1" dirty="0" err="1"/>
              <a:t>Bamidbar</a:t>
            </a:r>
            <a:r>
              <a:rPr lang="en-US" sz="4000" b="1" dirty="0"/>
              <a:t> [Numbers] 30:2).</a:t>
            </a:r>
          </a:p>
          <a:p>
            <a:pPr marL="0" indent="0">
              <a:buNone/>
            </a:pPr>
            <a:endParaRPr lang="en-US" sz="4000" b="1" dirty="0"/>
          </a:p>
        </p:txBody>
      </p:sp>
    </p:spTree>
    <p:extLst>
      <p:ext uri="{BB962C8B-B14F-4D97-AF65-F5344CB8AC3E}">
        <p14:creationId xmlns:p14="http://schemas.microsoft.com/office/powerpoint/2010/main" val="36663324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Cursing the Name</a:t>
            </a:r>
            <a:endParaRPr lang="en-US" sz="4800" b="1" dirty="0">
              <a:latin typeface="+mn-lt"/>
            </a:endParaRPr>
          </a:p>
        </p:txBody>
      </p:sp>
      <p:sp>
        <p:nvSpPr>
          <p:cNvPr id="3" name="Content Placeholder 2"/>
          <p:cNvSpPr>
            <a:spLocks noGrp="1"/>
          </p:cNvSpPr>
          <p:nvPr>
            <p:ph idx="1"/>
          </p:nvPr>
        </p:nvSpPr>
        <p:spPr>
          <a:xfrm>
            <a:off x="609600" y="896294"/>
            <a:ext cx="10972800" cy="5879986"/>
          </a:xfrm>
        </p:spPr>
        <p:txBody>
          <a:bodyPr>
            <a:noAutofit/>
          </a:bodyPr>
          <a:lstStyle/>
          <a:p>
            <a:pPr marL="0" indent="0">
              <a:buNone/>
            </a:pPr>
            <a:r>
              <a:rPr lang="en-US" sz="3200" b="1" dirty="0"/>
              <a:t>The son of a woman of </a:t>
            </a:r>
            <a:r>
              <a:rPr lang="en-US" sz="3200" b="1" dirty="0" err="1"/>
              <a:t>Yisrael</a:t>
            </a:r>
            <a:r>
              <a:rPr lang="en-US" sz="3200" b="1" dirty="0"/>
              <a:t> blasphemed (Hebrew </a:t>
            </a:r>
            <a:r>
              <a:rPr lang="en-US" sz="3200" b="1" dirty="0" err="1">
                <a:latin typeface="Bwhebb" panose="00000400000000000000" pitchFamily="2" charset="0"/>
              </a:rPr>
              <a:t>bq;n</a:t>
            </a:r>
            <a:r>
              <a:rPr lang="en-US" sz="3200" b="1" dirty="0">
                <a:latin typeface="Bwhebb" panose="00000400000000000000" pitchFamily="2" charset="0"/>
              </a:rPr>
              <a:t>"</a:t>
            </a:r>
            <a:r>
              <a:rPr lang="en-US" sz="3200" b="1" dirty="0"/>
              <a:t> pronounced </a:t>
            </a:r>
            <a:r>
              <a:rPr lang="en-US" sz="3200" b="1" i="1" dirty="0" err="1"/>
              <a:t>naqav</a:t>
            </a:r>
            <a:r>
              <a:rPr lang="en-US" sz="3200" b="1" dirty="0"/>
              <a:t>) the Name with a curse; so they brought him to </a:t>
            </a:r>
            <a:r>
              <a:rPr lang="en-US" sz="3200" b="1" dirty="0" err="1"/>
              <a:t>Mosheh</a:t>
            </a:r>
            <a:r>
              <a:rPr lang="en-US" sz="3200" b="1" dirty="0"/>
              <a:t>. (His mother's name was </a:t>
            </a:r>
            <a:r>
              <a:rPr lang="en-US" sz="3200" b="1" dirty="0" err="1"/>
              <a:t>Shelomith</a:t>
            </a:r>
            <a:r>
              <a:rPr lang="en-US" sz="3200" b="1" dirty="0"/>
              <a:t>, the daughter of </a:t>
            </a:r>
            <a:r>
              <a:rPr lang="en-US" sz="3200" b="1" dirty="0" err="1"/>
              <a:t>Dibri</a:t>
            </a:r>
            <a:r>
              <a:rPr lang="en-US" sz="3200" b="1" dirty="0"/>
              <a:t> the </a:t>
            </a:r>
            <a:r>
              <a:rPr lang="en-US" sz="3200" b="1" dirty="0" err="1"/>
              <a:t>Danite</a:t>
            </a:r>
            <a:r>
              <a:rPr lang="en-US" sz="3200" b="1" dirty="0"/>
              <a:t>.)  They put him in custody until the will of Yahuwah should be made clear to them.  Then Yahuwah said to </a:t>
            </a:r>
            <a:r>
              <a:rPr lang="en-US" sz="3200" b="1" dirty="0" err="1"/>
              <a:t>Mosheh</a:t>
            </a:r>
            <a:r>
              <a:rPr lang="en-US" sz="3200" b="1" dirty="0"/>
              <a:t>:  "Take the blasphemer outside the camp. All those who heard him are to lay their hands on his head, and the entire assembly is to stone him.  Say to the sons of </a:t>
            </a:r>
            <a:r>
              <a:rPr lang="en-US" sz="3200" b="1" dirty="0" err="1"/>
              <a:t>Yisrael</a:t>
            </a:r>
            <a:r>
              <a:rPr lang="en-US" sz="3200" b="1" dirty="0"/>
              <a:t>: 'If anyone curses his Elohim, he will be held responsible; anyone who blasphemes the name of Yahuwah must be put to death. The entire assembly must stone him. Whether an alien or native-born, when he blasphemes the Name, he must be put to death. (</a:t>
            </a:r>
            <a:r>
              <a:rPr lang="en-US" sz="3200" b="1" dirty="0" err="1"/>
              <a:t>Vayiqra</a:t>
            </a:r>
            <a:r>
              <a:rPr lang="en-US" sz="3200" b="1" dirty="0"/>
              <a:t> [Leviticus]24:11-16)</a:t>
            </a:r>
          </a:p>
        </p:txBody>
      </p:sp>
    </p:spTree>
    <p:extLst>
      <p:ext uri="{BB962C8B-B14F-4D97-AF65-F5344CB8AC3E}">
        <p14:creationId xmlns:p14="http://schemas.microsoft.com/office/powerpoint/2010/main" val="25148619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Blaspheming</a:t>
            </a:r>
            <a:endParaRPr lang="en-US" sz="4800" b="1" dirty="0">
              <a:latin typeface="+mn-lt"/>
            </a:endParaRPr>
          </a:p>
        </p:txBody>
      </p:sp>
      <p:sp>
        <p:nvSpPr>
          <p:cNvPr id="3" name="Content Placeholder 2"/>
          <p:cNvSpPr>
            <a:spLocks noGrp="1"/>
          </p:cNvSpPr>
          <p:nvPr>
            <p:ph idx="1"/>
          </p:nvPr>
        </p:nvSpPr>
        <p:spPr>
          <a:xfrm>
            <a:off x="609600" y="932508"/>
            <a:ext cx="10972800" cy="5843772"/>
          </a:xfrm>
        </p:spPr>
        <p:txBody>
          <a:bodyPr>
            <a:normAutofit lnSpcReduction="10000"/>
          </a:bodyPr>
          <a:lstStyle/>
          <a:p>
            <a:pPr marL="0" indent="0">
              <a:buNone/>
            </a:pPr>
            <a:r>
              <a:rPr lang="en-US" sz="4000" b="1" dirty="0"/>
              <a:t>Do not blaspheme (Hebrew </a:t>
            </a:r>
            <a:r>
              <a:rPr lang="en-US" sz="4000" b="1" dirty="0" err="1">
                <a:latin typeface="Bwhebb" panose="00000400000000000000" pitchFamily="2" charset="0"/>
              </a:rPr>
              <a:t>ll;q</a:t>
            </a:r>
            <a:r>
              <a:rPr lang="en-US" sz="4000" b="1" dirty="0">
                <a:latin typeface="Bwhebb" panose="00000400000000000000" pitchFamily="2" charset="0"/>
              </a:rPr>
              <a:t>'</a:t>
            </a:r>
            <a:r>
              <a:rPr lang="en-US" sz="4000" b="1" dirty="0"/>
              <a:t> pronounced </a:t>
            </a:r>
            <a:r>
              <a:rPr lang="en-US" sz="4000" b="1" i="1" dirty="0" err="1"/>
              <a:t>qalal</a:t>
            </a:r>
            <a:r>
              <a:rPr lang="en-US" sz="4000" b="1" dirty="0"/>
              <a:t>) Elohim or curse the ruler of your people. (</a:t>
            </a:r>
            <a:r>
              <a:rPr lang="en-US" sz="4000" b="1" dirty="0" err="1"/>
              <a:t>Shemot</a:t>
            </a:r>
            <a:r>
              <a:rPr lang="en-US" sz="4000" b="1" dirty="0"/>
              <a:t> 22:28)</a:t>
            </a:r>
          </a:p>
          <a:p>
            <a:pPr marL="0" indent="0">
              <a:buNone/>
            </a:pPr>
            <a:r>
              <a:rPr lang="en-US" sz="4000" b="1" dirty="0"/>
              <a:t>The word </a:t>
            </a:r>
            <a:r>
              <a:rPr lang="en-US" sz="4000" b="1" i="1" dirty="0" err="1"/>
              <a:t>qalal</a:t>
            </a:r>
            <a:r>
              <a:rPr lang="en-US" sz="4000" b="1" dirty="0"/>
              <a:t> is listed in the lexicons as having the meaning of to be slight, to be small, swift, trifling, of little account.  Here, minimizing the name Yahuwah is prohibited.  Much like the expression "to take the name </a:t>
            </a:r>
            <a:r>
              <a:rPr lang="en-US" sz="4000" b="1" i="1" dirty="0"/>
              <a:t>in vain</a:t>
            </a:r>
            <a:r>
              <a:rPr lang="en-US" sz="4000" b="1" dirty="0"/>
              <a:t> (emptiness, vanity, falsehood)," </a:t>
            </a:r>
            <a:r>
              <a:rPr lang="en-US" sz="4000" b="1" i="1" dirty="0" err="1"/>
              <a:t>qalal</a:t>
            </a:r>
            <a:r>
              <a:rPr lang="en-US" sz="4000" b="1" dirty="0"/>
              <a:t> indicates an emptying or diminishing of the honor and dignity deserving of Yahuwah's name.</a:t>
            </a:r>
          </a:p>
          <a:p>
            <a:pPr marL="0" indent="0">
              <a:buNone/>
            </a:pPr>
            <a:endParaRPr lang="en-US" sz="4000" b="1" dirty="0"/>
          </a:p>
        </p:txBody>
      </p:sp>
    </p:spTree>
    <p:extLst>
      <p:ext uri="{BB962C8B-B14F-4D97-AF65-F5344CB8AC3E}">
        <p14:creationId xmlns:p14="http://schemas.microsoft.com/office/powerpoint/2010/main" val="32613202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 </a:t>
            </a:r>
          </a:p>
        </p:txBody>
      </p:sp>
      <p:sp>
        <p:nvSpPr>
          <p:cNvPr id="3" name="Content Placeholder 2"/>
          <p:cNvSpPr>
            <a:spLocks noGrp="1"/>
          </p:cNvSpPr>
          <p:nvPr>
            <p:ph idx="1"/>
          </p:nvPr>
        </p:nvSpPr>
        <p:spPr>
          <a:xfrm>
            <a:off x="609600" y="199176"/>
            <a:ext cx="10972800" cy="6577103"/>
          </a:xfrm>
        </p:spPr>
        <p:txBody>
          <a:bodyPr>
            <a:normAutofit/>
          </a:bodyPr>
          <a:lstStyle/>
          <a:p>
            <a:pPr marL="0" indent="0">
              <a:buNone/>
            </a:pPr>
            <a:r>
              <a:rPr lang="en-US" sz="4000" b="1" dirty="0"/>
              <a:t>Yet one more Hebrew word and our examination of this expression is complete.</a:t>
            </a:r>
          </a:p>
          <a:p>
            <a:pPr marL="0" indent="0">
              <a:buNone/>
            </a:pPr>
            <a:r>
              <a:rPr lang="en-US" sz="4000" b="1" dirty="0"/>
              <a:t>Do not profane (Hebrew </a:t>
            </a:r>
            <a:r>
              <a:rPr lang="en-US" sz="4000" b="1" dirty="0" err="1">
                <a:latin typeface="Bwhebb" panose="00000400000000000000" pitchFamily="2" charset="0"/>
              </a:rPr>
              <a:t>ll;x</a:t>
            </a:r>
            <a:r>
              <a:rPr lang="en-US" sz="4000" b="1" dirty="0">
                <a:latin typeface="Bwhebb" panose="00000400000000000000" pitchFamily="2" charset="0"/>
              </a:rPr>
              <a:t>'</a:t>
            </a:r>
            <a:r>
              <a:rPr lang="en-US" sz="4000" b="1" dirty="0"/>
              <a:t> pronounced </a:t>
            </a:r>
            <a:r>
              <a:rPr lang="en-US" sz="4000" b="1" i="1" dirty="0" err="1"/>
              <a:t>chalal</a:t>
            </a:r>
            <a:r>
              <a:rPr lang="en-US" sz="4000" b="1" dirty="0"/>
              <a:t>) my holy name. I must be acknowledged as holy by the sons of </a:t>
            </a:r>
            <a:r>
              <a:rPr lang="en-US" sz="4000" b="1" dirty="0" err="1"/>
              <a:t>Yisrael</a:t>
            </a:r>
            <a:r>
              <a:rPr lang="en-US" sz="4000" b="1" dirty="0"/>
              <a:t>. I am Yahuwah, who makes you holy (</a:t>
            </a:r>
            <a:r>
              <a:rPr lang="en-US" sz="4000" b="1" dirty="0" err="1"/>
              <a:t>Vayiqra</a:t>
            </a:r>
            <a:r>
              <a:rPr lang="en-US" sz="4000" b="1" dirty="0"/>
              <a:t> 22:32)</a:t>
            </a:r>
          </a:p>
          <a:p>
            <a:pPr marL="0" indent="0">
              <a:buNone/>
            </a:pPr>
            <a:r>
              <a:rPr lang="en-US" sz="4000" b="1" dirty="0"/>
              <a:t>Very similar to </a:t>
            </a:r>
            <a:r>
              <a:rPr lang="en-US" sz="4000" b="1" i="1" dirty="0" err="1"/>
              <a:t>naqav</a:t>
            </a:r>
            <a:r>
              <a:rPr lang="en-US" sz="4000" b="1" dirty="0"/>
              <a:t>, </a:t>
            </a:r>
            <a:r>
              <a:rPr lang="en-US" sz="4000" b="1" i="1" dirty="0" err="1"/>
              <a:t>chalal</a:t>
            </a:r>
            <a:r>
              <a:rPr lang="en-US" sz="4000" b="1" dirty="0"/>
              <a:t> also means to wound (fatally), bore through, pierce.  In contrast to the sloppy, disrespectful way the world handles the holy name, Yahuwah demands from his people that they keep his name honored and set-apart</a:t>
            </a:r>
            <a:r>
              <a:rPr lang="en-US" sz="4000" b="1" dirty="0" smtClean="0"/>
              <a:t>.</a:t>
            </a:r>
            <a:endParaRPr lang="en-US" sz="4000" b="1" dirty="0"/>
          </a:p>
        </p:txBody>
      </p:sp>
    </p:spTree>
    <p:extLst>
      <p:ext uri="{BB962C8B-B14F-4D97-AF65-F5344CB8AC3E}">
        <p14:creationId xmlns:p14="http://schemas.microsoft.com/office/powerpoint/2010/main" val="15849250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Third Matter of the Big Ten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3200" b="1" dirty="0" err="1"/>
              <a:t>Devarim</a:t>
            </a:r>
            <a:r>
              <a:rPr lang="en-US" sz="3200" b="1" dirty="0"/>
              <a:t> </a:t>
            </a:r>
            <a:r>
              <a:rPr lang="en-US" sz="3200" b="1" dirty="0" smtClean="0"/>
              <a:t>5:12-15  Guard </a:t>
            </a:r>
            <a:r>
              <a:rPr lang="en-US" sz="3200" b="1" dirty="0"/>
              <a:t>the Sabbath day to keep it holy, as Yahuwah your Elohim has commanded you.  Six days you shall labor and do all your work, but the seventh day is a Sabbath to Yahuwah your Elohim. You shall not do any work, neither you, nor your son or daughter, nor your manservant or maidservant, nor your ox, your donkey or any of your animals, nor the alien within your gates, so that your manservant and maidservant may rest, as you do.  Remember that you were slaves in </a:t>
            </a:r>
            <a:r>
              <a:rPr lang="en-US" sz="3200" b="1" dirty="0" err="1"/>
              <a:t>Mitzrayim</a:t>
            </a:r>
            <a:r>
              <a:rPr lang="en-US" sz="3200" b="1" dirty="0"/>
              <a:t> and that Yahuwah your Elohim brought you out of there with a mighty hand and an outstretched arm. Therefore Yahuwah your Elohim has commanded you to observe the Sabbath day</a:t>
            </a:r>
            <a:r>
              <a:rPr lang="en-US" sz="3200" b="1" dirty="0" smtClean="0"/>
              <a:t>.</a:t>
            </a:r>
            <a:endParaRPr lang="en-US" sz="3200" b="1" dirty="0"/>
          </a:p>
        </p:txBody>
      </p:sp>
    </p:spTree>
    <p:extLst>
      <p:ext uri="{BB962C8B-B14F-4D97-AF65-F5344CB8AC3E}">
        <p14:creationId xmlns:p14="http://schemas.microsoft.com/office/powerpoint/2010/main" val="29539752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Why the Seventh Day?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3600" b="1" dirty="0"/>
              <a:t>For in six days Yahuwah made the heavens and the earth, the sea, and all that is in them, but he rested on the seventh day. Therefore Yahuwah blessed the Sabbath day and made it holy. (</a:t>
            </a:r>
            <a:r>
              <a:rPr lang="en-US" sz="3600" b="1" dirty="0" err="1"/>
              <a:t>Shemot</a:t>
            </a:r>
            <a:r>
              <a:rPr lang="en-US" sz="3600" b="1" dirty="0"/>
              <a:t> [Exodus] 20:11)</a:t>
            </a:r>
          </a:p>
          <a:p>
            <a:pPr marL="0" indent="0">
              <a:buNone/>
            </a:pPr>
            <a:r>
              <a:rPr lang="en-US" sz="3600" b="1" dirty="0" smtClean="0"/>
              <a:t>Thus </a:t>
            </a:r>
            <a:r>
              <a:rPr lang="en-US" sz="3600" b="1" dirty="0"/>
              <a:t>the heavens and the earth were completed in all their vast array.  By the seventh day Elohim had finished the work he had been doing; so on the seventh day he rested from all his work.  And Elohim blessed the seventh day and separated it, because on it he rested from all the work of creating that he had done. (</a:t>
            </a:r>
            <a:r>
              <a:rPr lang="en-US" sz="3600" b="1" dirty="0" err="1"/>
              <a:t>Bereshith</a:t>
            </a:r>
            <a:r>
              <a:rPr lang="en-US" sz="3600" b="1" dirty="0"/>
              <a:t> [Genesis] 2:1-3)</a:t>
            </a:r>
            <a:endParaRPr lang="en-US" sz="4800" b="1" dirty="0"/>
          </a:p>
        </p:txBody>
      </p:sp>
    </p:spTree>
    <p:extLst>
      <p:ext uri="{BB962C8B-B14F-4D97-AF65-F5344CB8AC3E}">
        <p14:creationId xmlns:p14="http://schemas.microsoft.com/office/powerpoint/2010/main" val="5689552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274640"/>
            <a:ext cx="10972800" cy="6501640"/>
          </a:xfrm>
        </p:spPr>
        <p:txBody>
          <a:bodyPr>
            <a:normAutofit/>
          </a:bodyPr>
          <a:lstStyle/>
          <a:p>
            <a:pPr marL="0" indent="0">
              <a:buNone/>
            </a:pPr>
            <a:r>
              <a:rPr lang="en-US" sz="4000" b="1" dirty="0"/>
              <a:t>The commandment tells us in </a:t>
            </a:r>
            <a:r>
              <a:rPr lang="en-US" sz="4000" b="1" dirty="0" err="1"/>
              <a:t>Devarim</a:t>
            </a:r>
            <a:r>
              <a:rPr lang="en-US" sz="4000" b="1" dirty="0"/>
              <a:t> 5 to "guard the Sabbath day to keep it holy."  The </a:t>
            </a:r>
            <a:r>
              <a:rPr lang="en-US" sz="4000" b="1" dirty="0" err="1"/>
              <a:t>Shemot</a:t>
            </a:r>
            <a:r>
              <a:rPr lang="en-US" sz="4000" b="1" dirty="0"/>
              <a:t> 20 version tells us to "remember the Sabbath day to keep it holy."  The reason we should be doing this is that Elohim rested on the seventh day after creating heaven and earth.  On the first Sabbath day, Elohim blessed the Sabbath day and made it holy - which is to say, he separated the seventh day from the other six days.  The seventh day was to always have a special and unique agenda for mankind made in the image of Elohim</a:t>
            </a:r>
            <a:r>
              <a:rPr lang="en-US" sz="4000" b="1" dirty="0" smtClean="0"/>
              <a:t>.</a:t>
            </a:r>
            <a:endParaRPr lang="en-US" sz="4000" b="1" dirty="0"/>
          </a:p>
        </p:txBody>
      </p:sp>
    </p:spTree>
    <p:extLst>
      <p:ext uri="{BB962C8B-B14F-4D97-AF65-F5344CB8AC3E}">
        <p14:creationId xmlns:p14="http://schemas.microsoft.com/office/powerpoint/2010/main" val="12790685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274640"/>
            <a:ext cx="10972800" cy="6501640"/>
          </a:xfrm>
        </p:spPr>
        <p:txBody>
          <a:bodyPr>
            <a:normAutofit/>
          </a:bodyPr>
          <a:lstStyle/>
          <a:p>
            <a:pPr marL="0" indent="0">
              <a:buNone/>
            </a:pPr>
            <a:r>
              <a:rPr lang="en-US" sz="4000" b="1" dirty="0" smtClean="0"/>
              <a:t>The </a:t>
            </a:r>
            <a:r>
              <a:rPr lang="en-US" sz="4000" b="1" dirty="0"/>
              <a:t>other six days of the week were appointed by the Creator to be days of labor and work.  All vocational and occupational work is to be done on those six days.  But, the seventh day is to be separated from the other six by ceasing from labor in order to experience the fellowship with Elohim that he created us for. Elohim himself did this separating of the seventh day from the sixth, and he calls on his people to do the same. </a:t>
            </a:r>
            <a:endParaRPr lang="en-US" sz="5400" b="1" dirty="0"/>
          </a:p>
        </p:txBody>
      </p:sp>
    </p:spTree>
    <p:extLst>
      <p:ext uri="{BB962C8B-B14F-4D97-AF65-F5344CB8AC3E}">
        <p14:creationId xmlns:p14="http://schemas.microsoft.com/office/powerpoint/2010/main" val="28687477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40"/>
            <a:ext cx="10972800" cy="386264"/>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660904"/>
            <a:ext cx="10972800" cy="6115375"/>
          </a:xfrm>
        </p:spPr>
        <p:txBody>
          <a:bodyPr>
            <a:normAutofit/>
          </a:bodyPr>
          <a:lstStyle/>
          <a:p>
            <a:pPr marL="0" indent="0">
              <a:buNone/>
            </a:pPr>
            <a:r>
              <a:rPr lang="en-US" sz="4000" b="1" dirty="0"/>
              <a:t>Why does the Creator ask us to do this?  How can he demand it of us?  Everyone has the free will to chose the path he will walk, but those people who seek Elohim and love him with all their heart, soul and strength will obey him in whatever he asks.  Elohim can demand the guarding of the Sabbath day because he created the heavens and the earth.  He owns it all and he owns all of us.  Thus, he has the right to command us in this matter.</a:t>
            </a:r>
          </a:p>
        </p:txBody>
      </p:sp>
    </p:spTree>
    <p:extLst>
      <p:ext uri="{BB962C8B-B14F-4D97-AF65-F5344CB8AC3E}">
        <p14:creationId xmlns:p14="http://schemas.microsoft.com/office/powerpoint/2010/main" val="271951203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660904"/>
            <a:ext cx="10972800" cy="6115376"/>
          </a:xfrm>
        </p:spPr>
        <p:txBody>
          <a:bodyPr>
            <a:normAutofit/>
          </a:bodyPr>
          <a:lstStyle/>
          <a:p>
            <a:pPr marL="0" indent="0">
              <a:buNone/>
            </a:pPr>
            <a:r>
              <a:rPr lang="en-US" sz="4000" b="1" dirty="0"/>
              <a:t>But he gives another reason why he can demand of us to keep the Sabbath day holy.  It is because he ransomed his people from slavery:</a:t>
            </a:r>
          </a:p>
          <a:p>
            <a:pPr marL="0" indent="0">
              <a:buNone/>
            </a:pPr>
            <a:r>
              <a:rPr lang="en-US" sz="4000" b="1" dirty="0"/>
              <a:t>Remember that you were slaves in </a:t>
            </a:r>
            <a:r>
              <a:rPr lang="en-US" sz="4000" b="1" dirty="0" err="1"/>
              <a:t>Mitzrayim</a:t>
            </a:r>
            <a:r>
              <a:rPr lang="en-US" sz="4000" b="1" dirty="0"/>
              <a:t> and that Yahuwah your Elohim brought you out of there with a mighty hand and an outstretched arm. Therefore Yahuwah your Elohim has commanded you to observe the Sabbath day. (</a:t>
            </a:r>
            <a:r>
              <a:rPr lang="en-US" sz="4000" b="1" dirty="0" err="1"/>
              <a:t>Devarim</a:t>
            </a:r>
            <a:r>
              <a:rPr lang="en-US" sz="4000" b="1" dirty="0"/>
              <a:t> 5:15) </a:t>
            </a:r>
            <a:endParaRPr lang="en-US" sz="5400" b="1" dirty="0"/>
          </a:p>
        </p:txBody>
      </p:sp>
    </p:spTree>
    <p:extLst>
      <p:ext uri="{BB962C8B-B14F-4D97-AF65-F5344CB8AC3E}">
        <p14:creationId xmlns:p14="http://schemas.microsoft.com/office/powerpoint/2010/main" val="268375756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660904"/>
            <a:ext cx="10972800" cy="6115376"/>
          </a:xfrm>
        </p:spPr>
        <p:txBody>
          <a:bodyPr>
            <a:normAutofit fontScale="85000" lnSpcReduction="10000"/>
          </a:bodyPr>
          <a:lstStyle/>
          <a:p>
            <a:pPr marL="0" indent="0">
              <a:buNone/>
            </a:pPr>
            <a:r>
              <a:rPr lang="en-US" sz="4000" dirty="0"/>
              <a:t>Say to the sons of </a:t>
            </a:r>
            <a:r>
              <a:rPr lang="en-US" sz="4000" dirty="0" err="1"/>
              <a:t>Yisrael</a:t>
            </a:r>
            <a:r>
              <a:rPr lang="en-US" sz="4000" dirty="0"/>
              <a:t>, 'You must observe my Sabbaths. </a:t>
            </a:r>
            <a:r>
              <a:rPr lang="en-US" sz="4000" u="sng" dirty="0"/>
              <a:t>This will be a sign between me and you for the generations to come, so you may know that I am Yahuwah, who makes you holy</a:t>
            </a:r>
            <a:r>
              <a:rPr lang="en-US" sz="4000" dirty="0"/>
              <a:t>.  Observe the Sabbath, because it is holy to you. Anyone who desecrates it must be put to death; whoever does any work on that day must be cut off from his people.  For six days, work is to be done, but the seventh day is a Sabbath of rest, holy to Yahuwah. Whoever does any work on the Sabbath day must be put to death.  The sons of </a:t>
            </a:r>
            <a:r>
              <a:rPr lang="en-US" sz="4000" dirty="0" err="1"/>
              <a:t>Yisrael</a:t>
            </a:r>
            <a:r>
              <a:rPr lang="en-US" sz="4000" dirty="0"/>
              <a:t> are to observe the Sabbath, celebrating it for the generations to come </a:t>
            </a:r>
            <a:r>
              <a:rPr lang="en-US" sz="4000" u="sng" dirty="0"/>
              <a:t>as a lasting covenant</a:t>
            </a:r>
            <a:r>
              <a:rPr lang="en-US" sz="4000" dirty="0"/>
              <a:t>.  </a:t>
            </a:r>
            <a:r>
              <a:rPr lang="en-US" sz="4000" u="sng" dirty="0"/>
              <a:t>It will be a sign between me and the sons of </a:t>
            </a:r>
            <a:r>
              <a:rPr lang="en-US" sz="4000" u="sng" dirty="0" err="1"/>
              <a:t>Yisrael</a:t>
            </a:r>
            <a:r>
              <a:rPr lang="en-US" sz="4000" u="sng" dirty="0"/>
              <a:t> forever, for in six days Yahuwah made the heavens and the earth, and on the seventh day he abstained from work and rested.</a:t>
            </a:r>
            <a:r>
              <a:rPr lang="en-US" sz="4000" dirty="0"/>
              <a:t> (</a:t>
            </a:r>
            <a:r>
              <a:rPr lang="en-US" sz="4000" dirty="0" err="1"/>
              <a:t>Shemot</a:t>
            </a:r>
            <a:r>
              <a:rPr lang="en-US" sz="4000" dirty="0"/>
              <a:t> [Exodus] 31:13-17)</a:t>
            </a:r>
            <a:endParaRPr lang="en-US" sz="5400" b="1" dirty="0"/>
          </a:p>
        </p:txBody>
      </p:sp>
    </p:spTree>
    <p:extLst>
      <p:ext uri="{BB962C8B-B14F-4D97-AF65-F5344CB8AC3E}">
        <p14:creationId xmlns:p14="http://schemas.microsoft.com/office/powerpoint/2010/main" val="156159610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Sabbath to Sunday!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James </a:t>
            </a:r>
            <a:r>
              <a:rPr lang="en-US" sz="4000" b="1" dirty="0"/>
              <a:t>Cardinal Gibbons, in </a:t>
            </a:r>
            <a:r>
              <a:rPr lang="en-US" sz="4000" b="1" i="1" dirty="0"/>
              <a:t>The Faith of our Fathers</a:t>
            </a:r>
            <a:r>
              <a:rPr lang="en-US" sz="4000" b="1" dirty="0"/>
              <a:t> (88th ed., p.89) claims the sanctification of Sunday is an act of the Catholic Church:</a:t>
            </a:r>
          </a:p>
          <a:p>
            <a:pPr marL="0" indent="0">
              <a:buNone/>
            </a:pPr>
            <a:r>
              <a:rPr lang="en-US" sz="4000" b="1" dirty="0"/>
              <a:t>But you may read the Bible from Genesis to Revelation, and you will not find a single line authorizing the sanctification of Sunday. The Scriptures enforce the religious observance of Saturday, a day which we never sanctify.</a:t>
            </a:r>
          </a:p>
        </p:txBody>
      </p:sp>
    </p:spTree>
    <p:extLst>
      <p:ext uri="{BB962C8B-B14F-4D97-AF65-F5344CB8AC3E}">
        <p14:creationId xmlns:p14="http://schemas.microsoft.com/office/powerpoint/2010/main" val="150810965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Sabbath to Sunday!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It could not have been otherwise, as none in those days would have dreamed of doing anything in matters spiritual and ecclesiastical and religious without her. AND THE ACT IS A MARK of ecclesiastical power and authority in religious matters.</a:t>
            </a:r>
            <a:r>
              <a:rPr lang="en-US" sz="4000" dirty="0"/>
              <a:t> (</a:t>
            </a:r>
            <a:r>
              <a:rPr lang="en-US" dirty="0"/>
              <a:t>From a letter written by James Cardinal Gibbons cited in Vance H. Ferrell, </a:t>
            </a:r>
            <a:r>
              <a:rPr lang="en-US" i="1" dirty="0"/>
              <a:t>The Mark Of The Beast, </a:t>
            </a:r>
            <a:r>
              <a:rPr lang="en-US" dirty="0"/>
              <a:t>Pilgrim's Books: Altamont, TN., 1985, p.56)</a:t>
            </a:r>
            <a:endParaRPr lang="en-US" sz="4000" b="1" dirty="0"/>
          </a:p>
        </p:txBody>
      </p:sp>
    </p:spTree>
    <p:extLst>
      <p:ext uri="{BB962C8B-B14F-4D97-AF65-F5344CB8AC3E}">
        <p14:creationId xmlns:p14="http://schemas.microsoft.com/office/powerpoint/2010/main" val="37381323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Sabbath to Sunday!</a:t>
            </a:r>
            <a:endParaRPr lang="en-US" sz="4800" b="1" dirty="0">
              <a:latin typeface="+mn-lt"/>
            </a:endParaRPr>
          </a:p>
        </p:txBody>
      </p:sp>
      <p:sp>
        <p:nvSpPr>
          <p:cNvPr id="3" name="Content Placeholder 2"/>
          <p:cNvSpPr>
            <a:spLocks noGrp="1"/>
          </p:cNvSpPr>
          <p:nvPr>
            <p:ph idx="1"/>
          </p:nvPr>
        </p:nvSpPr>
        <p:spPr>
          <a:xfrm>
            <a:off x="235390" y="923454"/>
            <a:ext cx="11347010" cy="5852826"/>
          </a:xfrm>
        </p:spPr>
        <p:txBody>
          <a:bodyPr>
            <a:noAutofit/>
          </a:bodyPr>
          <a:lstStyle/>
          <a:p>
            <a:pPr marL="0" indent="0">
              <a:buNone/>
            </a:pPr>
            <a:r>
              <a:rPr lang="en-US" sz="4000" b="1" dirty="0"/>
              <a:t>Question: Have you any other way of proving that the Church has power to institute festivals of precept?</a:t>
            </a:r>
          </a:p>
          <a:p>
            <a:pPr marL="0" indent="0">
              <a:buNone/>
            </a:pPr>
            <a:r>
              <a:rPr lang="en-US" sz="4000" b="1" dirty="0"/>
              <a:t>Answer: Had she not such power, she could not have done that in which all modern religionists agree with her-she could not have substituted the observance of Sunday, the first day of the week, for the observance of Saturday, the seventh day, a change for which there is no Scriptural authority.  (Stephen Keenan, </a:t>
            </a:r>
            <a:r>
              <a:rPr lang="en-US" sz="4000" b="1" i="1" dirty="0"/>
              <a:t>A Doctrinal Catechism</a:t>
            </a:r>
            <a:r>
              <a:rPr lang="en-US" sz="4000" b="1" dirty="0"/>
              <a:t> 3rd ed., p. 174</a:t>
            </a:r>
            <a:r>
              <a:rPr lang="en-US" sz="4000" b="1" dirty="0" smtClean="0"/>
              <a:t>)</a:t>
            </a:r>
            <a:endParaRPr lang="en-US" sz="4000" b="1" dirty="0"/>
          </a:p>
        </p:txBody>
      </p:sp>
    </p:spTree>
    <p:extLst>
      <p:ext uri="{BB962C8B-B14F-4D97-AF65-F5344CB8AC3E}">
        <p14:creationId xmlns:p14="http://schemas.microsoft.com/office/powerpoint/2010/main" val="34617183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Sabbath to Sunday!</a:t>
            </a:r>
            <a:endParaRPr lang="en-US" sz="4800" b="1" dirty="0">
              <a:latin typeface="+mn-lt"/>
            </a:endParaRPr>
          </a:p>
        </p:txBody>
      </p:sp>
      <p:sp>
        <p:nvSpPr>
          <p:cNvPr id="3" name="Content Placeholder 2"/>
          <p:cNvSpPr>
            <a:spLocks noGrp="1"/>
          </p:cNvSpPr>
          <p:nvPr>
            <p:ph idx="1"/>
          </p:nvPr>
        </p:nvSpPr>
        <p:spPr>
          <a:xfrm>
            <a:off x="235390" y="923454"/>
            <a:ext cx="11347010" cy="5852826"/>
          </a:xfrm>
        </p:spPr>
        <p:txBody>
          <a:bodyPr>
            <a:noAutofit/>
          </a:bodyPr>
          <a:lstStyle/>
          <a:p>
            <a:pPr marL="0" indent="0">
              <a:buNone/>
            </a:pPr>
            <a:r>
              <a:rPr lang="en-US" sz="4000" b="1" dirty="0" smtClean="0"/>
              <a:t>Protestants</a:t>
            </a:r>
            <a:r>
              <a:rPr lang="en-US" sz="4000" b="1" dirty="0"/>
              <a:t>...accept Sunday rather than Saturday as the day for public worship after the Catholic Church made the change...But the Protestant mind does not seem to realize that in accepting the Bible, in observing the Sunday, they are accepting the authority of the spokesman for the Church, the Pope. </a:t>
            </a:r>
            <a:r>
              <a:rPr lang="en-US" sz="4000" dirty="0"/>
              <a:t>(</a:t>
            </a:r>
            <a:r>
              <a:rPr lang="en-US" i="1" dirty="0"/>
              <a:t>Our Sunday Visitor</a:t>
            </a:r>
            <a:r>
              <a:rPr lang="en-US" dirty="0"/>
              <a:t>, Feb.5, 1950)</a:t>
            </a:r>
            <a:endParaRPr lang="en-US" sz="4000" b="1" dirty="0"/>
          </a:p>
        </p:txBody>
      </p:sp>
    </p:spTree>
    <p:extLst>
      <p:ext uri="{BB962C8B-B14F-4D97-AF65-F5344CB8AC3E}">
        <p14:creationId xmlns:p14="http://schemas.microsoft.com/office/powerpoint/2010/main" val="77915973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 </a:t>
            </a:r>
            <a:r>
              <a:rPr lang="en-US" sz="4000" b="1" dirty="0" smtClean="0"/>
              <a:t>End of Part 2</a:t>
            </a:r>
            <a:endParaRPr lang="en-US" sz="4000" b="1" dirty="0"/>
          </a:p>
        </p:txBody>
      </p:sp>
    </p:spTree>
    <p:extLst>
      <p:ext uri="{BB962C8B-B14F-4D97-AF65-F5344CB8AC3E}">
        <p14:creationId xmlns:p14="http://schemas.microsoft.com/office/powerpoint/2010/main" val="28456659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10038</TotalTime>
  <Words>3135</Words>
  <Application>Microsoft Office PowerPoint</Application>
  <PresentationFormat>Widescreen</PresentationFormat>
  <Paragraphs>180</Paragraphs>
  <Slides>58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Bwhebb</vt:lpstr>
      <vt:lpstr>Calibri</vt:lpstr>
      <vt:lpstr>Calibri Light</vt:lpstr>
      <vt:lpstr>Helvetica</vt:lpstr>
      <vt:lpstr>Office Theme</vt:lpstr>
      <vt:lpstr>PowerPoint Presentation</vt:lpstr>
      <vt:lpstr>PowerPoint Presentation</vt:lpstr>
      <vt:lpstr>The Covenant is the Ten Words</vt:lpstr>
      <vt:lpstr>The Ten Words is the Covenant</vt:lpstr>
      <vt:lpstr>In English – Deuteronomy 5</vt:lpstr>
      <vt:lpstr>In English – Deuteronomy 5</vt:lpstr>
      <vt:lpstr>In English – Deuteronomy 5</vt:lpstr>
      <vt:lpstr>Exodus 20 in English</vt:lpstr>
      <vt:lpstr>Exodus 20 in English</vt:lpstr>
      <vt:lpstr>Exodus 20 in English</vt:lpstr>
      <vt:lpstr>The First Matter - Devarim 5:6-10</vt:lpstr>
      <vt:lpstr>The First Matter - Devarim 5:6-10</vt:lpstr>
      <vt:lpstr>The First Matter - Devarim 5:6-10</vt:lpstr>
      <vt:lpstr>There is No Other</vt:lpstr>
      <vt:lpstr>   </vt:lpstr>
      <vt:lpstr>   </vt:lpstr>
      <vt:lpstr>   </vt:lpstr>
      <vt:lpstr>   </vt:lpstr>
      <vt:lpstr>Don’t Bow Down to Them</vt:lpstr>
      <vt:lpstr>Worthless Idols – Isaiah 44</vt:lpstr>
      <vt:lpstr>Worthless Idols – Isaiah 44</vt:lpstr>
      <vt:lpstr>   </vt:lpstr>
      <vt:lpstr>   </vt:lpstr>
      <vt:lpstr>The Jealous El</vt:lpstr>
      <vt:lpstr>A Catholic Reasoning</vt:lpstr>
      <vt:lpstr>A Catholic Apologetic</vt:lpstr>
      <vt:lpstr>A Response</vt:lpstr>
      <vt:lpstr> </vt:lpstr>
      <vt:lpstr>   </vt:lpstr>
      <vt:lpstr> </vt:lpstr>
      <vt:lpstr> </vt:lpstr>
      <vt:lpstr> </vt:lpstr>
      <vt:lpstr> </vt:lpstr>
      <vt:lpstr>What is “Adoration” of Images?</vt:lpstr>
      <vt:lpstr>Bowing Down to Others is Wrong</vt:lpstr>
      <vt:lpstr> </vt:lpstr>
      <vt:lpstr> </vt:lpstr>
      <vt:lpstr>The Second Matter</vt:lpstr>
      <vt:lpstr>The Hebrew Words</vt:lpstr>
      <vt:lpstr>   </vt:lpstr>
      <vt:lpstr>Innocent?</vt:lpstr>
      <vt:lpstr>Taking an Oath in His Name</vt:lpstr>
      <vt:lpstr> </vt:lpstr>
      <vt:lpstr>Cursing the Name</vt:lpstr>
      <vt:lpstr>Blaspheming</vt:lpstr>
      <vt:lpstr> </vt:lpstr>
      <vt:lpstr>The Third Matter of the Big Ten</vt:lpstr>
      <vt:lpstr>Why the Seventh Day?</vt:lpstr>
      <vt:lpstr> </vt:lpstr>
      <vt:lpstr> </vt:lpstr>
      <vt:lpstr> </vt:lpstr>
      <vt:lpstr> </vt:lpstr>
      <vt:lpstr> </vt:lpstr>
      <vt:lpstr>Sabbath to Sunday!</vt:lpstr>
      <vt:lpstr>Sabbath to Sunday!</vt:lpstr>
      <vt:lpstr>Sabbath to Sunday!</vt:lpstr>
      <vt:lpstr>Sabbath to Sunday!</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62</cp:revision>
  <dcterms:created xsi:type="dcterms:W3CDTF">2018-11-07T08:55:54Z</dcterms:created>
  <dcterms:modified xsi:type="dcterms:W3CDTF">2019-02-10T13:26:12Z</dcterms:modified>
</cp:coreProperties>
</file>