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64" r:id="rId2"/>
    <p:sldId id="1183" r:id="rId3"/>
    <p:sldId id="1228" r:id="rId4"/>
    <p:sldId id="1239" r:id="rId5"/>
    <p:sldId id="1238" r:id="rId6"/>
    <p:sldId id="1230" r:id="rId7"/>
    <p:sldId id="1251" r:id="rId8"/>
    <p:sldId id="1252" r:id="rId9"/>
    <p:sldId id="1253" r:id="rId10"/>
    <p:sldId id="1229" r:id="rId11"/>
    <p:sldId id="1262" r:id="rId12"/>
    <p:sldId id="1249" r:id="rId13"/>
    <p:sldId id="1250" r:id="rId14"/>
    <p:sldId id="1240" r:id="rId15"/>
    <p:sldId id="1263" r:id="rId16"/>
    <p:sldId id="1264" r:id="rId17"/>
    <p:sldId id="1232" r:id="rId18"/>
    <p:sldId id="1234" r:id="rId19"/>
    <p:sldId id="1241" r:id="rId20"/>
    <p:sldId id="1242" r:id="rId21"/>
    <p:sldId id="1243" r:id="rId22"/>
    <p:sldId id="1244" r:id="rId23"/>
    <p:sldId id="1245" r:id="rId24"/>
    <p:sldId id="1246" r:id="rId25"/>
    <p:sldId id="1255" r:id="rId26"/>
    <p:sldId id="1256" r:id="rId27"/>
    <p:sldId id="1259" r:id="rId28"/>
    <p:sldId id="1257" r:id="rId29"/>
    <p:sldId id="1258" r:id="rId30"/>
    <p:sldId id="1247" r:id="rId31"/>
    <p:sldId id="1265" r:id="rId32"/>
    <p:sldId id="1261" r:id="rId33"/>
    <p:sldId id="1260" r:id="rId34"/>
    <p:sldId id="1248" r:id="rId35"/>
    <p:sldId id="1227" r:id="rId36"/>
    <p:sldId id="77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5805" autoAdjust="0"/>
  </p:normalViewPr>
  <p:slideViewPr>
    <p:cSldViewPr snapToGrid="0">
      <p:cViewPr varScale="1">
        <p:scale>
          <a:sx n="76" d="100"/>
          <a:sy n="76" d="100"/>
        </p:scale>
        <p:origin x="114" y="504"/>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10/1/2020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25872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38487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05364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93048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920697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416287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222436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52748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32960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005651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01590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585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7457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30979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7390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071423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25848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194531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99004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787117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50459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40384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6998676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2669789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7458911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9123269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2750844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598434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410812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9710821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3989143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384857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48327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10/1/2020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10/1/2020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10/1/2020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10/1/2020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10/1/2020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10/1/2020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10/1/2020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fontScale="92500" lnSpcReduction="10000"/>
          </a:bodyPr>
          <a:lstStyle/>
          <a:p>
            <a:pPr algn="ctr">
              <a:buNone/>
            </a:pPr>
            <a:r>
              <a:rPr lang="en-US" sz="5400" b="1" dirty="0" err="1" smtClean="0">
                <a:solidFill>
                  <a:schemeClr val="accent1">
                    <a:lumMod val="50000"/>
                  </a:schemeClr>
                </a:solidFill>
                <a:latin typeface="Helvetica" pitchFamily="34" charset="0"/>
                <a:cs typeface="Helvetica" pitchFamily="34" charset="0"/>
              </a:rPr>
              <a:t>Chag</a:t>
            </a:r>
            <a:r>
              <a:rPr lang="en-US" sz="5400" b="1" dirty="0" smtClean="0">
                <a:solidFill>
                  <a:schemeClr val="accent1">
                    <a:lumMod val="50000"/>
                  </a:schemeClr>
                </a:solidFill>
                <a:latin typeface="Helvetica" pitchFamily="34" charset="0"/>
                <a:cs typeface="Helvetica" pitchFamily="34" charset="0"/>
              </a:rPr>
              <a:t> </a:t>
            </a:r>
            <a:r>
              <a:rPr lang="en-US" sz="5400" b="1" dirty="0" err="1" smtClean="0">
                <a:solidFill>
                  <a:schemeClr val="accent1">
                    <a:lumMod val="50000"/>
                  </a:schemeClr>
                </a:solidFill>
                <a:latin typeface="Helvetica" pitchFamily="34" charset="0"/>
                <a:cs typeface="Helvetica" pitchFamily="34" charset="0"/>
              </a:rPr>
              <a:t>Sameach</a:t>
            </a:r>
            <a:endParaRPr lang="en-US" dirty="0">
              <a:solidFill>
                <a:schemeClr val="tx1">
                  <a:lumMod val="95000"/>
                  <a:lumOff val="5000"/>
                </a:schemeClr>
              </a:solidFill>
              <a:latin typeface="Helvetica" pitchFamily="34" charset="0"/>
              <a:cs typeface="Helvetica" pitchFamily="34" charset="0"/>
            </a:endParaRPr>
          </a:p>
          <a:p>
            <a:pPr algn="ctr">
              <a:buNone/>
            </a:pPr>
            <a:r>
              <a:rPr lang="en-US" sz="5200" b="1" dirty="0" smtClean="0">
                <a:solidFill>
                  <a:schemeClr val="accent1">
                    <a:lumMod val="50000"/>
                  </a:schemeClr>
                </a:solidFill>
                <a:latin typeface="Helvetica" pitchFamily="34" charset="0"/>
                <a:cs typeface="Helvetica" pitchFamily="34" charset="0"/>
              </a:rPr>
              <a:t>Sukkot</a:t>
            </a:r>
            <a:r>
              <a:rPr lang="en-US" sz="5200" b="1" dirty="0" smtClean="0">
                <a:solidFill>
                  <a:schemeClr val="accent1">
                    <a:lumMod val="50000"/>
                  </a:schemeClr>
                </a:solidFill>
                <a:latin typeface="Helvetica" pitchFamily="34" charset="0"/>
                <a:cs typeface="Helvetica" pitchFamily="34" charset="0"/>
              </a:rPr>
              <a:t> </a:t>
            </a:r>
            <a:r>
              <a:rPr lang="en-US" sz="5200" b="1" dirty="0" smtClean="0">
                <a:solidFill>
                  <a:schemeClr val="accent1">
                    <a:lumMod val="50000"/>
                  </a:schemeClr>
                </a:solidFill>
                <a:latin typeface="Helvetica" pitchFamily="34" charset="0"/>
                <a:cs typeface="Helvetica" pitchFamily="34" charset="0"/>
              </a:rPr>
              <a:t>2020</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October 2,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5867" b="1" dirty="0" smtClean="0">
                <a:solidFill>
                  <a:schemeClr val="accent2">
                    <a:lumMod val="50000"/>
                  </a:schemeClr>
                </a:solidFill>
                <a:cs typeface="Helvetica" pitchFamily="34" charset="0"/>
              </a:rPr>
              <a:t>Elohim </a:t>
            </a:r>
            <a:r>
              <a:rPr lang="en-US" sz="5867" b="1" dirty="0" err="1" smtClean="0">
                <a:solidFill>
                  <a:schemeClr val="accent2">
                    <a:lumMod val="50000"/>
                  </a:schemeClr>
                </a:solidFill>
                <a:cs typeface="Helvetica" pitchFamily="34" charset="0"/>
              </a:rPr>
              <a:t>Tabernacling</a:t>
            </a:r>
            <a:r>
              <a:rPr lang="en-US" sz="5867" b="1" dirty="0" smtClean="0">
                <a:solidFill>
                  <a:schemeClr val="accent2">
                    <a:lumMod val="50000"/>
                  </a:schemeClr>
                </a:solidFill>
                <a:cs typeface="Helvetica" pitchFamily="34" charset="0"/>
              </a:rPr>
              <a:t> With Men</a:t>
            </a:r>
            <a:endParaRPr lang="en-US" sz="5333" b="1" dirty="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Can the Creator Really Be a Man?</a:t>
            </a: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943600"/>
          </a:xfrm>
        </p:spPr>
        <p:txBody>
          <a:bodyPr>
            <a:normAutofit fontScale="92500" lnSpcReduction="10000"/>
          </a:bodyPr>
          <a:lstStyle/>
          <a:p>
            <a:pPr marL="0" indent="0" algn="ctr">
              <a:buNone/>
            </a:pPr>
            <a:r>
              <a:rPr lang="en-US" sz="4800" b="1" dirty="0"/>
              <a:t>The Command to Live in </a:t>
            </a:r>
            <a:r>
              <a:rPr lang="en-US" sz="4800" b="1" dirty="0" smtClean="0"/>
              <a:t>Temporary Shelters</a:t>
            </a:r>
            <a:endParaRPr lang="en-US" sz="4800" b="1" dirty="0"/>
          </a:p>
          <a:p>
            <a:pPr marL="0" indent="0">
              <a:buNone/>
            </a:pPr>
            <a:r>
              <a:rPr lang="en-US" sz="4000" b="1" dirty="0" err="1" smtClean="0"/>
              <a:t>Vayiqra</a:t>
            </a:r>
            <a:r>
              <a:rPr lang="en-US" sz="4000" b="1" dirty="0" smtClean="0"/>
              <a:t>/Leviticus 23:33-36</a:t>
            </a:r>
            <a:endParaRPr lang="en-US" sz="4000" b="1" dirty="0" smtClean="0"/>
          </a:p>
          <a:p>
            <a:pPr marL="0" indent="0">
              <a:buNone/>
            </a:pPr>
            <a:r>
              <a:rPr lang="en-US" sz="4000" b="1" dirty="0"/>
              <a:t>Again Yahuwah spoke to Mosheh, saying</a:t>
            </a:r>
            <a:r>
              <a:rPr lang="en-US" sz="4000" b="1" dirty="0" smtClean="0"/>
              <a:t>, </a:t>
            </a:r>
            <a:r>
              <a:rPr lang="en-US" sz="4000" b="1" dirty="0"/>
              <a:t>"Speak to the sons of Israel, saying, 'On the fifteenth of this seventh month is the </a:t>
            </a:r>
            <a:r>
              <a:rPr lang="en-US" sz="4000" b="1" dirty="0" smtClean="0"/>
              <a:t>Pilgrimage Feast </a:t>
            </a:r>
            <a:r>
              <a:rPr lang="en-US" sz="4000" b="1" dirty="0"/>
              <a:t>of Booths for seven days to </a:t>
            </a:r>
            <a:r>
              <a:rPr lang="en-US" sz="4000" b="1" dirty="0" smtClean="0"/>
              <a:t>Yahuwah. </a:t>
            </a:r>
            <a:r>
              <a:rPr lang="en-US" sz="4000" b="1" dirty="0"/>
              <a:t>'On the first day is a holy </a:t>
            </a:r>
            <a:r>
              <a:rPr lang="en-US" sz="4000" b="1" dirty="0" smtClean="0"/>
              <a:t>proclamation; </a:t>
            </a:r>
            <a:r>
              <a:rPr lang="en-US" sz="4000" b="1" dirty="0"/>
              <a:t>you shall do no laborious work of any </a:t>
            </a:r>
            <a:r>
              <a:rPr lang="en-US" sz="4000" b="1" dirty="0" smtClean="0"/>
              <a:t>kind. </a:t>
            </a:r>
            <a:r>
              <a:rPr lang="en-US" sz="4000" b="1" dirty="0"/>
              <a:t>'For seven days you shall present an offering by fire to Yahuwah. On the eighth day you shall have a holy </a:t>
            </a:r>
            <a:r>
              <a:rPr lang="en-US" sz="4000" b="1" dirty="0" smtClean="0"/>
              <a:t>proclamation </a:t>
            </a:r>
            <a:r>
              <a:rPr lang="en-US" sz="4000" b="1" dirty="0"/>
              <a:t>and present an offering by fire to Yahuwah; it is an assembly. You shall do no laborious work.</a:t>
            </a:r>
          </a:p>
        </p:txBody>
      </p:sp>
    </p:spTree>
    <p:extLst>
      <p:ext uri="{BB962C8B-B14F-4D97-AF65-F5344CB8AC3E}">
        <p14:creationId xmlns:p14="http://schemas.microsoft.com/office/powerpoint/2010/main" val="31229028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943600"/>
          </a:xfrm>
        </p:spPr>
        <p:txBody>
          <a:bodyPr>
            <a:normAutofit lnSpcReduction="10000"/>
          </a:bodyPr>
          <a:lstStyle/>
          <a:p>
            <a:pPr marL="0" indent="0" algn="ctr">
              <a:buNone/>
            </a:pPr>
            <a:r>
              <a:rPr lang="en-US" sz="4800" b="1" dirty="0"/>
              <a:t>The Command to </a:t>
            </a:r>
            <a:r>
              <a:rPr lang="en-US" sz="4800" b="1" dirty="0" smtClean="0"/>
              <a:t>Rejoice</a:t>
            </a:r>
            <a:endParaRPr lang="en-US" sz="4800" b="1" dirty="0"/>
          </a:p>
          <a:p>
            <a:pPr marL="0" indent="0">
              <a:buNone/>
            </a:pPr>
            <a:r>
              <a:rPr lang="en-US" sz="4000" b="1" dirty="0" err="1" smtClean="0"/>
              <a:t>Vayiqra</a:t>
            </a:r>
            <a:r>
              <a:rPr lang="en-US" sz="4000" b="1" dirty="0" smtClean="0"/>
              <a:t>/Leviticus 23:39-40</a:t>
            </a:r>
            <a:endParaRPr lang="en-US" sz="4000" b="1" dirty="0" smtClean="0"/>
          </a:p>
          <a:p>
            <a:pPr marL="0" indent="0">
              <a:buNone/>
            </a:pPr>
            <a:r>
              <a:rPr lang="en-US" sz="4000" b="1" dirty="0" smtClean="0"/>
              <a:t>On </a:t>
            </a:r>
            <a:r>
              <a:rPr lang="en-US" sz="4000" b="1" dirty="0"/>
              <a:t>exactly the fifteenth day of the seventh month, when you have gathered in the crops of the land, you shall celebrate the feast of Yahuwah for seven days, with a rest on the first day and a rest on the eighth day</a:t>
            </a:r>
            <a:r>
              <a:rPr lang="en-US" sz="4000" b="1" dirty="0" smtClean="0"/>
              <a:t>. </a:t>
            </a:r>
            <a:r>
              <a:rPr lang="en-US" sz="4000" b="1" dirty="0"/>
              <a:t>'Now on the first day you shall take for yourselves the foliage of beautiful trees, palm branches and boughs of leafy trees and willows of the brook, and you shall rejoice before Yahuwah your Elohim for seven </a:t>
            </a:r>
            <a:r>
              <a:rPr lang="en-US" sz="4000" b="1" dirty="0" smtClean="0"/>
              <a:t>days</a:t>
            </a:r>
            <a:endParaRPr lang="en-US" sz="4000" b="1" dirty="0"/>
          </a:p>
        </p:txBody>
      </p:sp>
    </p:spTree>
    <p:extLst>
      <p:ext uri="{BB962C8B-B14F-4D97-AF65-F5344CB8AC3E}">
        <p14:creationId xmlns:p14="http://schemas.microsoft.com/office/powerpoint/2010/main" val="41388000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normAutofit fontScale="92500" lnSpcReduction="10000"/>
          </a:bodyPr>
          <a:lstStyle/>
          <a:p>
            <a:pPr marL="0" indent="0" algn="ctr">
              <a:buNone/>
            </a:pPr>
            <a:r>
              <a:rPr lang="en-US" sz="4400" b="1" dirty="0" smtClean="0"/>
              <a:t>Why </a:t>
            </a:r>
            <a:r>
              <a:rPr lang="en-US" sz="4400" b="1" dirty="0"/>
              <a:t>Live in </a:t>
            </a:r>
            <a:r>
              <a:rPr lang="en-US" sz="4400" b="1" dirty="0" smtClean="0"/>
              <a:t>Booths?</a:t>
            </a:r>
            <a:endParaRPr lang="en-US" sz="4400" b="1" dirty="0"/>
          </a:p>
          <a:p>
            <a:pPr marL="0" indent="0">
              <a:buNone/>
            </a:pPr>
            <a:r>
              <a:rPr lang="en-US" sz="4000" b="1" dirty="0" err="1" smtClean="0"/>
              <a:t>Vayiqra</a:t>
            </a:r>
            <a:r>
              <a:rPr lang="en-US" sz="4000" b="1" dirty="0" smtClean="0"/>
              <a:t>/Leviticus 23:41-43</a:t>
            </a:r>
            <a:endParaRPr lang="en-US" sz="4000" b="1" dirty="0" smtClean="0"/>
          </a:p>
          <a:p>
            <a:pPr marL="0" indent="0">
              <a:buNone/>
            </a:pPr>
            <a:r>
              <a:rPr lang="en-US" sz="4000" b="1" dirty="0" smtClean="0"/>
              <a:t>You </a:t>
            </a:r>
            <a:r>
              <a:rPr lang="en-US" sz="4000" b="1" dirty="0"/>
              <a:t>shall thus celebrate it [as] a feast to Yahuwah for seven days in the year. It [shall be] a perpetual statute throughout your generations; you shall celebrate it in the seventh month. </a:t>
            </a:r>
            <a:r>
              <a:rPr lang="en-US" sz="4000" b="1" dirty="0" smtClean="0"/>
              <a:t>Live </a:t>
            </a:r>
            <a:r>
              <a:rPr lang="en-US" sz="4000" b="1" dirty="0"/>
              <a:t>in booths (Heb. </a:t>
            </a:r>
            <a:r>
              <a:rPr lang="en-US" sz="4000" b="1" dirty="0" err="1">
                <a:latin typeface="Bwhebb" panose="00000400000000000000" pitchFamily="2" charset="0"/>
              </a:rPr>
              <a:t>tKoïSu</a:t>
            </a:r>
            <a:r>
              <a:rPr lang="en-US" sz="4000" b="1" dirty="0"/>
              <a:t> or "sukkot") for seven days: All native-born sons of </a:t>
            </a:r>
            <a:r>
              <a:rPr lang="en-US" sz="4000" b="1" dirty="0" err="1"/>
              <a:t>Yisrael</a:t>
            </a:r>
            <a:r>
              <a:rPr lang="en-US" sz="4000" b="1" dirty="0"/>
              <a:t> are to live in booths </a:t>
            </a:r>
            <a:r>
              <a:rPr lang="en-US" sz="4000" b="1" u="sng" dirty="0"/>
              <a:t>so your descendants will know that I had the sons of </a:t>
            </a:r>
            <a:r>
              <a:rPr lang="en-US" sz="4000" b="1" u="sng" dirty="0" err="1"/>
              <a:t>Yisrael</a:t>
            </a:r>
            <a:r>
              <a:rPr lang="en-US" sz="4000" b="1" u="sng" dirty="0"/>
              <a:t> live in booths when I brought them out of </a:t>
            </a:r>
            <a:r>
              <a:rPr lang="en-US" sz="4000" b="1" u="sng" dirty="0" err="1"/>
              <a:t>Mitzrayim</a:t>
            </a:r>
            <a:r>
              <a:rPr lang="en-US" sz="4000" b="1" dirty="0"/>
              <a:t>. I am </a:t>
            </a:r>
            <a:r>
              <a:rPr lang="en-US" sz="4000" b="1" dirty="0" smtClean="0"/>
              <a:t>Yahuwah </a:t>
            </a:r>
            <a:r>
              <a:rPr lang="en-US" sz="4000" b="1" dirty="0"/>
              <a:t>your </a:t>
            </a:r>
            <a:r>
              <a:rPr lang="en-US" sz="4000" b="1" dirty="0" smtClean="0"/>
              <a:t>Elohim.</a:t>
            </a:r>
            <a:endParaRPr lang="en-US" sz="4000" b="1"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13835893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609600" y="609600"/>
            <a:ext cx="10972800" cy="5715000"/>
          </a:xfrm>
        </p:spPr>
        <p:txBody>
          <a:bodyPr/>
          <a:lstStyle/>
          <a:p>
            <a:pPr marL="0" indent="0">
              <a:buNone/>
            </a:pPr>
            <a:r>
              <a:rPr lang="en-US" sz="4000" b="0" dirty="0">
                <a:cs typeface="Times New Roman" panose="02020603050405020304" pitchFamily="18" charset="0"/>
              </a:rPr>
              <a:t>The Hebrew word </a:t>
            </a:r>
            <a:r>
              <a:rPr lang="en-US" sz="4000" b="0" i="1" dirty="0">
                <a:cs typeface="Times New Roman" panose="02020603050405020304" pitchFamily="18" charset="0"/>
              </a:rPr>
              <a:t>sukkot</a:t>
            </a:r>
            <a:r>
              <a:rPr lang="en-US" sz="4000" b="0" dirty="0">
                <a:cs typeface="Times New Roman" panose="02020603050405020304" pitchFamily="18" charset="0"/>
              </a:rPr>
              <a:t>  is the plural form of the word </a:t>
            </a:r>
            <a:r>
              <a:rPr lang="en-US" sz="4000" b="0" i="1" dirty="0">
                <a:cs typeface="Times New Roman" panose="02020603050405020304" pitchFamily="18" charset="0"/>
              </a:rPr>
              <a:t>sukkah</a:t>
            </a:r>
            <a:r>
              <a:rPr lang="en-US" sz="4000" b="0" dirty="0">
                <a:cs typeface="Times New Roman" panose="02020603050405020304" pitchFamily="18" charset="0"/>
              </a:rPr>
              <a:t>, (Hebrew, </a:t>
            </a:r>
            <a:r>
              <a:rPr lang="en-US" sz="4800" b="0" dirty="0" err="1">
                <a:latin typeface="Bwhebb" panose="00000400000000000000" pitchFamily="2" charset="0"/>
                <a:cs typeface="Times New Roman" panose="02020603050405020304" pitchFamily="18" charset="0"/>
              </a:rPr>
              <a:t>hK'su</a:t>
            </a:r>
            <a:r>
              <a:rPr lang="en-US" sz="4000" b="0" dirty="0">
                <a:cs typeface="Times New Roman" panose="02020603050405020304" pitchFamily="18" charset="0"/>
              </a:rPr>
              <a:t> ) which can mean </a:t>
            </a:r>
            <a:r>
              <a:rPr lang="en-US" sz="4000" b="0" i="1" dirty="0">
                <a:cs typeface="Times New Roman" panose="02020603050405020304" pitchFamily="18" charset="0"/>
              </a:rPr>
              <a:t>a thicket, a booth made of inter-woven boughs</a:t>
            </a:r>
            <a:r>
              <a:rPr lang="en-US" sz="4000" b="0" dirty="0">
                <a:cs typeface="Times New Roman" panose="02020603050405020304" pitchFamily="18" charset="0"/>
              </a:rPr>
              <a:t>.  This booth could be a shelter in the field for cattle, a shelter for workers in the field at harvest time, or for men in battle, or a shelter from the sun.  This is why the place where they stopped for the night was called </a:t>
            </a:r>
            <a:r>
              <a:rPr lang="en-US" sz="4000" b="0" i="1" dirty="0">
                <a:cs typeface="Times New Roman" panose="02020603050405020304" pitchFamily="18" charset="0"/>
              </a:rPr>
              <a:t>Sukkot</a:t>
            </a:r>
            <a:r>
              <a:rPr lang="en-US" sz="4000" b="0" dirty="0">
                <a:cs typeface="Times New Roman" panose="02020603050405020304" pitchFamily="18" charset="0"/>
              </a:rPr>
              <a:t> - they pitched their tents and erected their </a:t>
            </a:r>
            <a:r>
              <a:rPr lang="en-US" sz="4000" b="0" u="sng" dirty="0">
                <a:cs typeface="Times New Roman" panose="02020603050405020304" pitchFamily="18" charset="0"/>
              </a:rPr>
              <a:t>temporary </a:t>
            </a:r>
            <a:r>
              <a:rPr lang="en-US" sz="4000" b="0" u="sng" dirty="0" smtClean="0">
                <a:cs typeface="Times New Roman" panose="02020603050405020304" pitchFamily="18" charset="0"/>
              </a:rPr>
              <a:t>shelters, or tabernacles</a:t>
            </a:r>
            <a:r>
              <a:rPr lang="en-US" sz="4000" b="0" dirty="0" smtClean="0">
                <a:cs typeface="Times New Roman" panose="02020603050405020304" pitchFamily="18" charset="0"/>
              </a:rPr>
              <a:t> </a:t>
            </a:r>
            <a:r>
              <a:rPr lang="en-US" sz="4000" b="0" dirty="0">
                <a:cs typeface="Times New Roman" panose="02020603050405020304" pitchFamily="18" charset="0"/>
              </a:rPr>
              <a:t>there to sleep.</a:t>
            </a:r>
          </a:p>
        </p:txBody>
      </p:sp>
    </p:spTree>
    <p:extLst>
      <p:ext uri="{BB962C8B-B14F-4D97-AF65-F5344CB8AC3E}">
        <p14:creationId xmlns:p14="http://schemas.microsoft.com/office/powerpoint/2010/main" val="12087822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6429" y="500742"/>
            <a:ext cx="10190239" cy="6357257"/>
          </a:xfrm>
        </p:spPr>
        <p:txBody>
          <a:bodyPr>
            <a:normAutofit fontScale="77500" lnSpcReduction="20000"/>
          </a:bodyPr>
          <a:lstStyle/>
          <a:p>
            <a:pPr>
              <a:buNone/>
            </a:pPr>
            <a:r>
              <a:rPr lang="en-US" sz="5333" dirty="0" err="1"/>
              <a:t>Chag</a:t>
            </a:r>
            <a:r>
              <a:rPr lang="en-US" sz="5333" dirty="0"/>
              <a:t> </a:t>
            </a:r>
            <a:r>
              <a:rPr lang="en-US" sz="5333" dirty="0" err="1"/>
              <a:t>HaSukkot</a:t>
            </a:r>
            <a:r>
              <a:rPr lang="en-US" sz="5333" dirty="0"/>
              <a:t> lasts for seven days.  But an additional day following the feast is another set-apart day.  This last day is an </a:t>
            </a:r>
            <a:r>
              <a:rPr lang="en-US" sz="5333" dirty="0" err="1">
                <a:latin typeface="Bwhebb" panose="00000400000000000000" pitchFamily="2" charset="0"/>
              </a:rPr>
              <a:t>tr</a:t>
            </a:r>
            <a:r>
              <a:rPr lang="en-US" sz="5333" dirty="0">
                <a:latin typeface="Bwhebb" panose="00000400000000000000" pitchFamily="2" charset="0"/>
              </a:rPr>
              <a:t>&lt;</a:t>
            </a:r>
            <a:r>
              <a:rPr lang="en-US" sz="5333" dirty="0" err="1">
                <a:latin typeface="Bwhebb" panose="00000400000000000000" pitchFamily="2" charset="0"/>
              </a:rPr>
              <a:t>c,ä</a:t>
            </a:r>
            <a:r>
              <a:rPr lang="en-US" sz="5333" dirty="0">
                <a:latin typeface="Bwhebb" panose="00000400000000000000" pitchFamily="2" charset="0"/>
              </a:rPr>
              <a:t>[] </a:t>
            </a:r>
            <a:r>
              <a:rPr lang="en-US" sz="5333" dirty="0"/>
              <a:t>(pronounced </a:t>
            </a:r>
            <a:r>
              <a:rPr lang="en-US" sz="5333" i="1" dirty="0" err="1"/>
              <a:t>atzeret</a:t>
            </a:r>
            <a:r>
              <a:rPr lang="en-US" sz="5333" i="1" dirty="0"/>
              <a:t>)</a:t>
            </a:r>
            <a:r>
              <a:rPr lang="en-US" sz="5333" dirty="0"/>
              <a:t>, </a:t>
            </a:r>
            <a:r>
              <a:rPr lang="en-US" sz="5333" dirty="0"/>
              <a:t>which is usually translated as </a:t>
            </a:r>
            <a:r>
              <a:rPr lang="en-US" sz="5333" i="1" dirty="0"/>
              <a:t>assembly</a:t>
            </a:r>
            <a:r>
              <a:rPr lang="en-US" sz="5333" dirty="0"/>
              <a:t>.  But this word comes from the root word </a:t>
            </a:r>
            <a:r>
              <a:rPr lang="en-US" sz="5333" dirty="0" err="1">
                <a:latin typeface="Bwhebb" panose="00000400000000000000" pitchFamily="2" charset="0"/>
              </a:rPr>
              <a:t>rc</a:t>
            </a:r>
            <a:r>
              <a:rPr lang="en-US" sz="5333" dirty="0">
                <a:latin typeface="Bwhebb" panose="00000400000000000000" pitchFamily="2" charset="0"/>
              </a:rPr>
              <a:t>[; </a:t>
            </a:r>
            <a:r>
              <a:rPr lang="en-US" sz="5333" dirty="0"/>
              <a:t>which means </a:t>
            </a:r>
            <a:r>
              <a:rPr lang="en-US" sz="5333" i="1" dirty="0"/>
              <a:t>to restrain, to detain, to retain</a:t>
            </a:r>
            <a:r>
              <a:rPr lang="en-US" sz="5333" dirty="0"/>
              <a:t>.  </a:t>
            </a:r>
            <a:endParaRPr lang="en-US" sz="5333" dirty="0"/>
          </a:p>
          <a:p>
            <a:pPr>
              <a:buNone/>
            </a:pPr>
            <a:r>
              <a:rPr lang="en-US" sz="5333" dirty="0"/>
              <a:t>While </a:t>
            </a:r>
            <a:r>
              <a:rPr lang="en-US" sz="5333" dirty="0"/>
              <a:t>this day does include an assembly for the purpose of </a:t>
            </a:r>
            <a:r>
              <a:rPr lang="en-US" sz="5333" i="1" dirty="0" err="1"/>
              <a:t>miqra</a:t>
            </a:r>
            <a:r>
              <a:rPr lang="en-US" sz="5333" dirty="0"/>
              <a:t> (proclamation), the word </a:t>
            </a:r>
            <a:r>
              <a:rPr lang="en-US" sz="5333" i="1" dirty="0" err="1"/>
              <a:t>atzeret</a:t>
            </a:r>
            <a:r>
              <a:rPr lang="en-US" sz="5333" dirty="0"/>
              <a:t> is referring to the need to be detained for yet one more day of worshipping </a:t>
            </a:r>
            <a:r>
              <a:rPr lang="en-US" sz="5333" dirty="0" err="1"/>
              <a:t>Elohim</a:t>
            </a:r>
            <a:r>
              <a:rPr lang="en-US" sz="5333" dirty="0"/>
              <a:t>.  It is like a bookend, marking the end of the festival season.</a:t>
            </a:r>
          </a:p>
        </p:txBody>
      </p:sp>
    </p:spTree>
    <p:extLst>
      <p:ext uri="{BB962C8B-B14F-4D97-AF65-F5344CB8AC3E}">
        <p14:creationId xmlns:p14="http://schemas.microsoft.com/office/powerpoint/2010/main" val="10138666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2773" y="165100"/>
            <a:ext cx="10961913" cy="6388101"/>
          </a:xfrm>
        </p:spPr>
        <p:txBody>
          <a:bodyPr>
            <a:noAutofit/>
          </a:bodyPr>
          <a:lstStyle/>
          <a:p>
            <a:pPr>
              <a:buNone/>
            </a:pPr>
            <a:r>
              <a:rPr lang="en-US" sz="4000" b="1" u="sng" dirty="0"/>
              <a:t>Celebrate</a:t>
            </a:r>
            <a:r>
              <a:rPr lang="en-US" sz="4000" b="1" dirty="0"/>
              <a:t> the Feast of Tabernacles for seven days after you have gathered the produce of your threshing floor and your winepress.  </a:t>
            </a:r>
            <a:r>
              <a:rPr lang="en-US" sz="4000" b="1" u="sng" dirty="0"/>
              <a:t>Be joyful at your Feast-</a:t>
            </a:r>
            <a:r>
              <a:rPr lang="en-US" sz="4000" b="1" dirty="0"/>
              <a:t>- you, your sons and daughters, your menservants and maidservants, and the </a:t>
            </a:r>
            <a:r>
              <a:rPr lang="en-US" sz="4000" b="1" dirty="0" err="1"/>
              <a:t>Lewites</a:t>
            </a:r>
            <a:r>
              <a:rPr lang="en-US" sz="4000" b="1" dirty="0"/>
              <a:t>, the aliens, the fatherless and the widows who live in your towns.  </a:t>
            </a:r>
            <a:r>
              <a:rPr lang="en-US" sz="4000" b="1" u="sng" dirty="0"/>
              <a:t>For seven days celebrate the Feast</a:t>
            </a:r>
            <a:r>
              <a:rPr lang="en-US" sz="4000" b="1" dirty="0"/>
              <a:t> to </a:t>
            </a:r>
            <a:r>
              <a:rPr lang="en-US" sz="4000" b="1" dirty="0" smtClean="0"/>
              <a:t>Yahuwah </a:t>
            </a:r>
            <a:r>
              <a:rPr lang="en-US" sz="4000" b="1" dirty="0"/>
              <a:t>your Elohim at the place </a:t>
            </a:r>
            <a:r>
              <a:rPr lang="en-US" sz="4000" b="1" dirty="0" smtClean="0"/>
              <a:t>Yahuwah </a:t>
            </a:r>
            <a:r>
              <a:rPr lang="en-US" sz="4000" b="1" dirty="0"/>
              <a:t>will choose. For </a:t>
            </a:r>
            <a:r>
              <a:rPr lang="en-US" sz="4000" b="1" dirty="0" smtClean="0"/>
              <a:t>Yahuwah </a:t>
            </a:r>
            <a:r>
              <a:rPr lang="en-US" sz="4000" b="1" dirty="0"/>
              <a:t>your Elohim will bless you in all your harvest and in all the work of your hands, and your joy will be complete.  </a:t>
            </a:r>
            <a:r>
              <a:rPr lang="en-US" sz="4000" b="1" dirty="0"/>
              <a:t>(</a:t>
            </a:r>
            <a:r>
              <a:rPr lang="en-US" sz="4000" b="1" dirty="0" err="1"/>
              <a:t>Deut</a:t>
            </a:r>
            <a:r>
              <a:rPr lang="en-US" sz="4000" b="1" dirty="0"/>
              <a:t> 16:13-15)</a:t>
            </a:r>
            <a:endParaRPr lang="en-US" sz="4000" b="1" dirty="0"/>
          </a:p>
        </p:txBody>
      </p:sp>
    </p:spTree>
    <p:extLst>
      <p:ext uri="{BB962C8B-B14F-4D97-AF65-F5344CB8AC3E}">
        <p14:creationId xmlns:p14="http://schemas.microsoft.com/office/powerpoint/2010/main" val="9343857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114301"/>
            <a:ext cx="10266439" cy="6297386"/>
          </a:xfrm>
        </p:spPr>
        <p:txBody>
          <a:bodyPr>
            <a:noAutofit/>
          </a:bodyPr>
          <a:lstStyle/>
          <a:p>
            <a:pPr marL="0" indent="0">
              <a:buNone/>
            </a:pPr>
            <a:r>
              <a:rPr lang="en-US" sz="4000" b="1" baseline="30000" dirty="0"/>
              <a:t>17</a:t>
            </a:r>
            <a:r>
              <a:rPr lang="en-US" sz="4000" b="1" dirty="0"/>
              <a:t> You must not eat in your own towns the tithe of your grain and new wine and oil, or the firstborn of your herds and flocks, or whatever you have vowed to give, or your freewill offerings or special </a:t>
            </a:r>
            <a:r>
              <a:rPr lang="en-US" sz="4000" b="1" dirty="0" smtClean="0"/>
              <a:t>gifts.</a:t>
            </a:r>
            <a:r>
              <a:rPr lang="en-US" sz="4000" b="1" baseline="30000" dirty="0" smtClean="0"/>
              <a:t>18</a:t>
            </a:r>
            <a:r>
              <a:rPr lang="en-US" sz="4000" b="1" dirty="0" smtClean="0"/>
              <a:t> </a:t>
            </a:r>
            <a:r>
              <a:rPr lang="en-US" sz="4000" b="1" dirty="0"/>
              <a:t>Instead, you are to eat them in the presence of </a:t>
            </a:r>
            <a:r>
              <a:rPr lang="en-US" sz="4000" b="1" dirty="0" smtClean="0"/>
              <a:t>Yahuwah </a:t>
            </a:r>
            <a:r>
              <a:rPr lang="en-US" sz="4000" b="1" dirty="0"/>
              <a:t>your Elohim at the place </a:t>
            </a:r>
            <a:r>
              <a:rPr lang="en-US" sz="4000" b="1" dirty="0" smtClean="0"/>
              <a:t>Yahuwah </a:t>
            </a:r>
            <a:r>
              <a:rPr lang="en-US" sz="4000" b="1" dirty="0"/>
              <a:t>your Elohim will choose-- you, your sons and daughters, your menservants and maidservants, and the Levites from your towns-- and </a:t>
            </a:r>
            <a:r>
              <a:rPr lang="en-US" sz="4000" b="1" u="sng" dirty="0"/>
              <a:t>you are to rejoice before </a:t>
            </a:r>
            <a:r>
              <a:rPr lang="en-US" sz="4000" b="1" u="sng" dirty="0" smtClean="0"/>
              <a:t>Yahuwah </a:t>
            </a:r>
            <a:r>
              <a:rPr lang="en-US" sz="4000" b="1" u="sng" dirty="0"/>
              <a:t>your Elohim</a:t>
            </a:r>
            <a:r>
              <a:rPr lang="en-US" sz="4000" b="1" dirty="0"/>
              <a:t> in everything you put your hand to</a:t>
            </a:r>
            <a:r>
              <a:rPr lang="en-US" sz="4000" b="1" dirty="0" smtClean="0"/>
              <a:t>. (Deuteronomy 12)</a:t>
            </a:r>
            <a:r>
              <a:rPr lang="en-US" sz="4000" b="1" dirty="0" smtClean="0">
                <a:latin typeface="Bwhebb" panose="00000400000000000000" pitchFamily="2" charset="0"/>
              </a:rPr>
              <a:t>   </a:t>
            </a:r>
            <a:endParaRPr lang="en-US" sz="4000" b="1" dirty="0">
              <a:latin typeface="Bwhebb" panose="00000400000000000000" pitchFamily="2" charset="0"/>
            </a:endParaRPr>
          </a:p>
        </p:txBody>
      </p:sp>
    </p:spTree>
    <p:extLst>
      <p:ext uri="{BB962C8B-B14F-4D97-AF65-F5344CB8AC3E}">
        <p14:creationId xmlns:p14="http://schemas.microsoft.com/office/powerpoint/2010/main" val="41550834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609600" y="609600"/>
            <a:ext cx="10972800" cy="5715000"/>
          </a:xfrm>
        </p:spPr>
        <p:txBody>
          <a:bodyPr/>
          <a:lstStyle/>
          <a:p>
            <a:pPr marL="0" indent="0" algn="ctr">
              <a:buNone/>
            </a:pPr>
            <a:r>
              <a:rPr lang="en-US" sz="4000" b="1" dirty="0" smtClean="0">
                <a:effectLst/>
                <a:cs typeface="Times New Roman" panose="02020603050405020304" pitchFamily="18" charset="0"/>
              </a:rPr>
              <a:t>Elohim </a:t>
            </a:r>
            <a:r>
              <a:rPr lang="en-US" sz="4000" b="1" dirty="0" err="1" smtClean="0">
                <a:effectLst/>
                <a:cs typeface="Times New Roman" panose="02020603050405020304" pitchFamily="18" charset="0"/>
              </a:rPr>
              <a:t>Tabernacled</a:t>
            </a:r>
            <a:r>
              <a:rPr lang="en-US" sz="4000" b="1" dirty="0" smtClean="0">
                <a:effectLst/>
                <a:cs typeface="Times New Roman" panose="02020603050405020304" pitchFamily="18" charset="0"/>
              </a:rPr>
              <a:t> With Man in the Garden</a:t>
            </a:r>
            <a:endParaRPr lang="en-US" sz="4000" b="1" dirty="0" smtClean="0">
              <a:effectLst/>
              <a:cs typeface="Times New Roman" panose="02020603050405020304" pitchFamily="18" charset="0"/>
            </a:endParaRPr>
          </a:p>
          <a:p>
            <a:pPr marL="0" indent="0">
              <a:buNone/>
            </a:pPr>
            <a:r>
              <a:rPr lang="en-US" sz="4000" b="1" dirty="0" smtClean="0">
                <a:cs typeface="Times New Roman" panose="02020603050405020304" pitchFamily="18" charset="0"/>
              </a:rPr>
              <a:t>Genesis 3:8-9</a:t>
            </a:r>
          </a:p>
          <a:p>
            <a:pPr marL="0" indent="0">
              <a:buNone/>
            </a:pPr>
            <a:r>
              <a:rPr lang="en-US" sz="4000" b="1" dirty="0"/>
              <a:t>They heard the sound of Yahuwah Elohim walking in the garden in the cool of the day, and the man and his wife hid themselves from the presence of Yahuwah Elohim among the trees of the garden</a:t>
            </a:r>
            <a:r>
              <a:rPr lang="en-US" sz="4000" b="1" dirty="0" smtClean="0"/>
              <a:t>. </a:t>
            </a:r>
            <a:r>
              <a:rPr lang="en-US" sz="4000" b="1" dirty="0"/>
              <a:t>Then Yahuwah Elohim called to the man, and said to him, "Where are you?"</a:t>
            </a:r>
          </a:p>
          <a:p>
            <a:pPr marL="0" indent="0">
              <a:buNone/>
            </a:pPr>
            <a:endParaRPr lang="en-US" sz="4000" b="1" dirty="0" smtClean="0">
              <a:effectLst/>
              <a:cs typeface="Times New Roman" panose="02020603050405020304" pitchFamily="18" charset="0"/>
            </a:endParaRPr>
          </a:p>
        </p:txBody>
      </p:sp>
    </p:spTree>
    <p:extLst>
      <p:ext uri="{BB962C8B-B14F-4D97-AF65-F5344CB8AC3E}">
        <p14:creationId xmlns:p14="http://schemas.microsoft.com/office/powerpoint/2010/main" val="14440511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609600" y="609600"/>
            <a:ext cx="10972800" cy="5715000"/>
          </a:xfrm>
        </p:spPr>
        <p:txBody>
          <a:bodyPr/>
          <a:lstStyle/>
          <a:p>
            <a:pPr marL="0" indent="0" algn="ctr">
              <a:buNone/>
            </a:pPr>
            <a:r>
              <a:rPr lang="en-US" sz="4000" b="1" dirty="0" smtClean="0">
                <a:effectLst/>
                <a:cs typeface="Times New Roman" panose="02020603050405020304" pitchFamily="18" charset="0"/>
              </a:rPr>
              <a:t>Coming Out of Egypt - The </a:t>
            </a:r>
            <a:r>
              <a:rPr lang="en-US" sz="4000" b="1" dirty="0" smtClean="0">
                <a:effectLst/>
                <a:cs typeface="Times New Roman" panose="02020603050405020304" pitchFamily="18" charset="0"/>
              </a:rPr>
              <a:t>First Stop: Sukkoth</a:t>
            </a:r>
          </a:p>
          <a:p>
            <a:pPr marL="0" indent="0">
              <a:buNone/>
            </a:pPr>
            <a:r>
              <a:rPr lang="en-US" sz="4000" b="1" dirty="0" smtClean="0">
                <a:effectLst/>
                <a:cs typeface="Times New Roman" panose="02020603050405020304" pitchFamily="18" charset="0"/>
              </a:rPr>
              <a:t>The </a:t>
            </a:r>
            <a:r>
              <a:rPr lang="en-US" sz="4000" b="1" dirty="0">
                <a:effectLst/>
                <a:cs typeface="Times New Roman" panose="02020603050405020304" pitchFamily="18" charset="0"/>
              </a:rPr>
              <a:t>sons of </a:t>
            </a:r>
            <a:r>
              <a:rPr lang="en-US" sz="4000" b="1" dirty="0" err="1">
                <a:effectLst/>
                <a:cs typeface="Times New Roman" panose="02020603050405020304" pitchFamily="18" charset="0"/>
              </a:rPr>
              <a:t>Yisrael</a:t>
            </a:r>
            <a:r>
              <a:rPr lang="en-US" sz="4000" b="1" dirty="0">
                <a:effectLst/>
                <a:cs typeface="Times New Roman" panose="02020603050405020304" pitchFamily="18" charset="0"/>
              </a:rPr>
              <a:t> journeyed from </a:t>
            </a:r>
            <a:r>
              <a:rPr lang="en-US" sz="4000" b="1" dirty="0" err="1">
                <a:effectLst/>
                <a:cs typeface="Times New Roman" panose="02020603050405020304" pitchFamily="18" charset="0"/>
              </a:rPr>
              <a:t>Rameses</a:t>
            </a:r>
            <a:r>
              <a:rPr lang="en-US" sz="4000" b="1" dirty="0">
                <a:effectLst/>
                <a:cs typeface="Times New Roman" panose="02020603050405020304" pitchFamily="18" charset="0"/>
              </a:rPr>
              <a:t> to Sukkoth. There were about six hundred thousand men on foot, besides women and children. (</a:t>
            </a:r>
            <a:r>
              <a:rPr lang="en-US" sz="4000" b="1" dirty="0" err="1">
                <a:effectLst/>
                <a:cs typeface="Times New Roman" panose="02020603050405020304" pitchFamily="18" charset="0"/>
              </a:rPr>
              <a:t>Shemot</a:t>
            </a:r>
            <a:r>
              <a:rPr lang="en-US" sz="4000" b="1" dirty="0">
                <a:effectLst/>
                <a:cs typeface="Times New Roman" panose="02020603050405020304" pitchFamily="18" charset="0"/>
              </a:rPr>
              <a:t> </a:t>
            </a:r>
            <a:r>
              <a:rPr lang="en-US" sz="4000" b="1" dirty="0" smtClean="0">
                <a:effectLst/>
                <a:cs typeface="Times New Roman" panose="02020603050405020304" pitchFamily="18" charset="0"/>
              </a:rPr>
              <a:t>12:37</a:t>
            </a:r>
            <a:r>
              <a:rPr lang="en-US" sz="4000" b="1" dirty="0">
                <a:effectLst/>
                <a:cs typeface="Times New Roman" panose="02020603050405020304" pitchFamily="18" charset="0"/>
              </a:rPr>
              <a:t>)</a:t>
            </a:r>
            <a:endParaRPr lang="en-US" sz="4000" b="1" dirty="0" smtClean="0">
              <a:effectLst/>
              <a:cs typeface="Times New Roman" pitchFamily="18" charset="0"/>
            </a:endParaRPr>
          </a:p>
        </p:txBody>
      </p:sp>
    </p:spTree>
    <p:extLst>
      <p:ext uri="{BB962C8B-B14F-4D97-AF65-F5344CB8AC3E}">
        <p14:creationId xmlns:p14="http://schemas.microsoft.com/office/powerpoint/2010/main" val="23561309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629" y="593274"/>
            <a:ext cx="10495039" cy="5807525"/>
          </a:xfrm>
        </p:spPr>
        <p:txBody>
          <a:bodyPr>
            <a:normAutofit/>
          </a:bodyPr>
          <a:lstStyle/>
          <a:p>
            <a:pPr algn="ctr">
              <a:buNone/>
            </a:pPr>
            <a:r>
              <a:rPr lang="en-US" sz="4000" b="1" dirty="0" smtClean="0"/>
              <a:t>Yahuwah </a:t>
            </a:r>
            <a:r>
              <a:rPr lang="en-US" sz="4000" b="1" dirty="0" err="1" smtClean="0"/>
              <a:t>Tabernacled</a:t>
            </a:r>
            <a:r>
              <a:rPr lang="en-US" sz="4000" b="1" dirty="0" smtClean="0"/>
              <a:t> in the Pillar</a:t>
            </a:r>
          </a:p>
          <a:p>
            <a:pPr>
              <a:buNone/>
            </a:pPr>
            <a:r>
              <a:rPr lang="en-US" sz="4000" b="1" dirty="0" smtClean="0"/>
              <a:t>By </a:t>
            </a:r>
            <a:r>
              <a:rPr lang="en-US" sz="4000" b="1" dirty="0"/>
              <a:t>day </a:t>
            </a:r>
            <a:r>
              <a:rPr lang="en-US" sz="4000" b="1" dirty="0" smtClean="0"/>
              <a:t>Yahuwah </a:t>
            </a:r>
            <a:r>
              <a:rPr lang="en-US" sz="4000" b="1" dirty="0"/>
              <a:t>went ahead of them in a pillar of cloud to guide them on their way and by night in a pillar of fire to give them light, so that they could travel by day or </a:t>
            </a:r>
            <a:r>
              <a:rPr lang="en-US" sz="4000" b="1" dirty="0" smtClean="0"/>
              <a:t>night</a:t>
            </a:r>
            <a:r>
              <a:rPr lang="en-US" sz="4000" b="1" dirty="0"/>
              <a:t>. </a:t>
            </a:r>
            <a:r>
              <a:rPr lang="en-US" sz="4000" b="1" dirty="0" smtClean="0"/>
              <a:t>Neither </a:t>
            </a:r>
            <a:r>
              <a:rPr lang="en-US" sz="4000" b="1" dirty="0"/>
              <a:t>the pillar of cloud by day nor the pillar of fire by night left its place in front of the people. (</a:t>
            </a:r>
            <a:r>
              <a:rPr lang="en-US" sz="4000" b="1" dirty="0" err="1"/>
              <a:t>Shemot</a:t>
            </a:r>
            <a:r>
              <a:rPr lang="en-US" sz="4000" b="1" dirty="0"/>
              <a:t> 13:21-22)</a:t>
            </a:r>
            <a:endParaRPr lang="en-US" sz="4000" b="1" dirty="0" smtClean="0"/>
          </a:p>
        </p:txBody>
      </p:sp>
    </p:spTree>
    <p:extLst>
      <p:ext uri="{BB962C8B-B14F-4D97-AF65-F5344CB8AC3E}">
        <p14:creationId xmlns:p14="http://schemas.microsoft.com/office/powerpoint/2010/main" val="26667763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629" y="876303"/>
            <a:ext cx="10495039" cy="5807525"/>
          </a:xfrm>
        </p:spPr>
        <p:txBody>
          <a:bodyPr>
            <a:noAutofit/>
          </a:bodyPr>
          <a:lstStyle/>
          <a:p>
            <a:pPr>
              <a:buNone/>
            </a:pPr>
            <a:r>
              <a:rPr lang="en-US" sz="4000" b="1" dirty="0"/>
              <a:t>In all the travels of the sons of </a:t>
            </a:r>
            <a:r>
              <a:rPr lang="en-US" sz="4000" b="1" dirty="0" err="1"/>
              <a:t>Yisrael</a:t>
            </a:r>
            <a:r>
              <a:rPr lang="en-US" sz="4000" b="1" dirty="0"/>
              <a:t>, whenever the cloud lifted from above the tabernacle, they would set out; but if the cloud did not lift, they did not set out-- until the day it lifted.  So the cloud of </a:t>
            </a:r>
            <a:r>
              <a:rPr lang="en-US" sz="4000" b="1" dirty="0" smtClean="0"/>
              <a:t>Yahuwah </a:t>
            </a:r>
            <a:r>
              <a:rPr lang="en-US" sz="4000" b="1" dirty="0"/>
              <a:t>was over the tabernacle by day, and fire was in the cloud by night, in the sight of all the house of Yisrael during all their travels. (</a:t>
            </a:r>
            <a:r>
              <a:rPr lang="en-US" sz="4000" b="1" dirty="0" err="1"/>
              <a:t>Shemot</a:t>
            </a:r>
            <a:r>
              <a:rPr lang="en-US" sz="4000" b="1" dirty="0"/>
              <a:t> 40:36-38)</a:t>
            </a:r>
          </a:p>
        </p:txBody>
      </p:sp>
    </p:spTree>
    <p:extLst>
      <p:ext uri="{BB962C8B-B14F-4D97-AF65-F5344CB8AC3E}">
        <p14:creationId xmlns:p14="http://schemas.microsoft.com/office/powerpoint/2010/main" val="25577133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609600" y="609600"/>
            <a:ext cx="10972800" cy="57150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Tabernacle in the Wilderness</a:t>
            </a:r>
          </a:p>
          <a:p>
            <a:pPr marL="0" indent="0">
              <a:buNone/>
            </a:pPr>
            <a:r>
              <a:rPr lang="en-US" sz="4000" b="1" dirty="0" err="1" smtClean="0">
                <a:latin typeface="Times New Roman" panose="02020603050405020304" pitchFamily="18" charset="0"/>
                <a:cs typeface="Times New Roman" panose="02020603050405020304" pitchFamily="18" charset="0"/>
              </a:rPr>
              <a:t>Shemot</a:t>
            </a:r>
            <a:r>
              <a:rPr lang="en-US" sz="4000" b="1" dirty="0" smtClean="0">
                <a:latin typeface="Times New Roman" panose="02020603050405020304" pitchFamily="18" charset="0"/>
                <a:cs typeface="Times New Roman" panose="02020603050405020304" pitchFamily="18" charset="0"/>
              </a:rPr>
              <a:t>/Exodus 25:8-9</a:t>
            </a:r>
          </a:p>
          <a:p>
            <a:pPr marL="0" indent="0">
              <a:buNone/>
            </a:pPr>
            <a:r>
              <a:rPr lang="en-US" sz="4000" b="1" dirty="0"/>
              <a:t>Let them construct a </a:t>
            </a:r>
            <a:r>
              <a:rPr lang="en-US" sz="4000" b="1" dirty="0" smtClean="0"/>
              <a:t>sanctuary (</a:t>
            </a:r>
            <a:r>
              <a:rPr lang="en-US" sz="4000" b="1" i="1" dirty="0" err="1" smtClean="0"/>
              <a:t>miqdash</a:t>
            </a:r>
            <a:r>
              <a:rPr lang="en-US" sz="4000" b="1" dirty="0" smtClean="0"/>
              <a:t> – a holy place) </a:t>
            </a:r>
            <a:r>
              <a:rPr lang="en-US" sz="4000" b="1" dirty="0"/>
              <a:t>for Me, that I may </a:t>
            </a:r>
            <a:r>
              <a:rPr lang="en-US" sz="4000" b="1" dirty="0" smtClean="0"/>
              <a:t>dwell (</a:t>
            </a:r>
            <a:r>
              <a:rPr lang="en-US" sz="4000" b="1" i="1" dirty="0" err="1" smtClean="0"/>
              <a:t>shachan</a:t>
            </a:r>
            <a:r>
              <a:rPr lang="en-US" sz="4000" b="1" dirty="0" smtClean="0"/>
              <a:t>) </a:t>
            </a:r>
            <a:r>
              <a:rPr lang="en-US" sz="4000" b="1" dirty="0"/>
              <a:t>among them</a:t>
            </a:r>
            <a:r>
              <a:rPr lang="en-US" sz="4000" b="1" dirty="0" smtClean="0"/>
              <a:t>. According </a:t>
            </a:r>
            <a:r>
              <a:rPr lang="en-US" sz="4000" b="1" dirty="0"/>
              <a:t>to all that I am going to show you, [as] the pattern of the </a:t>
            </a:r>
            <a:r>
              <a:rPr lang="en-US" sz="4000" b="1" dirty="0" smtClean="0"/>
              <a:t>tabernacle (</a:t>
            </a:r>
            <a:r>
              <a:rPr lang="en-US" sz="4000" b="1" i="1" dirty="0" err="1" smtClean="0"/>
              <a:t>mishchan</a:t>
            </a:r>
            <a:r>
              <a:rPr lang="en-US" sz="4000" b="1" dirty="0" smtClean="0"/>
              <a:t> – dwelling place) </a:t>
            </a:r>
            <a:r>
              <a:rPr lang="en-US" sz="4000" b="1" dirty="0"/>
              <a:t>and the pattern of all its furniture, just so you shall construct [it].</a:t>
            </a:r>
          </a:p>
          <a:p>
            <a:pPr marL="0" indent="0">
              <a:buNone/>
            </a:pPr>
            <a:endParaRPr 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73785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609600" y="609600"/>
            <a:ext cx="10972800" cy="57150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True Tabernacle of Yahuwah</a:t>
            </a:r>
          </a:p>
          <a:p>
            <a:pPr marL="0" indent="0">
              <a:buNone/>
            </a:pPr>
            <a:r>
              <a:rPr lang="en-US" sz="4000" b="1" dirty="0" smtClean="0">
                <a:latin typeface="Times New Roman" panose="02020603050405020304" pitchFamily="18" charset="0"/>
                <a:cs typeface="Times New Roman" panose="02020603050405020304" pitchFamily="18" charset="0"/>
              </a:rPr>
              <a:t>Hebrews 8:1-3</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b="1" dirty="0"/>
              <a:t>Now the main point in what has been said [is this]: we have such a high priest, who has taken His seat at the right hand of the throne of the Majesty in the heavens</a:t>
            </a:r>
            <a:r>
              <a:rPr lang="en-US" sz="4000" b="1" dirty="0" smtClean="0"/>
              <a:t>, </a:t>
            </a:r>
            <a:r>
              <a:rPr lang="en-US" sz="4000" b="1" dirty="0"/>
              <a:t>a </a:t>
            </a:r>
            <a:r>
              <a:rPr lang="en-US" sz="4000" b="1" u="sng" dirty="0"/>
              <a:t>minister in the sanctuary and in the true tabernacle, which the Lord pitched, not </a:t>
            </a:r>
            <a:r>
              <a:rPr lang="en-US" sz="4000" b="1" u="sng" dirty="0" smtClean="0"/>
              <a:t>man</a:t>
            </a:r>
            <a:r>
              <a:rPr lang="en-US" sz="4000" b="1" dirty="0" smtClean="0"/>
              <a:t>. </a:t>
            </a:r>
            <a:r>
              <a:rPr lang="en-US" sz="4000" b="1" dirty="0"/>
              <a:t>For every high priest is appointed to offer both gifts and sacrifices; so it is necessary that this [high priest] also have something to offer.</a:t>
            </a:r>
          </a:p>
        </p:txBody>
      </p:sp>
    </p:spTree>
    <p:extLst>
      <p:ext uri="{BB962C8B-B14F-4D97-AF65-F5344CB8AC3E}">
        <p14:creationId xmlns:p14="http://schemas.microsoft.com/office/powerpoint/2010/main" val="34438108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609600" y="609600"/>
            <a:ext cx="10972800" cy="57150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True Tabernacle of Yahuwah</a:t>
            </a:r>
          </a:p>
          <a:p>
            <a:pPr marL="0" indent="0">
              <a:buNone/>
            </a:pPr>
            <a:r>
              <a:rPr lang="en-US" sz="4000" b="1" dirty="0" smtClean="0">
                <a:latin typeface="Times New Roman" panose="02020603050405020304" pitchFamily="18" charset="0"/>
                <a:cs typeface="Times New Roman" panose="02020603050405020304" pitchFamily="18" charset="0"/>
              </a:rPr>
              <a:t>Hebrews 8:4-5</a:t>
            </a:r>
            <a:endParaRPr lang="en-US" sz="4000" b="1" dirty="0" smtClean="0">
              <a:latin typeface="Times New Roman" panose="02020603050405020304" pitchFamily="18" charset="0"/>
              <a:cs typeface="Times New Roman" panose="02020603050405020304" pitchFamily="18" charset="0"/>
            </a:endParaRPr>
          </a:p>
          <a:p>
            <a:pPr marL="0" indent="0">
              <a:buNone/>
            </a:pPr>
            <a:r>
              <a:rPr lang="en-US" sz="4000" b="1" dirty="0"/>
              <a:t>Now if He were on earth, He would not be a priest at all, since there are those who offer the gifts according to the Law</a:t>
            </a:r>
            <a:r>
              <a:rPr lang="en-US" sz="4000" b="1" dirty="0" smtClean="0"/>
              <a:t>; </a:t>
            </a:r>
            <a:r>
              <a:rPr lang="en-US" sz="4000" b="1" u="sng" dirty="0"/>
              <a:t>who serve a copy and shadow of the heavenly things</a:t>
            </a:r>
            <a:r>
              <a:rPr lang="en-US" sz="4000" b="1" dirty="0"/>
              <a:t>, just as Mosheh was warned [by Elohim] when he was about to erect the tabernacle; for, "SEE," He says, "THAT YOU MAKE all things </a:t>
            </a:r>
            <a:r>
              <a:rPr lang="en-US" sz="4000" b="1" u="sng" dirty="0"/>
              <a:t>ACCORDING TO THE PATTERN </a:t>
            </a:r>
            <a:r>
              <a:rPr lang="en-US" sz="4000" b="1" dirty="0"/>
              <a:t>WHICH WAS SHOWN YOU ON THE MOUNTAIN</a:t>
            </a:r>
            <a:r>
              <a:rPr lang="en-US" sz="4000" b="1" dirty="0" smtClean="0"/>
              <a:t>."</a:t>
            </a:r>
            <a:endParaRPr lang="en-US" sz="4000" b="1" dirty="0"/>
          </a:p>
        </p:txBody>
      </p:sp>
    </p:spTree>
    <p:extLst>
      <p:ext uri="{BB962C8B-B14F-4D97-AF65-F5344CB8AC3E}">
        <p14:creationId xmlns:p14="http://schemas.microsoft.com/office/powerpoint/2010/main" val="471644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609600" y="609600"/>
            <a:ext cx="10972800" cy="5715000"/>
          </a:xfrm>
        </p:spPr>
        <p:txBody>
          <a:bodyPr>
            <a:normAutofit fontScale="92500" lnSpcReduction="10000"/>
          </a:bodyPr>
          <a:lstStyle/>
          <a:p>
            <a:pPr marL="0" indent="0" algn="ctr">
              <a:buNone/>
            </a:pPr>
            <a:r>
              <a:rPr lang="en-US" sz="4000" b="1" dirty="0" smtClean="0">
                <a:latin typeface="Times New Roman" panose="02020603050405020304" pitchFamily="18" charset="0"/>
                <a:cs typeface="Times New Roman" panose="02020603050405020304" pitchFamily="18" charset="0"/>
              </a:rPr>
              <a:t>When in the Land…</a:t>
            </a:r>
          </a:p>
          <a:p>
            <a:pPr marL="0" indent="0">
              <a:buNone/>
            </a:pPr>
            <a:r>
              <a:rPr lang="en-US" sz="4000" b="1" dirty="0" smtClean="0">
                <a:latin typeface="Times New Roman" panose="02020603050405020304" pitchFamily="18" charset="0"/>
                <a:cs typeface="Times New Roman" panose="02020603050405020304" pitchFamily="18" charset="0"/>
              </a:rPr>
              <a:t>But </a:t>
            </a:r>
            <a:r>
              <a:rPr lang="en-US" sz="4000" b="1" dirty="0">
                <a:latin typeface="Times New Roman" panose="02020603050405020304" pitchFamily="18" charset="0"/>
                <a:cs typeface="Times New Roman" panose="02020603050405020304" pitchFamily="18" charset="0"/>
              </a:rPr>
              <a:t>you are to seek the place </a:t>
            </a:r>
            <a:r>
              <a:rPr lang="en-US" sz="4000" b="1" dirty="0" smtClean="0">
                <a:latin typeface="Times New Roman" panose="02020603050405020304" pitchFamily="18" charset="0"/>
                <a:cs typeface="Times New Roman" panose="02020603050405020304" pitchFamily="18" charset="0"/>
              </a:rPr>
              <a:t>Yahuwah </a:t>
            </a:r>
            <a:r>
              <a:rPr lang="en-US" sz="4000" b="1" dirty="0">
                <a:latin typeface="Times New Roman" panose="02020603050405020304" pitchFamily="18" charset="0"/>
                <a:cs typeface="Times New Roman" panose="02020603050405020304" pitchFamily="18" charset="0"/>
              </a:rPr>
              <a:t>your Elohim will choose from among all your tribes to put his Name there for his </a:t>
            </a:r>
            <a:r>
              <a:rPr lang="en-US" sz="4000" b="1" dirty="0" smtClean="0">
                <a:latin typeface="Times New Roman" panose="02020603050405020304" pitchFamily="18" charset="0"/>
                <a:cs typeface="Times New Roman" panose="02020603050405020304" pitchFamily="18" charset="0"/>
              </a:rPr>
              <a:t>dwelling </a:t>
            </a:r>
            <a:r>
              <a:rPr lang="en-US" sz="4000" b="1" dirty="0"/>
              <a:t>(</a:t>
            </a:r>
            <a:r>
              <a:rPr lang="en-US" sz="4000" b="1" i="1" dirty="0" err="1"/>
              <a:t>shachan</a:t>
            </a:r>
            <a:r>
              <a:rPr lang="en-US" sz="4000" b="1" dirty="0" smtClean="0"/>
              <a:t>)</a:t>
            </a:r>
            <a:r>
              <a:rPr lang="en-US" sz="4000" b="1" dirty="0" smtClean="0">
                <a:latin typeface="Times New Roman" panose="02020603050405020304" pitchFamily="18" charset="0"/>
                <a:cs typeface="Times New Roman" panose="02020603050405020304" pitchFamily="18" charset="0"/>
              </a:rPr>
              <a:t>. </a:t>
            </a:r>
            <a:r>
              <a:rPr lang="en-US" sz="4000" b="1" u="sng" dirty="0">
                <a:latin typeface="Times New Roman" panose="02020603050405020304" pitchFamily="18" charset="0"/>
                <a:cs typeface="Times New Roman" panose="02020603050405020304" pitchFamily="18" charset="0"/>
              </a:rPr>
              <a:t>To that place you must go</a:t>
            </a:r>
            <a:r>
              <a:rPr lang="en-US" sz="4000" b="1" dirty="0">
                <a:latin typeface="Times New Roman" panose="02020603050405020304" pitchFamily="18" charset="0"/>
                <a:cs typeface="Times New Roman" panose="02020603050405020304" pitchFamily="18" charset="0"/>
              </a:rPr>
              <a:t>; there bring your burnt offerings and sacrifices, your tithes and special gifts, what you have vowed to give and your freewill offerings, and the firstborn of your herds and flocks.  </a:t>
            </a:r>
            <a:r>
              <a:rPr lang="en-US" sz="4000" b="1" u="sng" dirty="0">
                <a:latin typeface="Times New Roman" panose="02020603050405020304" pitchFamily="18" charset="0"/>
                <a:cs typeface="Times New Roman" panose="02020603050405020304" pitchFamily="18" charset="0"/>
              </a:rPr>
              <a:t>There, in the presence of </a:t>
            </a:r>
            <a:r>
              <a:rPr lang="en-US" sz="4000" b="1" u="sng" dirty="0" smtClean="0">
                <a:latin typeface="Times New Roman" panose="02020603050405020304" pitchFamily="18" charset="0"/>
                <a:cs typeface="Times New Roman" panose="02020603050405020304" pitchFamily="18" charset="0"/>
              </a:rPr>
              <a:t>Yahuwah </a:t>
            </a:r>
            <a:r>
              <a:rPr lang="en-US" sz="4000" b="1" u="sng" dirty="0">
                <a:latin typeface="Times New Roman" panose="02020603050405020304" pitchFamily="18" charset="0"/>
                <a:cs typeface="Times New Roman" panose="02020603050405020304" pitchFamily="18" charset="0"/>
              </a:rPr>
              <a:t>your Elohim, you and your families shall eat and shall rejoice</a:t>
            </a:r>
            <a:r>
              <a:rPr lang="en-US" sz="4000" b="1" dirty="0">
                <a:latin typeface="Times New Roman" panose="02020603050405020304" pitchFamily="18" charset="0"/>
                <a:cs typeface="Times New Roman" panose="02020603050405020304" pitchFamily="18" charset="0"/>
              </a:rPr>
              <a:t> in everything you have put your hand to, because </a:t>
            </a:r>
            <a:r>
              <a:rPr lang="en-US" sz="4000" b="1" dirty="0" smtClean="0">
                <a:latin typeface="Times New Roman" panose="02020603050405020304" pitchFamily="18" charset="0"/>
                <a:cs typeface="Times New Roman" panose="02020603050405020304" pitchFamily="18" charset="0"/>
              </a:rPr>
              <a:t>Yahuwah </a:t>
            </a:r>
            <a:r>
              <a:rPr lang="en-US" sz="4000" b="1" dirty="0">
                <a:latin typeface="Times New Roman" panose="02020603050405020304" pitchFamily="18" charset="0"/>
                <a:cs typeface="Times New Roman" panose="02020603050405020304" pitchFamily="18" charset="0"/>
              </a:rPr>
              <a:t>your Elohim has blessed you. (</a:t>
            </a:r>
            <a:r>
              <a:rPr lang="en-US" sz="4000" b="1" dirty="0" err="1">
                <a:latin typeface="Times New Roman" panose="02020603050405020304" pitchFamily="18" charset="0"/>
                <a:cs typeface="Times New Roman" panose="02020603050405020304" pitchFamily="18" charset="0"/>
              </a:rPr>
              <a:t>Devarim</a:t>
            </a:r>
            <a:r>
              <a:rPr lang="en-US" sz="4000" b="1" dirty="0">
                <a:latin typeface="Times New Roman" panose="02020603050405020304" pitchFamily="18" charset="0"/>
                <a:cs typeface="Times New Roman" panose="02020603050405020304" pitchFamily="18" charset="0"/>
              </a:rPr>
              <a:t> 12:5-7)</a:t>
            </a:r>
          </a:p>
        </p:txBody>
      </p:sp>
    </p:spTree>
    <p:extLst>
      <p:ext uri="{BB962C8B-B14F-4D97-AF65-F5344CB8AC3E}">
        <p14:creationId xmlns:p14="http://schemas.microsoft.com/office/powerpoint/2010/main" val="2595458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609600" y="609600"/>
            <a:ext cx="10972800" cy="5715000"/>
          </a:xfrm>
        </p:spPr>
        <p:txBody>
          <a:bodyPr>
            <a:normAutofit fontScale="92500" lnSpcReduction="10000"/>
          </a:bodyPr>
          <a:lstStyle/>
          <a:p>
            <a:pPr marL="0" indent="0" algn="ctr">
              <a:buNone/>
            </a:pPr>
            <a:r>
              <a:rPr lang="en-US" sz="4000" b="1" dirty="0" smtClean="0">
                <a:latin typeface="Times New Roman" panose="02020603050405020304" pitchFamily="18" charset="0"/>
                <a:cs typeface="Times New Roman" panose="02020603050405020304" pitchFamily="18" charset="0"/>
              </a:rPr>
              <a:t>A Time of Joy</a:t>
            </a:r>
          </a:p>
          <a:p>
            <a:pPr marL="0" indent="0">
              <a:buNone/>
            </a:pPr>
            <a:r>
              <a:rPr lang="en-US" sz="4000" b="1" dirty="0" smtClean="0">
                <a:latin typeface="Times New Roman" panose="02020603050405020304" pitchFamily="18" charset="0"/>
                <a:cs typeface="Times New Roman" panose="02020603050405020304" pitchFamily="18" charset="0"/>
              </a:rPr>
              <a:t>Celebrate </a:t>
            </a:r>
            <a:r>
              <a:rPr lang="en-US" sz="4000" b="1" dirty="0">
                <a:latin typeface="Times New Roman" panose="02020603050405020304" pitchFamily="18" charset="0"/>
                <a:cs typeface="Times New Roman" panose="02020603050405020304" pitchFamily="18" charset="0"/>
              </a:rPr>
              <a:t>the Feast of Tabernacles for seven days after you have gathered the produce of your threshing floor and your winepress.  </a:t>
            </a:r>
            <a:r>
              <a:rPr lang="en-US" sz="4000" b="1" u="sng" dirty="0">
                <a:latin typeface="Times New Roman" panose="02020603050405020304" pitchFamily="18" charset="0"/>
                <a:cs typeface="Times New Roman" panose="02020603050405020304" pitchFamily="18" charset="0"/>
              </a:rPr>
              <a:t>Be joyful at your Feast-- you, your sons and daughters, your menservants and maidservants, and the Levites, the aliens, the fatherless and the widows who live in your towns</a:t>
            </a:r>
            <a:r>
              <a:rPr lang="en-US" sz="4000" b="1" dirty="0">
                <a:latin typeface="Times New Roman" panose="02020603050405020304" pitchFamily="18" charset="0"/>
                <a:cs typeface="Times New Roman" panose="02020603050405020304" pitchFamily="18" charset="0"/>
              </a:rPr>
              <a:t>.  For seven days celebrate the Feast to </a:t>
            </a:r>
            <a:r>
              <a:rPr lang="en-US" sz="4000" b="1" dirty="0" smtClean="0">
                <a:latin typeface="Times New Roman" panose="02020603050405020304" pitchFamily="18" charset="0"/>
                <a:cs typeface="Times New Roman" panose="02020603050405020304" pitchFamily="18" charset="0"/>
              </a:rPr>
              <a:t>Yahuwah </a:t>
            </a:r>
            <a:r>
              <a:rPr lang="en-US" sz="4000" b="1" dirty="0">
                <a:latin typeface="Times New Roman" panose="02020603050405020304" pitchFamily="18" charset="0"/>
                <a:cs typeface="Times New Roman" panose="02020603050405020304" pitchFamily="18" charset="0"/>
              </a:rPr>
              <a:t>your Elohim at the place </a:t>
            </a:r>
            <a:r>
              <a:rPr lang="en-US" sz="4000" b="1" dirty="0" smtClean="0">
                <a:latin typeface="Times New Roman" panose="02020603050405020304" pitchFamily="18" charset="0"/>
                <a:cs typeface="Times New Roman" panose="02020603050405020304" pitchFamily="18" charset="0"/>
              </a:rPr>
              <a:t>Yahuwah </a:t>
            </a:r>
            <a:r>
              <a:rPr lang="en-US" sz="4000" b="1" dirty="0">
                <a:latin typeface="Times New Roman" panose="02020603050405020304" pitchFamily="18" charset="0"/>
                <a:cs typeface="Times New Roman" panose="02020603050405020304" pitchFamily="18" charset="0"/>
              </a:rPr>
              <a:t>will choose. For </a:t>
            </a:r>
            <a:r>
              <a:rPr lang="en-US" sz="4000" b="1" dirty="0" smtClean="0">
                <a:latin typeface="Times New Roman" panose="02020603050405020304" pitchFamily="18" charset="0"/>
                <a:cs typeface="Times New Roman" panose="02020603050405020304" pitchFamily="18" charset="0"/>
              </a:rPr>
              <a:t>Yahuwah </a:t>
            </a:r>
            <a:r>
              <a:rPr lang="en-US" sz="4000" b="1" dirty="0">
                <a:latin typeface="Times New Roman" panose="02020603050405020304" pitchFamily="18" charset="0"/>
                <a:cs typeface="Times New Roman" panose="02020603050405020304" pitchFamily="18" charset="0"/>
              </a:rPr>
              <a:t>your Elohim will bless you in all your harvest and in all the work of your hands, and your joy will be complete. (</a:t>
            </a:r>
            <a:r>
              <a:rPr lang="en-US" sz="4000" b="1" dirty="0" err="1">
                <a:latin typeface="Times New Roman" panose="02020603050405020304" pitchFamily="18" charset="0"/>
                <a:cs typeface="Times New Roman" panose="02020603050405020304" pitchFamily="18" charset="0"/>
              </a:rPr>
              <a:t>Devarim</a:t>
            </a:r>
            <a:r>
              <a:rPr lang="en-US" sz="4000" b="1" dirty="0">
                <a:latin typeface="Times New Roman" panose="02020603050405020304" pitchFamily="18" charset="0"/>
                <a:cs typeface="Times New Roman" panose="02020603050405020304" pitchFamily="18" charset="0"/>
              </a:rPr>
              <a:t> 16:13-15)</a:t>
            </a:r>
          </a:p>
        </p:txBody>
      </p:sp>
    </p:spTree>
    <p:extLst>
      <p:ext uri="{BB962C8B-B14F-4D97-AF65-F5344CB8AC3E}">
        <p14:creationId xmlns:p14="http://schemas.microsoft.com/office/powerpoint/2010/main" val="37149242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How Can Elohim Tabernacle in a Human Body?</a:t>
            </a:r>
          </a:p>
          <a:p>
            <a:pPr marL="0" indent="0">
              <a:buNone/>
            </a:pPr>
            <a:r>
              <a:rPr lang="en-US" sz="4000" b="1" dirty="0" smtClean="0">
                <a:latin typeface="Times New Roman" panose="02020603050405020304" pitchFamily="18" charset="0"/>
                <a:cs typeface="Times New Roman" panose="02020603050405020304" pitchFamily="18" charset="0"/>
              </a:rPr>
              <a:t>Matthew 1:18-20</a:t>
            </a:r>
          </a:p>
          <a:p>
            <a:pPr marL="0" indent="0">
              <a:buNone/>
            </a:pPr>
            <a:r>
              <a:rPr lang="en-US" sz="4000" b="1" dirty="0"/>
              <a:t>Now the birth of Yahusha Messiah was as follows: when His mother Mary had been betrothed to </a:t>
            </a:r>
            <a:r>
              <a:rPr lang="en-US" sz="4000" b="1" dirty="0" err="1"/>
              <a:t>Yoseph</a:t>
            </a:r>
            <a:r>
              <a:rPr lang="en-US" sz="4000" b="1" dirty="0"/>
              <a:t>, before they came together </a:t>
            </a:r>
            <a:r>
              <a:rPr lang="en-US" sz="4000" b="1" u="sng" dirty="0"/>
              <a:t>she was found to be with child by the Holy Spirit</a:t>
            </a:r>
            <a:r>
              <a:rPr lang="en-US" sz="4000" b="1" dirty="0" smtClean="0"/>
              <a:t>. </a:t>
            </a:r>
            <a:r>
              <a:rPr lang="en-US" sz="4000" b="1" dirty="0"/>
              <a:t>And </a:t>
            </a:r>
            <a:r>
              <a:rPr lang="en-US" sz="4000" b="1" dirty="0" err="1"/>
              <a:t>Yoseph</a:t>
            </a:r>
            <a:r>
              <a:rPr lang="en-US" sz="4000" b="1" dirty="0"/>
              <a:t> her husband, being a righteous man and not wanting to disgrace her, planned to send her away </a:t>
            </a:r>
            <a:r>
              <a:rPr lang="en-US" sz="4000" b="1" dirty="0" smtClean="0"/>
              <a:t>secretly. </a:t>
            </a:r>
            <a:r>
              <a:rPr lang="en-US" sz="4000" b="1" dirty="0"/>
              <a:t>But when he had considered this, behold, an angel of the Lord appeared to him in a dream, saying, "</a:t>
            </a:r>
            <a:r>
              <a:rPr lang="en-US" sz="4000" b="1" dirty="0" err="1"/>
              <a:t>Yoseph</a:t>
            </a:r>
            <a:r>
              <a:rPr lang="en-US" sz="4000" b="1" dirty="0"/>
              <a:t>, son of David, do not be afraid to take Mary as your wife; for </a:t>
            </a:r>
            <a:r>
              <a:rPr lang="en-US" sz="4000" b="1" u="sng" dirty="0"/>
              <a:t>the Child who has been conceived in her is of the Holy Spirit</a:t>
            </a:r>
            <a:r>
              <a:rPr lang="en-US" sz="4000" b="1" dirty="0"/>
              <a:t>.</a:t>
            </a:r>
          </a:p>
          <a:p>
            <a:pPr marL="0" indent="0">
              <a:buNone/>
            </a:pPr>
            <a:endParaRPr 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55288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How Can Elohim Tabernacle in a Human Body?</a:t>
            </a:r>
          </a:p>
          <a:p>
            <a:pPr marL="0" indent="0">
              <a:buNone/>
            </a:pPr>
            <a:r>
              <a:rPr lang="en-US" sz="4000" b="1" dirty="0" smtClean="0">
                <a:latin typeface="Times New Roman" panose="02020603050405020304" pitchFamily="18" charset="0"/>
                <a:cs typeface="Times New Roman" panose="02020603050405020304" pitchFamily="18" charset="0"/>
              </a:rPr>
              <a:t>Matthew 1:21-23</a:t>
            </a:r>
          </a:p>
          <a:p>
            <a:pPr marL="0" indent="0">
              <a:buNone/>
            </a:pPr>
            <a:r>
              <a:rPr lang="en-US" sz="4000" b="1" dirty="0" smtClean="0"/>
              <a:t>She </a:t>
            </a:r>
            <a:r>
              <a:rPr lang="en-US" sz="4000" b="1" dirty="0"/>
              <a:t>will bear a Son; and you shall call His name Yahusha, for He will save His people from their sins</a:t>
            </a:r>
            <a:r>
              <a:rPr lang="en-US" sz="4000" b="1" dirty="0" smtClean="0"/>
              <a:t>. </a:t>
            </a:r>
            <a:r>
              <a:rPr lang="en-US" sz="4000" b="1" dirty="0"/>
              <a:t>Now all this took place to fulfill what was spoken by the Lord through the </a:t>
            </a:r>
            <a:r>
              <a:rPr lang="en-US" sz="4000" b="1" dirty="0" smtClean="0"/>
              <a:t>prophet: </a:t>
            </a:r>
            <a:r>
              <a:rPr lang="en-US" sz="4000" b="1" dirty="0"/>
              <a:t>"BEHOLD, THE VIRGIN SHALL BE WITH CHILD AND SHALL BEAR A SON, AND THEY SHALL CALL HIS NAME </a:t>
            </a:r>
            <a:r>
              <a:rPr lang="en-US" sz="4000" b="1" u="sng" dirty="0"/>
              <a:t>IMMANUEL</a:t>
            </a:r>
            <a:r>
              <a:rPr lang="en-US" sz="4000" b="1" dirty="0"/>
              <a:t>," which translated means, "</a:t>
            </a:r>
            <a:r>
              <a:rPr lang="en-US" sz="4000" b="1" u="sng" dirty="0"/>
              <a:t>GOD WITH US</a:t>
            </a:r>
            <a:r>
              <a:rPr lang="en-US" sz="4000" b="1" dirty="0"/>
              <a:t>."</a:t>
            </a:r>
          </a:p>
          <a:p>
            <a:pPr marL="0" indent="0">
              <a:buNone/>
            </a:pPr>
            <a:endParaRPr 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98169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How Can Elohim Tabernacle in a Human Body?</a:t>
            </a:r>
          </a:p>
          <a:p>
            <a:pPr marL="0" indent="0">
              <a:buNone/>
            </a:pPr>
            <a:r>
              <a:rPr lang="en-US" sz="4000" b="1" dirty="0" smtClean="0">
                <a:latin typeface="Times New Roman" panose="02020603050405020304" pitchFamily="18" charset="0"/>
                <a:cs typeface="Times New Roman" panose="02020603050405020304" pitchFamily="18" charset="0"/>
              </a:rPr>
              <a:t>Luke 1:26-28</a:t>
            </a:r>
          </a:p>
          <a:p>
            <a:pPr marL="0" indent="0">
              <a:buNone/>
            </a:pPr>
            <a:r>
              <a:rPr lang="en-US" sz="4000" b="1" dirty="0"/>
              <a:t>Now in the sixth month the angel Gabriel was sent from Elohim to a city in Galilee called Nazareth</a:t>
            </a:r>
            <a:r>
              <a:rPr lang="en-US" sz="4000" b="1" dirty="0" smtClean="0"/>
              <a:t>, </a:t>
            </a:r>
            <a:r>
              <a:rPr lang="en-US" sz="4000" b="1" dirty="0"/>
              <a:t>to a virgin engaged to a man whose name was </a:t>
            </a:r>
            <a:r>
              <a:rPr lang="en-US" sz="4000" b="1" dirty="0" err="1"/>
              <a:t>Yoseph</a:t>
            </a:r>
            <a:r>
              <a:rPr lang="en-US" sz="4000" b="1" dirty="0"/>
              <a:t>, of the descendants of David; and the virgin's name was </a:t>
            </a:r>
            <a:r>
              <a:rPr lang="en-US" sz="4000" b="1" dirty="0" smtClean="0"/>
              <a:t>Mary. </a:t>
            </a:r>
            <a:r>
              <a:rPr lang="en-US" sz="4000" b="1" dirty="0"/>
              <a:t>And coming in, he said to her, "Greetings, favored one! The Lord [is] with you."</a:t>
            </a:r>
          </a:p>
          <a:p>
            <a:pPr marL="0" indent="0">
              <a:buNone/>
            </a:pPr>
            <a:endParaRPr 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94060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How Can Elohim Tabernacle in a Human Body?</a:t>
            </a:r>
          </a:p>
          <a:p>
            <a:pPr marL="0" indent="0">
              <a:buNone/>
            </a:pPr>
            <a:r>
              <a:rPr lang="en-US" sz="4000" b="1" dirty="0" smtClean="0">
                <a:latin typeface="Times New Roman" panose="02020603050405020304" pitchFamily="18" charset="0"/>
                <a:cs typeface="Times New Roman" panose="02020603050405020304" pitchFamily="18" charset="0"/>
              </a:rPr>
              <a:t>Luke 1:29-31</a:t>
            </a:r>
          </a:p>
          <a:p>
            <a:pPr marL="0" indent="0">
              <a:buNone/>
            </a:pPr>
            <a:r>
              <a:rPr lang="en-US" sz="4000" b="1" dirty="0"/>
              <a:t>But she was very perplexed at [this] statement, and kept pondering what kind of salutation this was</a:t>
            </a:r>
            <a:r>
              <a:rPr lang="en-US" sz="4000" b="1" dirty="0" smtClean="0"/>
              <a:t>. </a:t>
            </a:r>
            <a:r>
              <a:rPr lang="en-US" sz="4000" b="1" dirty="0"/>
              <a:t>The angel said to her, "Do not be afraid, Mary; for you have found favor with </a:t>
            </a:r>
            <a:r>
              <a:rPr lang="en-US" sz="4000" b="1" dirty="0" smtClean="0"/>
              <a:t>Elohim. And </a:t>
            </a:r>
            <a:r>
              <a:rPr lang="en-US" sz="4000" b="1" dirty="0"/>
              <a:t>behold, you will conceive in your womb and bear a son, and you shall name Him Yahusha</a:t>
            </a:r>
            <a:r>
              <a:rPr lang="en-US" sz="4000" b="1" dirty="0" smtClean="0"/>
              <a:t>.</a:t>
            </a:r>
            <a:endParaRPr lang="en-US" sz="4000" b="1" dirty="0"/>
          </a:p>
        </p:txBody>
      </p:sp>
    </p:spTree>
    <p:extLst>
      <p:ext uri="{BB962C8B-B14F-4D97-AF65-F5344CB8AC3E}">
        <p14:creationId xmlns:p14="http://schemas.microsoft.com/office/powerpoint/2010/main" val="11371374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How Can Elohim Tabernacle in a Human Body?</a:t>
            </a:r>
          </a:p>
          <a:p>
            <a:pPr marL="0" indent="0">
              <a:buNone/>
            </a:pPr>
            <a:r>
              <a:rPr lang="en-US" sz="4000" b="1" dirty="0" smtClean="0">
                <a:latin typeface="Times New Roman" panose="02020603050405020304" pitchFamily="18" charset="0"/>
                <a:cs typeface="Times New Roman" panose="02020603050405020304" pitchFamily="18" charset="0"/>
              </a:rPr>
              <a:t>Luke 1:32-34</a:t>
            </a:r>
          </a:p>
          <a:p>
            <a:pPr marL="0" indent="0">
              <a:buNone/>
            </a:pPr>
            <a:r>
              <a:rPr lang="en-US" sz="4000" b="1" dirty="0"/>
              <a:t>He will be great and will be called </a:t>
            </a:r>
            <a:r>
              <a:rPr lang="en-US" sz="4000" b="1" u="sng" dirty="0"/>
              <a:t>the Son of the Most High</a:t>
            </a:r>
            <a:r>
              <a:rPr lang="en-US" sz="4000" b="1" dirty="0"/>
              <a:t>; and the Lord Elohim will give Him the throne of His father David</a:t>
            </a:r>
            <a:r>
              <a:rPr lang="en-US" sz="4000" b="1" dirty="0" smtClean="0"/>
              <a:t>; </a:t>
            </a:r>
            <a:r>
              <a:rPr lang="en-US" sz="4000" b="1" dirty="0"/>
              <a:t>and He will reign over the house of </a:t>
            </a:r>
            <a:r>
              <a:rPr lang="en-US" sz="4000" b="1" dirty="0" err="1"/>
              <a:t>Ya'acob</a:t>
            </a:r>
            <a:r>
              <a:rPr lang="en-US" sz="4000" b="1" dirty="0"/>
              <a:t> forever, and His kingdom will have no end</a:t>
            </a:r>
            <a:r>
              <a:rPr lang="en-US" sz="4000" b="1" dirty="0" smtClean="0"/>
              <a:t>." </a:t>
            </a:r>
            <a:r>
              <a:rPr lang="en-US" sz="4000" b="1" dirty="0"/>
              <a:t>Mary said to the angel, "How can this be, since I am a virgin?"</a:t>
            </a:r>
          </a:p>
        </p:txBody>
      </p:sp>
    </p:spTree>
    <p:extLst>
      <p:ext uri="{BB962C8B-B14F-4D97-AF65-F5344CB8AC3E}">
        <p14:creationId xmlns:p14="http://schemas.microsoft.com/office/powerpoint/2010/main" val="36685329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How Can Elohim Tabernacle in a Human Body?</a:t>
            </a:r>
          </a:p>
          <a:p>
            <a:pPr marL="0" indent="0">
              <a:buNone/>
            </a:pPr>
            <a:r>
              <a:rPr lang="en-US" sz="4000" b="1" dirty="0" smtClean="0">
                <a:latin typeface="Times New Roman" panose="02020603050405020304" pitchFamily="18" charset="0"/>
                <a:cs typeface="Times New Roman" panose="02020603050405020304" pitchFamily="18" charset="0"/>
              </a:rPr>
              <a:t>Luke 1:35-37</a:t>
            </a:r>
          </a:p>
          <a:p>
            <a:pPr marL="0" indent="0">
              <a:buNone/>
            </a:pPr>
            <a:r>
              <a:rPr lang="en-US" sz="4000" b="1" dirty="0"/>
              <a:t>The angel answered and said to her, "</a:t>
            </a:r>
            <a:r>
              <a:rPr lang="en-US" sz="4000" b="1" u="sng" dirty="0"/>
              <a:t>The Holy Spirit will come upon you, and the power of the Most High will overshadow you</a:t>
            </a:r>
            <a:r>
              <a:rPr lang="en-US" sz="4000" b="1" dirty="0"/>
              <a:t>; and for that reason the holy Child shall be called the Son of Elohim</a:t>
            </a:r>
            <a:r>
              <a:rPr lang="en-US" sz="4000" b="1" dirty="0" smtClean="0"/>
              <a:t>. And </a:t>
            </a:r>
            <a:r>
              <a:rPr lang="en-US" sz="4000" b="1" dirty="0"/>
              <a:t>behold, even your relative Elizabeth has also conceived a son in her old age; and she who was called barren is now in her sixth </a:t>
            </a:r>
            <a:r>
              <a:rPr lang="en-US" sz="4000" b="1" dirty="0" smtClean="0"/>
              <a:t>month. </a:t>
            </a:r>
            <a:r>
              <a:rPr lang="en-US" sz="4000" b="1" u="sng" dirty="0" smtClean="0"/>
              <a:t>For </a:t>
            </a:r>
            <a:r>
              <a:rPr lang="en-US" sz="4000" b="1" u="sng" dirty="0"/>
              <a:t>nothing will be impossible with Elohim</a:t>
            </a:r>
            <a:r>
              <a:rPr lang="en-US" sz="4000" b="1" dirty="0"/>
              <a:t>."</a:t>
            </a:r>
          </a:p>
          <a:p>
            <a:pPr marL="0" indent="0">
              <a:buNone/>
            </a:pPr>
            <a:endParaRPr lang="en-US" sz="4000" b="1" dirty="0"/>
          </a:p>
        </p:txBody>
      </p:sp>
    </p:spTree>
    <p:extLst>
      <p:ext uri="{BB962C8B-B14F-4D97-AF65-F5344CB8AC3E}">
        <p14:creationId xmlns:p14="http://schemas.microsoft.com/office/powerpoint/2010/main" val="20821644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4544" y="391886"/>
            <a:ext cx="11234057" cy="6172199"/>
          </a:xfrm>
        </p:spPr>
        <p:txBody>
          <a:bodyPr>
            <a:normAutofit fontScale="55000" lnSpcReduction="20000"/>
          </a:bodyPr>
          <a:lstStyle/>
          <a:p>
            <a:pPr marL="0" indent="0" algn="ctr">
              <a:buNone/>
            </a:pPr>
            <a:r>
              <a:rPr lang="en-US" sz="8000" b="1" dirty="0"/>
              <a:t>Luke </a:t>
            </a:r>
            <a:r>
              <a:rPr lang="en-US" sz="8000" b="1" dirty="0"/>
              <a:t>2:1-7  </a:t>
            </a:r>
            <a:endParaRPr lang="en-US" sz="8000" b="1" dirty="0"/>
          </a:p>
          <a:p>
            <a:pPr marL="0" indent="0">
              <a:buNone/>
            </a:pPr>
            <a:r>
              <a:rPr lang="en-US" sz="8000" b="1" dirty="0"/>
              <a:t>	</a:t>
            </a:r>
            <a:r>
              <a:rPr lang="en-US" sz="8000" b="1" dirty="0"/>
              <a:t>In </a:t>
            </a:r>
            <a:r>
              <a:rPr lang="en-US" sz="8000" b="1" dirty="0"/>
              <a:t>those days Caesar Augustus issued a decree that a census should be taken of the entire Roman world.  (This was the first census that took place while </a:t>
            </a:r>
            <a:r>
              <a:rPr lang="en-US" sz="8000" b="1" dirty="0" err="1"/>
              <a:t>Quirinius</a:t>
            </a:r>
            <a:r>
              <a:rPr lang="en-US" sz="8000" b="1" dirty="0"/>
              <a:t> was governor of Syria.)  And everyone went to his own town to register.  So </a:t>
            </a:r>
            <a:r>
              <a:rPr lang="en-US" sz="8000" b="1" dirty="0" err="1"/>
              <a:t>Yoseph</a:t>
            </a:r>
            <a:r>
              <a:rPr lang="en-US" sz="8000" b="1" dirty="0"/>
              <a:t> also went up from the town of Nazareth in Galilee to </a:t>
            </a:r>
            <a:r>
              <a:rPr lang="en-US" sz="8000" b="1" dirty="0" err="1"/>
              <a:t>Yehudah</a:t>
            </a:r>
            <a:r>
              <a:rPr lang="en-US" sz="8000" b="1" dirty="0"/>
              <a:t>, to Bethlehem the town of David, because he belonged to the house and line of David. </a:t>
            </a:r>
          </a:p>
        </p:txBody>
      </p:sp>
    </p:spTree>
    <p:extLst>
      <p:ext uri="{BB962C8B-B14F-4D97-AF65-F5344CB8AC3E}">
        <p14:creationId xmlns:p14="http://schemas.microsoft.com/office/powerpoint/2010/main" val="27474550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4544" y="391886"/>
            <a:ext cx="11234057" cy="6172199"/>
          </a:xfrm>
        </p:spPr>
        <p:txBody>
          <a:bodyPr>
            <a:normAutofit/>
          </a:bodyPr>
          <a:lstStyle/>
          <a:p>
            <a:pPr marL="0" indent="0">
              <a:buNone/>
            </a:pPr>
            <a:r>
              <a:rPr lang="en-US" sz="4000" b="1" dirty="0" smtClean="0"/>
              <a:t>He </a:t>
            </a:r>
            <a:r>
              <a:rPr lang="en-US" sz="4000" b="1" dirty="0"/>
              <a:t>went there to register with </a:t>
            </a:r>
            <a:r>
              <a:rPr lang="en-US" sz="4000" b="1" dirty="0" err="1"/>
              <a:t>Miryam</a:t>
            </a:r>
            <a:r>
              <a:rPr lang="en-US" sz="4000" b="1" dirty="0"/>
              <a:t>, who was pledged to be married to him and was expecting a child.  While they were there, the time came for the baby to be born, and she gave birth to her firstborn, a son. She wrapped him in cloths and placed him in a </a:t>
            </a:r>
            <a:r>
              <a:rPr lang="en-US" sz="4000" b="1" u="sng" dirty="0"/>
              <a:t>manger</a:t>
            </a:r>
            <a:r>
              <a:rPr lang="en-US" sz="4000" b="1" dirty="0"/>
              <a:t>, because there was no room for them in the inn. </a:t>
            </a:r>
          </a:p>
        </p:txBody>
      </p:sp>
    </p:spTree>
    <p:extLst>
      <p:ext uri="{BB962C8B-B14F-4D97-AF65-F5344CB8AC3E}">
        <p14:creationId xmlns:p14="http://schemas.microsoft.com/office/powerpoint/2010/main" val="14372992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337458"/>
            <a:ext cx="11136087" cy="6357257"/>
          </a:xfrm>
        </p:spPr>
        <p:txBody>
          <a:bodyPr>
            <a:noAutofit/>
          </a:bodyPr>
          <a:lstStyle/>
          <a:p>
            <a:pPr marL="0" indent="0">
              <a:spcBef>
                <a:spcPts val="0"/>
              </a:spcBef>
              <a:buNone/>
            </a:pPr>
            <a:r>
              <a:rPr lang="en-US" sz="4000" dirty="0"/>
              <a:t>The word </a:t>
            </a:r>
            <a:r>
              <a:rPr lang="en-US" sz="4000" i="1" dirty="0"/>
              <a:t>manger</a:t>
            </a:r>
            <a:r>
              <a:rPr lang="en-US" sz="4000" dirty="0"/>
              <a:t> is the Greek word </a:t>
            </a:r>
            <a:r>
              <a:rPr lang="en-US" sz="4000" i="1" dirty="0" err="1" smtClean="0"/>
              <a:t>phatnay</a:t>
            </a:r>
            <a:r>
              <a:rPr lang="en-US" sz="4000" dirty="0" smtClean="0"/>
              <a:t>.</a:t>
            </a:r>
            <a:r>
              <a:rPr lang="en-US" sz="4000" dirty="0"/>
              <a:t>  It is the same word translated as "</a:t>
            </a:r>
            <a:r>
              <a:rPr lang="en-US" sz="4000" i="1" dirty="0" smtClean="0"/>
              <a:t>stall</a:t>
            </a:r>
            <a:r>
              <a:rPr lang="en-US" sz="4000" dirty="0" smtClean="0"/>
              <a:t>“ or “stable” </a:t>
            </a:r>
            <a:r>
              <a:rPr lang="en-US" sz="4000" dirty="0"/>
              <a:t>in Luke 13:15, where </a:t>
            </a:r>
            <a:r>
              <a:rPr lang="en-US" sz="4000" dirty="0" err="1" smtClean="0"/>
              <a:t>Yeshua</a:t>
            </a:r>
            <a:r>
              <a:rPr lang="en-US" sz="4000" dirty="0" smtClean="0"/>
              <a:t> </a:t>
            </a:r>
            <a:r>
              <a:rPr lang="en-US" sz="4000" dirty="0"/>
              <a:t>answered the Pharisees, </a:t>
            </a:r>
            <a:endParaRPr lang="en-US" sz="4000" dirty="0" smtClean="0"/>
          </a:p>
          <a:p>
            <a:pPr marL="0" indent="0">
              <a:spcBef>
                <a:spcPts val="0"/>
              </a:spcBef>
              <a:buNone/>
            </a:pPr>
            <a:r>
              <a:rPr lang="en-US" sz="4000" b="1" dirty="0" smtClean="0"/>
              <a:t>"</a:t>
            </a:r>
            <a:r>
              <a:rPr lang="en-US" sz="4000" b="1" dirty="0"/>
              <a:t>You hypocrites! Doesn't each of you on the Sabbath untie his ox or donkey from </a:t>
            </a:r>
            <a:r>
              <a:rPr lang="en-US" sz="4000" b="1" u="sng" dirty="0"/>
              <a:t>the stall</a:t>
            </a:r>
            <a:r>
              <a:rPr lang="en-US" sz="4000" b="1" dirty="0"/>
              <a:t> (Gr. </a:t>
            </a:r>
            <a:r>
              <a:rPr lang="en-US" sz="4000" b="1" dirty="0" err="1">
                <a:latin typeface="Bwgrkn" panose="00000400000000000000" pitchFamily="2" charset="0"/>
              </a:rPr>
              <a:t>fa,tnh</a:t>
            </a:r>
            <a:r>
              <a:rPr lang="en-US" sz="4000" b="1" dirty="0"/>
              <a:t> </a:t>
            </a:r>
            <a:r>
              <a:rPr lang="en-US" sz="4000" b="1" dirty="0" smtClean="0"/>
              <a:t>) </a:t>
            </a:r>
            <a:r>
              <a:rPr lang="en-US" sz="4000" b="1" dirty="0"/>
              <a:t>and lead it out to give it water?"  </a:t>
            </a:r>
            <a:endParaRPr lang="en-US" sz="4000" b="1" dirty="0" smtClean="0"/>
          </a:p>
          <a:p>
            <a:pPr marL="0" indent="0">
              <a:spcBef>
                <a:spcPts val="0"/>
              </a:spcBef>
              <a:buNone/>
            </a:pPr>
            <a:r>
              <a:rPr lang="en-US" sz="4000" dirty="0" smtClean="0"/>
              <a:t>It </a:t>
            </a:r>
            <a:r>
              <a:rPr lang="en-US" sz="4000" dirty="0"/>
              <a:t>is obvious that both of these passages are referring to the shelter where animals are kept.</a:t>
            </a:r>
            <a:endParaRPr lang="en-US" sz="4000" dirty="0" smtClean="0"/>
          </a:p>
        </p:txBody>
      </p:sp>
    </p:spTree>
    <p:extLst>
      <p:ext uri="{BB962C8B-B14F-4D97-AF65-F5344CB8AC3E}">
        <p14:creationId xmlns:p14="http://schemas.microsoft.com/office/powerpoint/2010/main" val="35144427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5429" y="587828"/>
            <a:ext cx="10994572" cy="5987144"/>
          </a:xfrm>
        </p:spPr>
        <p:txBody>
          <a:bodyPr>
            <a:noAutofit/>
          </a:bodyPr>
          <a:lstStyle/>
          <a:p>
            <a:pPr marL="0" indent="0">
              <a:spcBef>
                <a:spcPts val="0"/>
              </a:spcBef>
              <a:buNone/>
            </a:pPr>
            <a:r>
              <a:rPr lang="en-US" sz="4000" b="1" dirty="0"/>
              <a:t>Luke 2:8-14  And there were shepherds living out in the fields nearby, keeping watch over their flocks at night.  </a:t>
            </a:r>
            <a:r>
              <a:rPr lang="en-US" sz="4000" b="1" dirty="0"/>
              <a:t>An angel of </a:t>
            </a:r>
            <a:r>
              <a:rPr lang="en-US" sz="4000" b="1" dirty="0" smtClean="0"/>
              <a:t>Yahuwah </a:t>
            </a:r>
            <a:r>
              <a:rPr lang="en-US" sz="4000" b="1" dirty="0"/>
              <a:t>appeared to them, and the glory of </a:t>
            </a:r>
            <a:r>
              <a:rPr lang="en-US" sz="4000" b="1" dirty="0" smtClean="0"/>
              <a:t>Yahuwah </a:t>
            </a:r>
            <a:r>
              <a:rPr lang="en-US" sz="4000" b="1" dirty="0"/>
              <a:t>shone around them, and they were terrified.  </a:t>
            </a:r>
            <a:r>
              <a:rPr lang="en-US" sz="4000" b="1" dirty="0"/>
              <a:t>But the angel said to them, "Do not be afraid. </a:t>
            </a:r>
            <a:r>
              <a:rPr lang="en-US" sz="4000" b="1" u="sng" dirty="0"/>
              <a:t>I bring you good news of great joy </a:t>
            </a:r>
            <a:r>
              <a:rPr lang="en-US" sz="4000" b="1" dirty="0"/>
              <a:t>that will be for all the people.  Today in the town of David a Savior has been born to you; he is Messiah the Master.  This will be a sign to you: You will find a baby wrapped in cloths and </a:t>
            </a:r>
            <a:r>
              <a:rPr lang="en-US" sz="4000" b="1" u="sng" dirty="0"/>
              <a:t>lying in a manger</a:t>
            </a:r>
            <a:r>
              <a:rPr lang="en-US" sz="4000" b="1" dirty="0"/>
              <a:t>." </a:t>
            </a:r>
            <a:endParaRPr lang="en-US" sz="3600" b="1" dirty="0"/>
          </a:p>
        </p:txBody>
      </p:sp>
    </p:spTree>
    <p:extLst>
      <p:ext uri="{BB962C8B-B14F-4D97-AF65-F5344CB8AC3E}">
        <p14:creationId xmlns:p14="http://schemas.microsoft.com/office/powerpoint/2010/main" val="5473340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4" y="587828"/>
            <a:ext cx="11081657" cy="5987144"/>
          </a:xfrm>
        </p:spPr>
        <p:txBody>
          <a:bodyPr>
            <a:normAutofit fontScale="92500"/>
          </a:bodyPr>
          <a:lstStyle/>
          <a:p>
            <a:pPr marL="0" indent="0">
              <a:spcBef>
                <a:spcPts val="0"/>
              </a:spcBef>
              <a:buNone/>
            </a:pPr>
            <a:r>
              <a:rPr lang="en-US" sz="5867" dirty="0"/>
              <a:t>	</a:t>
            </a:r>
            <a:r>
              <a:rPr lang="en-US" sz="4300" b="1" dirty="0"/>
              <a:t>Suddenly </a:t>
            </a:r>
            <a:r>
              <a:rPr lang="en-US" sz="4300" b="1" dirty="0"/>
              <a:t>a great company of the heavenly host appeared with the angel, praising </a:t>
            </a:r>
            <a:r>
              <a:rPr lang="en-US" sz="4300" b="1" dirty="0" err="1"/>
              <a:t>Elohim</a:t>
            </a:r>
            <a:r>
              <a:rPr lang="en-US" sz="4300" b="1" dirty="0"/>
              <a:t> and saying,  "Glory to </a:t>
            </a:r>
            <a:r>
              <a:rPr lang="en-US" sz="4300" b="1" dirty="0" err="1"/>
              <a:t>Elohim</a:t>
            </a:r>
            <a:r>
              <a:rPr lang="en-US" sz="4300" b="1" dirty="0"/>
              <a:t> in the highest, and on earth peace to men on whom his favor rests."  </a:t>
            </a:r>
            <a:endParaRPr lang="en-US" sz="4300" b="1" dirty="0"/>
          </a:p>
          <a:p>
            <a:pPr marL="0" indent="0">
              <a:spcBef>
                <a:spcPts val="0"/>
              </a:spcBef>
              <a:buNone/>
            </a:pPr>
            <a:r>
              <a:rPr lang="en-US" sz="4300" b="1" dirty="0"/>
              <a:t>	When </a:t>
            </a:r>
            <a:r>
              <a:rPr lang="en-US" sz="4300" b="1" dirty="0"/>
              <a:t>the angels had left them and gone into heaven, the shepherds said to one another, "Let's go to Bethlehem and see this thing that has happened, which </a:t>
            </a:r>
            <a:r>
              <a:rPr lang="en-US" sz="4300" b="1" dirty="0" smtClean="0"/>
              <a:t>Yahuwah </a:t>
            </a:r>
            <a:r>
              <a:rPr lang="en-US" sz="4300" b="1" dirty="0"/>
              <a:t>has told us about."  So they hurried off and found </a:t>
            </a:r>
            <a:r>
              <a:rPr lang="en-US" sz="4300" b="1" dirty="0" err="1"/>
              <a:t>Miryam</a:t>
            </a:r>
            <a:r>
              <a:rPr lang="en-US" sz="4300" b="1" dirty="0"/>
              <a:t> and </a:t>
            </a:r>
            <a:r>
              <a:rPr lang="en-US" sz="4300" b="1" dirty="0" err="1"/>
              <a:t>Yoseph</a:t>
            </a:r>
            <a:r>
              <a:rPr lang="en-US" sz="4300" b="1" dirty="0"/>
              <a:t>, and the baby, who was </a:t>
            </a:r>
            <a:r>
              <a:rPr lang="en-US" sz="4300" b="1" u="sng" dirty="0"/>
              <a:t>lying in the manger</a:t>
            </a:r>
            <a:r>
              <a:rPr lang="en-US" sz="4300" b="1" dirty="0"/>
              <a:t>.</a:t>
            </a:r>
            <a:endParaRPr lang="en-US" sz="3900" b="1" dirty="0"/>
          </a:p>
        </p:txBody>
      </p:sp>
    </p:spTree>
    <p:extLst>
      <p:ext uri="{BB962C8B-B14F-4D97-AF65-F5344CB8AC3E}">
        <p14:creationId xmlns:p14="http://schemas.microsoft.com/office/powerpoint/2010/main" val="26145296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How Can Elohim Tabernacle in a Human Body?</a:t>
            </a:r>
          </a:p>
          <a:p>
            <a:pPr marL="0" indent="0">
              <a:buNone/>
            </a:pPr>
            <a:r>
              <a:rPr lang="en-US" sz="4000" b="1" dirty="0" smtClean="0">
                <a:latin typeface="Times New Roman" panose="02020603050405020304" pitchFamily="18" charset="0"/>
                <a:cs typeface="Times New Roman" panose="02020603050405020304" pitchFamily="18" charset="0"/>
              </a:rPr>
              <a:t>4</a:t>
            </a:r>
            <a:r>
              <a:rPr lang="en-US" sz="4000" b="1" baseline="30000" dirty="0" smtClean="0">
                <a:latin typeface="Times New Roman" panose="02020603050405020304" pitchFamily="18" charset="0"/>
                <a:cs typeface="Times New Roman" panose="02020603050405020304" pitchFamily="18" charset="0"/>
              </a:rPr>
              <a:t>th</a:t>
            </a:r>
            <a:r>
              <a:rPr lang="en-US" sz="4000" b="1" dirty="0" smtClean="0">
                <a:latin typeface="Times New Roman" panose="02020603050405020304" pitchFamily="18" charset="0"/>
                <a:cs typeface="Times New Roman" panose="02020603050405020304" pitchFamily="18" charset="0"/>
              </a:rPr>
              <a:t> Gospel 1:14</a:t>
            </a:r>
          </a:p>
          <a:p>
            <a:pPr marL="0" indent="0">
              <a:buNone/>
            </a:pPr>
            <a:r>
              <a:rPr lang="en-US" sz="4000" b="1" dirty="0" smtClean="0"/>
              <a:t>And </a:t>
            </a:r>
            <a:r>
              <a:rPr lang="en-US" sz="4000" b="1" dirty="0"/>
              <a:t>the Word became flesh, and dwelt </a:t>
            </a:r>
            <a:r>
              <a:rPr lang="en-US" sz="4000" b="1" dirty="0" smtClean="0"/>
              <a:t>(</a:t>
            </a:r>
            <a:r>
              <a:rPr lang="en-US" sz="4000" b="1" dirty="0" err="1" smtClean="0"/>
              <a:t>tabernacled</a:t>
            </a:r>
            <a:r>
              <a:rPr lang="en-US" sz="4000" b="1" dirty="0" smtClean="0"/>
              <a:t>) among </a:t>
            </a:r>
            <a:r>
              <a:rPr lang="en-US" sz="4000" b="1" dirty="0"/>
              <a:t>us, and we saw His glory, glory as of the only begotten from the Father, full of grace and truth.</a:t>
            </a:r>
          </a:p>
          <a:p>
            <a:pPr marL="0" indent="0">
              <a:buNone/>
            </a:pPr>
            <a:endParaRPr lang="en-US" sz="4000" b="1" dirty="0"/>
          </a:p>
          <a:p>
            <a:pPr marL="0" indent="0">
              <a:buNone/>
            </a:pPr>
            <a:r>
              <a:rPr lang="en-US" sz="4000" b="1" dirty="0" err="1" smtClean="0">
                <a:latin typeface="Bwgrkn" panose="00000400000000000000" pitchFamily="2" charset="0"/>
              </a:rPr>
              <a:t>skhno,w</a:t>
            </a:r>
            <a:r>
              <a:rPr lang="en-US" sz="4000" b="1" dirty="0" smtClean="0"/>
              <a:t> (</a:t>
            </a:r>
            <a:r>
              <a:rPr lang="en-US" sz="4000" b="1" dirty="0" err="1" smtClean="0"/>
              <a:t>skano</a:t>
            </a:r>
            <a:r>
              <a:rPr lang="en-US" sz="4000" b="1" dirty="0" smtClean="0"/>
              <a:t>-o) - </a:t>
            </a:r>
            <a:r>
              <a:rPr lang="en-US" sz="4000" b="1" i="1" dirty="0"/>
              <a:t>live, settle, take up residence </a:t>
            </a:r>
            <a:r>
              <a:rPr lang="en-US" sz="4000" b="1" i="1" dirty="0" smtClean="0"/>
              <a:t>; </a:t>
            </a:r>
            <a:r>
              <a:rPr lang="en-US" sz="4000" i="1" dirty="0"/>
              <a:t>live, dwell (temporarily)</a:t>
            </a:r>
            <a:r>
              <a:rPr lang="en-US" sz="4000" dirty="0"/>
              <a:t>; literally </a:t>
            </a:r>
            <a:r>
              <a:rPr lang="en-US" sz="4000" i="1" dirty="0"/>
              <a:t>live </a:t>
            </a:r>
            <a:r>
              <a:rPr lang="en-US" sz="4000" dirty="0"/>
              <a:t>or </a:t>
            </a:r>
            <a:r>
              <a:rPr lang="en-US" sz="4000" i="1" dirty="0"/>
              <a:t>camp in a tent</a:t>
            </a:r>
            <a:r>
              <a:rPr lang="en-US" sz="4000" dirty="0"/>
              <a:t>; "to fix one's tabernacle, have one's tabernacle, abide (or live) in a tabernacle (or tent), tabernacle" </a:t>
            </a:r>
            <a:endParaRPr lang="en-US" sz="7200" b="1" dirty="0"/>
          </a:p>
        </p:txBody>
      </p:sp>
    </p:spTree>
    <p:extLst>
      <p:ext uri="{BB962C8B-B14F-4D97-AF65-F5344CB8AC3E}">
        <p14:creationId xmlns:p14="http://schemas.microsoft.com/office/powerpoint/2010/main" val="41174530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How Can Elohim Tabernacle in Our Human Body?</a:t>
            </a:r>
          </a:p>
          <a:p>
            <a:pPr marL="0" indent="0">
              <a:buNone/>
            </a:pPr>
            <a:r>
              <a:rPr lang="en-US" sz="4000" b="1" dirty="0" smtClean="0">
                <a:latin typeface="Times New Roman" panose="02020603050405020304" pitchFamily="18" charset="0"/>
                <a:cs typeface="Times New Roman" panose="02020603050405020304" pitchFamily="18" charset="0"/>
              </a:rPr>
              <a:t>Answer: By His Spirit - 4</a:t>
            </a:r>
            <a:r>
              <a:rPr lang="en-US" sz="4000" b="1" baseline="30000" dirty="0" smtClean="0">
                <a:latin typeface="Times New Roman" panose="02020603050405020304" pitchFamily="18" charset="0"/>
                <a:cs typeface="Times New Roman" panose="02020603050405020304" pitchFamily="18" charset="0"/>
              </a:rPr>
              <a:t>th</a:t>
            </a:r>
            <a:r>
              <a:rPr lang="en-US" sz="4000" b="1" dirty="0" smtClean="0">
                <a:latin typeface="Times New Roman" panose="02020603050405020304" pitchFamily="18" charset="0"/>
                <a:cs typeface="Times New Roman" panose="02020603050405020304" pitchFamily="18" charset="0"/>
              </a:rPr>
              <a:t> Gospel 14:16-18</a:t>
            </a:r>
          </a:p>
          <a:p>
            <a:pPr marL="0" indent="0">
              <a:buNone/>
            </a:pPr>
            <a:r>
              <a:rPr lang="en-US" sz="4000" b="1" dirty="0"/>
              <a:t>I will ask the Father, and He will give you another Helper, that He may be with you forever</a:t>
            </a:r>
            <a:r>
              <a:rPr lang="en-US" sz="4000" b="1" dirty="0" smtClean="0"/>
              <a:t>; </a:t>
            </a:r>
            <a:r>
              <a:rPr lang="en-US" sz="4000" b="1" dirty="0"/>
              <a:t>[that is] </a:t>
            </a:r>
            <a:r>
              <a:rPr lang="en-US" sz="4000" b="1" u="sng" dirty="0"/>
              <a:t>the Spirit of truth</a:t>
            </a:r>
            <a:r>
              <a:rPr lang="en-US" sz="4000" b="1" dirty="0"/>
              <a:t>, whom the world cannot receive, because it does not see Him or know Him, [but] </a:t>
            </a:r>
            <a:r>
              <a:rPr lang="en-US" sz="4000" b="1" u="sng" dirty="0"/>
              <a:t>you know Him because He abides with you and will be in </a:t>
            </a:r>
            <a:r>
              <a:rPr lang="en-US" sz="4000" b="1" u="sng" dirty="0" smtClean="0"/>
              <a:t>you</a:t>
            </a:r>
            <a:r>
              <a:rPr lang="en-US" sz="4000" b="1" dirty="0" smtClean="0"/>
              <a:t>. </a:t>
            </a:r>
            <a:r>
              <a:rPr lang="en-US" sz="4000" b="1" u="sng" dirty="0" smtClean="0"/>
              <a:t>I </a:t>
            </a:r>
            <a:r>
              <a:rPr lang="en-US" sz="4000" b="1" u="sng" dirty="0"/>
              <a:t>will not leave you as orphans; I will come to you</a:t>
            </a:r>
            <a:r>
              <a:rPr lang="en-US" sz="4000" b="1" dirty="0"/>
              <a:t>.</a:t>
            </a:r>
          </a:p>
          <a:p>
            <a:pPr marL="0" indent="0">
              <a:buNone/>
            </a:pPr>
            <a:endParaRPr lang="en-US" sz="40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09707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8973" y="653143"/>
            <a:ext cx="11027228" cy="5954485"/>
          </a:xfrm>
        </p:spPr>
        <p:txBody>
          <a:bodyPr>
            <a:normAutofit/>
          </a:bodyPr>
          <a:lstStyle/>
          <a:p>
            <a:pPr marL="0" indent="0" algn="ctr">
              <a:buNone/>
            </a:pPr>
            <a:r>
              <a:rPr lang="en-US" sz="4400" b="1" dirty="0"/>
              <a:t>A Look into Our Future: </a:t>
            </a:r>
            <a:r>
              <a:rPr lang="en-US" sz="4400" b="1" dirty="0" smtClean="0"/>
              <a:t>Zechariah 14</a:t>
            </a:r>
            <a:endParaRPr lang="en-US" sz="4400" b="1" dirty="0"/>
          </a:p>
          <a:p>
            <a:pPr marL="0" indent="0">
              <a:buNone/>
            </a:pPr>
            <a:r>
              <a:rPr lang="en-US" sz="4000" b="1" baseline="30000" dirty="0" smtClean="0"/>
              <a:t>3</a:t>
            </a:r>
            <a:r>
              <a:rPr lang="en-US" sz="4000" b="1" dirty="0" smtClean="0"/>
              <a:t> </a:t>
            </a:r>
            <a:r>
              <a:rPr lang="en-US" sz="4000" b="1" dirty="0"/>
              <a:t>Then Yahuwah will go forth and fight against those nations, as when He fights on a day of battle</a:t>
            </a:r>
            <a:r>
              <a:rPr lang="en-US" sz="4000" b="1" dirty="0" smtClean="0"/>
              <a:t>. </a:t>
            </a:r>
            <a:r>
              <a:rPr lang="en-US" sz="4000" b="1" baseline="30000" dirty="0"/>
              <a:t>4</a:t>
            </a:r>
            <a:r>
              <a:rPr lang="en-US" sz="4000" b="1" dirty="0"/>
              <a:t> </a:t>
            </a:r>
            <a:r>
              <a:rPr lang="en-US" sz="4000" b="1" u="sng" dirty="0"/>
              <a:t>In that day His feet will stand</a:t>
            </a:r>
            <a:r>
              <a:rPr lang="en-US" sz="4000" b="1" dirty="0"/>
              <a:t> on the Mount of Olives, which is in front of Jerusalem on the east; and the Mount of Olives will be split in its middle from east to west by a very large valley, so that half of the mountain will move toward the north and the other half toward the south.</a:t>
            </a:r>
          </a:p>
          <a:p>
            <a:pPr marL="0" indent="0">
              <a:buNone/>
            </a:pPr>
            <a:endParaRPr lang="en-US" sz="4800" b="1" dirty="0"/>
          </a:p>
        </p:txBody>
      </p:sp>
    </p:spTree>
    <p:extLst>
      <p:ext uri="{BB962C8B-B14F-4D97-AF65-F5344CB8AC3E}">
        <p14:creationId xmlns:p14="http://schemas.microsoft.com/office/powerpoint/2010/main" val="25174753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8973" y="653143"/>
            <a:ext cx="11027228" cy="5954485"/>
          </a:xfrm>
        </p:spPr>
        <p:txBody>
          <a:bodyPr>
            <a:normAutofit fontScale="77500" lnSpcReduction="20000"/>
          </a:bodyPr>
          <a:lstStyle/>
          <a:p>
            <a:pPr marL="0" indent="0" algn="ctr">
              <a:buNone/>
            </a:pPr>
            <a:r>
              <a:rPr lang="en-US" sz="5700" b="1" dirty="0"/>
              <a:t>A Look into Our Future: Isaiah 30</a:t>
            </a:r>
          </a:p>
          <a:p>
            <a:pPr marL="0" indent="0">
              <a:buNone/>
            </a:pPr>
            <a:r>
              <a:rPr lang="en-US" sz="4800" b="1" baseline="30000" dirty="0"/>
              <a:t>27</a:t>
            </a:r>
            <a:r>
              <a:rPr lang="en-US" sz="4800" b="1" dirty="0"/>
              <a:t> See, </a:t>
            </a:r>
            <a:r>
              <a:rPr lang="en-US" sz="4800" b="1" u="sng" dirty="0"/>
              <a:t>the Name of </a:t>
            </a:r>
            <a:r>
              <a:rPr lang="en-US" sz="4800" b="1" u="sng" dirty="0" smtClean="0"/>
              <a:t>Yahuwah </a:t>
            </a:r>
            <a:r>
              <a:rPr lang="en-US" sz="4800" b="1" u="sng" dirty="0"/>
              <a:t>comes from afar</a:t>
            </a:r>
            <a:r>
              <a:rPr lang="en-US" sz="4800" b="1" dirty="0"/>
              <a:t>, with burning anger and dense clouds of smoke; his lips are full of wrath, and his tongue is a consuming fire.</a:t>
            </a:r>
          </a:p>
          <a:p>
            <a:pPr marL="0" indent="0">
              <a:buNone/>
            </a:pPr>
            <a:r>
              <a:rPr lang="en-US" sz="4800" b="1" baseline="30000" dirty="0"/>
              <a:t>28</a:t>
            </a:r>
            <a:r>
              <a:rPr lang="en-US" sz="4800" b="1" dirty="0"/>
              <a:t> </a:t>
            </a:r>
            <a:r>
              <a:rPr lang="en-US" sz="4800" b="1" dirty="0"/>
              <a:t>His breath is like a rushing torrent, rising up to the neck. He shakes the nations in the sieve of destruction; he places in the jaws of the peoples a bit that leads them astray.</a:t>
            </a:r>
          </a:p>
          <a:p>
            <a:pPr marL="0" indent="0">
              <a:buNone/>
            </a:pPr>
            <a:r>
              <a:rPr lang="en-US" sz="4800" b="1" baseline="30000" dirty="0"/>
              <a:t>29</a:t>
            </a:r>
            <a:r>
              <a:rPr lang="en-US" sz="4800" b="1" dirty="0"/>
              <a:t> </a:t>
            </a:r>
            <a:r>
              <a:rPr lang="en-US" sz="4800" b="1" u="sng" dirty="0"/>
              <a:t>And you will sing as on the night you celebrate a holy festival; your hearts will rejoice as when people go up with flutes to the mountain of </a:t>
            </a:r>
            <a:r>
              <a:rPr lang="en-US" sz="4800" b="1" u="sng" dirty="0" smtClean="0"/>
              <a:t>Yahuwah</a:t>
            </a:r>
            <a:r>
              <a:rPr lang="en-US" sz="4800" b="1" dirty="0" smtClean="0"/>
              <a:t>, </a:t>
            </a:r>
            <a:r>
              <a:rPr lang="en-US" sz="4800" b="1" dirty="0"/>
              <a:t>to the Rock of Yisrael.</a:t>
            </a:r>
          </a:p>
          <a:p>
            <a:pPr marL="0" indent="0">
              <a:buNone/>
            </a:pPr>
            <a:endParaRPr lang="en-US" sz="4800" b="1" dirty="0"/>
          </a:p>
        </p:txBody>
      </p:sp>
    </p:spTree>
    <p:extLst>
      <p:ext uri="{BB962C8B-B14F-4D97-AF65-F5344CB8AC3E}">
        <p14:creationId xmlns:p14="http://schemas.microsoft.com/office/powerpoint/2010/main" val="25104304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Tabernacle of Elohim With Men</a:t>
            </a:r>
          </a:p>
          <a:p>
            <a:pPr marL="0" indent="0">
              <a:buNone/>
            </a:pPr>
            <a:r>
              <a:rPr lang="en-US" sz="4000" b="1" dirty="0" smtClean="0">
                <a:latin typeface="Times New Roman" panose="02020603050405020304" pitchFamily="18" charset="0"/>
                <a:cs typeface="Times New Roman" panose="02020603050405020304" pitchFamily="18" charset="0"/>
              </a:rPr>
              <a:t>Revelation 21:2-4</a:t>
            </a:r>
          </a:p>
          <a:p>
            <a:pPr marL="0" indent="0">
              <a:buNone/>
            </a:pPr>
            <a:r>
              <a:rPr lang="en-US" sz="4000" b="1" dirty="0"/>
              <a:t>And I saw the holy city, new Jerusalem, coming down out of heaven from Elohim, made ready as a bride adorned for her husband</a:t>
            </a:r>
            <a:r>
              <a:rPr lang="en-US" sz="4000" b="1" dirty="0" smtClean="0"/>
              <a:t>. </a:t>
            </a:r>
            <a:r>
              <a:rPr lang="en-US" sz="4000" b="1" dirty="0"/>
              <a:t>And I heard a loud voice from the throne, saying, "Behold, </a:t>
            </a:r>
            <a:r>
              <a:rPr lang="en-US" sz="4000" b="1" u="sng" dirty="0"/>
              <a:t>the tabernacle of Elohim is among men</a:t>
            </a:r>
            <a:r>
              <a:rPr lang="en-US" sz="4000" b="1" dirty="0"/>
              <a:t>, </a:t>
            </a:r>
            <a:r>
              <a:rPr lang="en-US" sz="4000" b="1" u="sng" dirty="0"/>
              <a:t>and He will dwell among them</a:t>
            </a:r>
            <a:r>
              <a:rPr lang="en-US" sz="4000" b="1" dirty="0"/>
              <a:t>, and they shall be His people, and Elohim Himself will be among </a:t>
            </a:r>
            <a:r>
              <a:rPr lang="en-US" sz="4000" b="1" dirty="0" smtClean="0"/>
              <a:t>them, </a:t>
            </a:r>
            <a:r>
              <a:rPr lang="en-US" sz="4000" b="1" dirty="0"/>
              <a:t>and He will wipe away every tear from their eyes; and there will no longer be [any] death; there will no longer be [any] mourning, or crying, or pain; the first things have passed away</a:t>
            </a:r>
            <a:r>
              <a:rPr lang="en-US" sz="4000" b="1" dirty="0" smtClean="0"/>
              <a:t>."</a:t>
            </a:r>
            <a:endParaRPr lang="en-US" sz="4000" b="1" dirty="0"/>
          </a:p>
        </p:txBody>
      </p:sp>
    </p:spTree>
    <p:extLst>
      <p:ext uri="{BB962C8B-B14F-4D97-AF65-F5344CB8AC3E}">
        <p14:creationId xmlns:p14="http://schemas.microsoft.com/office/powerpoint/2010/main" val="30503701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t>Summary of </a:t>
            </a:r>
            <a:r>
              <a:rPr lang="en-US" sz="4400" b="1" dirty="0" smtClean="0"/>
              <a:t>Tabernacles</a:t>
            </a:r>
            <a:endParaRPr lang="en-US" sz="4400" b="1" dirty="0"/>
          </a:p>
          <a:p>
            <a:pPr marL="0" indent="0">
              <a:buNone/>
            </a:pPr>
            <a:r>
              <a:rPr lang="en-US" sz="4000" b="0" dirty="0"/>
              <a:t>A set apart </a:t>
            </a:r>
            <a:r>
              <a:rPr lang="en-US" sz="4000" b="0" dirty="0" smtClean="0"/>
              <a:t>time</a:t>
            </a:r>
          </a:p>
          <a:p>
            <a:pPr marL="0" indent="0">
              <a:buNone/>
            </a:pPr>
            <a:r>
              <a:rPr lang="en-US" sz="4000" dirty="0"/>
              <a:t>Feast of Tabernacles is a remembering of </a:t>
            </a:r>
            <a:r>
              <a:rPr lang="en-US" sz="4000" dirty="0" smtClean="0"/>
              <a:t>Yahuwah </a:t>
            </a:r>
            <a:r>
              <a:rPr lang="en-US" sz="4000" dirty="0"/>
              <a:t>dwelling among men.</a:t>
            </a:r>
          </a:p>
          <a:p>
            <a:pPr marL="0" indent="0">
              <a:buNone/>
            </a:pPr>
            <a:r>
              <a:rPr lang="en-US" sz="4000" dirty="0">
                <a:cs typeface="Times New Roman" pitchFamily="18" charset="0"/>
              </a:rPr>
              <a:t>Feast of Tabernacles </a:t>
            </a:r>
            <a:r>
              <a:rPr lang="en-US" sz="4000" dirty="0" smtClean="0">
                <a:cs typeface="Times New Roman" pitchFamily="18" charset="0"/>
              </a:rPr>
              <a:t>Foreshadowed </a:t>
            </a:r>
            <a:r>
              <a:rPr lang="en-US" sz="4000" dirty="0">
                <a:cs typeface="Times New Roman" pitchFamily="18" charset="0"/>
              </a:rPr>
              <a:t>and was fulfilled by “The Word becoming flesh and </a:t>
            </a:r>
            <a:r>
              <a:rPr lang="en-US" sz="4000" dirty="0" err="1">
                <a:cs typeface="Times New Roman" pitchFamily="18" charset="0"/>
              </a:rPr>
              <a:t>tabernacling</a:t>
            </a:r>
            <a:r>
              <a:rPr lang="en-US" sz="4000" dirty="0">
                <a:cs typeface="Times New Roman" pitchFamily="18" charset="0"/>
              </a:rPr>
              <a:t> among us.”</a:t>
            </a:r>
          </a:p>
          <a:p>
            <a:pPr marL="0" indent="0">
              <a:buNone/>
            </a:pPr>
            <a:r>
              <a:rPr lang="en-US" sz="4000" dirty="0">
                <a:cs typeface="Times New Roman" pitchFamily="18" charset="0"/>
              </a:rPr>
              <a:t>Feast of Tabernacles pictures the future Messianic Age when our Elohim will live among us</a:t>
            </a:r>
            <a:r>
              <a:rPr lang="en-US" sz="4000" dirty="0" smtClean="0">
                <a:cs typeface="Times New Roman" pitchFamily="18" charset="0"/>
              </a:rPr>
              <a:t>.</a:t>
            </a:r>
            <a:endParaRPr lang="en-US" sz="4000" dirty="0">
              <a:cs typeface="Times New Roman" pitchFamily="18" charset="0"/>
            </a:endParaRPr>
          </a:p>
        </p:txBody>
      </p:sp>
    </p:spTree>
    <p:extLst>
      <p:ext uri="{BB962C8B-B14F-4D97-AF65-F5344CB8AC3E}">
        <p14:creationId xmlns:p14="http://schemas.microsoft.com/office/powerpoint/2010/main" val="19214493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133581</TotalTime>
  <Words>2269</Words>
  <Application>Microsoft Office PowerPoint</Application>
  <PresentationFormat>Widescreen</PresentationFormat>
  <Paragraphs>153</Paragraphs>
  <Slides>36</Slides>
  <Notes>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        </vt:lpstr>
      <vt:lpstr>        </vt:lpstr>
      <vt:lpstr>        </vt:lpstr>
      <vt:lpstr>        </vt:lpstr>
      <vt:lpstr>PowerPoint Presentation</vt:lpstr>
      <vt:lpstr>PowerPoint Presentation</vt:lpstr>
      <vt:lpstr>PowerPoint Presentation</vt:lpstr>
      <vt:lpstr>        </vt:lpstr>
      <vt:lpstr>        </vt:lpstr>
      <vt:lpstr>PowerPoint Presentation</vt:lpstr>
      <vt:lpstr>PowerPoint Presentation</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PowerPoint Presentation</vt:lpstr>
      <vt:lpstr>PowerPoint Presentation</vt:lpstr>
      <vt:lpstr>        </vt:lpstr>
      <vt:lpstr>        </vt:lpstr>
      <vt:lpstr>PowerPoint Presentation</vt:lpstr>
      <vt:lpstr>PowerPoint Presentation</vt:lpstr>
      <vt:lpstr>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1269</cp:revision>
  <dcterms:created xsi:type="dcterms:W3CDTF">2018-11-07T08:55:54Z</dcterms:created>
  <dcterms:modified xsi:type="dcterms:W3CDTF">2020-10-02T14:22:19Z</dcterms:modified>
</cp:coreProperties>
</file>