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63756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811154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82319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26575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07989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8792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3479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06879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33008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648357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64690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57003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4217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46086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13966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21868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04797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20155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05945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5616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57254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44371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31634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58981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43707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28468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92717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96862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855786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8920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72956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906269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919464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96416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95455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13114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91133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208553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185161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482429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804692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2877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037617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80384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24868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796266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a:t>
            </a:r>
            <a:r>
              <a:rPr lang="en-US" sz="5333" dirty="0" smtClean="0">
                <a:solidFill>
                  <a:schemeClr val="tx1">
                    <a:lumMod val="95000"/>
                    <a:lumOff val="5000"/>
                  </a:schemeClr>
                </a:solidFill>
                <a:latin typeface="Helvetica" pitchFamily="34" charset="0"/>
                <a:cs typeface="Helvetica" pitchFamily="34" charset="0"/>
              </a:rPr>
              <a:t>Upper Room Chapel</a:t>
            </a: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smtClean="0">
                <a:solidFill>
                  <a:schemeClr val="tx1">
                    <a:lumMod val="95000"/>
                    <a:lumOff val="5000"/>
                  </a:schemeClr>
                </a:solidFill>
                <a:latin typeface="Helvetica" pitchFamily="34" charset="0"/>
                <a:cs typeface="Helvetica" pitchFamily="34" charset="0"/>
              </a:rPr>
              <a:t>September 26, </a:t>
            </a:r>
            <a:r>
              <a:rPr lang="en-US" sz="5333"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05537"/>
            <a:ext cx="11114315" cy="6030684"/>
          </a:xfrm>
        </p:spPr>
        <p:txBody>
          <a:bodyPr>
            <a:normAutofit/>
          </a:bodyPr>
          <a:lstStyle/>
          <a:p>
            <a:pPr algn="ctr">
              <a:buNone/>
            </a:pPr>
            <a:r>
              <a:rPr lang="en-US" sz="6400" dirty="0" err="1">
                <a:solidFill>
                  <a:schemeClr val="tx2"/>
                </a:solidFill>
              </a:rPr>
              <a:t>Chag</a:t>
            </a:r>
            <a:r>
              <a:rPr lang="en-US" sz="6400" dirty="0">
                <a:solidFill>
                  <a:schemeClr val="tx2"/>
                </a:solidFill>
              </a:rPr>
              <a:t> </a:t>
            </a:r>
            <a:r>
              <a:rPr lang="en-US" sz="6400" dirty="0" err="1">
                <a:solidFill>
                  <a:schemeClr val="tx2"/>
                </a:solidFill>
              </a:rPr>
              <a:t>HaSuccot</a:t>
            </a:r>
            <a:endParaRPr lang="en-US" sz="6400" dirty="0">
              <a:solidFill>
                <a:schemeClr val="tx2"/>
              </a:solidFill>
            </a:endParaRPr>
          </a:p>
          <a:p>
            <a:pPr algn="ctr">
              <a:buNone/>
            </a:pPr>
            <a:r>
              <a:rPr lang="en-US" sz="5333" dirty="0">
                <a:solidFill>
                  <a:schemeClr val="tx2"/>
                </a:solidFill>
              </a:rPr>
              <a:t>Feast of Tabernacles</a:t>
            </a:r>
          </a:p>
          <a:p>
            <a:pPr algn="ctr">
              <a:buNone/>
            </a:pPr>
            <a:r>
              <a:rPr lang="en-US" sz="5333" dirty="0">
                <a:solidFill>
                  <a:schemeClr val="tx2"/>
                </a:solidFill>
              </a:rPr>
              <a:t>2018</a:t>
            </a:r>
          </a:p>
          <a:p>
            <a:pPr algn="ctr">
              <a:buNone/>
            </a:pPr>
            <a:endParaRPr lang="en-US" sz="5333" dirty="0">
              <a:solidFill>
                <a:schemeClr val="tx2"/>
              </a:solidFill>
            </a:endParaRPr>
          </a:p>
          <a:p>
            <a:pPr algn="ctr">
              <a:buNone/>
            </a:pPr>
            <a:r>
              <a:rPr lang="en-US" sz="5333" dirty="0" err="1">
                <a:solidFill>
                  <a:schemeClr val="tx2"/>
                </a:solidFill>
              </a:rPr>
              <a:t>Chag</a:t>
            </a:r>
            <a:r>
              <a:rPr lang="en-US" sz="5333" dirty="0">
                <a:solidFill>
                  <a:schemeClr val="tx2"/>
                </a:solidFill>
              </a:rPr>
              <a:t> </a:t>
            </a:r>
            <a:r>
              <a:rPr lang="en-US" sz="5333" dirty="0" err="1">
                <a:solidFill>
                  <a:schemeClr val="tx2"/>
                </a:solidFill>
              </a:rPr>
              <a:t>Sameach</a:t>
            </a:r>
            <a:endParaRPr lang="en-US" sz="5333" dirty="0">
              <a:solidFill>
                <a:schemeClr val="tx2"/>
              </a:solidFill>
            </a:endParaRPr>
          </a:p>
        </p:txBody>
      </p:sp>
    </p:spTree>
    <p:extLst>
      <p:ext uri="{BB962C8B-B14F-4D97-AF65-F5344CB8AC3E}">
        <p14:creationId xmlns:p14="http://schemas.microsoft.com/office/powerpoint/2010/main" val="11324475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047326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buNone/>
            </a:pPr>
            <a:r>
              <a:rPr lang="en-US" sz="5867" dirty="0">
                <a:solidFill>
                  <a:schemeClr val="tx2"/>
                </a:solidFill>
                <a:latin typeface="Helvetica" pitchFamily="34" charset="0"/>
                <a:cs typeface="Helvetica" pitchFamily="34" charset="0"/>
              </a:rPr>
              <a:t>Following His Presence</a:t>
            </a:r>
            <a:endParaRPr lang="en-US" sz="5600" dirty="0">
              <a:solidFill>
                <a:schemeClr val="tx2"/>
              </a:solidFill>
              <a:latin typeface="Helvetica" pitchFamily="34" charset="0"/>
              <a:cs typeface="Helvetica" pitchFamily="34" charset="0"/>
            </a:endParaRPr>
          </a:p>
          <a:p>
            <a:pPr algn="ctr">
              <a:buNone/>
            </a:pPr>
            <a:r>
              <a:rPr lang="en-US" sz="4800" dirty="0">
                <a:solidFill>
                  <a:schemeClr val="tx2"/>
                </a:solidFill>
                <a:latin typeface="Helvetica" pitchFamily="34" charset="0"/>
                <a:cs typeface="Helvetica" pitchFamily="34" charset="0"/>
              </a:rPr>
              <a:t>Living Out the Feast of Tabernacles in Our Everyday Life</a:t>
            </a:r>
          </a:p>
        </p:txBody>
      </p:sp>
    </p:spTree>
    <p:extLst>
      <p:ext uri="{BB962C8B-B14F-4D97-AF65-F5344CB8AC3E}">
        <p14:creationId xmlns:p14="http://schemas.microsoft.com/office/powerpoint/2010/main" val="525799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r>
              <a:rPr lang="en-US" sz="2933" b="1" i="1" dirty="0">
                <a:solidFill>
                  <a:schemeClr val="bg1"/>
                </a:solidFill>
              </a:rPr>
              <a:t/>
            </a:r>
            <a:br>
              <a:rPr lang="en-US" sz="2933" b="1" i="1" dirty="0">
                <a:solidFill>
                  <a:schemeClr val="bg1"/>
                </a:solidFill>
              </a:rPr>
            </a:br>
            <a:endParaRPr lang="en-US" sz="2933" dirty="0">
              <a:solidFill>
                <a:schemeClr val="bg1"/>
              </a:solidFill>
            </a:endParaRPr>
          </a:p>
        </p:txBody>
      </p:sp>
      <p:sp>
        <p:nvSpPr>
          <p:cNvPr id="3" name="Subtitle 2"/>
          <p:cNvSpPr>
            <a:spLocks noGrp="1"/>
          </p:cNvSpPr>
          <p:nvPr>
            <p:ph idx="1"/>
          </p:nvPr>
        </p:nvSpPr>
        <p:spPr>
          <a:xfrm>
            <a:off x="609600" y="609600"/>
            <a:ext cx="10972800" cy="5715000"/>
          </a:xfrm>
        </p:spPr>
        <p:txBody>
          <a:bodyPr/>
          <a:lstStyle/>
          <a:p>
            <a:pPr marL="0" indent="0" algn="ctr">
              <a:buNone/>
            </a:pPr>
            <a:r>
              <a:rPr lang="en-US" sz="4000" dirty="0" smtClean="0">
                <a:effectLst/>
                <a:latin typeface="Times New Roman" panose="02020603050405020304" pitchFamily="18" charset="0"/>
                <a:cs typeface="Times New Roman" panose="02020603050405020304" pitchFamily="18" charset="0"/>
              </a:rPr>
              <a:t>Where This Teaching is Going</a:t>
            </a:r>
          </a:p>
          <a:p>
            <a:pPr marL="0" indent="0">
              <a:buNone/>
            </a:pPr>
            <a:r>
              <a:rPr lang="en-US" sz="3733" dirty="0">
                <a:latin typeface="Times New Roman" pitchFamily="18" charset="0"/>
                <a:cs typeface="Times New Roman" pitchFamily="18" charset="0"/>
              </a:rPr>
              <a:t>The Command to Live in Booths</a:t>
            </a:r>
          </a:p>
          <a:p>
            <a:pPr marL="0" indent="0">
              <a:buNone/>
            </a:pPr>
            <a:r>
              <a:rPr lang="en-US" sz="3733" dirty="0">
                <a:latin typeface="Times New Roman" pitchFamily="18" charset="0"/>
                <a:cs typeface="Times New Roman" pitchFamily="18" charset="0"/>
              </a:rPr>
              <a:t>Only Native Born Sons are to Live in Booths?</a:t>
            </a:r>
          </a:p>
          <a:p>
            <a:pPr marL="0" indent="0">
              <a:buNone/>
            </a:pPr>
            <a:r>
              <a:rPr lang="en-US" sz="3733" dirty="0">
                <a:latin typeface="Times New Roman" pitchFamily="18" charset="0"/>
                <a:cs typeface="Times New Roman" pitchFamily="18" charset="0"/>
              </a:rPr>
              <a:t>Only Men are to “Go Up”?</a:t>
            </a:r>
          </a:p>
          <a:p>
            <a:pPr marL="0" indent="0">
              <a:buNone/>
            </a:pPr>
            <a:r>
              <a:rPr lang="en-US" sz="3733" dirty="0">
                <a:latin typeface="Times New Roman" pitchFamily="18" charset="0"/>
                <a:cs typeface="Times New Roman" pitchFamily="18" charset="0"/>
              </a:rPr>
              <a:t>Avraham’s Journey in Tents</a:t>
            </a:r>
          </a:p>
          <a:p>
            <a:pPr marL="0" indent="0">
              <a:buNone/>
            </a:pPr>
            <a:r>
              <a:rPr lang="en-US" sz="3733" dirty="0">
                <a:latin typeface="Times New Roman" pitchFamily="18" charset="0"/>
                <a:cs typeface="Times New Roman" pitchFamily="18" charset="0"/>
              </a:rPr>
              <a:t>The Exodus and the Journey</a:t>
            </a:r>
          </a:p>
          <a:p>
            <a:pPr marL="0" indent="0">
              <a:buNone/>
            </a:pPr>
            <a:r>
              <a:rPr lang="en-US" sz="3733" dirty="0">
                <a:latin typeface="Times New Roman" pitchFamily="18" charset="0"/>
                <a:cs typeface="Times New Roman" pitchFamily="18" charset="0"/>
              </a:rPr>
              <a:t>The Pillar of Cloud and of Fire</a:t>
            </a:r>
          </a:p>
          <a:p>
            <a:pPr marL="0" indent="0">
              <a:buNone/>
            </a:pPr>
            <a:r>
              <a:rPr lang="en-US" sz="3733" dirty="0">
                <a:latin typeface="Times New Roman" pitchFamily="18" charset="0"/>
                <a:cs typeface="Times New Roman" pitchFamily="18" charset="0"/>
              </a:rPr>
              <a:t>“Take Up Your Cross and Follow Me”</a:t>
            </a:r>
          </a:p>
          <a:p>
            <a:pPr marL="0" indent="0">
              <a:buNone/>
            </a:pPr>
            <a:endParaRPr lang="en-US" sz="37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0463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lgn="ctr">
              <a:buNone/>
            </a:pPr>
            <a:r>
              <a:rPr lang="en-US" sz="3733" dirty="0"/>
              <a:t>The Command to Live in Booths</a:t>
            </a:r>
          </a:p>
          <a:p>
            <a:pPr marL="0" indent="0">
              <a:buNone/>
            </a:pPr>
            <a:r>
              <a:rPr lang="en-US" sz="3733" dirty="0"/>
              <a:t>Live </a:t>
            </a:r>
            <a:r>
              <a:rPr lang="en-US" sz="3733" dirty="0"/>
              <a:t>in booths (Heb. </a:t>
            </a:r>
            <a:r>
              <a:rPr lang="en-US" sz="4800" dirty="0" err="1">
                <a:latin typeface="Bwhebb" panose="00000400000000000000" pitchFamily="2" charset="0"/>
              </a:rPr>
              <a:t>tKoïSu</a:t>
            </a:r>
            <a:r>
              <a:rPr lang="en-US" sz="3733" dirty="0"/>
              <a:t> or "sukkot") for seven days: All native-born sons of </a:t>
            </a:r>
            <a:r>
              <a:rPr lang="en-US" sz="3733" dirty="0" err="1"/>
              <a:t>Yisrael</a:t>
            </a:r>
            <a:r>
              <a:rPr lang="en-US" sz="3733" dirty="0"/>
              <a:t> are to live in booths so your descendants will know that I had the sons of </a:t>
            </a:r>
            <a:r>
              <a:rPr lang="en-US" sz="3733" dirty="0" err="1"/>
              <a:t>Yisrael</a:t>
            </a:r>
            <a:r>
              <a:rPr lang="en-US" sz="3733" dirty="0"/>
              <a:t> live in booths when I brought them out of </a:t>
            </a:r>
            <a:r>
              <a:rPr lang="en-US" sz="3733" dirty="0" err="1"/>
              <a:t>Mitzrayim</a:t>
            </a:r>
            <a:r>
              <a:rPr lang="en-US" sz="3733" dirty="0"/>
              <a:t>. </a:t>
            </a:r>
            <a:r>
              <a:rPr lang="en-US" sz="3733" dirty="0"/>
              <a:t>I am </a:t>
            </a:r>
            <a:r>
              <a:rPr lang="en-US" sz="3733" dirty="0" smtClean="0"/>
              <a:t>Yahuwah </a:t>
            </a:r>
            <a:r>
              <a:rPr lang="en-US" sz="3733" dirty="0"/>
              <a:t>your Elohim.'" (</a:t>
            </a:r>
            <a:r>
              <a:rPr lang="en-US" sz="3733" dirty="0" err="1"/>
              <a:t>Vayiqra</a:t>
            </a:r>
            <a:r>
              <a:rPr lang="en-US" sz="3733" dirty="0"/>
              <a:t> 23:42-43)</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578925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lgn="ctr">
              <a:buNone/>
            </a:pPr>
            <a:r>
              <a:rPr lang="en-US" dirty="0" smtClean="0">
                <a:effectLst/>
                <a:latin typeface="Times New Roman" panose="02020603050405020304" pitchFamily="18" charset="0"/>
                <a:cs typeface="Times New Roman" panose="02020603050405020304" pitchFamily="18" charset="0"/>
              </a:rPr>
              <a:t>The First Stop: Sukkoth</a:t>
            </a:r>
          </a:p>
          <a:p>
            <a:pPr marL="0" indent="0">
              <a:buNone/>
            </a:pPr>
            <a:r>
              <a:rPr lang="en-US" dirty="0" smtClean="0">
                <a:effectLst/>
                <a:latin typeface="Times New Roman" panose="02020603050405020304" pitchFamily="18" charset="0"/>
                <a:cs typeface="Times New Roman" panose="02020603050405020304" pitchFamily="18" charset="0"/>
              </a:rPr>
              <a:t>The </a:t>
            </a:r>
            <a:r>
              <a:rPr lang="en-US" dirty="0">
                <a:effectLst/>
                <a:latin typeface="Times New Roman" panose="02020603050405020304" pitchFamily="18" charset="0"/>
                <a:cs typeface="Times New Roman" panose="02020603050405020304" pitchFamily="18" charset="0"/>
              </a:rPr>
              <a:t>sons of </a:t>
            </a:r>
            <a:r>
              <a:rPr lang="en-US" dirty="0" err="1">
                <a:effectLst/>
                <a:latin typeface="Times New Roman" panose="02020603050405020304" pitchFamily="18" charset="0"/>
                <a:cs typeface="Times New Roman" panose="02020603050405020304" pitchFamily="18" charset="0"/>
              </a:rPr>
              <a:t>Yisrael</a:t>
            </a:r>
            <a:r>
              <a:rPr lang="en-US" dirty="0">
                <a:effectLst/>
                <a:latin typeface="Times New Roman" panose="02020603050405020304" pitchFamily="18" charset="0"/>
                <a:cs typeface="Times New Roman" panose="02020603050405020304" pitchFamily="18" charset="0"/>
              </a:rPr>
              <a:t> journeyed from </a:t>
            </a:r>
            <a:r>
              <a:rPr lang="en-US" dirty="0" err="1">
                <a:effectLst/>
                <a:latin typeface="Times New Roman" panose="02020603050405020304" pitchFamily="18" charset="0"/>
                <a:cs typeface="Times New Roman" panose="02020603050405020304" pitchFamily="18" charset="0"/>
              </a:rPr>
              <a:t>Rameses</a:t>
            </a:r>
            <a:r>
              <a:rPr lang="en-US" dirty="0">
                <a:effectLst/>
                <a:latin typeface="Times New Roman" panose="02020603050405020304" pitchFamily="18" charset="0"/>
                <a:cs typeface="Times New Roman" panose="02020603050405020304" pitchFamily="18" charset="0"/>
              </a:rPr>
              <a:t> to Sukkoth. There were about six hundred thousand men on foot, besides women and children. (</a:t>
            </a:r>
            <a:r>
              <a:rPr lang="en-US" dirty="0" err="1">
                <a:effectLst/>
                <a:latin typeface="Times New Roman" panose="02020603050405020304" pitchFamily="18" charset="0"/>
                <a:cs typeface="Times New Roman" panose="02020603050405020304" pitchFamily="18" charset="0"/>
              </a:rPr>
              <a:t>Shemot</a:t>
            </a:r>
            <a:r>
              <a:rPr lang="en-US" dirty="0">
                <a:effectLst/>
                <a:latin typeface="Times New Roman" panose="02020603050405020304" pitchFamily="18" charset="0"/>
                <a:cs typeface="Times New Roman" panose="02020603050405020304" pitchFamily="18" charset="0"/>
              </a:rPr>
              <a:t> </a:t>
            </a:r>
            <a:r>
              <a:rPr lang="en-US" dirty="0" smtClean="0">
                <a:effectLst/>
                <a:latin typeface="Times New Roman" panose="02020603050405020304" pitchFamily="18" charset="0"/>
                <a:cs typeface="Times New Roman" panose="02020603050405020304" pitchFamily="18" charset="0"/>
              </a:rPr>
              <a:t>12:37</a:t>
            </a:r>
            <a:r>
              <a:rPr lang="en-US" dirty="0">
                <a:effectLst/>
                <a:latin typeface="Times New Roman" panose="02020603050405020304" pitchFamily="18" charset="0"/>
                <a:cs typeface="Times New Roman" panose="02020603050405020304" pitchFamily="18" charset="0"/>
              </a:rPr>
              <a:t>)</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197672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a:latin typeface="Times New Roman" panose="02020603050405020304" pitchFamily="18" charset="0"/>
                <a:cs typeface="Times New Roman" panose="02020603050405020304" pitchFamily="18" charset="0"/>
              </a:rPr>
              <a:t>The </a:t>
            </a:r>
            <a:r>
              <a:rPr lang="en-US" sz="3733" dirty="0">
                <a:latin typeface="Times New Roman" panose="02020603050405020304" pitchFamily="18" charset="0"/>
                <a:cs typeface="Times New Roman" panose="02020603050405020304" pitchFamily="18" charset="0"/>
              </a:rPr>
              <a:t>Hebrew word </a:t>
            </a:r>
            <a:r>
              <a:rPr lang="en-US" sz="3733" i="1" dirty="0">
                <a:latin typeface="Times New Roman" panose="02020603050405020304" pitchFamily="18" charset="0"/>
                <a:cs typeface="Times New Roman" panose="02020603050405020304" pitchFamily="18" charset="0"/>
              </a:rPr>
              <a:t>sukkot</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 is </a:t>
            </a:r>
            <a:r>
              <a:rPr lang="en-US" sz="3733" dirty="0">
                <a:latin typeface="Times New Roman" panose="02020603050405020304" pitchFamily="18" charset="0"/>
                <a:cs typeface="Times New Roman" panose="02020603050405020304" pitchFamily="18" charset="0"/>
              </a:rPr>
              <a:t>the plural form of the word </a:t>
            </a:r>
            <a:r>
              <a:rPr lang="en-US" sz="3733" i="1" dirty="0">
                <a:latin typeface="Times New Roman" panose="02020603050405020304" pitchFamily="18" charset="0"/>
                <a:cs typeface="Times New Roman" panose="02020603050405020304" pitchFamily="18" charset="0"/>
              </a:rPr>
              <a:t>sukkah</a:t>
            </a:r>
            <a:r>
              <a:rPr lang="en-US" sz="3733" dirty="0">
                <a:latin typeface="Times New Roman" panose="02020603050405020304" pitchFamily="18" charset="0"/>
                <a:cs typeface="Times New Roman" panose="02020603050405020304" pitchFamily="18" charset="0"/>
              </a:rPr>
              <a:t>, (Hebrew, </a:t>
            </a:r>
            <a:r>
              <a:rPr lang="en-US" sz="4800" dirty="0" err="1">
                <a:latin typeface="Bwhebb" panose="00000400000000000000" pitchFamily="2" charset="0"/>
                <a:cs typeface="Times New Roman" panose="02020603050405020304" pitchFamily="18" charset="0"/>
              </a:rPr>
              <a:t>hK'su</a:t>
            </a:r>
            <a:r>
              <a:rPr lang="en-US" sz="3733" dirty="0">
                <a:latin typeface="Times New Roman" panose="02020603050405020304" pitchFamily="18" charset="0"/>
                <a:cs typeface="Times New Roman" panose="02020603050405020304" pitchFamily="18" charset="0"/>
              </a:rPr>
              <a:t> ) which </a:t>
            </a:r>
            <a:r>
              <a:rPr lang="en-US" sz="3733" dirty="0">
                <a:latin typeface="Times New Roman" panose="02020603050405020304" pitchFamily="18" charset="0"/>
                <a:cs typeface="Times New Roman" panose="02020603050405020304" pitchFamily="18" charset="0"/>
              </a:rPr>
              <a:t>can mean </a:t>
            </a:r>
            <a:r>
              <a:rPr lang="en-US" sz="3733" i="1" dirty="0">
                <a:latin typeface="Times New Roman" panose="02020603050405020304" pitchFamily="18" charset="0"/>
                <a:cs typeface="Times New Roman" panose="02020603050405020304" pitchFamily="18" charset="0"/>
              </a:rPr>
              <a:t>a thicket, a booth made of inter-woven boughs</a:t>
            </a:r>
            <a:r>
              <a:rPr lang="en-US" sz="3733" dirty="0">
                <a:latin typeface="Times New Roman" panose="02020603050405020304" pitchFamily="18" charset="0"/>
                <a:cs typeface="Times New Roman" panose="02020603050405020304" pitchFamily="18" charset="0"/>
              </a:rPr>
              <a:t>.  This booth could be a shelter in the field for cattle, a shelter for workers in the field at harvest time, or for men in battle, or a shelter from the sun.  </a:t>
            </a:r>
            <a:r>
              <a:rPr lang="en-US" sz="3733" dirty="0">
                <a:latin typeface="Times New Roman" panose="02020603050405020304" pitchFamily="18" charset="0"/>
                <a:cs typeface="Times New Roman" panose="02020603050405020304" pitchFamily="18" charset="0"/>
              </a:rPr>
              <a:t>This </a:t>
            </a:r>
            <a:r>
              <a:rPr lang="en-US" sz="3733" dirty="0">
                <a:latin typeface="Times New Roman" panose="02020603050405020304" pitchFamily="18" charset="0"/>
                <a:cs typeface="Times New Roman" panose="02020603050405020304" pitchFamily="18" charset="0"/>
              </a:rPr>
              <a:t>is why the place where they stopped for the night was called </a:t>
            </a:r>
            <a:r>
              <a:rPr lang="en-US" sz="3733" i="1" dirty="0">
                <a:latin typeface="Times New Roman" panose="02020603050405020304" pitchFamily="18" charset="0"/>
                <a:cs typeface="Times New Roman" panose="02020603050405020304" pitchFamily="18" charset="0"/>
              </a:rPr>
              <a:t>Sukkot</a:t>
            </a:r>
            <a:r>
              <a:rPr lang="en-US" sz="3733" dirty="0">
                <a:latin typeface="Times New Roman" panose="02020603050405020304" pitchFamily="18" charset="0"/>
                <a:cs typeface="Times New Roman" panose="02020603050405020304" pitchFamily="18" charset="0"/>
              </a:rPr>
              <a:t> - they pitched their tents and erected their </a:t>
            </a:r>
            <a:r>
              <a:rPr lang="en-US" sz="3733" u="sng" dirty="0">
                <a:latin typeface="Times New Roman" panose="02020603050405020304" pitchFamily="18" charset="0"/>
                <a:cs typeface="Times New Roman" panose="02020603050405020304" pitchFamily="18" charset="0"/>
              </a:rPr>
              <a:t>temporary shelters</a:t>
            </a:r>
            <a:r>
              <a:rPr lang="en-US" sz="3733" dirty="0">
                <a:latin typeface="Times New Roman" panose="02020603050405020304" pitchFamily="18" charset="0"/>
                <a:cs typeface="Times New Roman" panose="02020603050405020304" pitchFamily="18" charset="0"/>
              </a:rPr>
              <a:t> there to sleep.</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623536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lgn="ctr">
              <a:spcBef>
                <a:spcPts val="0"/>
              </a:spcBef>
              <a:buNone/>
            </a:pPr>
            <a:r>
              <a:rPr lang="en-US" sz="3733" dirty="0">
                <a:latin typeface="Times New Roman" pitchFamily="18" charset="0"/>
                <a:cs typeface="Times New Roman" pitchFamily="18" charset="0"/>
              </a:rPr>
              <a:t>All Native Born Sons Are to Live in Booths</a:t>
            </a:r>
          </a:p>
          <a:p>
            <a:pPr marL="0" indent="0">
              <a:buNone/>
            </a:pPr>
            <a:r>
              <a:rPr lang="en-US" sz="3733" dirty="0">
                <a:latin typeface="Times New Roman" pitchFamily="18" charset="0"/>
                <a:cs typeface="Times New Roman" pitchFamily="18" charset="0"/>
              </a:rPr>
              <a:t>Only native born sons?</a:t>
            </a:r>
          </a:p>
          <a:p>
            <a:pPr>
              <a:buNone/>
            </a:pPr>
            <a:r>
              <a:rPr lang="en-US" sz="3733" dirty="0">
                <a:latin typeface="Times New Roman" pitchFamily="18" charset="0"/>
                <a:cs typeface="Times New Roman" pitchFamily="18" charset="0"/>
              </a:rPr>
              <a:t>Live </a:t>
            </a:r>
            <a:r>
              <a:rPr lang="en-US" sz="3733" dirty="0">
                <a:latin typeface="Times New Roman" panose="02020603050405020304" pitchFamily="18" charset="0"/>
                <a:cs typeface="Times New Roman" panose="02020603050405020304" pitchFamily="18" charset="0"/>
              </a:rPr>
              <a:t>in booths for seven days: All native-born sons of </a:t>
            </a:r>
            <a:r>
              <a:rPr lang="en-US" sz="3733" dirty="0" err="1">
                <a:latin typeface="Times New Roman" panose="02020603050405020304" pitchFamily="18" charset="0"/>
                <a:cs typeface="Times New Roman" panose="02020603050405020304" pitchFamily="18" charset="0"/>
              </a:rPr>
              <a:t>Yisrael</a:t>
            </a:r>
            <a:r>
              <a:rPr lang="en-US" sz="3733" dirty="0">
                <a:latin typeface="Times New Roman" panose="02020603050405020304" pitchFamily="18" charset="0"/>
                <a:cs typeface="Times New Roman" panose="02020603050405020304" pitchFamily="18" charset="0"/>
              </a:rPr>
              <a:t> are to live in booths (</a:t>
            </a:r>
            <a:r>
              <a:rPr lang="en-US" sz="3733" dirty="0" err="1">
                <a:latin typeface="Times New Roman" panose="02020603050405020304" pitchFamily="18" charset="0"/>
                <a:cs typeface="Times New Roman" panose="02020603050405020304" pitchFamily="18" charset="0"/>
              </a:rPr>
              <a:t>Vayikra</a:t>
            </a:r>
            <a:r>
              <a:rPr lang="en-US" sz="3733" dirty="0">
                <a:latin typeface="Times New Roman" panose="02020603050405020304" pitchFamily="18" charset="0"/>
                <a:cs typeface="Times New Roman" panose="02020603050405020304" pitchFamily="18" charset="0"/>
              </a:rPr>
              <a:t> [Leviticus] </a:t>
            </a:r>
            <a:r>
              <a:rPr lang="en-US" sz="3733" dirty="0">
                <a:latin typeface="Times New Roman" panose="02020603050405020304" pitchFamily="18" charset="0"/>
                <a:cs typeface="Times New Roman" panose="02020603050405020304" pitchFamily="18" charset="0"/>
              </a:rPr>
              <a:t>23:42)</a:t>
            </a:r>
          </a:p>
          <a:p>
            <a:pPr marL="0" indent="0">
              <a:buNone/>
            </a:pPr>
            <a:r>
              <a:rPr lang="en-US" sz="3733" dirty="0">
                <a:latin typeface="Times New Roman" panose="02020603050405020304" pitchFamily="18" charset="0"/>
                <a:cs typeface="Times New Roman" panose="02020603050405020304" pitchFamily="18" charset="0"/>
              </a:rPr>
              <a:t>Native born (Hebrew, </a:t>
            </a:r>
            <a:r>
              <a:rPr lang="en-US" sz="4800" dirty="0" err="1">
                <a:latin typeface="Bwhebb" panose="00000400000000000000" pitchFamily="2" charset="0"/>
              </a:rPr>
              <a:t>xr"z</a:t>
            </a:r>
            <a:r>
              <a:rPr lang="en-US" sz="4800" dirty="0">
                <a:latin typeface="Bwhebb" panose="00000400000000000000" pitchFamily="2" charset="0"/>
              </a:rPr>
              <a:t>&gt;</a:t>
            </a:r>
            <a:r>
              <a:rPr lang="en-US" sz="4800" dirty="0" err="1">
                <a:latin typeface="Bwhebb" panose="00000400000000000000" pitchFamily="2" charset="0"/>
              </a:rPr>
              <a:t>a,h</a:t>
            </a:r>
            <a:r>
              <a:rPr lang="en-US" sz="4800" dirty="0">
                <a:latin typeface="Bwhebb" panose="00000400000000000000" pitchFamily="2" charset="0"/>
              </a:rPr>
              <a:t>'</a:t>
            </a:r>
            <a:r>
              <a:rPr lang="en-US" sz="3733" dirty="0">
                <a:latin typeface="Times New Roman" panose="02020603050405020304" pitchFamily="18" charset="0"/>
                <a:cs typeface="Times New Roman" panose="02020603050405020304" pitchFamily="18" charset="0"/>
              </a:rPr>
              <a:t>) – arising from, native born, full citizen.  Compare </a:t>
            </a:r>
            <a:r>
              <a:rPr lang="en-US" sz="3733" i="1" dirty="0" err="1">
                <a:latin typeface="Times New Roman" panose="02020603050405020304" pitchFamily="18" charset="0"/>
                <a:cs typeface="Times New Roman" panose="02020603050405020304" pitchFamily="18" charset="0"/>
              </a:rPr>
              <a:t>mizrach</a:t>
            </a:r>
            <a:r>
              <a:rPr lang="en-US" sz="3733" i="1" dirty="0">
                <a:latin typeface="Times New Roman" panose="02020603050405020304" pitchFamily="18" charset="0"/>
                <a:cs typeface="Times New Roman" panose="02020603050405020304" pitchFamily="18" charset="0"/>
              </a:rPr>
              <a:t> </a:t>
            </a:r>
            <a:r>
              <a:rPr lang="en-US" sz="3733" i="1" dirty="0" err="1">
                <a:latin typeface="Times New Roman" panose="02020603050405020304" pitchFamily="18" charset="0"/>
                <a:cs typeface="Times New Roman" panose="02020603050405020304" pitchFamily="18" charset="0"/>
              </a:rPr>
              <a:t>shemesh</a:t>
            </a:r>
            <a:r>
              <a:rPr lang="en-US" sz="3733" i="1"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“arising </a:t>
            </a:r>
            <a:r>
              <a:rPr lang="en-US" sz="3733" dirty="0">
                <a:solidFill>
                  <a:schemeClr val="bg1"/>
                </a:solidFill>
                <a:latin typeface="Times New Roman" panose="02020603050405020304" pitchFamily="18" charset="0"/>
                <a:cs typeface="Times New Roman" panose="02020603050405020304" pitchFamily="18" charset="0"/>
              </a:rPr>
              <a:t>sun”</a:t>
            </a:r>
            <a:endParaRPr lang="en-US" sz="3733"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9802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a:buNone/>
            </a:pPr>
            <a:r>
              <a:rPr lang="en-US" sz="3733" dirty="0">
                <a:latin typeface="Times New Roman" panose="02020603050405020304" pitchFamily="18" charset="0"/>
                <a:cs typeface="Times New Roman" panose="02020603050405020304" pitchFamily="18" charset="0"/>
              </a:rPr>
              <a:t>Read inclusively, not </a:t>
            </a:r>
            <a:r>
              <a:rPr lang="en-US" sz="3733" dirty="0">
                <a:latin typeface="Times New Roman" panose="02020603050405020304" pitchFamily="18" charset="0"/>
                <a:cs typeface="Times New Roman" panose="02020603050405020304" pitchFamily="18" charset="0"/>
              </a:rPr>
              <a:t>exclusively – “All” not “Only”</a:t>
            </a:r>
            <a:endParaRPr lang="en-US" sz="3733" dirty="0">
              <a:latin typeface="Times New Roman" panose="02020603050405020304" pitchFamily="18" charset="0"/>
              <a:cs typeface="Times New Roman" panose="02020603050405020304" pitchFamily="18" charset="0"/>
            </a:endParaRPr>
          </a:p>
          <a:p>
            <a:pPr>
              <a:buNone/>
            </a:pPr>
            <a:r>
              <a:rPr lang="en-US" sz="3733" dirty="0">
                <a:latin typeface="Times New Roman" panose="02020603050405020304" pitchFamily="18" charset="0"/>
                <a:cs typeface="Times New Roman" panose="02020603050405020304" pitchFamily="18" charset="0"/>
              </a:rPr>
              <a:t>Could a native son but not his father be included?</a:t>
            </a:r>
          </a:p>
          <a:p>
            <a:pPr>
              <a:buNone/>
            </a:pPr>
            <a:r>
              <a:rPr lang="en-US" sz="3733" dirty="0">
                <a:latin typeface="Times New Roman" panose="02020603050405020304" pitchFamily="18" charset="0"/>
                <a:cs typeface="Times New Roman" panose="02020603050405020304" pitchFamily="18" charset="0"/>
              </a:rPr>
              <a:t>Were </a:t>
            </a:r>
            <a:r>
              <a:rPr lang="en-US" sz="3733" dirty="0">
                <a:latin typeface="Times New Roman" panose="02020603050405020304" pitchFamily="18" charset="0"/>
                <a:cs typeface="Times New Roman" panose="02020603050405020304" pitchFamily="18" charset="0"/>
              </a:rPr>
              <a:t>all those who lived in booths in the wilderness native-born Israelites?  What about the mixed throng?  The Egyptians who joined them</a:t>
            </a:r>
            <a:r>
              <a:rPr lang="en-US" sz="3733" dirty="0">
                <a:latin typeface="Times New Roman" panose="02020603050405020304" pitchFamily="18" charset="0"/>
                <a:cs typeface="Times New Roman" panose="02020603050405020304" pitchFamily="18" charset="0"/>
              </a:rPr>
              <a:t>?</a:t>
            </a:r>
            <a:endParaRPr lang="en-US" sz="3733" b="1" i="1" dirty="0">
              <a:latin typeface="Times New Roman" panose="02020603050405020304" pitchFamily="18" charset="0"/>
              <a:cs typeface="Times New Roman" panose="02020603050405020304" pitchFamily="18" charset="0"/>
            </a:endParaRPr>
          </a:p>
          <a:p>
            <a:pPr marL="0" indent="0">
              <a:buNone/>
            </a:pPr>
            <a:r>
              <a:rPr lang="en-US" sz="3733" dirty="0">
                <a:latin typeface="Times New Roman" panose="02020603050405020304" pitchFamily="18" charset="0"/>
                <a:cs typeface="Times New Roman" panose="02020603050405020304" pitchFamily="18" charset="0"/>
              </a:rPr>
              <a:t>There </a:t>
            </a:r>
            <a:r>
              <a:rPr lang="en-US" sz="3733" dirty="0">
                <a:latin typeface="Times New Roman" panose="02020603050405020304" pitchFamily="18" charset="0"/>
                <a:cs typeface="Times New Roman" panose="02020603050405020304" pitchFamily="18" charset="0"/>
              </a:rPr>
              <a:t>is one Torah for the native born and for the alien</a:t>
            </a:r>
            <a:r>
              <a:rPr lang="en-US" sz="3733" dirty="0">
                <a:latin typeface="Times New Roman" panose="02020603050405020304" pitchFamily="18" charset="0"/>
                <a:cs typeface="Times New Roman" panose="02020603050405020304" pitchFamily="18" charset="0"/>
              </a:rPr>
              <a:t>. (Ex 12:49)</a:t>
            </a:r>
          </a:p>
          <a:p>
            <a:pPr marL="0" indent="0">
              <a:buNone/>
            </a:pPr>
            <a:r>
              <a:rPr lang="en-US" sz="3733" dirty="0">
                <a:latin typeface="Times New Roman" panose="02020603050405020304" pitchFamily="18" charset="0"/>
                <a:cs typeface="Times New Roman" panose="02020603050405020304" pitchFamily="18" charset="0"/>
              </a:rPr>
              <a:t>You are to have </a:t>
            </a:r>
            <a:r>
              <a:rPr lang="en-US" sz="3733" dirty="0">
                <a:latin typeface="Times New Roman" panose="02020603050405020304" pitchFamily="18" charset="0"/>
                <a:cs typeface="Times New Roman" panose="02020603050405020304" pitchFamily="18" charset="0"/>
              </a:rPr>
              <a:t>one Right-ruling (</a:t>
            </a:r>
            <a:r>
              <a:rPr lang="en-US" sz="3733" dirty="0" err="1">
                <a:latin typeface="Times New Roman" panose="02020603050405020304" pitchFamily="18" charset="0"/>
                <a:cs typeface="Times New Roman" panose="02020603050405020304" pitchFamily="18" charset="0"/>
              </a:rPr>
              <a:t>mishpat</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for the alien and the native-born</a:t>
            </a:r>
            <a:r>
              <a:rPr lang="en-US" sz="3733" dirty="0">
                <a:latin typeface="Times New Roman" panose="02020603050405020304" pitchFamily="18" charset="0"/>
                <a:cs typeface="Times New Roman" panose="02020603050405020304" pitchFamily="18" charset="0"/>
              </a:rPr>
              <a:t>. (Lev 24:22)</a:t>
            </a:r>
            <a:endParaRPr lang="en-US" sz="3733" dirty="0">
              <a:latin typeface="Times New Roman" panose="02020603050405020304" pitchFamily="18" charset="0"/>
              <a:cs typeface="Times New Roman" panose="02020603050405020304" pitchFamily="18" charset="0"/>
            </a:endParaRPr>
          </a:p>
          <a:p>
            <a:pPr marL="0" indent="0">
              <a:buNone/>
            </a:pP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266569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lgn="ctr">
              <a:spcBef>
                <a:spcPts val="0"/>
              </a:spcBef>
              <a:buNone/>
            </a:pPr>
            <a:r>
              <a:rPr lang="en-US" sz="3733" dirty="0">
                <a:latin typeface="Times New Roman" pitchFamily="18" charset="0"/>
                <a:cs typeface="Times New Roman" pitchFamily="18" charset="0"/>
              </a:rPr>
              <a:t>Only Men are Commanded to “Go Up”?</a:t>
            </a:r>
          </a:p>
          <a:p>
            <a:pPr marL="0" indent="0">
              <a:buNone/>
            </a:pPr>
            <a:r>
              <a:rPr lang="en-US" sz="3733" dirty="0">
                <a:latin typeface="Times New Roman" pitchFamily="18" charset="0"/>
                <a:cs typeface="Times New Roman" pitchFamily="18" charset="0"/>
              </a:rPr>
              <a:t>“Only Men” or “All Men”?</a:t>
            </a:r>
          </a:p>
        </p:txBody>
      </p:sp>
    </p:spTree>
    <p:extLst>
      <p:ext uri="{BB962C8B-B14F-4D97-AF65-F5344CB8AC3E}">
        <p14:creationId xmlns:p14="http://schemas.microsoft.com/office/powerpoint/2010/main" val="20928150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778" y="876306"/>
            <a:ext cx="10961913" cy="5676897"/>
          </a:xfrm>
        </p:spPr>
        <p:txBody>
          <a:bodyPr>
            <a:normAutofit/>
          </a:bodyPr>
          <a:lstStyle/>
          <a:p>
            <a:pPr>
              <a:buNone/>
            </a:pPr>
            <a:r>
              <a:rPr lang="en-US" dirty="0" smtClean="0">
                <a:solidFill>
                  <a:schemeClr val="tx2"/>
                </a:solidFill>
                <a:latin typeface="Times New Roman" panose="02020603050405020304" pitchFamily="18" charset="0"/>
                <a:cs typeface="Times New Roman" panose="02020603050405020304" pitchFamily="18" charset="0"/>
              </a:rPr>
              <a:t>Three </a:t>
            </a:r>
            <a:r>
              <a:rPr lang="en-US" dirty="0">
                <a:solidFill>
                  <a:schemeClr val="tx2"/>
                </a:solidFill>
                <a:latin typeface="Times New Roman" panose="02020603050405020304" pitchFamily="18" charset="0"/>
                <a:cs typeface="Times New Roman" panose="02020603050405020304" pitchFamily="18" charset="0"/>
              </a:rPr>
              <a:t>times a year </a:t>
            </a:r>
            <a:r>
              <a:rPr lang="en-US" u="sng" dirty="0">
                <a:solidFill>
                  <a:schemeClr val="tx2"/>
                </a:solidFill>
                <a:latin typeface="Times New Roman" panose="02020603050405020304" pitchFamily="18" charset="0"/>
                <a:cs typeface="Times New Roman" panose="02020603050405020304" pitchFamily="18" charset="0"/>
              </a:rPr>
              <a:t>all your men </a:t>
            </a:r>
            <a:r>
              <a:rPr lang="en-US" dirty="0">
                <a:solidFill>
                  <a:schemeClr val="tx2"/>
                </a:solidFill>
                <a:latin typeface="Times New Roman" panose="02020603050405020304" pitchFamily="18" charset="0"/>
                <a:cs typeface="Times New Roman" panose="02020603050405020304" pitchFamily="18" charset="0"/>
              </a:rPr>
              <a:t>must appear before </a:t>
            </a:r>
            <a:r>
              <a:rPr lang="en-US" dirty="0" smtClean="0">
                <a:solidFill>
                  <a:schemeClr val="tx2"/>
                </a:solidFill>
                <a:latin typeface="Times New Roman" panose="02020603050405020304" pitchFamily="18" charset="0"/>
                <a:cs typeface="Times New Roman" panose="02020603050405020304" pitchFamily="18" charset="0"/>
              </a:rPr>
              <a:t>Yahuwah </a:t>
            </a:r>
            <a:r>
              <a:rPr lang="en-US" dirty="0">
                <a:solidFill>
                  <a:schemeClr val="tx2"/>
                </a:solidFill>
                <a:latin typeface="Times New Roman" panose="02020603050405020304" pitchFamily="18" charset="0"/>
                <a:cs typeface="Times New Roman" panose="02020603050405020304" pitchFamily="18" charset="0"/>
              </a:rPr>
              <a:t>your Elohim at the place he will choose: at the Feast of Unleavened Bread, the Feast of Weeks and the Feast of Tabernacles. No man should appear before </a:t>
            </a:r>
            <a:r>
              <a:rPr lang="en-US" dirty="0" smtClean="0">
                <a:solidFill>
                  <a:schemeClr val="tx2"/>
                </a:solidFill>
                <a:latin typeface="Times New Roman" panose="02020603050405020304" pitchFamily="18" charset="0"/>
                <a:cs typeface="Times New Roman" panose="02020603050405020304" pitchFamily="18" charset="0"/>
              </a:rPr>
              <a:t>Yahuwah </a:t>
            </a:r>
            <a:r>
              <a:rPr lang="en-US" dirty="0">
                <a:solidFill>
                  <a:schemeClr val="tx2"/>
                </a:solidFill>
                <a:latin typeface="Times New Roman" panose="02020603050405020304" pitchFamily="18" charset="0"/>
                <a:cs typeface="Times New Roman" panose="02020603050405020304" pitchFamily="18" charset="0"/>
              </a:rPr>
              <a:t>empty-handed: Each of you must bring a gift in proportion to the way </a:t>
            </a:r>
            <a:r>
              <a:rPr lang="en-US" dirty="0" smtClean="0">
                <a:solidFill>
                  <a:schemeClr val="tx2"/>
                </a:solidFill>
                <a:latin typeface="Times New Roman" panose="02020603050405020304" pitchFamily="18" charset="0"/>
                <a:cs typeface="Times New Roman" panose="02020603050405020304" pitchFamily="18" charset="0"/>
              </a:rPr>
              <a:t>Yahuwah </a:t>
            </a:r>
            <a:r>
              <a:rPr lang="en-US" dirty="0">
                <a:solidFill>
                  <a:schemeClr val="tx2"/>
                </a:solidFill>
                <a:latin typeface="Times New Roman" panose="02020603050405020304" pitchFamily="18" charset="0"/>
                <a:cs typeface="Times New Roman" panose="02020603050405020304" pitchFamily="18" charset="0"/>
              </a:rPr>
              <a:t>your Elohim has blessed you</a:t>
            </a:r>
            <a:r>
              <a:rPr lang="en-US" dirty="0" smtClean="0">
                <a:solidFill>
                  <a:schemeClr val="tx2"/>
                </a:solidFill>
                <a:latin typeface="Times New Roman" panose="02020603050405020304" pitchFamily="18" charset="0"/>
                <a:cs typeface="Times New Roman" panose="02020603050405020304" pitchFamily="18" charset="0"/>
              </a:rPr>
              <a:t>.(</a:t>
            </a:r>
            <a:r>
              <a:rPr lang="en-US" dirty="0" err="1" smtClean="0">
                <a:solidFill>
                  <a:schemeClr val="tx2"/>
                </a:solidFill>
                <a:latin typeface="Times New Roman" panose="02020603050405020304" pitchFamily="18" charset="0"/>
                <a:cs typeface="Times New Roman" panose="02020603050405020304" pitchFamily="18" charset="0"/>
              </a:rPr>
              <a:t>Deut</a:t>
            </a:r>
            <a:r>
              <a:rPr lang="en-US" dirty="0" smtClean="0">
                <a:solidFill>
                  <a:schemeClr val="tx2"/>
                </a:solidFill>
                <a:latin typeface="Times New Roman" panose="02020603050405020304" pitchFamily="18" charset="0"/>
                <a:cs typeface="Times New Roman" panose="02020603050405020304" pitchFamily="18" charset="0"/>
              </a:rPr>
              <a:t> 16:16-17)</a:t>
            </a:r>
            <a:endParaRPr lang="en-US"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5303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u="sng" dirty="0">
                <a:latin typeface="Times New Roman" panose="02020603050405020304" pitchFamily="18" charset="0"/>
                <a:cs typeface="Times New Roman" panose="02020603050405020304" pitchFamily="18" charset="0"/>
              </a:rPr>
              <a:t>Three </a:t>
            </a:r>
            <a:r>
              <a:rPr lang="en-US" sz="3733" u="sng" dirty="0">
                <a:latin typeface="Times New Roman" panose="02020603050405020304" pitchFamily="18" charset="0"/>
                <a:cs typeface="Times New Roman" panose="02020603050405020304" pitchFamily="18" charset="0"/>
              </a:rPr>
              <a:t>times a year all the men </a:t>
            </a:r>
            <a:r>
              <a:rPr lang="en-US" sz="3733" dirty="0">
                <a:latin typeface="Times New Roman" panose="02020603050405020304" pitchFamily="18" charset="0"/>
                <a:cs typeface="Times New Roman" panose="02020603050405020304" pitchFamily="18" charset="0"/>
              </a:rPr>
              <a:t>are to appear before Adonai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a:t>
            </a:r>
            <a:r>
              <a:rPr lang="en-US" sz="3733" dirty="0" err="1">
                <a:latin typeface="Times New Roman" panose="02020603050405020304" pitchFamily="18" charset="0"/>
                <a:cs typeface="Times New Roman" panose="02020603050405020304" pitchFamily="18" charset="0"/>
              </a:rPr>
              <a:t>Shemot</a:t>
            </a:r>
            <a:r>
              <a:rPr lang="en-US" sz="3733" dirty="0">
                <a:latin typeface="Times New Roman" panose="02020603050405020304" pitchFamily="18" charset="0"/>
                <a:cs typeface="Times New Roman" panose="02020603050405020304" pitchFamily="18" charset="0"/>
              </a:rPr>
              <a:t> [Exodus] 23:17)</a:t>
            </a:r>
            <a:br>
              <a:rPr lang="en-US" sz="3733" dirty="0">
                <a:latin typeface="Times New Roman" panose="02020603050405020304" pitchFamily="18" charset="0"/>
                <a:cs typeface="Times New Roman" panose="02020603050405020304" pitchFamily="18" charset="0"/>
              </a:rPr>
            </a:br>
            <a:r>
              <a:rPr lang="en-US" sz="3733" dirty="0">
                <a:latin typeface="Times New Roman" panose="02020603050405020304" pitchFamily="18" charset="0"/>
                <a:cs typeface="Times New Roman" panose="02020603050405020304" pitchFamily="18" charset="0"/>
              </a:rPr>
              <a:t/>
            </a:r>
            <a:br>
              <a:rPr lang="en-US" sz="3733" dirty="0">
                <a:latin typeface="Times New Roman" panose="02020603050405020304" pitchFamily="18" charset="0"/>
                <a:cs typeface="Times New Roman" panose="02020603050405020304" pitchFamily="18" charset="0"/>
              </a:rPr>
            </a:br>
            <a:r>
              <a:rPr lang="en-US" sz="3733" u="sng" dirty="0">
                <a:latin typeface="Times New Roman" panose="02020603050405020304" pitchFamily="18" charset="0"/>
                <a:cs typeface="Times New Roman" panose="02020603050405020304" pitchFamily="18" charset="0"/>
              </a:rPr>
              <a:t>Three times a year all your men </a:t>
            </a:r>
            <a:r>
              <a:rPr lang="en-US" sz="3733" dirty="0">
                <a:latin typeface="Times New Roman" panose="02020603050405020304" pitchFamily="18" charset="0"/>
                <a:cs typeface="Times New Roman" panose="02020603050405020304" pitchFamily="18" charset="0"/>
              </a:rPr>
              <a:t>are to appear before Adonai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the Elohim of </a:t>
            </a:r>
            <a:r>
              <a:rPr lang="en-US" sz="3733" dirty="0" err="1">
                <a:latin typeface="Times New Roman" panose="02020603050405020304" pitchFamily="18" charset="0"/>
                <a:cs typeface="Times New Roman" panose="02020603050405020304" pitchFamily="18" charset="0"/>
              </a:rPr>
              <a:t>Yisrael</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Shemot</a:t>
            </a:r>
            <a:r>
              <a:rPr lang="en-US" sz="3733" dirty="0">
                <a:latin typeface="Times New Roman" panose="02020603050405020304" pitchFamily="18" charset="0"/>
                <a:cs typeface="Times New Roman" panose="02020603050405020304" pitchFamily="18" charset="0"/>
              </a:rPr>
              <a:t> [Exodus] 34:23)</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917363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a:latin typeface="Times New Roman" panose="02020603050405020304" pitchFamily="18" charset="0"/>
                <a:cs typeface="Times New Roman" panose="02020603050405020304" pitchFamily="18" charset="0"/>
              </a:rPr>
              <a:t>But you are to seek the place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your Elohim will choose from among all your tribes to put his Name there for his dwelling. </a:t>
            </a:r>
            <a:r>
              <a:rPr lang="en-US" sz="3733" u="sng" dirty="0">
                <a:latin typeface="Times New Roman" panose="02020603050405020304" pitchFamily="18" charset="0"/>
                <a:cs typeface="Times New Roman" panose="02020603050405020304" pitchFamily="18" charset="0"/>
              </a:rPr>
              <a:t>To that place you must go</a:t>
            </a:r>
            <a:r>
              <a:rPr lang="en-US" sz="3733" dirty="0">
                <a:latin typeface="Times New Roman" panose="02020603050405020304" pitchFamily="18" charset="0"/>
                <a:cs typeface="Times New Roman" panose="02020603050405020304" pitchFamily="18" charset="0"/>
              </a:rPr>
              <a:t>; there bring your burnt offerings and sacrifices, your tithes and special gifts, what you have vowed to give and your freewill offerings, and the firstborn of your herds and flocks.  </a:t>
            </a:r>
            <a:r>
              <a:rPr lang="en-US" sz="3733" u="sng" dirty="0">
                <a:latin typeface="Times New Roman" panose="02020603050405020304" pitchFamily="18" charset="0"/>
                <a:cs typeface="Times New Roman" panose="02020603050405020304" pitchFamily="18" charset="0"/>
              </a:rPr>
              <a:t>There, in the presence of </a:t>
            </a:r>
            <a:r>
              <a:rPr lang="en-US" sz="3733" u="sng" dirty="0" smtClean="0">
                <a:latin typeface="Times New Roman" panose="02020603050405020304" pitchFamily="18" charset="0"/>
                <a:cs typeface="Times New Roman" panose="02020603050405020304" pitchFamily="18" charset="0"/>
              </a:rPr>
              <a:t>Yahuwah </a:t>
            </a:r>
            <a:r>
              <a:rPr lang="en-US" sz="3733" u="sng" dirty="0">
                <a:latin typeface="Times New Roman" panose="02020603050405020304" pitchFamily="18" charset="0"/>
                <a:cs typeface="Times New Roman" panose="02020603050405020304" pitchFamily="18" charset="0"/>
              </a:rPr>
              <a:t>your Elohim, you and your families shall eat and shall rejoice</a:t>
            </a:r>
            <a:r>
              <a:rPr lang="en-US" sz="3733" dirty="0">
                <a:latin typeface="Times New Roman" panose="02020603050405020304" pitchFamily="18" charset="0"/>
                <a:cs typeface="Times New Roman" panose="02020603050405020304" pitchFamily="18" charset="0"/>
              </a:rPr>
              <a:t> in everything you have put your hand to, because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your Elohim has blessed you. </a:t>
            </a:r>
            <a:r>
              <a:rPr lang="en-US" sz="3733" dirty="0">
                <a:latin typeface="Times New Roman" panose="02020603050405020304" pitchFamily="18" charset="0"/>
                <a:cs typeface="Times New Roman" panose="02020603050405020304" pitchFamily="18" charset="0"/>
              </a:rPr>
              <a:t>(</a:t>
            </a:r>
            <a:r>
              <a:rPr lang="en-US" sz="3733" dirty="0" err="1">
                <a:latin typeface="Times New Roman" panose="02020603050405020304" pitchFamily="18" charset="0"/>
                <a:cs typeface="Times New Roman" panose="02020603050405020304" pitchFamily="18" charset="0"/>
              </a:rPr>
              <a:t>Devarim</a:t>
            </a:r>
            <a:r>
              <a:rPr lang="en-US" sz="3733" dirty="0">
                <a:latin typeface="Times New Roman" panose="02020603050405020304" pitchFamily="18" charset="0"/>
                <a:cs typeface="Times New Roman" panose="02020603050405020304" pitchFamily="18" charset="0"/>
              </a:rPr>
              <a:t> 12:5-7)</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39424088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467" dirty="0">
                <a:latin typeface="Times New Roman" panose="02020603050405020304" pitchFamily="18" charset="0"/>
                <a:cs typeface="Times New Roman" panose="02020603050405020304" pitchFamily="18" charset="0"/>
              </a:rPr>
              <a:t>Count off seven weeks from the time you begin to put the sickle to the standing grain.  </a:t>
            </a:r>
            <a:r>
              <a:rPr lang="en-US" sz="3467" dirty="0">
                <a:latin typeface="Times New Roman" panose="02020603050405020304" pitchFamily="18" charset="0"/>
                <a:cs typeface="Times New Roman" panose="02020603050405020304" pitchFamily="18" charset="0"/>
              </a:rPr>
              <a:t>Then celebrate the Feast of Weeks to </a:t>
            </a:r>
            <a:r>
              <a:rPr lang="en-US" sz="3467" dirty="0" smtClean="0">
                <a:latin typeface="Times New Roman" panose="02020603050405020304" pitchFamily="18" charset="0"/>
                <a:cs typeface="Times New Roman" panose="02020603050405020304" pitchFamily="18" charset="0"/>
              </a:rPr>
              <a:t>Yahuwah </a:t>
            </a:r>
            <a:r>
              <a:rPr lang="en-US" sz="3467" dirty="0">
                <a:latin typeface="Times New Roman" panose="02020603050405020304" pitchFamily="18" charset="0"/>
                <a:cs typeface="Times New Roman" panose="02020603050405020304" pitchFamily="18" charset="0"/>
              </a:rPr>
              <a:t>your Elohim by giving a freewill offering in proportion to the blessings </a:t>
            </a:r>
            <a:r>
              <a:rPr lang="en-US" sz="3467" dirty="0" smtClean="0">
                <a:latin typeface="Times New Roman" panose="02020603050405020304" pitchFamily="18" charset="0"/>
                <a:cs typeface="Times New Roman" panose="02020603050405020304" pitchFamily="18" charset="0"/>
              </a:rPr>
              <a:t>Yahuwah </a:t>
            </a:r>
            <a:r>
              <a:rPr lang="en-US" sz="3467" dirty="0">
                <a:latin typeface="Times New Roman" panose="02020603050405020304" pitchFamily="18" charset="0"/>
                <a:cs typeface="Times New Roman" panose="02020603050405020304" pitchFamily="18" charset="0"/>
              </a:rPr>
              <a:t>your Elohim has given you.  And rejoice before </a:t>
            </a:r>
            <a:r>
              <a:rPr lang="en-US" sz="3467" dirty="0" smtClean="0">
                <a:latin typeface="Times New Roman" panose="02020603050405020304" pitchFamily="18" charset="0"/>
                <a:cs typeface="Times New Roman" panose="02020603050405020304" pitchFamily="18" charset="0"/>
              </a:rPr>
              <a:t>Yahuwah </a:t>
            </a:r>
            <a:r>
              <a:rPr lang="en-US" sz="3467" dirty="0">
                <a:latin typeface="Times New Roman" panose="02020603050405020304" pitchFamily="18" charset="0"/>
                <a:cs typeface="Times New Roman" panose="02020603050405020304" pitchFamily="18" charset="0"/>
              </a:rPr>
              <a:t>your Elohim at the place he will choose as a dwelling for his Name-- </a:t>
            </a:r>
            <a:r>
              <a:rPr lang="en-US" sz="3467" u="sng" dirty="0">
                <a:latin typeface="Times New Roman" panose="02020603050405020304" pitchFamily="18" charset="0"/>
                <a:cs typeface="Times New Roman" panose="02020603050405020304" pitchFamily="18" charset="0"/>
              </a:rPr>
              <a:t>you, your sons and daughters, your menservants and maidservants, the Levites in your towns, and the aliens, the fatherless and the widows living among you</a:t>
            </a:r>
            <a:r>
              <a:rPr lang="en-US" sz="3467" dirty="0">
                <a:latin typeface="Times New Roman" panose="02020603050405020304" pitchFamily="18" charset="0"/>
                <a:cs typeface="Times New Roman" panose="02020603050405020304" pitchFamily="18" charset="0"/>
              </a:rPr>
              <a:t>.  </a:t>
            </a:r>
            <a:r>
              <a:rPr lang="en-US" sz="3467" dirty="0">
                <a:latin typeface="Times New Roman" panose="02020603050405020304" pitchFamily="18" charset="0"/>
                <a:cs typeface="Times New Roman" panose="02020603050405020304" pitchFamily="18" charset="0"/>
              </a:rPr>
              <a:t>Remember that you were slaves in </a:t>
            </a:r>
            <a:r>
              <a:rPr lang="en-US" sz="3467" dirty="0" err="1">
                <a:latin typeface="Times New Roman" panose="02020603050405020304" pitchFamily="18" charset="0"/>
                <a:cs typeface="Times New Roman" panose="02020603050405020304" pitchFamily="18" charset="0"/>
              </a:rPr>
              <a:t>Mitzrayim</a:t>
            </a:r>
            <a:r>
              <a:rPr lang="en-US" sz="3467" dirty="0">
                <a:latin typeface="Times New Roman" panose="02020603050405020304" pitchFamily="18" charset="0"/>
                <a:cs typeface="Times New Roman" panose="02020603050405020304" pitchFamily="18" charset="0"/>
              </a:rPr>
              <a:t>, and follow carefully these decrees. (</a:t>
            </a:r>
            <a:r>
              <a:rPr lang="en-US" sz="3467" dirty="0" err="1">
                <a:latin typeface="Times New Roman" panose="02020603050405020304" pitchFamily="18" charset="0"/>
                <a:cs typeface="Times New Roman" panose="02020603050405020304" pitchFamily="18" charset="0"/>
              </a:rPr>
              <a:t>Devarim</a:t>
            </a:r>
            <a:r>
              <a:rPr lang="en-US" sz="3467" dirty="0">
                <a:latin typeface="Times New Roman" panose="02020603050405020304" pitchFamily="18" charset="0"/>
                <a:cs typeface="Times New Roman" panose="02020603050405020304" pitchFamily="18" charset="0"/>
              </a:rPr>
              <a:t> 16:9-12)</a:t>
            </a:r>
            <a:endParaRPr lang="en-US" sz="3467" dirty="0">
              <a:latin typeface="Times New Roman" pitchFamily="18" charset="0"/>
              <a:cs typeface="Times New Roman" pitchFamily="18" charset="0"/>
            </a:endParaRPr>
          </a:p>
        </p:txBody>
      </p:sp>
    </p:spTree>
    <p:extLst>
      <p:ext uri="{BB962C8B-B14F-4D97-AF65-F5344CB8AC3E}">
        <p14:creationId xmlns:p14="http://schemas.microsoft.com/office/powerpoint/2010/main" val="3952311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a:latin typeface="Times New Roman" panose="02020603050405020304" pitchFamily="18" charset="0"/>
                <a:cs typeface="Times New Roman" panose="02020603050405020304" pitchFamily="18" charset="0"/>
              </a:rPr>
              <a:t>Celebrate the Feast of Tabernacles for seven days after you have gathered the produce of your threshing floor and your winepress.  </a:t>
            </a:r>
            <a:r>
              <a:rPr lang="en-US" sz="3733" u="sng" dirty="0">
                <a:latin typeface="Times New Roman" panose="02020603050405020304" pitchFamily="18" charset="0"/>
                <a:cs typeface="Times New Roman" panose="02020603050405020304" pitchFamily="18" charset="0"/>
              </a:rPr>
              <a:t>Be joyful at your Feast-- you, your sons and daughters, your menservants and maidservants, and the Levites, the aliens, the fatherless and the widows who live in your towns</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For seven days celebrate the Feast to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your Elohim at the place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will choose. For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your Elohim will bless you in all your harvest and in all the work of your hands, and your joy will be complete. </a:t>
            </a:r>
            <a:r>
              <a:rPr lang="en-US" sz="3733" dirty="0">
                <a:latin typeface="Times New Roman" panose="02020603050405020304" pitchFamily="18" charset="0"/>
                <a:cs typeface="Times New Roman" panose="02020603050405020304" pitchFamily="18" charset="0"/>
              </a:rPr>
              <a:t>(</a:t>
            </a:r>
            <a:r>
              <a:rPr lang="en-US" sz="3733" dirty="0" err="1">
                <a:latin typeface="Times New Roman" panose="02020603050405020304" pitchFamily="18" charset="0"/>
                <a:cs typeface="Times New Roman" panose="02020603050405020304" pitchFamily="18" charset="0"/>
              </a:rPr>
              <a:t>Devarim</a:t>
            </a:r>
            <a:r>
              <a:rPr lang="en-US" sz="3733" dirty="0">
                <a:latin typeface="Times New Roman" panose="02020603050405020304" pitchFamily="18" charset="0"/>
                <a:cs typeface="Times New Roman" panose="02020603050405020304" pitchFamily="18" charset="0"/>
              </a:rPr>
              <a:t> 16:13-15)</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2360645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599"/>
            <a:ext cx="10972800" cy="6150428"/>
          </a:xfrm>
        </p:spPr>
        <p:txBody>
          <a:bodyPr/>
          <a:lstStyle/>
          <a:p>
            <a:pPr marL="0" indent="0">
              <a:buNone/>
            </a:pPr>
            <a:r>
              <a:rPr lang="en-US" sz="3200" dirty="0">
                <a:latin typeface="Times New Roman" panose="02020603050405020304" pitchFamily="18" charset="0"/>
                <a:cs typeface="Times New Roman" panose="02020603050405020304" pitchFamily="18" charset="0"/>
              </a:rPr>
              <a:t>Then </a:t>
            </a:r>
            <a:r>
              <a:rPr lang="en-US" sz="3200" dirty="0" err="1">
                <a:latin typeface="Times New Roman" panose="02020603050405020304" pitchFamily="18" charset="0"/>
                <a:cs typeface="Times New Roman" panose="02020603050405020304" pitchFamily="18" charset="0"/>
              </a:rPr>
              <a:t>Mosheh</a:t>
            </a:r>
            <a:r>
              <a:rPr lang="en-US" sz="3200" dirty="0">
                <a:latin typeface="Times New Roman" panose="02020603050405020304" pitchFamily="18" charset="0"/>
                <a:cs typeface="Times New Roman" panose="02020603050405020304" pitchFamily="18" charset="0"/>
              </a:rPr>
              <a:t> commanded them: "At the end of every seven years, in the year for canceling debts, during the Feast of Tabernacles, when all </a:t>
            </a:r>
            <a:r>
              <a:rPr lang="en-US" sz="3200" dirty="0" err="1">
                <a:latin typeface="Times New Roman" panose="02020603050405020304" pitchFamily="18" charset="0"/>
                <a:cs typeface="Times New Roman" panose="02020603050405020304" pitchFamily="18" charset="0"/>
              </a:rPr>
              <a:t>Yisrael</a:t>
            </a:r>
            <a:r>
              <a:rPr lang="en-US" sz="3200" dirty="0">
                <a:latin typeface="Times New Roman" panose="02020603050405020304" pitchFamily="18" charset="0"/>
                <a:cs typeface="Times New Roman" panose="02020603050405020304" pitchFamily="18" charset="0"/>
              </a:rPr>
              <a:t> comes to appear before </a:t>
            </a:r>
            <a:r>
              <a:rPr lang="en-US" sz="3200" dirty="0" smtClean="0">
                <a:latin typeface="Times New Roman" panose="02020603050405020304" pitchFamily="18" charset="0"/>
                <a:cs typeface="Times New Roman" panose="02020603050405020304" pitchFamily="18" charset="0"/>
              </a:rPr>
              <a:t>Yahuwah </a:t>
            </a:r>
            <a:r>
              <a:rPr lang="en-US" sz="3200" dirty="0">
                <a:latin typeface="Times New Roman" panose="02020603050405020304" pitchFamily="18" charset="0"/>
                <a:cs typeface="Times New Roman" panose="02020603050405020304" pitchFamily="18" charset="0"/>
              </a:rPr>
              <a:t>your Elohim at the place he will choose, you shall read this Torah before them in their hearing.  </a:t>
            </a:r>
            <a:r>
              <a:rPr lang="en-US" sz="3200" u="sng" dirty="0">
                <a:latin typeface="Times New Roman" panose="02020603050405020304" pitchFamily="18" charset="0"/>
                <a:cs typeface="Times New Roman" panose="02020603050405020304" pitchFamily="18" charset="0"/>
              </a:rPr>
              <a:t>Assemble the people-- men, women and children, and the aliens living in your towns-- so they can listen and learn to fear </a:t>
            </a:r>
            <a:r>
              <a:rPr lang="en-US" sz="3200" u="sng" dirty="0" smtClean="0">
                <a:latin typeface="Times New Roman" panose="02020603050405020304" pitchFamily="18" charset="0"/>
                <a:cs typeface="Times New Roman" panose="02020603050405020304" pitchFamily="18" charset="0"/>
              </a:rPr>
              <a:t>Yahuwah </a:t>
            </a:r>
            <a:r>
              <a:rPr lang="en-US" sz="3200" u="sng" dirty="0">
                <a:latin typeface="Times New Roman" panose="02020603050405020304" pitchFamily="18" charset="0"/>
                <a:cs typeface="Times New Roman" panose="02020603050405020304" pitchFamily="18" charset="0"/>
              </a:rPr>
              <a:t>your Elohim and follow carefully all the words of this law</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Their children, who do not know this law, must hear it and learn to fear </a:t>
            </a:r>
            <a:r>
              <a:rPr lang="en-US" sz="3200" u="sng" dirty="0" smtClean="0">
                <a:latin typeface="Times New Roman" panose="02020603050405020304" pitchFamily="18" charset="0"/>
                <a:cs typeface="Times New Roman" panose="02020603050405020304" pitchFamily="18" charset="0"/>
              </a:rPr>
              <a:t>Yahuwah </a:t>
            </a:r>
            <a:r>
              <a:rPr lang="en-US" sz="3200" u="sng" dirty="0">
                <a:latin typeface="Times New Roman" panose="02020603050405020304" pitchFamily="18" charset="0"/>
                <a:cs typeface="Times New Roman" panose="02020603050405020304" pitchFamily="18" charset="0"/>
              </a:rPr>
              <a:t>your Elohim</a:t>
            </a:r>
            <a:r>
              <a:rPr lang="en-US" sz="3200" dirty="0">
                <a:latin typeface="Times New Roman" panose="02020603050405020304" pitchFamily="18" charset="0"/>
                <a:cs typeface="Times New Roman" panose="02020603050405020304" pitchFamily="18" charset="0"/>
              </a:rPr>
              <a:t> as long as you live in the land you are crossing the </a:t>
            </a:r>
            <a:r>
              <a:rPr lang="en-US" sz="3200" dirty="0" err="1">
                <a:latin typeface="Times New Roman" panose="02020603050405020304" pitchFamily="18" charset="0"/>
                <a:cs typeface="Times New Roman" panose="02020603050405020304" pitchFamily="18" charset="0"/>
              </a:rPr>
              <a:t>Yarden</a:t>
            </a:r>
            <a:r>
              <a:rPr lang="en-US" sz="3200" dirty="0">
                <a:latin typeface="Times New Roman" panose="02020603050405020304" pitchFamily="18" charset="0"/>
                <a:cs typeface="Times New Roman" panose="02020603050405020304" pitchFamily="18" charset="0"/>
              </a:rPr>
              <a:t> to possess." (</a:t>
            </a:r>
            <a:r>
              <a:rPr lang="en-US" sz="3200" dirty="0" err="1">
                <a:latin typeface="Times New Roman" panose="02020603050405020304" pitchFamily="18" charset="0"/>
                <a:cs typeface="Times New Roman" panose="02020603050405020304" pitchFamily="18" charset="0"/>
              </a:rPr>
              <a:t>Devarim</a:t>
            </a:r>
            <a:r>
              <a:rPr lang="en-US" sz="3200" dirty="0">
                <a:latin typeface="Times New Roman" panose="02020603050405020304" pitchFamily="18" charset="0"/>
                <a:cs typeface="Times New Roman" panose="02020603050405020304" pitchFamily="18" charset="0"/>
              </a:rPr>
              <a:t> 31:10-13)</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633388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200" baseline="30000" dirty="0">
                <a:latin typeface="Times New Roman" panose="02020603050405020304" pitchFamily="18" charset="0"/>
                <a:cs typeface="Times New Roman" panose="02020603050405020304" pitchFamily="18" charset="0"/>
              </a:rPr>
              <a:t>23</a:t>
            </a:r>
            <a:r>
              <a:rPr lang="en-US" sz="3200" dirty="0">
                <a:latin typeface="Times New Roman" panose="02020603050405020304" pitchFamily="18" charset="0"/>
                <a:cs typeface="Times New Roman" panose="02020603050405020304" pitchFamily="18" charset="0"/>
              </a:rPr>
              <a:t> Three times a year all your men are to appear before Adonai </a:t>
            </a:r>
            <a:r>
              <a:rPr lang="en-US" sz="3200" dirty="0" smtClean="0">
                <a:latin typeface="Times New Roman" panose="02020603050405020304" pitchFamily="18" charset="0"/>
                <a:cs typeface="Times New Roman" panose="02020603050405020304" pitchFamily="18" charset="0"/>
              </a:rPr>
              <a:t>Yahuwah, </a:t>
            </a:r>
            <a:r>
              <a:rPr lang="en-US" sz="3200" dirty="0">
                <a:latin typeface="Times New Roman" panose="02020603050405020304" pitchFamily="18" charset="0"/>
                <a:cs typeface="Times New Roman" panose="02020603050405020304" pitchFamily="18" charset="0"/>
              </a:rPr>
              <a:t>the Elohim of </a:t>
            </a:r>
            <a:r>
              <a:rPr lang="en-US" sz="3200" dirty="0" err="1">
                <a:latin typeface="Times New Roman" panose="02020603050405020304" pitchFamily="18" charset="0"/>
                <a:cs typeface="Times New Roman" panose="02020603050405020304" pitchFamily="18" charset="0"/>
              </a:rPr>
              <a:t>Yisrael</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r>
              <a:rPr lang="en-US" sz="3200" baseline="30000" dirty="0">
                <a:latin typeface="Times New Roman" panose="02020603050405020304" pitchFamily="18" charset="0"/>
                <a:cs typeface="Times New Roman" panose="02020603050405020304" pitchFamily="18" charset="0"/>
              </a:rPr>
              <a:t>24</a:t>
            </a:r>
            <a:r>
              <a:rPr lang="en-US"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 will drive out nations before you and enlarge your territory, </a:t>
            </a:r>
            <a:r>
              <a:rPr lang="en-US" sz="3200" u="sng" dirty="0">
                <a:latin typeface="Times New Roman" panose="02020603050405020304" pitchFamily="18" charset="0"/>
                <a:cs typeface="Times New Roman" panose="02020603050405020304" pitchFamily="18" charset="0"/>
              </a:rPr>
              <a:t>and no one will covet your land </a:t>
            </a:r>
            <a:r>
              <a:rPr lang="en-US" sz="3200" dirty="0">
                <a:latin typeface="Times New Roman" panose="02020603050405020304" pitchFamily="18" charset="0"/>
                <a:cs typeface="Times New Roman" panose="02020603050405020304" pitchFamily="18" charset="0"/>
              </a:rPr>
              <a:t>when you go up three times each year to appear before </a:t>
            </a:r>
            <a:r>
              <a:rPr lang="en-US" sz="3200" dirty="0" smtClean="0">
                <a:latin typeface="Times New Roman" panose="02020603050405020304" pitchFamily="18" charset="0"/>
                <a:cs typeface="Times New Roman" panose="02020603050405020304" pitchFamily="18" charset="0"/>
              </a:rPr>
              <a:t>Yahuwah </a:t>
            </a:r>
            <a:r>
              <a:rPr lang="en-US" sz="3200" dirty="0">
                <a:latin typeface="Times New Roman" panose="02020603050405020304" pitchFamily="18" charset="0"/>
                <a:cs typeface="Times New Roman" panose="02020603050405020304" pitchFamily="18" charset="0"/>
              </a:rPr>
              <a:t>your Elohim</a:t>
            </a:r>
            <a:r>
              <a:rPr lang="en-US"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(Exodus 34:23-24)</a:t>
            </a:r>
            <a:endParaRPr lang="en-US" sz="3200" dirty="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Read </a:t>
            </a:r>
            <a:r>
              <a:rPr lang="en-US" sz="3200" dirty="0">
                <a:latin typeface="Times New Roman" panose="02020603050405020304" pitchFamily="18" charset="0"/>
                <a:cs typeface="Times New Roman" panose="02020603050405020304" pitchFamily="18" charset="0"/>
              </a:rPr>
              <a:t>inclusively, not </a:t>
            </a:r>
            <a:r>
              <a:rPr lang="en-US" sz="3200" dirty="0">
                <a:latin typeface="Times New Roman" panose="02020603050405020304" pitchFamily="18" charset="0"/>
                <a:cs typeface="Times New Roman" panose="02020603050405020304" pitchFamily="18" charset="0"/>
              </a:rPr>
              <a:t>exclusively</a:t>
            </a:r>
          </a:p>
          <a:p>
            <a:pPr marL="0" indent="0">
              <a:buNone/>
            </a:pPr>
            <a:endParaRPr lang="en-US" sz="3200" dirty="0">
              <a:latin typeface="Times New Roman" pitchFamily="18" charset="0"/>
              <a:cs typeface="Times New Roman" pitchFamily="18" charset="0"/>
            </a:endParaRPr>
          </a:p>
          <a:p>
            <a:pPr marL="0" indent="0">
              <a:buNone/>
            </a:pPr>
            <a:r>
              <a:rPr lang="en-US" sz="3200" dirty="0">
                <a:latin typeface="Times New Roman" pitchFamily="18" charset="0"/>
                <a:cs typeface="Times New Roman" pitchFamily="18" charset="0"/>
              </a:rPr>
              <a:t>Why 3 Times a year?</a:t>
            </a:r>
          </a:p>
        </p:txBody>
      </p:sp>
    </p:spTree>
    <p:extLst>
      <p:ext uri="{BB962C8B-B14F-4D97-AF65-F5344CB8AC3E}">
        <p14:creationId xmlns:p14="http://schemas.microsoft.com/office/powerpoint/2010/main" val="31646040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normAutofit/>
          </a:bodyPr>
          <a:lstStyle/>
          <a:p>
            <a:pPr marL="0" indent="0" algn="ctr">
              <a:spcBef>
                <a:spcPts val="0"/>
              </a:spcBef>
              <a:buNone/>
            </a:pPr>
            <a:r>
              <a:rPr lang="en-US" sz="4400" dirty="0"/>
              <a:t>Avraham’s Walk of </a:t>
            </a:r>
            <a:r>
              <a:rPr lang="en-US" sz="4400" dirty="0" smtClean="0"/>
              <a:t>Faith</a:t>
            </a:r>
            <a:endParaRPr lang="en-US" sz="4400" dirty="0"/>
          </a:p>
        </p:txBody>
      </p:sp>
    </p:spTree>
    <p:extLst>
      <p:ext uri="{BB962C8B-B14F-4D97-AF65-F5344CB8AC3E}">
        <p14:creationId xmlns:p14="http://schemas.microsoft.com/office/powerpoint/2010/main" val="21433964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baseline="30000" dirty="0">
                <a:latin typeface="Times New Roman" panose="02020603050405020304" pitchFamily="18" charset="0"/>
                <a:cs typeface="Times New Roman" panose="02020603050405020304" pitchFamily="18" charset="0"/>
              </a:rPr>
              <a:t>27</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This is the account of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became the father of </a:t>
            </a:r>
            <a:r>
              <a:rPr lang="en-US" sz="3733" dirty="0" err="1">
                <a:latin typeface="Times New Roman" panose="02020603050405020304" pitchFamily="18" charset="0"/>
                <a:cs typeface="Times New Roman" panose="02020603050405020304" pitchFamily="18" charset="0"/>
              </a:rPr>
              <a:t>Avram</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Nahor</a:t>
            </a:r>
            <a:r>
              <a:rPr lang="en-US" sz="3733" dirty="0">
                <a:latin typeface="Times New Roman" panose="02020603050405020304" pitchFamily="18" charset="0"/>
                <a:cs typeface="Times New Roman" panose="02020603050405020304" pitchFamily="18" charset="0"/>
              </a:rPr>
              <a:t> and Haran. And Haran became the father of Lot.</a:t>
            </a:r>
          </a:p>
          <a:p>
            <a:pPr marL="0" indent="0">
              <a:buNone/>
            </a:pPr>
            <a:r>
              <a:rPr lang="en-US" sz="3733" baseline="30000" dirty="0">
                <a:latin typeface="Times New Roman" panose="02020603050405020304" pitchFamily="18" charset="0"/>
                <a:cs typeface="Times New Roman" panose="02020603050405020304" pitchFamily="18" charset="0"/>
              </a:rPr>
              <a:t>28</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While his father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was still alive, Haran died in Ur of the Chaldeans, in the land of his birth.</a:t>
            </a:r>
          </a:p>
          <a:p>
            <a:pPr marL="0" indent="0">
              <a:buNone/>
            </a:pPr>
            <a:r>
              <a:rPr lang="en-US" sz="3733" baseline="30000" dirty="0">
                <a:latin typeface="Times New Roman" panose="02020603050405020304" pitchFamily="18" charset="0"/>
                <a:cs typeface="Times New Roman" panose="02020603050405020304" pitchFamily="18" charset="0"/>
              </a:rPr>
              <a:t>29</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Avram</a:t>
            </a:r>
            <a:r>
              <a:rPr lang="en-US" sz="3733" dirty="0">
                <a:latin typeface="Times New Roman" panose="02020603050405020304" pitchFamily="18" charset="0"/>
                <a:cs typeface="Times New Roman" panose="02020603050405020304" pitchFamily="18" charset="0"/>
              </a:rPr>
              <a:t> and </a:t>
            </a:r>
            <a:r>
              <a:rPr lang="en-US" sz="3733" dirty="0" err="1">
                <a:latin typeface="Times New Roman" panose="02020603050405020304" pitchFamily="18" charset="0"/>
                <a:cs typeface="Times New Roman" panose="02020603050405020304" pitchFamily="18" charset="0"/>
              </a:rPr>
              <a:t>Nahor</a:t>
            </a:r>
            <a:r>
              <a:rPr lang="en-US" sz="3733" dirty="0">
                <a:latin typeface="Times New Roman" panose="02020603050405020304" pitchFamily="18" charset="0"/>
                <a:cs typeface="Times New Roman" panose="02020603050405020304" pitchFamily="18" charset="0"/>
              </a:rPr>
              <a:t> both married. The name of </a:t>
            </a:r>
            <a:r>
              <a:rPr lang="en-US" sz="3733" dirty="0" err="1">
                <a:latin typeface="Times New Roman" panose="02020603050405020304" pitchFamily="18" charset="0"/>
                <a:cs typeface="Times New Roman" panose="02020603050405020304" pitchFamily="18" charset="0"/>
              </a:rPr>
              <a:t>Avram's</a:t>
            </a:r>
            <a:r>
              <a:rPr lang="en-US" sz="3733" dirty="0">
                <a:latin typeface="Times New Roman" panose="02020603050405020304" pitchFamily="18" charset="0"/>
                <a:cs typeface="Times New Roman" panose="02020603050405020304" pitchFamily="18" charset="0"/>
              </a:rPr>
              <a:t> wife was Sarai, and the name of </a:t>
            </a:r>
            <a:r>
              <a:rPr lang="en-US" sz="3733" dirty="0" err="1">
                <a:latin typeface="Times New Roman" panose="02020603050405020304" pitchFamily="18" charset="0"/>
                <a:cs typeface="Times New Roman" panose="02020603050405020304" pitchFamily="18" charset="0"/>
              </a:rPr>
              <a:t>Nahor's</a:t>
            </a:r>
            <a:r>
              <a:rPr lang="en-US" sz="3733" dirty="0">
                <a:latin typeface="Times New Roman" panose="02020603050405020304" pitchFamily="18" charset="0"/>
                <a:cs typeface="Times New Roman" panose="02020603050405020304" pitchFamily="18" charset="0"/>
              </a:rPr>
              <a:t> wife was </a:t>
            </a:r>
            <a:r>
              <a:rPr lang="en-US" sz="3733" dirty="0" err="1">
                <a:latin typeface="Times New Roman" panose="02020603050405020304" pitchFamily="18" charset="0"/>
                <a:cs typeface="Times New Roman" panose="02020603050405020304" pitchFamily="18" charset="0"/>
              </a:rPr>
              <a:t>Milcah</a:t>
            </a:r>
            <a:r>
              <a:rPr lang="en-US" sz="3733" dirty="0">
                <a:latin typeface="Times New Roman" panose="02020603050405020304" pitchFamily="18" charset="0"/>
                <a:cs typeface="Times New Roman" panose="02020603050405020304" pitchFamily="18" charset="0"/>
              </a:rPr>
              <a:t>; she was the daughter of Haran, the father of both </a:t>
            </a:r>
            <a:r>
              <a:rPr lang="en-US" sz="3733" dirty="0" err="1">
                <a:latin typeface="Times New Roman" panose="02020603050405020304" pitchFamily="18" charset="0"/>
                <a:cs typeface="Times New Roman" panose="02020603050405020304" pitchFamily="18" charset="0"/>
              </a:rPr>
              <a:t>Milcah</a:t>
            </a:r>
            <a:r>
              <a:rPr lang="en-US" sz="3733" dirty="0">
                <a:latin typeface="Times New Roman" panose="02020603050405020304" pitchFamily="18" charset="0"/>
                <a:cs typeface="Times New Roman" panose="02020603050405020304" pitchFamily="18" charset="0"/>
              </a:rPr>
              <a:t> and </a:t>
            </a:r>
            <a:r>
              <a:rPr lang="en-US" sz="3733" dirty="0" err="1">
                <a:latin typeface="Times New Roman" panose="02020603050405020304" pitchFamily="18" charset="0"/>
                <a:cs typeface="Times New Roman" panose="02020603050405020304" pitchFamily="18" charset="0"/>
              </a:rPr>
              <a:t>Iscah</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Ber</a:t>
            </a:r>
            <a:r>
              <a:rPr lang="en-US" sz="3733" dirty="0">
                <a:latin typeface="Times New Roman" panose="02020603050405020304" pitchFamily="18" charset="0"/>
                <a:cs typeface="Times New Roman" panose="02020603050405020304" pitchFamily="18" charset="0"/>
              </a:rPr>
              <a:t> 11)</a:t>
            </a:r>
            <a:endParaRPr lang="en-US" sz="3733" dirty="0">
              <a:latin typeface="Times New Roman" panose="02020603050405020304" pitchFamily="18" charset="0"/>
              <a:cs typeface="Times New Roman" panose="02020603050405020304" pitchFamily="18" charset="0"/>
            </a:endParaRPr>
          </a:p>
          <a:p>
            <a:pPr marL="0" indent="0">
              <a:buNone/>
            </a:pPr>
            <a:endParaRPr lang="en-US" sz="3733"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6117862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baseline="30000" dirty="0">
                <a:latin typeface="Times New Roman" panose="02020603050405020304" pitchFamily="18" charset="0"/>
                <a:cs typeface="Times New Roman" panose="02020603050405020304" pitchFamily="18" charset="0"/>
              </a:rPr>
              <a:t>30</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Now Sarai was barren; she had no children.</a:t>
            </a:r>
          </a:p>
          <a:p>
            <a:pPr marL="0" indent="0">
              <a:buNone/>
            </a:pPr>
            <a:r>
              <a:rPr lang="en-US" sz="3733" baseline="30000" dirty="0">
                <a:latin typeface="Times New Roman" panose="02020603050405020304" pitchFamily="18" charset="0"/>
                <a:cs typeface="Times New Roman" panose="02020603050405020304" pitchFamily="18" charset="0"/>
              </a:rPr>
              <a:t>31</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took his son </a:t>
            </a:r>
            <a:r>
              <a:rPr lang="en-US" sz="3733" dirty="0" err="1">
                <a:latin typeface="Times New Roman" panose="02020603050405020304" pitchFamily="18" charset="0"/>
                <a:cs typeface="Times New Roman" panose="02020603050405020304" pitchFamily="18" charset="0"/>
              </a:rPr>
              <a:t>Avram</a:t>
            </a:r>
            <a:r>
              <a:rPr lang="en-US" sz="3733" dirty="0">
                <a:latin typeface="Times New Roman" panose="02020603050405020304" pitchFamily="18" charset="0"/>
                <a:cs typeface="Times New Roman" panose="02020603050405020304" pitchFamily="18" charset="0"/>
              </a:rPr>
              <a:t>, his grandson Lot son of Haran, and his daughter-in-law Sarai, the wife of his son </a:t>
            </a:r>
            <a:r>
              <a:rPr lang="en-US" sz="3733" dirty="0" err="1">
                <a:latin typeface="Times New Roman" panose="02020603050405020304" pitchFamily="18" charset="0"/>
                <a:cs typeface="Times New Roman" panose="02020603050405020304" pitchFamily="18" charset="0"/>
              </a:rPr>
              <a:t>Avram</a:t>
            </a:r>
            <a:r>
              <a:rPr lang="en-US" sz="3733" dirty="0">
                <a:latin typeface="Times New Roman" panose="02020603050405020304" pitchFamily="18" charset="0"/>
                <a:cs typeface="Times New Roman" panose="02020603050405020304" pitchFamily="18" charset="0"/>
              </a:rPr>
              <a:t>, and </a:t>
            </a:r>
            <a:r>
              <a:rPr lang="en-US" sz="3733" u="sng" dirty="0">
                <a:latin typeface="Times New Roman" panose="02020603050405020304" pitchFamily="18" charset="0"/>
                <a:cs typeface="Times New Roman" panose="02020603050405020304" pitchFamily="18" charset="0"/>
              </a:rPr>
              <a:t>together they set out from Ur of the Chaldeans to go to Canaan</a:t>
            </a:r>
            <a:r>
              <a:rPr lang="en-US" sz="3733" dirty="0">
                <a:latin typeface="Times New Roman" panose="02020603050405020304" pitchFamily="18" charset="0"/>
                <a:cs typeface="Times New Roman" panose="02020603050405020304" pitchFamily="18" charset="0"/>
              </a:rPr>
              <a:t>. But when they came to Haran, </a:t>
            </a:r>
            <a:r>
              <a:rPr lang="en-US" sz="3733" u="sng" dirty="0">
                <a:latin typeface="Times New Roman" panose="02020603050405020304" pitchFamily="18" charset="0"/>
                <a:cs typeface="Times New Roman" panose="02020603050405020304" pitchFamily="18" charset="0"/>
              </a:rPr>
              <a:t>they settled there</a:t>
            </a:r>
            <a:r>
              <a:rPr lang="en-US" sz="3733" dirty="0">
                <a:latin typeface="Times New Roman" panose="02020603050405020304" pitchFamily="18" charset="0"/>
                <a:cs typeface="Times New Roman" panose="02020603050405020304" pitchFamily="18" charset="0"/>
              </a:rPr>
              <a:t>.</a:t>
            </a:r>
          </a:p>
          <a:p>
            <a:pPr marL="0" indent="0">
              <a:buNone/>
            </a:pPr>
            <a:r>
              <a:rPr lang="en-US" sz="3733" baseline="30000" dirty="0">
                <a:latin typeface="Times New Roman" panose="02020603050405020304" pitchFamily="18" charset="0"/>
                <a:cs typeface="Times New Roman" panose="02020603050405020304" pitchFamily="18" charset="0"/>
              </a:rPr>
              <a:t>32</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lived 205 years, and he died in Haran</a:t>
            </a:r>
            <a:r>
              <a:rPr lang="en-US" sz="3733" dirty="0">
                <a:latin typeface="Times New Roman" panose="02020603050405020304" pitchFamily="18" charset="0"/>
                <a:cs typeface="Times New Roman" panose="02020603050405020304" pitchFamily="18" charset="0"/>
              </a:rPr>
              <a:t>. (</a:t>
            </a:r>
            <a:r>
              <a:rPr lang="en-US" sz="3733" dirty="0" err="1">
                <a:latin typeface="Times New Roman" panose="02020603050405020304" pitchFamily="18" charset="0"/>
                <a:cs typeface="Times New Roman" panose="02020603050405020304" pitchFamily="18" charset="0"/>
              </a:rPr>
              <a:t>Bereshith</a:t>
            </a:r>
            <a:r>
              <a:rPr lang="en-US" sz="3733" dirty="0">
                <a:latin typeface="Times New Roman" panose="02020603050405020304" pitchFamily="18" charset="0"/>
                <a:cs typeface="Times New Roman" panose="02020603050405020304" pitchFamily="18" charset="0"/>
              </a:rPr>
              <a:t> 11)</a:t>
            </a:r>
            <a:endParaRPr lang="en-US" sz="37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94579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set out for Canaan, but stopped in Haran and settled there.  Then he died there!</a:t>
            </a:r>
          </a:p>
          <a:p>
            <a:pPr marL="0" indent="0">
              <a:buNone/>
            </a:pPr>
            <a:r>
              <a:rPr lang="en-US" sz="3733" dirty="0">
                <a:latin typeface="Times New Roman" panose="02020603050405020304" pitchFamily="18" charset="0"/>
                <a:cs typeface="Times New Roman" panose="02020603050405020304" pitchFamily="18" charset="0"/>
              </a:rPr>
              <a:t>Why did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set out for Canaan?</a:t>
            </a:r>
          </a:p>
          <a:p>
            <a:pPr marL="0" indent="0">
              <a:buNone/>
            </a:pPr>
            <a:r>
              <a:rPr lang="en-US" sz="3733" dirty="0">
                <a:latin typeface="Times New Roman" panose="02020603050405020304" pitchFamily="18" charset="0"/>
                <a:cs typeface="Times New Roman" panose="02020603050405020304" pitchFamily="18" charset="0"/>
              </a:rPr>
              <a:t>Why did </a:t>
            </a:r>
            <a:r>
              <a:rPr lang="en-US" sz="3733" dirty="0" err="1">
                <a:latin typeface="Times New Roman" panose="02020603050405020304" pitchFamily="18" charset="0"/>
                <a:cs typeface="Times New Roman" panose="02020603050405020304" pitchFamily="18" charset="0"/>
              </a:rPr>
              <a:t>Terah</a:t>
            </a:r>
            <a:r>
              <a:rPr lang="en-US" sz="3733" dirty="0">
                <a:latin typeface="Times New Roman" panose="02020603050405020304" pitchFamily="18" charset="0"/>
                <a:cs typeface="Times New Roman" panose="02020603050405020304" pitchFamily="18" charset="0"/>
              </a:rPr>
              <a:t> stop in Haran?</a:t>
            </a:r>
          </a:p>
          <a:p>
            <a:pPr marL="0" indent="0">
              <a:buNone/>
            </a:pPr>
            <a:r>
              <a:rPr lang="en-US" sz="3733" dirty="0" err="1">
                <a:latin typeface="Times New Roman" panose="02020603050405020304" pitchFamily="18" charset="0"/>
                <a:cs typeface="Times New Roman" panose="02020603050405020304" pitchFamily="18" charset="0"/>
              </a:rPr>
              <a:t>Avram</a:t>
            </a:r>
            <a:r>
              <a:rPr lang="en-US" sz="3733" dirty="0">
                <a:latin typeface="Times New Roman" panose="02020603050405020304" pitchFamily="18" charset="0"/>
                <a:cs typeface="Times New Roman" panose="02020603050405020304" pitchFamily="18" charset="0"/>
              </a:rPr>
              <a:t> pressed on further…</a:t>
            </a:r>
            <a:endParaRPr lang="en-US" sz="3733" dirty="0">
              <a:latin typeface="Times New Roman" panose="02020603050405020304" pitchFamily="18" charset="0"/>
              <a:cs typeface="Times New Roman" panose="02020603050405020304" pitchFamily="18" charset="0"/>
            </a:endParaRPr>
          </a:p>
          <a:p>
            <a:pPr marL="0" indent="0">
              <a:buNone/>
            </a:pPr>
            <a:endParaRPr lang="en-US" sz="3733" dirty="0"/>
          </a:p>
        </p:txBody>
      </p:sp>
    </p:spTree>
    <p:extLst>
      <p:ext uri="{BB962C8B-B14F-4D97-AF65-F5344CB8AC3E}">
        <p14:creationId xmlns:p14="http://schemas.microsoft.com/office/powerpoint/2010/main" val="3492242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a:latin typeface="Times New Roman" pitchFamily="18" charset="0"/>
                <a:cs typeface="Times New Roman" pitchFamily="18" charset="0"/>
              </a:rPr>
              <a:t>Now </a:t>
            </a:r>
            <a:r>
              <a:rPr lang="en-US" sz="3733" dirty="0" smtClean="0">
                <a:latin typeface="Times New Roman" pitchFamily="18" charset="0"/>
                <a:cs typeface="Times New Roman" pitchFamily="18" charset="0"/>
              </a:rPr>
              <a:t>Yahuwah </a:t>
            </a:r>
            <a:r>
              <a:rPr lang="en-US" sz="3733" dirty="0">
                <a:latin typeface="Times New Roman" pitchFamily="18" charset="0"/>
                <a:cs typeface="Times New Roman" pitchFamily="18" charset="0"/>
              </a:rPr>
              <a:t>said to </a:t>
            </a:r>
            <a:r>
              <a:rPr lang="en-US" sz="3733" dirty="0" err="1">
                <a:latin typeface="Times New Roman" pitchFamily="18" charset="0"/>
                <a:cs typeface="Times New Roman" pitchFamily="18" charset="0"/>
              </a:rPr>
              <a:t>Avram</a:t>
            </a:r>
            <a:r>
              <a:rPr lang="en-US" sz="3733" dirty="0">
                <a:latin typeface="Times New Roman" pitchFamily="18" charset="0"/>
                <a:cs typeface="Times New Roman" pitchFamily="18" charset="0"/>
              </a:rPr>
              <a:t>, "Walk yourself (Hebrew, </a:t>
            </a:r>
            <a:r>
              <a:rPr lang="en-US" sz="3733" i="1" dirty="0" err="1">
                <a:latin typeface="Times New Roman" pitchFamily="18" charset="0"/>
                <a:cs typeface="Times New Roman" pitchFamily="18" charset="0"/>
              </a:rPr>
              <a:t>lech</a:t>
            </a:r>
            <a:r>
              <a:rPr lang="en-US" sz="3733" i="1" dirty="0">
                <a:latin typeface="Times New Roman" pitchFamily="18" charset="0"/>
                <a:cs typeface="Times New Roman" pitchFamily="18" charset="0"/>
              </a:rPr>
              <a:t> </a:t>
            </a:r>
            <a:r>
              <a:rPr lang="en-US" sz="3733" i="1" dirty="0" err="1">
                <a:latin typeface="Times New Roman" pitchFamily="18" charset="0"/>
                <a:cs typeface="Times New Roman" pitchFamily="18" charset="0"/>
              </a:rPr>
              <a:t>lecha</a:t>
            </a:r>
            <a:r>
              <a:rPr lang="en-US" sz="3733" dirty="0">
                <a:latin typeface="Times New Roman" pitchFamily="18" charset="0"/>
                <a:cs typeface="Times New Roman" pitchFamily="18" charset="0"/>
              </a:rPr>
              <a:t>) from your land, your relatives, and your father's household to the land that I will show you.  Then I will make you into a great nation, and I will bless you, and I will make your name great, so that you will be a blessing.  I will bless those who bless you, but the one who treats you lightly I will curse, and all the families of the earth will be blessed in you."  </a:t>
            </a:r>
            <a:r>
              <a:rPr lang="en-US" sz="3733" u="sng" dirty="0">
                <a:latin typeface="Times New Roman" pitchFamily="18" charset="0"/>
                <a:cs typeface="Times New Roman" pitchFamily="18" charset="0"/>
              </a:rPr>
              <a:t>So </a:t>
            </a:r>
            <a:r>
              <a:rPr lang="en-US" sz="3733" u="sng" dirty="0" err="1">
                <a:latin typeface="Times New Roman" pitchFamily="18" charset="0"/>
                <a:cs typeface="Times New Roman" pitchFamily="18" charset="0"/>
              </a:rPr>
              <a:t>Avram</a:t>
            </a:r>
            <a:r>
              <a:rPr lang="en-US" sz="3733" u="sng" dirty="0">
                <a:latin typeface="Times New Roman" pitchFamily="18" charset="0"/>
                <a:cs typeface="Times New Roman" pitchFamily="18" charset="0"/>
              </a:rPr>
              <a:t> left, just as </a:t>
            </a:r>
            <a:r>
              <a:rPr lang="en-US" sz="3733" u="sng" dirty="0" smtClean="0">
                <a:latin typeface="Times New Roman" pitchFamily="18" charset="0"/>
                <a:cs typeface="Times New Roman" pitchFamily="18" charset="0"/>
              </a:rPr>
              <a:t>Yahuwah </a:t>
            </a:r>
            <a:r>
              <a:rPr lang="en-US" sz="3733" u="sng" dirty="0">
                <a:latin typeface="Times New Roman" pitchFamily="18" charset="0"/>
                <a:cs typeface="Times New Roman" pitchFamily="18" charset="0"/>
              </a:rPr>
              <a:t>had told him to do</a:t>
            </a:r>
            <a:r>
              <a:rPr lang="en-US" sz="3733" dirty="0">
                <a:latin typeface="Times New Roman" pitchFamily="18" charset="0"/>
                <a:cs typeface="Times New Roman" pitchFamily="18" charset="0"/>
              </a:rPr>
              <a:t>.... </a:t>
            </a:r>
            <a:r>
              <a:rPr lang="en-US" sz="3733" dirty="0">
                <a:latin typeface="Times New Roman" pitchFamily="18" charset="0"/>
                <a:cs typeface="Times New Roman" pitchFamily="18" charset="0"/>
              </a:rPr>
              <a:t>(Genesis [</a:t>
            </a:r>
            <a:r>
              <a:rPr lang="en-US" sz="3733" dirty="0" err="1">
                <a:latin typeface="Times New Roman" pitchFamily="18" charset="0"/>
                <a:cs typeface="Times New Roman" pitchFamily="18" charset="0"/>
              </a:rPr>
              <a:t>Bereshith</a:t>
            </a:r>
            <a:r>
              <a:rPr lang="en-US" sz="3733" dirty="0">
                <a:latin typeface="Times New Roman" pitchFamily="18" charset="0"/>
                <a:cs typeface="Times New Roman" pitchFamily="18" charset="0"/>
              </a:rPr>
              <a:t>] 12:1-3)</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754387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dirty="0" smtClean="0">
                <a:effectLst/>
                <a:latin typeface="Times New Roman" pitchFamily="18" charset="0"/>
                <a:cs typeface="Times New Roman" pitchFamily="18" charset="0"/>
              </a:rPr>
              <a:t>12:4  So </a:t>
            </a:r>
            <a:r>
              <a:rPr lang="en-US" dirty="0" err="1" smtClean="0">
                <a:effectLst/>
                <a:latin typeface="Times New Roman" pitchFamily="18" charset="0"/>
                <a:cs typeface="Times New Roman" pitchFamily="18" charset="0"/>
              </a:rPr>
              <a:t>Avram</a:t>
            </a:r>
            <a:r>
              <a:rPr lang="en-US" dirty="0" smtClean="0">
                <a:effectLst/>
                <a:latin typeface="Times New Roman" pitchFamily="18" charset="0"/>
                <a:cs typeface="Times New Roman" pitchFamily="18" charset="0"/>
              </a:rPr>
              <a:t> left, </a:t>
            </a:r>
            <a:r>
              <a:rPr lang="en-US" u="sng" dirty="0" smtClean="0">
                <a:effectLst/>
                <a:latin typeface="Times New Roman" pitchFamily="18" charset="0"/>
                <a:cs typeface="Times New Roman" pitchFamily="18" charset="0"/>
              </a:rPr>
              <a:t>just as </a:t>
            </a:r>
            <a:r>
              <a:rPr lang="en-US" u="sng" dirty="0" smtClean="0">
                <a:effectLst/>
                <a:latin typeface="Times New Roman" pitchFamily="18" charset="0"/>
                <a:cs typeface="Times New Roman" pitchFamily="18" charset="0"/>
              </a:rPr>
              <a:t>Yahuwah </a:t>
            </a:r>
            <a:r>
              <a:rPr lang="en-US" u="sng" dirty="0" smtClean="0">
                <a:effectLst/>
                <a:latin typeface="Times New Roman" pitchFamily="18" charset="0"/>
                <a:cs typeface="Times New Roman" pitchFamily="18" charset="0"/>
              </a:rPr>
              <a:t>had told him </a:t>
            </a:r>
            <a:r>
              <a:rPr lang="en-US" u="sng" dirty="0">
                <a:effectLst/>
                <a:latin typeface="Times New Roman" pitchFamily="18" charset="0"/>
                <a:cs typeface="Times New Roman" pitchFamily="18" charset="0"/>
              </a:rPr>
              <a:t>to </a:t>
            </a:r>
            <a:r>
              <a:rPr lang="en-US" u="sng" dirty="0" smtClean="0">
                <a:effectLst/>
                <a:latin typeface="Times New Roman" pitchFamily="18" charset="0"/>
                <a:cs typeface="Times New Roman" pitchFamily="18" charset="0"/>
              </a:rPr>
              <a:t>do</a:t>
            </a:r>
            <a:r>
              <a:rPr lang="en-US" dirty="0" smtClean="0">
                <a:effectLst/>
                <a:latin typeface="Times New Roman" panose="02020603050405020304" pitchFamily="18" charset="0"/>
                <a:cs typeface="Times New Roman" panose="02020603050405020304" pitchFamily="18" charset="0"/>
              </a:rPr>
              <a:t>; </a:t>
            </a:r>
            <a:r>
              <a:rPr lang="en-US" dirty="0">
                <a:effectLst/>
                <a:latin typeface="Times New Roman" panose="02020603050405020304" pitchFamily="18" charset="0"/>
                <a:cs typeface="Times New Roman" panose="02020603050405020304" pitchFamily="18" charset="0"/>
              </a:rPr>
              <a:t>and Lot went with him. </a:t>
            </a:r>
            <a:r>
              <a:rPr lang="en-US" dirty="0" err="1">
                <a:effectLst/>
                <a:latin typeface="Times New Roman" panose="02020603050405020304" pitchFamily="18" charset="0"/>
                <a:cs typeface="Times New Roman" panose="02020603050405020304" pitchFamily="18" charset="0"/>
              </a:rPr>
              <a:t>Avram</a:t>
            </a:r>
            <a:r>
              <a:rPr lang="en-US" dirty="0">
                <a:effectLst/>
                <a:latin typeface="Times New Roman" panose="02020603050405020304" pitchFamily="18" charset="0"/>
                <a:cs typeface="Times New Roman" panose="02020603050405020304" pitchFamily="18" charset="0"/>
              </a:rPr>
              <a:t> was seventy-five years old when he set out from Haran.</a:t>
            </a:r>
          </a:p>
          <a:p>
            <a:pPr marL="0" indent="0">
              <a:buNone/>
            </a:pPr>
            <a:r>
              <a:rPr lang="en-US" baseline="30000" dirty="0" smtClean="0">
                <a:effectLst/>
                <a:latin typeface="Times New Roman" panose="02020603050405020304" pitchFamily="18" charset="0"/>
                <a:cs typeface="Times New Roman" panose="02020603050405020304" pitchFamily="18" charset="0"/>
              </a:rPr>
              <a:t>5 </a:t>
            </a:r>
            <a:r>
              <a:rPr lang="en-US" dirty="0" smtClean="0">
                <a:effectLst/>
                <a:latin typeface="Times New Roman" panose="02020603050405020304" pitchFamily="18" charset="0"/>
                <a:cs typeface="Times New Roman" panose="02020603050405020304" pitchFamily="18" charset="0"/>
              </a:rPr>
              <a:t>He </a:t>
            </a:r>
            <a:r>
              <a:rPr lang="en-US" dirty="0">
                <a:effectLst/>
                <a:latin typeface="Times New Roman" panose="02020603050405020304" pitchFamily="18" charset="0"/>
                <a:cs typeface="Times New Roman" panose="02020603050405020304" pitchFamily="18" charset="0"/>
              </a:rPr>
              <a:t>took his wife Sarai, his nephew Lot, all the possessions they had accumulated and the people they had acquired in Haran, and </a:t>
            </a:r>
            <a:r>
              <a:rPr lang="en-US" u="sng" dirty="0">
                <a:effectLst/>
                <a:latin typeface="Times New Roman" panose="02020603050405020304" pitchFamily="18" charset="0"/>
                <a:cs typeface="Times New Roman" panose="02020603050405020304" pitchFamily="18" charset="0"/>
              </a:rPr>
              <a:t>they set out for the land of Canaan, and they arrived there</a:t>
            </a:r>
            <a:r>
              <a:rPr lang="en-US" dirty="0" smtClean="0">
                <a:effectLst/>
                <a:latin typeface="Times New Roman" panose="02020603050405020304" pitchFamily="18" charset="0"/>
                <a:cs typeface="Times New Roman" panose="02020603050405020304" pitchFamily="18" charset="0"/>
              </a:rPr>
              <a:t>.</a:t>
            </a:r>
            <a:endParaRPr lang="en-US"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54399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dirty="0" smtClean="0">
                <a:effectLst/>
                <a:latin typeface="Times New Roman" pitchFamily="18" charset="0"/>
                <a:cs typeface="Times New Roman" pitchFamily="18" charset="0"/>
              </a:rPr>
              <a:t>6 </a:t>
            </a:r>
            <a:r>
              <a:rPr lang="en-US" dirty="0" err="1">
                <a:effectLst/>
                <a:latin typeface="Times New Roman" pitchFamily="18" charset="0"/>
                <a:cs typeface="Times New Roman" pitchFamily="18" charset="0"/>
              </a:rPr>
              <a:t>Avram</a:t>
            </a:r>
            <a:r>
              <a:rPr lang="en-US" dirty="0">
                <a:effectLst/>
                <a:latin typeface="Times New Roman" pitchFamily="18" charset="0"/>
                <a:cs typeface="Times New Roman" pitchFamily="18" charset="0"/>
              </a:rPr>
              <a:t> traveled through the land as far as the oak tree of </a:t>
            </a:r>
            <a:r>
              <a:rPr lang="en-US" dirty="0" err="1">
                <a:effectLst/>
                <a:latin typeface="Times New Roman" pitchFamily="18" charset="0"/>
                <a:cs typeface="Times New Roman" pitchFamily="18" charset="0"/>
              </a:rPr>
              <a:t>Moreh</a:t>
            </a:r>
            <a:r>
              <a:rPr lang="en-US" dirty="0">
                <a:effectLst/>
                <a:latin typeface="Times New Roman" pitchFamily="18" charset="0"/>
                <a:cs typeface="Times New Roman" pitchFamily="18" charset="0"/>
              </a:rPr>
              <a:t> at </a:t>
            </a:r>
            <a:r>
              <a:rPr lang="en-US" dirty="0" err="1">
                <a:effectLst/>
                <a:latin typeface="Times New Roman" pitchFamily="18" charset="0"/>
                <a:cs typeface="Times New Roman" pitchFamily="18" charset="0"/>
              </a:rPr>
              <a:t>Shechem</a:t>
            </a:r>
            <a:r>
              <a:rPr lang="en-US" dirty="0">
                <a:effectLst/>
                <a:latin typeface="Times New Roman" pitchFamily="18" charset="0"/>
                <a:cs typeface="Times New Roman" pitchFamily="18" charset="0"/>
              </a:rPr>
              <a:t>....  </a:t>
            </a:r>
          </a:p>
          <a:p>
            <a:pPr marL="0" indent="0">
              <a:buNone/>
            </a:pPr>
            <a:r>
              <a:rPr lang="en-US" dirty="0">
                <a:effectLst/>
                <a:latin typeface="Times New Roman" pitchFamily="18" charset="0"/>
                <a:cs typeface="Times New Roman" pitchFamily="18" charset="0"/>
              </a:rPr>
              <a:t>8 Then he moved from there </a:t>
            </a:r>
            <a:r>
              <a:rPr lang="en-US" dirty="0" smtClean="0">
                <a:effectLst/>
                <a:latin typeface="Times New Roman" pitchFamily="18" charset="0"/>
                <a:cs typeface="Times New Roman" pitchFamily="18" charset="0"/>
              </a:rPr>
              <a:t>toward the hills east of Bethel </a:t>
            </a:r>
            <a:r>
              <a:rPr lang="en-US" dirty="0">
                <a:effectLst/>
                <a:latin typeface="Times New Roman" pitchFamily="18" charset="0"/>
                <a:cs typeface="Times New Roman" pitchFamily="18" charset="0"/>
              </a:rPr>
              <a:t>and </a:t>
            </a:r>
            <a:r>
              <a:rPr lang="en-US" u="sng" dirty="0">
                <a:effectLst/>
                <a:latin typeface="Times New Roman" pitchFamily="18" charset="0"/>
                <a:cs typeface="Times New Roman" pitchFamily="18" charset="0"/>
              </a:rPr>
              <a:t>pitched his tent</a:t>
            </a:r>
            <a:r>
              <a:rPr lang="en-US" dirty="0">
                <a:effectLst/>
                <a:latin typeface="Times New Roman" pitchFamily="18" charset="0"/>
                <a:cs typeface="Times New Roman" pitchFamily="18" charset="0"/>
              </a:rPr>
              <a:t>...  </a:t>
            </a:r>
          </a:p>
          <a:p>
            <a:pPr marL="0" indent="0">
              <a:buNone/>
            </a:pPr>
            <a:r>
              <a:rPr lang="en-US" dirty="0">
                <a:effectLst/>
                <a:latin typeface="Times New Roman" pitchFamily="18" charset="0"/>
                <a:cs typeface="Times New Roman" pitchFamily="18" charset="0"/>
              </a:rPr>
              <a:t>9 </a:t>
            </a:r>
            <a:r>
              <a:rPr lang="en-US" dirty="0" err="1">
                <a:effectLst/>
                <a:latin typeface="Times New Roman" pitchFamily="18" charset="0"/>
                <a:cs typeface="Times New Roman" pitchFamily="18" charset="0"/>
              </a:rPr>
              <a:t>Avram</a:t>
            </a:r>
            <a:r>
              <a:rPr lang="en-US" dirty="0">
                <a:effectLst/>
                <a:latin typeface="Times New Roman" pitchFamily="18" charset="0"/>
                <a:cs typeface="Times New Roman" pitchFamily="18" charset="0"/>
              </a:rPr>
              <a:t> continually journeyed....</a:t>
            </a:r>
          </a:p>
        </p:txBody>
      </p:sp>
    </p:spTree>
    <p:extLst>
      <p:ext uri="{BB962C8B-B14F-4D97-AF65-F5344CB8AC3E}">
        <p14:creationId xmlns:p14="http://schemas.microsoft.com/office/powerpoint/2010/main" val="10943125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Clr>
                <a:srgbClr val="FFCC00"/>
              </a:buClr>
              <a:buNone/>
            </a:pPr>
            <a:r>
              <a:rPr lang="en-US" sz="3733" dirty="0">
                <a:latin typeface="Times New Roman" pitchFamily="18" charset="0"/>
                <a:cs typeface="Times New Roman" pitchFamily="18" charset="0"/>
              </a:rPr>
              <a:t>13:3 And he journeyed from place to place from the </a:t>
            </a:r>
            <a:r>
              <a:rPr lang="en-US" sz="3733" dirty="0">
                <a:latin typeface="Times New Roman" pitchFamily="18" charset="0"/>
                <a:cs typeface="Times New Roman" pitchFamily="18" charset="0"/>
              </a:rPr>
              <a:t>Negev as far as </a:t>
            </a:r>
            <a:r>
              <a:rPr lang="en-US" sz="3733" dirty="0">
                <a:latin typeface="Times New Roman" pitchFamily="18" charset="0"/>
                <a:cs typeface="Times New Roman" pitchFamily="18" charset="0"/>
              </a:rPr>
              <a:t>Bethel</a:t>
            </a:r>
            <a:r>
              <a:rPr lang="en-US" sz="3733" dirty="0">
                <a:effectLst>
                  <a:outerShdw blurRad="38100" dist="38100" dir="2700000" algn="tl">
                    <a:srgbClr val="000000">
                      <a:alpha val="43137"/>
                    </a:srgbClr>
                  </a:outerShdw>
                </a:effectLst>
                <a:latin typeface="Times New Roman" pitchFamily="18" charset="0"/>
                <a:cs typeface="Times New Roman" pitchFamily="18" charset="0"/>
              </a:rPr>
              <a:t>, </a:t>
            </a:r>
            <a:r>
              <a:rPr lang="en-US" sz="3733"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 the place between Bethel and Ai where his tent had been </a:t>
            </a:r>
            <a:r>
              <a:rPr lang="en-US" sz="3733"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earlier.</a:t>
            </a:r>
          </a:p>
          <a:p>
            <a:pPr marL="0" indent="0">
              <a:buClr>
                <a:srgbClr val="FFCC00"/>
              </a:buClr>
              <a:buNone/>
            </a:pPr>
            <a:r>
              <a:rPr lang="en-US" sz="3733"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Now </a:t>
            </a:r>
            <a:r>
              <a:rPr lang="en-US" sz="3733"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Lot, who was moving about with </a:t>
            </a:r>
            <a:r>
              <a:rPr lang="en-US" sz="3733"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Avram</a:t>
            </a:r>
            <a:r>
              <a:rPr lang="en-US" sz="3733"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also had flocks and herds and tents</a:t>
            </a:r>
            <a:r>
              <a:rPr lang="en-US" sz="3733"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L="0" indent="0">
              <a:buClr>
                <a:srgbClr val="FFCC00"/>
              </a:buClr>
              <a:buNone/>
            </a:pPr>
            <a:r>
              <a:rPr lang="en-US" sz="3733" dirty="0">
                <a:latin typeface="Times New Roman" pitchFamily="18" charset="0"/>
                <a:cs typeface="Times New Roman" pitchFamily="18" charset="0"/>
              </a:rPr>
              <a:t>12 </a:t>
            </a:r>
            <a:r>
              <a:rPr lang="en-US" sz="3733" dirty="0" err="1">
                <a:latin typeface="Times New Roman" pitchFamily="18" charset="0"/>
                <a:cs typeface="Times New Roman" pitchFamily="18" charset="0"/>
              </a:rPr>
              <a:t>Avram</a:t>
            </a:r>
            <a:r>
              <a:rPr lang="en-US" sz="3733" dirty="0">
                <a:latin typeface="Times New Roman" pitchFamily="18" charset="0"/>
                <a:cs typeface="Times New Roman" pitchFamily="18" charset="0"/>
              </a:rPr>
              <a:t> settled in the land of Canaan, but Lot settled ... and </a:t>
            </a:r>
            <a:r>
              <a:rPr lang="en-US" sz="3733" u="sng" dirty="0">
                <a:latin typeface="Times New Roman" pitchFamily="18" charset="0"/>
                <a:cs typeface="Times New Roman" pitchFamily="18" charset="0"/>
              </a:rPr>
              <a:t>pitched his </a:t>
            </a:r>
            <a:r>
              <a:rPr lang="en-US" sz="3733" u="sng" dirty="0">
                <a:latin typeface="Times New Roman" pitchFamily="18" charset="0"/>
                <a:cs typeface="Times New Roman" pitchFamily="18" charset="0"/>
              </a:rPr>
              <a:t>tents</a:t>
            </a:r>
            <a:r>
              <a:rPr lang="en-US" sz="3733" dirty="0">
                <a:latin typeface="Times New Roman" pitchFamily="18" charset="0"/>
                <a:cs typeface="Times New Roman" pitchFamily="18" charset="0"/>
              </a:rPr>
              <a:t> next </a:t>
            </a:r>
            <a:r>
              <a:rPr lang="en-US" sz="3733" dirty="0">
                <a:latin typeface="Times New Roman" pitchFamily="18" charset="0"/>
                <a:cs typeface="Times New Roman" pitchFamily="18" charset="0"/>
              </a:rPr>
              <a:t>to Sodom....  </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980170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baseline="30000" dirty="0"/>
              <a:t>14</a:t>
            </a:r>
            <a:r>
              <a:rPr lang="en-US" sz="3733" dirty="0"/>
              <a:t> </a:t>
            </a:r>
            <a:r>
              <a:rPr lang="en-US" sz="3733" dirty="0" smtClean="0"/>
              <a:t>Yahuwah </a:t>
            </a:r>
            <a:r>
              <a:rPr lang="en-US" sz="3733" dirty="0"/>
              <a:t>said to </a:t>
            </a:r>
            <a:r>
              <a:rPr lang="en-US" sz="3733" dirty="0" err="1"/>
              <a:t>Avram</a:t>
            </a:r>
            <a:r>
              <a:rPr lang="en-US" sz="3733" dirty="0"/>
              <a:t> after Lot had parted from him, "Lift up your eyes from where you are and look north and south, east and west.</a:t>
            </a:r>
          </a:p>
          <a:p>
            <a:pPr marL="0" indent="0">
              <a:buNone/>
            </a:pPr>
            <a:r>
              <a:rPr lang="en-US" sz="3733" baseline="30000" dirty="0"/>
              <a:t>15</a:t>
            </a:r>
            <a:r>
              <a:rPr lang="en-US" sz="3733" dirty="0"/>
              <a:t> </a:t>
            </a:r>
            <a:r>
              <a:rPr lang="en-US" sz="3733" dirty="0"/>
              <a:t>All the land that you see I will give to you and your offspring forever.</a:t>
            </a:r>
          </a:p>
          <a:p>
            <a:pPr marL="0" indent="0">
              <a:buNone/>
            </a:pPr>
            <a:r>
              <a:rPr lang="en-US" sz="3733" baseline="30000" dirty="0"/>
              <a:t>17</a:t>
            </a:r>
            <a:r>
              <a:rPr lang="en-US" sz="3733" dirty="0"/>
              <a:t> Go, walk through the length and breadth of the land, for I am giving it to you."</a:t>
            </a:r>
          </a:p>
          <a:p>
            <a:pPr marL="0" indent="0">
              <a:buNone/>
            </a:pPr>
            <a:r>
              <a:rPr lang="en-US" sz="3733" baseline="30000" dirty="0"/>
              <a:t>18</a:t>
            </a:r>
            <a:r>
              <a:rPr lang="en-US" sz="3733" dirty="0"/>
              <a:t> </a:t>
            </a:r>
            <a:r>
              <a:rPr lang="en-US" sz="3733" dirty="0"/>
              <a:t>So </a:t>
            </a:r>
            <a:r>
              <a:rPr lang="en-US" sz="3733" u="sng" dirty="0" err="1"/>
              <a:t>Avram</a:t>
            </a:r>
            <a:r>
              <a:rPr lang="en-US" sz="3733" u="sng" dirty="0"/>
              <a:t> moved his tents and went to live </a:t>
            </a:r>
            <a:r>
              <a:rPr lang="en-US" sz="3733" dirty="0"/>
              <a:t>near the great trees of </a:t>
            </a:r>
            <a:r>
              <a:rPr lang="en-US" sz="3733" dirty="0" err="1"/>
              <a:t>Mamre</a:t>
            </a:r>
            <a:r>
              <a:rPr lang="en-US" sz="3733" dirty="0"/>
              <a:t> at Hebron, where he built an altar to </a:t>
            </a:r>
            <a:r>
              <a:rPr lang="en-US" sz="3733" dirty="0" smtClean="0"/>
              <a:t>Yahuwah.</a:t>
            </a:r>
            <a:endParaRPr lang="en-US" sz="3733" dirty="0"/>
          </a:p>
        </p:txBody>
      </p:sp>
    </p:spTree>
    <p:extLst>
      <p:ext uri="{BB962C8B-B14F-4D97-AF65-F5344CB8AC3E}">
        <p14:creationId xmlns:p14="http://schemas.microsoft.com/office/powerpoint/2010/main" val="11680017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err="1"/>
              <a:t>Avram</a:t>
            </a:r>
            <a:r>
              <a:rPr lang="en-US" sz="3733" dirty="0"/>
              <a:t> picked up his tent and proceeded wherever </a:t>
            </a:r>
            <a:r>
              <a:rPr lang="en-US" sz="3733" dirty="0" smtClean="0"/>
              <a:t>Yahuwah </a:t>
            </a:r>
            <a:r>
              <a:rPr lang="en-US" sz="3733" dirty="0"/>
              <a:t>told him to go.</a:t>
            </a:r>
          </a:p>
          <a:p>
            <a:pPr marL="0" indent="0">
              <a:buNone/>
            </a:pPr>
            <a:r>
              <a:rPr lang="en-US" sz="3733" dirty="0"/>
              <a:t>Every time </a:t>
            </a:r>
            <a:r>
              <a:rPr lang="en-US" sz="3733" dirty="0" smtClean="0"/>
              <a:t>Yahuwah </a:t>
            </a:r>
            <a:r>
              <a:rPr lang="en-US" sz="3733" dirty="0"/>
              <a:t>told </a:t>
            </a:r>
            <a:r>
              <a:rPr lang="en-US" sz="3733" dirty="0" err="1"/>
              <a:t>Avram</a:t>
            </a:r>
            <a:r>
              <a:rPr lang="en-US" sz="3733" dirty="0"/>
              <a:t> to move, </a:t>
            </a:r>
            <a:r>
              <a:rPr lang="en-US" sz="3733" dirty="0" err="1"/>
              <a:t>Avram</a:t>
            </a:r>
            <a:r>
              <a:rPr lang="en-US" sz="3733" dirty="0"/>
              <a:t> pulled up his tent stakes and moved.</a:t>
            </a:r>
          </a:p>
          <a:p>
            <a:pPr marL="0" indent="0">
              <a:buNone/>
            </a:pPr>
            <a:endParaRPr lang="en-US" sz="3733" dirty="0"/>
          </a:p>
          <a:p>
            <a:pPr marL="0" indent="0">
              <a:buNone/>
            </a:pPr>
            <a:r>
              <a:rPr lang="en-US" sz="3733" dirty="0"/>
              <a:t>Back to the Exodus…</a:t>
            </a:r>
            <a:endParaRPr lang="en-US" sz="3733" dirty="0"/>
          </a:p>
        </p:txBody>
      </p:sp>
    </p:spTree>
    <p:extLst>
      <p:ext uri="{BB962C8B-B14F-4D97-AF65-F5344CB8AC3E}">
        <p14:creationId xmlns:p14="http://schemas.microsoft.com/office/powerpoint/2010/main" val="1959148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a:latin typeface="Times New Roman" panose="02020603050405020304" pitchFamily="18" charset="0"/>
                <a:cs typeface="Times New Roman" panose="02020603050405020304" pitchFamily="18" charset="0"/>
              </a:rPr>
              <a:t>After leaving Sukkoth they camped at </a:t>
            </a:r>
            <a:r>
              <a:rPr lang="en-US" sz="3733" dirty="0" err="1">
                <a:latin typeface="Times New Roman" panose="02020603050405020304" pitchFamily="18" charset="0"/>
                <a:cs typeface="Times New Roman" panose="02020603050405020304" pitchFamily="18" charset="0"/>
              </a:rPr>
              <a:t>Etham</a:t>
            </a:r>
            <a:r>
              <a:rPr lang="en-US" sz="3733" dirty="0">
                <a:latin typeface="Times New Roman" panose="02020603050405020304" pitchFamily="18" charset="0"/>
                <a:cs typeface="Times New Roman" panose="02020603050405020304" pitchFamily="18" charset="0"/>
              </a:rPr>
              <a:t> on the edge of the desert. </a:t>
            </a:r>
            <a:r>
              <a:rPr lang="en-US" sz="3733" dirty="0">
                <a:latin typeface="Times New Roman" panose="02020603050405020304" pitchFamily="18" charset="0"/>
                <a:cs typeface="Times New Roman" panose="02020603050405020304" pitchFamily="18" charset="0"/>
              </a:rPr>
              <a:t>By day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went ahead of them in a </a:t>
            </a:r>
            <a:r>
              <a:rPr lang="en-US" sz="3733" u="sng" dirty="0">
                <a:latin typeface="Times New Roman" panose="02020603050405020304" pitchFamily="18" charset="0"/>
                <a:cs typeface="Times New Roman" panose="02020603050405020304" pitchFamily="18" charset="0"/>
              </a:rPr>
              <a:t>pillar of cloud </a:t>
            </a:r>
            <a:r>
              <a:rPr lang="en-US" sz="3733" dirty="0">
                <a:latin typeface="Times New Roman" panose="02020603050405020304" pitchFamily="18" charset="0"/>
                <a:cs typeface="Times New Roman" panose="02020603050405020304" pitchFamily="18" charset="0"/>
              </a:rPr>
              <a:t>to guide them on their way and by night in a </a:t>
            </a:r>
            <a:r>
              <a:rPr lang="en-US" sz="3733" u="sng" dirty="0">
                <a:latin typeface="Times New Roman" panose="02020603050405020304" pitchFamily="18" charset="0"/>
                <a:cs typeface="Times New Roman" panose="02020603050405020304" pitchFamily="18" charset="0"/>
              </a:rPr>
              <a:t>pillar of fire </a:t>
            </a:r>
            <a:r>
              <a:rPr lang="en-US" sz="3733" dirty="0">
                <a:latin typeface="Times New Roman" panose="02020603050405020304" pitchFamily="18" charset="0"/>
                <a:cs typeface="Times New Roman" panose="02020603050405020304" pitchFamily="18" charset="0"/>
              </a:rPr>
              <a:t>to give them light, so that they could travel by day or night.  </a:t>
            </a:r>
            <a:r>
              <a:rPr lang="en-US" sz="3733" dirty="0">
                <a:latin typeface="Times New Roman" panose="02020603050405020304" pitchFamily="18" charset="0"/>
                <a:cs typeface="Times New Roman" panose="02020603050405020304" pitchFamily="18" charset="0"/>
              </a:rPr>
              <a:t>Neither the pillar of cloud by day nor the pillar of fire by night left its place in front of the people. (</a:t>
            </a:r>
            <a:r>
              <a:rPr lang="en-US" sz="3733" dirty="0" err="1">
                <a:latin typeface="Times New Roman" panose="02020603050405020304" pitchFamily="18" charset="0"/>
                <a:cs typeface="Times New Roman" panose="02020603050405020304" pitchFamily="18" charset="0"/>
              </a:rPr>
              <a:t>Shemot</a:t>
            </a:r>
            <a:r>
              <a:rPr lang="en-US" sz="3733" dirty="0">
                <a:latin typeface="Times New Roman" panose="02020603050405020304" pitchFamily="18" charset="0"/>
                <a:cs typeface="Times New Roman" panose="02020603050405020304" pitchFamily="18" charset="0"/>
              </a:rPr>
              <a:t> </a:t>
            </a:r>
            <a:r>
              <a:rPr lang="en-US" sz="3733" dirty="0">
                <a:latin typeface="Times New Roman" panose="02020603050405020304" pitchFamily="18" charset="0"/>
                <a:cs typeface="Times New Roman" panose="02020603050405020304" pitchFamily="18" charset="0"/>
              </a:rPr>
              <a:t>13:20-22</a:t>
            </a:r>
            <a:r>
              <a:rPr lang="en-US" sz="3733" dirty="0">
                <a:latin typeface="Times New Roman" panose="02020603050405020304" pitchFamily="18" charset="0"/>
                <a:cs typeface="Times New Roman" panose="02020603050405020304" pitchFamily="18" charset="0"/>
              </a:rPr>
              <a:t>)</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1817869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buNone/>
            </a:pPr>
            <a:r>
              <a:rPr lang="en-US" sz="3733" dirty="0">
                <a:latin typeface="Times New Roman" panose="02020603050405020304" pitchFamily="18" charset="0"/>
                <a:cs typeface="Times New Roman" panose="02020603050405020304" pitchFamily="18" charset="0"/>
              </a:rPr>
              <a:t>In all the travels of the sons of </a:t>
            </a:r>
            <a:r>
              <a:rPr lang="en-US" sz="3733" dirty="0" err="1">
                <a:latin typeface="Times New Roman" panose="02020603050405020304" pitchFamily="18" charset="0"/>
                <a:cs typeface="Times New Roman" panose="02020603050405020304" pitchFamily="18" charset="0"/>
              </a:rPr>
              <a:t>Yisrael</a:t>
            </a:r>
            <a:r>
              <a:rPr lang="en-US" sz="3733" dirty="0">
                <a:latin typeface="Times New Roman" panose="02020603050405020304" pitchFamily="18" charset="0"/>
                <a:cs typeface="Times New Roman" panose="02020603050405020304" pitchFamily="18" charset="0"/>
              </a:rPr>
              <a:t>, whenever the cloud lifted from above the tabernacle, they would set out; but if the cloud did not lift, they did not set out-- until the day it lifted.  </a:t>
            </a:r>
            <a:r>
              <a:rPr lang="en-US" sz="3733" dirty="0">
                <a:latin typeface="Times New Roman" panose="02020603050405020304" pitchFamily="18" charset="0"/>
                <a:cs typeface="Times New Roman" panose="02020603050405020304" pitchFamily="18" charset="0"/>
              </a:rPr>
              <a:t>So the cloud of </a:t>
            </a:r>
            <a:r>
              <a:rPr lang="en-US" sz="3733" dirty="0" smtClean="0">
                <a:latin typeface="Times New Roman" panose="02020603050405020304" pitchFamily="18" charset="0"/>
                <a:cs typeface="Times New Roman" panose="02020603050405020304" pitchFamily="18" charset="0"/>
              </a:rPr>
              <a:t>Yahuwah </a:t>
            </a:r>
            <a:r>
              <a:rPr lang="en-US" sz="3733" dirty="0">
                <a:latin typeface="Times New Roman" panose="02020603050405020304" pitchFamily="18" charset="0"/>
                <a:cs typeface="Times New Roman" panose="02020603050405020304" pitchFamily="18" charset="0"/>
              </a:rPr>
              <a:t>was over the tabernacle by day, and </a:t>
            </a:r>
            <a:r>
              <a:rPr lang="en-US" sz="3733" u="sng" dirty="0">
                <a:latin typeface="Times New Roman" panose="02020603050405020304" pitchFamily="18" charset="0"/>
                <a:cs typeface="Times New Roman" panose="02020603050405020304" pitchFamily="18" charset="0"/>
              </a:rPr>
              <a:t>fire was in the cloud </a:t>
            </a:r>
            <a:r>
              <a:rPr lang="en-US" sz="3733" dirty="0">
                <a:latin typeface="Times New Roman" panose="02020603050405020304" pitchFamily="18" charset="0"/>
                <a:cs typeface="Times New Roman" panose="02020603050405020304" pitchFamily="18" charset="0"/>
              </a:rPr>
              <a:t>by night, in the sight of all the house of </a:t>
            </a:r>
            <a:r>
              <a:rPr lang="en-US" sz="3733" dirty="0" err="1">
                <a:latin typeface="Times New Roman" panose="02020603050405020304" pitchFamily="18" charset="0"/>
                <a:cs typeface="Times New Roman" panose="02020603050405020304" pitchFamily="18" charset="0"/>
              </a:rPr>
              <a:t>Yisrael</a:t>
            </a:r>
            <a:r>
              <a:rPr lang="en-US" sz="3733" dirty="0">
                <a:latin typeface="Times New Roman" panose="02020603050405020304" pitchFamily="18" charset="0"/>
                <a:cs typeface="Times New Roman" panose="02020603050405020304" pitchFamily="18" charset="0"/>
              </a:rPr>
              <a:t> during all their travels. (</a:t>
            </a:r>
            <a:r>
              <a:rPr lang="en-US" sz="3733" dirty="0" err="1">
                <a:latin typeface="Times New Roman" panose="02020603050405020304" pitchFamily="18" charset="0"/>
                <a:cs typeface="Times New Roman" panose="02020603050405020304" pitchFamily="18" charset="0"/>
              </a:rPr>
              <a:t>Shemot</a:t>
            </a:r>
            <a:r>
              <a:rPr lang="en-US" sz="3733" dirty="0">
                <a:latin typeface="Times New Roman" panose="02020603050405020304" pitchFamily="18" charset="0"/>
                <a:cs typeface="Times New Roman" panose="02020603050405020304" pitchFamily="18" charset="0"/>
              </a:rPr>
              <a:t> 40:36-38)</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12266734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5333" dirty="0">
                <a:latin typeface="Times New Roman" panose="02020603050405020304" pitchFamily="18" charset="0"/>
                <a:cs typeface="Times New Roman" panose="02020603050405020304" pitchFamily="18" charset="0"/>
              </a:rPr>
              <a:t>Travelling in the Wilderness</a:t>
            </a: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dirty="0" smtClean="0">
                <a:effectLst/>
                <a:latin typeface="Times New Roman" pitchFamily="18" charset="0"/>
                <a:cs typeface="Times New Roman" pitchFamily="18" charset="0"/>
              </a:rPr>
              <a:t>On the day that the tabernacle was set up, the cloud covered the tabernacle--the tent of the Appointment--and from evening until morning there was a fiery appearance over the tabernacle. This is the way it used to be continually: The cloud would cover it by day, and there was a fiery appearance by night. (</a:t>
            </a:r>
            <a:r>
              <a:rPr lang="en-US" dirty="0" err="1" smtClean="0">
                <a:effectLst/>
                <a:latin typeface="Times New Roman" pitchFamily="18" charset="0"/>
                <a:cs typeface="Times New Roman" pitchFamily="18" charset="0"/>
              </a:rPr>
              <a:t>Bamidbar</a:t>
            </a:r>
            <a:r>
              <a:rPr lang="en-US" dirty="0" smtClean="0">
                <a:effectLst/>
                <a:latin typeface="Times New Roman" pitchFamily="18" charset="0"/>
                <a:cs typeface="Times New Roman" pitchFamily="18" charset="0"/>
              </a:rPr>
              <a:t> 9:15-16)</a:t>
            </a:r>
          </a:p>
        </p:txBody>
      </p:sp>
    </p:spTree>
    <p:extLst>
      <p:ext uri="{BB962C8B-B14F-4D97-AF65-F5344CB8AC3E}">
        <p14:creationId xmlns:p14="http://schemas.microsoft.com/office/powerpoint/2010/main" val="11680042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5333" dirty="0">
                <a:latin typeface="Times New Roman" panose="02020603050405020304" pitchFamily="18" charset="0"/>
                <a:cs typeface="Times New Roman" panose="02020603050405020304" pitchFamily="18" charset="0"/>
              </a:rPr>
              <a:t>Taking up and Putting Down</a:t>
            </a:r>
            <a:r>
              <a:rPr lang="en-US" sz="2933" dirty="0">
                <a:latin typeface="Times New Roman" panose="02020603050405020304" pitchFamily="18" charset="0"/>
                <a:cs typeface="Times New Roman" panose="02020603050405020304" pitchFamily="18" charset="0"/>
              </a:rPr>
              <a:t/>
            </a:r>
            <a:br>
              <a:rPr lang="en-US" sz="2933" dirty="0">
                <a:latin typeface="Times New Roman" panose="02020603050405020304" pitchFamily="18" charset="0"/>
                <a:cs typeface="Times New Roman" panose="02020603050405020304" pitchFamily="18" charset="0"/>
              </a:rPr>
            </a:br>
            <a:r>
              <a:rPr lang="en-US" sz="2933" dirty="0">
                <a:latin typeface="Times New Roman" panose="02020603050405020304" pitchFamily="18" charset="0"/>
                <a:cs typeface="Times New Roman" panose="02020603050405020304" pitchFamily="18" charset="0"/>
              </a:rPr>
              <a:t/>
            </a:r>
            <a:br>
              <a:rPr lang="en-US" sz="2933" dirty="0">
                <a:latin typeface="Times New Roman" panose="02020603050405020304" pitchFamily="18" charset="0"/>
                <a:cs typeface="Times New Roman" panose="02020603050405020304" pitchFamily="18" charset="0"/>
              </a:rPr>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u="sng" dirty="0">
                <a:effectLst/>
                <a:latin typeface="Times New Roman" pitchFamily="18" charset="0"/>
                <a:cs typeface="Times New Roman" pitchFamily="18" charset="0"/>
              </a:rPr>
              <a:t>Whenever the cloud was taken up from the tabernacle, then after that the sons of </a:t>
            </a:r>
            <a:r>
              <a:rPr lang="en-US" u="sng" dirty="0" err="1">
                <a:effectLst/>
                <a:latin typeface="Times New Roman" pitchFamily="18" charset="0"/>
                <a:cs typeface="Times New Roman" pitchFamily="18" charset="0"/>
              </a:rPr>
              <a:t>Yisrael</a:t>
            </a:r>
            <a:r>
              <a:rPr lang="en-US" u="sng" dirty="0">
                <a:effectLst/>
                <a:latin typeface="Times New Roman" pitchFamily="18" charset="0"/>
                <a:cs typeface="Times New Roman" pitchFamily="18" charset="0"/>
              </a:rPr>
              <a:t> would </a:t>
            </a:r>
            <a:r>
              <a:rPr lang="en-US" u="sng" dirty="0" smtClean="0">
                <a:effectLst/>
                <a:latin typeface="Times New Roman" pitchFamily="18" charset="0"/>
                <a:cs typeface="Times New Roman" pitchFamily="18" charset="0"/>
              </a:rPr>
              <a:t>“pull up”; </a:t>
            </a:r>
            <a:r>
              <a:rPr lang="en-US" u="sng" dirty="0">
                <a:effectLst/>
                <a:latin typeface="Times New Roman" pitchFamily="18" charset="0"/>
                <a:cs typeface="Times New Roman" pitchFamily="18" charset="0"/>
              </a:rPr>
              <a:t>and in whatever place the cloud settled, there the sons of </a:t>
            </a:r>
            <a:r>
              <a:rPr lang="en-US" u="sng" dirty="0" err="1">
                <a:effectLst/>
                <a:latin typeface="Times New Roman" pitchFamily="18" charset="0"/>
                <a:cs typeface="Times New Roman" pitchFamily="18" charset="0"/>
              </a:rPr>
              <a:t>Yisrael</a:t>
            </a:r>
            <a:r>
              <a:rPr lang="en-US" u="sng" dirty="0">
                <a:effectLst/>
                <a:latin typeface="Times New Roman" pitchFamily="18" charset="0"/>
                <a:cs typeface="Times New Roman" pitchFamily="18" charset="0"/>
              </a:rPr>
              <a:t> would </a:t>
            </a:r>
            <a:r>
              <a:rPr lang="en-US" u="sng" dirty="0" smtClean="0">
                <a:effectLst/>
                <a:latin typeface="Times New Roman" pitchFamily="18" charset="0"/>
                <a:cs typeface="Times New Roman" pitchFamily="18" charset="0"/>
              </a:rPr>
              <a:t>encamp</a:t>
            </a:r>
            <a:r>
              <a:rPr lang="en-US" u="sng" dirty="0">
                <a:effectLst/>
                <a:latin typeface="Times New Roman" pitchFamily="18" charset="0"/>
                <a:cs typeface="Times New Roman" pitchFamily="18" charset="0"/>
              </a:rPr>
              <a:t>.</a:t>
            </a:r>
            <a:r>
              <a:rPr lang="en-US" dirty="0">
                <a:effectLst/>
                <a:latin typeface="Times New Roman" pitchFamily="18" charset="0"/>
                <a:cs typeface="Times New Roman" pitchFamily="18" charset="0"/>
              </a:rPr>
              <a:t> </a:t>
            </a:r>
            <a:r>
              <a:rPr lang="en-US" u="sng" dirty="0">
                <a:effectLst/>
                <a:latin typeface="Times New Roman" pitchFamily="18" charset="0"/>
                <a:cs typeface="Times New Roman" pitchFamily="18" charset="0"/>
              </a:rPr>
              <a:t>At the commandment of </a:t>
            </a:r>
            <a:r>
              <a:rPr lang="en-US" u="sng" dirty="0" smtClean="0">
                <a:effectLst/>
                <a:latin typeface="Times New Roman" pitchFamily="18" charset="0"/>
                <a:cs typeface="Times New Roman" pitchFamily="18" charset="0"/>
              </a:rPr>
              <a:t>Yahuwah </a:t>
            </a:r>
            <a:r>
              <a:rPr lang="en-US" u="sng" dirty="0">
                <a:effectLst/>
                <a:latin typeface="Times New Roman" pitchFamily="18" charset="0"/>
                <a:cs typeface="Times New Roman" pitchFamily="18" charset="0"/>
              </a:rPr>
              <a:t>the sons of </a:t>
            </a:r>
            <a:r>
              <a:rPr lang="en-US" u="sng" dirty="0" err="1">
                <a:effectLst/>
                <a:latin typeface="Times New Roman" pitchFamily="18" charset="0"/>
                <a:cs typeface="Times New Roman" pitchFamily="18" charset="0"/>
              </a:rPr>
              <a:t>Yisrael</a:t>
            </a:r>
            <a:r>
              <a:rPr lang="en-US" u="sng" dirty="0">
                <a:effectLst/>
                <a:latin typeface="Times New Roman" pitchFamily="18" charset="0"/>
                <a:cs typeface="Times New Roman" pitchFamily="18" charset="0"/>
              </a:rPr>
              <a:t> would </a:t>
            </a:r>
            <a:r>
              <a:rPr lang="en-US" u="sng" dirty="0" smtClean="0">
                <a:effectLst/>
                <a:latin typeface="Times New Roman" pitchFamily="18" charset="0"/>
                <a:cs typeface="Times New Roman" pitchFamily="18" charset="0"/>
              </a:rPr>
              <a:t>“pull up”, </a:t>
            </a:r>
            <a:r>
              <a:rPr lang="en-US" u="sng" dirty="0">
                <a:effectLst/>
                <a:latin typeface="Times New Roman" pitchFamily="18" charset="0"/>
                <a:cs typeface="Times New Roman" pitchFamily="18" charset="0"/>
              </a:rPr>
              <a:t>and at the commandment of </a:t>
            </a:r>
            <a:r>
              <a:rPr lang="en-US" u="sng" dirty="0" smtClean="0">
                <a:effectLst/>
                <a:latin typeface="Times New Roman" pitchFamily="18" charset="0"/>
                <a:cs typeface="Times New Roman" pitchFamily="18" charset="0"/>
              </a:rPr>
              <a:t>Yahuwah </a:t>
            </a:r>
            <a:r>
              <a:rPr lang="en-US" u="sng" dirty="0">
                <a:effectLst/>
                <a:latin typeface="Times New Roman" pitchFamily="18" charset="0"/>
                <a:cs typeface="Times New Roman" pitchFamily="18" charset="0"/>
              </a:rPr>
              <a:t>they would </a:t>
            </a:r>
            <a:r>
              <a:rPr lang="en-US" u="sng" dirty="0" smtClean="0">
                <a:effectLst/>
                <a:latin typeface="Times New Roman" pitchFamily="18" charset="0"/>
                <a:cs typeface="Times New Roman" pitchFamily="18" charset="0"/>
              </a:rPr>
              <a:t>encamp </a:t>
            </a:r>
            <a:r>
              <a:rPr lang="en-US" dirty="0">
                <a:effectLst/>
                <a:latin typeface="Times New Roman" pitchFamily="18" charset="0"/>
                <a:cs typeface="Times New Roman" pitchFamily="18" charset="0"/>
              </a:rPr>
              <a:t>(</a:t>
            </a:r>
            <a:r>
              <a:rPr lang="en-US" dirty="0" err="1">
                <a:effectLst/>
                <a:latin typeface="Times New Roman" pitchFamily="18" charset="0"/>
                <a:cs typeface="Times New Roman" pitchFamily="18" charset="0"/>
              </a:rPr>
              <a:t>Bamidbar</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9:17-18)</a:t>
            </a:r>
            <a:endParaRPr lang="en-US" dirty="0">
              <a:effectLst/>
              <a:latin typeface="Times New Roman" pitchFamily="18" charset="0"/>
              <a:cs typeface="Times New Roman" pitchFamily="18" charset="0"/>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25473567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5333" dirty="0">
                <a:latin typeface="Times New Roman" panose="02020603050405020304" pitchFamily="18" charset="0"/>
                <a:cs typeface="Times New Roman" panose="02020603050405020304" pitchFamily="18" charset="0"/>
              </a:rPr>
              <a:t>Numbers 33 – Pulling up… (</a:t>
            </a:r>
            <a:r>
              <a:rPr lang="en-US" sz="5333" dirty="0" err="1">
                <a:latin typeface="Times New Roman" panose="02020603050405020304" pitchFamily="18" charset="0"/>
                <a:cs typeface="Times New Roman" panose="02020603050405020304" pitchFamily="18" charset="0"/>
              </a:rPr>
              <a:t>Masei</a:t>
            </a:r>
            <a:r>
              <a:rPr lang="en-US" sz="5333" dirty="0" smtClean="0">
                <a:latin typeface="Times New Roman" panose="02020603050405020304" pitchFamily="18" charset="0"/>
                <a:cs typeface="Times New Roman" panose="02020603050405020304" pitchFamily="18" charset="0"/>
              </a:rPr>
              <a:t>)</a:t>
            </a: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sz="5333" dirty="0">
                <a:latin typeface="Bwhebb" panose="00000400000000000000" pitchFamily="2" charset="0"/>
              </a:rPr>
              <a:t>[</a:t>
            </a:r>
            <a:r>
              <a:rPr lang="en-US" sz="5333" dirty="0" err="1">
                <a:latin typeface="Bwhebb" panose="00000400000000000000" pitchFamily="2" charset="0"/>
              </a:rPr>
              <a:t>S;m</a:t>
            </a:r>
            <a:r>
              <a:rPr lang="en-US" sz="5333" dirty="0">
                <a:latin typeface="Bwhebb" panose="00000400000000000000" pitchFamily="2" charset="0"/>
              </a:rPr>
              <a:t>;: </a:t>
            </a:r>
            <a:r>
              <a:rPr lang="en-US" sz="3733" dirty="0">
                <a:latin typeface="Times New Roman" panose="02020603050405020304" pitchFamily="18" charset="0"/>
                <a:cs typeface="Times New Roman" panose="02020603050405020304" pitchFamily="18" charset="0"/>
              </a:rPr>
              <a:t>Depart, Break </a:t>
            </a:r>
            <a:r>
              <a:rPr lang="en-US" sz="3733" dirty="0">
                <a:latin typeface="Times New Roman" panose="02020603050405020304" pitchFamily="18" charset="0"/>
                <a:cs typeface="Times New Roman" panose="02020603050405020304" pitchFamily="18" charset="0"/>
              </a:rPr>
              <a:t>Camp</a:t>
            </a:r>
            <a:endParaRPr lang="en-US" sz="3733" baseline="30000" dirty="0">
              <a:latin typeface="Times New Roman" pitchFamily="18" charset="0"/>
              <a:cs typeface="Times New Roman" pitchFamily="18" charset="0"/>
            </a:endParaRPr>
          </a:p>
          <a:p>
            <a:pPr marL="0" indent="0">
              <a:buNone/>
            </a:pPr>
            <a:r>
              <a:rPr lang="en-US" sz="3733" baseline="30000" dirty="0">
                <a:latin typeface="Times New Roman" pitchFamily="18" charset="0"/>
                <a:cs typeface="Times New Roman" pitchFamily="18" charset="0"/>
              </a:rPr>
              <a:t>6</a:t>
            </a:r>
            <a:r>
              <a:rPr lang="en-US" sz="3733" dirty="0">
                <a:latin typeface="Times New Roman" pitchFamily="18" charset="0"/>
                <a:cs typeface="Times New Roman" pitchFamily="18" charset="0"/>
              </a:rPr>
              <a:t> </a:t>
            </a:r>
            <a:r>
              <a:rPr lang="en-US" sz="3733" u="sng" dirty="0">
                <a:latin typeface="Times New Roman" pitchFamily="18" charset="0"/>
                <a:cs typeface="Times New Roman" pitchFamily="18" charset="0"/>
              </a:rPr>
              <a:t>They left</a:t>
            </a:r>
            <a:r>
              <a:rPr lang="en-US" sz="3733" dirty="0">
                <a:latin typeface="Times New Roman" pitchFamily="18" charset="0"/>
                <a:cs typeface="Times New Roman" pitchFamily="18" charset="0"/>
              </a:rPr>
              <a:t> Succoth </a:t>
            </a:r>
            <a:r>
              <a:rPr lang="en-US" sz="3733" u="sng" dirty="0">
                <a:latin typeface="Times New Roman" pitchFamily="18" charset="0"/>
                <a:cs typeface="Times New Roman" pitchFamily="18" charset="0"/>
              </a:rPr>
              <a:t>and camped </a:t>
            </a:r>
            <a:r>
              <a:rPr lang="en-US" sz="3733" dirty="0">
                <a:latin typeface="Times New Roman" pitchFamily="18" charset="0"/>
                <a:cs typeface="Times New Roman" pitchFamily="18" charset="0"/>
              </a:rPr>
              <a:t>at </a:t>
            </a:r>
            <a:r>
              <a:rPr lang="en-US" sz="3733" dirty="0" err="1">
                <a:latin typeface="Times New Roman" pitchFamily="18" charset="0"/>
                <a:cs typeface="Times New Roman" pitchFamily="18" charset="0"/>
              </a:rPr>
              <a:t>Etham</a:t>
            </a:r>
            <a:r>
              <a:rPr lang="en-US" sz="3733" dirty="0">
                <a:latin typeface="Times New Roman" pitchFamily="18" charset="0"/>
                <a:cs typeface="Times New Roman" pitchFamily="18" charset="0"/>
              </a:rPr>
              <a:t>, on the edge of the desert.</a:t>
            </a:r>
          </a:p>
          <a:p>
            <a:pPr marL="0" indent="0">
              <a:buNone/>
            </a:pPr>
            <a:r>
              <a:rPr lang="en-US" sz="3733" baseline="30000" dirty="0">
                <a:latin typeface="Times New Roman" pitchFamily="18" charset="0"/>
                <a:cs typeface="Times New Roman" pitchFamily="18" charset="0"/>
              </a:rPr>
              <a:t>7</a:t>
            </a:r>
            <a:r>
              <a:rPr lang="en-US" sz="3733" dirty="0">
                <a:latin typeface="Times New Roman" pitchFamily="18" charset="0"/>
                <a:cs typeface="Times New Roman" pitchFamily="18" charset="0"/>
              </a:rPr>
              <a:t> </a:t>
            </a:r>
            <a:r>
              <a:rPr lang="en-US" sz="3733" u="sng" dirty="0">
                <a:latin typeface="Times New Roman" pitchFamily="18" charset="0"/>
                <a:cs typeface="Times New Roman" pitchFamily="18" charset="0"/>
              </a:rPr>
              <a:t>They left </a:t>
            </a:r>
            <a:r>
              <a:rPr lang="en-US" sz="3733" dirty="0" err="1">
                <a:latin typeface="Times New Roman" pitchFamily="18" charset="0"/>
                <a:cs typeface="Times New Roman" pitchFamily="18" charset="0"/>
              </a:rPr>
              <a:t>Etham</a:t>
            </a:r>
            <a:r>
              <a:rPr lang="en-US" sz="3733" dirty="0">
                <a:latin typeface="Times New Roman" pitchFamily="18" charset="0"/>
                <a:cs typeface="Times New Roman" pitchFamily="18" charset="0"/>
              </a:rPr>
              <a:t>, turned back to Pi </a:t>
            </a:r>
            <a:r>
              <a:rPr lang="en-US" sz="3733" dirty="0" err="1">
                <a:latin typeface="Times New Roman" pitchFamily="18" charset="0"/>
                <a:cs typeface="Times New Roman" pitchFamily="18" charset="0"/>
              </a:rPr>
              <a:t>Hahiroth</a:t>
            </a:r>
            <a:r>
              <a:rPr lang="en-US" sz="3733" dirty="0">
                <a:latin typeface="Times New Roman" pitchFamily="18" charset="0"/>
                <a:cs typeface="Times New Roman" pitchFamily="18" charset="0"/>
              </a:rPr>
              <a:t>, to the east of Baal </a:t>
            </a:r>
            <a:r>
              <a:rPr lang="en-US" sz="3733" dirty="0" err="1">
                <a:latin typeface="Times New Roman" pitchFamily="18" charset="0"/>
                <a:cs typeface="Times New Roman" pitchFamily="18" charset="0"/>
              </a:rPr>
              <a:t>Zephon</a:t>
            </a:r>
            <a:r>
              <a:rPr lang="en-US" sz="3733" dirty="0">
                <a:latin typeface="Times New Roman" pitchFamily="18" charset="0"/>
                <a:cs typeface="Times New Roman" pitchFamily="18" charset="0"/>
              </a:rPr>
              <a:t>, </a:t>
            </a:r>
            <a:r>
              <a:rPr lang="en-US" sz="3733" u="sng" dirty="0">
                <a:latin typeface="Times New Roman" pitchFamily="18" charset="0"/>
                <a:cs typeface="Times New Roman" pitchFamily="18" charset="0"/>
              </a:rPr>
              <a:t>and camped</a:t>
            </a:r>
            <a:r>
              <a:rPr lang="en-US" sz="3733" dirty="0">
                <a:latin typeface="Times New Roman" pitchFamily="18" charset="0"/>
                <a:cs typeface="Times New Roman" pitchFamily="18" charset="0"/>
              </a:rPr>
              <a:t> near </a:t>
            </a:r>
            <a:r>
              <a:rPr lang="en-US" sz="3733" dirty="0" err="1">
                <a:latin typeface="Times New Roman" pitchFamily="18" charset="0"/>
                <a:cs typeface="Times New Roman" pitchFamily="18" charset="0"/>
              </a:rPr>
              <a:t>Migdol</a:t>
            </a:r>
            <a:r>
              <a:rPr lang="en-US" sz="3733" dirty="0">
                <a:latin typeface="Times New Roman" pitchFamily="18" charset="0"/>
                <a:cs typeface="Times New Roman" pitchFamily="18" charset="0"/>
              </a:rPr>
              <a:t>.</a:t>
            </a:r>
          </a:p>
          <a:p>
            <a:pPr marL="0" indent="0">
              <a:buNone/>
            </a:pPr>
            <a:r>
              <a:rPr lang="en-US" sz="3733" baseline="30000" dirty="0">
                <a:latin typeface="Times New Roman" pitchFamily="18" charset="0"/>
                <a:cs typeface="Times New Roman" pitchFamily="18" charset="0"/>
              </a:rPr>
              <a:t>8</a:t>
            </a:r>
            <a:r>
              <a:rPr lang="en-US" sz="3733" dirty="0">
                <a:latin typeface="Times New Roman" pitchFamily="18" charset="0"/>
                <a:cs typeface="Times New Roman" pitchFamily="18" charset="0"/>
              </a:rPr>
              <a:t> </a:t>
            </a:r>
            <a:r>
              <a:rPr lang="en-US" sz="3733" u="sng" dirty="0">
                <a:latin typeface="Times New Roman" pitchFamily="18" charset="0"/>
                <a:cs typeface="Times New Roman" pitchFamily="18" charset="0"/>
              </a:rPr>
              <a:t>They left </a:t>
            </a:r>
            <a:r>
              <a:rPr lang="en-US" sz="3733" dirty="0">
                <a:latin typeface="Times New Roman" pitchFamily="18" charset="0"/>
                <a:cs typeface="Times New Roman" pitchFamily="18" charset="0"/>
              </a:rPr>
              <a:t>Pi </a:t>
            </a:r>
            <a:r>
              <a:rPr lang="en-US" sz="3733" dirty="0" err="1">
                <a:latin typeface="Times New Roman" pitchFamily="18" charset="0"/>
                <a:cs typeface="Times New Roman" pitchFamily="18" charset="0"/>
              </a:rPr>
              <a:t>Hahiroth</a:t>
            </a:r>
            <a:r>
              <a:rPr lang="en-US" sz="3733" dirty="0">
                <a:latin typeface="Times New Roman" pitchFamily="18" charset="0"/>
                <a:cs typeface="Times New Roman" pitchFamily="18" charset="0"/>
              </a:rPr>
              <a:t> and passed through the sea into the desert, and when they had traveled for three days in the Desert of </a:t>
            </a:r>
            <a:r>
              <a:rPr lang="en-US" sz="3733" dirty="0" err="1">
                <a:latin typeface="Times New Roman" pitchFamily="18" charset="0"/>
                <a:cs typeface="Times New Roman" pitchFamily="18" charset="0"/>
              </a:rPr>
              <a:t>Etham</a:t>
            </a:r>
            <a:r>
              <a:rPr lang="en-US" sz="3733" dirty="0">
                <a:latin typeface="Times New Roman" pitchFamily="18" charset="0"/>
                <a:cs typeface="Times New Roman" pitchFamily="18" charset="0"/>
              </a:rPr>
              <a:t>, </a:t>
            </a:r>
            <a:r>
              <a:rPr lang="en-US" sz="3733" u="sng" dirty="0">
                <a:latin typeface="Times New Roman" pitchFamily="18" charset="0"/>
                <a:cs typeface="Times New Roman" pitchFamily="18" charset="0"/>
              </a:rPr>
              <a:t>they camped </a:t>
            </a:r>
            <a:r>
              <a:rPr lang="en-US" sz="3733" dirty="0">
                <a:latin typeface="Times New Roman" pitchFamily="18" charset="0"/>
                <a:cs typeface="Times New Roman" pitchFamily="18" charset="0"/>
              </a:rPr>
              <a:t>at </a:t>
            </a:r>
            <a:r>
              <a:rPr lang="en-US" sz="3733" dirty="0" err="1">
                <a:latin typeface="Times New Roman" pitchFamily="18" charset="0"/>
                <a:cs typeface="Times New Roman" pitchFamily="18" charset="0"/>
              </a:rPr>
              <a:t>Marah</a:t>
            </a:r>
            <a:r>
              <a:rPr lang="en-US" sz="3733" dirty="0">
                <a:latin typeface="Times New Roman" pitchFamily="18" charset="0"/>
                <a:cs typeface="Times New Roman" pitchFamily="18" charset="0"/>
              </a:rPr>
              <a:t>.</a:t>
            </a: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2631208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5333" dirty="0" err="1">
                <a:latin typeface="Times New Roman" panose="02020603050405020304" pitchFamily="18" charset="0"/>
                <a:cs typeface="Times New Roman" panose="02020603050405020304" pitchFamily="18" charset="0"/>
              </a:rPr>
              <a:t>Nasa</a:t>
            </a:r>
            <a:r>
              <a:rPr lang="en-US" sz="2933" dirty="0">
                <a:solidFill>
                  <a:schemeClr val="bg1"/>
                </a:solidFill>
                <a:latin typeface="Times New Roman" panose="02020603050405020304" pitchFamily="18" charset="0"/>
                <a:cs typeface="Times New Roman" panose="02020603050405020304" pitchFamily="18" charset="0"/>
              </a:rPr>
              <a:t/>
            </a:r>
            <a:br>
              <a:rPr lang="en-US" sz="2933" dirty="0">
                <a:solidFill>
                  <a:schemeClr val="bg1"/>
                </a:solidFill>
                <a:latin typeface="Times New Roman" panose="02020603050405020304" pitchFamily="18" charset="0"/>
                <a:cs typeface="Times New Roman" panose="02020603050405020304" pitchFamily="18" charset="0"/>
              </a:rPr>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034144"/>
            <a:ext cx="10972800" cy="5290457"/>
          </a:xfrm>
        </p:spPr>
        <p:txBody>
          <a:bodyPr/>
          <a:lstStyle/>
          <a:p>
            <a:pPr marL="0" indent="0">
              <a:buNone/>
            </a:pPr>
            <a:r>
              <a:rPr lang="en-US" sz="4800" dirty="0">
                <a:latin typeface="Bwhebb" pitchFamily="2" charset="0"/>
                <a:cs typeface="Times New Roman" pitchFamily="18" charset="0"/>
              </a:rPr>
              <a:t>[</a:t>
            </a:r>
            <a:r>
              <a:rPr lang="en-US" sz="4800" dirty="0" err="1">
                <a:latin typeface="Bwhebb" pitchFamily="2" charset="0"/>
                <a:cs typeface="Times New Roman" pitchFamily="18" charset="0"/>
              </a:rPr>
              <a:t>s;n</a:t>
            </a:r>
            <a:r>
              <a:rPr lang="en-US" sz="4800" dirty="0">
                <a:latin typeface="Bwhebb" pitchFamily="2" charset="0"/>
                <a:cs typeface="Times New Roman" pitchFamily="18" charset="0"/>
              </a:rPr>
              <a:t>" </a:t>
            </a:r>
            <a:r>
              <a:rPr lang="en-US" sz="3733" dirty="0">
                <a:latin typeface="Times New Roman" pitchFamily="18" charset="0"/>
                <a:cs typeface="Times New Roman" pitchFamily="18" charset="0"/>
              </a:rPr>
              <a:t>vb. </a:t>
            </a:r>
            <a:r>
              <a:rPr lang="en-US" dirty="0">
                <a:effectLst/>
                <a:latin typeface="Times New Roman" pitchFamily="18" charset="0"/>
                <a:cs typeface="Times New Roman" pitchFamily="18" charset="0"/>
              </a:rPr>
              <a:t>pull</a:t>
            </a:r>
            <a:r>
              <a:rPr lang="en-US" sz="3733" dirty="0">
                <a:latin typeface="Times New Roman" pitchFamily="18" charset="0"/>
                <a:cs typeface="Times New Roman" pitchFamily="18" charset="0"/>
              </a:rPr>
              <a:t> out or </a:t>
            </a:r>
            <a:r>
              <a:rPr lang="en-US" sz="3733" dirty="0">
                <a:latin typeface="Times New Roman" pitchFamily="18" charset="0"/>
                <a:cs typeface="Times New Roman" pitchFamily="18" charset="0"/>
              </a:rPr>
              <a:t>up (pull up tent stakes), </a:t>
            </a:r>
            <a:r>
              <a:rPr lang="en-US" sz="3733" dirty="0">
                <a:latin typeface="Times New Roman" pitchFamily="18" charset="0"/>
                <a:cs typeface="Times New Roman" pitchFamily="18" charset="0"/>
              </a:rPr>
              <a:t>set out, </a:t>
            </a:r>
            <a:r>
              <a:rPr lang="en-US" sz="3733" dirty="0">
                <a:latin typeface="Times New Roman" pitchFamily="18" charset="0"/>
                <a:cs typeface="Times New Roman" pitchFamily="18" charset="0"/>
              </a:rPr>
              <a:t>to break camp, to journey </a:t>
            </a:r>
          </a:p>
          <a:p>
            <a:pPr marL="0" indent="0">
              <a:buNone/>
            </a:pPr>
            <a:r>
              <a:rPr lang="en-US" dirty="0" smtClean="0">
                <a:effectLst/>
                <a:latin typeface="Times New Roman" pitchFamily="18" charset="0"/>
                <a:cs typeface="Times New Roman" pitchFamily="18" charset="0"/>
              </a:rPr>
              <a:t>“They </a:t>
            </a:r>
            <a:r>
              <a:rPr lang="en-US" sz="4800" u="sng" dirty="0">
                <a:latin typeface="Times New Roman" pitchFamily="18" charset="0"/>
                <a:cs typeface="Times New Roman" pitchFamily="18" charset="0"/>
              </a:rPr>
              <a:t>pulled</a:t>
            </a:r>
            <a:r>
              <a:rPr lang="en-US" u="sng" dirty="0" smtClean="0">
                <a:effectLst/>
                <a:latin typeface="Times New Roman" pitchFamily="18" charset="0"/>
                <a:cs typeface="Times New Roman" pitchFamily="18" charset="0"/>
              </a:rPr>
              <a:t> up </a:t>
            </a:r>
            <a:r>
              <a:rPr lang="en-US" dirty="0" smtClean="0">
                <a:effectLst/>
                <a:latin typeface="Times New Roman" pitchFamily="18" charset="0"/>
                <a:cs typeface="Times New Roman" pitchFamily="18" charset="0"/>
              </a:rPr>
              <a:t>(their tent stakes)… and they camped</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They </a:t>
            </a:r>
            <a:r>
              <a:rPr lang="en-US" u="sng" dirty="0">
                <a:effectLst/>
                <a:latin typeface="Times New Roman" pitchFamily="18" charset="0"/>
                <a:cs typeface="Times New Roman" pitchFamily="18" charset="0"/>
              </a:rPr>
              <a:t>pulled u</a:t>
            </a:r>
            <a:r>
              <a:rPr lang="en-US" dirty="0">
                <a:effectLst/>
                <a:latin typeface="Times New Roman" pitchFamily="18" charset="0"/>
                <a:cs typeface="Times New Roman" pitchFamily="18" charset="0"/>
              </a:rPr>
              <a:t>p (their </a:t>
            </a:r>
            <a:r>
              <a:rPr lang="en-US" dirty="0" smtClean="0">
                <a:effectLst/>
                <a:latin typeface="Times New Roman" pitchFamily="18" charset="0"/>
                <a:cs typeface="Times New Roman" pitchFamily="18" charset="0"/>
              </a:rPr>
              <a:t>tent stakes)… </a:t>
            </a:r>
            <a:r>
              <a:rPr lang="en-US" dirty="0">
                <a:effectLst/>
                <a:latin typeface="Times New Roman" pitchFamily="18" charset="0"/>
                <a:cs typeface="Times New Roman" pitchFamily="18" charset="0"/>
              </a:rPr>
              <a:t>and they camped. They </a:t>
            </a:r>
            <a:r>
              <a:rPr lang="en-US" u="sng" dirty="0">
                <a:effectLst/>
                <a:latin typeface="Times New Roman" pitchFamily="18" charset="0"/>
                <a:cs typeface="Times New Roman" pitchFamily="18" charset="0"/>
              </a:rPr>
              <a:t>pulled up </a:t>
            </a:r>
            <a:r>
              <a:rPr lang="en-US" dirty="0">
                <a:effectLst/>
                <a:latin typeface="Times New Roman" pitchFamily="18" charset="0"/>
                <a:cs typeface="Times New Roman" pitchFamily="18" charset="0"/>
              </a:rPr>
              <a:t>(their </a:t>
            </a:r>
            <a:r>
              <a:rPr lang="en-US" dirty="0" smtClean="0">
                <a:effectLst/>
                <a:latin typeface="Times New Roman" pitchFamily="18" charset="0"/>
                <a:cs typeface="Times New Roman" pitchFamily="18" charset="0"/>
              </a:rPr>
              <a:t>tent stakes)… </a:t>
            </a:r>
            <a:r>
              <a:rPr lang="en-US" dirty="0">
                <a:effectLst/>
                <a:latin typeface="Times New Roman" pitchFamily="18" charset="0"/>
                <a:cs typeface="Times New Roman" pitchFamily="18" charset="0"/>
              </a:rPr>
              <a:t>and they camped</a:t>
            </a:r>
            <a:r>
              <a:rPr lang="en-US" dirty="0" smtClean="0">
                <a:effectLst/>
                <a:latin typeface="Times New Roman" pitchFamily="18" charset="0"/>
                <a:cs typeface="Times New Roman" pitchFamily="18" charset="0"/>
              </a:rPr>
              <a:t>.”</a:t>
            </a:r>
          </a:p>
        </p:txBody>
      </p:sp>
    </p:spTree>
    <p:extLst>
      <p:ext uri="{BB962C8B-B14F-4D97-AF65-F5344CB8AC3E}">
        <p14:creationId xmlns:p14="http://schemas.microsoft.com/office/powerpoint/2010/main" val="34494852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5333" dirty="0" err="1">
                <a:latin typeface="Times New Roman" panose="02020603050405020304" pitchFamily="18" charset="0"/>
                <a:cs typeface="Times New Roman" panose="02020603050405020304" pitchFamily="18" charset="0"/>
              </a:rPr>
              <a:t>Chanah</a:t>
            </a:r>
            <a:r>
              <a:rPr lang="en-US" sz="2933" dirty="0">
                <a:latin typeface="Times New Roman" panose="02020603050405020304" pitchFamily="18" charset="0"/>
                <a:cs typeface="Times New Roman" panose="02020603050405020304" pitchFamily="18" charset="0"/>
              </a:rPr>
              <a:t/>
            </a:r>
            <a:br>
              <a:rPr lang="en-US" sz="2933" dirty="0">
                <a:latin typeface="Times New Roman" panose="02020603050405020304" pitchFamily="18" charset="0"/>
                <a:cs typeface="Times New Roman" panose="02020603050405020304" pitchFamily="18" charset="0"/>
              </a:rPr>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sz="3733" b="1" i="1" dirty="0" err="1">
                <a:latin typeface="Times New Roman" pitchFamily="18" charset="0"/>
                <a:cs typeface="Times New Roman" pitchFamily="18" charset="0"/>
              </a:rPr>
              <a:t>chanah</a:t>
            </a:r>
            <a:r>
              <a:rPr lang="en-US" sz="3733" b="1" dirty="0">
                <a:latin typeface="Times New Roman" pitchFamily="18" charset="0"/>
                <a:cs typeface="Times New Roman" pitchFamily="18" charset="0"/>
              </a:rPr>
              <a:t> to encamp, to bend down, to settle</a:t>
            </a:r>
          </a:p>
          <a:p>
            <a:pPr marL="0" indent="0">
              <a:buNone/>
            </a:pPr>
            <a:r>
              <a:rPr lang="en-US" sz="3733" b="1" i="1" dirty="0" err="1">
                <a:latin typeface="Times New Roman" pitchFamily="18" charset="0"/>
                <a:cs typeface="Times New Roman" pitchFamily="18" charset="0"/>
              </a:rPr>
              <a:t>c</a:t>
            </a:r>
            <a:r>
              <a:rPr lang="en-US" sz="3733" b="1" i="1" dirty="0" err="1">
                <a:latin typeface="Times New Roman" pitchFamily="18" charset="0"/>
                <a:cs typeface="Times New Roman" pitchFamily="18" charset="0"/>
              </a:rPr>
              <a:t>hanit</a:t>
            </a:r>
            <a:r>
              <a:rPr lang="en-US" sz="3733" b="1" dirty="0">
                <a:latin typeface="Times New Roman" pitchFamily="18" charset="0"/>
                <a:cs typeface="Times New Roman" pitchFamily="18" charset="0"/>
              </a:rPr>
              <a:t> a spear, the shaft of a spear</a:t>
            </a:r>
          </a:p>
          <a:p>
            <a:pPr marL="0" indent="0">
              <a:buNone/>
            </a:pPr>
            <a:r>
              <a:rPr lang="en-US" sz="3733" b="1" dirty="0">
                <a:latin typeface="Times New Roman" pitchFamily="18" charset="0"/>
                <a:cs typeface="Times New Roman" pitchFamily="18" charset="0"/>
              </a:rPr>
              <a:t>“They pulled up (their tent stakes)… and </a:t>
            </a:r>
            <a:r>
              <a:rPr lang="en-US" sz="3733" b="1" u="sng" dirty="0">
                <a:latin typeface="Times New Roman" pitchFamily="18" charset="0"/>
                <a:cs typeface="Times New Roman" pitchFamily="18" charset="0"/>
              </a:rPr>
              <a:t>they camped</a:t>
            </a:r>
            <a:r>
              <a:rPr lang="en-US" sz="3733" b="1" dirty="0">
                <a:latin typeface="Times New Roman" pitchFamily="18" charset="0"/>
                <a:cs typeface="Times New Roman" pitchFamily="18" charset="0"/>
              </a:rPr>
              <a:t>.  They pulled up (their tent stakes)… and </a:t>
            </a:r>
            <a:r>
              <a:rPr lang="en-US" sz="3733" b="1" u="sng" dirty="0">
                <a:latin typeface="Times New Roman" pitchFamily="18" charset="0"/>
                <a:cs typeface="Times New Roman" pitchFamily="18" charset="0"/>
              </a:rPr>
              <a:t>they camped</a:t>
            </a:r>
            <a:r>
              <a:rPr lang="en-US" sz="3733" b="1" dirty="0">
                <a:latin typeface="Times New Roman" pitchFamily="18" charset="0"/>
                <a:cs typeface="Times New Roman" pitchFamily="18" charset="0"/>
              </a:rPr>
              <a:t>. They pulled up (their tent stakes)… and </a:t>
            </a:r>
            <a:r>
              <a:rPr lang="en-US" sz="3733" b="1" u="sng" dirty="0">
                <a:latin typeface="Times New Roman" pitchFamily="18" charset="0"/>
                <a:cs typeface="Times New Roman" pitchFamily="18" charset="0"/>
              </a:rPr>
              <a:t>they camped</a:t>
            </a:r>
            <a:r>
              <a:rPr lang="en-US" sz="3733" b="1" dirty="0">
                <a:latin typeface="Times New Roman" pitchFamily="18" charset="0"/>
                <a:cs typeface="Times New Roman" pitchFamily="18" charset="0"/>
              </a:rPr>
              <a:t>.”</a:t>
            </a:r>
          </a:p>
          <a:p>
            <a:pPr marL="0" indent="0">
              <a:buNone/>
            </a:pPr>
            <a:endParaRPr lang="en-US" sz="3733" dirty="0">
              <a:latin typeface="Times New Roman" pitchFamily="18" charset="0"/>
              <a:cs typeface="Times New Roman" pitchFamily="18" charset="0"/>
            </a:endParaRPr>
          </a:p>
        </p:txBody>
      </p:sp>
    </p:spTree>
    <p:extLst>
      <p:ext uri="{BB962C8B-B14F-4D97-AF65-F5344CB8AC3E}">
        <p14:creationId xmlns:p14="http://schemas.microsoft.com/office/powerpoint/2010/main" val="27407908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9" y="685800"/>
            <a:ext cx="11462657" cy="1828800"/>
          </a:xfrm>
        </p:spPr>
        <p:txBody>
          <a:bodyPr/>
          <a:lstStyle/>
          <a:p>
            <a:pPr algn="ctr"/>
            <a:r>
              <a:rPr lang="en-US" sz="5333" dirty="0">
                <a:latin typeface="Times New Roman" pitchFamily="18" charset="0"/>
                <a:cs typeface="Times New Roman" pitchFamily="18" charset="0"/>
              </a:rPr>
              <a:t>“Take Up Your Cross and Follow Me</a:t>
            </a:r>
            <a:r>
              <a:rPr lang="en-US" sz="5333" dirty="0">
                <a:latin typeface="Times New Roman" pitchFamily="18" charset="0"/>
                <a:cs typeface="Times New Roman" pitchFamily="18" charset="0"/>
              </a:rPr>
              <a:t>”</a:t>
            </a:r>
            <a:endParaRPr lang="en-US" sz="5333" dirty="0">
              <a:latin typeface="Times New Roman" pitchFamily="18" charset="0"/>
              <a:cs typeface="Times New Roman" pitchFamily="18" charset="0"/>
            </a:endParaRPr>
          </a:p>
        </p:txBody>
      </p:sp>
      <p:sp>
        <p:nvSpPr>
          <p:cNvPr id="3" name="Content Placeholder 2"/>
          <p:cNvSpPr>
            <a:spLocks noGrp="1"/>
          </p:cNvSpPr>
          <p:nvPr>
            <p:ph idx="1"/>
          </p:nvPr>
        </p:nvSpPr>
        <p:spPr>
          <a:xfrm>
            <a:off x="609600" y="2971800"/>
            <a:ext cx="10972800" cy="3048000"/>
          </a:xfrm>
        </p:spPr>
        <p:txBody>
          <a:bodyPr/>
          <a:lstStyle/>
          <a:p>
            <a:pPr marL="0" indent="0" algn="ctr">
              <a:buNone/>
            </a:pPr>
            <a:r>
              <a:rPr lang="en-US" dirty="0" smtClean="0">
                <a:effectLst/>
                <a:latin typeface="Times New Roman" pitchFamily="18" charset="0"/>
                <a:cs typeface="Times New Roman" pitchFamily="18" charset="0"/>
              </a:rPr>
              <a:t>Re-interpreting </a:t>
            </a:r>
            <a:r>
              <a:rPr lang="en-US" dirty="0">
                <a:effectLst/>
                <a:latin typeface="Times New Roman" pitchFamily="18" charset="0"/>
                <a:cs typeface="Times New Roman" pitchFamily="18" charset="0"/>
              </a:rPr>
              <a:t>this Saying of </a:t>
            </a:r>
            <a:r>
              <a:rPr lang="en-US" dirty="0" err="1" smtClean="0">
                <a:effectLst/>
                <a:latin typeface="Times New Roman" pitchFamily="18" charset="0"/>
                <a:cs typeface="Times New Roman" pitchFamily="18" charset="0"/>
              </a:rPr>
              <a:t>Yahusha</a:t>
            </a:r>
            <a:endParaRPr lang="en-US" dirty="0" smtClean="0">
              <a:effectLst/>
              <a:latin typeface="Times New Roman" pitchFamily="18" charset="0"/>
              <a:cs typeface="Times New Roman" pitchFamily="18" charset="0"/>
            </a:endParaRPr>
          </a:p>
          <a:p>
            <a:pPr marL="0" indent="0" algn="ctr">
              <a:buNone/>
            </a:pPr>
            <a:r>
              <a:rPr lang="en-US" dirty="0" smtClean="0">
                <a:effectLst/>
                <a:latin typeface="Times New Roman" pitchFamily="18" charset="0"/>
                <a:cs typeface="Times New Roman" pitchFamily="18" charset="0"/>
              </a:rPr>
              <a:t>in Light of Its Historic Hebraic Context</a:t>
            </a:r>
            <a:endParaRPr lang="en-US" dirty="0">
              <a:effectLst/>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9181994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4800" dirty="0">
                <a:latin typeface="Times New Roman" panose="02020603050405020304" pitchFamily="18" charset="0"/>
                <a:cs typeface="Times New Roman" panose="02020603050405020304" pitchFamily="18" charset="0"/>
              </a:rPr>
              <a:t>Take Up Your </a:t>
            </a:r>
            <a:r>
              <a:rPr lang="en-US" sz="4800" dirty="0" smtClean="0">
                <a:latin typeface="Times New Roman" panose="02020603050405020304" pitchFamily="18" charset="0"/>
                <a:cs typeface="Times New Roman" panose="02020603050405020304" pitchFamily="18" charset="0"/>
              </a:rPr>
              <a:t>Cross</a:t>
            </a: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sz="3733" dirty="0">
                <a:latin typeface="Times New Roman" pitchFamily="18" charset="0"/>
                <a:cs typeface="Times New Roman" pitchFamily="18" charset="0"/>
              </a:rPr>
              <a:t>Then </a:t>
            </a:r>
            <a:r>
              <a:rPr lang="en-US" sz="3733" dirty="0" err="1">
                <a:latin typeface="Times New Roman" pitchFamily="18" charset="0"/>
                <a:cs typeface="Times New Roman" pitchFamily="18" charset="0"/>
              </a:rPr>
              <a:t>Yahusha</a:t>
            </a:r>
            <a:r>
              <a:rPr lang="en-US" sz="3733" dirty="0">
                <a:latin typeface="Times New Roman" pitchFamily="18" charset="0"/>
                <a:cs typeface="Times New Roman" pitchFamily="18" charset="0"/>
              </a:rPr>
              <a:t> </a:t>
            </a:r>
            <a:r>
              <a:rPr lang="en-US" sz="3733" dirty="0">
                <a:latin typeface="Times New Roman" pitchFamily="18" charset="0"/>
                <a:cs typeface="Times New Roman" pitchFamily="18" charset="0"/>
              </a:rPr>
              <a:t>said to his disciples, "If anyone wants to follow after me, he must deny himself, </a:t>
            </a:r>
            <a:r>
              <a:rPr lang="en-US" sz="3733" u="sng" dirty="0">
                <a:latin typeface="Times New Roman" pitchFamily="18" charset="0"/>
                <a:cs typeface="Times New Roman" pitchFamily="18" charset="0"/>
              </a:rPr>
              <a:t>take up his </a:t>
            </a:r>
            <a:r>
              <a:rPr lang="en-US" sz="3733" i="1" u="sng" dirty="0">
                <a:latin typeface="Times New Roman" pitchFamily="18" charset="0"/>
                <a:cs typeface="Times New Roman" pitchFamily="18" charset="0"/>
              </a:rPr>
              <a:t>cross</a:t>
            </a:r>
            <a:r>
              <a:rPr lang="en-US" sz="3733" u="sng" dirty="0">
                <a:latin typeface="Times New Roman" pitchFamily="18" charset="0"/>
                <a:cs typeface="Times New Roman" pitchFamily="18" charset="0"/>
              </a:rPr>
              <a:t>, and follow me</a:t>
            </a:r>
            <a:r>
              <a:rPr lang="en-US" sz="3733" dirty="0">
                <a:latin typeface="Times New Roman" pitchFamily="18" charset="0"/>
                <a:cs typeface="Times New Roman" pitchFamily="18" charset="0"/>
              </a:rPr>
              <a:t>.   For whoever wants to save his life will lose it, but whoever loses his life for my sake will find it.   For what does it benefit a person if he gains the whole world but forfeits his life? Or what can a person give in exchange for his life? (</a:t>
            </a:r>
            <a:r>
              <a:rPr lang="en-US" sz="3733" dirty="0" err="1">
                <a:latin typeface="Times New Roman" pitchFamily="18" charset="0"/>
                <a:cs typeface="Times New Roman" pitchFamily="18" charset="0"/>
              </a:rPr>
              <a:t>Mattityahu</a:t>
            </a:r>
            <a:r>
              <a:rPr lang="en-US" sz="3733" dirty="0">
                <a:latin typeface="Times New Roman" pitchFamily="18" charset="0"/>
                <a:cs typeface="Times New Roman" pitchFamily="18" charset="0"/>
              </a:rPr>
              <a:t> 16:24-26).</a:t>
            </a:r>
          </a:p>
          <a:p>
            <a:pPr marL="0" indent="0">
              <a:buNone/>
            </a:pPr>
            <a:endParaRPr lang="en-US" dirty="0" smtClean="0">
              <a:solidFill>
                <a:schemeClr val="bg1"/>
              </a:solidFill>
            </a:endParaRPr>
          </a:p>
        </p:txBody>
      </p:sp>
    </p:spTree>
    <p:extLst>
      <p:ext uri="{BB962C8B-B14F-4D97-AF65-F5344CB8AC3E}">
        <p14:creationId xmlns:p14="http://schemas.microsoft.com/office/powerpoint/2010/main" val="8889944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4800" dirty="0">
                <a:latin typeface="Times New Roman" panose="02020603050405020304" pitchFamily="18" charset="0"/>
                <a:cs typeface="Times New Roman" panose="02020603050405020304" pitchFamily="18" charset="0"/>
              </a:rPr>
              <a:t>Where in the Torah?</a:t>
            </a: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dirty="0" smtClean="0">
                <a:effectLst/>
              </a:rPr>
              <a:t>“Take up your cross?”</a:t>
            </a:r>
          </a:p>
          <a:p>
            <a:pPr marL="0" indent="0">
              <a:buNone/>
            </a:pPr>
            <a:r>
              <a:rPr lang="en-US" dirty="0" smtClean="0">
                <a:effectLst/>
              </a:rPr>
              <a:t>Lose your life for his sake to find it?</a:t>
            </a:r>
          </a:p>
          <a:p>
            <a:pPr marL="0" indent="0">
              <a:buNone/>
            </a:pPr>
            <a:r>
              <a:rPr lang="en-US" dirty="0" smtClean="0">
                <a:effectLst/>
              </a:rPr>
              <a:t>Follow me?</a:t>
            </a:r>
          </a:p>
          <a:p>
            <a:pPr marL="0" indent="0">
              <a:buNone/>
            </a:pPr>
            <a:endParaRPr lang="en-US" dirty="0" smtClean="0">
              <a:solidFill>
                <a:schemeClr val="bg1"/>
              </a:solidFill>
            </a:endParaRPr>
          </a:p>
        </p:txBody>
      </p:sp>
    </p:spTree>
    <p:extLst>
      <p:ext uri="{BB962C8B-B14F-4D97-AF65-F5344CB8AC3E}">
        <p14:creationId xmlns:p14="http://schemas.microsoft.com/office/powerpoint/2010/main" val="30122666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4800" dirty="0" err="1">
                <a:latin typeface="Times New Roman" panose="02020603050405020304" pitchFamily="18" charset="0"/>
                <a:cs typeface="Times New Roman" panose="02020603050405020304" pitchFamily="18" charset="0"/>
              </a:rPr>
              <a:t>Stauros</a:t>
            </a:r>
            <a:r>
              <a:rPr lang="en-US" sz="4800" dirty="0">
                <a:latin typeface="Times New Roman" panose="02020603050405020304" pitchFamily="18" charset="0"/>
                <a:cs typeface="Times New Roman" panose="02020603050405020304" pitchFamily="18" charset="0"/>
              </a:rPr>
              <a:t> (noun)</a:t>
            </a:r>
            <a:r>
              <a:rPr lang="en-US" sz="4800" dirty="0">
                <a:latin typeface="Times New Roman" panose="02020603050405020304" pitchFamily="18" charset="0"/>
                <a:cs typeface="Times New Roman" panose="02020603050405020304" pitchFamily="18" charset="0"/>
              </a:rPr>
              <a:t/>
            </a:r>
            <a:br>
              <a:rPr lang="en-US" sz="4800" dirty="0">
                <a:latin typeface="Times New Roman" panose="02020603050405020304" pitchFamily="18" charset="0"/>
                <a:cs typeface="Times New Roman" panose="02020603050405020304" pitchFamily="18" charset="0"/>
              </a:rPr>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dirty="0">
                <a:effectLst/>
              </a:rPr>
              <a:t>from </a:t>
            </a:r>
            <a:r>
              <a:rPr lang="en-US" dirty="0" err="1">
                <a:effectLst/>
                <a:latin typeface="Bwgrkn" pitchFamily="2" charset="0"/>
              </a:rPr>
              <a:t>i</a:t>
            </a:r>
            <a:r>
              <a:rPr lang="en-US" dirty="0">
                <a:effectLst/>
                <a:latin typeface="Bwgrkn" pitchFamily="2" charset="0"/>
              </a:rPr>
              <a:t>[</a:t>
            </a:r>
            <a:r>
              <a:rPr lang="en-US" dirty="0" err="1">
                <a:effectLst/>
                <a:latin typeface="Bwgrkn" pitchFamily="2" charset="0"/>
              </a:rPr>
              <a:t>sthmi</a:t>
            </a:r>
            <a:r>
              <a:rPr lang="en-US" dirty="0">
                <a:effectLst/>
              </a:rPr>
              <a:t> </a:t>
            </a:r>
            <a:r>
              <a:rPr lang="en-US" dirty="0" smtClean="0">
                <a:effectLst/>
              </a:rPr>
              <a:t>(</a:t>
            </a:r>
            <a:r>
              <a:rPr lang="en-US" i="1" dirty="0" err="1" smtClean="0">
                <a:effectLst/>
              </a:rPr>
              <a:t>histami</a:t>
            </a:r>
            <a:r>
              <a:rPr lang="en-US" dirty="0" smtClean="0">
                <a:effectLst/>
              </a:rPr>
              <a:t>, “to stand” or “to set”); </a:t>
            </a:r>
            <a:r>
              <a:rPr lang="en-US" dirty="0">
                <a:effectLst/>
              </a:rPr>
              <a:t>cf. Latin </a:t>
            </a:r>
            <a:r>
              <a:rPr lang="en-US" i="1" dirty="0" err="1">
                <a:effectLst/>
              </a:rPr>
              <a:t>stauro</a:t>
            </a:r>
            <a:r>
              <a:rPr lang="en-US" dirty="0">
                <a:effectLst/>
              </a:rPr>
              <a:t>, English </a:t>
            </a:r>
            <a:r>
              <a:rPr lang="en-US" i="1" dirty="0">
                <a:effectLst/>
              </a:rPr>
              <a:t>staff </a:t>
            </a:r>
            <a:endParaRPr lang="en-US" dirty="0" smtClean="0">
              <a:effectLst/>
            </a:endParaRPr>
          </a:p>
          <a:p>
            <a:pPr marL="0" indent="0">
              <a:buNone/>
            </a:pPr>
            <a:r>
              <a:rPr lang="en-US" b="1" dirty="0">
                <a:effectLst/>
              </a:rPr>
              <a:t>1. </a:t>
            </a:r>
            <a:r>
              <a:rPr lang="en-US" i="1" dirty="0">
                <a:effectLst/>
              </a:rPr>
              <a:t>an upright stake, </a:t>
            </a:r>
            <a:r>
              <a:rPr lang="en-US" dirty="0">
                <a:effectLst/>
              </a:rPr>
              <a:t>especially </a:t>
            </a:r>
            <a:r>
              <a:rPr lang="en-US" i="1" dirty="0">
                <a:effectLst/>
              </a:rPr>
              <a:t>a pointed one </a:t>
            </a:r>
            <a:r>
              <a:rPr lang="en-US" dirty="0">
                <a:effectLst/>
              </a:rPr>
              <a:t>(Homer, Herodotus, Thucydides, Xenophon</a:t>
            </a:r>
            <a:r>
              <a:rPr lang="en-US" dirty="0" smtClean="0">
                <a:effectLst/>
              </a:rPr>
              <a:t>).</a:t>
            </a:r>
            <a:endParaRPr lang="en-US" dirty="0">
              <a:effectLst/>
            </a:endParaRPr>
          </a:p>
          <a:p>
            <a:pPr marL="0" indent="0">
              <a:buNone/>
            </a:pPr>
            <a:r>
              <a:rPr lang="en-US" b="1" dirty="0">
                <a:effectLst/>
              </a:rPr>
              <a:t>2. </a:t>
            </a:r>
            <a:r>
              <a:rPr lang="en-US" i="1" dirty="0">
                <a:effectLst/>
              </a:rPr>
              <a:t>a </a:t>
            </a:r>
            <a:r>
              <a:rPr lang="en-US" i="1" dirty="0" smtClean="0">
                <a:effectLst/>
              </a:rPr>
              <a:t>cross</a:t>
            </a:r>
            <a:endParaRPr lang="en-US" dirty="0" smtClean="0">
              <a:effectLst/>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17085460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4267" dirty="0" err="1">
                <a:latin typeface="Times New Roman" panose="02020603050405020304" pitchFamily="18" charset="0"/>
                <a:cs typeface="Times New Roman" panose="02020603050405020304" pitchFamily="18" charset="0"/>
              </a:rPr>
              <a:t>Stauro</a:t>
            </a:r>
            <a:r>
              <a:rPr lang="en-US" sz="4267" dirty="0">
                <a:latin typeface="Times New Roman" panose="02020603050405020304" pitchFamily="18" charset="0"/>
                <a:cs typeface="Times New Roman" panose="02020603050405020304" pitchFamily="18" charset="0"/>
              </a:rPr>
              <a:t>-o (verb)</a:t>
            </a:r>
            <a:r>
              <a:rPr lang="en-US" sz="4267" dirty="0">
                <a:latin typeface="Times New Roman" panose="02020603050405020304" pitchFamily="18" charset="0"/>
                <a:cs typeface="Times New Roman" panose="02020603050405020304" pitchFamily="18" charset="0"/>
              </a:rPr>
              <a:t/>
            </a:r>
            <a:br>
              <a:rPr lang="en-US" sz="4267" dirty="0">
                <a:latin typeface="Times New Roman" panose="02020603050405020304" pitchFamily="18" charset="0"/>
                <a:cs typeface="Times New Roman" panose="02020603050405020304" pitchFamily="18" charset="0"/>
              </a:rPr>
            </a:br>
            <a:r>
              <a:rPr lang="en-US" sz="4267" dirty="0">
                <a:latin typeface="Times New Roman" panose="02020603050405020304" pitchFamily="18" charset="0"/>
                <a:cs typeface="Times New Roman" panose="02020603050405020304" pitchFamily="18" charset="0"/>
              </a:rPr>
              <a:t/>
            </a:r>
            <a:br>
              <a:rPr lang="en-US" sz="4267" dirty="0">
                <a:latin typeface="Times New Roman" panose="02020603050405020304" pitchFamily="18" charset="0"/>
                <a:cs typeface="Times New Roman" panose="02020603050405020304" pitchFamily="18" charset="0"/>
              </a:rPr>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b="1" dirty="0">
                <a:effectLst/>
                <a:latin typeface="Times New Roman" pitchFamily="18" charset="0"/>
                <a:cs typeface="Times New Roman" pitchFamily="18" charset="0"/>
              </a:rPr>
              <a:t>1. </a:t>
            </a:r>
            <a:r>
              <a:rPr lang="en-US" i="1" dirty="0">
                <a:effectLst/>
                <a:latin typeface="Times New Roman" pitchFamily="18" charset="0"/>
                <a:cs typeface="Times New Roman" pitchFamily="18" charset="0"/>
              </a:rPr>
              <a:t>to stake, drive down stakes</a:t>
            </a:r>
            <a:r>
              <a:rPr lang="en-US" dirty="0">
                <a:effectLst/>
                <a:latin typeface="Times New Roman" pitchFamily="18" charset="0"/>
                <a:cs typeface="Times New Roman" pitchFamily="18" charset="0"/>
              </a:rPr>
              <a:t>:  Thucydides 7, </a:t>
            </a:r>
            <a:r>
              <a:rPr lang="en-US" dirty="0" smtClean="0">
                <a:effectLst/>
                <a:latin typeface="Times New Roman" pitchFamily="18" charset="0"/>
                <a:cs typeface="Times New Roman" pitchFamily="18" charset="0"/>
              </a:rPr>
              <a:t>25).</a:t>
            </a:r>
            <a:endParaRPr lang="en-US" dirty="0">
              <a:effectLst/>
              <a:latin typeface="Times New Roman" pitchFamily="18" charset="0"/>
              <a:cs typeface="Times New Roman" pitchFamily="18" charset="0"/>
            </a:endParaRPr>
          </a:p>
          <a:p>
            <a:pPr marL="0" indent="0">
              <a:buNone/>
            </a:pPr>
            <a:r>
              <a:rPr lang="en-US" b="1" dirty="0" smtClean="0">
                <a:effectLst/>
                <a:latin typeface="Times New Roman" pitchFamily="18" charset="0"/>
                <a:cs typeface="Times New Roman" pitchFamily="18" charset="0"/>
              </a:rPr>
              <a:t>2</a:t>
            </a:r>
            <a:r>
              <a:rPr lang="en-US" b="1" dirty="0">
                <a:effectLst/>
                <a:latin typeface="Times New Roman" pitchFamily="18" charset="0"/>
                <a:cs typeface="Times New Roman" pitchFamily="18" charset="0"/>
              </a:rPr>
              <a:t>. </a:t>
            </a:r>
            <a:r>
              <a:rPr lang="en-US" i="1" dirty="0">
                <a:effectLst/>
                <a:latin typeface="Times New Roman" pitchFamily="18" charset="0"/>
                <a:cs typeface="Times New Roman" pitchFamily="18" charset="0"/>
              </a:rPr>
              <a:t>to fortify with driven stakes, to palisade</a:t>
            </a:r>
            <a:r>
              <a:rPr lang="en-US" dirty="0">
                <a:effectLst/>
                <a:latin typeface="Times New Roman" pitchFamily="18" charset="0"/>
                <a:cs typeface="Times New Roman" pitchFamily="18" charset="0"/>
              </a:rPr>
              <a:t>:  a place, Thucydides 6, 100; </a:t>
            </a:r>
            <a:r>
              <a:rPr lang="en-US" dirty="0" err="1">
                <a:effectLst/>
                <a:latin typeface="Times New Roman" pitchFamily="18" charset="0"/>
                <a:cs typeface="Times New Roman" pitchFamily="18" charset="0"/>
              </a:rPr>
              <a:t>Diodorus</a:t>
            </a:r>
            <a:endParaRPr lang="en-US" dirty="0">
              <a:effectLst/>
              <a:latin typeface="Times New Roman" pitchFamily="18" charset="0"/>
              <a:cs typeface="Times New Roman" pitchFamily="18" charset="0"/>
            </a:endParaRPr>
          </a:p>
          <a:p>
            <a:pPr marL="0" indent="0">
              <a:buNone/>
            </a:pPr>
            <a:r>
              <a:rPr lang="en-US" b="1" dirty="0" smtClean="0">
                <a:effectLst/>
                <a:latin typeface="Times New Roman" pitchFamily="18" charset="0"/>
                <a:cs typeface="Times New Roman" pitchFamily="18" charset="0"/>
              </a:rPr>
              <a:t>3</a:t>
            </a:r>
            <a:r>
              <a:rPr lang="en-US" b="1" dirty="0">
                <a:effectLst/>
                <a:latin typeface="Times New Roman" pitchFamily="18" charset="0"/>
                <a:cs typeface="Times New Roman" pitchFamily="18" charset="0"/>
              </a:rPr>
              <a:t>. </a:t>
            </a:r>
            <a:r>
              <a:rPr lang="en-US" i="1" dirty="0">
                <a:effectLst/>
                <a:latin typeface="Times New Roman" pitchFamily="18" charset="0"/>
                <a:cs typeface="Times New Roman" pitchFamily="18" charset="0"/>
              </a:rPr>
              <a:t>to crucify </a:t>
            </a:r>
            <a:r>
              <a:rPr lang="en-US" dirty="0">
                <a:effectLst/>
                <a:latin typeface="Times New Roman" pitchFamily="18" charset="0"/>
                <a:cs typeface="Times New Roman" pitchFamily="18" charset="0"/>
              </a:rPr>
              <a:t>(Vulgate </a:t>
            </a:r>
            <a:r>
              <a:rPr lang="en-US" i="1" dirty="0" err="1">
                <a:effectLst/>
                <a:latin typeface="Times New Roman" pitchFamily="18" charset="0"/>
                <a:cs typeface="Times New Roman" pitchFamily="18" charset="0"/>
              </a:rPr>
              <a:t>crucifigo</a:t>
            </a:r>
            <a:r>
              <a:rPr lang="en-US" dirty="0">
                <a:effectLst/>
                <a:latin typeface="Times New Roman" pitchFamily="18" charset="0"/>
                <a:cs typeface="Times New Roman" pitchFamily="18" charset="0"/>
              </a:rPr>
              <a:t>): </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2767620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4800" dirty="0">
                <a:latin typeface="Times New Roman" panose="02020603050405020304" pitchFamily="18" charset="0"/>
                <a:cs typeface="Times New Roman" panose="02020603050405020304" pitchFamily="18" charset="0"/>
              </a:rPr>
              <a:t>Anachronism</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idx="1"/>
          </p:nvPr>
        </p:nvSpPr>
        <p:spPr>
          <a:xfrm>
            <a:off x="609600" y="1219200"/>
            <a:ext cx="10972800" cy="5105400"/>
          </a:xfrm>
        </p:spPr>
        <p:txBody>
          <a:bodyPr/>
          <a:lstStyle/>
          <a:p>
            <a:pPr marL="0" indent="0">
              <a:buNone/>
            </a:pPr>
            <a:r>
              <a:rPr lang="en-US" sz="3733" dirty="0">
                <a:latin typeface="Times New Roman" panose="02020603050405020304" pitchFamily="18" charset="0"/>
                <a:cs typeface="Times New Roman" panose="02020603050405020304" pitchFamily="18" charset="0"/>
              </a:rPr>
              <a:t>Wikipedia: </a:t>
            </a:r>
            <a:r>
              <a:rPr lang="en-US" sz="3733" dirty="0">
                <a:latin typeface="Times New Roman" panose="02020603050405020304" pitchFamily="18" charset="0"/>
                <a:cs typeface="Times New Roman" panose="02020603050405020304" pitchFamily="18" charset="0"/>
              </a:rPr>
              <a:t>is a chronological inconsistency in some arrangement, especially a juxtaposition of person(s), events, objects, or customs from different periods of time. Often the item misplaced in time is an object, but it may be a verbal expression, a technology, a philosophical idea, a musical style, a material, a custom, or anything else associated with a particular period in time so that it is incorrect to place it outside its proper temporal domain</a:t>
            </a:r>
            <a:r>
              <a:rPr lang="en-US" sz="3733" dirty="0">
                <a:latin typeface="Times New Roman" panose="02020603050405020304" pitchFamily="18" charset="0"/>
                <a:cs typeface="Times New Roman" panose="02020603050405020304" pitchFamily="18" charset="0"/>
              </a:rPr>
              <a:t>. “Cross” instead of “stake”</a:t>
            </a:r>
            <a:endParaRPr lang="en-US" sz="3733" dirty="0">
              <a:latin typeface="Times New Roman" panose="02020603050405020304" pitchFamily="18" charset="0"/>
              <a:cs typeface="Times New Roman" panose="02020603050405020304" pitchFamily="18" charset="0"/>
            </a:endParaRPr>
          </a:p>
          <a:p>
            <a:pPr marL="0" indent="0">
              <a:buNone/>
            </a:pPr>
            <a:endParaRPr lang="en-US" dirty="0" smtClean="0"/>
          </a:p>
        </p:txBody>
      </p:sp>
    </p:spTree>
    <p:extLst>
      <p:ext uri="{BB962C8B-B14F-4D97-AF65-F5344CB8AC3E}">
        <p14:creationId xmlns:p14="http://schemas.microsoft.com/office/powerpoint/2010/main" val="30619458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normAutofit fontScale="90000"/>
          </a:bodyPr>
          <a:lstStyle/>
          <a:p>
            <a:pPr algn="ctr"/>
            <a:r>
              <a:rPr lang="en-US" sz="2933" b="1" i="1" dirty="0"/>
              <a:t/>
            </a:r>
            <a:br>
              <a:rPr lang="en-US" sz="2933" b="1" i="1" dirty="0"/>
            </a:br>
            <a:r>
              <a:rPr lang="en-US" sz="2933" b="1" i="1" dirty="0"/>
              <a:t/>
            </a:r>
            <a:br>
              <a:rPr lang="en-US" sz="2933" b="1" i="1" dirty="0"/>
            </a:br>
            <a:r>
              <a:rPr lang="en-US" sz="2933" b="1" i="1" dirty="0"/>
              <a:t/>
            </a:r>
            <a:br>
              <a:rPr lang="en-US" sz="2933" b="1" i="1" dirty="0"/>
            </a:br>
            <a:r>
              <a:rPr lang="en-US" sz="4800" dirty="0">
                <a:latin typeface="Times New Roman" panose="02020603050405020304" pitchFamily="18" charset="0"/>
                <a:cs typeface="Times New Roman" panose="02020603050405020304" pitchFamily="18" charset="0"/>
              </a:rPr>
              <a:t>A Hebraic Understanding</a:t>
            </a:r>
            <a:br>
              <a:rPr lang="en-US" sz="4800" dirty="0">
                <a:latin typeface="Times New Roman" panose="02020603050405020304" pitchFamily="18" charset="0"/>
                <a:cs typeface="Times New Roman" panose="02020603050405020304" pitchFamily="18" charset="0"/>
              </a:rPr>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sz="3733" dirty="0"/>
              <a:t>The cultural context of this word indicates that </a:t>
            </a:r>
            <a:r>
              <a:rPr lang="en-US" sz="3733" dirty="0" err="1"/>
              <a:t>Yahusha</a:t>
            </a:r>
            <a:r>
              <a:rPr lang="en-US" sz="3733" dirty="0"/>
              <a:t> was saying, ”pull up your stakes and follow me.”</a:t>
            </a:r>
            <a:endParaRPr lang="en-US" sz="3733" dirty="0"/>
          </a:p>
          <a:p>
            <a:pPr marL="0" indent="0">
              <a:buNone/>
            </a:pPr>
            <a:r>
              <a:rPr lang="en-US" sz="3733" dirty="0"/>
              <a:t>Abraham pulled up his tent stakes and walked wherever </a:t>
            </a:r>
            <a:r>
              <a:rPr lang="en-US" sz="3733" dirty="0" smtClean="0"/>
              <a:t>Yahuwah </a:t>
            </a:r>
            <a:r>
              <a:rPr lang="en-US" sz="3733" dirty="0"/>
              <a:t>led him.</a:t>
            </a:r>
          </a:p>
          <a:p>
            <a:pPr marL="0" indent="0">
              <a:buNone/>
            </a:pPr>
            <a:r>
              <a:rPr lang="en-US" sz="3733" dirty="0"/>
              <a:t>The Israelites pulled up their tent stakes and followed the fire and the cloud.</a:t>
            </a:r>
          </a:p>
          <a:p>
            <a:pPr marL="0" indent="0">
              <a:buNone/>
            </a:pPr>
            <a:r>
              <a:rPr lang="en-US" sz="3733" dirty="0"/>
              <a:t>This is the manner in which we follow</a:t>
            </a:r>
          </a:p>
          <a:p>
            <a:pPr marL="0" indent="0">
              <a:buNone/>
            </a:pPr>
            <a:endParaRPr lang="en-US" dirty="0" smtClean="0">
              <a:solidFill>
                <a:schemeClr val="bg1"/>
              </a:solidFill>
            </a:endParaRPr>
          </a:p>
          <a:p>
            <a:pPr marL="0" indent="0">
              <a:buNone/>
            </a:pPr>
            <a:endParaRPr lang="en-US" dirty="0" smtClean="0">
              <a:solidFill>
                <a:schemeClr val="bg1"/>
              </a:solidFill>
            </a:endParaRPr>
          </a:p>
        </p:txBody>
      </p:sp>
    </p:spTree>
    <p:extLst>
      <p:ext uri="{BB962C8B-B14F-4D97-AF65-F5344CB8AC3E}">
        <p14:creationId xmlns:p14="http://schemas.microsoft.com/office/powerpoint/2010/main" val="6139835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4800" dirty="0">
                <a:latin typeface="Times New Roman" panose="02020603050405020304" pitchFamily="18" charset="0"/>
                <a:cs typeface="Times New Roman" panose="02020603050405020304" pitchFamily="18" charset="0"/>
              </a:rPr>
              <a:t>Matthew 10</a:t>
            </a:r>
            <a:endParaRPr lang="en-US" sz="2933" dirty="0"/>
          </a:p>
        </p:txBody>
      </p:sp>
      <p:sp>
        <p:nvSpPr>
          <p:cNvPr id="3" name="Subtitle 2"/>
          <p:cNvSpPr>
            <a:spLocks noGrp="1"/>
          </p:cNvSpPr>
          <p:nvPr>
            <p:ph idx="1"/>
          </p:nvPr>
        </p:nvSpPr>
        <p:spPr>
          <a:xfrm>
            <a:off x="609600" y="1023258"/>
            <a:ext cx="10972800" cy="5301343"/>
          </a:xfrm>
        </p:spPr>
        <p:txBody>
          <a:bodyPr/>
          <a:lstStyle/>
          <a:p>
            <a:pPr marL="0" indent="0">
              <a:buNone/>
            </a:pPr>
            <a:r>
              <a:rPr lang="en-US" baseline="30000" dirty="0">
                <a:latin typeface="Times New Roman" panose="02020603050405020304" pitchFamily="18" charset="0"/>
                <a:cs typeface="Times New Roman" panose="02020603050405020304" pitchFamily="18" charset="0"/>
              </a:rPr>
              <a:t>34</a:t>
            </a:r>
            <a:r>
              <a:rPr lang="en-US" dirty="0">
                <a:latin typeface="Times New Roman" panose="02020603050405020304" pitchFamily="18" charset="0"/>
                <a:cs typeface="Times New Roman" panose="02020603050405020304" pitchFamily="18" charset="0"/>
              </a:rPr>
              <a:t> "Do not suppose that I have come to bring peace to the earth. I did not come to bring peace, but a sword.</a:t>
            </a:r>
          </a:p>
          <a:p>
            <a:pPr marL="0" indent="0">
              <a:buNone/>
            </a:pPr>
            <a:r>
              <a:rPr lang="en-US" baseline="30000" dirty="0" smtClean="0">
                <a:latin typeface="Times New Roman" panose="02020603050405020304" pitchFamily="18" charset="0"/>
                <a:cs typeface="Times New Roman" panose="02020603050405020304" pitchFamily="18" charset="0"/>
              </a:rPr>
              <a:t>35</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I have come to turn "'a man against his father, a daughter against her mother, a daughter-in-law against her mother-in-law--</a:t>
            </a:r>
          </a:p>
          <a:p>
            <a:pPr marL="0" indent="0">
              <a:buNone/>
            </a:pPr>
            <a:r>
              <a:rPr lang="en-US" baseline="30000" dirty="0" smtClean="0">
                <a:latin typeface="Times New Roman" panose="02020603050405020304" pitchFamily="18" charset="0"/>
                <a:cs typeface="Times New Roman" panose="02020603050405020304" pitchFamily="18" charset="0"/>
              </a:rPr>
              <a:t>36</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 man's enemies will be the members of his own household.'</a:t>
            </a:r>
            <a:endParaRPr lang="en-US" sz="37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52076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4800" dirty="0">
                <a:latin typeface="Times New Roman" panose="02020603050405020304" pitchFamily="18" charset="0"/>
                <a:cs typeface="Times New Roman" panose="02020603050405020304" pitchFamily="18" charset="0"/>
              </a:rPr>
              <a:t>Matthew 10</a:t>
            </a:r>
            <a:endParaRPr lang="en-US" sz="2933" dirty="0"/>
          </a:p>
        </p:txBody>
      </p:sp>
      <p:sp>
        <p:nvSpPr>
          <p:cNvPr id="3" name="Subtitle 2"/>
          <p:cNvSpPr>
            <a:spLocks noGrp="1"/>
          </p:cNvSpPr>
          <p:nvPr>
            <p:ph idx="1"/>
          </p:nvPr>
        </p:nvSpPr>
        <p:spPr>
          <a:xfrm>
            <a:off x="609600" y="1143003"/>
            <a:ext cx="10972800" cy="5181597"/>
          </a:xfrm>
        </p:spPr>
        <p:txBody>
          <a:bodyPr/>
          <a:lstStyle/>
          <a:p>
            <a:pPr marL="0" indent="0">
              <a:buNone/>
            </a:pPr>
            <a:r>
              <a:rPr lang="en-US" sz="4000" baseline="30000" dirty="0">
                <a:latin typeface="Times New Roman" pitchFamily="18" charset="0"/>
                <a:cs typeface="Times New Roman" pitchFamily="18" charset="0"/>
              </a:rPr>
              <a:t>37</a:t>
            </a:r>
            <a:r>
              <a:rPr lang="en-US" sz="4000" dirty="0">
                <a:latin typeface="Times New Roman" pitchFamily="18" charset="0"/>
                <a:cs typeface="Times New Roman" pitchFamily="18" charset="0"/>
              </a:rPr>
              <a:t> "Anyone who </a:t>
            </a:r>
            <a:r>
              <a:rPr lang="en-US" sz="4000" u="sng" dirty="0">
                <a:latin typeface="Times New Roman" pitchFamily="18" charset="0"/>
                <a:cs typeface="Times New Roman" pitchFamily="18" charset="0"/>
              </a:rPr>
              <a:t>loves his father or mother more than me</a:t>
            </a:r>
            <a:r>
              <a:rPr lang="en-US" sz="4000" dirty="0">
                <a:latin typeface="Times New Roman" pitchFamily="18" charset="0"/>
                <a:cs typeface="Times New Roman" pitchFamily="18" charset="0"/>
              </a:rPr>
              <a:t> is not worthy of me; anyone who </a:t>
            </a:r>
            <a:r>
              <a:rPr lang="en-US" sz="4000" u="sng" dirty="0">
                <a:latin typeface="Times New Roman" pitchFamily="18" charset="0"/>
                <a:cs typeface="Times New Roman" pitchFamily="18" charset="0"/>
              </a:rPr>
              <a:t>loves his son or daughter more than me </a:t>
            </a:r>
            <a:r>
              <a:rPr lang="en-US" sz="4000" dirty="0">
                <a:latin typeface="Times New Roman" pitchFamily="18" charset="0"/>
                <a:cs typeface="Times New Roman" pitchFamily="18" charset="0"/>
              </a:rPr>
              <a:t>is not worthy of me;</a:t>
            </a:r>
          </a:p>
          <a:p>
            <a:pPr marL="0" indent="0">
              <a:buNone/>
            </a:pPr>
            <a:r>
              <a:rPr lang="en-US" sz="4000" baseline="30000" dirty="0">
                <a:latin typeface="Times New Roman" pitchFamily="18" charset="0"/>
                <a:cs typeface="Times New Roman" pitchFamily="18" charset="0"/>
              </a:rPr>
              <a:t>38</a:t>
            </a:r>
            <a:r>
              <a:rPr lang="en-US" sz="4000" dirty="0">
                <a:latin typeface="Times New Roman" pitchFamily="18" charset="0"/>
                <a:cs typeface="Times New Roman" pitchFamily="18" charset="0"/>
              </a:rPr>
              <a:t> </a:t>
            </a:r>
            <a:r>
              <a:rPr lang="en-US" sz="4000" u="sng" dirty="0">
                <a:latin typeface="Times New Roman" pitchFamily="18" charset="0"/>
                <a:cs typeface="Times New Roman" pitchFamily="18" charset="0"/>
              </a:rPr>
              <a:t>and anyone who does not take his </a:t>
            </a:r>
            <a:r>
              <a:rPr lang="en-US" sz="4000" u="sng" dirty="0">
                <a:latin typeface="Times New Roman" pitchFamily="18" charset="0"/>
                <a:cs typeface="Times New Roman" pitchFamily="18" charset="0"/>
              </a:rPr>
              <a:t>cross (pull up tent stakes) </a:t>
            </a:r>
            <a:r>
              <a:rPr lang="en-US" sz="4000" u="sng" dirty="0">
                <a:latin typeface="Times New Roman" pitchFamily="18" charset="0"/>
                <a:cs typeface="Times New Roman" pitchFamily="18" charset="0"/>
              </a:rPr>
              <a:t>and follow me is not worthy of me</a:t>
            </a:r>
            <a:r>
              <a:rPr lang="en-US" sz="4000" dirty="0">
                <a:latin typeface="Times New Roman" pitchFamily="18" charset="0"/>
                <a:cs typeface="Times New Roman" pitchFamily="18" charset="0"/>
              </a:rPr>
              <a:t>.</a:t>
            </a:r>
          </a:p>
          <a:p>
            <a:pPr marL="0" indent="0">
              <a:buNone/>
            </a:pPr>
            <a:r>
              <a:rPr lang="en-US" sz="4000" baseline="30000" dirty="0">
                <a:latin typeface="Times New Roman" pitchFamily="18" charset="0"/>
                <a:cs typeface="Times New Roman" pitchFamily="18" charset="0"/>
              </a:rPr>
              <a:t>39</a:t>
            </a:r>
            <a:r>
              <a:rPr lang="en-US" sz="4000" dirty="0">
                <a:latin typeface="Times New Roman" pitchFamily="18" charset="0"/>
                <a:cs typeface="Times New Roman" pitchFamily="18" charset="0"/>
              </a:rPr>
              <a:t> </a:t>
            </a:r>
            <a:r>
              <a:rPr lang="en-US" sz="4000" dirty="0">
                <a:latin typeface="Times New Roman" pitchFamily="18" charset="0"/>
                <a:cs typeface="Times New Roman" pitchFamily="18" charset="0"/>
              </a:rPr>
              <a:t>Whoever finds his life will lose it, and whoever loses his life for my sake will find it</a:t>
            </a:r>
            <a:r>
              <a:rPr lang="en-US" sz="4000" dirty="0">
                <a:latin typeface="Times New Roman" pitchFamily="18" charset="0"/>
                <a:cs typeface="Times New Roman" pitchFamily="18" charset="0"/>
              </a:rPr>
              <a:t>.</a:t>
            </a:r>
          </a:p>
          <a:p>
            <a:pPr marL="0" indent="0">
              <a:buNone/>
            </a:pPr>
            <a:r>
              <a:rPr lang="en-US" sz="4000" dirty="0">
                <a:latin typeface="Times New Roman" pitchFamily="18" charset="0"/>
                <a:cs typeface="Times New Roman" pitchFamily="18" charset="0"/>
              </a:rPr>
              <a:t>Where in the Torah does it teach us about family?</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32927289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4800" dirty="0">
                <a:latin typeface="Times New Roman" panose="02020603050405020304" pitchFamily="18" charset="0"/>
                <a:cs typeface="Times New Roman" panose="02020603050405020304" pitchFamily="18" charset="0"/>
              </a:rPr>
              <a:t>Valuing </a:t>
            </a:r>
            <a:r>
              <a:rPr lang="en-US" sz="4800" dirty="0" err="1">
                <a:latin typeface="Times New Roman" panose="02020603050405020304" pitchFamily="18" charset="0"/>
                <a:cs typeface="Times New Roman" panose="02020603050405020304" pitchFamily="18" charset="0"/>
              </a:rPr>
              <a:t>Yahusha</a:t>
            </a:r>
            <a:r>
              <a:rPr lang="en-US" sz="4800" dirty="0">
                <a:latin typeface="Times New Roman" panose="02020603050405020304" pitchFamily="18" charset="0"/>
                <a:cs typeface="Times New Roman" panose="02020603050405020304" pitchFamily="18" charset="0"/>
              </a:rPr>
              <a:t> Above Family</a:t>
            </a:r>
            <a:endParaRPr lang="en-US" sz="2933" dirty="0"/>
          </a:p>
        </p:txBody>
      </p:sp>
      <p:sp>
        <p:nvSpPr>
          <p:cNvPr id="3" name="Subtitle 2"/>
          <p:cNvSpPr>
            <a:spLocks noGrp="1"/>
          </p:cNvSpPr>
          <p:nvPr>
            <p:ph idx="1"/>
          </p:nvPr>
        </p:nvSpPr>
        <p:spPr>
          <a:xfrm>
            <a:off x="609600" y="1447800"/>
            <a:ext cx="10972800" cy="4876800"/>
          </a:xfrm>
        </p:spPr>
        <p:txBody>
          <a:bodyPr/>
          <a:lstStyle/>
          <a:p>
            <a:pPr marL="0" indent="0">
              <a:buNone/>
            </a:pPr>
            <a:r>
              <a:rPr lang="en-US" dirty="0">
                <a:effectLst/>
                <a:latin typeface="Times New Roman" pitchFamily="18" charset="0"/>
                <a:cs typeface="Times New Roman" pitchFamily="18" charset="0"/>
              </a:rPr>
              <a:t>Walk yourself (Hebrew, </a:t>
            </a:r>
            <a:r>
              <a:rPr lang="en-US" i="1" dirty="0" err="1">
                <a:effectLst/>
                <a:latin typeface="Times New Roman" pitchFamily="18" charset="0"/>
                <a:cs typeface="Times New Roman" pitchFamily="18" charset="0"/>
              </a:rPr>
              <a:t>lech</a:t>
            </a:r>
            <a:r>
              <a:rPr lang="en-US" i="1" dirty="0">
                <a:effectLst/>
                <a:latin typeface="Times New Roman" pitchFamily="18" charset="0"/>
                <a:cs typeface="Times New Roman" pitchFamily="18" charset="0"/>
              </a:rPr>
              <a:t> </a:t>
            </a:r>
            <a:r>
              <a:rPr lang="en-US" i="1" dirty="0" err="1">
                <a:effectLst/>
                <a:latin typeface="Times New Roman" pitchFamily="18" charset="0"/>
                <a:cs typeface="Times New Roman" pitchFamily="18" charset="0"/>
              </a:rPr>
              <a:t>lecha</a:t>
            </a:r>
            <a:r>
              <a:rPr lang="en-US" dirty="0">
                <a:effectLst/>
                <a:latin typeface="Times New Roman" pitchFamily="18" charset="0"/>
                <a:cs typeface="Times New Roman" pitchFamily="18" charset="0"/>
              </a:rPr>
              <a:t>) </a:t>
            </a:r>
            <a:r>
              <a:rPr lang="en-US" u="sng" dirty="0">
                <a:effectLst/>
                <a:latin typeface="Times New Roman" pitchFamily="18" charset="0"/>
                <a:cs typeface="Times New Roman" pitchFamily="18" charset="0"/>
              </a:rPr>
              <a:t>from your land, your relatives, and your father's household </a:t>
            </a:r>
            <a:r>
              <a:rPr lang="en-US" dirty="0">
                <a:effectLst/>
                <a:latin typeface="Times New Roman" pitchFamily="18" charset="0"/>
                <a:cs typeface="Times New Roman" pitchFamily="18" charset="0"/>
              </a:rPr>
              <a:t>to the land that I will show you</a:t>
            </a:r>
            <a:r>
              <a:rPr lang="en-US" dirty="0" smtClean="0">
                <a:effectLst/>
                <a:latin typeface="Times New Roman" pitchFamily="18" charset="0"/>
                <a:cs typeface="Times New Roman" pitchFamily="18" charset="0"/>
              </a:rPr>
              <a:t>. (</a:t>
            </a:r>
            <a:r>
              <a:rPr lang="en-US" dirty="0" err="1" smtClean="0">
                <a:effectLst/>
                <a:latin typeface="Times New Roman" pitchFamily="18" charset="0"/>
                <a:cs typeface="Times New Roman" pitchFamily="18" charset="0"/>
              </a:rPr>
              <a:t>Bereshith</a:t>
            </a:r>
            <a:r>
              <a:rPr lang="en-US" dirty="0" smtClean="0">
                <a:effectLst/>
                <a:latin typeface="Times New Roman" pitchFamily="18" charset="0"/>
                <a:cs typeface="Times New Roman" pitchFamily="18" charset="0"/>
              </a:rPr>
              <a:t> 12:1)</a:t>
            </a:r>
            <a:endParaRPr lang="en-US" dirty="0">
              <a:effectLst/>
              <a:latin typeface="Times New Roman" pitchFamily="18" charset="0"/>
              <a:cs typeface="Times New Roman" pitchFamily="18" charset="0"/>
            </a:endParaRPr>
          </a:p>
          <a:p>
            <a:pPr marL="0" indent="0">
              <a:buNone/>
            </a:pPr>
            <a:r>
              <a:rPr lang="en-US" dirty="0" smtClean="0">
                <a:effectLst/>
                <a:latin typeface="Times New Roman" pitchFamily="18" charset="0"/>
                <a:cs typeface="Times New Roman" pitchFamily="18" charset="0"/>
              </a:rPr>
              <a:t>The Call is to leave your old life behind including family if they are not answering the call.  To be his true disciple calls for difficult and sometimes radical changes in our live and lifestyles and in the choices we make</a:t>
            </a:r>
            <a:endParaRPr lang="en-US" dirty="0" smtClean="0"/>
          </a:p>
        </p:txBody>
      </p:sp>
    </p:spTree>
    <p:extLst>
      <p:ext uri="{BB962C8B-B14F-4D97-AF65-F5344CB8AC3E}">
        <p14:creationId xmlns:p14="http://schemas.microsoft.com/office/powerpoint/2010/main" val="41684446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4800" dirty="0">
                <a:latin typeface="Times New Roman" panose="02020603050405020304" pitchFamily="18" charset="0"/>
                <a:cs typeface="Times New Roman" panose="02020603050405020304" pitchFamily="18" charset="0"/>
              </a:rPr>
              <a:t>My Response of Faith</a:t>
            </a:r>
            <a:endParaRPr lang="en-US" sz="2933" dirty="0"/>
          </a:p>
        </p:txBody>
      </p:sp>
      <p:sp>
        <p:nvSpPr>
          <p:cNvPr id="3" name="Subtitle 2"/>
          <p:cNvSpPr>
            <a:spLocks noGrp="1"/>
          </p:cNvSpPr>
          <p:nvPr>
            <p:ph idx="1"/>
          </p:nvPr>
        </p:nvSpPr>
        <p:spPr>
          <a:xfrm>
            <a:off x="609600" y="1251858"/>
            <a:ext cx="10972800" cy="5072743"/>
          </a:xfrm>
        </p:spPr>
        <p:txBody>
          <a:bodyPr/>
          <a:lstStyle/>
          <a:p>
            <a:pPr marL="0" indent="0">
              <a:buNone/>
            </a:pPr>
            <a:r>
              <a:rPr lang="en-US" dirty="0" smtClean="0">
                <a:effectLst/>
                <a:latin typeface="Times New Roman" pitchFamily="18" charset="0"/>
                <a:cs typeface="Times New Roman" pitchFamily="18" charset="0"/>
              </a:rPr>
              <a:t>I need to give up on the Saturday sporting event</a:t>
            </a:r>
          </a:p>
          <a:p>
            <a:pPr marL="0" indent="0">
              <a:buNone/>
            </a:pPr>
            <a:r>
              <a:rPr lang="en-US" dirty="0" smtClean="0">
                <a:effectLst/>
                <a:latin typeface="Times New Roman" pitchFamily="18" charset="0"/>
                <a:cs typeface="Times New Roman" pitchFamily="18" charset="0"/>
              </a:rPr>
              <a:t>I need to give up celebrating Christmas, Easter, Halloween.  Doesn’t matter</a:t>
            </a:r>
            <a:r>
              <a:rPr lang="en-US" dirty="0" smtClean="0">
                <a:latin typeface="Times New Roman" panose="02020603050405020304" pitchFamily="18" charset="0"/>
                <a:cs typeface="Times New Roman" panose="02020603050405020304" pitchFamily="18" charset="0"/>
              </a:rPr>
              <a:t> whether based on the birth of Jesus, or a secular holiday, or even as a family traditional get together</a:t>
            </a:r>
          </a:p>
          <a:p>
            <a:pPr marL="0" indent="0">
              <a:buNone/>
            </a:pPr>
            <a:r>
              <a:rPr lang="en-US" dirty="0" smtClean="0">
                <a:effectLst/>
                <a:latin typeface="Times New Roman" pitchFamily="18" charset="0"/>
                <a:cs typeface="Times New Roman" pitchFamily="18" charset="0"/>
              </a:rPr>
              <a:t>“Come out from among them and be separate …and I will receive you”</a:t>
            </a:r>
          </a:p>
          <a:p>
            <a:pPr marL="0" indent="0">
              <a:buNone/>
            </a:pPr>
            <a:r>
              <a:rPr lang="en-US" dirty="0" smtClean="0">
                <a:effectLst/>
                <a:latin typeface="Times New Roman" pitchFamily="18" charset="0"/>
                <a:cs typeface="Times New Roman" pitchFamily="18" charset="0"/>
              </a:rPr>
              <a:t>2 </a:t>
            </a:r>
            <a:r>
              <a:rPr lang="en-US" dirty="0" err="1" smtClean="0">
                <a:effectLst/>
                <a:latin typeface="Times New Roman" pitchFamily="18" charset="0"/>
                <a:cs typeface="Times New Roman" pitchFamily="18" charset="0"/>
              </a:rPr>
              <a:t>Cor</a:t>
            </a:r>
            <a:r>
              <a:rPr lang="en-US" dirty="0" smtClean="0">
                <a:effectLst/>
                <a:latin typeface="Times New Roman" pitchFamily="18" charset="0"/>
                <a:cs typeface="Times New Roman" pitchFamily="18" charset="0"/>
              </a:rPr>
              <a:t> 6:17</a:t>
            </a:r>
          </a:p>
        </p:txBody>
      </p:sp>
    </p:spTree>
    <p:extLst>
      <p:ext uri="{BB962C8B-B14F-4D97-AF65-F5344CB8AC3E}">
        <p14:creationId xmlns:p14="http://schemas.microsoft.com/office/powerpoint/2010/main" val="12577696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3"/>
            <a:ext cx="10972800" cy="850900"/>
          </a:xfrm>
        </p:spPr>
        <p:txBody>
          <a:bodyPr/>
          <a:lstStyle/>
          <a:p>
            <a:pPr algn="ctr"/>
            <a:r>
              <a:rPr lang="en-US" sz="4800" dirty="0" err="1">
                <a:latin typeface="Times New Roman" panose="02020603050405020304" pitchFamily="18" charset="0"/>
                <a:cs typeface="Times New Roman" pitchFamily="18" charset="0"/>
              </a:rPr>
              <a:t>Yahusha</a:t>
            </a:r>
            <a:r>
              <a:rPr lang="en-US" sz="4800" dirty="0">
                <a:latin typeface="Times New Roman" panose="02020603050405020304" pitchFamily="18" charset="0"/>
                <a:cs typeface="Times New Roman" pitchFamily="18" charset="0"/>
              </a:rPr>
              <a:t> in the Cloud and in the Fire</a:t>
            </a:r>
            <a:endParaRPr lang="en-US" sz="2933" dirty="0"/>
          </a:p>
        </p:txBody>
      </p:sp>
      <p:sp>
        <p:nvSpPr>
          <p:cNvPr id="3" name="Subtitle 2"/>
          <p:cNvSpPr>
            <a:spLocks noGrp="1"/>
          </p:cNvSpPr>
          <p:nvPr>
            <p:ph idx="1"/>
          </p:nvPr>
        </p:nvSpPr>
        <p:spPr>
          <a:xfrm>
            <a:off x="711200" y="1251861"/>
            <a:ext cx="10972800" cy="5072743"/>
          </a:xfrm>
        </p:spPr>
        <p:txBody>
          <a:bodyPr>
            <a:normAutofit lnSpcReduction="10000"/>
          </a:bodyPr>
          <a:lstStyle/>
          <a:p>
            <a:pPr marL="0" indent="0">
              <a:buNone/>
            </a:pPr>
            <a:r>
              <a:rPr lang="en-US" sz="3733" dirty="0">
                <a:latin typeface="Times New Roman" pitchFamily="18" charset="0"/>
                <a:cs typeface="Times New Roman" pitchFamily="18" charset="0"/>
              </a:rPr>
              <a:t>Transfiguration – Matthew 17:1-8</a:t>
            </a:r>
          </a:p>
          <a:p>
            <a:pPr marL="0" indent="0">
              <a:buNone/>
            </a:pPr>
            <a:r>
              <a:rPr lang="en-US" sz="3733" dirty="0" err="1">
                <a:latin typeface="Times New Roman" pitchFamily="18" charset="0"/>
                <a:cs typeface="Times New Roman" pitchFamily="18" charset="0"/>
              </a:rPr>
              <a:t>Yahusha</a:t>
            </a:r>
            <a:r>
              <a:rPr lang="en-US" sz="3733" dirty="0">
                <a:latin typeface="Times New Roman" pitchFamily="18" charset="0"/>
                <a:cs typeface="Times New Roman" pitchFamily="18" charset="0"/>
              </a:rPr>
              <a:t> was “</a:t>
            </a:r>
            <a:r>
              <a:rPr lang="en-US" sz="3733" u="sng" dirty="0">
                <a:latin typeface="Times New Roman" pitchFamily="18" charset="0"/>
                <a:cs typeface="Times New Roman" pitchFamily="18" charset="0"/>
              </a:rPr>
              <a:t>lit up</a:t>
            </a:r>
            <a:r>
              <a:rPr lang="en-US" sz="3733" dirty="0">
                <a:latin typeface="Times New Roman" pitchFamily="18" charset="0"/>
                <a:cs typeface="Times New Roman" pitchFamily="18" charset="0"/>
              </a:rPr>
              <a:t>”</a:t>
            </a:r>
          </a:p>
          <a:p>
            <a:pPr marL="0" indent="0">
              <a:buNone/>
            </a:pPr>
            <a:r>
              <a:rPr lang="en-US" sz="3733" dirty="0">
                <a:latin typeface="Times New Roman" pitchFamily="18" charset="0"/>
                <a:cs typeface="Times New Roman" pitchFamily="18" charset="0"/>
              </a:rPr>
              <a:t>While </a:t>
            </a:r>
            <a:r>
              <a:rPr lang="en-US" sz="3733" dirty="0">
                <a:latin typeface="Times New Roman" pitchFamily="18" charset="0"/>
                <a:cs typeface="Times New Roman" pitchFamily="18" charset="0"/>
              </a:rPr>
              <a:t>he was still speaking, </a:t>
            </a:r>
            <a:r>
              <a:rPr lang="en-US" sz="3733" u="sng" dirty="0">
                <a:latin typeface="Times New Roman" pitchFamily="18" charset="0"/>
                <a:cs typeface="Times New Roman" pitchFamily="18" charset="0"/>
              </a:rPr>
              <a:t>a bright cloud </a:t>
            </a:r>
            <a:r>
              <a:rPr lang="en-US" sz="3733" dirty="0">
                <a:latin typeface="Times New Roman" pitchFamily="18" charset="0"/>
                <a:cs typeface="Times New Roman" pitchFamily="18" charset="0"/>
              </a:rPr>
              <a:t>enveloped them, and </a:t>
            </a:r>
            <a:r>
              <a:rPr lang="en-US" sz="3733" u="sng" dirty="0">
                <a:latin typeface="Times New Roman" pitchFamily="18" charset="0"/>
                <a:cs typeface="Times New Roman" pitchFamily="18" charset="0"/>
              </a:rPr>
              <a:t>a voice from the cloud </a:t>
            </a:r>
            <a:r>
              <a:rPr lang="en-US" sz="3733" dirty="0">
                <a:latin typeface="Times New Roman" pitchFamily="18" charset="0"/>
                <a:cs typeface="Times New Roman" pitchFamily="18" charset="0"/>
              </a:rPr>
              <a:t>said, "This is my Son, whom I love; with him I am well pleased. Listen to him</a:t>
            </a:r>
            <a:r>
              <a:rPr lang="en-US" sz="3733" dirty="0">
                <a:latin typeface="Times New Roman" pitchFamily="18" charset="0"/>
                <a:cs typeface="Times New Roman" pitchFamily="18" charset="0"/>
              </a:rPr>
              <a:t>!“ (</a:t>
            </a:r>
            <a:r>
              <a:rPr lang="en-US" sz="3733" dirty="0" err="1">
                <a:latin typeface="Times New Roman" pitchFamily="18" charset="0"/>
                <a:cs typeface="Times New Roman" pitchFamily="18" charset="0"/>
              </a:rPr>
              <a:t>vs</a:t>
            </a:r>
            <a:r>
              <a:rPr lang="en-US" sz="3733" dirty="0">
                <a:latin typeface="Times New Roman" pitchFamily="18" charset="0"/>
                <a:cs typeface="Times New Roman" pitchFamily="18" charset="0"/>
              </a:rPr>
              <a:t> 5)</a:t>
            </a:r>
            <a:endParaRPr lang="en-US" sz="3733" dirty="0">
              <a:latin typeface="Times New Roman" pitchFamily="18" charset="0"/>
              <a:cs typeface="Times New Roman" pitchFamily="18" charset="0"/>
            </a:endParaRPr>
          </a:p>
          <a:p>
            <a:pPr marL="0" indent="0">
              <a:buNone/>
            </a:pPr>
            <a:r>
              <a:rPr lang="en-US" sz="3733" dirty="0">
                <a:latin typeface="Times New Roman" pitchFamily="18" charset="0"/>
                <a:cs typeface="Times New Roman" pitchFamily="18" charset="0"/>
              </a:rPr>
              <a:t>A reminder of the fire by day and the cloud by night, which they were to always follow by pulling up their tent stakes!</a:t>
            </a:r>
            <a:endParaRPr lang="en-US" sz="3733" dirty="0"/>
          </a:p>
        </p:txBody>
      </p:sp>
    </p:spTree>
    <p:extLst>
      <p:ext uri="{BB962C8B-B14F-4D97-AF65-F5344CB8AC3E}">
        <p14:creationId xmlns:p14="http://schemas.microsoft.com/office/powerpoint/2010/main" val="35181746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r>
              <a:rPr lang="en-US" sz="2933" b="1" i="1" dirty="0"/>
              <a:t/>
            </a:r>
            <a:br>
              <a:rPr lang="en-US" sz="2933" b="1" i="1" dirty="0"/>
            </a:br>
            <a:endParaRPr lang="en-US" sz="2933" dirty="0"/>
          </a:p>
        </p:txBody>
      </p:sp>
      <p:sp>
        <p:nvSpPr>
          <p:cNvPr id="3" name="Subtitle 2"/>
          <p:cNvSpPr>
            <a:spLocks noGrp="1"/>
          </p:cNvSpPr>
          <p:nvPr>
            <p:ph idx="1"/>
          </p:nvPr>
        </p:nvSpPr>
        <p:spPr>
          <a:xfrm>
            <a:off x="609600" y="609600"/>
            <a:ext cx="10972800" cy="5715000"/>
          </a:xfrm>
        </p:spPr>
        <p:txBody>
          <a:bodyPr/>
          <a:lstStyle/>
          <a:p>
            <a:pPr marL="0" indent="0" algn="ctr">
              <a:buNone/>
            </a:pPr>
            <a:r>
              <a:rPr lang="en-US" sz="4000" dirty="0" smtClean="0">
                <a:effectLst/>
                <a:latin typeface="Times New Roman" panose="02020603050405020304" pitchFamily="18" charset="0"/>
                <a:cs typeface="Times New Roman" panose="02020603050405020304" pitchFamily="18" charset="0"/>
              </a:rPr>
              <a:t>How Do We Live Out the Feast of Tabernacles in Our Every Day Life?</a:t>
            </a:r>
          </a:p>
          <a:p>
            <a:pPr marL="0" indent="0">
              <a:buNone/>
            </a:pPr>
            <a:r>
              <a:rPr lang="en-US" sz="3733" dirty="0">
                <a:latin typeface="Times New Roman" pitchFamily="18" charset="0"/>
                <a:cs typeface="Times New Roman" pitchFamily="18" charset="0"/>
              </a:rPr>
              <a:t>When you enter the land….</a:t>
            </a:r>
          </a:p>
          <a:p>
            <a:pPr marL="0" indent="0">
              <a:buNone/>
            </a:pPr>
            <a:r>
              <a:rPr lang="en-US" sz="3733" dirty="0">
                <a:latin typeface="Times New Roman" pitchFamily="18" charset="0"/>
                <a:cs typeface="Times New Roman" pitchFamily="18" charset="0"/>
              </a:rPr>
              <a:t>Follow </a:t>
            </a:r>
            <a:r>
              <a:rPr lang="en-US" sz="3733" dirty="0" err="1">
                <a:latin typeface="Times New Roman" pitchFamily="18" charset="0"/>
                <a:cs typeface="Times New Roman" pitchFamily="18" charset="0"/>
              </a:rPr>
              <a:t>Yahusha</a:t>
            </a:r>
            <a:r>
              <a:rPr lang="en-US" sz="3733" dirty="0">
                <a:latin typeface="Times New Roman" pitchFamily="18" charset="0"/>
                <a:cs typeface="Times New Roman" pitchFamily="18" charset="0"/>
              </a:rPr>
              <a:t> wherever he leads</a:t>
            </a:r>
          </a:p>
          <a:p>
            <a:pPr marL="0" indent="0">
              <a:buNone/>
            </a:pPr>
            <a:r>
              <a:rPr lang="en-US" sz="3733" dirty="0">
                <a:latin typeface="Times New Roman" pitchFamily="18" charset="0"/>
                <a:cs typeface="Times New Roman" pitchFamily="18" charset="0"/>
              </a:rPr>
              <a:t>Come together at each of the Appointed Times</a:t>
            </a:r>
          </a:p>
          <a:p>
            <a:pPr marL="0" indent="0">
              <a:buNone/>
            </a:pPr>
            <a:r>
              <a:rPr lang="en-US" sz="3733" dirty="0">
                <a:latin typeface="Times New Roman" pitchFamily="18" charset="0"/>
                <a:cs typeface="Times New Roman" pitchFamily="18" charset="0"/>
              </a:rPr>
              <a:t>It’s not so much about carrying your execution stake as it is about listening to </a:t>
            </a:r>
            <a:r>
              <a:rPr lang="en-US" sz="3733" dirty="0" err="1">
                <a:latin typeface="Times New Roman" pitchFamily="18" charset="0"/>
                <a:cs typeface="Times New Roman" pitchFamily="18" charset="0"/>
              </a:rPr>
              <a:t>Yah’s</a:t>
            </a:r>
            <a:r>
              <a:rPr lang="en-US" sz="3733" dirty="0">
                <a:latin typeface="Times New Roman" pitchFamily="18" charset="0"/>
                <a:cs typeface="Times New Roman" pitchFamily="18" charset="0"/>
              </a:rPr>
              <a:t> voice and following </a:t>
            </a:r>
            <a:r>
              <a:rPr lang="en-US" sz="3733" dirty="0" err="1">
                <a:latin typeface="Times New Roman" pitchFamily="18" charset="0"/>
                <a:cs typeface="Times New Roman" pitchFamily="18" charset="0"/>
              </a:rPr>
              <a:t>Yahusha</a:t>
            </a:r>
            <a:r>
              <a:rPr lang="en-US" sz="3733" dirty="0">
                <a:latin typeface="Times New Roman" pitchFamily="18" charset="0"/>
                <a:cs typeface="Times New Roman" pitchFamily="18" charset="0"/>
              </a:rPr>
              <a:t> wherever he directs you.</a:t>
            </a:r>
          </a:p>
          <a:p>
            <a:pPr marL="0" indent="0">
              <a:buNone/>
            </a:pPr>
            <a:endParaRPr lang="en-US" sz="37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94886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143500"/>
          </a:xfrm>
        </p:spPr>
        <p:txBody>
          <a:bodyPr>
            <a:normAutofit/>
          </a:bodyPr>
          <a:lstStyle/>
          <a:p>
            <a:pPr algn="ctr">
              <a:buNone/>
            </a:pPr>
            <a:endParaRPr lang="en-US" sz="5333" dirty="0">
              <a:solidFill>
                <a:schemeClr val="bg1"/>
              </a:solidFill>
              <a:latin typeface="Helvetica" pitchFamily="34" charset="0"/>
              <a:cs typeface="Helvetica" pitchFamily="34" charset="0"/>
            </a:endParaRPr>
          </a:p>
          <a:p>
            <a:pPr algn="ctr">
              <a:buNone/>
            </a:pPr>
            <a:r>
              <a:rPr lang="en-US" sz="5333" dirty="0">
                <a:solidFill>
                  <a:schemeClr val="tx2"/>
                </a:solidFill>
                <a:latin typeface="Helvetica" pitchFamily="34" charset="0"/>
                <a:cs typeface="Helvetica" pitchFamily="34" charset="0"/>
              </a:rPr>
              <a:t>My Hebraic Roots Website</a:t>
            </a:r>
          </a:p>
          <a:p>
            <a:pPr algn="ctr">
              <a:buNone/>
            </a:pPr>
            <a:r>
              <a:rPr lang="en-US" sz="8000" dirty="0">
                <a:solidFill>
                  <a:schemeClr val="tx2"/>
                </a:solidFill>
                <a:latin typeface="Helvetica" pitchFamily="34" charset="0"/>
                <a:cs typeface="Helvetica" pitchFamily="34" charset="0"/>
              </a:rPr>
              <a:t>BibleTruth.cc</a:t>
            </a:r>
          </a:p>
          <a:p>
            <a:pPr algn="ctr">
              <a:buNone/>
            </a:pPr>
            <a:endParaRPr lang="en-US" sz="5333" dirty="0">
              <a:solidFill>
                <a:schemeClr val="bg1"/>
              </a:solidFill>
              <a:latin typeface="Helvetica" pitchFamily="34" charset="0"/>
              <a:cs typeface="Helvetica" pitchFamily="34" charset="0"/>
            </a:endParaRPr>
          </a:p>
          <a:p>
            <a:pPr algn="ctr">
              <a:buNone/>
            </a:pPr>
            <a:endParaRPr lang="en-US" sz="5333" dirty="0">
              <a:solidFill>
                <a:schemeClr val="bg1"/>
              </a:solidFill>
            </a:endParaRPr>
          </a:p>
        </p:txBody>
      </p:sp>
    </p:spTree>
    <p:extLst>
      <p:ext uri="{BB962C8B-B14F-4D97-AF65-F5344CB8AC3E}">
        <p14:creationId xmlns:p14="http://schemas.microsoft.com/office/powerpoint/2010/main" val="2189340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2384</Words>
  <Application>Microsoft Office PowerPoint</Application>
  <PresentationFormat>Widescreen</PresentationFormat>
  <Paragraphs>223</Paragraphs>
  <Slides>48</Slides>
  <Notes>47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        </vt:lpstr>
      <vt:lpstr>        </vt:lpstr>
      <vt:lpstr>        </vt:lpstr>
      <vt:lpstr>        </vt:lpstr>
      <vt:lpstr>        </vt:lpstr>
      <vt:lpstr>        </vt:lpstr>
      <vt:lpstr>        </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Travelling in the Wilderness</vt:lpstr>
      <vt:lpstr>    Taking up and Putting Down    </vt:lpstr>
      <vt:lpstr>    Numbers 33 – Pulling up… (Masei)  </vt:lpstr>
      <vt:lpstr>    Nasa    </vt:lpstr>
      <vt:lpstr>    Chanah    </vt:lpstr>
      <vt:lpstr>“Take Up Your Cross and Follow Me”</vt:lpstr>
      <vt:lpstr>    Take Up Your Cross  </vt:lpstr>
      <vt:lpstr>Where in the Torah? </vt:lpstr>
      <vt:lpstr>    Stauros (noun)    </vt:lpstr>
      <vt:lpstr>    Stauro-o (verb)    </vt:lpstr>
      <vt:lpstr>Anachronism</vt:lpstr>
      <vt:lpstr>   A Hebraic Understanding   </vt:lpstr>
      <vt:lpstr>Matthew 10</vt:lpstr>
      <vt:lpstr>Matthew 10</vt:lpstr>
      <vt:lpstr>Valuing Yahusha Above Family</vt:lpstr>
      <vt:lpstr>My Response of Faith</vt:lpstr>
      <vt:lpstr>Yahusha in the Cloud and in the Fire</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9</cp:revision>
  <dcterms:created xsi:type="dcterms:W3CDTF">2018-11-07T08:55:54Z</dcterms:created>
  <dcterms:modified xsi:type="dcterms:W3CDTF">2018-11-27T17:50:13Z</dcterms:modified>
</cp:coreProperties>
</file>