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4" r:id="rId2"/>
    <p:sldId id="257" r:id="rId3"/>
    <p:sldId id="696" r:id="rId4"/>
    <p:sldId id="724" r:id="rId5"/>
    <p:sldId id="725" r:id="rId6"/>
    <p:sldId id="726" r:id="rId7"/>
    <p:sldId id="727" r:id="rId8"/>
    <p:sldId id="775" r:id="rId9"/>
    <p:sldId id="728" r:id="rId10"/>
    <p:sldId id="729" r:id="rId11"/>
    <p:sldId id="730" r:id="rId12"/>
    <p:sldId id="736" r:id="rId13"/>
    <p:sldId id="737" r:id="rId14"/>
    <p:sldId id="738" r:id="rId15"/>
    <p:sldId id="739" r:id="rId16"/>
    <p:sldId id="741" r:id="rId17"/>
    <p:sldId id="776" r:id="rId18"/>
    <p:sldId id="742" r:id="rId19"/>
    <p:sldId id="773" r:id="rId20"/>
    <p:sldId id="768" r:id="rId21"/>
    <p:sldId id="769" r:id="rId22"/>
    <p:sldId id="770" r:id="rId23"/>
    <p:sldId id="771" r:id="rId24"/>
    <p:sldId id="772" r:id="rId25"/>
    <p:sldId id="744" r:id="rId26"/>
    <p:sldId id="745" r:id="rId27"/>
    <p:sldId id="767" r:id="rId28"/>
    <p:sldId id="746" r:id="rId29"/>
    <p:sldId id="747" r:id="rId30"/>
    <p:sldId id="748" r:id="rId31"/>
    <p:sldId id="749" r:id="rId32"/>
    <p:sldId id="750" r:id="rId33"/>
    <p:sldId id="751" r:id="rId34"/>
    <p:sldId id="752" r:id="rId35"/>
    <p:sldId id="753" r:id="rId36"/>
    <p:sldId id="755" r:id="rId37"/>
    <p:sldId id="756" r:id="rId38"/>
    <p:sldId id="757" r:id="rId39"/>
    <p:sldId id="758" r:id="rId40"/>
    <p:sldId id="759" r:id="rId41"/>
    <p:sldId id="760" r:id="rId42"/>
    <p:sldId id="761" r:id="rId43"/>
    <p:sldId id="762" r:id="rId44"/>
    <p:sldId id="763" r:id="rId45"/>
    <p:sldId id="712" r:id="rId46"/>
    <p:sldId id="777" r:id="rId47"/>
    <p:sldId id="778" r:id="rId48"/>
    <p:sldId id="628"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01" autoAdjust="0"/>
    <p:restoredTop sz="94655" autoAdjust="0"/>
  </p:normalViewPr>
  <p:slideViewPr>
    <p:cSldViewPr snapToGrid="0">
      <p:cViewPr varScale="1">
        <p:scale>
          <a:sx n="72" d="100"/>
          <a:sy n="72" d="100"/>
        </p:scale>
        <p:origin x="90"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0697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870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792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7277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1023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5389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8844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5684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6221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7475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5966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0146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7639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9056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7084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0238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65005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148496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839814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482577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984468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94907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3456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8697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8246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7389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4583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6676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61489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0966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6353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26659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2049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4688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09670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99678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3644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26705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03107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6580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03380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56528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701281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145489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1138730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21,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a:solidFill>
                  <a:schemeClr val="accent2">
                    <a:lumMod val="50000"/>
                  </a:schemeClr>
                </a:solidFill>
                <a:latin typeface="Helvetica" pitchFamily="34" charset="0"/>
                <a:cs typeface="Helvetica" pitchFamily="34" charset="0"/>
              </a:rPr>
              <a:t>W</a:t>
            </a:r>
            <a:r>
              <a:rPr lang="en-US" sz="6600" b="1" dirty="0" smtClean="0">
                <a:solidFill>
                  <a:schemeClr val="accent2">
                    <a:lumMod val="50000"/>
                  </a:schemeClr>
                </a:solidFill>
                <a:latin typeface="Helvetica" pitchFamily="34" charset="0"/>
                <a:cs typeface="Helvetica" pitchFamily="34" charset="0"/>
              </a:rPr>
              <a:t>hy the People of the Bible Won’t Speak the Name of the God of </a:t>
            </a:r>
            <a:r>
              <a:rPr lang="en-US" sz="6600" b="1" smtClean="0">
                <a:solidFill>
                  <a:schemeClr val="accent2">
                    <a:lumMod val="50000"/>
                  </a:schemeClr>
                </a:solidFill>
                <a:latin typeface="Helvetica" pitchFamily="34" charset="0"/>
                <a:cs typeface="Helvetica" pitchFamily="34" charset="0"/>
              </a:rPr>
              <a:t>the Bible!!</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What Does the Bible Say About This Ironic and Mind Bending Phenomenon</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In Judaism, the Name of Elohim is not spoken</a:t>
            </a:r>
          </a:p>
          <a:p>
            <a:pPr marL="0" indent="0">
              <a:buNone/>
            </a:pPr>
            <a:r>
              <a:rPr lang="en-US" sz="4000" b="1" dirty="0" smtClean="0"/>
              <a:t>Adonai or </a:t>
            </a:r>
            <a:r>
              <a:rPr lang="en-US" sz="4000" b="1" dirty="0" err="1" smtClean="0"/>
              <a:t>HaShem</a:t>
            </a:r>
            <a:r>
              <a:rPr lang="en-US" sz="4000" b="1" dirty="0" smtClean="0"/>
              <a:t> are used as replacements for the Name</a:t>
            </a:r>
          </a:p>
          <a:p>
            <a:pPr marL="0" indent="0">
              <a:buNone/>
            </a:pPr>
            <a:r>
              <a:rPr lang="en-US" sz="4000" b="1" dirty="0" smtClean="0"/>
              <a:t>In Christianity, the Name of El is not known or spoken</a:t>
            </a:r>
          </a:p>
          <a:p>
            <a:pPr marL="0" indent="0">
              <a:buNone/>
            </a:pPr>
            <a:r>
              <a:rPr lang="en-US" sz="4000" b="1" dirty="0" smtClean="0"/>
              <a:t>In Messianic Judaism, the Name is still concealed</a:t>
            </a:r>
          </a:p>
          <a:p>
            <a:pPr marL="0" indent="0">
              <a:buNone/>
            </a:pPr>
            <a:r>
              <a:rPr lang="en-US" sz="4000" b="1" dirty="0" smtClean="0"/>
              <a:t>Did Elohim ever desire his Name to be hidden?</a:t>
            </a:r>
          </a:p>
          <a:p>
            <a:pPr marL="0" indent="0">
              <a:buNone/>
            </a:pPr>
            <a:r>
              <a:rPr lang="en-US" sz="4000" b="1" dirty="0" smtClean="0"/>
              <a:t>Did Elohim ever say why this is?</a:t>
            </a:r>
          </a:p>
        </p:txBody>
      </p:sp>
    </p:spTree>
    <p:extLst>
      <p:ext uri="{BB962C8B-B14F-4D97-AF65-F5344CB8AC3E}">
        <p14:creationId xmlns:p14="http://schemas.microsoft.com/office/powerpoint/2010/main" val="1223976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What is the Creator’s Name?</a:t>
            </a:r>
            <a:endParaRPr lang="en-US" sz="4800" b="1" i="1" dirty="0"/>
          </a:p>
          <a:p>
            <a:pPr marL="0" indent="0">
              <a:buNone/>
            </a:pPr>
            <a:r>
              <a:rPr lang="en-US" sz="4000" b="1" dirty="0"/>
              <a:t>And Elohim said, "I will be with you. And this will be the sign to you that it is I who have sent you: When you have brought the people out of Egypt, you will worship Elohim on </a:t>
            </a:r>
            <a:r>
              <a:rPr lang="en-US" sz="4000" b="1" dirty="0" smtClean="0"/>
              <a:t>this mountain.”  </a:t>
            </a:r>
            <a:r>
              <a:rPr lang="en-US" sz="4000" b="1" dirty="0" err="1"/>
              <a:t>Mosheh</a:t>
            </a:r>
            <a:r>
              <a:rPr lang="en-US" sz="4000" b="1" dirty="0"/>
              <a:t> said to Elohim, "Suppose I go to the Israelites and say to them, 'The Elohim of your fathers has sent me to you,' and they ask me, 'What is his </a:t>
            </a:r>
            <a:r>
              <a:rPr lang="en-US" sz="4000" b="1" dirty="0">
                <a:latin typeface="Bwhebb" panose="00000400000000000000" pitchFamily="2" charset="0"/>
              </a:rPr>
              <a:t>mv,</a:t>
            </a:r>
            <a:r>
              <a:rPr lang="en-US" sz="4000" b="1" i="1" dirty="0"/>
              <a:t> (</a:t>
            </a:r>
            <a:r>
              <a:rPr lang="en-US" sz="4000" b="1" i="1" dirty="0" err="1"/>
              <a:t>shem</a:t>
            </a:r>
            <a:r>
              <a:rPr lang="en-US" sz="4000" b="1" i="1" dirty="0"/>
              <a:t>, "</a:t>
            </a:r>
            <a:r>
              <a:rPr lang="en-US" sz="4000" b="1" dirty="0"/>
              <a:t>name")?' Then what shall I tell them?"  Elohim said to </a:t>
            </a:r>
            <a:r>
              <a:rPr lang="en-US" sz="4000" b="1" dirty="0" err="1"/>
              <a:t>Mosheh</a:t>
            </a:r>
            <a:r>
              <a:rPr lang="en-US" sz="4000" b="1" dirty="0"/>
              <a:t>, "I AM WHO I AM. </a:t>
            </a:r>
            <a:r>
              <a:rPr lang="en-US" sz="4000" b="1" dirty="0" smtClean="0"/>
              <a:t>(</a:t>
            </a:r>
            <a:r>
              <a:rPr lang="en-US" sz="4000" b="1" dirty="0"/>
              <a:t>Exodus </a:t>
            </a:r>
            <a:r>
              <a:rPr lang="en-US" sz="4000" b="1" dirty="0" smtClean="0"/>
              <a:t>3:12-15)</a:t>
            </a:r>
            <a:endParaRPr lang="en-US" sz="4000" b="1" dirty="0"/>
          </a:p>
        </p:txBody>
      </p:sp>
    </p:spTree>
    <p:extLst>
      <p:ext uri="{BB962C8B-B14F-4D97-AF65-F5344CB8AC3E}">
        <p14:creationId xmlns:p14="http://schemas.microsoft.com/office/powerpoint/2010/main" val="3045388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I Am</a:t>
            </a:r>
            <a:endParaRPr lang="en-US" sz="4800" b="1" i="1" dirty="0"/>
          </a:p>
          <a:p>
            <a:pPr marL="0" indent="0">
              <a:buNone/>
            </a:pPr>
            <a:r>
              <a:rPr lang="en-US" dirty="0" smtClean="0"/>
              <a:t> </a:t>
            </a:r>
            <a:r>
              <a:rPr lang="en-US" sz="4000" b="1" dirty="0" err="1">
                <a:latin typeface="Bwhebb" panose="00000400000000000000" pitchFamily="2" charset="0"/>
              </a:rPr>
              <a:t>hy</a:t>
            </a:r>
            <a:r>
              <a:rPr lang="en-US" sz="4000" b="1" dirty="0">
                <a:latin typeface="Bwhebb" panose="00000400000000000000" pitchFamily="2" charset="0"/>
              </a:rPr>
              <a:t>&lt;+</a:t>
            </a:r>
            <a:r>
              <a:rPr lang="en-US" sz="4000" b="1" dirty="0" err="1">
                <a:latin typeface="Bwhebb" panose="00000400000000000000" pitchFamily="2" charset="0"/>
              </a:rPr>
              <a:t>h.a</a:t>
            </a:r>
            <a:r>
              <a:rPr lang="en-US" sz="4000" b="1" dirty="0">
                <a:latin typeface="Bwhebb" panose="00000400000000000000" pitchFamily="2" charset="0"/>
              </a:rPr>
              <a:t>,( </a:t>
            </a:r>
            <a:r>
              <a:rPr lang="en-US" sz="4000" b="1" dirty="0" err="1">
                <a:latin typeface="Bwhebb" panose="00000400000000000000" pitchFamily="2" charset="0"/>
              </a:rPr>
              <a:t>rv</a:t>
            </a:r>
            <a:r>
              <a:rPr lang="en-US" sz="4000" b="1" dirty="0">
                <a:latin typeface="Bwhebb" panose="00000400000000000000" pitchFamily="2" charset="0"/>
              </a:rPr>
              <a:t>&lt;</a:t>
            </a:r>
            <a:r>
              <a:rPr lang="en-US" sz="4000" b="1" dirty="0" err="1">
                <a:latin typeface="Bwhebb" panose="00000400000000000000" pitchFamily="2" charset="0"/>
              </a:rPr>
              <a:t>åa</a:t>
            </a:r>
            <a:r>
              <a:rPr lang="en-US" sz="4000" b="1" dirty="0">
                <a:latin typeface="Bwhebb" panose="00000400000000000000" pitchFamily="2" charset="0"/>
              </a:rPr>
              <a:t>] </a:t>
            </a:r>
            <a:r>
              <a:rPr lang="en-US" sz="4000" b="1" dirty="0" err="1">
                <a:latin typeface="Bwhebb" panose="00000400000000000000" pitchFamily="2" charset="0"/>
              </a:rPr>
              <a:t>hy</a:t>
            </a:r>
            <a:r>
              <a:rPr lang="en-US" sz="4000" b="1" dirty="0">
                <a:latin typeface="Bwhebb" panose="00000400000000000000" pitchFamily="2" charset="0"/>
              </a:rPr>
              <a:t>&lt;</a:t>
            </a:r>
            <a:r>
              <a:rPr lang="en-US" sz="4000" b="1" dirty="0" err="1">
                <a:latin typeface="Bwhebb" panose="00000400000000000000" pitchFamily="2" charset="0"/>
              </a:rPr>
              <a:t>ßh.a</a:t>
            </a:r>
            <a:r>
              <a:rPr lang="en-US" sz="4000" b="1" dirty="0">
                <a:latin typeface="Bwhebb" panose="00000400000000000000" pitchFamily="2" charset="0"/>
              </a:rPr>
              <a:t>,( </a:t>
            </a:r>
            <a:r>
              <a:rPr lang="en-US" sz="4000" b="1" dirty="0" smtClean="0"/>
              <a:t>(eh-</a:t>
            </a:r>
            <a:r>
              <a:rPr lang="en-US" sz="4000" b="1" dirty="0" err="1" smtClean="0"/>
              <a:t>yeh</a:t>
            </a:r>
            <a:r>
              <a:rPr lang="en-US" sz="4000" b="1" dirty="0" smtClean="0"/>
              <a:t> </a:t>
            </a:r>
            <a:r>
              <a:rPr lang="en-US" sz="4000" b="1" dirty="0" err="1" smtClean="0"/>
              <a:t>asher</a:t>
            </a:r>
            <a:r>
              <a:rPr lang="en-US" sz="4000" b="1" dirty="0" smtClean="0"/>
              <a:t> eh-</a:t>
            </a:r>
            <a:r>
              <a:rPr lang="en-US" sz="4000" b="1" dirty="0" err="1" smtClean="0"/>
              <a:t>yeh</a:t>
            </a:r>
            <a:r>
              <a:rPr lang="en-US" sz="4000" b="1" dirty="0" smtClean="0"/>
              <a:t>)</a:t>
            </a:r>
          </a:p>
          <a:p>
            <a:pPr marL="0" indent="0">
              <a:buNone/>
            </a:pPr>
            <a:r>
              <a:rPr lang="en-US" sz="4000" b="1" dirty="0"/>
              <a:t> </a:t>
            </a:r>
            <a:r>
              <a:rPr lang="en-US" sz="4000" b="1" dirty="0" err="1">
                <a:latin typeface="Bwhebb" panose="00000400000000000000" pitchFamily="2" charset="0"/>
              </a:rPr>
              <a:t>hy</a:t>
            </a:r>
            <a:r>
              <a:rPr lang="en-US" sz="4000" b="1" dirty="0">
                <a:latin typeface="Bwhebb" panose="00000400000000000000" pitchFamily="2" charset="0"/>
              </a:rPr>
              <a:t>&lt;+</a:t>
            </a:r>
            <a:r>
              <a:rPr lang="en-US" sz="4000" b="1" dirty="0" err="1">
                <a:latin typeface="Bwhebb" panose="00000400000000000000" pitchFamily="2" charset="0"/>
              </a:rPr>
              <a:t>h.a</a:t>
            </a:r>
            <a:r>
              <a:rPr lang="en-US" sz="4000" b="1" dirty="0">
                <a:latin typeface="Bwhebb" panose="00000400000000000000" pitchFamily="2" charset="0"/>
              </a:rPr>
              <a:t>,(</a:t>
            </a:r>
            <a:r>
              <a:rPr lang="en-US" sz="4000" b="1" dirty="0" smtClean="0"/>
              <a:t> is the first person singular form from the “to be” verb</a:t>
            </a:r>
            <a:r>
              <a:rPr lang="en-US" sz="4000" b="1" dirty="0" smtClean="0">
                <a:latin typeface="Bwhebb" panose="00000400000000000000" pitchFamily="2" charset="0"/>
              </a:rPr>
              <a:t> </a:t>
            </a:r>
            <a:r>
              <a:rPr lang="en-US" sz="4000" b="1" dirty="0" err="1">
                <a:latin typeface="Bwhebb" panose="00000400000000000000" pitchFamily="2" charset="0"/>
              </a:rPr>
              <a:t>hy"h</a:t>
            </a:r>
            <a:r>
              <a:rPr lang="en-US" sz="4000" b="1" dirty="0">
                <a:latin typeface="Bwhebb" panose="00000400000000000000" pitchFamily="2" charset="0"/>
              </a:rPr>
              <a:t>' </a:t>
            </a:r>
            <a:r>
              <a:rPr lang="en-US" sz="4000" b="1" dirty="0"/>
              <a:t>(</a:t>
            </a:r>
            <a:r>
              <a:rPr lang="en-US" sz="4000" b="1" dirty="0" err="1" smtClean="0"/>
              <a:t>hayâ</a:t>
            </a:r>
            <a:r>
              <a:rPr lang="en-US" sz="4000" b="1" dirty="0"/>
              <a:t>) to be, become, exist, happen.  </a:t>
            </a:r>
            <a:r>
              <a:rPr lang="en-US" sz="4000" b="1" dirty="0" smtClean="0"/>
              <a:t>It is translated “I am”</a:t>
            </a:r>
          </a:p>
        </p:txBody>
      </p:sp>
    </p:spTree>
    <p:extLst>
      <p:ext uri="{BB962C8B-B14F-4D97-AF65-F5344CB8AC3E}">
        <p14:creationId xmlns:p14="http://schemas.microsoft.com/office/powerpoint/2010/main" val="2452784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What is the Creator’s Name?</a:t>
            </a:r>
            <a:endParaRPr lang="en-US" sz="4800" b="1" i="1" dirty="0"/>
          </a:p>
          <a:p>
            <a:pPr marL="0" indent="0">
              <a:buNone/>
            </a:pPr>
            <a:r>
              <a:rPr lang="en-US" sz="4000" b="1" dirty="0" smtClean="0"/>
              <a:t>This </a:t>
            </a:r>
            <a:r>
              <a:rPr lang="en-US" sz="4000" b="1" dirty="0"/>
              <a:t>is what you are to say to the Israelites: 'I AM has sent me to you.'"  Elohim also said to Mosheh, "Say to the Israelites, </a:t>
            </a:r>
            <a:r>
              <a:rPr lang="en-US" sz="4000" b="1" dirty="0" err="1" smtClean="0">
                <a:latin typeface="Bwhebb" panose="00000400000000000000" pitchFamily="2" charset="0"/>
              </a:rPr>
              <a:t>hwhy</a:t>
            </a:r>
            <a:r>
              <a:rPr lang="en-US" sz="4000" b="1" dirty="0" smtClean="0"/>
              <a:t> (The LORD), </a:t>
            </a:r>
            <a:r>
              <a:rPr lang="en-US" sz="4000" b="1" dirty="0"/>
              <a:t>the Elohim of your fathers-- the Elohim of Abraham, the Elohim of Isaac and the Elohim of Jacob-- has sent me to you.' This is </a:t>
            </a:r>
            <a:r>
              <a:rPr lang="en-US" sz="4000" b="1" u="sng" dirty="0" smtClean="0"/>
              <a:t>my name</a:t>
            </a:r>
            <a:r>
              <a:rPr lang="en-US" sz="4000" b="1" dirty="0" smtClean="0"/>
              <a:t> ( </a:t>
            </a:r>
            <a:r>
              <a:rPr lang="en-US" sz="4000" b="1" dirty="0">
                <a:latin typeface="Bwhebb" panose="00000400000000000000" pitchFamily="2" charset="0"/>
              </a:rPr>
              <a:t>mv</a:t>
            </a:r>
            <a:r>
              <a:rPr lang="en-US" sz="4000" b="1" dirty="0" smtClean="0">
                <a:latin typeface="Bwhebb" panose="00000400000000000000" pitchFamily="2" charset="0"/>
              </a:rPr>
              <a:t>,</a:t>
            </a:r>
            <a:r>
              <a:rPr lang="en-US" sz="4000" b="1" i="1" dirty="0" smtClean="0"/>
              <a:t> </a:t>
            </a:r>
            <a:r>
              <a:rPr lang="en-US" sz="4000" b="1" i="1" dirty="0" err="1" smtClean="0"/>
              <a:t>shem</a:t>
            </a:r>
            <a:r>
              <a:rPr lang="en-US" sz="4000" b="1" i="1" dirty="0" smtClean="0"/>
              <a:t>) </a:t>
            </a:r>
            <a:r>
              <a:rPr lang="en-US" sz="4000" b="1" dirty="0" smtClean="0"/>
              <a:t>forever</a:t>
            </a:r>
            <a:r>
              <a:rPr lang="en-US" sz="4000" b="1" dirty="0"/>
              <a:t>, </a:t>
            </a:r>
            <a:r>
              <a:rPr lang="en-US" sz="4000" b="1" dirty="0" smtClean="0"/>
              <a:t>and this is </a:t>
            </a:r>
            <a:r>
              <a:rPr lang="en-US" sz="4000" b="1" u="sng" dirty="0" smtClean="0"/>
              <a:t>my memorial</a:t>
            </a:r>
            <a:r>
              <a:rPr lang="en-US" sz="4000" b="1" dirty="0" smtClean="0"/>
              <a:t> from </a:t>
            </a:r>
            <a:r>
              <a:rPr lang="en-US" sz="4000" b="1" dirty="0"/>
              <a:t>generation to generation."  (Exodus 3:12-15 </a:t>
            </a:r>
            <a:r>
              <a:rPr lang="en-US" sz="4000" b="1" dirty="0" smtClean="0"/>
              <a:t>NIV with Hebrew)</a:t>
            </a:r>
            <a:endParaRPr lang="en-US" sz="4000" b="1" dirty="0"/>
          </a:p>
        </p:txBody>
      </p:sp>
    </p:spTree>
    <p:extLst>
      <p:ext uri="{BB962C8B-B14F-4D97-AF65-F5344CB8AC3E}">
        <p14:creationId xmlns:p14="http://schemas.microsoft.com/office/powerpoint/2010/main" val="1530882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6600" dirty="0" err="1">
                <a:latin typeface="Bwhebb" panose="00000400000000000000" pitchFamily="2" charset="0"/>
              </a:rPr>
              <a:t>hwhy</a:t>
            </a:r>
            <a:r>
              <a:rPr lang="en-US" sz="8533" dirty="0">
                <a:latin typeface="Bwhebb" panose="00000400000000000000" pitchFamily="2" charset="0"/>
              </a:rPr>
              <a:t> </a:t>
            </a:r>
          </a:p>
          <a:p>
            <a:pPr marL="0" indent="0">
              <a:buNone/>
            </a:pPr>
            <a:r>
              <a:rPr lang="en-US" sz="3600" dirty="0" smtClean="0"/>
              <a:t>This </a:t>
            </a:r>
            <a:r>
              <a:rPr lang="en-US" sz="3600" dirty="0"/>
              <a:t>is the personal, unique name of Elohim!  This is the name by which Elohim is known.  This is the name which </a:t>
            </a:r>
            <a:r>
              <a:rPr lang="en-US" sz="3600" dirty="0" err="1"/>
              <a:t>Mosheh</a:t>
            </a:r>
            <a:r>
              <a:rPr lang="en-US" sz="3600" dirty="0"/>
              <a:t> was to use to refer to the Elohim in heaven.  But not just </a:t>
            </a:r>
            <a:r>
              <a:rPr lang="en-US" sz="3600" dirty="0" err="1"/>
              <a:t>Mosheh</a:t>
            </a:r>
            <a:r>
              <a:rPr lang="en-US" sz="3600" dirty="0"/>
              <a:t>.  This is the personal name which all men are to use when calling upon Elohim.  It is, as Elohim Himself said, "</a:t>
            </a:r>
            <a:r>
              <a:rPr lang="en-US" sz="3600" b="1" dirty="0"/>
              <a:t>my </a:t>
            </a:r>
            <a:r>
              <a:rPr lang="en-US" sz="3600" b="1" dirty="0">
                <a:latin typeface="Bwhebb" panose="00000400000000000000" pitchFamily="2" charset="0"/>
              </a:rPr>
              <a:t>mv,</a:t>
            </a:r>
            <a:r>
              <a:rPr lang="en-US" sz="3600" i="1" dirty="0"/>
              <a:t> (</a:t>
            </a:r>
            <a:r>
              <a:rPr lang="en-US" sz="3600" i="1" dirty="0" err="1"/>
              <a:t>shem</a:t>
            </a:r>
            <a:r>
              <a:rPr lang="en-US" sz="3600" i="1" dirty="0"/>
              <a:t>, "</a:t>
            </a:r>
            <a:r>
              <a:rPr lang="en-US" sz="3600" dirty="0"/>
              <a:t>name")</a:t>
            </a:r>
            <a:r>
              <a:rPr lang="en-US" sz="3600" b="1" dirty="0"/>
              <a:t> forever, </a:t>
            </a:r>
            <a:r>
              <a:rPr lang="en-US" sz="3600" b="1" dirty="0" smtClean="0"/>
              <a:t>and my memorial from </a:t>
            </a:r>
            <a:r>
              <a:rPr lang="en-US" sz="3600" b="1" dirty="0"/>
              <a:t>generation to generation</a:t>
            </a:r>
            <a:r>
              <a:rPr lang="en-US" sz="3600" dirty="0"/>
              <a:t>."  That means that Elohim is to </a:t>
            </a:r>
            <a:r>
              <a:rPr lang="en-US" sz="3600" i="1" dirty="0"/>
              <a:t>forever</a:t>
            </a:r>
            <a:r>
              <a:rPr lang="en-US" sz="3600" dirty="0"/>
              <a:t> be remembered by this name.  That </a:t>
            </a:r>
            <a:r>
              <a:rPr lang="en-US" sz="3600" dirty="0" smtClean="0"/>
              <a:t>also means </a:t>
            </a:r>
            <a:r>
              <a:rPr lang="en-US" sz="3600" dirty="0"/>
              <a:t>Christian believers of the 21st century are to </a:t>
            </a:r>
            <a:r>
              <a:rPr lang="en-US" sz="3600" i="1" dirty="0"/>
              <a:t>remember</a:t>
            </a:r>
            <a:r>
              <a:rPr lang="en-US" sz="3600" dirty="0"/>
              <a:t> and </a:t>
            </a:r>
            <a:r>
              <a:rPr lang="en-US" sz="3600" i="1" dirty="0"/>
              <a:t>call upon</a:t>
            </a:r>
            <a:r>
              <a:rPr lang="en-US" sz="3600" dirty="0"/>
              <a:t> the Creator </a:t>
            </a:r>
            <a:r>
              <a:rPr lang="en-US" sz="3600" b="1" dirty="0"/>
              <a:t>by this name</a:t>
            </a:r>
            <a:r>
              <a:rPr lang="en-US" sz="3600" dirty="0"/>
              <a:t>!</a:t>
            </a:r>
          </a:p>
        </p:txBody>
      </p:sp>
    </p:spTree>
    <p:extLst>
      <p:ext uri="{BB962C8B-B14F-4D97-AF65-F5344CB8AC3E}">
        <p14:creationId xmlns:p14="http://schemas.microsoft.com/office/powerpoint/2010/main" val="658225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smtClean="0"/>
              <a:t>Does El Want His Name to be Known?</a:t>
            </a:r>
            <a:endParaRPr lang="en-US" sz="4800" b="1" i="1" dirty="0"/>
          </a:p>
          <a:p>
            <a:pPr marL="0" indent="0">
              <a:buNone/>
            </a:pPr>
            <a:r>
              <a:rPr lang="en-US" sz="4000" dirty="0" smtClean="0"/>
              <a:t>The </a:t>
            </a:r>
            <a:r>
              <a:rPr lang="en-US" sz="4000" dirty="0"/>
              <a:t>sacred name </a:t>
            </a:r>
            <a:r>
              <a:rPr lang="en-US" sz="4000" b="1" dirty="0" err="1">
                <a:latin typeface="Bwhebb" charset="0"/>
                <a:ea typeface="Bwhebb" charset="0"/>
                <a:cs typeface="Bwhebb" charset="0"/>
              </a:rPr>
              <a:t>hwhy</a:t>
            </a:r>
            <a:r>
              <a:rPr lang="en-US" sz="4000" dirty="0"/>
              <a:t> was freely used by the patriarchs Abraham, Isaac and Jacob, by </a:t>
            </a:r>
            <a:r>
              <a:rPr lang="en-US" sz="4000" dirty="0" err="1"/>
              <a:t>Mosheh</a:t>
            </a:r>
            <a:r>
              <a:rPr lang="en-US" sz="4000" dirty="0"/>
              <a:t>, by prophets, by priests and by all others who enjoyed covenant relationship with the Creator.  And the sacred name was exactly pronounced by all of the </a:t>
            </a:r>
            <a:r>
              <a:rPr lang="en-US" sz="4000" dirty="0" smtClean="0"/>
              <a:t>same.</a:t>
            </a:r>
          </a:p>
          <a:p>
            <a:pPr marL="0" indent="0">
              <a:buNone/>
            </a:pPr>
            <a:r>
              <a:rPr lang="en-US" sz="4000" dirty="0" smtClean="0"/>
              <a:t>At </a:t>
            </a:r>
            <a:r>
              <a:rPr lang="en-US" sz="4000" dirty="0"/>
              <a:t>least until the destruction of the First Temple in 586 B.C.E. this name (</a:t>
            </a:r>
            <a:r>
              <a:rPr lang="en-US" sz="4000" b="1" dirty="0" err="1">
                <a:latin typeface="Bwhebb" charset="0"/>
                <a:ea typeface="Bwhebb" charset="0"/>
                <a:cs typeface="Bwhebb" charset="0"/>
              </a:rPr>
              <a:t>hwhy</a:t>
            </a:r>
            <a:r>
              <a:rPr lang="en-US" sz="4000" dirty="0"/>
              <a:t>) was regularly pronounced with its proper vowels, as is clear from the Lachish Letters, written shortly before that date. (</a:t>
            </a:r>
            <a:r>
              <a:rPr lang="en-US" sz="4000" dirty="0" err="1"/>
              <a:t>Encyclopaedia</a:t>
            </a:r>
            <a:r>
              <a:rPr lang="en-US" sz="4000" dirty="0"/>
              <a:t> Judaica, Vol 7, p. 680)</a:t>
            </a:r>
          </a:p>
          <a:p>
            <a:pPr marL="0" indent="0">
              <a:buNone/>
            </a:pPr>
            <a:endParaRPr lang="en-US" dirty="0"/>
          </a:p>
        </p:txBody>
      </p:sp>
    </p:spTree>
    <p:extLst>
      <p:ext uri="{BB962C8B-B14F-4D97-AF65-F5344CB8AC3E}">
        <p14:creationId xmlns:p14="http://schemas.microsoft.com/office/powerpoint/2010/main" val="2390867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Taking His Name in Vain</a:t>
            </a:r>
            <a:endParaRPr lang="en-US" sz="4800" b="1" i="1" dirty="0"/>
          </a:p>
          <a:p>
            <a:pPr marL="0" indent="0">
              <a:buNone/>
            </a:pPr>
            <a:r>
              <a:rPr lang="en-US" sz="4000" b="1" dirty="0" smtClean="0"/>
              <a:t>You </a:t>
            </a:r>
            <a:r>
              <a:rPr lang="en-US" sz="4000" b="1" dirty="0"/>
              <a:t>shall not take the name of </a:t>
            </a:r>
            <a:r>
              <a:rPr lang="en-US" sz="4000" b="1" dirty="0" err="1">
                <a:latin typeface="Bwhebb" charset="0"/>
                <a:ea typeface="Bwhebb" charset="0"/>
                <a:cs typeface="Bwhebb" charset="0"/>
              </a:rPr>
              <a:t>hwhy</a:t>
            </a:r>
            <a:r>
              <a:rPr lang="en-US" sz="4000" b="1" dirty="0"/>
              <a:t> (Yahuwah) your Elohim in vain, for </a:t>
            </a:r>
            <a:r>
              <a:rPr lang="en-US" sz="4000" b="1" dirty="0" err="1" smtClean="0">
                <a:latin typeface="Bwhebb" charset="0"/>
                <a:ea typeface="Bwhebb" charset="0"/>
                <a:cs typeface="Bwhebb" charset="0"/>
              </a:rPr>
              <a:t>hwhy</a:t>
            </a:r>
            <a:r>
              <a:rPr lang="en-US" sz="4000" b="1" dirty="0" smtClean="0"/>
              <a:t> (</a:t>
            </a:r>
            <a:r>
              <a:rPr lang="en-US" sz="4000" b="1" dirty="0"/>
              <a:t>Yahuwah) will not hold </a:t>
            </a:r>
            <a:r>
              <a:rPr lang="en-US" sz="4000" b="1" i="1" dirty="0"/>
              <a:t>him </a:t>
            </a:r>
            <a:r>
              <a:rPr lang="en-US" sz="4000" b="1" dirty="0"/>
              <a:t>guiltless who takes His name </a:t>
            </a:r>
            <a:r>
              <a:rPr lang="en-US" sz="4000" b="1" dirty="0">
                <a:latin typeface="Bwhebb" charset="0"/>
                <a:ea typeface="Bwhebb" charset="0"/>
                <a:cs typeface="Bwhebb" charset="0"/>
              </a:rPr>
              <a:t>mv</a:t>
            </a:r>
            <a:r>
              <a:rPr lang="en-US" sz="4000" b="1" dirty="0"/>
              <a:t>, in vain (Exodus 20:7</a:t>
            </a:r>
            <a:r>
              <a:rPr lang="en-US" sz="4000" b="1" dirty="0" smtClean="0"/>
              <a:t>).</a:t>
            </a:r>
          </a:p>
          <a:p>
            <a:pPr marL="0" indent="0">
              <a:buNone/>
            </a:pPr>
            <a:r>
              <a:rPr lang="en-US" sz="4000" b="1" dirty="0" smtClean="0"/>
              <a:t>You </a:t>
            </a:r>
            <a:r>
              <a:rPr lang="en-US" sz="4000" b="1" dirty="0"/>
              <a:t>shall not take the </a:t>
            </a:r>
            <a:r>
              <a:rPr lang="en-US" sz="4000" b="1" dirty="0" smtClean="0"/>
              <a:t>name of</a:t>
            </a:r>
            <a:r>
              <a:rPr lang="en-US" sz="4000" b="1" dirty="0"/>
              <a:t> </a:t>
            </a:r>
            <a:r>
              <a:rPr lang="en-US" sz="4000" b="1" dirty="0" err="1">
                <a:latin typeface="Bwhebb" charset="0"/>
                <a:ea typeface="Bwhebb" charset="0"/>
                <a:cs typeface="Bwhebb" charset="0"/>
              </a:rPr>
              <a:t>hwhy</a:t>
            </a:r>
            <a:r>
              <a:rPr lang="en-US" sz="4000" b="1" dirty="0"/>
              <a:t> (Yahuwah) your Elohim in vain, for </a:t>
            </a:r>
            <a:r>
              <a:rPr lang="en-US" sz="4000" b="1" dirty="0" err="1" smtClean="0">
                <a:latin typeface="Bwhebb" charset="0"/>
                <a:ea typeface="Bwhebb" charset="0"/>
                <a:cs typeface="Bwhebb" charset="0"/>
              </a:rPr>
              <a:t>hwhy</a:t>
            </a:r>
            <a:r>
              <a:rPr lang="en-US" sz="4000" b="1" dirty="0" smtClean="0"/>
              <a:t> (</a:t>
            </a:r>
            <a:r>
              <a:rPr lang="en-US" sz="4000" b="1" dirty="0"/>
              <a:t>Yahuwah) will not hold </a:t>
            </a:r>
            <a:r>
              <a:rPr lang="en-US" sz="4000" b="1" i="1" dirty="0"/>
              <a:t>him </a:t>
            </a:r>
            <a:r>
              <a:rPr lang="en-US" sz="4000" b="1" dirty="0"/>
              <a:t>guiltless who takes His name </a:t>
            </a:r>
            <a:r>
              <a:rPr lang="en-US" sz="4000" b="1" dirty="0">
                <a:latin typeface="Bwhebb" charset="0"/>
                <a:ea typeface="Bwhebb" charset="0"/>
                <a:cs typeface="Bwhebb" charset="0"/>
              </a:rPr>
              <a:t>mv</a:t>
            </a:r>
            <a:r>
              <a:rPr lang="en-US" sz="4000" b="1" dirty="0"/>
              <a:t>, in vain (Deuteronomy 5:11).</a:t>
            </a:r>
          </a:p>
          <a:p>
            <a:pPr marL="0" indent="0">
              <a:buNone/>
            </a:pPr>
            <a:endParaRPr lang="en-US" dirty="0"/>
          </a:p>
        </p:txBody>
      </p:sp>
    </p:spTree>
    <p:extLst>
      <p:ext uri="{BB962C8B-B14F-4D97-AF65-F5344CB8AC3E}">
        <p14:creationId xmlns:p14="http://schemas.microsoft.com/office/powerpoint/2010/main" val="3548061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In Vain?</a:t>
            </a:r>
            <a:endParaRPr lang="en-US" sz="4800" b="1" i="1" dirty="0"/>
          </a:p>
          <a:p>
            <a:pPr marL="0" indent="0">
              <a:buNone/>
            </a:pPr>
            <a:r>
              <a:rPr lang="en-US" sz="4000" b="1" dirty="0" smtClean="0"/>
              <a:t>The </a:t>
            </a:r>
            <a:r>
              <a:rPr lang="en-US" sz="4000" b="1" dirty="0"/>
              <a:t>Hebrew word, </a:t>
            </a:r>
            <a:r>
              <a:rPr lang="en-US" sz="4000" b="1" i="1" dirty="0" err="1"/>
              <a:t>sha-ve</a:t>
            </a:r>
            <a:r>
              <a:rPr lang="en-US" sz="4000" b="1" dirty="0"/>
              <a:t>, which means "emptiness, vanity, falsehood, nothingness, emptiness of speech, lying, worthlessness (of conduct)."  To take Elohim's name in vain would be, therefore, to regard His name as worthless, empty or nothingness. </a:t>
            </a:r>
            <a:r>
              <a:rPr lang="en-US" sz="4000" b="1" dirty="0" smtClean="0"/>
              <a:t>Thus, to take his name in vain is to diminish the Name and Reputation of God.</a:t>
            </a:r>
            <a:endParaRPr lang="en-US" sz="4000" b="1" dirty="0"/>
          </a:p>
        </p:txBody>
      </p:sp>
    </p:spTree>
    <p:extLst>
      <p:ext uri="{BB962C8B-B14F-4D97-AF65-F5344CB8AC3E}">
        <p14:creationId xmlns:p14="http://schemas.microsoft.com/office/powerpoint/2010/main" val="2160285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a:bodyPr>
          <a:lstStyle/>
          <a:p>
            <a:pPr marL="0" indent="0" algn="ctr">
              <a:buNone/>
            </a:pPr>
            <a:r>
              <a:rPr lang="en-US" sz="4800" b="1" dirty="0"/>
              <a:t>Lifting Up the Name in an Oath</a:t>
            </a:r>
            <a:endParaRPr lang="en-US" sz="4800" b="1" i="1" dirty="0"/>
          </a:p>
          <a:p>
            <a:pPr marL="0" indent="0">
              <a:buNone/>
            </a:pPr>
            <a:r>
              <a:rPr lang="en-US" sz="4000" dirty="0" smtClean="0"/>
              <a:t>The </a:t>
            </a:r>
            <a:r>
              <a:rPr lang="en-US" sz="4000" dirty="0" smtClean="0"/>
              <a:t>first way we might take his name is vain is to lift up his name falsely in an </a:t>
            </a:r>
            <a:r>
              <a:rPr lang="en-US" sz="4000" dirty="0" smtClean="0"/>
              <a:t>oath</a:t>
            </a:r>
            <a:r>
              <a:rPr lang="en-US" sz="4000" dirty="0" smtClean="0"/>
              <a:t>:</a:t>
            </a:r>
            <a:endParaRPr lang="en-US" sz="4000" dirty="0" smtClean="0"/>
          </a:p>
          <a:p>
            <a:pPr marL="0" indent="0">
              <a:buNone/>
            </a:pPr>
            <a:r>
              <a:rPr lang="en-US" sz="4000" b="1" dirty="0" smtClean="0"/>
              <a:t>Fear </a:t>
            </a:r>
            <a:r>
              <a:rPr lang="en-US" sz="4000" b="1" dirty="0"/>
              <a:t>Yahuwah your Elohim, serve him only and take your oaths in his name. (</a:t>
            </a:r>
            <a:r>
              <a:rPr lang="en-US" sz="4000" b="1" dirty="0" err="1"/>
              <a:t>Devarim</a:t>
            </a:r>
            <a:r>
              <a:rPr lang="en-US" sz="4000" b="1" dirty="0"/>
              <a:t> </a:t>
            </a:r>
            <a:r>
              <a:rPr lang="en-US" sz="4000" b="1" dirty="0" smtClean="0"/>
              <a:t>6:13)</a:t>
            </a:r>
          </a:p>
          <a:p>
            <a:pPr marL="0" indent="0">
              <a:buNone/>
            </a:pPr>
            <a:r>
              <a:rPr lang="en-US" sz="4000" b="1" dirty="0" smtClean="0"/>
              <a:t>Fear </a:t>
            </a:r>
            <a:r>
              <a:rPr lang="en-US" sz="4000" b="1" dirty="0"/>
              <a:t>Yahuwah your Elohim and serve him. Hold fast to him and take your oaths in his name. (</a:t>
            </a:r>
            <a:r>
              <a:rPr lang="en-US" sz="4000" b="1" dirty="0" err="1"/>
              <a:t>Devarim</a:t>
            </a:r>
            <a:r>
              <a:rPr lang="en-US" sz="4000" b="1" dirty="0"/>
              <a:t> </a:t>
            </a:r>
            <a:r>
              <a:rPr lang="en-US" sz="4000" b="1" dirty="0" smtClean="0"/>
              <a:t>10:20)</a:t>
            </a:r>
          </a:p>
          <a:p>
            <a:pPr marL="0" indent="0">
              <a:buNone/>
            </a:pPr>
            <a:r>
              <a:rPr lang="en-US" sz="4000" dirty="0" smtClean="0"/>
              <a:t>To </a:t>
            </a:r>
            <a:r>
              <a:rPr lang="en-US" sz="4000" dirty="0"/>
              <a:t>take an oath in the name of Yahuwah is to guarantee the trustworthiness of the oath.  You are essentially presenting the reputation and character of Yahuwah as proof of the reliability of the oath</a:t>
            </a:r>
            <a:r>
              <a:rPr lang="en-US" sz="4000" dirty="0" smtClean="0"/>
              <a:t>.</a:t>
            </a:r>
            <a:endParaRPr lang="en-US" sz="4000" dirty="0"/>
          </a:p>
        </p:txBody>
      </p:sp>
    </p:spTree>
    <p:extLst>
      <p:ext uri="{BB962C8B-B14F-4D97-AF65-F5344CB8AC3E}">
        <p14:creationId xmlns:p14="http://schemas.microsoft.com/office/powerpoint/2010/main" val="701140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Swearing Falsely is Forbidden</a:t>
            </a:r>
            <a:endParaRPr lang="en-US" sz="4800" b="1" i="1" dirty="0"/>
          </a:p>
          <a:p>
            <a:pPr marL="0" indent="0">
              <a:buNone/>
            </a:pPr>
            <a:r>
              <a:rPr lang="en-US" sz="4000" b="1" u="sng" dirty="0" smtClean="0"/>
              <a:t>You </a:t>
            </a:r>
            <a:r>
              <a:rPr lang="en-US" sz="4000" b="1" u="sng" dirty="0"/>
              <a:t>must not swear falsely in my name</a:t>
            </a:r>
            <a:r>
              <a:rPr lang="en-US" sz="4000" b="1" dirty="0"/>
              <a:t>, so that you do not profane the name of your Elohim. I am Yahuwah (</a:t>
            </a:r>
            <a:r>
              <a:rPr lang="en-US" sz="4000" b="1" dirty="0" err="1"/>
              <a:t>Vayiqra</a:t>
            </a:r>
            <a:r>
              <a:rPr lang="en-US" sz="4000" b="1" dirty="0"/>
              <a:t> [Leviticus] 19:12</a:t>
            </a:r>
            <a:r>
              <a:rPr lang="en-US" sz="4000" b="1" dirty="0" smtClean="0"/>
              <a:t>).</a:t>
            </a:r>
          </a:p>
          <a:p>
            <a:pPr marL="0" indent="0">
              <a:buNone/>
            </a:pPr>
            <a:r>
              <a:rPr lang="en-US" sz="4000" b="1" dirty="0" smtClean="0"/>
              <a:t>The </a:t>
            </a:r>
            <a:r>
              <a:rPr lang="en-US" sz="4000" b="1" dirty="0"/>
              <a:t>reading of the Shem Tov Hebrew Matthew manuscript confirms this understanding.  The Hebrew reads, "but I say to you that you should not swear by anything falsely."  The Hebrew word utilized is </a:t>
            </a:r>
            <a:r>
              <a:rPr lang="en-US" sz="4000" b="1" i="1" dirty="0" err="1"/>
              <a:t>sha-ve</a:t>
            </a:r>
            <a:r>
              <a:rPr lang="en-US" sz="4000" b="1" dirty="0"/>
              <a:t>, which means "in vain, useless."  The instruction is not to swear in vain such as the Pharisees taught was acceptable.</a:t>
            </a:r>
          </a:p>
        </p:txBody>
      </p:sp>
    </p:spTree>
    <p:extLst>
      <p:ext uri="{BB962C8B-B14F-4D97-AF65-F5344CB8AC3E}">
        <p14:creationId xmlns:p14="http://schemas.microsoft.com/office/powerpoint/2010/main" val="3341012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Taking an Oath</a:t>
            </a:r>
            <a:endParaRPr lang="en-US" sz="4800" b="1" i="1" dirty="0"/>
          </a:p>
          <a:p>
            <a:pPr marL="0" indent="0">
              <a:buNone/>
            </a:pPr>
            <a:r>
              <a:rPr lang="en-US" sz="4000" dirty="0" smtClean="0"/>
              <a:t>When </a:t>
            </a:r>
            <a:r>
              <a:rPr lang="en-US" sz="4000" dirty="0"/>
              <a:t>we swear in Yahuwah's name, we are implying that our oath is as reliable as Yahuwah's own character and reputation.  Thus, when we break an oath sworn in his name, we are proclaiming that Yahuwah cannot be trusted and that he, like our oath, is unreliable.  If that isn't "boring a hole in Yahuwah's name" then words no longer have any </a:t>
            </a:r>
            <a:r>
              <a:rPr lang="en-US" sz="4000" dirty="0" smtClean="0"/>
              <a:t>meaning.</a:t>
            </a:r>
            <a:endParaRPr lang="en-US" sz="4000" dirty="0"/>
          </a:p>
        </p:txBody>
      </p:sp>
    </p:spTree>
    <p:extLst>
      <p:ext uri="{BB962C8B-B14F-4D97-AF65-F5344CB8AC3E}">
        <p14:creationId xmlns:p14="http://schemas.microsoft.com/office/powerpoint/2010/main" val="3556443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Doing What You Say</a:t>
            </a:r>
            <a:endParaRPr lang="en-US" sz="4800" b="1" i="1" dirty="0"/>
          </a:p>
          <a:p>
            <a:pPr marL="0" indent="0">
              <a:buNone/>
            </a:pPr>
            <a:r>
              <a:rPr lang="en-US" sz="4000" b="1" dirty="0" smtClean="0"/>
              <a:t>When </a:t>
            </a:r>
            <a:r>
              <a:rPr lang="en-US" sz="4000" b="1" dirty="0"/>
              <a:t>you make a vow to Yahuwah your Elohim </a:t>
            </a:r>
            <a:r>
              <a:rPr lang="en-US" sz="4000" b="1" u="sng" dirty="0"/>
              <a:t>you must not delay in fulfilling it</a:t>
            </a:r>
            <a:r>
              <a:rPr lang="en-US" sz="4000" b="1" dirty="0"/>
              <a:t>, for otherwise he will surely hold you accountable as a sinner (</a:t>
            </a:r>
            <a:r>
              <a:rPr lang="en-US" sz="4000" b="1" dirty="0" err="1"/>
              <a:t>Devarim</a:t>
            </a:r>
            <a:r>
              <a:rPr lang="en-US" sz="4000" b="1" dirty="0"/>
              <a:t> [Deuteronomy] 23:21</a:t>
            </a:r>
            <a:r>
              <a:rPr lang="en-US" sz="4000" b="1" dirty="0" smtClean="0"/>
              <a:t>).</a:t>
            </a:r>
          </a:p>
          <a:p>
            <a:pPr marL="0" indent="0">
              <a:buNone/>
            </a:pPr>
            <a:r>
              <a:rPr lang="en-US" sz="4000" b="1" u="sng" dirty="0" smtClean="0"/>
              <a:t>If </a:t>
            </a:r>
            <a:r>
              <a:rPr lang="en-US" sz="4000" b="1" u="sng" dirty="0"/>
              <a:t>a man makes a vow to Yahuwah or takes an oath</a:t>
            </a:r>
            <a:r>
              <a:rPr lang="en-US" sz="4000" b="1" dirty="0"/>
              <a:t> of binding obligation on himself, he must not break his word, but must do whatever he has promised (</a:t>
            </a:r>
            <a:r>
              <a:rPr lang="en-US" sz="4000" b="1" dirty="0" err="1"/>
              <a:t>Bamidbar</a:t>
            </a:r>
            <a:r>
              <a:rPr lang="en-US" sz="4000" b="1" dirty="0"/>
              <a:t> [Numbers] 30:2</a:t>
            </a:r>
            <a:r>
              <a:rPr lang="en-US" sz="4000" b="1" dirty="0" smtClean="0"/>
              <a:t>).</a:t>
            </a:r>
            <a:endParaRPr lang="en-US" sz="4000" b="1" dirty="0"/>
          </a:p>
        </p:txBody>
      </p:sp>
    </p:spTree>
    <p:extLst>
      <p:ext uri="{BB962C8B-B14F-4D97-AF65-F5344CB8AC3E}">
        <p14:creationId xmlns:p14="http://schemas.microsoft.com/office/powerpoint/2010/main" val="33917391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The Prophets on Taking Oaths</a:t>
            </a:r>
            <a:endParaRPr lang="en-US" sz="4800" b="1" i="1" dirty="0"/>
          </a:p>
          <a:p>
            <a:pPr marL="0" indent="0">
              <a:buNone/>
            </a:pPr>
            <a:r>
              <a:rPr lang="en-US" sz="4000" b="1" dirty="0" smtClean="0"/>
              <a:t>But </a:t>
            </a:r>
            <a:r>
              <a:rPr lang="en-US" sz="4000" b="1" dirty="0"/>
              <a:t>they must carefully learn to follow the religious practices of my people. Once they taught my people to swear their oaths using the name of the </a:t>
            </a:r>
            <a:r>
              <a:rPr lang="en-US" sz="4000" b="1" dirty="0" err="1"/>
              <a:t>elohim</a:t>
            </a:r>
            <a:r>
              <a:rPr lang="en-US" sz="4000" b="1" dirty="0"/>
              <a:t> Baal. But then, </a:t>
            </a:r>
            <a:r>
              <a:rPr lang="en-US" sz="4000" b="1" u="sng" dirty="0"/>
              <a:t>they must swear oaths using my name, saying, "As surely as Yahuwah lives, I swear." If they do these things, then they will be included among the people I call my own</a:t>
            </a:r>
            <a:r>
              <a:rPr lang="en-US" sz="4000" b="1" dirty="0"/>
              <a:t>.  But I will completely uproot and destroy any of those nations that will not pay heed,'" says Yahuwah (</a:t>
            </a:r>
            <a:r>
              <a:rPr lang="en-US" sz="4000" b="1" dirty="0" err="1"/>
              <a:t>Yirmyahu</a:t>
            </a:r>
            <a:r>
              <a:rPr lang="en-US" sz="4000" b="1" dirty="0"/>
              <a:t> 12:16,17).</a:t>
            </a:r>
          </a:p>
        </p:txBody>
      </p:sp>
    </p:spTree>
    <p:extLst>
      <p:ext uri="{BB962C8B-B14F-4D97-AF65-F5344CB8AC3E}">
        <p14:creationId xmlns:p14="http://schemas.microsoft.com/office/powerpoint/2010/main" val="4193176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Your Conduct Profaning the Name</a:t>
            </a:r>
            <a:endParaRPr lang="en-US" sz="4800" b="1" i="1" dirty="0"/>
          </a:p>
          <a:p>
            <a:pPr marL="0" indent="0">
              <a:buNone/>
            </a:pPr>
            <a:r>
              <a:rPr lang="en-US" sz="4000" dirty="0" smtClean="0"/>
              <a:t>A second way one might “take his name in vain” is by claiming relationship with him but not doing as he commanded.</a:t>
            </a:r>
          </a:p>
          <a:p>
            <a:pPr marL="0" indent="0">
              <a:buNone/>
            </a:pPr>
            <a:r>
              <a:rPr lang="en-US" sz="4000" dirty="0" smtClean="0"/>
              <a:t>You mock his good name when you don’t do what he says.  Thus, his name is emptied by your disobedience.</a:t>
            </a:r>
            <a:endParaRPr lang="en-US" sz="4000" dirty="0"/>
          </a:p>
        </p:txBody>
      </p:sp>
    </p:spTree>
    <p:extLst>
      <p:ext uri="{BB962C8B-B14F-4D97-AF65-F5344CB8AC3E}">
        <p14:creationId xmlns:p14="http://schemas.microsoft.com/office/powerpoint/2010/main" val="4236517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Your Conduct Profaning the Name</a:t>
            </a:r>
            <a:endParaRPr lang="en-US" sz="4800" b="1" i="1" dirty="0"/>
          </a:p>
          <a:p>
            <a:pPr marL="0" indent="0">
              <a:buNone/>
            </a:pPr>
            <a:r>
              <a:rPr lang="en-US" sz="4000" b="1" dirty="0"/>
              <a:t>You shall have one law for him who does [anything] unintentionally, for him who is native among the sons of Israel and for the alien who sojourns among them</a:t>
            </a:r>
            <a:r>
              <a:rPr lang="en-US" sz="4000" b="1" dirty="0" smtClean="0"/>
              <a:t>. </a:t>
            </a:r>
            <a:r>
              <a:rPr lang="en-US" sz="4000" b="1" dirty="0"/>
              <a:t>'But the person who does [anything] defiantly, whether he is native or an alien, that one is blaspheming Yahuwah; and that person shall be cut off from among his </a:t>
            </a:r>
            <a:r>
              <a:rPr lang="en-US" sz="4000" b="1" dirty="0" smtClean="0"/>
              <a:t>people. </a:t>
            </a:r>
            <a:r>
              <a:rPr lang="en-US" sz="4000" b="1" dirty="0"/>
              <a:t>'Because he has despised the word of Yahuwah and has broken His commandment, that person shall be completely cut off; his guilt [will be] on him</a:t>
            </a:r>
            <a:r>
              <a:rPr lang="en-US" sz="4000" b="1" dirty="0" smtClean="0"/>
              <a:t>.'“  Numbers 15:29-31</a:t>
            </a:r>
            <a:endParaRPr lang="en-US" sz="4000" b="1" dirty="0"/>
          </a:p>
        </p:txBody>
      </p:sp>
    </p:spTree>
    <p:extLst>
      <p:ext uri="{BB962C8B-B14F-4D97-AF65-F5344CB8AC3E}">
        <p14:creationId xmlns:p14="http://schemas.microsoft.com/office/powerpoint/2010/main" val="41363734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Concealing the Name</a:t>
            </a:r>
            <a:endParaRPr lang="en-US" sz="4800" b="1" i="1" dirty="0"/>
          </a:p>
          <a:p>
            <a:pPr marL="0" indent="0">
              <a:buNone/>
            </a:pPr>
            <a:r>
              <a:rPr lang="en-US" sz="4000" dirty="0" smtClean="0"/>
              <a:t>A third way one can “take his name in vain” is by substituting his name and not using or pronouncing his name.  Concealing his Name is to diminish it. This is tantamount to denying who he is.</a:t>
            </a:r>
          </a:p>
          <a:p>
            <a:pPr marL="0" indent="0">
              <a:buNone/>
            </a:pPr>
            <a:r>
              <a:rPr lang="en-US" sz="4000" dirty="0" smtClean="0"/>
              <a:t>There are many “Lords” who are worshipped.  Only by Naming the Creator can we properly identify who He is whom we are honoring.</a:t>
            </a:r>
            <a:endParaRPr lang="en-US" sz="4000" dirty="0"/>
          </a:p>
        </p:txBody>
      </p:sp>
    </p:spTree>
    <p:extLst>
      <p:ext uri="{BB962C8B-B14F-4D97-AF65-F5344CB8AC3E}">
        <p14:creationId xmlns:p14="http://schemas.microsoft.com/office/powerpoint/2010/main" val="40875737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Why Don’t Jews Speak the Name?</a:t>
            </a:r>
            <a:endParaRPr lang="en-US" sz="4800" b="1" dirty="0">
              <a:solidFill>
                <a:schemeClr val="tx1"/>
              </a:solidFill>
              <a:latin typeface="+mn-lt"/>
              <a:cs typeface="Times New Roman" pitchFamily="18" charset="0"/>
            </a:endParaRPr>
          </a:p>
          <a:p>
            <a:pPr marL="0" indent="0">
              <a:buNone/>
            </a:pPr>
            <a:r>
              <a:rPr lang="en-US" sz="4000" b="1" dirty="0" smtClean="0"/>
              <a:t>What they say:</a:t>
            </a:r>
          </a:p>
          <a:p>
            <a:pPr marL="0" indent="0">
              <a:buNone/>
            </a:pPr>
            <a:r>
              <a:rPr lang="en-US" sz="4000" b="1" dirty="0" smtClean="0"/>
              <a:t>Because we don’t want the Gentiles to blaspheme the Name</a:t>
            </a:r>
          </a:p>
          <a:p>
            <a:pPr marL="0" indent="0">
              <a:buNone/>
            </a:pPr>
            <a:r>
              <a:rPr lang="en-US" sz="4000" b="1" dirty="0" smtClean="0"/>
              <a:t>Because exactly pronouncing it is forbidden in the Torah</a:t>
            </a:r>
            <a:endParaRPr lang="en-US" sz="4000" b="1" dirty="0"/>
          </a:p>
        </p:txBody>
      </p:sp>
    </p:spTree>
    <p:extLst>
      <p:ext uri="{BB962C8B-B14F-4D97-AF65-F5344CB8AC3E}">
        <p14:creationId xmlns:p14="http://schemas.microsoft.com/office/powerpoint/2010/main" val="24280980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solidFill>
                  <a:schemeClr val="tx1"/>
                </a:solidFill>
                <a:latin typeface="+mn-lt"/>
                <a:cs typeface="Times New Roman" pitchFamily="18" charset="0"/>
              </a:rPr>
              <a:t>Does the Bible Say Anything About</a:t>
            </a:r>
            <a:r>
              <a:rPr lang="en-US" sz="4800" b="1" dirty="0" smtClean="0">
                <a:cs typeface="Times New Roman" pitchFamily="18" charset="0"/>
              </a:rPr>
              <a:t> This?</a:t>
            </a:r>
            <a:endParaRPr lang="en-US" sz="4800" b="1" dirty="0">
              <a:solidFill>
                <a:schemeClr val="tx1"/>
              </a:solidFill>
              <a:latin typeface="+mn-lt"/>
              <a:cs typeface="Times New Roman" pitchFamily="18" charset="0"/>
            </a:endParaRPr>
          </a:p>
          <a:p>
            <a:pPr marL="0" indent="0">
              <a:buNone/>
            </a:pPr>
            <a:r>
              <a:rPr lang="en-US" sz="4000" b="1" dirty="0" smtClean="0"/>
              <a:t>Because </a:t>
            </a:r>
            <a:r>
              <a:rPr lang="en-US" sz="4000" b="1" dirty="0"/>
              <a:t>you have burned sacrifices and have sinned against Yahuwah and not obeyed the voice of Yahuwah or walked in His law, His statutes or His testimonies, therefore this calamity has befallen you, as [it has] this day."</a:t>
            </a:r>
          </a:p>
          <a:p>
            <a:pPr marL="0" indent="0">
              <a:buNone/>
            </a:pPr>
            <a:r>
              <a:rPr lang="en-US" sz="4000" b="1" dirty="0" smtClean="0"/>
              <a:t>Then </a:t>
            </a:r>
            <a:r>
              <a:rPr lang="en-US" sz="4000" b="1" dirty="0" err="1"/>
              <a:t>Yirmeyahu</a:t>
            </a:r>
            <a:r>
              <a:rPr lang="en-US" sz="4000" b="1" dirty="0"/>
              <a:t> said to all the people, including all the women, "Hear the word of Yahuwah, all </a:t>
            </a:r>
            <a:r>
              <a:rPr lang="en-US" sz="4000" b="1" dirty="0" err="1"/>
              <a:t>Yehudah</a:t>
            </a:r>
            <a:r>
              <a:rPr lang="en-US" sz="4000" b="1" dirty="0"/>
              <a:t> who are in the land of </a:t>
            </a:r>
            <a:r>
              <a:rPr lang="en-US" sz="4000" b="1" dirty="0" err="1"/>
              <a:t>Mitzrayim</a:t>
            </a:r>
            <a:r>
              <a:rPr lang="en-US" sz="4000" b="1" dirty="0" smtClean="0"/>
              <a:t>,</a:t>
            </a:r>
          </a:p>
          <a:p>
            <a:pPr marL="0" indent="0">
              <a:buNone/>
            </a:pPr>
            <a:r>
              <a:rPr lang="en-US" sz="4000" b="1" dirty="0" err="1"/>
              <a:t>Yirmyahu</a:t>
            </a:r>
            <a:r>
              <a:rPr lang="en-US" sz="4000" b="1" dirty="0"/>
              <a:t>/Jeremiah </a:t>
            </a:r>
            <a:r>
              <a:rPr lang="en-US" sz="4000" b="1" dirty="0" smtClean="0"/>
              <a:t>44:23-24</a:t>
            </a:r>
            <a:endParaRPr lang="en-US" sz="4000" b="1" dirty="0"/>
          </a:p>
          <a:p>
            <a:pPr marL="0" indent="0">
              <a:buNone/>
            </a:pPr>
            <a:endParaRPr lang="en-US" sz="4000" b="1" dirty="0"/>
          </a:p>
        </p:txBody>
      </p:sp>
    </p:spTree>
    <p:extLst>
      <p:ext uri="{BB962C8B-B14F-4D97-AF65-F5344CB8AC3E}">
        <p14:creationId xmlns:p14="http://schemas.microsoft.com/office/powerpoint/2010/main" val="1999561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a:cs typeface="Times New Roman" pitchFamily="18" charset="0"/>
              </a:rPr>
              <a:t>Does the Bible Say Anything About This?</a:t>
            </a:r>
          </a:p>
          <a:p>
            <a:pPr marL="0" indent="0">
              <a:buNone/>
            </a:pPr>
            <a:r>
              <a:rPr lang="en-US" sz="4000" b="1" dirty="0" smtClean="0"/>
              <a:t>thus </a:t>
            </a:r>
            <a:r>
              <a:rPr lang="en-US" sz="4000" b="1" dirty="0"/>
              <a:t>says Yahuwah of hosts, the Elohim of Israel, as follows: 'As for you and your wives, you have spoken with your mouths and fulfilled [it] with your hands, saying, "We will certainly perform our vows that we have vowed, to burn sacrifices to the queen of heaven and pour out drink offerings to her." Go ahead and confirm your vows, and certainly perform your vows!'</a:t>
            </a:r>
          </a:p>
          <a:p>
            <a:pPr marL="0" indent="0">
              <a:buNone/>
            </a:pPr>
            <a:r>
              <a:rPr lang="en-US" sz="4000" b="1" dirty="0" err="1"/>
              <a:t>Yirmyahu</a:t>
            </a:r>
            <a:r>
              <a:rPr lang="en-US" sz="4000" b="1" dirty="0"/>
              <a:t>/Jeremiah 44:25</a:t>
            </a:r>
          </a:p>
        </p:txBody>
      </p:sp>
    </p:spTree>
    <p:extLst>
      <p:ext uri="{BB962C8B-B14F-4D97-AF65-F5344CB8AC3E}">
        <p14:creationId xmlns:p14="http://schemas.microsoft.com/office/powerpoint/2010/main" val="329391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marL="0" indent="0" algn="ctr">
              <a:buNone/>
            </a:pPr>
            <a:r>
              <a:rPr lang="en-US" sz="4800" b="1" dirty="0" smtClean="0">
                <a:cs typeface="Times New Roman" pitchFamily="18" charset="0"/>
              </a:rPr>
              <a:t>His Name No Longer to be Invoked</a:t>
            </a:r>
            <a:endParaRPr lang="en-US" sz="4800" b="1" dirty="0">
              <a:cs typeface="Times New Roman" pitchFamily="18" charset="0"/>
            </a:endParaRPr>
          </a:p>
          <a:p>
            <a:pPr marL="0" indent="0">
              <a:buNone/>
            </a:pPr>
            <a:r>
              <a:rPr lang="en-US" sz="4000" b="1" dirty="0"/>
              <a:t>Nevertheless hear the word of Yahuwah, all </a:t>
            </a:r>
            <a:r>
              <a:rPr lang="en-US" sz="4000" b="1" dirty="0" err="1"/>
              <a:t>Yehudah</a:t>
            </a:r>
            <a:r>
              <a:rPr lang="en-US" sz="4000" b="1" dirty="0"/>
              <a:t> who are living in the land of </a:t>
            </a:r>
            <a:r>
              <a:rPr lang="en-US" sz="4000" b="1" dirty="0" err="1"/>
              <a:t>Mitzrayim</a:t>
            </a:r>
            <a:r>
              <a:rPr lang="en-US" sz="4000" b="1" dirty="0"/>
              <a:t>, 'Behold, I have sworn by My great name,' says Yahuwah, </a:t>
            </a:r>
            <a:r>
              <a:rPr lang="en-US" sz="4000" b="1" dirty="0" smtClean="0"/>
              <a:t>'not again </a:t>
            </a:r>
            <a:r>
              <a:rPr lang="en-US" sz="4000" b="1" dirty="0"/>
              <a:t>shall My name be invoked </a:t>
            </a:r>
            <a:r>
              <a:rPr lang="en-US" sz="4000" b="1" dirty="0" smtClean="0"/>
              <a:t> </a:t>
            </a:r>
            <a:r>
              <a:rPr lang="en-US" sz="4000" b="1" dirty="0"/>
              <a:t>by the mouth of any man of </a:t>
            </a:r>
            <a:r>
              <a:rPr lang="en-US" sz="4000" b="1" dirty="0" err="1"/>
              <a:t>Yehudah</a:t>
            </a:r>
            <a:r>
              <a:rPr lang="en-US" sz="4000" b="1" dirty="0"/>
              <a:t> in all the land of </a:t>
            </a:r>
            <a:r>
              <a:rPr lang="en-US" sz="4000" b="1" dirty="0" err="1"/>
              <a:t>Mitzrayim</a:t>
            </a:r>
            <a:r>
              <a:rPr lang="en-US" sz="4000" b="1" dirty="0"/>
              <a:t>, saying, "</a:t>
            </a:r>
            <a:r>
              <a:rPr lang="en-US" sz="4000" b="1" dirty="0" smtClean="0"/>
              <a:t>As Adonai Yahuwah lives</a:t>
            </a:r>
            <a:r>
              <a:rPr lang="en-US" sz="4000" b="1" dirty="0"/>
              <a:t>."</a:t>
            </a:r>
          </a:p>
          <a:p>
            <a:pPr marL="0" indent="0">
              <a:buNone/>
            </a:pPr>
            <a:r>
              <a:rPr lang="en-US" sz="4000" b="1" dirty="0" err="1" smtClean="0"/>
              <a:t>Yirmyahu</a:t>
            </a:r>
            <a:r>
              <a:rPr lang="en-US" sz="4000" b="1" dirty="0" smtClean="0"/>
              <a:t>/Jeremiah 44:26</a:t>
            </a:r>
            <a:endParaRPr lang="en-US" sz="4000" b="1" dirty="0"/>
          </a:p>
        </p:txBody>
      </p:sp>
    </p:spTree>
    <p:extLst>
      <p:ext uri="{BB962C8B-B14F-4D97-AF65-F5344CB8AC3E}">
        <p14:creationId xmlns:p14="http://schemas.microsoft.com/office/powerpoint/2010/main" val="24883943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marL="0" indent="0" algn="ctr">
              <a:buNone/>
            </a:pPr>
            <a:r>
              <a:rPr lang="en-US" sz="4800" b="1" dirty="0" smtClean="0">
                <a:cs typeface="Times New Roman" pitchFamily="18" charset="0"/>
              </a:rPr>
              <a:t>His Name No Longer to be Invoked</a:t>
            </a:r>
            <a:endParaRPr lang="en-US" sz="4800" b="1" dirty="0">
              <a:cs typeface="Times New Roman" pitchFamily="18" charset="0"/>
            </a:endParaRPr>
          </a:p>
          <a:p>
            <a:pPr marL="0" indent="0">
              <a:buNone/>
            </a:pPr>
            <a:r>
              <a:rPr lang="en-US" sz="4000" b="1" dirty="0"/>
              <a:t>Behold, I am watching over them for harm and not for good, and all the men of </a:t>
            </a:r>
            <a:r>
              <a:rPr lang="en-US" sz="4000" b="1" dirty="0" err="1"/>
              <a:t>Yehudah</a:t>
            </a:r>
            <a:r>
              <a:rPr lang="en-US" sz="4000" b="1" dirty="0"/>
              <a:t> who are in the land of </a:t>
            </a:r>
            <a:r>
              <a:rPr lang="en-US" sz="4000" b="1" dirty="0" err="1"/>
              <a:t>Mitzrayim</a:t>
            </a:r>
            <a:r>
              <a:rPr lang="en-US" sz="4000" b="1" dirty="0"/>
              <a:t> will meet their end by the sword and by famine until they are completely gone.</a:t>
            </a:r>
          </a:p>
          <a:p>
            <a:pPr marL="0" indent="0">
              <a:buNone/>
            </a:pPr>
            <a:r>
              <a:rPr lang="en-US" sz="4000" b="1" dirty="0" smtClean="0"/>
              <a:t>'Those </a:t>
            </a:r>
            <a:r>
              <a:rPr lang="en-US" sz="4000" b="1" dirty="0"/>
              <a:t>who escape the sword will return out of the land of </a:t>
            </a:r>
            <a:r>
              <a:rPr lang="en-US" sz="4000" b="1" dirty="0" err="1"/>
              <a:t>Mitzrayim</a:t>
            </a:r>
            <a:r>
              <a:rPr lang="en-US" sz="4000" b="1" dirty="0"/>
              <a:t> to the land of </a:t>
            </a:r>
            <a:r>
              <a:rPr lang="en-US" sz="4000" b="1" dirty="0" err="1"/>
              <a:t>Yehudah</a:t>
            </a:r>
            <a:r>
              <a:rPr lang="en-US" sz="4000" b="1" dirty="0"/>
              <a:t> few in number. Then all the remnant of </a:t>
            </a:r>
            <a:r>
              <a:rPr lang="en-US" sz="4000" b="1" dirty="0" err="1"/>
              <a:t>Yehudah</a:t>
            </a:r>
            <a:r>
              <a:rPr lang="en-US" sz="4000" b="1" dirty="0"/>
              <a:t> who have gone to the land of </a:t>
            </a:r>
            <a:r>
              <a:rPr lang="en-US" sz="4000" b="1" dirty="0" err="1"/>
              <a:t>Mitzrayim</a:t>
            </a:r>
            <a:r>
              <a:rPr lang="en-US" sz="4000" b="1" dirty="0"/>
              <a:t> to reside there will know whose word will stand, Mine or theirs.</a:t>
            </a:r>
          </a:p>
          <a:p>
            <a:pPr marL="0" indent="0">
              <a:buNone/>
            </a:pPr>
            <a:r>
              <a:rPr lang="en-US" sz="4000" b="1" dirty="0" err="1" smtClean="0"/>
              <a:t>Yirmyahu</a:t>
            </a:r>
            <a:r>
              <a:rPr lang="en-US" sz="4000" b="1" dirty="0" smtClean="0"/>
              <a:t>/Jeremiah 44:27-28</a:t>
            </a:r>
            <a:endParaRPr lang="en-US" sz="4000" b="1" dirty="0"/>
          </a:p>
        </p:txBody>
      </p:sp>
    </p:spTree>
    <p:extLst>
      <p:ext uri="{BB962C8B-B14F-4D97-AF65-F5344CB8AC3E}">
        <p14:creationId xmlns:p14="http://schemas.microsoft.com/office/powerpoint/2010/main" val="14422249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marL="0" indent="0" algn="ctr">
              <a:buNone/>
            </a:pPr>
            <a:r>
              <a:rPr lang="en-US" sz="4800" b="1" dirty="0" smtClean="0">
                <a:cs typeface="Times New Roman" pitchFamily="18" charset="0"/>
              </a:rPr>
              <a:t>His Name No Longer to be Invoked</a:t>
            </a:r>
            <a:endParaRPr lang="en-US" sz="4800" b="1" dirty="0">
              <a:cs typeface="Times New Roman" pitchFamily="18" charset="0"/>
            </a:endParaRPr>
          </a:p>
          <a:p>
            <a:pPr marL="0" indent="0">
              <a:buNone/>
            </a:pPr>
            <a:r>
              <a:rPr lang="en-US" sz="4000" b="1" dirty="0" smtClean="0"/>
              <a:t>This </a:t>
            </a:r>
            <a:r>
              <a:rPr lang="en-US" sz="4000" b="1" dirty="0"/>
              <a:t>will be the sign to you,' declares Yahuwah, 'that I am going to punish you in this place, so that you may know that My words will surely stand against you for harm.'</a:t>
            </a:r>
          </a:p>
          <a:p>
            <a:pPr marL="0" indent="0">
              <a:buNone/>
            </a:pPr>
            <a:r>
              <a:rPr lang="en-US" sz="4000" b="1" dirty="0" smtClean="0"/>
              <a:t>"</a:t>
            </a:r>
            <a:r>
              <a:rPr lang="en-US" sz="4000" b="1" dirty="0"/>
              <a:t>Thus says Yahuwah, 'Behold, I am going to give over Pharaoh </a:t>
            </a:r>
            <a:r>
              <a:rPr lang="en-US" sz="4000" b="1" dirty="0" err="1"/>
              <a:t>Hophra</a:t>
            </a:r>
            <a:r>
              <a:rPr lang="en-US" sz="4000" b="1" dirty="0"/>
              <a:t> king of </a:t>
            </a:r>
            <a:r>
              <a:rPr lang="en-US" sz="4000" b="1" dirty="0" err="1"/>
              <a:t>Mitzrayim</a:t>
            </a:r>
            <a:r>
              <a:rPr lang="en-US" sz="4000" b="1" dirty="0"/>
              <a:t> to the hand of his enemies, to the hand of those who seek his life, just as I gave over Zedekiah king of </a:t>
            </a:r>
            <a:r>
              <a:rPr lang="en-US" sz="4000" b="1" dirty="0" err="1"/>
              <a:t>Yehudah</a:t>
            </a:r>
            <a:r>
              <a:rPr lang="en-US" sz="4000" b="1" dirty="0"/>
              <a:t> to the hand of Nebuchadnezzar king of Babylon, [who was] his enemy and was seeking his life.'"</a:t>
            </a:r>
          </a:p>
          <a:p>
            <a:pPr marL="0" indent="0">
              <a:buNone/>
            </a:pPr>
            <a:r>
              <a:rPr lang="en-US" sz="4000" b="1" dirty="0" err="1" smtClean="0"/>
              <a:t>Yirmyahu</a:t>
            </a:r>
            <a:r>
              <a:rPr lang="en-US" sz="4000" b="1" dirty="0" smtClean="0"/>
              <a:t>/Jeremiah 44:29-30</a:t>
            </a:r>
            <a:endParaRPr lang="en-US" sz="4000" b="1" dirty="0"/>
          </a:p>
        </p:txBody>
      </p:sp>
    </p:spTree>
    <p:extLst>
      <p:ext uri="{BB962C8B-B14F-4D97-AF65-F5344CB8AC3E}">
        <p14:creationId xmlns:p14="http://schemas.microsoft.com/office/powerpoint/2010/main" val="12366958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Understanding the Historical Reasons for Banning the Use of the Name </a:t>
            </a:r>
            <a:endParaRPr lang="en-US" sz="4800" b="1" dirty="0" smtClean="0"/>
          </a:p>
          <a:p>
            <a:pPr marL="0" indent="0">
              <a:buNone/>
            </a:pPr>
            <a:r>
              <a:rPr lang="en-US" sz="4000" dirty="0" smtClean="0"/>
              <a:t>The </a:t>
            </a:r>
            <a:r>
              <a:rPr lang="en-US" sz="4000" dirty="0"/>
              <a:t>Seleucid king, Antiochus Epiphanes (175-164) persecuted the Jews in the city of Jerusalem, desecrated the temple of </a:t>
            </a:r>
            <a:r>
              <a:rPr lang="en-US" sz="4000" b="1" dirty="0" err="1">
                <a:latin typeface="Bwhebb" charset="0"/>
                <a:ea typeface="Bwhebb" charset="0"/>
                <a:cs typeface="Bwhebb" charset="0"/>
              </a:rPr>
              <a:t>hwhy</a:t>
            </a:r>
            <a:r>
              <a:rPr lang="en-US" sz="4000" dirty="0"/>
              <a:t> and severely profaned and blasphemed the sacred name of Elohim.  The Jews were forced, under the threat of death, "to depart from the laws of their fathers, and to cease living by the laws of Elohim" (2 Maccabees 6:1).  Antiochus attempted to Hellenize the Jews; that is, to force them to accept and practice the culture of the Greeks. </a:t>
            </a:r>
          </a:p>
        </p:txBody>
      </p:sp>
    </p:spTree>
    <p:extLst>
      <p:ext uri="{BB962C8B-B14F-4D97-AF65-F5344CB8AC3E}">
        <p14:creationId xmlns:p14="http://schemas.microsoft.com/office/powerpoint/2010/main" val="10004256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Under Antiochus</a:t>
            </a:r>
            <a:endParaRPr lang="en-US" sz="4800" b="1" i="1" dirty="0"/>
          </a:p>
          <a:p>
            <a:pPr marL="0" indent="0">
              <a:buNone/>
            </a:pPr>
            <a:r>
              <a:rPr lang="en-US" sz="4000" dirty="0"/>
              <a:t>Part of this attempted Hellenization of the Jews included a prohibition against keeping Sabbath and a prohibition against using and pronouncing Elohim's sacred name. </a:t>
            </a:r>
          </a:p>
          <a:p>
            <a:pPr marL="0" indent="0">
              <a:buNone/>
            </a:pPr>
            <a:r>
              <a:rPr lang="en-US" sz="4000" dirty="0" smtClean="0"/>
              <a:t>Sabbath-keeping </a:t>
            </a:r>
            <a:r>
              <a:rPr lang="en-US" sz="4000" dirty="0"/>
              <a:t>and the practice of circumcision had been forbidden under the pain of death; law-keeping Jews were subjected to every degradation and brutality imaginable; and pagan sacrifices and prostitution were established in the holy temple at Jerusalem. </a:t>
            </a:r>
          </a:p>
        </p:txBody>
      </p:sp>
    </p:spTree>
    <p:extLst>
      <p:ext uri="{BB962C8B-B14F-4D97-AF65-F5344CB8AC3E}">
        <p14:creationId xmlns:p14="http://schemas.microsoft.com/office/powerpoint/2010/main" val="1915566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Under Antiochus</a:t>
            </a:r>
            <a:endParaRPr lang="en-US" sz="4800" b="1" i="1" dirty="0"/>
          </a:p>
          <a:p>
            <a:pPr marL="0" indent="0">
              <a:buNone/>
            </a:pPr>
            <a:r>
              <a:rPr lang="en-US" sz="4000" dirty="0" smtClean="0"/>
              <a:t>The </a:t>
            </a:r>
            <a:r>
              <a:rPr lang="en-US" sz="4000" dirty="0"/>
              <a:t>reign of terror under Antiochus also brought with it the vile abuse and the prohibition against the sacred name as part of his program of forced Hellenization. ("Prohibition Against Sacred Name" in </a:t>
            </a:r>
            <a:r>
              <a:rPr lang="en-US" sz="4000" i="1" dirty="0"/>
              <a:t>The Sacred Name Yahweh</a:t>
            </a:r>
            <a:r>
              <a:rPr lang="en-US" sz="4000" dirty="0"/>
              <a:t> [Qadesh La Yahweh Press, Second Edition, 1995], pp.142,3).</a:t>
            </a:r>
          </a:p>
        </p:txBody>
      </p:sp>
    </p:spTree>
    <p:extLst>
      <p:ext uri="{BB962C8B-B14F-4D97-AF65-F5344CB8AC3E}">
        <p14:creationId xmlns:p14="http://schemas.microsoft.com/office/powerpoint/2010/main" val="31693632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smtClean="0"/>
              <a:t>Traditions of the Fathers</a:t>
            </a:r>
            <a:endParaRPr lang="en-US" sz="4800" b="1" i="1" dirty="0"/>
          </a:p>
          <a:p>
            <a:pPr marL="0" indent="0">
              <a:buNone/>
            </a:pPr>
            <a:r>
              <a:rPr lang="en-US" sz="3200" dirty="0" smtClean="0"/>
              <a:t>One </a:t>
            </a:r>
            <a:r>
              <a:rPr lang="en-US" sz="3200" dirty="0"/>
              <a:t>of the results of the Jewish uprising was the formation of three religious parties in Israel - the Pharisees, the Sadducees, and the Essenes.  And with them came a new religious climate in Israel which focused on the "traditions of the fathers" as a guiding force for scriptural </a:t>
            </a:r>
            <a:r>
              <a:rPr lang="en-US" sz="3200" dirty="0" smtClean="0"/>
              <a:t>interpretation.</a:t>
            </a:r>
          </a:p>
          <a:p>
            <a:pPr marL="0" indent="0">
              <a:buNone/>
            </a:pPr>
            <a:r>
              <a:rPr lang="en-US" sz="3200" dirty="0" smtClean="0"/>
              <a:t>In </a:t>
            </a:r>
            <a:r>
              <a:rPr lang="en-US" sz="3200" dirty="0"/>
              <a:t>the eyes of the rabbis, everything possible had to be done to avoid such horrible blasphemy from ever occurring again.  It was time to build "a fence around the Torah (Law)." (</a:t>
            </a:r>
            <a:r>
              <a:rPr lang="en-US" sz="3200" i="1" dirty="0"/>
              <a:t>Ibid</a:t>
            </a:r>
            <a:r>
              <a:rPr lang="en-US" sz="3200" dirty="0"/>
              <a:t>., </a:t>
            </a:r>
            <a:r>
              <a:rPr lang="en-US" sz="3200" dirty="0" smtClean="0"/>
              <a:t>p.143)</a:t>
            </a:r>
          </a:p>
          <a:p>
            <a:pPr marL="0" indent="0">
              <a:buNone/>
            </a:pPr>
            <a:r>
              <a:rPr lang="en-US" sz="3200" dirty="0" smtClean="0"/>
              <a:t>Thus</a:t>
            </a:r>
            <a:r>
              <a:rPr lang="en-US" sz="3200" dirty="0"/>
              <a:t>, the religious rulers began to formulate an interpretation of the Scriptures which became known as the Oral Law and eventually found a written form in the Talmud</a:t>
            </a:r>
            <a:r>
              <a:rPr lang="en-US" sz="3200" dirty="0" smtClean="0"/>
              <a:t>.</a:t>
            </a:r>
            <a:endParaRPr lang="en-US" sz="3200" dirty="0"/>
          </a:p>
        </p:txBody>
      </p:sp>
    </p:spTree>
    <p:extLst>
      <p:ext uri="{BB962C8B-B14F-4D97-AF65-F5344CB8AC3E}">
        <p14:creationId xmlns:p14="http://schemas.microsoft.com/office/powerpoint/2010/main" val="42572225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The Fence Around the Torah</a:t>
            </a:r>
            <a:endParaRPr lang="en-US" sz="4800" b="1" i="1" dirty="0"/>
          </a:p>
          <a:p>
            <a:pPr marL="0" indent="0">
              <a:buNone/>
            </a:pPr>
            <a:r>
              <a:rPr lang="en-US" sz="3600" dirty="0"/>
              <a:t>This oral tradition, whose purpose was to build "a fence around the Torah," featured additional guidelines which explained the "intention" of the Torah, and soon came to be rigorously imposed on the common people by the three religious parties in Israel.  Laws were formulated and enforced which put stringent restrictions on the Sabbath day activities and in other areas of Jewish life, including the use and pronunciation of the sacred name, </a:t>
            </a:r>
            <a:r>
              <a:rPr lang="en-US" sz="3600" i="1" dirty="0"/>
              <a:t>Yahuwah</a:t>
            </a:r>
            <a:r>
              <a:rPr lang="en-US" sz="3600" dirty="0"/>
              <a:t>.  Responding to the way the sacred name had been desecrated by Antiochus, the religious elite placed restrictions on the use of Elohim's sacred name.</a:t>
            </a:r>
          </a:p>
        </p:txBody>
      </p:sp>
    </p:spTree>
    <p:extLst>
      <p:ext uri="{BB962C8B-B14F-4D97-AF65-F5344CB8AC3E}">
        <p14:creationId xmlns:p14="http://schemas.microsoft.com/office/powerpoint/2010/main" val="6198512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10000"/>
          </a:bodyPr>
          <a:lstStyle/>
          <a:p>
            <a:pPr marL="0" indent="0" algn="ctr">
              <a:buNone/>
            </a:pPr>
            <a:r>
              <a:rPr lang="en-US" sz="4800" b="1" dirty="0"/>
              <a:t>A Ban on the Speaking of the Name</a:t>
            </a:r>
            <a:endParaRPr lang="en-US" sz="4800" b="1" i="1" dirty="0"/>
          </a:p>
          <a:p>
            <a:pPr marL="0" indent="0">
              <a:buNone/>
            </a:pPr>
            <a:r>
              <a:rPr lang="en-US" sz="3600" dirty="0"/>
              <a:t>The Jewish religious leaders pressed forward with an ultra-pious interpretation of Leviticus 24:16 - which commanded that anyone, whether Israelite or alien, who had blasphemed (did violence to) the name </a:t>
            </a:r>
            <a:r>
              <a:rPr lang="en-US" sz="3600" b="1" dirty="0" err="1">
                <a:latin typeface="Bwhebb" charset="0"/>
                <a:ea typeface="Bwhebb" charset="0"/>
                <a:cs typeface="Bwhebb" charset="0"/>
              </a:rPr>
              <a:t>hwhy</a:t>
            </a:r>
            <a:r>
              <a:rPr lang="en-US" sz="3600" dirty="0"/>
              <a:t>, should be stoned to death - and a misunderstanding of Exodus 20:7, and Deuteronomy 5:11, which commanded that no one was to carry the name of </a:t>
            </a:r>
            <a:r>
              <a:rPr lang="en-US" sz="3600" b="1" dirty="0" err="1">
                <a:latin typeface="Bwhebb" charset="0"/>
                <a:ea typeface="Bwhebb" charset="0"/>
                <a:cs typeface="Bwhebb" charset="0"/>
              </a:rPr>
              <a:t>hwhy</a:t>
            </a:r>
            <a:r>
              <a:rPr lang="en-US" sz="3600" dirty="0"/>
              <a:t> to worthlessness.  These passages were now understood to mean that it was profane even to utter the sacred name.  Only the very pious were permitted limited use of the name, and the practice quickly degenerated into a superstition.  Its assumption was that all men were evil, and as the </a:t>
            </a:r>
            <a:r>
              <a:rPr lang="en-US" sz="3600" i="1" dirty="0"/>
              <a:t>Midrash </a:t>
            </a:r>
            <a:r>
              <a:rPr lang="en-US" sz="3600" i="1" dirty="0" err="1"/>
              <a:t>Tehillim</a:t>
            </a:r>
            <a:r>
              <a:rPr lang="en-US" sz="3600" dirty="0"/>
              <a:t> concludes, the world was not worthy enough to pronounce the "whole name." (</a:t>
            </a:r>
            <a:r>
              <a:rPr lang="en-US" sz="3600" i="1" dirty="0"/>
              <a:t>Ibid</a:t>
            </a:r>
            <a:r>
              <a:rPr lang="en-US" sz="3600" dirty="0"/>
              <a:t>., p.144.)</a:t>
            </a:r>
          </a:p>
        </p:txBody>
      </p:sp>
    </p:spTree>
    <p:extLst>
      <p:ext uri="{BB962C8B-B14F-4D97-AF65-F5344CB8AC3E}">
        <p14:creationId xmlns:p14="http://schemas.microsoft.com/office/powerpoint/2010/main" val="34777020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Further References to the Ban</a:t>
            </a:r>
            <a:endParaRPr lang="en-US" sz="4800" b="1" i="1" dirty="0"/>
          </a:p>
          <a:p>
            <a:pPr marL="0" indent="0">
              <a:buNone/>
            </a:pPr>
            <a:r>
              <a:rPr lang="en-US" sz="3600" dirty="0" smtClean="0"/>
              <a:t>The</a:t>
            </a:r>
            <a:r>
              <a:rPr lang="en-US" sz="3600" dirty="0"/>
              <a:t> </a:t>
            </a:r>
            <a:r>
              <a:rPr lang="en-US" sz="3600" i="1" dirty="0"/>
              <a:t>Manual of Discipline</a:t>
            </a:r>
            <a:r>
              <a:rPr lang="en-US" sz="3600" dirty="0"/>
              <a:t> in the Qumran scrolls provides further confirmation of this ban on the use of the </a:t>
            </a:r>
            <a:r>
              <a:rPr lang="en-US" sz="3600" dirty="0" smtClean="0"/>
              <a:t>name:</a:t>
            </a:r>
          </a:p>
          <a:p>
            <a:pPr marL="0" indent="0">
              <a:buNone/>
            </a:pPr>
            <a:r>
              <a:rPr lang="en-US" sz="3600" dirty="0" smtClean="0"/>
              <a:t>Any </a:t>
            </a:r>
            <a:r>
              <a:rPr lang="en-US" sz="3600" dirty="0"/>
              <a:t>man who mentions anything by the Name which is honored above all shall be set apart (i.e. banished) (</a:t>
            </a:r>
            <a:r>
              <a:rPr lang="en-US" sz="3600" i="1" dirty="0"/>
              <a:t>Man. of Disc.</a:t>
            </a:r>
            <a:r>
              <a:rPr lang="en-US" sz="3600" dirty="0"/>
              <a:t> </a:t>
            </a:r>
            <a:r>
              <a:rPr lang="en-US" sz="3600" dirty="0" smtClean="0"/>
              <a:t>6:27)</a:t>
            </a:r>
          </a:p>
          <a:p>
            <a:pPr marL="0" indent="0">
              <a:buNone/>
            </a:pPr>
            <a:r>
              <a:rPr lang="en-US" sz="3600" dirty="0" smtClean="0"/>
              <a:t>In </a:t>
            </a:r>
            <a:r>
              <a:rPr lang="en-US" sz="3600" dirty="0"/>
              <a:t>the </a:t>
            </a:r>
            <a:r>
              <a:rPr lang="en-US" sz="3600" i="1" dirty="0" err="1"/>
              <a:t>Yoma</a:t>
            </a:r>
            <a:r>
              <a:rPr lang="en-US" sz="3600" dirty="0"/>
              <a:t> in the Mishnah we </a:t>
            </a:r>
            <a:r>
              <a:rPr lang="en-US" sz="3600" dirty="0" smtClean="0"/>
              <a:t>read,</a:t>
            </a:r>
          </a:p>
          <a:p>
            <a:pPr marL="0" indent="0">
              <a:buNone/>
            </a:pPr>
            <a:r>
              <a:rPr lang="en-US" sz="3600" dirty="0" smtClean="0"/>
              <a:t>One </a:t>
            </a:r>
            <a:r>
              <a:rPr lang="en-US" sz="3600" dirty="0"/>
              <a:t>does not pronounce the ineffable name outside (of the temple).  Ten times did the high priest pronounce the name. (</a:t>
            </a:r>
            <a:r>
              <a:rPr lang="en-US" sz="3600" i="1" dirty="0" err="1"/>
              <a:t>Yoma</a:t>
            </a:r>
            <a:r>
              <a:rPr lang="en-US" sz="3600" dirty="0"/>
              <a:t> 3:8; 4:1,2; 6:1,2; 8:9.)</a:t>
            </a:r>
          </a:p>
          <a:p>
            <a:pPr marL="0" indent="0">
              <a:buNone/>
            </a:pPr>
            <a:endParaRPr lang="en-US" dirty="0"/>
          </a:p>
        </p:txBody>
      </p:sp>
    </p:spTree>
    <p:extLst>
      <p:ext uri="{BB962C8B-B14F-4D97-AF65-F5344CB8AC3E}">
        <p14:creationId xmlns:p14="http://schemas.microsoft.com/office/powerpoint/2010/main" val="29315754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Is Pronouncing the Name Blasphemy?</a:t>
            </a:r>
            <a:endParaRPr lang="en-US" sz="4800" b="1" i="1" dirty="0"/>
          </a:p>
          <a:p>
            <a:pPr marL="0" indent="0">
              <a:buNone/>
            </a:pPr>
            <a:r>
              <a:rPr lang="en-US" sz="3600" dirty="0"/>
              <a:t>An interesting detail of this ban on the use of the sacred name and pertinent to our understanding of the conflict between Messiah and the Pharisees is that any such verbalization of the name </a:t>
            </a:r>
            <a:r>
              <a:rPr lang="en-US" sz="3600" b="1" dirty="0" err="1">
                <a:latin typeface="Bwhebb" charset="0"/>
                <a:ea typeface="Bwhebb" charset="0"/>
                <a:cs typeface="Bwhebb" charset="0"/>
              </a:rPr>
              <a:t>hwhy</a:t>
            </a:r>
            <a:r>
              <a:rPr lang="en-US" sz="3600" dirty="0"/>
              <a:t> was considered to be blasphemy.  And at a trial, one could not be convicted unless he had exactly pronounced the sacred name:</a:t>
            </a:r>
          </a:p>
        </p:txBody>
      </p:sp>
    </p:spTree>
    <p:extLst>
      <p:ext uri="{BB962C8B-B14F-4D97-AF65-F5344CB8AC3E}">
        <p14:creationId xmlns:p14="http://schemas.microsoft.com/office/powerpoint/2010/main" val="19866237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What’s in a Name?</a:t>
            </a:r>
            <a:endParaRPr lang="en-US" sz="4800" b="1" i="1" dirty="0"/>
          </a:p>
          <a:p>
            <a:pPr marL="0" indent="0">
              <a:buNone/>
            </a:pPr>
            <a:r>
              <a:rPr lang="en-US" sz="3600" dirty="0"/>
              <a:t>"The blasphemer" is not culpable unless he exactly pronounces the name. (</a:t>
            </a:r>
            <a:r>
              <a:rPr lang="en-US" sz="3600" i="1" dirty="0" err="1"/>
              <a:t>Sanh</a:t>
            </a:r>
            <a:r>
              <a:rPr lang="en-US" sz="3600" dirty="0"/>
              <a:t>. 7:5.  Quoted from </a:t>
            </a:r>
            <a:r>
              <a:rPr lang="en-US" sz="3600" i="1" dirty="0"/>
              <a:t>The Sacred Name </a:t>
            </a:r>
            <a:r>
              <a:rPr lang="en-US" sz="3600" b="1" dirty="0" err="1">
                <a:latin typeface="Bwhebb" charset="0"/>
                <a:ea typeface="Bwhebb" charset="0"/>
                <a:cs typeface="Bwhebb" charset="0"/>
              </a:rPr>
              <a:t>hwhy</a:t>
            </a:r>
            <a:r>
              <a:rPr lang="en-US" sz="3600" dirty="0"/>
              <a:t>, </a:t>
            </a:r>
            <a:r>
              <a:rPr lang="en-US" sz="3600" dirty="0" err="1"/>
              <a:t>Qadesh</a:t>
            </a:r>
            <a:r>
              <a:rPr lang="en-US" sz="3600" dirty="0"/>
              <a:t> La Yahuwah Press, 1995, p.156.  The footnote goes on to say, "William Arnold brings our attention to the fact that the Hebrew expression ... literally means that the blasphemer, to be guilty, must pronounce the sacred name </a:t>
            </a:r>
            <a:r>
              <a:rPr lang="en-US" sz="3600" b="1" dirty="0" err="1">
                <a:latin typeface="Bwhebb" charset="0"/>
                <a:ea typeface="Bwhebb" charset="0"/>
                <a:cs typeface="Bwhebb" charset="0"/>
              </a:rPr>
              <a:t>hwhy</a:t>
            </a:r>
            <a:r>
              <a:rPr lang="en-US" sz="3600" dirty="0"/>
              <a:t> 'exactly'")</a:t>
            </a:r>
          </a:p>
        </p:txBody>
      </p:sp>
    </p:spTree>
    <p:extLst>
      <p:ext uri="{BB962C8B-B14F-4D97-AF65-F5344CB8AC3E}">
        <p14:creationId xmlns:p14="http://schemas.microsoft.com/office/powerpoint/2010/main" val="18422916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When on Trial For Saying the Name</a:t>
            </a:r>
            <a:r>
              <a:rPr lang="mr-IN" sz="4800" b="1" dirty="0"/>
              <a:t>…</a:t>
            </a:r>
            <a:endParaRPr lang="en-US" sz="4800" b="1" i="1" dirty="0"/>
          </a:p>
          <a:p>
            <a:pPr marL="0" indent="0">
              <a:buNone/>
            </a:pPr>
            <a:r>
              <a:rPr lang="en-US" sz="3200" dirty="0" smtClean="0"/>
              <a:t>They </a:t>
            </a:r>
            <a:r>
              <a:rPr lang="en-US" sz="3200" dirty="0"/>
              <a:t>even laid down a very specific procedure for bringing a conviction of blasphemy.  According to the Mishnah, the following is an example of that procedure:</a:t>
            </a:r>
          </a:p>
          <a:p>
            <a:r>
              <a:rPr lang="en-US" sz="3200" dirty="0"/>
              <a:t>Rabbi Joshua ben </a:t>
            </a:r>
            <a:r>
              <a:rPr lang="en-US" sz="3200" dirty="0" err="1"/>
              <a:t>Karha</a:t>
            </a:r>
            <a:r>
              <a:rPr lang="en-US" sz="3200" dirty="0"/>
              <a:t> says: On every day they examined the witnesses with a substituted name, "May Jose smite Jose."  When sentence was to be given they did not declare him guilty of death with the substituted name, but  they sent out all the people and asked the chief among the witnesses and said to him.  "Say exactly what you heard." and he says it; and the judges stand up on their feet and rend their garments, and they may not mend them again.  And the second witness says, "I also heard the like," and the third says, "I also heard the like." (</a:t>
            </a:r>
            <a:r>
              <a:rPr lang="en-US" sz="3200" i="1" dirty="0"/>
              <a:t>Ibid</a:t>
            </a:r>
            <a:r>
              <a:rPr lang="en-US" sz="3200" dirty="0" smtClean="0"/>
              <a:t>.)</a:t>
            </a:r>
            <a:endParaRPr lang="en-US" sz="3200" dirty="0"/>
          </a:p>
        </p:txBody>
      </p:sp>
    </p:spTree>
    <p:extLst>
      <p:ext uri="{BB962C8B-B14F-4D97-AF65-F5344CB8AC3E}">
        <p14:creationId xmlns:p14="http://schemas.microsoft.com/office/powerpoint/2010/main" val="23471403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Is Pronouncing the Name Blasphemy?</a:t>
            </a:r>
            <a:endParaRPr lang="en-US" sz="4800" b="1" i="1" dirty="0"/>
          </a:p>
          <a:p>
            <a:pPr marL="0" indent="0">
              <a:buNone/>
            </a:pPr>
            <a:r>
              <a:rPr lang="en-US" sz="3200" i="1" dirty="0" smtClean="0"/>
              <a:t>The </a:t>
            </a:r>
            <a:r>
              <a:rPr lang="en-US" sz="3200" i="1" dirty="0"/>
              <a:t>Stone Edition </a:t>
            </a:r>
            <a:r>
              <a:rPr lang="en-US" sz="3200" i="1" dirty="0" err="1"/>
              <a:t>Tanach</a:t>
            </a:r>
            <a:r>
              <a:rPr lang="en-US" sz="3200" dirty="0"/>
              <a:t>, published by </a:t>
            </a:r>
            <a:r>
              <a:rPr lang="en-US" sz="3200" dirty="0" err="1"/>
              <a:t>Mesorah</a:t>
            </a:r>
            <a:r>
              <a:rPr lang="en-US" sz="3200" dirty="0"/>
              <a:t> Publications, ltd. renders </a:t>
            </a:r>
            <a:r>
              <a:rPr lang="en-US" sz="3200" dirty="0" err="1" smtClean="0"/>
              <a:t>Vayiqra</a:t>
            </a:r>
            <a:r>
              <a:rPr lang="en-US" sz="3200" dirty="0" smtClean="0"/>
              <a:t> (Leviticus) 24, verses </a:t>
            </a:r>
            <a:r>
              <a:rPr lang="en-US" sz="3200" dirty="0"/>
              <a:t>11 and 15/16 as follows:</a:t>
            </a:r>
          </a:p>
          <a:p>
            <a:r>
              <a:rPr lang="en-US" sz="3200" b="1" dirty="0"/>
              <a:t>The son of the Israelite woman </a:t>
            </a:r>
            <a:r>
              <a:rPr lang="en-US" sz="3200" b="1" u="sng" dirty="0"/>
              <a:t>pronounced</a:t>
            </a:r>
            <a:r>
              <a:rPr lang="en-US" sz="3200" b="1" dirty="0"/>
              <a:t> the Name and blasphemed - so they brought him to Moses; the name of his mother was </a:t>
            </a:r>
            <a:r>
              <a:rPr lang="en-US" sz="3200" b="1" dirty="0" err="1"/>
              <a:t>Shelomis</a:t>
            </a:r>
            <a:r>
              <a:rPr lang="en-US" sz="3200" b="1" dirty="0"/>
              <a:t> daughter of </a:t>
            </a:r>
            <a:r>
              <a:rPr lang="en-US" sz="3200" b="1" dirty="0" err="1"/>
              <a:t>Divri</a:t>
            </a:r>
            <a:r>
              <a:rPr lang="en-US" sz="3200" b="1" dirty="0"/>
              <a:t>, of the tribe of Dan.</a:t>
            </a:r>
          </a:p>
          <a:p>
            <a:r>
              <a:rPr lang="en-US" sz="3200" b="1" dirty="0"/>
              <a:t>Any man who will blaspheme his God shall bear his sin; and one who </a:t>
            </a:r>
            <a:r>
              <a:rPr lang="en-US" sz="3200" b="1" u="sng" dirty="0"/>
              <a:t>pronounced</a:t>
            </a:r>
            <a:r>
              <a:rPr lang="en-US" sz="3200" b="1" dirty="0"/>
              <a:t> blasphemously the Name of HASHEM shall be put to death, the entire assembly shall surely stone him; proselyte and native alike, when he blasphemes the Name, he shall be put to death.</a:t>
            </a:r>
          </a:p>
          <a:p>
            <a:pPr marL="0" indent="0">
              <a:buNone/>
            </a:pPr>
            <a:endParaRPr lang="en-US" dirty="0"/>
          </a:p>
        </p:txBody>
      </p:sp>
    </p:spTree>
    <p:extLst>
      <p:ext uri="{BB962C8B-B14F-4D97-AF65-F5344CB8AC3E}">
        <p14:creationId xmlns:p14="http://schemas.microsoft.com/office/powerpoint/2010/main" val="39276275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Does </a:t>
            </a:r>
            <a:r>
              <a:rPr lang="en-US" sz="4800" b="1" i="1" dirty="0" err="1"/>
              <a:t>naqav</a:t>
            </a:r>
            <a:r>
              <a:rPr lang="en-US" sz="4800" b="1" dirty="0"/>
              <a:t> mean “pronounce”?</a:t>
            </a:r>
            <a:endParaRPr lang="en-US" sz="4800" b="1" i="1" dirty="0"/>
          </a:p>
          <a:p>
            <a:pPr marL="0" indent="0">
              <a:buNone/>
            </a:pPr>
            <a:r>
              <a:rPr lang="en-US" sz="4000" i="1" dirty="0"/>
              <a:t>The Theological Wordbook of the Old Testament</a:t>
            </a:r>
            <a:r>
              <a:rPr lang="en-US" sz="4000" dirty="0"/>
              <a:t> defines this word as "</a:t>
            </a:r>
            <a:r>
              <a:rPr lang="en-US" sz="4000" u="sng" dirty="0"/>
              <a:t>to pierce, bore; blaspheme</a:t>
            </a:r>
            <a:r>
              <a:rPr lang="en-US" sz="4000" dirty="0"/>
              <a:t>; appoint."  </a:t>
            </a:r>
            <a:r>
              <a:rPr lang="en-US" sz="4000" i="1" dirty="0"/>
              <a:t>The BDB Hebrew Lexicon</a:t>
            </a:r>
            <a:r>
              <a:rPr lang="en-US" sz="4000" dirty="0"/>
              <a:t> renders it as "pierce, bore, prick off."  And the </a:t>
            </a:r>
            <a:r>
              <a:rPr lang="en-US" sz="4000" i="1" dirty="0"/>
              <a:t>Hebrew and Aramaic Lexicon of the Old Testament</a:t>
            </a:r>
            <a:r>
              <a:rPr lang="en-US" sz="4000" dirty="0"/>
              <a:t> (</a:t>
            </a:r>
            <a:r>
              <a:rPr lang="en-US" sz="4000" i="1" dirty="0"/>
              <a:t>HALOT</a:t>
            </a:r>
            <a:r>
              <a:rPr lang="en-US" sz="4000" dirty="0"/>
              <a:t>) translates it "</a:t>
            </a:r>
            <a:r>
              <a:rPr lang="en-US" sz="4000" u="sng" dirty="0"/>
              <a:t>to bore through</a:t>
            </a:r>
            <a:r>
              <a:rPr lang="en-US" sz="4000" dirty="0"/>
              <a:t>; to fix, establish; to denote, mark; </a:t>
            </a:r>
            <a:r>
              <a:rPr lang="en-US" sz="4000" u="sng" dirty="0"/>
              <a:t>to slander</a:t>
            </a:r>
            <a:r>
              <a:rPr lang="en-US" sz="4000" dirty="0"/>
              <a:t>."</a:t>
            </a:r>
          </a:p>
        </p:txBody>
      </p:sp>
    </p:spTree>
    <p:extLst>
      <p:ext uri="{BB962C8B-B14F-4D97-AF65-F5344CB8AC3E}">
        <p14:creationId xmlns:p14="http://schemas.microsoft.com/office/powerpoint/2010/main" val="2361360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What Does </a:t>
            </a:r>
            <a:r>
              <a:rPr lang="en-US" sz="4800" b="1" i="1" dirty="0" err="1"/>
              <a:t>neqav</a:t>
            </a:r>
            <a:r>
              <a:rPr lang="en-US" sz="4800" b="1" dirty="0"/>
              <a:t> Mean?</a:t>
            </a:r>
            <a:endParaRPr lang="en-US" sz="4800" b="1" i="1" dirty="0"/>
          </a:p>
          <a:p>
            <a:pPr marL="0" indent="0">
              <a:buNone/>
            </a:pPr>
            <a:r>
              <a:rPr lang="en-US" sz="4000" dirty="0"/>
              <a:t>Words from this same three letter root include: </a:t>
            </a:r>
            <a:r>
              <a:rPr lang="en-US" sz="4000" dirty="0" err="1">
                <a:latin typeface="Bwhebb" charset="0"/>
                <a:ea typeface="Bwhebb" charset="0"/>
                <a:cs typeface="Bwhebb" charset="0"/>
              </a:rPr>
              <a:t>bq,n</a:t>
            </a:r>
            <a:r>
              <a:rPr lang="en-US" sz="4000" dirty="0">
                <a:latin typeface="Bwhebb" charset="0"/>
                <a:ea typeface="Bwhebb" charset="0"/>
                <a:cs typeface="Bwhebb" charset="0"/>
              </a:rPr>
              <a:t>&lt;:</a:t>
            </a:r>
            <a:r>
              <a:rPr lang="en-US" sz="4000" dirty="0"/>
              <a:t>  ("</a:t>
            </a:r>
            <a:r>
              <a:rPr lang="en-US" sz="4000" dirty="0" err="1"/>
              <a:t>neqev</a:t>
            </a:r>
            <a:r>
              <a:rPr lang="en-US" sz="4000" dirty="0"/>
              <a:t>") - "subterranean passage, mine" (as something which is dug out or a hole bored through);  </a:t>
            </a:r>
            <a:r>
              <a:rPr lang="en-US" sz="4000" dirty="0" err="1">
                <a:latin typeface="Bwhebb" charset="0"/>
                <a:ea typeface="Bwhebb" charset="0"/>
                <a:cs typeface="Bwhebb" charset="0"/>
              </a:rPr>
              <a:t>bq,n</a:t>
            </a:r>
            <a:r>
              <a:rPr lang="en-US" sz="4000" dirty="0">
                <a:latin typeface="Bwhebb" charset="0"/>
                <a:ea typeface="Bwhebb" charset="0"/>
                <a:cs typeface="Bwhebb" charset="0"/>
              </a:rPr>
              <a:t>&lt;</a:t>
            </a:r>
            <a:r>
              <a:rPr lang="en-US" sz="4000" dirty="0"/>
              <a:t> (</a:t>
            </a:r>
            <a:r>
              <a:rPr lang="en-US" sz="4000" dirty="0" err="1"/>
              <a:t>neqev</a:t>
            </a:r>
            <a:r>
              <a:rPr lang="en-US" sz="4000" dirty="0"/>
              <a:t>) technical term relating to jeweler's work; </a:t>
            </a:r>
            <a:r>
              <a:rPr lang="en-US" sz="4000" dirty="0" err="1">
                <a:latin typeface="Bwhebb" charset="0"/>
                <a:ea typeface="Bwhebb" charset="0"/>
                <a:cs typeface="Bwhebb" charset="0"/>
              </a:rPr>
              <a:t>tb,Q,m</a:t>
            </a:r>
            <a:r>
              <a:rPr lang="en-US" sz="4000" dirty="0">
                <a:latin typeface="Bwhebb" charset="0"/>
                <a:ea typeface="Bwhebb" charset="0"/>
                <a:cs typeface="Bwhebb" charset="0"/>
              </a:rPr>
              <a:t>;</a:t>
            </a:r>
            <a:r>
              <a:rPr lang="en-US" sz="4000" dirty="0"/>
              <a:t> (</a:t>
            </a:r>
            <a:r>
              <a:rPr lang="en-US" sz="4000" dirty="0" err="1"/>
              <a:t>maqqevet</a:t>
            </a:r>
            <a:r>
              <a:rPr lang="en-US" sz="4000" dirty="0"/>
              <a:t>) "hammer"; and </a:t>
            </a:r>
            <a:r>
              <a:rPr lang="en-US" sz="4000" dirty="0" err="1">
                <a:latin typeface="Bwhebb" charset="0"/>
                <a:ea typeface="Bwhebb" charset="0"/>
                <a:cs typeface="Bwhebb" charset="0"/>
              </a:rPr>
              <a:t>tb,Q,m</a:t>
            </a:r>
            <a:r>
              <a:rPr lang="en-US" sz="4000" dirty="0">
                <a:latin typeface="Bwhebb" charset="0"/>
                <a:ea typeface="Bwhebb" charset="0"/>
                <a:cs typeface="Bwhebb" charset="0"/>
              </a:rPr>
              <a:t>;</a:t>
            </a:r>
            <a:r>
              <a:rPr lang="en-US" sz="4000" dirty="0"/>
              <a:t> (</a:t>
            </a:r>
            <a:r>
              <a:rPr lang="en-US" sz="4000" dirty="0" err="1"/>
              <a:t>maqqevet</a:t>
            </a:r>
            <a:r>
              <a:rPr lang="en-US" sz="4000" dirty="0"/>
              <a:t>) "a hole, an excavation, a quarry."  Also, interestingly, this word is used in the Siloam inscription for "piercing through," i.e. digging the tunnel (</a:t>
            </a:r>
            <a:r>
              <a:rPr lang="en-US" sz="4000" i="1" dirty="0"/>
              <a:t>TWOT</a:t>
            </a:r>
            <a:r>
              <a:rPr lang="en-US" sz="4000" dirty="0"/>
              <a:t>).</a:t>
            </a:r>
          </a:p>
        </p:txBody>
      </p:sp>
    </p:spTree>
    <p:extLst>
      <p:ext uri="{BB962C8B-B14F-4D97-AF65-F5344CB8AC3E}">
        <p14:creationId xmlns:p14="http://schemas.microsoft.com/office/powerpoint/2010/main" val="20469055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t>Naqav</a:t>
            </a:r>
            <a:r>
              <a:rPr lang="en-US" sz="4800" b="1" dirty="0"/>
              <a:t> in the </a:t>
            </a:r>
            <a:r>
              <a:rPr lang="en-US" sz="4800" b="1" dirty="0" err="1"/>
              <a:t>Tanach</a:t>
            </a:r>
            <a:endParaRPr lang="en-US" sz="4800" b="1" i="1" dirty="0"/>
          </a:p>
          <a:p>
            <a:pPr marL="0" indent="0">
              <a:buNone/>
            </a:pPr>
            <a:r>
              <a:rPr lang="en-US" sz="3600" b="1" dirty="0" err="1" smtClean="0"/>
              <a:t>Yahoiada</a:t>
            </a:r>
            <a:r>
              <a:rPr lang="en-US" sz="3600" b="1" dirty="0" smtClean="0"/>
              <a:t> </a:t>
            </a:r>
            <a:r>
              <a:rPr lang="en-US" sz="3600" b="1" dirty="0"/>
              <a:t>the priest took a chest and </a:t>
            </a:r>
            <a:r>
              <a:rPr lang="en-US" sz="3600" b="1" u="sng" dirty="0"/>
              <a:t>drilled</a:t>
            </a:r>
            <a:r>
              <a:rPr lang="en-US" sz="3600" b="1" dirty="0"/>
              <a:t> a hole in its lid. He placed it on the right side of the altar near the entrance of Yahuwah's temple. The priests who guarded the entrance would put into it all the silver brought to Yahuwah's temple (2 </a:t>
            </a:r>
            <a:r>
              <a:rPr lang="en-US" sz="3600" b="1" dirty="0" err="1"/>
              <a:t>Melakim</a:t>
            </a:r>
            <a:r>
              <a:rPr lang="en-US" sz="3600" b="1" dirty="0"/>
              <a:t> 12:9</a:t>
            </a:r>
            <a:r>
              <a:rPr lang="en-US" sz="3600" b="1" dirty="0" smtClean="0"/>
              <a:t>).</a:t>
            </a:r>
          </a:p>
          <a:p>
            <a:pPr marL="0" indent="0">
              <a:buNone/>
            </a:pPr>
            <a:r>
              <a:rPr lang="en-US" sz="3600" b="1" dirty="0" smtClean="0"/>
              <a:t>Now </a:t>
            </a:r>
            <a:r>
              <a:rPr lang="en-US" sz="3600" b="1" dirty="0"/>
              <a:t>look, you must be trusting in Egypt, that splintered reed staff. If a man leans for support on it, it </a:t>
            </a:r>
            <a:r>
              <a:rPr lang="en-US" sz="3600" b="1" u="sng" dirty="0"/>
              <a:t>punctures</a:t>
            </a:r>
            <a:r>
              <a:rPr lang="en-US" sz="3600" b="1" dirty="0"/>
              <a:t> his hand and wounds him. That is what Pharaoh king of Egypt does to all who trust in him (2 </a:t>
            </a:r>
            <a:r>
              <a:rPr lang="en-US" sz="3600" b="1" dirty="0" err="1"/>
              <a:t>Melakim</a:t>
            </a:r>
            <a:r>
              <a:rPr lang="en-US" sz="3600" b="1" dirty="0"/>
              <a:t> 18:21).</a:t>
            </a:r>
          </a:p>
          <a:p>
            <a:pPr marL="0" indent="0">
              <a:buNone/>
            </a:pPr>
            <a:endParaRPr lang="en-US" dirty="0"/>
          </a:p>
        </p:txBody>
      </p:sp>
    </p:spTree>
    <p:extLst>
      <p:ext uri="{BB962C8B-B14F-4D97-AF65-F5344CB8AC3E}">
        <p14:creationId xmlns:p14="http://schemas.microsoft.com/office/powerpoint/2010/main" val="37295221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err="1"/>
              <a:t>Naqav</a:t>
            </a:r>
            <a:endParaRPr lang="en-US" sz="4800" b="1" i="1" dirty="0"/>
          </a:p>
          <a:p>
            <a:pPr marL="0" indent="0">
              <a:buNone/>
            </a:pPr>
            <a:r>
              <a:rPr lang="en-US" sz="3600" b="1" dirty="0" smtClean="0"/>
              <a:t>Can </a:t>
            </a:r>
            <a:r>
              <a:rPr lang="en-US" sz="3600" b="1" dirty="0"/>
              <a:t>anyone catch it by its eyes, or </a:t>
            </a:r>
            <a:r>
              <a:rPr lang="en-US" sz="3600" b="1" u="sng" dirty="0"/>
              <a:t>pierce</a:t>
            </a:r>
            <a:r>
              <a:rPr lang="en-US" sz="3600" b="1" dirty="0"/>
              <a:t> (</a:t>
            </a:r>
            <a:r>
              <a:rPr lang="en-US" sz="3600" b="1" i="1" dirty="0" err="1"/>
              <a:t>naqav</a:t>
            </a:r>
            <a:r>
              <a:rPr lang="en-US" sz="3600" b="1" dirty="0"/>
              <a:t>) its nose with a snare? (</a:t>
            </a:r>
            <a:r>
              <a:rPr lang="en-US" sz="3600" b="1" dirty="0" err="1"/>
              <a:t>Iob</a:t>
            </a:r>
            <a:r>
              <a:rPr lang="en-US" sz="3600" b="1" dirty="0"/>
              <a:t> 40:24</a:t>
            </a:r>
            <a:r>
              <a:rPr lang="en-US" sz="3600" b="1" dirty="0" smtClean="0"/>
              <a:t>).</a:t>
            </a:r>
          </a:p>
          <a:p>
            <a:pPr marL="0" indent="0">
              <a:buNone/>
            </a:pPr>
            <a:r>
              <a:rPr lang="en-US" sz="3600" b="1" dirty="0" smtClean="0"/>
              <a:t>Can </a:t>
            </a:r>
            <a:r>
              <a:rPr lang="en-US" sz="3600" b="1" dirty="0"/>
              <a:t>you put a cord through its nose, or </a:t>
            </a:r>
            <a:r>
              <a:rPr lang="en-US" sz="3600" b="1" u="sng" dirty="0"/>
              <a:t>pierce</a:t>
            </a:r>
            <a:r>
              <a:rPr lang="en-US" sz="3600" b="1" dirty="0"/>
              <a:t> (</a:t>
            </a:r>
            <a:r>
              <a:rPr lang="en-US" sz="3600" b="1" i="1" dirty="0" err="1"/>
              <a:t>naqav</a:t>
            </a:r>
            <a:r>
              <a:rPr lang="en-US" sz="3600" b="1" dirty="0"/>
              <a:t>) its jaw with a hook? (</a:t>
            </a:r>
            <a:r>
              <a:rPr lang="en-US" sz="3600" b="1" dirty="0" err="1"/>
              <a:t>Iov</a:t>
            </a:r>
            <a:r>
              <a:rPr lang="en-US" sz="3600" b="1" dirty="0"/>
              <a:t> 41:2</a:t>
            </a:r>
            <a:r>
              <a:rPr lang="en-US" sz="3600" b="1" dirty="0" smtClean="0"/>
              <a:t>).</a:t>
            </a:r>
          </a:p>
          <a:p>
            <a:pPr marL="0" indent="0">
              <a:buNone/>
            </a:pPr>
            <a:r>
              <a:rPr lang="en-US" sz="3600" b="1" dirty="0" smtClean="0"/>
              <a:t>Look</a:t>
            </a:r>
            <a:r>
              <a:rPr lang="en-US" sz="3600" b="1" dirty="0"/>
              <a:t>, you must be trusting in Egypt, that splintered reed staff. If someone leans on it for support, it </a:t>
            </a:r>
            <a:r>
              <a:rPr lang="en-US" sz="3600" b="1" u="sng" dirty="0"/>
              <a:t>punctures</a:t>
            </a:r>
            <a:r>
              <a:rPr lang="en-US" sz="3600" b="1" dirty="0"/>
              <a:t> (</a:t>
            </a:r>
            <a:r>
              <a:rPr lang="en-US" sz="3600" b="1" i="1" dirty="0" err="1"/>
              <a:t>naqav</a:t>
            </a:r>
            <a:r>
              <a:rPr lang="en-US" sz="3600" b="1" dirty="0"/>
              <a:t>) his hand and wounds him. That is what Pharaoh king of Egypt does to all who trust in him (</a:t>
            </a:r>
            <a:r>
              <a:rPr lang="en-US" sz="3600" b="1" dirty="0" err="1" smtClean="0"/>
              <a:t>Yeshayahu</a:t>
            </a:r>
            <a:r>
              <a:rPr lang="en-US" sz="3600" b="1" dirty="0" smtClean="0"/>
              <a:t> 36:6).</a:t>
            </a:r>
            <a:endParaRPr lang="en-US" sz="3600" b="1" dirty="0"/>
          </a:p>
        </p:txBody>
      </p:sp>
    </p:spTree>
    <p:extLst>
      <p:ext uri="{BB962C8B-B14F-4D97-AF65-F5344CB8AC3E}">
        <p14:creationId xmlns:p14="http://schemas.microsoft.com/office/powerpoint/2010/main" val="2075747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6133" b="1" dirty="0"/>
              <a:t>More </a:t>
            </a:r>
            <a:r>
              <a:rPr lang="en-US" sz="6133" b="1" dirty="0" err="1"/>
              <a:t>naqav</a:t>
            </a:r>
            <a:r>
              <a:rPr lang="en-US" sz="6133" b="1" dirty="0"/>
              <a:t> in the </a:t>
            </a:r>
            <a:r>
              <a:rPr lang="en-US" sz="6133" b="1" dirty="0" err="1"/>
              <a:t>Tanach</a:t>
            </a:r>
            <a:endParaRPr lang="en-US" sz="6133" b="1" i="1" dirty="0"/>
          </a:p>
          <a:p>
            <a:pPr marL="0" indent="0">
              <a:buNone/>
            </a:pPr>
            <a:r>
              <a:rPr lang="en-US" sz="3200" b="1" dirty="0" smtClean="0"/>
              <a:t>You </a:t>
            </a:r>
            <a:r>
              <a:rPr lang="en-US" sz="3200" b="1" dirty="0"/>
              <a:t>were in Eden, the garden of Elohim. Every precious stone was your covering, the ruby, topaz, and diamond, the beryl, onyx, and jasper, the sapphire, turquoise, and emerald; your settings and </a:t>
            </a:r>
            <a:r>
              <a:rPr lang="en-US" sz="3200" b="1" u="sng" dirty="0"/>
              <a:t>engravings</a:t>
            </a:r>
            <a:r>
              <a:rPr lang="en-US" sz="3200" b="1" dirty="0"/>
              <a:t> (</a:t>
            </a:r>
            <a:r>
              <a:rPr lang="en-US" sz="3200" b="1" i="1" dirty="0" err="1"/>
              <a:t>naqav</a:t>
            </a:r>
            <a:r>
              <a:rPr lang="en-US" sz="3200" b="1" dirty="0"/>
              <a:t>) were made of gold. On the day you were created they were prepared (</a:t>
            </a:r>
            <a:r>
              <a:rPr lang="en-US" sz="3200" b="1" dirty="0" err="1"/>
              <a:t>Yechezqel</a:t>
            </a:r>
            <a:r>
              <a:rPr lang="en-US" sz="3200" b="1" dirty="0"/>
              <a:t> 28:13</a:t>
            </a:r>
            <a:r>
              <a:rPr lang="en-US" sz="3200" b="1" dirty="0" smtClean="0"/>
              <a:t>).</a:t>
            </a:r>
          </a:p>
          <a:p>
            <a:pPr marL="0" indent="0">
              <a:buNone/>
            </a:pPr>
            <a:r>
              <a:rPr lang="en-US" sz="3200" b="1" dirty="0" smtClean="0"/>
              <a:t>You</a:t>
            </a:r>
            <a:r>
              <a:rPr lang="en-US" sz="3200" b="1" dirty="0"/>
              <a:t> </a:t>
            </a:r>
            <a:r>
              <a:rPr lang="en-US" sz="3200" b="1" u="sng" dirty="0"/>
              <a:t>pierce</a:t>
            </a:r>
            <a:r>
              <a:rPr lang="en-US" sz="3200" b="1" dirty="0"/>
              <a:t> (</a:t>
            </a:r>
            <a:r>
              <a:rPr lang="en-US" sz="3200" b="1" i="1" dirty="0" err="1"/>
              <a:t>naqav</a:t>
            </a:r>
            <a:r>
              <a:rPr lang="en-US" sz="3200" b="1" dirty="0"/>
              <a:t>) the heads of his warriors with a spear. They storm forward to scatter us; they shout with joy as if they were plundering the poor with no opposition (Habakkuk 3:14</a:t>
            </a:r>
            <a:r>
              <a:rPr lang="en-US" sz="3200" b="1" dirty="0" smtClean="0"/>
              <a:t>).</a:t>
            </a:r>
          </a:p>
          <a:p>
            <a:pPr marL="0" indent="0">
              <a:buNone/>
            </a:pPr>
            <a:r>
              <a:rPr lang="en-US" sz="3200" b="1" dirty="0" smtClean="0"/>
              <a:t>You </a:t>
            </a:r>
            <a:r>
              <a:rPr lang="en-US" sz="3200" b="1" dirty="0"/>
              <a:t>have planted much, but have little harvest. You eat, but are never filled. You drink, but are still thirsty. You are clothed, but not warm. Those who earn wages end up with </a:t>
            </a:r>
            <a:r>
              <a:rPr lang="en-US" sz="3200" b="1" u="sng" dirty="0"/>
              <a:t>holes</a:t>
            </a:r>
            <a:r>
              <a:rPr lang="en-US" sz="3200" b="1" dirty="0"/>
              <a:t> (</a:t>
            </a:r>
            <a:r>
              <a:rPr lang="en-US" sz="3200" b="1" i="1" dirty="0" err="1"/>
              <a:t>naqav</a:t>
            </a:r>
            <a:r>
              <a:rPr lang="en-US" sz="3200" b="1" dirty="0"/>
              <a:t>) in their money bags.'" (</a:t>
            </a:r>
            <a:r>
              <a:rPr lang="en-US" sz="3200" b="1" dirty="0" err="1"/>
              <a:t>Chaggai</a:t>
            </a:r>
            <a:r>
              <a:rPr lang="en-US" sz="3200" b="1" dirty="0"/>
              <a:t> 1:6</a:t>
            </a:r>
            <a:r>
              <a:rPr lang="en-US" sz="3200" b="1" dirty="0" smtClean="0"/>
              <a:t>).</a:t>
            </a:r>
            <a:endParaRPr lang="en-US" sz="3200" b="1" dirty="0"/>
          </a:p>
        </p:txBody>
      </p:sp>
    </p:spTree>
    <p:extLst>
      <p:ext uri="{BB962C8B-B14F-4D97-AF65-F5344CB8AC3E}">
        <p14:creationId xmlns:p14="http://schemas.microsoft.com/office/powerpoint/2010/main" val="7059635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b="1" dirty="0"/>
              <a:t>Leviticus 24:11, 15-16</a:t>
            </a:r>
            <a:endParaRPr lang="en-US" sz="4800" b="1" i="1" dirty="0"/>
          </a:p>
          <a:p>
            <a:pPr marL="0" indent="0">
              <a:buNone/>
            </a:pPr>
            <a:r>
              <a:rPr lang="en-US" sz="3600" dirty="0" smtClean="0"/>
              <a:t>In </a:t>
            </a:r>
            <a:r>
              <a:rPr lang="en-US" sz="3600" dirty="0"/>
              <a:t>both of these verses, and in the context as a whole, the word is used in parallel with "to curse</a:t>
            </a:r>
            <a:r>
              <a:rPr lang="en-US" sz="3600" dirty="0" smtClean="0"/>
              <a:t>.”</a:t>
            </a:r>
          </a:p>
          <a:p>
            <a:pPr marL="0" indent="0">
              <a:buNone/>
            </a:pPr>
            <a:r>
              <a:rPr lang="en-US" sz="3600" b="1" dirty="0" smtClean="0"/>
              <a:t>The </a:t>
            </a:r>
            <a:r>
              <a:rPr lang="en-US" sz="3600" b="1" dirty="0" err="1"/>
              <a:t>Yisraeli</a:t>
            </a:r>
            <a:r>
              <a:rPr lang="en-US" sz="3600" b="1" dirty="0"/>
              <a:t> woman's son </a:t>
            </a:r>
            <a:r>
              <a:rPr lang="en-US" sz="3600" b="1" u="sng" dirty="0"/>
              <a:t>misused the Name and cursed</a:t>
            </a:r>
            <a:r>
              <a:rPr lang="en-US" sz="3600" b="1" dirty="0"/>
              <a:t>....  </a:t>
            </a:r>
          </a:p>
          <a:p>
            <a:pPr marL="0" indent="0">
              <a:buNone/>
            </a:pPr>
            <a:r>
              <a:rPr lang="en-US" sz="3600" b="1" dirty="0" smtClean="0"/>
              <a:t>Moreover</a:t>
            </a:r>
            <a:r>
              <a:rPr lang="en-US" sz="3600" b="1" dirty="0"/>
              <a:t>, you are to tell the sons of </a:t>
            </a:r>
            <a:r>
              <a:rPr lang="en-US" sz="3600" b="1" dirty="0" err="1"/>
              <a:t>Yisrael</a:t>
            </a:r>
            <a:r>
              <a:rPr lang="en-US" sz="3600" b="1" dirty="0"/>
              <a:t>, 'If any man </a:t>
            </a:r>
            <a:r>
              <a:rPr lang="en-US" sz="3600" b="1" u="sng" dirty="0"/>
              <a:t>curses his Elohim</a:t>
            </a:r>
            <a:r>
              <a:rPr lang="en-US" sz="3600" b="1" dirty="0"/>
              <a:t> he will bear responsibility for his sin, and one who </a:t>
            </a:r>
            <a:r>
              <a:rPr lang="en-US" sz="3600" b="1" u="sng" dirty="0"/>
              <a:t>misuses the name of Yahuwah</a:t>
            </a:r>
            <a:r>
              <a:rPr lang="en-US" sz="3600" b="1" dirty="0"/>
              <a:t> must surely be put to death. The whole congregation must surely stone him, whether he is a foreigner or a native citizen; when he misuses the Name he must be put to death.</a:t>
            </a:r>
          </a:p>
          <a:p>
            <a:pPr marL="0" indent="0">
              <a:buNone/>
            </a:pPr>
            <a:endParaRPr lang="en-US" dirty="0"/>
          </a:p>
        </p:txBody>
      </p:sp>
    </p:spTree>
    <p:extLst>
      <p:ext uri="{BB962C8B-B14F-4D97-AF65-F5344CB8AC3E}">
        <p14:creationId xmlns:p14="http://schemas.microsoft.com/office/powerpoint/2010/main" val="16514983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Did </a:t>
            </a:r>
            <a:r>
              <a:rPr lang="en-US" sz="4800" b="1" dirty="0" err="1"/>
              <a:t>Y</a:t>
            </a:r>
            <a:r>
              <a:rPr lang="en-US" sz="4800" b="1" dirty="0" err="1" smtClean="0"/>
              <a:t>eshua</a:t>
            </a:r>
            <a:r>
              <a:rPr lang="en-US" sz="4800" b="1" dirty="0" smtClean="0"/>
              <a:t> </a:t>
            </a:r>
            <a:r>
              <a:rPr lang="en-US" sz="4800" b="1" dirty="0"/>
              <a:t>Use and Reveal the Name?</a:t>
            </a:r>
            <a:endParaRPr lang="en-US" sz="4800" b="1" i="1" dirty="0"/>
          </a:p>
          <a:p>
            <a:pPr marL="0" indent="0">
              <a:buNone/>
            </a:pPr>
            <a:r>
              <a:rPr lang="en-US" sz="4000" b="1" dirty="0"/>
              <a:t>I have manifested </a:t>
            </a:r>
            <a:r>
              <a:rPr lang="en-US" sz="4000" b="1" u="sng" dirty="0"/>
              <a:t>Your name</a:t>
            </a:r>
            <a:r>
              <a:rPr lang="en-US" sz="4000" b="1" dirty="0"/>
              <a:t> (i.e. the name </a:t>
            </a:r>
            <a:r>
              <a:rPr lang="en-US" sz="4000" b="1" dirty="0" err="1">
                <a:latin typeface="Bwhebb" charset="0"/>
                <a:ea typeface="Bwhebb" charset="0"/>
                <a:cs typeface="Bwhebb" charset="0"/>
              </a:rPr>
              <a:t>hwhy</a:t>
            </a:r>
            <a:r>
              <a:rPr lang="en-US" sz="4000" b="1" dirty="0"/>
              <a:t> - Yahuwah) to the men whom You gave Me out of the world; they were Yours and You gave them to Me, and they have kept Your word.  (John 17:6, NAS)</a:t>
            </a:r>
          </a:p>
        </p:txBody>
      </p:sp>
    </p:spTree>
    <p:extLst>
      <p:ext uri="{BB962C8B-B14F-4D97-AF65-F5344CB8AC3E}">
        <p14:creationId xmlns:p14="http://schemas.microsoft.com/office/powerpoint/2010/main" val="25117529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The Gethsemane Prayer</a:t>
            </a:r>
            <a:endParaRPr lang="en-US" sz="4800" b="1" i="1" dirty="0"/>
          </a:p>
          <a:p>
            <a:pPr marL="0" indent="0">
              <a:buNone/>
            </a:pPr>
            <a:r>
              <a:rPr lang="en-US" sz="4000" b="1" dirty="0" smtClean="0"/>
              <a:t>O </a:t>
            </a:r>
            <a:r>
              <a:rPr lang="en-US" sz="4000" b="1" dirty="0"/>
              <a:t>righteous Father, although the world has not known You, yet I have known You; and these have known that You sent Me; </a:t>
            </a:r>
            <a:r>
              <a:rPr lang="en-US" sz="4000" b="1" u="sng" dirty="0"/>
              <a:t>and I have made Your name known to them, and will make it known</a:t>
            </a:r>
            <a:r>
              <a:rPr lang="en-US" sz="4000" b="1" dirty="0"/>
              <a:t>, so that the love with which You loved Me may be in them, and I in them. (John 17:25,26)</a:t>
            </a:r>
          </a:p>
        </p:txBody>
      </p:sp>
    </p:spTree>
    <p:extLst>
      <p:ext uri="{BB962C8B-B14F-4D97-AF65-F5344CB8AC3E}">
        <p14:creationId xmlns:p14="http://schemas.microsoft.com/office/powerpoint/2010/main" val="4898509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b="1" dirty="0"/>
              <a:t>Does Elohim Want Us to Know His Name?</a:t>
            </a:r>
            <a:endParaRPr lang="en-US" sz="4800" b="1" i="1" dirty="0"/>
          </a:p>
          <a:p>
            <a:pPr marL="0" indent="0">
              <a:buNone/>
            </a:pPr>
            <a:r>
              <a:rPr lang="en-US" sz="4000" b="1" dirty="0"/>
              <a:t>Both the one who makes men holy and those who are made holy are of the same family. So </a:t>
            </a:r>
            <a:r>
              <a:rPr lang="en-US" sz="4000" b="1" dirty="0" err="1" smtClean="0"/>
              <a:t>Yeshua</a:t>
            </a:r>
            <a:r>
              <a:rPr lang="en-US" sz="4000" b="1" dirty="0" smtClean="0"/>
              <a:t> </a:t>
            </a:r>
            <a:r>
              <a:rPr lang="en-US" sz="4000" b="1" dirty="0"/>
              <a:t>is not ashamed to call them brothers.  He says, "</a:t>
            </a:r>
            <a:r>
              <a:rPr lang="en-US" sz="4000" b="1" u="sng" dirty="0"/>
              <a:t>I will declare your name to my brothers</a:t>
            </a:r>
            <a:r>
              <a:rPr lang="en-US" sz="4000" b="1" dirty="0"/>
              <a:t>; in the presence of the congregation I will sing your praises." (Hebrews </a:t>
            </a:r>
            <a:r>
              <a:rPr lang="en-US" sz="4000" b="1" dirty="0" smtClean="0"/>
              <a:t>2:11-12</a:t>
            </a:r>
            <a:r>
              <a:rPr lang="en-US" sz="4000" b="1" dirty="0"/>
              <a:t>, NIV)</a:t>
            </a:r>
          </a:p>
        </p:txBody>
      </p:sp>
    </p:spTree>
    <p:extLst>
      <p:ext uri="{BB962C8B-B14F-4D97-AF65-F5344CB8AC3E}">
        <p14:creationId xmlns:p14="http://schemas.microsoft.com/office/powerpoint/2010/main" val="31832955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74" y="348344"/>
            <a:ext cx="11741425" cy="6313715"/>
          </a:xfrm>
        </p:spPr>
        <p:txBody>
          <a:bodyPr>
            <a:normAutofit/>
          </a:bodyPr>
          <a:lstStyle/>
          <a:p>
            <a:pPr marL="0" indent="0" algn="ctr">
              <a:buNone/>
            </a:pPr>
            <a:r>
              <a:rPr lang="en-US" sz="4800" b="1" dirty="0" smtClean="0">
                <a:cs typeface="Times New Roman" pitchFamily="18" charset="0"/>
              </a:rPr>
              <a:t>Messiah Will Come When Jews Say the Name</a:t>
            </a:r>
            <a:endParaRPr lang="en-US" sz="4800" b="1" dirty="0">
              <a:solidFill>
                <a:schemeClr val="tx1"/>
              </a:solidFill>
              <a:latin typeface="+mn-lt"/>
              <a:cs typeface="Times New Roman" pitchFamily="18" charset="0"/>
            </a:endParaRPr>
          </a:p>
          <a:p>
            <a:pPr marL="0" indent="0">
              <a:buNone/>
            </a:pPr>
            <a:r>
              <a:rPr lang="en-US" sz="4000" b="1" dirty="0"/>
              <a:t>Jerusalem, Jerusalem, who kills the prophets and stones those who are sent to her! How often I wanted to gather your children together, the way a hen gathers her chicks under her wings, and you were unwilling.</a:t>
            </a:r>
          </a:p>
          <a:p>
            <a:pPr marL="0" indent="0">
              <a:buNone/>
            </a:pPr>
            <a:r>
              <a:rPr lang="en-US" sz="4000" b="1" dirty="0" smtClean="0"/>
              <a:t>Behold</a:t>
            </a:r>
            <a:r>
              <a:rPr lang="en-US" sz="4000" b="1" dirty="0"/>
              <a:t>, your house is being left to you </a:t>
            </a:r>
            <a:r>
              <a:rPr lang="en-US" sz="4000" b="1" dirty="0" smtClean="0"/>
              <a:t>desolate! </a:t>
            </a:r>
            <a:r>
              <a:rPr lang="en-US" sz="4000" b="1" dirty="0"/>
              <a:t>"For I say to you, from now on you will not see Me until you say, 'BLESSED IS HE WHO COMES IN THE NAME OF </a:t>
            </a:r>
            <a:r>
              <a:rPr lang="en-US" sz="4000" b="1" dirty="0" smtClean="0"/>
              <a:t> YAHUWAH!'“  </a:t>
            </a:r>
            <a:r>
              <a:rPr lang="en-US" sz="4000" b="1" dirty="0" smtClean="0"/>
              <a:t>Matthew 23:37-39</a:t>
            </a:r>
            <a:endParaRPr lang="en-US" sz="4000" b="1" dirty="0"/>
          </a:p>
        </p:txBody>
      </p:sp>
    </p:spTree>
    <p:extLst>
      <p:ext uri="{BB962C8B-B14F-4D97-AF65-F5344CB8AC3E}">
        <p14:creationId xmlns:p14="http://schemas.microsoft.com/office/powerpoint/2010/main" val="23432474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74" y="348344"/>
            <a:ext cx="11741425" cy="6313715"/>
          </a:xfrm>
        </p:spPr>
        <p:txBody>
          <a:bodyPr>
            <a:normAutofit/>
          </a:bodyPr>
          <a:lstStyle/>
          <a:p>
            <a:pPr marL="0" indent="0" algn="ctr">
              <a:buNone/>
            </a:pPr>
            <a:r>
              <a:rPr lang="en-US" sz="4800" b="1" dirty="0" smtClean="0">
                <a:cs typeface="Times New Roman" pitchFamily="18" charset="0"/>
              </a:rPr>
              <a:t>Calling Upon His Name</a:t>
            </a:r>
            <a:endParaRPr lang="en-US" sz="4800" b="1" dirty="0">
              <a:solidFill>
                <a:schemeClr val="tx1"/>
              </a:solidFill>
              <a:latin typeface="+mn-lt"/>
              <a:cs typeface="Times New Roman" pitchFamily="18" charset="0"/>
            </a:endParaRPr>
          </a:p>
          <a:p>
            <a:pPr marL="0" indent="0">
              <a:buNone/>
            </a:pPr>
            <a:r>
              <a:rPr lang="en-US" sz="4000" b="1" dirty="0" smtClean="0"/>
              <a:t>How </a:t>
            </a:r>
            <a:r>
              <a:rPr lang="en-US" sz="4000" b="1" dirty="0"/>
              <a:t>long, O Yahuwah? Will You be angry forever? Will Your jealousy burn like fire</a:t>
            </a:r>
            <a:r>
              <a:rPr lang="en-US" sz="4000" b="1" dirty="0" smtClean="0"/>
              <a:t>? </a:t>
            </a:r>
            <a:r>
              <a:rPr lang="en-US" sz="4000" b="1" dirty="0"/>
              <a:t>Pour out Your wrath upon the nations which do not know You, And upon the kingdoms which do not call upon Your name.</a:t>
            </a:r>
          </a:p>
          <a:p>
            <a:pPr marL="0" indent="0">
              <a:buNone/>
            </a:pPr>
            <a:r>
              <a:rPr lang="en-US" sz="4000" b="1" dirty="0" smtClean="0"/>
              <a:t>Psalm 79:5-6</a:t>
            </a:r>
          </a:p>
          <a:p>
            <a:pPr marL="0" indent="0">
              <a:buNone/>
            </a:pPr>
            <a:r>
              <a:rPr lang="en-US" sz="4000" b="1" dirty="0"/>
              <a:t>Let Your hand be upon the man of Your right hand, Upon the son of man whom You made strong for Yourself</a:t>
            </a:r>
            <a:r>
              <a:rPr lang="en-US" sz="4000" b="1" dirty="0" smtClean="0"/>
              <a:t>. </a:t>
            </a:r>
            <a:r>
              <a:rPr lang="en-US" sz="4000" b="1" dirty="0"/>
              <a:t>Then we shall not turn back from You; Revive us, and we will call upon Your name</a:t>
            </a:r>
            <a:r>
              <a:rPr lang="en-US" sz="4000" b="1" dirty="0" smtClean="0"/>
              <a:t>.  </a:t>
            </a:r>
            <a:r>
              <a:rPr lang="en-US" sz="4000" b="1" dirty="0" smtClean="0"/>
              <a:t>Psalm 79:17-18</a:t>
            </a:r>
            <a:endParaRPr lang="en-US" sz="4000" b="1" dirty="0"/>
          </a:p>
        </p:txBody>
      </p:sp>
    </p:spTree>
    <p:extLst>
      <p:ext uri="{BB962C8B-B14F-4D97-AF65-F5344CB8AC3E}">
        <p14:creationId xmlns:p14="http://schemas.microsoft.com/office/powerpoint/2010/main" val="35286858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74" y="348344"/>
            <a:ext cx="11741425" cy="6313715"/>
          </a:xfrm>
        </p:spPr>
        <p:txBody>
          <a:bodyPr>
            <a:normAutofit fontScale="92500"/>
          </a:bodyPr>
          <a:lstStyle/>
          <a:p>
            <a:pPr marL="0" indent="0" algn="ctr">
              <a:buNone/>
            </a:pPr>
            <a:r>
              <a:rPr lang="en-US" sz="4800" b="1" dirty="0" smtClean="0">
                <a:cs typeface="Times New Roman" pitchFamily="18" charset="0"/>
              </a:rPr>
              <a:t>Calling Upon His Name</a:t>
            </a:r>
            <a:endParaRPr lang="en-US" sz="4800" b="1" dirty="0">
              <a:solidFill>
                <a:schemeClr val="tx1"/>
              </a:solidFill>
              <a:latin typeface="+mn-lt"/>
              <a:cs typeface="Times New Roman" pitchFamily="18" charset="0"/>
            </a:endParaRPr>
          </a:p>
          <a:p>
            <a:pPr marL="0" indent="0">
              <a:buNone/>
            </a:pPr>
            <a:r>
              <a:rPr lang="en-US" sz="4000" b="1" dirty="0"/>
              <a:t>Oh give thanks to Yahuwah, call upon His name; Make known His deeds among the peoples</a:t>
            </a:r>
            <a:r>
              <a:rPr lang="en-US" sz="4000" b="1" dirty="0" smtClean="0"/>
              <a:t>. Psalm 105:1</a:t>
            </a:r>
          </a:p>
          <a:p>
            <a:pPr marL="0" indent="0">
              <a:buNone/>
            </a:pPr>
            <a:r>
              <a:rPr lang="en-US" sz="4000" b="1" dirty="0"/>
              <a:t>I shall lift up the cup of salvation And call upon the name of Yahuwah</a:t>
            </a:r>
            <a:r>
              <a:rPr lang="en-US" sz="4000" b="1" dirty="0" smtClean="0"/>
              <a:t>.  Psalm 116:13</a:t>
            </a:r>
          </a:p>
          <a:p>
            <a:pPr marL="0" indent="0">
              <a:buNone/>
            </a:pPr>
            <a:r>
              <a:rPr lang="en-US" sz="4000" b="1" dirty="0"/>
              <a:t>To You I shall offer a sacrifice of thanksgiving, And call upon the name of Yahuwah</a:t>
            </a:r>
            <a:r>
              <a:rPr lang="en-US" sz="4000" b="1" dirty="0" smtClean="0"/>
              <a:t>.  Psalm 116:17</a:t>
            </a:r>
          </a:p>
          <a:p>
            <a:pPr marL="0" indent="0">
              <a:buNone/>
            </a:pPr>
            <a:r>
              <a:rPr lang="en-US" sz="3600" b="1" dirty="0" smtClean="0"/>
              <a:t>Therefore </a:t>
            </a:r>
            <a:r>
              <a:rPr lang="en-US" sz="3600" b="1" dirty="0"/>
              <a:t>you will joyously draw water From the springs of salvation</a:t>
            </a:r>
            <a:r>
              <a:rPr lang="en-US" sz="3600" b="1" dirty="0" smtClean="0"/>
              <a:t>. </a:t>
            </a:r>
            <a:r>
              <a:rPr lang="en-US" sz="3600" b="1" dirty="0"/>
              <a:t>And in that day you will say, "Give thanks to Yahuwah, call on His name. Make known His deeds among the peoples; Make [them] remember that His name is exalted</a:t>
            </a:r>
            <a:r>
              <a:rPr lang="en-US" sz="3600" b="1" dirty="0" smtClean="0"/>
              <a:t>.“  </a:t>
            </a:r>
            <a:r>
              <a:rPr lang="en-US" sz="4000" b="1" dirty="0" smtClean="0"/>
              <a:t>Isaiah 12:3-4</a:t>
            </a:r>
            <a:endParaRPr lang="en-US" dirty="0"/>
          </a:p>
        </p:txBody>
      </p:sp>
    </p:spTree>
    <p:extLst>
      <p:ext uri="{BB962C8B-B14F-4D97-AF65-F5344CB8AC3E}">
        <p14:creationId xmlns:p14="http://schemas.microsoft.com/office/powerpoint/2010/main" val="24483386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76317</TotalTime>
  <Words>2196</Words>
  <Application>Microsoft Office PowerPoint</Application>
  <PresentationFormat>Widescreen</PresentationFormat>
  <Paragraphs>202</Paragraphs>
  <Slides>48</Slides>
  <Notes>48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Bwhebb</vt:lpstr>
      <vt:lpstr>Calibri</vt:lpstr>
      <vt:lpstr>Calibri Light</vt:lpstr>
      <vt:lpstr>Helvetica</vt:lpstr>
      <vt:lpstr>Mangal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708</cp:revision>
  <dcterms:created xsi:type="dcterms:W3CDTF">2018-11-07T08:55:54Z</dcterms:created>
  <dcterms:modified xsi:type="dcterms:W3CDTF">2020-03-22T16:33:33Z</dcterms:modified>
</cp:coreProperties>
</file>