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1"/>
  </p:notesMasterIdLst>
  <p:sldIdLst>
    <p:sldId id="264" r:id="rId2"/>
    <p:sldId id="753" r:id="rId3"/>
    <p:sldId id="826" r:id="rId4"/>
    <p:sldId id="845" r:id="rId5"/>
    <p:sldId id="846" r:id="rId6"/>
    <p:sldId id="847" r:id="rId7"/>
    <p:sldId id="848" r:id="rId8"/>
    <p:sldId id="844" r:id="rId9"/>
    <p:sldId id="829" r:id="rId10"/>
    <p:sldId id="830" r:id="rId11"/>
    <p:sldId id="832" r:id="rId12"/>
    <p:sldId id="840" r:id="rId13"/>
    <p:sldId id="841" r:id="rId14"/>
    <p:sldId id="842" r:id="rId15"/>
    <p:sldId id="834" r:id="rId16"/>
    <p:sldId id="835" r:id="rId17"/>
    <p:sldId id="836" r:id="rId18"/>
    <p:sldId id="837" r:id="rId19"/>
    <p:sldId id="838" r:id="rId20"/>
    <p:sldId id="839" r:id="rId21"/>
    <p:sldId id="843" r:id="rId22"/>
    <p:sldId id="813" r:id="rId23"/>
    <p:sldId id="851" r:id="rId24"/>
    <p:sldId id="814" r:id="rId25"/>
    <p:sldId id="815" r:id="rId26"/>
    <p:sldId id="816" r:id="rId27"/>
    <p:sldId id="817" r:id="rId28"/>
    <p:sldId id="818" r:id="rId29"/>
    <p:sldId id="849" r:id="rId30"/>
    <p:sldId id="850" r:id="rId31"/>
    <p:sldId id="819" r:id="rId32"/>
    <p:sldId id="820" r:id="rId33"/>
    <p:sldId id="821" r:id="rId34"/>
    <p:sldId id="822" r:id="rId35"/>
    <p:sldId id="823" r:id="rId36"/>
    <p:sldId id="824" r:id="rId37"/>
    <p:sldId id="825" r:id="rId38"/>
    <p:sldId id="803" r:id="rId39"/>
    <p:sldId id="781" r:id="rId4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3719" autoAdjust="0"/>
    <p:restoredTop sz="94723" autoAdjust="0"/>
  </p:normalViewPr>
  <p:slideViewPr>
    <p:cSldViewPr snapToGrid="0">
      <p:cViewPr varScale="1">
        <p:scale>
          <a:sx n="72" d="100"/>
          <a:sy n="72" d="100"/>
        </p:scale>
        <p:origin x="96" y="546"/>
      </p:cViewPr>
      <p:guideLst/>
    </p:cSldViewPr>
  </p:slideViewPr>
  <p:outlineViewPr>
    <p:cViewPr>
      <p:scale>
        <a:sx n="33" d="100"/>
        <a:sy n="33" d="100"/>
      </p:scale>
      <p:origin x="0" y="-12384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0" Type="http://schemas.openxmlformats.org/officeDocument/2006/relationships/slide" Target="slides/slide19.xml"/><Relationship Id="rId41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9DFE066-076E-4FCB-A0D9-5A2CC649E639}" type="datetimeFigureOut">
              <a:rPr lang="en-US" smtClean="0"/>
              <a:t>5/30/2020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7257C46-5D63-4036-B9A6-820866EDF7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44532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BE03013-8287-D549-A06B-B0A86AFD763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556481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BE03013-8287-D549-A06B-B0A86AFD763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1812924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E03013-8287-D549-A06B-B0A86AFD7633}" type="slidenum">
              <a:rPr lang="en-US" smtClean="0">
                <a:solidFill>
                  <a:prstClr val="black"/>
                </a:solidFill>
              </a:rPr>
              <a:pPr/>
              <a:t>3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538310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E03013-8287-D549-A06B-B0A86AFD7633}" type="slidenum">
              <a:rPr lang="en-US" smtClean="0">
                <a:solidFill>
                  <a:prstClr val="black"/>
                </a:solidFill>
              </a:rPr>
              <a:pPr/>
              <a:t>38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12807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E03013-8287-D549-A06B-B0A86AFD7633}" type="slidenum">
              <a:rPr lang="en-US" smtClean="0">
                <a:solidFill>
                  <a:prstClr val="black"/>
                </a:solidFill>
              </a:rPr>
              <a:pPr/>
              <a:t>39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88021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F47777-84D7-4CF1-B56F-347CA25596FD}" type="datetimeFigureOut">
              <a:rPr lang="en-US" smtClean="0"/>
              <a:t>5/30/2020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1B01FA-5DD9-417B-ABB8-22AA979D9A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03073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F47777-84D7-4CF1-B56F-347CA25596FD}" type="datetimeFigureOut">
              <a:rPr lang="en-US" smtClean="0"/>
              <a:t>5/30/2020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1B01FA-5DD9-417B-ABB8-22AA979D9A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44057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F47777-84D7-4CF1-B56F-347CA25596FD}" type="datetimeFigureOut">
              <a:rPr lang="en-US" smtClean="0"/>
              <a:t>5/30/2020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1B01FA-5DD9-417B-ABB8-22AA979D9A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77157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F47777-84D7-4CF1-B56F-347CA25596FD}" type="datetimeFigureOut">
              <a:rPr lang="en-US" smtClean="0"/>
              <a:t>5/30/2020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1B01FA-5DD9-417B-ABB8-22AA979D9A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5107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F47777-84D7-4CF1-B56F-347CA25596FD}" type="datetimeFigureOut">
              <a:rPr lang="en-US" smtClean="0"/>
              <a:t>5/30/2020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1B01FA-5DD9-417B-ABB8-22AA979D9A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95194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F47777-84D7-4CF1-B56F-347CA25596FD}" type="datetimeFigureOut">
              <a:rPr lang="en-US" smtClean="0"/>
              <a:t>5/30/2020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1B01FA-5DD9-417B-ABB8-22AA979D9A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36550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F47777-84D7-4CF1-B56F-347CA25596FD}" type="datetimeFigureOut">
              <a:rPr lang="en-US" smtClean="0"/>
              <a:t>5/30/2020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1B01FA-5DD9-417B-ABB8-22AA979D9A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49045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F47777-84D7-4CF1-B56F-347CA25596FD}" type="datetimeFigureOut">
              <a:rPr lang="en-US" smtClean="0"/>
              <a:t>5/30/2020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1B01FA-5DD9-417B-ABB8-22AA979D9A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42201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F47777-84D7-4CF1-B56F-347CA25596FD}" type="datetimeFigureOut">
              <a:rPr lang="en-US" smtClean="0"/>
              <a:t>5/30/2020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1B01FA-5DD9-417B-ABB8-22AA979D9A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57195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F47777-84D7-4CF1-B56F-347CA25596FD}" type="datetimeFigureOut">
              <a:rPr lang="en-US" smtClean="0"/>
              <a:t>5/30/2020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1B01FA-5DD9-417B-ABB8-22AA979D9A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4490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F47777-84D7-4CF1-B56F-347CA25596FD}" type="datetimeFigureOut">
              <a:rPr lang="en-US" smtClean="0"/>
              <a:t>5/30/2020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1B01FA-5DD9-417B-ABB8-22AA979D9A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78562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9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F47777-84D7-4CF1-B56F-347CA25596FD}" type="datetimeFigureOut">
              <a:rPr lang="en-US" smtClean="0"/>
              <a:t>5/30/2020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1B01FA-5DD9-417B-ABB8-22AA979D9A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99925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598715"/>
            <a:ext cx="11038115" cy="6030684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en-US" sz="5200" b="1" dirty="0" err="1" smtClean="0">
                <a:solidFill>
                  <a:schemeClr val="accent1">
                    <a:lumMod val="50000"/>
                  </a:schemeClr>
                </a:solidFill>
                <a:latin typeface="Helvetica" pitchFamily="34" charset="0"/>
                <a:cs typeface="Helvetica" pitchFamily="34" charset="0"/>
              </a:rPr>
              <a:t>Chag</a:t>
            </a:r>
            <a:r>
              <a:rPr lang="en-US" sz="5200" b="1" dirty="0" smtClean="0">
                <a:solidFill>
                  <a:schemeClr val="accent1">
                    <a:lumMod val="50000"/>
                  </a:schemeClr>
                </a:solidFill>
                <a:latin typeface="Helvetica" pitchFamily="34" charset="0"/>
                <a:cs typeface="Helvetica" pitchFamily="34" charset="0"/>
              </a:rPr>
              <a:t> Shavuot </a:t>
            </a:r>
            <a:r>
              <a:rPr lang="en-US" sz="5200" b="1" dirty="0" err="1" smtClean="0">
                <a:solidFill>
                  <a:schemeClr val="accent1">
                    <a:lumMod val="50000"/>
                  </a:schemeClr>
                </a:solidFill>
                <a:latin typeface="Helvetica" pitchFamily="34" charset="0"/>
                <a:cs typeface="Helvetica" pitchFamily="34" charset="0"/>
              </a:rPr>
              <a:t>Sameach</a:t>
            </a:r>
            <a:endParaRPr lang="en-US" sz="2400" dirty="0">
              <a:solidFill>
                <a:schemeClr val="tx1">
                  <a:lumMod val="95000"/>
                  <a:lumOff val="5000"/>
                </a:schemeClr>
              </a:solidFill>
              <a:latin typeface="Helvetica" pitchFamily="34" charset="0"/>
              <a:cs typeface="Helvetica" pitchFamily="34" charset="0"/>
            </a:endParaRPr>
          </a:p>
          <a:p>
            <a:pPr algn="ctr">
              <a:spcAft>
                <a:spcPts val="1200"/>
              </a:spcAft>
              <a:buNone/>
            </a:pPr>
            <a:r>
              <a:rPr lang="en-US" sz="3733" b="1" dirty="0">
                <a:solidFill>
                  <a:schemeClr val="tx1">
                    <a:lumMod val="95000"/>
                    <a:lumOff val="5000"/>
                  </a:schemeClr>
                </a:solidFill>
                <a:latin typeface="Helvetica" pitchFamily="34" charset="0"/>
                <a:cs typeface="Helvetica" pitchFamily="34" charset="0"/>
              </a:rPr>
              <a:t>Welcome to</a:t>
            </a:r>
            <a:endParaRPr lang="en-US" sz="3733" b="1" i="1" dirty="0">
              <a:solidFill>
                <a:schemeClr val="tx1">
                  <a:lumMod val="95000"/>
                  <a:lumOff val="5000"/>
                </a:schemeClr>
              </a:solidFill>
              <a:latin typeface="Helvetica" pitchFamily="34" charset="0"/>
              <a:cs typeface="Helvetica" pitchFamily="34" charset="0"/>
            </a:endParaRPr>
          </a:p>
          <a:p>
            <a:pPr marL="0" indent="0" algn="ctr">
              <a:spcBef>
                <a:spcPts val="0"/>
              </a:spcBef>
              <a:buNone/>
            </a:pPr>
            <a:r>
              <a:rPr lang="en-US" sz="10400" b="1" i="1" dirty="0">
                <a:solidFill>
                  <a:srgbClr val="C00000"/>
                </a:solidFill>
                <a:latin typeface="Helvetica" pitchFamily="34" charset="0"/>
                <a:cs typeface="Helvetica" pitchFamily="34" charset="0"/>
              </a:rPr>
              <a:t>The </a:t>
            </a:r>
            <a:r>
              <a:rPr lang="en-US" sz="10400" b="1" i="1" dirty="0" err="1">
                <a:solidFill>
                  <a:srgbClr val="C00000"/>
                </a:solidFill>
                <a:latin typeface="Helvetica" pitchFamily="34" charset="0"/>
                <a:cs typeface="Helvetica" pitchFamily="34" charset="0"/>
              </a:rPr>
              <a:t>Miqra</a:t>
            </a:r>
            <a:endParaRPr lang="en-US" sz="10400" b="1" i="1" dirty="0">
              <a:solidFill>
                <a:srgbClr val="C00000"/>
              </a:solidFill>
              <a:latin typeface="Helvetica" pitchFamily="34" charset="0"/>
              <a:cs typeface="Helvetica" pitchFamily="34" charset="0"/>
            </a:endParaRPr>
          </a:p>
          <a:p>
            <a:pPr marL="0" indent="0" algn="ctr">
              <a:spcBef>
                <a:spcPts val="0"/>
              </a:spcBef>
              <a:buNone/>
            </a:pPr>
            <a:endParaRPr lang="en-US" sz="5333" dirty="0">
              <a:solidFill>
                <a:schemeClr val="tx1">
                  <a:lumMod val="95000"/>
                  <a:lumOff val="5000"/>
                </a:schemeClr>
              </a:solidFill>
              <a:latin typeface="Helvetica" pitchFamily="34" charset="0"/>
              <a:cs typeface="Helvetica" pitchFamily="34" charset="0"/>
            </a:endParaRPr>
          </a:p>
          <a:p>
            <a:pPr marL="0" indent="0" algn="ctr">
              <a:spcBef>
                <a:spcPts val="0"/>
              </a:spcBef>
              <a:buNone/>
            </a:pPr>
            <a:r>
              <a:rPr lang="en-US" sz="5333" b="1" dirty="0">
                <a:solidFill>
                  <a:schemeClr val="tx1">
                    <a:lumMod val="95000"/>
                    <a:lumOff val="5000"/>
                  </a:schemeClr>
                </a:solidFill>
                <a:latin typeface="Helvetica" pitchFamily="34" charset="0"/>
                <a:cs typeface="Helvetica" pitchFamily="34" charset="0"/>
              </a:rPr>
              <a:t>Proclaiming the Ancient Paths of Our Biblical Roots</a:t>
            </a:r>
          </a:p>
          <a:p>
            <a:pPr algn="ctr">
              <a:buNone/>
            </a:pPr>
            <a:r>
              <a:rPr lang="en-US" sz="3733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Helvetica" pitchFamily="34" charset="0"/>
                <a:cs typeface="Helvetica" pitchFamily="34" charset="0"/>
              </a:rPr>
              <a:t>May 31, 2020</a:t>
            </a:r>
            <a:endParaRPr lang="en-US" sz="3733" b="1" dirty="0">
              <a:solidFill>
                <a:schemeClr val="tx1">
                  <a:lumMod val="95000"/>
                  <a:lumOff val="5000"/>
                </a:schemeClr>
              </a:solidFill>
              <a:latin typeface="Helvetica" pitchFamily="34" charset="0"/>
              <a:cs typeface="Helvetic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036374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9339" y="598715"/>
            <a:ext cx="11948159" cy="6030684"/>
          </a:xfrm>
        </p:spPr>
        <p:txBody>
          <a:bodyPr>
            <a:normAutofit/>
          </a:bodyPr>
          <a:lstStyle/>
          <a:p>
            <a:pPr marL="0" indent="0" algn="ctr">
              <a:spcBef>
                <a:spcPts val="0"/>
              </a:spcBef>
              <a:buNone/>
            </a:pPr>
            <a:endParaRPr lang="en-US" sz="6600" b="1" dirty="0">
              <a:solidFill>
                <a:schemeClr val="accent2">
                  <a:lumMod val="50000"/>
                </a:schemeClr>
              </a:solidFill>
              <a:latin typeface="Helvetica" pitchFamily="34" charset="0"/>
              <a:cs typeface="Helvetica" pitchFamily="34" charset="0"/>
            </a:endParaRPr>
          </a:p>
          <a:p>
            <a:pPr marL="0" indent="0" algn="ctr">
              <a:spcBef>
                <a:spcPts val="0"/>
              </a:spcBef>
              <a:buNone/>
            </a:pPr>
            <a:r>
              <a:rPr lang="en-US" sz="6600" b="1" dirty="0" smtClean="0">
                <a:solidFill>
                  <a:schemeClr val="accent2">
                    <a:lumMod val="50000"/>
                  </a:schemeClr>
                </a:solidFill>
                <a:latin typeface="Helvetica" pitchFamily="34" charset="0"/>
                <a:cs typeface="Helvetica" pitchFamily="34" charset="0"/>
              </a:rPr>
              <a:t>Shavuot/Pentecost 2020</a:t>
            </a:r>
            <a:endParaRPr lang="en-US" sz="3733" dirty="0" smtClean="0">
              <a:solidFill>
                <a:schemeClr val="tx1">
                  <a:lumMod val="95000"/>
                  <a:lumOff val="5000"/>
                </a:schemeClr>
              </a:solidFill>
              <a:latin typeface="Helvetica" pitchFamily="34" charset="0"/>
              <a:cs typeface="Helvetica" pitchFamily="34" charset="0"/>
            </a:endParaRPr>
          </a:p>
          <a:p>
            <a:pPr marL="0" indent="0" algn="ctr">
              <a:buNone/>
            </a:pPr>
            <a:r>
              <a:rPr lang="en-US" sz="4400" b="1" dirty="0" smtClean="0"/>
              <a:t>What Does It Mean to Be Spirit </a:t>
            </a:r>
            <a:r>
              <a:rPr lang="en-US" sz="4400" b="1" dirty="0" smtClean="0"/>
              <a:t>Filled and Led</a:t>
            </a:r>
            <a:r>
              <a:rPr lang="en-US" sz="4400" b="1" dirty="0" smtClean="0"/>
              <a:t>?</a:t>
            </a:r>
            <a:endParaRPr lang="en-US" sz="4400" b="1" dirty="0"/>
          </a:p>
        </p:txBody>
      </p:sp>
    </p:spTree>
    <p:extLst>
      <p:ext uri="{BB962C8B-B14F-4D97-AF65-F5344CB8AC3E}">
        <p14:creationId xmlns:p14="http://schemas.microsoft.com/office/powerpoint/2010/main" val="12216553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40229" y="348344"/>
            <a:ext cx="10678887" cy="6313715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en-US" sz="4800" b="1" dirty="0" smtClean="0">
                <a:solidFill>
                  <a:schemeClr val="tx1"/>
                </a:solidFill>
                <a:latin typeface="+mn-lt"/>
                <a:cs typeface="Times New Roman" pitchFamily="18" charset="0"/>
              </a:rPr>
              <a:t>Intro</a:t>
            </a:r>
            <a:endParaRPr lang="en-US" sz="4800" b="1" dirty="0">
              <a:solidFill>
                <a:schemeClr val="tx1"/>
              </a:solidFill>
              <a:latin typeface="+mn-lt"/>
              <a:cs typeface="Times New Roman" pitchFamily="18" charset="0"/>
            </a:endParaRPr>
          </a:p>
          <a:p>
            <a:pPr marL="0" indent="0">
              <a:buNone/>
            </a:pPr>
            <a:r>
              <a:rPr lang="en-US" sz="4000" b="1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Helvetica" pitchFamily="34" charset="0"/>
              </a:rPr>
              <a:t>The Holy Spirit Came at </a:t>
            </a:r>
            <a:r>
              <a:rPr lang="en-US" sz="4000" b="1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Helvetica" pitchFamily="34" charset="0"/>
              </a:rPr>
              <a:t>Pentecost – Had he ever come before then?</a:t>
            </a:r>
          </a:p>
          <a:p>
            <a:pPr marL="0" indent="0">
              <a:buNone/>
            </a:pPr>
            <a:r>
              <a:rPr lang="en-US" sz="4000" b="1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Helvetica" pitchFamily="34" charset="0"/>
              </a:rPr>
              <a:t>What is the purpose of the Holy Spirit in you?</a:t>
            </a:r>
          </a:p>
          <a:p>
            <a:pPr marL="0" indent="0">
              <a:buNone/>
            </a:pPr>
            <a:r>
              <a:rPr lang="en-US" sz="4000" b="1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Helvetica" pitchFamily="34" charset="0"/>
              </a:rPr>
              <a:t>What happened when the disciples received the Spirit?</a:t>
            </a:r>
          </a:p>
          <a:p>
            <a:pPr marL="0" indent="0">
              <a:buNone/>
            </a:pPr>
            <a:r>
              <a:rPr lang="en-US" sz="4000" b="1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Helvetica" pitchFamily="34" charset="0"/>
              </a:rPr>
              <a:t>What are the Implications that prophesy is being fulfilled at the Shavuot (Acts 2) event?</a:t>
            </a:r>
            <a:endParaRPr lang="en-US" sz="4000" b="1" dirty="0" smtClean="0">
              <a:solidFill>
                <a:schemeClr val="tx1">
                  <a:lumMod val="95000"/>
                  <a:lumOff val="5000"/>
                </a:schemeClr>
              </a:solidFill>
              <a:cs typeface="Helvetic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685384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752973"/>
          </a:xfrm>
        </p:spPr>
        <p:txBody>
          <a:bodyPr>
            <a:noAutofit/>
          </a:bodyPr>
          <a:lstStyle/>
          <a:p>
            <a:pPr algn="ctr"/>
            <a:r>
              <a:rPr lang="en-US" sz="4800" b="1" dirty="0">
                <a:latin typeface="+mn-lt"/>
              </a:rPr>
              <a:t>Had the Holy Spirit Ever Come Before?</a:t>
            </a:r>
            <a:endParaRPr lang="en-US" sz="4800" b="1" dirty="0"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277655"/>
            <a:ext cx="10972800" cy="549862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4000" b="1" dirty="0" smtClean="0"/>
              <a:t>Bezalel - </a:t>
            </a:r>
            <a:r>
              <a:rPr lang="en-US" dirty="0"/>
              <a:t>  </a:t>
            </a:r>
            <a:r>
              <a:rPr lang="en-US" sz="4000" b="1" dirty="0"/>
              <a:t>Then Mosheh said to the sons of Yisrael, "See, Yahuwah has chosen Bezalel son of Uri, the son of </a:t>
            </a:r>
            <a:r>
              <a:rPr lang="en-US" sz="4000" b="1" dirty="0" err="1"/>
              <a:t>Hur</a:t>
            </a:r>
            <a:r>
              <a:rPr lang="en-US" sz="4000" b="1" dirty="0"/>
              <a:t>, of the tribe of </a:t>
            </a:r>
            <a:r>
              <a:rPr lang="en-US" sz="4000" b="1" dirty="0" err="1" smtClean="0"/>
              <a:t>Yehudah</a:t>
            </a:r>
            <a:r>
              <a:rPr lang="en-US" sz="4000" b="1" dirty="0" smtClean="0"/>
              <a:t>, and </a:t>
            </a:r>
            <a:r>
              <a:rPr lang="en-US" sz="4000" b="1" dirty="0"/>
              <a:t>he has </a:t>
            </a:r>
            <a:r>
              <a:rPr lang="en-US" sz="4000" b="1" u="sng" dirty="0"/>
              <a:t>filled him with the Spirit of Elohim</a:t>
            </a:r>
            <a:r>
              <a:rPr lang="en-US" sz="4000" b="1" dirty="0"/>
              <a:t>, with skill, ability and knowledge in all kinds of crafts-</a:t>
            </a:r>
            <a:r>
              <a:rPr lang="en-US" sz="4000" b="1" dirty="0" smtClean="0"/>
              <a:t>- to </a:t>
            </a:r>
            <a:r>
              <a:rPr lang="en-US" sz="4000" b="1" dirty="0"/>
              <a:t>make artistic designs for work in gold, silver and </a:t>
            </a:r>
            <a:r>
              <a:rPr lang="en-US" sz="4000" b="1" dirty="0" smtClean="0"/>
              <a:t>bronze, to </a:t>
            </a:r>
            <a:r>
              <a:rPr lang="en-US" sz="4000" b="1" dirty="0"/>
              <a:t>cut and set stones, to work in wood and to engage in all kinds of artistic craftsmanship</a:t>
            </a:r>
            <a:r>
              <a:rPr lang="en-US" sz="4000" b="1" dirty="0" smtClean="0"/>
              <a:t>. Exodus 35:30-33</a:t>
            </a:r>
            <a:endParaRPr lang="en-US" sz="4000" b="1" dirty="0"/>
          </a:p>
        </p:txBody>
      </p:sp>
    </p:spTree>
    <p:extLst>
      <p:ext uri="{BB962C8B-B14F-4D97-AF65-F5344CB8AC3E}">
        <p14:creationId xmlns:p14="http://schemas.microsoft.com/office/powerpoint/2010/main" val="21709682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752973"/>
          </a:xfrm>
        </p:spPr>
        <p:txBody>
          <a:bodyPr>
            <a:noAutofit/>
          </a:bodyPr>
          <a:lstStyle/>
          <a:p>
            <a:pPr algn="ctr"/>
            <a:r>
              <a:rPr lang="en-US" sz="4800" b="1" dirty="0" smtClean="0">
                <a:latin typeface="+mn-lt"/>
              </a:rPr>
              <a:t>Old Testament People Had the Holy Spirit</a:t>
            </a:r>
            <a:endParaRPr lang="en-US" sz="4800" b="1" dirty="0"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277655"/>
            <a:ext cx="10972800" cy="5498624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4000" b="1" dirty="0" smtClean="0"/>
              <a:t>Saul - </a:t>
            </a:r>
            <a:r>
              <a:rPr lang="en-US" dirty="0"/>
              <a:t> </a:t>
            </a:r>
            <a:r>
              <a:rPr lang="en-US" sz="4000" b="1" dirty="0"/>
              <a:t>"After that you will go to </a:t>
            </a:r>
            <a:r>
              <a:rPr lang="en-US" sz="4000" b="1" dirty="0" err="1"/>
              <a:t>Gibeah</a:t>
            </a:r>
            <a:r>
              <a:rPr lang="en-US" sz="4000" b="1" dirty="0"/>
              <a:t> of Elohim, where there is a Philistine outpost. As you approach the town, you will meet </a:t>
            </a:r>
            <a:r>
              <a:rPr lang="en-US" sz="4000" b="1" u="sng" dirty="0"/>
              <a:t>a procession of prophets coming down from the high place with lyres, tambourines, flutes and harps being played before them, and they will be prophesying</a:t>
            </a:r>
            <a:r>
              <a:rPr lang="en-US" sz="4000" b="1" dirty="0"/>
              <a:t>.</a:t>
            </a:r>
          </a:p>
          <a:p>
            <a:pPr marL="0" indent="0">
              <a:buNone/>
            </a:pPr>
            <a:r>
              <a:rPr lang="en-US" sz="4000" b="1" u="sng" dirty="0" smtClean="0"/>
              <a:t>The </a:t>
            </a:r>
            <a:r>
              <a:rPr lang="en-US" sz="4000" b="1" u="sng" dirty="0"/>
              <a:t>Spirit of Yahuwah will come upon you in power</a:t>
            </a:r>
            <a:r>
              <a:rPr lang="en-US" sz="4000" b="1" dirty="0"/>
              <a:t>, and you will prophesy with them; and you will be changed into a different person.</a:t>
            </a:r>
          </a:p>
          <a:p>
            <a:pPr marL="0" indent="0">
              <a:buNone/>
            </a:pPr>
            <a:r>
              <a:rPr lang="en-US" sz="4000" b="1" dirty="0" smtClean="0"/>
              <a:t>1 Samuel 10:5-6</a:t>
            </a:r>
            <a:endParaRPr lang="en-US" sz="4000" b="1" dirty="0"/>
          </a:p>
        </p:txBody>
      </p:sp>
    </p:spTree>
    <p:extLst>
      <p:ext uri="{BB962C8B-B14F-4D97-AF65-F5344CB8AC3E}">
        <p14:creationId xmlns:p14="http://schemas.microsoft.com/office/powerpoint/2010/main" val="17381502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752973"/>
          </a:xfrm>
        </p:spPr>
        <p:txBody>
          <a:bodyPr>
            <a:noAutofit/>
          </a:bodyPr>
          <a:lstStyle/>
          <a:p>
            <a:pPr algn="ctr"/>
            <a:r>
              <a:rPr lang="en-US" sz="4800" b="1" dirty="0" smtClean="0">
                <a:latin typeface="+mn-lt"/>
              </a:rPr>
              <a:t>Old Testament People Had the Holy Spirit</a:t>
            </a:r>
            <a:endParaRPr lang="en-US" sz="4800" b="1" dirty="0"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277655"/>
            <a:ext cx="10972800" cy="549862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4000" b="1" dirty="0" smtClean="0"/>
              <a:t>David - </a:t>
            </a:r>
            <a:r>
              <a:rPr lang="en-US" dirty="0" smtClean="0"/>
              <a:t> </a:t>
            </a:r>
            <a:r>
              <a:rPr lang="en-US" dirty="0"/>
              <a:t> </a:t>
            </a:r>
            <a:r>
              <a:rPr lang="en-US" sz="4000" b="1" dirty="0"/>
              <a:t>So he sent and had him brought in. He was ruddy, with a fine appearance and handsome features. Then Yahuwah said, "Rise and anoint him; he is the one."</a:t>
            </a:r>
          </a:p>
          <a:p>
            <a:pPr marL="0" indent="0">
              <a:buNone/>
            </a:pPr>
            <a:r>
              <a:rPr lang="en-US" sz="4000" b="1" dirty="0" smtClean="0"/>
              <a:t>So </a:t>
            </a:r>
            <a:r>
              <a:rPr lang="en-US" sz="4000" b="1" dirty="0"/>
              <a:t>Samuel took the horn of oil and anointed him in the presence of his brothers, and from that day on </a:t>
            </a:r>
            <a:r>
              <a:rPr lang="en-US" sz="4000" b="1" u="sng" dirty="0"/>
              <a:t>the Spirit of Yahuwah came upon David in power</a:t>
            </a:r>
            <a:r>
              <a:rPr lang="en-US" sz="4000" b="1" dirty="0"/>
              <a:t>. Samuel then went to Ramah.</a:t>
            </a:r>
          </a:p>
          <a:p>
            <a:pPr marL="0" indent="0">
              <a:buNone/>
            </a:pPr>
            <a:r>
              <a:rPr lang="en-US" sz="4000" b="1" dirty="0" smtClean="0"/>
              <a:t>1 Samuel 16:12-13</a:t>
            </a:r>
            <a:endParaRPr lang="en-US" sz="4000" b="1" dirty="0"/>
          </a:p>
        </p:txBody>
      </p:sp>
    </p:spTree>
    <p:extLst>
      <p:ext uri="{BB962C8B-B14F-4D97-AF65-F5344CB8AC3E}">
        <p14:creationId xmlns:p14="http://schemas.microsoft.com/office/powerpoint/2010/main" val="10091069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752973"/>
          </a:xfrm>
        </p:spPr>
        <p:txBody>
          <a:bodyPr>
            <a:noAutofit/>
          </a:bodyPr>
          <a:lstStyle/>
          <a:p>
            <a:pPr algn="ctr"/>
            <a:r>
              <a:rPr lang="en-US" sz="4800" b="1" dirty="0" smtClean="0">
                <a:latin typeface="+mn-lt"/>
              </a:rPr>
              <a:t>What’s the Difference</a:t>
            </a:r>
            <a:endParaRPr lang="en-US" sz="4800" b="1" dirty="0"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277655"/>
            <a:ext cx="10972800" cy="549862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4000" b="1" dirty="0" smtClean="0"/>
              <a:t>Very little!  The Holy Spirit came upon people in power then and now</a:t>
            </a:r>
          </a:p>
          <a:p>
            <a:pPr marL="0" indent="0">
              <a:buNone/>
            </a:pPr>
            <a:r>
              <a:rPr lang="en-US" sz="4000" b="1" dirty="0" smtClean="0"/>
              <a:t>The Holy Spirit came and went then and now</a:t>
            </a:r>
            <a:endParaRPr lang="en-US" sz="4000" b="1" dirty="0"/>
          </a:p>
        </p:txBody>
      </p:sp>
    </p:spTree>
    <p:extLst>
      <p:ext uri="{BB962C8B-B14F-4D97-AF65-F5344CB8AC3E}">
        <p14:creationId xmlns:p14="http://schemas.microsoft.com/office/powerpoint/2010/main" val="18785597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504057"/>
          </a:xfrm>
        </p:spPr>
        <p:txBody>
          <a:bodyPr>
            <a:noAutofit/>
          </a:bodyPr>
          <a:lstStyle/>
          <a:p>
            <a:pPr algn="ctr"/>
            <a:r>
              <a:rPr lang="en-US" b="1" dirty="0" smtClean="0">
                <a:latin typeface="+mn-lt"/>
              </a:rPr>
              <a:t>What is </a:t>
            </a:r>
            <a:r>
              <a:rPr lang="en-US" b="1" dirty="0">
                <a:latin typeface="+mn-lt"/>
              </a:rPr>
              <a:t>the Purpose of the </a:t>
            </a:r>
            <a:r>
              <a:rPr lang="en-US" b="1" dirty="0" smtClean="0">
                <a:latin typeface="+mn-lt"/>
              </a:rPr>
              <a:t>Spirit?</a:t>
            </a:r>
            <a:endParaRPr lang="en-US" b="1" dirty="0"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40910"/>
            <a:ext cx="10972800" cy="513536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4000" b="1" dirty="0" smtClean="0"/>
              <a:t>If </a:t>
            </a:r>
            <a:r>
              <a:rPr lang="en-US" sz="4000" b="1" dirty="0"/>
              <a:t>you love me, you will obey what I command. </a:t>
            </a:r>
            <a:r>
              <a:rPr lang="en-US" sz="4000" b="1" dirty="0" smtClean="0"/>
              <a:t> </a:t>
            </a:r>
            <a:r>
              <a:rPr lang="en-US" sz="4000" b="1" dirty="0"/>
              <a:t>And I will ask the Father, and </a:t>
            </a:r>
            <a:r>
              <a:rPr lang="en-US" sz="4000" b="1" u="sng" dirty="0"/>
              <a:t>he will give you another Counselor to be with you forever</a:t>
            </a:r>
            <a:r>
              <a:rPr lang="en-US" sz="4000" b="1" dirty="0"/>
              <a:t>-</a:t>
            </a:r>
            <a:r>
              <a:rPr lang="en-US" sz="4000" b="1" dirty="0" smtClean="0"/>
              <a:t>- </a:t>
            </a:r>
            <a:r>
              <a:rPr lang="en-US" sz="4000" b="1" u="sng" dirty="0"/>
              <a:t>the Spirit of truth</a:t>
            </a:r>
            <a:r>
              <a:rPr lang="en-US" sz="4000" b="1" dirty="0"/>
              <a:t>. The world cannot accept him, because it neither sees him nor knows him. But you know him, for </a:t>
            </a:r>
            <a:r>
              <a:rPr lang="en-US" sz="4000" b="1" u="sng" dirty="0"/>
              <a:t>he lives with you and will be in you</a:t>
            </a:r>
            <a:r>
              <a:rPr lang="en-US" sz="4000" b="1" dirty="0"/>
              <a:t>. </a:t>
            </a:r>
            <a:r>
              <a:rPr lang="en-US" sz="4000" b="1" dirty="0" smtClean="0"/>
              <a:t> </a:t>
            </a:r>
            <a:r>
              <a:rPr lang="en-US" sz="4000" b="1" dirty="0"/>
              <a:t>I will not leave you as orphans; I will come to you. </a:t>
            </a:r>
            <a:r>
              <a:rPr lang="en-US" sz="4000" b="1" dirty="0" smtClean="0"/>
              <a:t>4</a:t>
            </a:r>
            <a:r>
              <a:rPr lang="en-US" sz="4000" b="1" baseline="30000" dirty="0" smtClean="0"/>
              <a:t>th</a:t>
            </a:r>
            <a:r>
              <a:rPr lang="en-US" sz="4000" b="1" dirty="0" smtClean="0"/>
              <a:t> Gospel </a:t>
            </a:r>
            <a:r>
              <a:rPr lang="en-US" sz="4000" b="1" dirty="0" smtClean="0"/>
              <a:t>14:15-18</a:t>
            </a:r>
            <a:endParaRPr lang="en-US" sz="4000" b="1" dirty="0"/>
          </a:p>
        </p:txBody>
      </p:sp>
    </p:spTree>
    <p:extLst>
      <p:ext uri="{BB962C8B-B14F-4D97-AF65-F5344CB8AC3E}">
        <p14:creationId xmlns:p14="http://schemas.microsoft.com/office/powerpoint/2010/main" val="20775422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752973"/>
          </a:xfrm>
        </p:spPr>
        <p:txBody>
          <a:bodyPr>
            <a:noAutofit/>
          </a:bodyPr>
          <a:lstStyle/>
          <a:p>
            <a:pPr algn="ctr"/>
            <a:r>
              <a:rPr lang="en-US" sz="4800" b="1" dirty="0" smtClean="0">
                <a:latin typeface="+mn-lt"/>
              </a:rPr>
              <a:t>How Can Messiah Be in Me?</a:t>
            </a:r>
            <a:endParaRPr lang="en-US" sz="4800" b="1" dirty="0"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130852"/>
            <a:ext cx="10972800" cy="564542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4000" b="1" dirty="0" smtClean="0"/>
              <a:t>Before </a:t>
            </a:r>
            <a:r>
              <a:rPr lang="en-US" sz="4000" b="1" dirty="0"/>
              <a:t>long, the world will not see me anymore, but you will see me. Because I live, you also will live. </a:t>
            </a:r>
            <a:r>
              <a:rPr lang="en-US" sz="4000" b="1" dirty="0" smtClean="0"/>
              <a:t> </a:t>
            </a:r>
            <a:r>
              <a:rPr lang="en-US" sz="4000" b="1" dirty="0"/>
              <a:t>On that day you will realize that I am in my Father, and you are in me, and </a:t>
            </a:r>
            <a:r>
              <a:rPr lang="en-US" sz="4000" b="1" u="sng" dirty="0"/>
              <a:t>I am in you</a:t>
            </a:r>
            <a:r>
              <a:rPr lang="en-US" sz="4000" b="1" dirty="0"/>
              <a:t>. </a:t>
            </a:r>
            <a:r>
              <a:rPr lang="en-US" sz="4000" b="1" dirty="0" smtClean="0"/>
              <a:t>Whoever </a:t>
            </a:r>
            <a:r>
              <a:rPr lang="en-US" sz="4000" b="1" dirty="0"/>
              <a:t>has my commands and obeys them, he is the one who loves me. He who loves me will be loved by my Father, and I too will love him and show myself to him</a:t>
            </a:r>
            <a:r>
              <a:rPr lang="en-US" sz="4000" b="1" dirty="0" smtClean="0"/>
              <a:t>. </a:t>
            </a:r>
            <a:r>
              <a:rPr lang="en-US" sz="4000" b="1" dirty="0"/>
              <a:t>Lazarus </a:t>
            </a:r>
            <a:r>
              <a:rPr lang="en-US" sz="4000" b="1" dirty="0" smtClean="0"/>
              <a:t>14:19-21</a:t>
            </a:r>
            <a:endParaRPr lang="en-US" sz="4000" b="1" dirty="0"/>
          </a:p>
        </p:txBody>
      </p:sp>
    </p:spTree>
    <p:extLst>
      <p:ext uri="{BB962C8B-B14F-4D97-AF65-F5344CB8AC3E}">
        <p14:creationId xmlns:p14="http://schemas.microsoft.com/office/powerpoint/2010/main" val="23076510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752973"/>
          </a:xfrm>
        </p:spPr>
        <p:txBody>
          <a:bodyPr>
            <a:noAutofit/>
          </a:bodyPr>
          <a:lstStyle/>
          <a:p>
            <a:pPr algn="ctr"/>
            <a:r>
              <a:rPr lang="en-US" sz="4800" b="1" dirty="0" smtClean="0">
                <a:latin typeface="+mn-lt"/>
              </a:rPr>
              <a:t>Make Our Home With Him!</a:t>
            </a:r>
            <a:endParaRPr lang="en-US" sz="4800" b="1" dirty="0"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130852"/>
            <a:ext cx="10972800" cy="564542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4000" b="1" dirty="0" smtClean="0"/>
              <a:t>Then </a:t>
            </a:r>
            <a:r>
              <a:rPr lang="en-US" sz="4000" b="1" dirty="0" err="1"/>
              <a:t>Yehudah</a:t>
            </a:r>
            <a:r>
              <a:rPr lang="en-US" sz="4000" b="1" dirty="0"/>
              <a:t> (not </a:t>
            </a:r>
            <a:r>
              <a:rPr lang="en-US" sz="4000" b="1" dirty="0" err="1"/>
              <a:t>Yehudah</a:t>
            </a:r>
            <a:r>
              <a:rPr lang="en-US" sz="4000" b="1" dirty="0"/>
              <a:t> Iscariot) said, "But, Master, why do you intend to show yourself to us and not to the world?" </a:t>
            </a:r>
            <a:r>
              <a:rPr lang="en-US" sz="4000" b="1" dirty="0" smtClean="0"/>
              <a:t> </a:t>
            </a:r>
            <a:r>
              <a:rPr lang="en-US" sz="4000" b="1" dirty="0" err="1"/>
              <a:t>Yahusha</a:t>
            </a:r>
            <a:r>
              <a:rPr lang="en-US" sz="4000" b="1" dirty="0"/>
              <a:t> replied, "If anyone loves me, he will obey my teaching. My Father will love him, and </a:t>
            </a:r>
            <a:r>
              <a:rPr lang="en-US" sz="4000" b="1" u="sng" dirty="0"/>
              <a:t>we will come to him and make our home with him</a:t>
            </a:r>
            <a:r>
              <a:rPr lang="en-US" sz="4000" b="1" dirty="0"/>
              <a:t>. Lazarus </a:t>
            </a:r>
            <a:r>
              <a:rPr lang="en-US" sz="4000" b="1" dirty="0" smtClean="0"/>
              <a:t>14:22-23</a:t>
            </a:r>
            <a:endParaRPr lang="en-US" sz="4000" b="1" dirty="0"/>
          </a:p>
        </p:txBody>
      </p:sp>
    </p:spTree>
    <p:extLst>
      <p:ext uri="{BB962C8B-B14F-4D97-AF65-F5344CB8AC3E}">
        <p14:creationId xmlns:p14="http://schemas.microsoft.com/office/powerpoint/2010/main" val="23513870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752973"/>
          </a:xfrm>
        </p:spPr>
        <p:txBody>
          <a:bodyPr>
            <a:noAutofit/>
          </a:bodyPr>
          <a:lstStyle/>
          <a:p>
            <a:pPr algn="ctr"/>
            <a:r>
              <a:rPr lang="en-US" sz="4800" b="1" dirty="0" smtClean="0">
                <a:latin typeface="+mn-lt"/>
              </a:rPr>
              <a:t>Teach, Remind</a:t>
            </a:r>
            <a:endParaRPr lang="en-US" sz="4800" b="1" dirty="0"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130852"/>
            <a:ext cx="10972800" cy="564542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4000" b="1" dirty="0" smtClean="0"/>
              <a:t>He </a:t>
            </a:r>
            <a:r>
              <a:rPr lang="en-US" sz="4000" b="1" dirty="0"/>
              <a:t>who does not love me will not obey my teaching. These words you hear are not my own; they belong to the Father who sent me. </a:t>
            </a:r>
            <a:r>
              <a:rPr lang="en-US" sz="4000" b="1" dirty="0" smtClean="0"/>
              <a:t> </a:t>
            </a:r>
            <a:r>
              <a:rPr lang="en-US" sz="4000" b="1" dirty="0"/>
              <a:t>All this I have spoken while still with you. </a:t>
            </a:r>
            <a:r>
              <a:rPr lang="en-US" sz="4000" b="1" dirty="0" smtClean="0"/>
              <a:t> </a:t>
            </a:r>
            <a:r>
              <a:rPr lang="en-US" sz="4000" b="1" dirty="0"/>
              <a:t>But </a:t>
            </a:r>
            <a:r>
              <a:rPr lang="en-US" sz="4000" b="1" u="sng" dirty="0"/>
              <a:t>the Counselor, the Holy Spirit, whom the Father will send in my name</a:t>
            </a:r>
            <a:r>
              <a:rPr lang="en-US" sz="4000" b="1" dirty="0"/>
              <a:t>, </a:t>
            </a:r>
            <a:r>
              <a:rPr lang="en-US" sz="4000" b="1" u="sng" dirty="0"/>
              <a:t>will teach you all things and will remind you of everything I have said to you</a:t>
            </a:r>
            <a:r>
              <a:rPr lang="en-US" sz="4000" b="1" dirty="0"/>
              <a:t>." (Lazarus </a:t>
            </a:r>
            <a:r>
              <a:rPr lang="en-US" sz="4000" b="1" dirty="0" smtClean="0"/>
              <a:t>14:24-26)</a:t>
            </a:r>
            <a:endParaRPr lang="en-US" sz="4000" b="1" dirty="0"/>
          </a:p>
        </p:txBody>
      </p:sp>
    </p:spTree>
    <p:extLst>
      <p:ext uri="{BB962C8B-B14F-4D97-AF65-F5344CB8AC3E}">
        <p14:creationId xmlns:p14="http://schemas.microsoft.com/office/powerpoint/2010/main" val="4017099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752973"/>
          </a:xfrm>
        </p:spPr>
        <p:txBody>
          <a:bodyPr>
            <a:noAutofit/>
          </a:bodyPr>
          <a:lstStyle/>
          <a:p>
            <a:pPr algn="ctr"/>
            <a:r>
              <a:rPr lang="en-US" sz="4800" b="1" dirty="0" smtClean="0">
                <a:latin typeface="+mn-lt"/>
              </a:rPr>
              <a:t>The New Spirit</a:t>
            </a:r>
            <a:endParaRPr lang="en-US" sz="4800" b="1" dirty="0"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130852"/>
            <a:ext cx="10972800" cy="564542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4000" b="1" dirty="0"/>
              <a:t>I will give them one heart and </a:t>
            </a:r>
            <a:r>
              <a:rPr lang="en-US" sz="4000" b="1" u="sng" dirty="0"/>
              <a:t>I will put a new Spirit within them</a:t>
            </a:r>
            <a:r>
              <a:rPr lang="en-US" sz="4000" b="1" dirty="0"/>
              <a:t>; I will remove the heart of stone from their bodies and I will give them a heart of flesh, </a:t>
            </a:r>
            <a:r>
              <a:rPr lang="en-US" sz="4000" b="1" u="sng" dirty="0"/>
              <a:t>so that they may obey my rules (Hebrew, </a:t>
            </a:r>
            <a:r>
              <a:rPr lang="en-US" sz="4000" b="1" i="1" u="sng" dirty="0" err="1" smtClean="0"/>
              <a:t>chukot</a:t>
            </a:r>
            <a:r>
              <a:rPr lang="en-US" sz="4000" b="1" u="sng" dirty="0" smtClean="0"/>
              <a:t>) </a:t>
            </a:r>
            <a:r>
              <a:rPr lang="en-US" sz="4000" b="1" u="sng" dirty="0"/>
              <a:t>and keep my right-rulings (Hebrew, </a:t>
            </a:r>
            <a:r>
              <a:rPr lang="en-US" sz="4000" b="1" i="1" u="sng" dirty="0" err="1" smtClean="0"/>
              <a:t>mishpatim</a:t>
            </a:r>
            <a:r>
              <a:rPr lang="en-US" sz="4000" b="1" u="sng" dirty="0" smtClean="0"/>
              <a:t>) </a:t>
            </a:r>
            <a:r>
              <a:rPr lang="en-US" sz="4000" b="1" u="sng" dirty="0"/>
              <a:t>and observe them.</a:t>
            </a:r>
            <a:r>
              <a:rPr lang="en-US" sz="4000" b="1" dirty="0"/>
              <a:t> Then they will be my people, and I will be their Elohim. (</a:t>
            </a:r>
            <a:r>
              <a:rPr lang="en-US" sz="4000" b="1" dirty="0" err="1" smtClean="0"/>
              <a:t>Yechezqel</a:t>
            </a:r>
            <a:r>
              <a:rPr lang="en-US" sz="4000" b="1" dirty="0" smtClean="0"/>
              <a:t>/Ezekiel </a:t>
            </a:r>
            <a:r>
              <a:rPr lang="en-US" sz="4000" b="1" dirty="0"/>
              <a:t>11:19-20</a:t>
            </a:r>
            <a:r>
              <a:rPr lang="en-US" sz="4000" b="1" dirty="0" smtClean="0"/>
              <a:t>).</a:t>
            </a:r>
            <a:endParaRPr lang="en-US" sz="4000" b="1" dirty="0"/>
          </a:p>
        </p:txBody>
      </p:sp>
    </p:spTree>
    <p:extLst>
      <p:ext uri="{BB962C8B-B14F-4D97-AF65-F5344CB8AC3E}">
        <p14:creationId xmlns:p14="http://schemas.microsoft.com/office/powerpoint/2010/main" val="9232952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752973"/>
          </a:xfrm>
        </p:spPr>
        <p:txBody>
          <a:bodyPr>
            <a:noAutofit/>
          </a:bodyPr>
          <a:lstStyle/>
          <a:p>
            <a:pPr algn="ctr"/>
            <a:r>
              <a:rPr lang="en-US" sz="4800" b="1" dirty="0" smtClean="0">
                <a:latin typeface="+mn-lt"/>
              </a:rPr>
              <a:t>In the Latter Days…</a:t>
            </a:r>
            <a:endParaRPr lang="en-US" sz="4800" b="1" dirty="0"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130852"/>
            <a:ext cx="10972800" cy="564542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4000" b="1" dirty="0"/>
              <a:t>"'I will take you from the nations and gather you from all the countries; then I will bring you to your land.  I will sprinkle you with pure water and you will be clean from all your impurities. I will purify you from all your idols.  I will give you a new heart, and I will put a new spirit within you. I will remove the heart of stone from your body and give you a heart of flesh</a:t>
            </a:r>
            <a:r>
              <a:rPr lang="en-US" sz="4000" b="1" dirty="0" smtClean="0"/>
              <a:t>. Zeke 36</a:t>
            </a:r>
            <a:endParaRPr lang="en-US" sz="4000" b="1" dirty="0"/>
          </a:p>
        </p:txBody>
      </p:sp>
    </p:spTree>
    <p:extLst>
      <p:ext uri="{BB962C8B-B14F-4D97-AF65-F5344CB8AC3E}">
        <p14:creationId xmlns:p14="http://schemas.microsoft.com/office/powerpoint/2010/main" val="39953244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752973"/>
          </a:xfrm>
        </p:spPr>
        <p:txBody>
          <a:bodyPr>
            <a:noAutofit/>
          </a:bodyPr>
          <a:lstStyle/>
          <a:p>
            <a:pPr algn="ctr"/>
            <a:r>
              <a:rPr lang="en-US" sz="4800" b="1" dirty="0" smtClean="0">
                <a:latin typeface="+mn-lt"/>
              </a:rPr>
              <a:t>Purpose of the Spirit</a:t>
            </a:r>
            <a:endParaRPr lang="en-US" sz="4800" b="1" dirty="0"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130852"/>
            <a:ext cx="10972800" cy="564542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4000" b="1" u="sng" dirty="0" smtClean="0"/>
              <a:t>I </a:t>
            </a:r>
            <a:r>
              <a:rPr lang="en-US" sz="4000" b="1" u="sng" dirty="0"/>
              <a:t>will put my Spirit within you; I will cause you to walk in my </a:t>
            </a:r>
            <a:r>
              <a:rPr lang="en-US" sz="4000" b="1" u="sng" dirty="0" smtClean="0"/>
              <a:t>statutes </a:t>
            </a:r>
            <a:r>
              <a:rPr lang="en-US" sz="4000" b="1" u="sng" dirty="0"/>
              <a:t>(Hebrew, </a:t>
            </a:r>
            <a:r>
              <a:rPr lang="en-US" sz="4000" b="1" i="1" u="sng" dirty="0" err="1" smtClean="0"/>
              <a:t>chukot</a:t>
            </a:r>
            <a:r>
              <a:rPr lang="en-US" sz="4000" b="1" u="sng" dirty="0" smtClean="0"/>
              <a:t>) </a:t>
            </a:r>
            <a:r>
              <a:rPr lang="en-US" sz="4000" b="1" u="sng" dirty="0"/>
              <a:t>and carefully observe my right-rulings (</a:t>
            </a:r>
            <a:r>
              <a:rPr lang="en-US" sz="4000" b="1" u="sng" dirty="0" smtClean="0"/>
              <a:t>Hebrew, </a:t>
            </a:r>
            <a:r>
              <a:rPr lang="en-US" sz="4000" b="1" i="1" u="sng" dirty="0" err="1" smtClean="0"/>
              <a:t>mishpatim</a:t>
            </a:r>
            <a:r>
              <a:rPr lang="en-US" sz="4000" b="1" u="sng" dirty="0" smtClean="0"/>
              <a:t>)</a:t>
            </a:r>
            <a:r>
              <a:rPr lang="en-US" sz="4000" b="1" dirty="0" smtClean="0"/>
              <a:t>.</a:t>
            </a:r>
            <a:r>
              <a:rPr lang="en-US" sz="4000" b="1" dirty="0"/>
              <a:t> </a:t>
            </a:r>
            <a:endParaRPr lang="en-US" sz="4000" b="1" dirty="0" smtClean="0"/>
          </a:p>
          <a:p>
            <a:pPr marL="0" indent="0">
              <a:buNone/>
            </a:pPr>
            <a:r>
              <a:rPr lang="en-US" sz="4000" b="1" dirty="0" smtClean="0"/>
              <a:t>Then </a:t>
            </a:r>
            <a:r>
              <a:rPr lang="en-US" sz="4000" b="1" dirty="0"/>
              <a:t>you will live in the land I gave to your fathers; you will be my people, and I will be your Elohim.  I will save you from all your uncleanness (</a:t>
            </a:r>
            <a:r>
              <a:rPr lang="en-US" sz="4000" b="1" dirty="0" err="1" smtClean="0"/>
              <a:t>Yechezqel</a:t>
            </a:r>
            <a:r>
              <a:rPr lang="en-US" sz="4000" b="1" dirty="0" smtClean="0"/>
              <a:t>/Ezekiel </a:t>
            </a:r>
            <a:r>
              <a:rPr lang="en-US" sz="4000" b="1" dirty="0"/>
              <a:t>36:24-29).</a:t>
            </a:r>
          </a:p>
        </p:txBody>
      </p:sp>
    </p:spTree>
    <p:extLst>
      <p:ext uri="{BB962C8B-B14F-4D97-AF65-F5344CB8AC3E}">
        <p14:creationId xmlns:p14="http://schemas.microsoft.com/office/powerpoint/2010/main" val="32365154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752973"/>
          </a:xfrm>
        </p:spPr>
        <p:txBody>
          <a:bodyPr>
            <a:noAutofit/>
          </a:bodyPr>
          <a:lstStyle/>
          <a:p>
            <a:pPr algn="ctr"/>
            <a:r>
              <a:rPr lang="en-US" sz="4800" b="1" dirty="0" smtClean="0">
                <a:latin typeface="+mn-lt"/>
              </a:rPr>
              <a:t>To Receive Power</a:t>
            </a:r>
            <a:endParaRPr lang="en-US" sz="4800" b="1" dirty="0"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130852"/>
            <a:ext cx="10972800" cy="564542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4000" b="1" dirty="0" smtClean="0"/>
              <a:t>But </a:t>
            </a:r>
            <a:r>
              <a:rPr lang="en-US" sz="4000" b="1" dirty="0"/>
              <a:t>you will receive power when the Holy Spirit comes on you; and you will be my witnesses in </a:t>
            </a:r>
            <a:r>
              <a:rPr lang="en-US" sz="4000" b="1" dirty="0" err="1"/>
              <a:t>Yerushalayim</a:t>
            </a:r>
            <a:r>
              <a:rPr lang="en-US" sz="4000" b="1" dirty="0"/>
              <a:t>, and in all </a:t>
            </a:r>
            <a:r>
              <a:rPr lang="en-US" sz="4000" b="1" dirty="0" err="1"/>
              <a:t>Yehudah</a:t>
            </a:r>
            <a:r>
              <a:rPr lang="en-US" sz="4000" b="1" dirty="0"/>
              <a:t> and Samaria, and to the ends of the earth."</a:t>
            </a:r>
          </a:p>
          <a:p>
            <a:pPr marL="0" indent="0">
              <a:buNone/>
            </a:pPr>
            <a:r>
              <a:rPr lang="en-US" sz="4000" b="1" dirty="0" smtClean="0"/>
              <a:t>After </a:t>
            </a:r>
            <a:r>
              <a:rPr lang="en-US" sz="4000" b="1" dirty="0"/>
              <a:t>he said this, he was taken up before their very eyes, and a cloud hid him from their sight</a:t>
            </a:r>
            <a:r>
              <a:rPr lang="en-US" sz="4000" b="1" dirty="0" smtClean="0"/>
              <a:t>. Acts 1:8-9</a:t>
            </a:r>
            <a:endParaRPr lang="en-US" sz="4000" b="1" dirty="0"/>
          </a:p>
        </p:txBody>
      </p:sp>
    </p:spTree>
    <p:extLst>
      <p:ext uri="{BB962C8B-B14F-4D97-AF65-F5344CB8AC3E}">
        <p14:creationId xmlns:p14="http://schemas.microsoft.com/office/powerpoint/2010/main" val="14174137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752973"/>
          </a:xfrm>
        </p:spPr>
        <p:txBody>
          <a:bodyPr>
            <a:noAutofit/>
          </a:bodyPr>
          <a:lstStyle/>
          <a:p>
            <a:pPr algn="ctr"/>
            <a:r>
              <a:rPr lang="en-US" sz="4800" b="1" dirty="0" smtClean="0">
                <a:latin typeface="+mn-lt"/>
              </a:rPr>
              <a:t>The Spirit in You</a:t>
            </a:r>
            <a:endParaRPr lang="en-US" sz="4800" b="1" dirty="0"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130852"/>
            <a:ext cx="10972800" cy="5645427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US" sz="4000" b="1" u="sng" dirty="0" smtClean="0"/>
              <a:t>But </a:t>
            </a:r>
            <a:r>
              <a:rPr lang="en-US" sz="4000" b="1" u="sng" dirty="0"/>
              <a:t>he who unites himself with the Master is one with him in spirit</a:t>
            </a:r>
            <a:r>
              <a:rPr lang="en-US" sz="4000" b="1" dirty="0"/>
              <a:t>.</a:t>
            </a:r>
          </a:p>
          <a:p>
            <a:pPr marL="0" indent="0">
              <a:buNone/>
            </a:pPr>
            <a:r>
              <a:rPr lang="en-US" sz="4000" b="1" dirty="0" smtClean="0"/>
              <a:t>Flee </a:t>
            </a:r>
            <a:r>
              <a:rPr lang="en-US" sz="4000" b="1" dirty="0"/>
              <a:t>from sexual immorality. All other sins a man commits are outside his body, but he who sins sexually sins against his own body.</a:t>
            </a:r>
          </a:p>
          <a:p>
            <a:pPr marL="0" indent="0">
              <a:buNone/>
            </a:pPr>
            <a:r>
              <a:rPr lang="en-US" sz="4000" b="1" dirty="0" smtClean="0"/>
              <a:t>Do </a:t>
            </a:r>
            <a:r>
              <a:rPr lang="en-US" sz="4000" b="1" dirty="0"/>
              <a:t>you not know that </a:t>
            </a:r>
            <a:r>
              <a:rPr lang="en-US" sz="4000" b="1" u="sng" dirty="0"/>
              <a:t>your body is a temple of the Holy Spirit, who is in you</a:t>
            </a:r>
            <a:r>
              <a:rPr lang="en-US" sz="4000" b="1" dirty="0"/>
              <a:t>, whom you have received from Elohim? You are not your </a:t>
            </a:r>
            <a:r>
              <a:rPr lang="en-US" sz="4000" b="1" dirty="0" smtClean="0"/>
              <a:t>own; you </a:t>
            </a:r>
            <a:r>
              <a:rPr lang="en-US" sz="4000" b="1" dirty="0"/>
              <a:t>were bought at a price. Therefore honor Elohim with your body.</a:t>
            </a:r>
          </a:p>
          <a:p>
            <a:pPr marL="0" indent="0">
              <a:buNone/>
            </a:pPr>
            <a:r>
              <a:rPr lang="en-US" sz="4000" b="1" dirty="0" smtClean="0"/>
              <a:t>1 Corinthians 6:17-20</a:t>
            </a:r>
            <a:endParaRPr lang="en-US" sz="4000" b="1" dirty="0"/>
          </a:p>
        </p:txBody>
      </p:sp>
    </p:spTree>
    <p:extLst>
      <p:ext uri="{BB962C8B-B14F-4D97-AF65-F5344CB8AC3E}">
        <p14:creationId xmlns:p14="http://schemas.microsoft.com/office/powerpoint/2010/main" val="13553674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752973"/>
          </a:xfrm>
        </p:spPr>
        <p:txBody>
          <a:bodyPr>
            <a:noAutofit/>
          </a:bodyPr>
          <a:lstStyle/>
          <a:p>
            <a:pPr algn="ctr"/>
            <a:r>
              <a:rPr lang="en-US" sz="4800" b="1" dirty="0" smtClean="0">
                <a:latin typeface="+mn-lt"/>
              </a:rPr>
              <a:t>Led By The Spirit</a:t>
            </a:r>
            <a:endParaRPr lang="en-US" sz="4800" b="1" dirty="0"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130852"/>
            <a:ext cx="10972800" cy="564542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4000" b="1" dirty="0" smtClean="0"/>
              <a:t>So </a:t>
            </a:r>
            <a:r>
              <a:rPr lang="en-US" sz="4000" b="1" dirty="0"/>
              <a:t>then, brethren, we are under obligation, not to the flesh, to live according to the flesh-</a:t>
            </a:r>
            <a:r>
              <a:rPr lang="en-US" sz="4000" b="1" dirty="0" smtClean="0"/>
              <a:t>- </a:t>
            </a:r>
            <a:r>
              <a:rPr lang="en-US" sz="4000" b="1" dirty="0"/>
              <a:t>for if you are living according to the flesh, you must die; </a:t>
            </a:r>
            <a:r>
              <a:rPr lang="en-US" sz="4000" b="1" u="sng" dirty="0"/>
              <a:t>but if by the Spirit you are putting to death the deeds of the body, you will </a:t>
            </a:r>
            <a:r>
              <a:rPr lang="en-US" sz="4000" b="1" u="sng" dirty="0" smtClean="0"/>
              <a:t>live. </a:t>
            </a:r>
            <a:r>
              <a:rPr lang="en-US" sz="4000" b="1" u="sng" dirty="0"/>
              <a:t>For all who are being led by the Spirit of Elohim, these are sons of Elohim</a:t>
            </a:r>
            <a:r>
              <a:rPr lang="en-US" sz="4000" b="1" dirty="0"/>
              <a:t>.</a:t>
            </a:r>
          </a:p>
          <a:p>
            <a:pPr marL="0" indent="0">
              <a:buNone/>
            </a:pPr>
            <a:r>
              <a:rPr lang="en-US" sz="4000" b="1" dirty="0" smtClean="0"/>
              <a:t>Romans 8:12-14</a:t>
            </a:r>
            <a:endParaRPr lang="en-US" sz="4000" b="1" dirty="0"/>
          </a:p>
        </p:txBody>
      </p:sp>
    </p:spTree>
    <p:extLst>
      <p:ext uri="{BB962C8B-B14F-4D97-AF65-F5344CB8AC3E}">
        <p14:creationId xmlns:p14="http://schemas.microsoft.com/office/powerpoint/2010/main" val="28429023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752973"/>
          </a:xfrm>
        </p:spPr>
        <p:txBody>
          <a:bodyPr>
            <a:noAutofit/>
          </a:bodyPr>
          <a:lstStyle/>
          <a:p>
            <a:pPr algn="ctr"/>
            <a:r>
              <a:rPr lang="en-US" sz="4800" b="1" dirty="0" smtClean="0">
                <a:latin typeface="+mn-lt"/>
              </a:rPr>
              <a:t>Led By The Spirit</a:t>
            </a:r>
            <a:endParaRPr lang="en-US" sz="4800" b="1" dirty="0"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130852"/>
            <a:ext cx="10972800" cy="564542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4000" b="1" dirty="0" smtClean="0"/>
              <a:t>But </a:t>
            </a:r>
            <a:r>
              <a:rPr lang="en-US" sz="4000" b="1" dirty="0"/>
              <a:t>I say, walk by the Spirit, and you will not carry out the desire of the flesh</a:t>
            </a:r>
            <a:r>
              <a:rPr lang="en-US" sz="4000" b="1" dirty="0" smtClean="0"/>
              <a:t>. </a:t>
            </a:r>
            <a:r>
              <a:rPr lang="en-US" sz="4000" b="1" dirty="0"/>
              <a:t>For the flesh sets its desire against the Spirit, and the Spirit against the flesh; for these are in opposition to one another, so that you may not do the things that you please</a:t>
            </a:r>
            <a:r>
              <a:rPr lang="en-US" sz="4000" b="1" dirty="0" smtClean="0"/>
              <a:t>. </a:t>
            </a:r>
            <a:r>
              <a:rPr lang="en-US" sz="4000" b="1" dirty="0"/>
              <a:t>But if you are led by the Spirit, you are not under the Law.</a:t>
            </a:r>
          </a:p>
          <a:p>
            <a:pPr marL="0" indent="0">
              <a:buNone/>
            </a:pPr>
            <a:r>
              <a:rPr lang="en-US" sz="4000" b="1" dirty="0" smtClean="0"/>
              <a:t>Galatians 5:16-18</a:t>
            </a:r>
            <a:endParaRPr lang="en-US" sz="4000" b="1" dirty="0"/>
          </a:p>
        </p:txBody>
      </p:sp>
    </p:spTree>
    <p:extLst>
      <p:ext uri="{BB962C8B-B14F-4D97-AF65-F5344CB8AC3E}">
        <p14:creationId xmlns:p14="http://schemas.microsoft.com/office/powerpoint/2010/main" val="1837924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752973"/>
          </a:xfrm>
        </p:spPr>
        <p:txBody>
          <a:bodyPr>
            <a:noAutofit/>
          </a:bodyPr>
          <a:lstStyle/>
          <a:p>
            <a:pPr algn="ctr"/>
            <a:r>
              <a:rPr lang="en-US" sz="4800" b="1" dirty="0" smtClean="0">
                <a:latin typeface="+mn-lt"/>
              </a:rPr>
              <a:t>Works of the Flesh</a:t>
            </a:r>
            <a:endParaRPr lang="en-US" sz="4800" b="1" dirty="0"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130852"/>
            <a:ext cx="10972800" cy="564542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4000" b="1" dirty="0" smtClean="0"/>
              <a:t>Now </a:t>
            </a:r>
            <a:r>
              <a:rPr lang="en-US" sz="4000" b="1" dirty="0"/>
              <a:t>the deeds of the flesh are evident, which are: immorality, impurity, sensuality</a:t>
            </a:r>
            <a:r>
              <a:rPr lang="en-US" sz="4000" b="1" dirty="0" smtClean="0"/>
              <a:t>, </a:t>
            </a:r>
            <a:r>
              <a:rPr lang="en-US" sz="4000" b="1" dirty="0"/>
              <a:t>idolatry, sorcery, enmities, strife, jealousy, outbursts of anger, disputes, dissensions, factions</a:t>
            </a:r>
            <a:r>
              <a:rPr lang="en-US" sz="4000" b="1" dirty="0" smtClean="0"/>
              <a:t>, envying, </a:t>
            </a:r>
            <a:r>
              <a:rPr lang="en-US" sz="4000" b="1" dirty="0"/>
              <a:t>drunkenness, carousing, and things like these, of which I forewarn you, just as I have forewarned you, that those who practice such things will not inherit the kingdom of Elohim.</a:t>
            </a:r>
          </a:p>
          <a:p>
            <a:pPr marL="0" indent="0">
              <a:buNone/>
            </a:pPr>
            <a:r>
              <a:rPr lang="en-US" sz="4000" b="1" dirty="0" smtClean="0"/>
              <a:t>Galatians 5:19-21</a:t>
            </a:r>
            <a:endParaRPr lang="en-US" sz="4000" b="1" dirty="0"/>
          </a:p>
        </p:txBody>
      </p:sp>
    </p:spTree>
    <p:extLst>
      <p:ext uri="{BB962C8B-B14F-4D97-AF65-F5344CB8AC3E}">
        <p14:creationId xmlns:p14="http://schemas.microsoft.com/office/powerpoint/2010/main" val="5734109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752973"/>
          </a:xfrm>
        </p:spPr>
        <p:txBody>
          <a:bodyPr>
            <a:noAutofit/>
          </a:bodyPr>
          <a:lstStyle/>
          <a:p>
            <a:pPr algn="ctr"/>
            <a:r>
              <a:rPr lang="en-US" sz="4800" b="1" dirty="0" smtClean="0">
                <a:latin typeface="+mn-lt"/>
              </a:rPr>
              <a:t>Fruit of the Spirit</a:t>
            </a:r>
            <a:endParaRPr lang="en-US" sz="4800" b="1" dirty="0"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130852"/>
            <a:ext cx="10972800" cy="564542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4000" b="1" dirty="0" smtClean="0"/>
              <a:t>But </a:t>
            </a:r>
            <a:r>
              <a:rPr lang="en-US" sz="4000" b="1" dirty="0"/>
              <a:t>the fruit of the Spirit is love, joy, peace, patience, kindness, goodness, faithfulness</a:t>
            </a:r>
            <a:r>
              <a:rPr lang="en-US" sz="4000" b="1" dirty="0" smtClean="0"/>
              <a:t>, </a:t>
            </a:r>
            <a:r>
              <a:rPr lang="en-US" sz="4000" b="1" dirty="0"/>
              <a:t>gentleness, self-control; against such things there is no law</a:t>
            </a:r>
            <a:r>
              <a:rPr lang="en-US" sz="4000" b="1" dirty="0" smtClean="0"/>
              <a:t>. </a:t>
            </a:r>
            <a:r>
              <a:rPr lang="en-US" sz="4000" b="1" dirty="0"/>
              <a:t>Now those who belong to Messiah Yahusha have crucified the flesh with its passions and </a:t>
            </a:r>
            <a:r>
              <a:rPr lang="en-US" sz="4000" b="1" dirty="0" smtClean="0"/>
              <a:t>desires. </a:t>
            </a:r>
            <a:r>
              <a:rPr lang="en-US" sz="4000" b="1" dirty="0"/>
              <a:t>If we live by the Spirit, let us also walk by the Spirit</a:t>
            </a:r>
            <a:r>
              <a:rPr lang="en-US" sz="4000" b="1" dirty="0" smtClean="0"/>
              <a:t>.  </a:t>
            </a:r>
            <a:r>
              <a:rPr lang="en-US" sz="4000" b="1" dirty="0" smtClean="0"/>
              <a:t>Galatians 5:22-25</a:t>
            </a:r>
            <a:endParaRPr lang="en-US" sz="4000" b="1" dirty="0"/>
          </a:p>
        </p:txBody>
      </p:sp>
    </p:spTree>
    <p:extLst>
      <p:ext uri="{BB962C8B-B14F-4D97-AF65-F5344CB8AC3E}">
        <p14:creationId xmlns:p14="http://schemas.microsoft.com/office/powerpoint/2010/main" val="25210038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752973"/>
          </a:xfrm>
        </p:spPr>
        <p:txBody>
          <a:bodyPr>
            <a:noAutofit/>
          </a:bodyPr>
          <a:lstStyle/>
          <a:p>
            <a:pPr algn="ctr"/>
            <a:r>
              <a:rPr lang="en-US" sz="4800" b="1" dirty="0" smtClean="0">
                <a:latin typeface="+mn-lt"/>
              </a:rPr>
              <a:t>The Purposes of the Spirit in You</a:t>
            </a:r>
            <a:endParaRPr lang="en-US" sz="4800" b="1" dirty="0"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130852"/>
            <a:ext cx="10972800" cy="564542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4000" b="1" dirty="0" smtClean="0"/>
              <a:t>To prophesy</a:t>
            </a:r>
          </a:p>
          <a:p>
            <a:pPr marL="0" indent="0">
              <a:buNone/>
            </a:pPr>
            <a:r>
              <a:rPr lang="en-US" sz="4000" b="1" dirty="0" smtClean="0"/>
              <a:t>Be a Counselor, Helper to you</a:t>
            </a:r>
          </a:p>
          <a:p>
            <a:pPr marL="0" indent="0">
              <a:buNone/>
            </a:pPr>
            <a:r>
              <a:rPr lang="en-US" sz="4000" b="1" dirty="0" smtClean="0"/>
              <a:t>Teach you all things</a:t>
            </a:r>
          </a:p>
          <a:p>
            <a:pPr marL="0" indent="0">
              <a:buNone/>
            </a:pPr>
            <a:r>
              <a:rPr lang="en-US" sz="4000" b="1" dirty="0" smtClean="0"/>
              <a:t>Remind you of </a:t>
            </a:r>
            <a:r>
              <a:rPr lang="en-US" sz="4000" b="1" dirty="0" err="1" smtClean="0"/>
              <a:t>Yahusha’s</a:t>
            </a:r>
            <a:r>
              <a:rPr lang="en-US" sz="4000" b="1" dirty="0" smtClean="0"/>
              <a:t> teachings</a:t>
            </a:r>
          </a:p>
          <a:p>
            <a:pPr marL="0" indent="0">
              <a:buNone/>
            </a:pPr>
            <a:r>
              <a:rPr lang="en-US" sz="4000" b="1" dirty="0" smtClean="0"/>
              <a:t>Cause you to walk in Torah keeping</a:t>
            </a:r>
            <a:endParaRPr lang="en-US" sz="4000" b="1" dirty="0" smtClean="0"/>
          </a:p>
          <a:p>
            <a:pPr marL="0" indent="0">
              <a:buNone/>
            </a:pPr>
            <a:r>
              <a:rPr lang="en-US" sz="4000" b="1" dirty="0" smtClean="0"/>
              <a:t>Give you Power</a:t>
            </a:r>
          </a:p>
          <a:p>
            <a:pPr marL="0" indent="0">
              <a:buNone/>
            </a:pPr>
            <a:r>
              <a:rPr lang="en-US" sz="4000" b="1" dirty="0" smtClean="0"/>
              <a:t>Put to death the works of the flesh</a:t>
            </a:r>
            <a:endParaRPr lang="en-US" sz="4000" b="1" dirty="0"/>
          </a:p>
        </p:txBody>
      </p:sp>
    </p:spTree>
    <p:extLst>
      <p:ext uri="{BB962C8B-B14F-4D97-AF65-F5344CB8AC3E}">
        <p14:creationId xmlns:p14="http://schemas.microsoft.com/office/powerpoint/2010/main" val="41894100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752973"/>
          </a:xfrm>
        </p:spPr>
        <p:txBody>
          <a:bodyPr>
            <a:noAutofit/>
          </a:bodyPr>
          <a:lstStyle/>
          <a:p>
            <a:pPr algn="ctr"/>
            <a:r>
              <a:rPr lang="en-US" sz="4800" b="1" dirty="0" smtClean="0">
                <a:latin typeface="+mn-lt"/>
              </a:rPr>
              <a:t>Shavuot/Pentecost</a:t>
            </a:r>
            <a:endParaRPr lang="en-US" sz="4800" b="1" dirty="0"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130852"/>
            <a:ext cx="10972800" cy="564542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4000" b="1" dirty="0" smtClean="0"/>
              <a:t>When </a:t>
            </a:r>
            <a:r>
              <a:rPr lang="en-US" sz="4000" b="1" dirty="0"/>
              <a:t>the day of Pentecost came, they were all together in one place</a:t>
            </a:r>
            <a:r>
              <a:rPr lang="en-US" sz="4000" b="1" dirty="0" smtClean="0"/>
              <a:t>.  Acts 2:1</a:t>
            </a:r>
          </a:p>
          <a:p>
            <a:pPr marL="0" indent="0">
              <a:buNone/>
            </a:pPr>
            <a:r>
              <a:rPr lang="en-US" sz="4000" b="1" dirty="0" smtClean="0"/>
              <a:t>Where were they gathered?  In the upper room?</a:t>
            </a:r>
          </a:p>
          <a:p>
            <a:pPr marL="0" indent="0">
              <a:buNone/>
            </a:pPr>
            <a:r>
              <a:rPr lang="en-US" sz="4000" b="1" dirty="0" smtClean="0"/>
              <a:t>At the temple where all Israel was gathered, according to the commandment</a:t>
            </a:r>
          </a:p>
          <a:p>
            <a:pPr marL="0" indent="0">
              <a:buNone/>
            </a:pPr>
            <a:r>
              <a:rPr lang="en-US" sz="4000" b="1" dirty="0" smtClean="0"/>
              <a:t>This is confirmed a few verses later when all those gathered from other nations “heard” these Galileans speaking with other tongues</a:t>
            </a:r>
            <a:endParaRPr lang="en-US" sz="4000" b="1" dirty="0"/>
          </a:p>
          <a:p>
            <a:pPr marL="0" indent="0">
              <a:buNone/>
            </a:pPr>
            <a:endParaRPr lang="en-US" sz="4000" b="1" dirty="0"/>
          </a:p>
        </p:txBody>
      </p:sp>
    </p:spTree>
    <p:extLst>
      <p:ext uri="{BB962C8B-B14F-4D97-AF65-F5344CB8AC3E}">
        <p14:creationId xmlns:p14="http://schemas.microsoft.com/office/powerpoint/2010/main" val="11802974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752973"/>
          </a:xfrm>
        </p:spPr>
        <p:txBody>
          <a:bodyPr>
            <a:noAutofit/>
          </a:bodyPr>
          <a:lstStyle/>
          <a:p>
            <a:pPr algn="ctr"/>
            <a:r>
              <a:rPr lang="en-US" sz="4800" b="1" dirty="0" smtClean="0">
                <a:latin typeface="+mn-lt"/>
              </a:rPr>
              <a:t>Holy Spirit Manifesting</a:t>
            </a:r>
            <a:endParaRPr lang="en-US" sz="4800" b="1" dirty="0"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130852"/>
            <a:ext cx="10972800" cy="564542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4000" b="1" dirty="0" smtClean="0"/>
              <a:t>Suddenly </a:t>
            </a:r>
            <a:r>
              <a:rPr lang="en-US" sz="4000" b="1" dirty="0"/>
              <a:t>a sound like the blowing of a violent wind came from heaven and filled the whole house where they were sitting.</a:t>
            </a:r>
          </a:p>
          <a:p>
            <a:pPr marL="0" indent="0">
              <a:buNone/>
            </a:pPr>
            <a:r>
              <a:rPr lang="en-US" sz="4000" b="1" dirty="0" smtClean="0"/>
              <a:t>They </a:t>
            </a:r>
            <a:r>
              <a:rPr lang="en-US" sz="4000" b="1" dirty="0"/>
              <a:t>saw what seemed to be tongues of fire that separated and came to rest on each of them.</a:t>
            </a:r>
          </a:p>
          <a:p>
            <a:pPr marL="0" indent="0">
              <a:buNone/>
            </a:pPr>
            <a:r>
              <a:rPr lang="en-US" sz="4000" b="1" dirty="0" smtClean="0"/>
              <a:t>All </a:t>
            </a:r>
            <a:r>
              <a:rPr lang="en-US" sz="4000" b="1" dirty="0"/>
              <a:t>of them were filled with the Holy Spirit and began to speak in other tongues as the Spirit enabled them</a:t>
            </a:r>
            <a:r>
              <a:rPr lang="en-US" sz="4000" b="1" dirty="0" smtClean="0"/>
              <a:t>.  Acts </a:t>
            </a:r>
            <a:r>
              <a:rPr lang="en-US" sz="4000" b="1" dirty="0" smtClean="0"/>
              <a:t>2:2-4</a:t>
            </a:r>
            <a:endParaRPr lang="en-US" sz="4000" b="1" dirty="0"/>
          </a:p>
          <a:p>
            <a:pPr marL="0" indent="0">
              <a:buNone/>
            </a:pPr>
            <a:endParaRPr lang="en-US" sz="4000" b="1" dirty="0"/>
          </a:p>
        </p:txBody>
      </p:sp>
    </p:spTree>
    <p:extLst>
      <p:ext uri="{BB962C8B-B14F-4D97-AF65-F5344CB8AC3E}">
        <p14:creationId xmlns:p14="http://schemas.microsoft.com/office/powerpoint/2010/main" val="36523380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752973"/>
          </a:xfrm>
        </p:spPr>
        <p:txBody>
          <a:bodyPr>
            <a:noAutofit/>
          </a:bodyPr>
          <a:lstStyle/>
          <a:p>
            <a:pPr algn="ctr"/>
            <a:r>
              <a:rPr lang="en-US" sz="4800" b="1" dirty="0" smtClean="0">
                <a:latin typeface="+mn-lt"/>
              </a:rPr>
              <a:t>Other Languages</a:t>
            </a:r>
            <a:endParaRPr lang="en-US" sz="4800" b="1" dirty="0"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130852"/>
            <a:ext cx="10972800" cy="564542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4000" b="1" dirty="0"/>
              <a:t>Now there were staying in </a:t>
            </a:r>
            <a:r>
              <a:rPr lang="en-US" sz="4000" b="1" dirty="0" err="1"/>
              <a:t>Yerushalayim</a:t>
            </a:r>
            <a:r>
              <a:rPr lang="en-US" sz="4000" b="1" dirty="0"/>
              <a:t> Elohim-fearing </a:t>
            </a:r>
            <a:r>
              <a:rPr lang="en-US" sz="4000" b="1" dirty="0" err="1"/>
              <a:t>Yehudim</a:t>
            </a:r>
            <a:r>
              <a:rPr lang="en-US" sz="4000" b="1" dirty="0"/>
              <a:t> from every nation under heaven.</a:t>
            </a:r>
          </a:p>
          <a:p>
            <a:pPr marL="0" indent="0">
              <a:buNone/>
            </a:pPr>
            <a:r>
              <a:rPr lang="en-US" sz="4000" b="1" dirty="0" smtClean="0"/>
              <a:t>When </a:t>
            </a:r>
            <a:r>
              <a:rPr lang="en-US" sz="4000" b="1" dirty="0"/>
              <a:t>they heard this sound, a crowd came together in bewilderment, because each one heard them speaking in his own language.</a:t>
            </a:r>
          </a:p>
          <a:p>
            <a:pPr marL="0" indent="0">
              <a:buNone/>
            </a:pPr>
            <a:r>
              <a:rPr lang="en-US" sz="4000" b="1" dirty="0" smtClean="0"/>
              <a:t>Utterly </a:t>
            </a:r>
            <a:r>
              <a:rPr lang="en-US" sz="4000" b="1" dirty="0"/>
              <a:t>amazed, they asked: "Are not all these men who are speaking Galileans?</a:t>
            </a:r>
          </a:p>
          <a:p>
            <a:pPr marL="0" indent="0">
              <a:buNone/>
            </a:pPr>
            <a:r>
              <a:rPr lang="en-US" sz="4000" b="1" dirty="0" smtClean="0"/>
              <a:t>Acts 2:5-7</a:t>
            </a:r>
            <a:endParaRPr lang="en-US" sz="4000" b="1" dirty="0"/>
          </a:p>
        </p:txBody>
      </p:sp>
    </p:spTree>
    <p:extLst>
      <p:ext uri="{BB962C8B-B14F-4D97-AF65-F5344CB8AC3E}">
        <p14:creationId xmlns:p14="http://schemas.microsoft.com/office/powerpoint/2010/main" val="1368168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752973"/>
          </a:xfrm>
        </p:spPr>
        <p:txBody>
          <a:bodyPr>
            <a:noAutofit/>
          </a:bodyPr>
          <a:lstStyle/>
          <a:p>
            <a:pPr algn="ctr"/>
            <a:r>
              <a:rPr lang="en-US" sz="4800" b="1" dirty="0" smtClean="0">
                <a:latin typeface="+mn-lt"/>
              </a:rPr>
              <a:t>Many Languages</a:t>
            </a:r>
            <a:endParaRPr lang="en-US" sz="4800" b="1" dirty="0"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130852"/>
            <a:ext cx="10972800" cy="5645427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4000" b="1" dirty="0"/>
              <a:t>Then how is it that each of us hears them in his own native language?</a:t>
            </a:r>
          </a:p>
          <a:p>
            <a:pPr marL="0" indent="0">
              <a:buNone/>
            </a:pPr>
            <a:r>
              <a:rPr lang="en-US" sz="4000" b="1" dirty="0" smtClean="0"/>
              <a:t>Parthians</a:t>
            </a:r>
            <a:r>
              <a:rPr lang="en-US" sz="4000" b="1" dirty="0"/>
              <a:t>, Medes and Elamites; residents of Mesopotamia, </a:t>
            </a:r>
            <a:r>
              <a:rPr lang="en-US" sz="4000" b="1" dirty="0" err="1"/>
              <a:t>Yehudah</a:t>
            </a:r>
            <a:r>
              <a:rPr lang="en-US" sz="4000" b="1" dirty="0"/>
              <a:t> and Cappadocia, Pontus and Asia</a:t>
            </a:r>
            <a:r>
              <a:rPr lang="en-US" sz="4000" b="1" dirty="0" smtClean="0"/>
              <a:t>, Phrygia </a:t>
            </a:r>
            <a:r>
              <a:rPr lang="en-US" sz="4000" b="1" dirty="0"/>
              <a:t>and Pamphylia, </a:t>
            </a:r>
            <a:r>
              <a:rPr lang="en-US" sz="4000" b="1" dirty="0" err="1"/>
              <a:t>Mitzrayim</a:t>
            </a:r>
            <a:r>
              <a:rPr lang="en-US" sz="4000" b="1" dirty="0"/>
              <a:t> and the parts of Libya near Cyrene; visitors from </a:t>
            </a:r>
            <a:r>
              <a:rPr lang="en-US" sz="4000" b="1" dirty="0" smtClean="0"/>
              <a:t>Rome (both </a:t>
            </a:r>
            <a:r>
              <a:rPr lang="en-US" sz="4000" b="1" dirty="0" err="1"/>
              <a:t>Yehudim</a:t>
            </a:r>
            <a:r>
              <a:rPr lang="en-US" sz="4000" b="1" dirty="0"/>
              <a:t> and converts to </a:t>
            </a:r>
            <a:r>
              <a:rPr lang="en-US" sz="4000" b="1" dirty="0" err="1"/>
              <a:t>Yudaism</a:t>
            </a:r>
            <a:r>
              <a:rPr lang="en-US" sz="4000" b="1" dirty="0"/>
              <a:t>); Cretans and Arabs-- we hear them declaring the wonders of Elohim in our own tongues!"</a:t>
            </a:r>
          </a:p>
          <a:p>
            <a:pPr marL="0" indent="0">
              <a:buNone/>
            </a:pPr>
            <a:r>
              <a:rPr lang="en-US" sz="4000" b="1" dirty="0" smtClean="0"/>
              <a:t>Acts 2:8-11</a:t>
            </a:r>
            <a:endParaRPr lang="en-US" sz="4000" b="1" dirty="0"/>
          </a:p>
        </p:txBody>
      </p:sp>
    </p:spTree>
    <p:extLst>
      <p:ext uri="{BB962C8B-B14F-4D97-AF65-F5344CB8AC3E}">
        <p14:creationId xmlns:p14="http://schemas.microsoft.com/office/powerpoint/2010/main" val="21513976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752973"/>
          </a:xfrm>
        </p:spPr>
        <p:txBody>
          <a:bodyPr>
            <a:noAutofit/>
          </a:bodyPr>
          <a:lstStyle/>
          <a:p>
            <a:pPr algn="ctr"/>
            <a:r>
              <a:rPr lang="en-US" sz="4800" b="1" dirty="0" smtClean="0">
                <a:latin typeface="+mn-lt"/>
              </a:rPr>
              <a:t>Mixed Responses</a:t>
            </a:r>
            <a:endParaRPr lang="en-US" sz="4800" b="1" dirty="0"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130852"/>
            <a:ext cx="10972800" cy="564542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4000" b="1" dirty="0"/>
              <a:t>Amazed and perplexed, they asked one another, "What does this mean?"</a:t>
            </a:r>
          </a:p>
          <a:p>
            <a:pPr marL="0" indent="0">
              <a:buNone/>
            </a:pPr>
            <a:r>
              <a:rPr lang="en-US" sz="4000" b="1" dirty="0" smtClean="0"/>
              <a:t>Some</a:t>
            </a:r>
            <a:r>
              <a:rPr lang="en-US" sz="4000" b="1" dirty="0"/>
              <a:t>, however, made fun of them and said, "They have had too much wine."</a:t>
            </a:r>
          </a:p>
          <a:p>
            <a:pPr marL="0" indent="0">
              <a:buNone/>
            </a:pPr>
            <a:r>
              <a:rPr lang="en-US" sz="4000" b="1" dirty="0" smtClean="0"/>
              <a:t>Then </a:t>
            </a:r>
            <a:r>
              <a:rPr lang="en-US" sz="4000" b="1" dirty="0" err="1"/>
              <a:t>Kepha</a:t>
            </a:r>
            <a:r>
              <a:rPr lang="en-US" sz="4000" b="1" dirty="0"/>
              <a:t> stood up with the Eleven, raised his voice and addressed the crowd: "Fellow </a:t>
            </a:r>
            <a:r>
              <a:rPr lang="en-US" sz="4000" b="1" dirty="0" err="1"/>
              <a:t>Yehudim</a:t>
            </a:r>
            <a:r>
              <a:rPr lang="en-US" sz="4000" b="1" dirty="0"/>
              <a:t> and all of you who live in </a:t>
            </a:r>
            <a:r>
              <a:rPr lang="en-US" sz="4000" b="1" dirty="0" err="1"/>
              <a:t>Yerushalayim</a:t>
            </a:r>
            <a:r>
              <a:rPr lang="en-US" sz="4000" b="1" dirty="0"/>
              <a:t>, let me explain this to you; listen carefully to what I say.</a:t>
            </a:r>
          </a:p>
          <a:p>
            <a:pPr marL="0" indent="0">
              <a:buNone/>
            </a:pPr>
            <a:r>
              <a:rPr lang="en-US" sz="4000" b="1" dirty="0" smtClean="0"/>
              <a:t>Acts 2:12-14</a:t>
            </a:r>
            <a:endParaRPr lang="en-US" sz="4000" b="1" dirty="0"/>
          </a:p>
        </p:txBody>
      </p:sp>
    </p:spTree>
    <p:extLst>
      <p:ext uri="{BB962C8B-B14F-4D97-AF65-F5344CB8AC3E}">
        <p14:creationId xmlns:p14="http://schemas.microsoft.com/office/powerpoint/2010/main" val="35204070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752973"/>
          </a:xfrm>
        </p:spPr>
        <p:txBody>
          <a:bodyPr>
            <a:noAutofit/>
          </a:bodyPr>
          <a:lstStyle/>
          <a:p>
            <a:pPr algn="ctr"/>
            <a:r>
              <a:rPr lang="en-US" sz="4800" b="1" dirty="0" err="1" smtClean="0">
                <a:latin typeface="+mn-lt"/>
              </a:rPr>
              <a:t>Kepha’s</a:t>
            </a:r>
            <a:r>
              <a:rPr lang="en-US" sz="4800" b="1" dirty="0" smtClean="0">
                <a:latin typeface="+mn-lt"/>
              </a:rPr>
              <a:t> Response</a:t>
            </a:r>
            <a:endParaRPr lang="en-US" sz="4800" b="1" dirty="0"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130852"/>
            <a:ext cx="10972800" cy="564542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4000" b="1" dirty="0" smtClean="0"/>
              <a:t>These </a:t>
            </a:r>
            <a:r>
              <a:rPr lang="en-US" sz="4000" b="1" dirty="0"/>
              <a:t>men are not drunk, as you suppose. It's only nine in the morning!</a:t>
            </a:r>
          </a:p>
          <a:p>
            <a:pPr marL="0" indent="0">
              <a:buNone/>
            </a:pPr>
            <a:r>
              <a:rPr lang="en-US" sz="4000" b="1" dirty="0" smtClean="0"/>
              <a:t>No</a:t>
            </a:r>
            <a:r>
              <a:rPr lang="en-US" sz="4000" b="1" dirty="0"/>
              <a:t>, this is what was spoken by the prophet </a:t>
            </a:r>
            <a:r>
              <a:rPr lang="en-US" sz="4000" b="1" dirty="0" err="1"/>
              <a:t>Yoel</a:t>
            </a:r>
            <a:r>
              <a:rPr lang="en-US" sz="4000" b="1" dirty="0"/>
              <a:t>:</a:t>
            </a:r>
          </a:p>
          <a:p>
            <a:pPr marL="0" indent="0">
              <a:buNone/>
            </a:pPr>
            <a:r>
              <a:rPr lang="en-US" sz="4000" b="1" dirty="0" smtClean="0"/>
              <a:t>"</a:t>
            </a:r>
            <a:r>
              <a:rPr lang="en-US" sz="4000" b="1" dirty="0"/>
              <a:t>'In the last days, Elohim says, I will pour out my Spirit on all people. Your sons and daughters will prophesy, your young men will see visions, your old men will dream dreams.</a:t>
            </a:r>
          </a:p>
          <a:p>
            <a:pPr marL="0" indent="0">
              <a:buNone/>
            </a:pPr>
            <a:r>
              <a:rPr lang="en-US" sz="4000" b="1" dirty="0" smtClean="0"/>
              <a:t>Acts 2:15-17</a:t>
            </a:r>
            <a:endParaRPr lang="en-US" sz="4000" b="1" dirty="0"/>
          </a:p>
        </p:txBody>
      </p:sp>
    </p:spTree>
    <p:extLst>
      <p:ext uri="{BB962C8B-B14F-4D97-AF65-F5344CB8AC3E}">
        <p14:creationId xmlns:p14="http://schemas.microsoft.com/office/powerpoint/2010/main" val="22264792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752973"/>
          </a:xfrm>
        </p:spPr>
        <p:txBody>
          <a:bodyPr>
            <a:noAutofit/>
          </a:bodyPr>
          <a:lstStyle/>
          <a:p>
            <a:pPr algn="ctr"/>
            <a:r>
              <a:rPr lang="en-US" sz="4800" b="1" dirty="0" smtClean="0">
                <a:latin typeface="+mn-lt"/>
              </a:rPr>
              <a:t>Pouring Out the Spirit</a:t>
            </a:r>
            <a:endParaRPr lang="en-US" sz="4800" b="1" dirty="0"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130852"/>
            <a:ext cx="10972800" cy="5645427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4000" b="1" dirty="0"/>
              <a:t>Even on my servants, both men and women, I will pour out my Spirit in those days, and they will prophesy</a:t>
            </a:r>
            <a:r>
              <a:rPr lang="en-US" sz="4000" b="1" dirty="0" smtClean="0"/>
              <a:t>. I </a:t>
            </a:r>
            <a:r>
              <a:rPr lang="en-US" sz="4000" b="1" dirty="0"/>
              <a:t>will show wonders in the heaven above and signs on the earth below, blood and fire and billows of smoke.</a:t>
            </a:r>
          </a:p>
          <a:p>
            <a:pPr marL="0" indent="0">
              <a:buNone/>
            </a:pPr>
            <a:r>
              <a:rPr lang="en-US" sz="4000" b="1" dirty="0" smtClean="0"/>
              <a:t>The </a:t>
            </a:r>
            <a:r>
              <a:rPr lang="en-US" sz="4000" b="1" dirty="0"/>
              <a:t>sun will be turned to darkness and the moon to blood before the coming of the great and glorious day of Yahuwah</a:t>
            </a:r>
            <a:r>
              <a:rPr lang="en-US" sz="4000" b="1" dirty="0" smtClean="0"/>
              <a:t>. And </a:t>
            </a:r>
            <a:r>
              <a:rPr lang="en-US" sz="4000" b="1" dirty="0"/>
              <a:t>everyone who calls on the name of Yahuwah will be saved.'</a:t>
            </a:r>
          </a:p>
          <a:p>
            <a:pPr marL="0" indent="0">
              <a:buNone/>
            </a:pPr>
            <a:r>
              <a:rPr lang="en-US" sz="4000" b="1" dirty="0" smtClean="0"/>
              <a:t>Acts 2:18-21</a:t>
            </a:r>
            <a:endParaRPr lang="en-US" sz="4000" b="1" dirty="0"/>
          </a:p>
        </p:txBody>
      </p:sp>
    </p:spTree>
    <p:extLst>
      <p:ext uri="{BB962C8B-B14F-4D97-AF65-F5344CB8AC3E}">
        <p14:creationId xmlns:p14="http://schemas.microsoft.com/office/powerpoint/2010/main" val="25850985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1061" y="274639"/>
            <a:ext cx="11211339" cy="752973"/>
          </a:xfrm>
        </p:spPr>
        <p:txBody>
          <a:bodyPr>
            <a:noAutofit/>
          </a:bodyPr>
          <a:lstStyle/>
          <a:p>
            <a:pPr algn="ctr"/>
            <a:r>
              <a:rPr lang="en-US" sz="4800" b="1" dirty="0" smtClean="0">
                <a:latin typeface="+mn-lt"/>
              </a:rPr>
              <a:t>Prophetic Implications of the Spirit Coming</a:t>
            </a:r>
            <a:endParaRPr lang="en-US" sz="4800" b="1" dirty="0"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130852"/>
            <a:ext cx="10972800" cy="564542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4000" b="1" dirty="0" smtClean="0"/>
              <a:t>It </a:t>
            </a:r>
            <a:r>
              <a:rPr lang="en-US" sz="4000" b="1" dirty="0"/>
              <a:t>will come about after this That I will pour out My Spirit on all mankind; And your sons and daughters will prophesy, Your old men will dream dreams, Your young men will see visions</a:t>
            </a:r>
            <a:r>
              <a:rPr lang="en-US" sz="4000" b="1" dirty="0" smtClean="0"/>
              <a:t>. Even </a:t>
            </a:r>
            <a:r>
              <a:rPr lang="en-US" sz="4000" b="1" dirty="0"/>
              <a:t>on the male and female servants I will pour out My Spirit in those </a:t>
            </a:r>
            <a:r>
              <a:rPr lang="en-US" sz="4000" b="1" dirty="0" smtClean="0"/>
              <a:t>days. I </a:t>
            </a:r>
            <a:r>
              <a:rPr lang="en-US" sz="4000" b="1" dirty="0"/>
              <a:t>will display wonders in the sky and on the earth, Blood, fire and columns of smoke.</a:t>
            </a:r>
          </a:p>
          <a:p>
            <a:pPr marL="0" indent="0">
              <a:buNone/>
            </a:pPr>
            <a:r>
              <a:rPr lang="en-US" sz="4000" b="1" dirty="0" err="1" smtClean="0"/>
              <a:t>Yoel</a:t>
            </a:r>
            <a:r>
              <a:rPr lang="en-US" sz="4000" b="1" dirty="0" smtClean="0"/>
              <a:t>/Joel 2:28-30</a:t>
            </a:r>
            <a:endParaRPr lang="en-US" sz="4000" b="1" dirty="0"/>
          </a:p>
        </p:txBody>
      </p:sp>
    </p:spTree>
    <p:extLst>
      <p:ext uri="{BB962C8B-B14F-4D97-AF65-F5344CB8AC3E}">
        <p14:creationId xmlns:p14="http://schemas.microsoft.com/office/powerpoint/2010/main" val="4990136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1061" y="274639"/>
            <a:ext cx="11211339" cy="752973"/>
          </a:xfrm>
        </p:spPr>
        <p:txBody>
          <a:bodyPr>
            <a:noAutofit/>
          </a:bodyPr>
          <a:lstStyle/>
          <a:p>
            <a:pPr algn="ctr"/>
            <a:r>
              <a:rPr lang="en-US" sz="4800" b="1" dirty="0" smtClean="0">
                <a:latin typeface="+mn-lt"/>
              </a:rPr>
              <a:t>Prophetic Implications of the Spirit Coming</a:t>
            </a:r>
            <a:endParaRPr lang="en-US" sz="4800" b="1" dirty="0"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130852"/>
            <a:ext cx="10972800" cy="564542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4000" b="1" dirty="0" smtClean="0"/>
              <a:t>The </a:t>
            </a:r>
            <a:r>
              <a:rPr lang="en-US" sz="4000" b="1" dirty="0"/>
              <a:t>sun will be turned into darkness And the moon into blood Before the great and awesome day of Yahuwah comes</a:t>
            </a:r>
            <a:r>
              <a:rPr lang="en-US" sz="4000" b="1" dirty="0" smtClean="0"/>
              <a:t>. And </a:t>
            </a:r>
            <a:r>
              <a:rPr lang="en-US" sz="4000" b="1" dirty="0"/>
              <a:t>it will come about that whoever calls on the name of Yahuwah Will be delivered; For on Mount Zion and in Jerusalem There will be those who escape, As Yahuwah has said, even among the survivors whom Yahuwah calls.</a:t>
            </a:r>
          </a:p>
          <a:p>
            <a:pPr marL="0" indent="0">
              <a:buNone/>
            </a:pPr>
            <a:r>
              <a:rPr lang="en-US" sz="4000" b="1" dirty="0" err="1" smtClean="0"/>
              <a:t>Yoel</a:t>
            </a:r>
            <a:r>
              <a:rPr lang="en-US" sz="4000" b="1" dirty="0" smtClean="0"/>
              <a:t>/Joel 2:31-32</a:t>
            </a:r>
            <a:endParaRPr lang="en-US" sz="4000" b="1" dirty="0"/>
          </a:p>
        </p:txBody>
      </p:sp>
    </p:spTree>
    <p:extLst>
      <p:ext uri="{BB962C8B-B14F-4D97-AF65-F5344CB8AC3E}">
        <p14:creationId xmlns:p14="http://schemas.microsoft.com/office/powerpoint/2010/main" val="23425139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752973"/>
          </a:xfrm>
        </p:spPr>
        <p:txBody>
          <a:bodyPr>
            <a:noAutofit/>
          </a:bodyPr>
          <a:lstStyle/>
          <a:p>
            <a:pPr algn="ctr"/>
            <a:r>
              <a:rPr lang="en-US" sz="4800" b="1" dirty="0" smtClean="0">
                <a:latin typeface="+mn-lt"/>
              </a:rPr>
              <a:t>The Death of Messiah</a:t>
            </a:r>
            <a:endParaRPr lang="en-US" sz="4800" b="1" dirty="0"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130852"/>
            <a:ext cx="10972800" cy="5645427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sz="4000" b="1" dirty="0"/>
              <a:t>"Men of </a:t>
            </a:r>
            <a:r>
              <a:rPr lang="en-US" sz="4000" b="1" dirty="0" err="1"/>
              <a:t>Yisrael</a:t>
            </a:r>
            <a:r>
              <a:rPr lang="en-US" sz="4000" b="1" dirty="0"/>
              <a:t>, listen to this: </a:t>
            </a:r>
            <a:r>
              <a:rPr lang="en-US" sz="4000" b="1" u="sng" dirty="0" err="1"/>
              <a:t>Yahusha</a:t>
            </a:r>
            <a:r>
              <a:rPr lang="en-US" sz="4000" b="1" u="sng" dirty="0"/>
              <a:t> of Nazareth was a man accredited by Elohim to you by miracles, wonders and signs, which Elohim did among you through him</a:t>
            </a:r>
            <a:r>
              <a:rPr lang="en-US" sz="4000" b="1" dirty="0"/>
              <a:t>, as you yourselves know.</a:t>
            </a:r>
          </a:p>
          <a:p>
            <a:pPr marL="0" indent="0">
              <a:buNone/>
            </a:pPr>
            <a:r>
              <a:rPr lang="en-US" sz="4000" b="1" dirty="0" smtClean="0"/>
              <a:t>This </a:t>
            </a:r>
            <a:r>
              <a:rPr lang="en-US" sz="4000" b="1" dirty="0"/>
              <a:t>man was handed over to you by </a:t>
            </a:r>
            <a:r>
              <a:rPr lang="en-US" sz="4000" b="1" u="sng" dirty="0"/>
              <a:t>Elohim's set purpose and foreknowledge</a:t>
            </a:r>
            <a:r>
              <a:rPr lang="en-US" sz="4000" b="1" dirty="0"/>
              <a:t>; and you, with the help of wicked men, put him to death by nailing him to the cross.</a:t>
            </a:r>
          </a:p>
          <a:p>
            <a:pPr marL="0" indent="0">
              <a:buNone/>
            </a:pPr>
            <a:r>
              <a:rPr lang="en-US" sz="4000" b="1" dirty="0" smtClean="0"/>
              <a:t>But </a:t>
            </a:r>
            <a:r>
              <a:rPr lang="en-US" sz="4000" b="1" dirty="0"/>
              <a:t>Elohim raised him from the dead, freeing him from the agony of death, because it was impossible for death to keep its hold on him</a:t>
            </a:r>
            <a:r>
              <a:rPr lang="en-US" sz="4000" b="1" dirty="0" smtClean="0"/>
              <a:t>. Acts 2:22-24</a:t>
            </a:r>
            <a:endParaRPr lang="en-US" sz="4000" b="1" dirty="0"/>
          </a:p>
        </p:txBody>
      </p:sp>
    </p:spTree>
    <p:extLst>
      <p:ext uri="{BB962C8B-B14F-4D97-AF65-F5344CB8AC3E}">
        <p14:creationId xmlns:p14="http://schemas.microsoft.com/office/powerpoint/2010/main" val="12427214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752973"/>
          </a:xfrm>
        </p:spPr>
        <p:txBody>
          <a:bodyPr>
            <a:noAutofit/>
          </a:bodyPr>
          <a:lstStyle/>
          <a:p>
            <a:pPr algn="ctr"/>
            <a:r>
              <a:rPr lang="en-US" sz="4800" b="1" dirty="0" smtClean="0">
                <a:latin typeface="+mn-lt"/>
              </a:rPr>
              <a:t>David Prophesied of Resurrection</a:t>
            </a:r>
            <a:endParaRPr lang="en-US" sz="4800" b="1" dirty="0"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130852"/>
            <a:ext cx="10972800" cy="564542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4000" b="1" dirty="0"/>
              <a:t>David said about him: </a:t>
            </a:r>
            <a:r>
              <a:rPr lang="en-US" sz="4000" b="1" dirty="0" smtClean="0"/>
              <a:t>"I </a:t>
            </a:r>
            <a:r>
              <a:rPr lang="en-US" sz="4000" b="1" dirty="0"/>
              <a:t>saw Yahuwah always before me. Because he is at my right hand, I will not be </a:t>
            </a:r>
            <a:r>
              <a:rPr lang="en-US" sz="4000" b="1" dirty="0" smtClean="0"/>
              <a:t>shaken.  Therefore </a:t>
            </a:r>
            <a:r>
              <a:rPr lang="en-US" sz="4000" b="1" dirty="0"/>
              <a:t>my heart is glad and my tongue rejoices; </a:t>
            </a:r>
            <a:r>
              <a:rPr lang="en-US" sz="4000" b="1" u="sng" dirty="0"/>
              <a:t>my body also will live in </a:t>
            </a:r>
            <a:r>
              <a:rPr lang="en-US" sz="4000" b="1" u="sng" dirty="0" smtClean="0"/>
              <a:t>hope, because </a:t>
            </a:r>
            <a:r>
              <a:rPr lang="en-US" sz="4000" b="1" u="sng" dirty="0"/>
              <a:t>you will not abandon me to the grave, nor will you let your Holy One see decay</a:t>
            </a:r>
            <a:r>
              <a:rPr lang="en-US" sz="4000" b="1" dirty="0"/>
              <a:t>. You have made known to me the paths of life; you will fill me with joy in your presence</a:t>
            </a:r>
            <a:r>
              <a:rPr lang="en-US" sz="4000" b="1" dirty="0" smtClean="0"/>
              <a:t>.”</a:t>
            </a:r>
            <a:endParaRPr lang="en-US" sz="4000" b="1" dirty="0"/>
          </a:p>
          <a:p>
            <a:pPr marL="0" indent="0">
              <a:buNone/>
            </a:pPr>
            <a:r>
              <a:rPr lang="en-US" sz="4000" b="1" dirty="0" smtClean="0"/>
              <a:t>Acts </a:t>
            </a:r>
            <a:r>
              <a:rPr lang="en-US" sz="4000" b="1" dirty="0" smtClean="0"/>
              <a:t>2:25-28</a:t>
            </a:r>
            <a:endParaRPr lang="en-US" sz="4000" b="1" dirty="0"/>
          </a:p>
        </p:txBody>
      </p:sp>
    </p:spTree>
    <p:extLst>
      <p:ext uri="{BB962C8B-B14F-4D97-AF65-F5344CB8AC3E}">
        <p14:creationId xmlns:p14="http://schemas.microsoft.com/office/powerpoint/2010/main" val="18527047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752973"/>
          </a:xfrm>
        </p:spPr>
        <p:txBody>
          <a:bodyPr>
            <a:noAutofit/>
          </a:bodyPr>
          <a:lstStyle/>
          <a:p>
            <a:pPr algn="ctr"/>
            <a:r>
              <a:rPr lang="en-US" sz="4800" b="1" dirty="0" smtClean="0">
                <a:latin typeface="+mn-lt"/>
              </a:rPr>
              <a:t>David Not Speaking of Himself</a:t>
            </a:r>
            <a:endParaRPr lang="en-US" sz="4800" b="1" dirty="0"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130852"/>
            <a:ext cx="10972800" cy="564542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4000" b="1" dirty="0" smtClean="0"/>
              <a:t>Brothers</a:t>
            </a:r>
            <a:r>
              <a:rPr lang="en-US" sz="4000" b="1" dirty="0"/>
              <a:t>, I can tell you confidently that the patriarch David died and was buried, and his tomb is here to this day.</a:t>
            </a:r>
          </a:p>
          <a:p>
            <a:pPr marL="0" indent="0">
              <a:buNone/>
            </a:pPr>
            <a:r>
              <a:rPr lang="en-US" sz="4000" b="1" dirty="0" smtClean="0"/>
              <a:t>But </a:t>
            </a:r>
            <a:r>
              <a:rPr lang="en-US" sz="4000" b="1" dirty="0"/>
              <a:t>he was a prophet and knew that Elohim had promised him on oath that he would place one of his descendants on his throne.</a:t>
            </a:r>
          </a:p>
          <a:p>
            <a:pPr marL="0" indent="0">
              <a:buNone/>
            </a:pPr>
            <a:r>
              <a:rPr lang="en-US" sz="4000" b="1" dirty="0" smtClean="0"/>
              <a:t>Acts </a:t>
            </a:r>
            <a:r>
              <a:rPr lang="en-US" sz="4000" b="1" dirty="0" smtClean="0"/>
              <a:t>2:29-30</a:t>
            </a:r>
            <a:endParaRPr lang="en-US" sz="4000" b="1" dirty="0"/>
          </a:p>
        </p:txBody>
      </p:sp>
    </p:spTree>
    <p:extLst>
      <p:ext uri="{BB962C8B-B14F-4D97-AF65-F5344CB8AC3E}">
        <p14:creationId xmlns:p14="http://schemas.microsoft.com/office/powerpoint/2010/main" val="9790170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752973"/>
          </a:xfrm>
        </p:spPr>
        <p:txBody>
          <a:bodyPr>
            <a:noAutofit/>
          </a:bodyPr>
          <a:lstStyle/>
          <a:p>
            <a:pPr algn="ctr"/>
            <a:r>
              <a:rPr lang="en-US" sz="4800" b="1" dirty="0" smtClean="0">
                <a:latin typeface="+mn-lt"/>
              </a:rPr>
              <a:t>Messiah Resurrected Foretold By Prophets</a:t>
            </a:r>
            <a:endParaRPr lang="en-US" sz="4800" b="1" dirty="0"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130852"/>
            <a:ext cx="10972800" cy="5645427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4000" b="1" dirty="0"/>
              <a:t>Seeing what was ahead, he spoke of the resurrection of the Messiah, that he was not abandoned to the grave, nor did his body see decay.</a:t>
            </a:r>
          </a:p>
          <a:p>
            <a:pPr marL="0" indent="0">
              <a:buNone/>
            </a:pPr>
            <a:r>
              <a:rPr lang="en-US" sz="4000" b="1" dirty="0" smtClean="0"/>
              <a:t>Elohim </a:t>
            </a:r>
            <a:r>
              <a:rPr lang="en-US" sz="4000" b="1" dirty="0"/>
              <a:t>has raised this </a:t>
            </a:r>
            <a:r>
              <a:rPr lang="en-US" sz="4000" b="1" dirty="0" err="1"/>
              <a:t>Yahusha</a:t>
            </a:r>
            <a:r>
              <a:rPr lang="en-US" sz="4000" b="1" dirty="0"/>
              <a:t> to life, and we are all witnesses of the fact.</a:t>
            </a:r>
          </a:p>
          <a:p>
            <a:pPr marL="0" indent="0">
              <a:buNone/>
            </a:pPr>
            <a:r>
              <a:rPr lang="en-US" sz="4000" b="1" dirty="0" smtClean="0"/>
              <a:t>Exalted </a:t>
            </a:r>
            <a:r>
              <a:rPr lang="en-US" sz="4000" b="1" dirty="0"/>
              <a:t>to the right hand of Elohim, he has received from the Father the promised Holy Spirit and has poured out what you now see and hear.</a:t>
            </a:r>
          </a:p>
          <a:p>
            <a:pPr marL="0" indent="0">
              <a:buNone/>
            </a:pPr>
            <a:r>
              <a:rPr lang="en-US" sz="4000" b="1" dirty="0" smtClean="0"/>
              <a:t>Acts 2:31-33</a:t>
            </a:r>
            <a:endParaRPr lang="en-US" sz="4000" b="1" dirty="0"/>
          </a:p>
        </p:txBody>
      </p:sp>
    </p:spTree>
    <p:extLst>
      <p:ext uri="{BB962C8B-B14F-4D97-AF65-F5344CB8AC3E}">
        <p14:creationId xmlns:p14="http://schemas.microsoft.com/office/powerpoint/2010/main" val="16553095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752973"/>
          </a:xfrm>
        </p:spPr>
        <p:txBody>
          <a:bodyPr>
            <a:noAutofit/>
          </a:bodyPr>
          <a:lstStyle/>
          <a:p>
            <a:pPr algn="ctr"/>
            <a:r>
              <a:rPr lang="en-US" sz="4800" b="1" dirty="0" smtClean="0">
                <a:latin typeface="+mn-lt"/>
              </a:rPr>
              <a:t>David’s Seed Exalted</a:t>
            </a:r>
            <a:endParaRPr lang="en-US" sz="4800" b="1" dirty="0"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130852"/>
            <a:ext cx="10972800" cy="564542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4000" b="1" dirty="0" smtClean="0"/>
              <a:t>For </a:t>
            </a:r>
            <a:r>
              <a:rPr lang="en-US" sz="4000" b="1" dirty="0"/>
              <a:t>David did not ascend to heaven, and yet he said, "'Yahuwah said to my Master: "Sit at my right </a:t>
            </a:r>
            <a:r>
              <a:rPr lang="en-US" sz="4000" b="1" dirty="0" smtClean="0"/>
              <a:t>hand until </a:t>
            </a:r>
            <a:r>
              <a:rPr lang="en-US" sz="4000" b="1" dirty="0"/>
              <a:t>I make your enemies a footstool for your feet."'</a:t>
            </a:r>
          </a:p>
          <a:p>
            <a:pPr marL="0" indent="0">
              <a:buNone/>
            </a:pPr>
            <a:r>
              <a:rPr lang="en-US" sz="4000" b="1" dirty="0" smtClean="0"/>
              <a:t>Therefore </a:t>
            </a:r>
            <a:r>
              <a:rPr lang="en-US" sz="4000" b="1" dirty="0"/>
              <a:t>let all Yisrael be assured of this: Elohim has made this Yahusha, whom you crucified, both Master and Messiah</a:t>
            </a:r>
            <a:r>
              <a:rPr lang="en-US" sz="4000" b="1" dirty="0" smtClean="0"/>
              <a:t>.</a:t>
            </a:r>
            <a:endParaRPr lang="en-US" sz="4000" b="1" dirty="0"/>
          </a:p>
          <a:p>
            <a:pPr marL="0" indent="0">
              <a:buNone/>
            </a:pPr>
            <a:r>
              <a:rPr lang="en-US" sz="4000" b="1" dirty="0" smtClean="0"/>
              <a:t>Acts 2:34-36</a:t>
            </a:r>
            <a:endParaRPr lang="en-US" sz="4000" b="1" dirty="0"/>
          </a:p>
        </p:txBody>
      </p:sp>
    </p:spTree>
    <p:extLst>
      <p:ext uri="{BB962C8B-B14F-4D97-AF65-F5344CB8AC3E}">
        <p14:creationId xmlns:p14="http://schemas.microsoft.com/office/powerpoint/2010/main" val="31475564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752973"/>
          </a:xfrm>
        </p:spPr>
        <p:txBody>
          <a:bodyPr>
            <a:noAutofit/>
          </a:bodyPr>
          <a:lstStyle/>
          <a:p>
            <a:pPr algn="ctr"/>
            <a:r>
              <a:rPr lang="en-US" sz="4800" b="1" dirty="0" smtClean="0">
                <a:latin typeface="+mn-lt"/>
              </a:rPr>
              <a:t>Our</a:t>
            </a:r>
            <a:r>
              <a:rPr lang="en-US" sz="4800" b="1" dirty="0" smtClean="0">
                <a:latin typeface="+mn-lt"/>
              </a:rPr>
              <a:t> Response to the Gospel</a:t>
            </a:r>
            <a:endParaRPr lang="en-US" sz="4800" b="1" dirty="0"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130852"/>
            <a:ext cx="10972800" cy="5645427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4000" b="1" dirty="0" smtClean="0"/>
              <a:t>When </a:t>
            </a:r>
            <a:r>
              <a:rPr lang="en-US" sz="4000" b="1" dirty="0"/>
              <a:t>the people heard this, they were cut to the heart and said to </a:t>
            </a:r>
            <a:r>
              <a:rPr lang="en-US" sz="4000" b="1" dirty="0" err="1"/>
              <a:t>Kepha</a:t>
            </a:r>
            <a:r>
              <a:rPr lang="en-US" sz="4000" b="1" dirty="0"/>
              <a:t> and the other apostles, "Brothers, what shall we do?"</a:t>
            </a:r>
          </a:p>
          <a:p>
            <a:pPr marL="0" indent="0">
              <a:buNone/>
            </a:pPr>
            <a:r>
              <a:rPr lang="en-US" sz="4000" b="1" dirty="0" err="1" smtClean="0"/>
              <a:t>Kepha</a:t>
            </a:r>
            <a:r>
              <a:rPr lang="en-US" sz="4000" b="1" dirty="0" smtClean="0"/>
              <a:t> </a:t>
            </a:r>
            <a:r>
              <a:rPr lang="en-US" sz="4000" b="1" dirty="0"/>
              <a:t>replied, "Repent and be baptized, every one of you, in the name of </a:t>
            </a:r>
            <a:r>
              <a:rPr lang="en-US" sz="4000" b="1" dirty="0" err="1"/>
              <a:t>Yahusha</a:t>
            </a:r>
            <a:r>
              <a:rPr lang="en-US" sz="4000" b="1" dirty="0"/>
              <a:t> Messiah for the forgiveness of your sins. And you will receive the gift of the Holy Spirit.</a:t>
            </a:r>
          </a:p>
          <a:p>
            <a:pPr marL="0" indent="0">
              <a:buNone/>
            </a:pPr>
            <a:r>
              <a:rPr lang="en-US" sz="4000" b="1" dirty="0" smtClean="0"/>
              <a:t>The </a:t>
            </a:r>
            <a:r>
              <a:rPr lang="en-US" sz="4000" b="1" dirty="0"/>
              <a:t>promise is for you and your children and for all who are far off-- for all whom Yahuwah our Elohim will call</a:t>
            </a:r>
            <a:r>
              <a:rPr lang="en-US" sz="4000" b="1" dirty="0" smtClean="0"/>
              <a:t>.“  Acts 2:37-39</a:t>
            </a:r>
            <a:endParaRPr lang="en-US" sz="4000" b="1" dirty="0"/>
          </a:p>
        </p:txBody>
      </p:sp>
    </p:spTree>
    <p:extLst>
      <p:ext uri="{BB962C8B-B14F-4D97-AF65-F5344CB8AC3E}">
        <p14:creationId xmlns:p14="http://schemas.microsoft.com/office/powerpoint/2010/main" val="39158439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752973"/>
          </a:xfrm>
        </p:spPr>
        <p:txBody>
          <a:bodyPr>
            <a:noAutofit/>
          </a:bodyPr>
          <a:lstStyle/>
          <a:p>
            <a:pPr algn="ctr"/>
            <a:r>
              <a:rPr lang="en-US" sz="4800" b="1" dirty="0" smtClean="0">
                <a:latin typeface="+mn-lt"/>
              </a:rPr>
              <a:t>3000 Added to Their Numbers</a:t>
            </a:r>
            <a:endParaRPr lang="en-US" sz="4800" b="1" dirty="0"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130852"/>
            <a:ext cx="10972800" cy="564542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4000" b="1" dirty="0"/>
              <a:t>With many other words he warned them; and he pleaded with them, "Save yourselves from this corrupt generation</a:t>
            </a:r>
            <a:r>
              <a:rPr lang="en-US" sz="4000" b="1" dirty="0" smtClean="0"/>
              <a:t>.“  Those </a:t>
            </a:r>
            <a:r>
              <a:rPr lang="en-US" sz="4000" b="1" dirty="0"/>
              <a:t>who accepted his message were baptized, and about three thousand were added to their number that day</a:t>
            </a:r>
            <a:r>
              <a:rPr lang="en-US" sz="4000" b="1" dirty="0" smtClean="0"/>
              <a:t>.  They </a:t>
            </a:r>
            <a:r>
              <a:rPr lang="en-US" sz="4000" b="1" dirty="0"/>
              <a:t>devoted themselves to the apostles' teaching and to the fellowship, to the breaking of bread and to prayer</a:t>
            </a:r>
            <a:r>
              <a:rPr lang="en-US" sz="4000" b="1" dirty="0" smtClean="0"/>
              <a:t>.  </a:t>
            </a:r>
            <a:r>
              <a:rPr lang="en-US" sz="4000" b="1" dirty="0" smtClean="0"/>
              <a:t>Everyone </a:t>
            </a:r>
            <a:r>
              <a:rPr lang="en-US" sz="4000" b="1" dirty="0"/>
              <a:t>was filled with awe, and many wonders and miraculous signs were done by the </a:t>
            </a:r>
            <a:r>
              <a:rPr lang="en-US" sz="4000" b="1" dirty="0" smtClean="0"/>
              <a:t>apostles.  Acts </a:t>
            </a:r>
            <a:r>
              <a:rPr lang="en-US" sz="4000" b="1" dirty="0" smtClean="0"/>
              <a:t>2:40-43</a:t>
            </a:r>
            <a:endParaRPr lang="en-US" sz="4000" b="1" dirty="0"/>
          </a:p>
        </p:txBody>
      </p:sp>
    </p:spTree>
    <p:extLst>
      <p:ext uri="{BB962C8B-B14F-4D97-AF65-F5344CB8AC3E}">
        <p14:creationId xmlns:p14="http://schemas.microsoft.com/office/powerpoint/2010/main" val="25852072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40229" y="348344"/>
            <a:ext cx="10678887" cy="6313715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en-US" sz="4800" b="1" dirty="0" smtClean="0">
                <a:solidFill>
                  <a:schemeClr val="tx1"/>
                </a:solidFill>
                <a:latin typeface="+mn-lt"/>
                <a:cs typeface="Times New Roman" pitchFamily="18" charset="0"/>
              </a:rPr>
              <a:t>Summary</a:t>
            </a:r>
            <a:endParaRPr lang="en-US" sz="4800" b="1" dirty="0">
              <a:solidFill>
                <a:schemeClr val="tx1"/>
              </a:solidFill>
              <a:latin typeface="+mn-lt"/>
              <a:cs typeface="Times New Roman" pitchFamily="18" charset="0"/>
            </a:endParaRPr>
          </a:p>
          <a:p>
            <a:pPr marL="0" indent="0">
              <a:buNone/>
            </a:pPr>
            <a:r>
              <a:rPr lang="en-US" sz="4000" b="1" dirty="0" smtClean="0"/>
              <a:t>The Holy Spirit was given to us so that we would walk in all the Instructions of our Creator</a:t>
            </a:r>
          </a:p>
          <a:p>
            <a:pPr marL="0" indent="0">
              <a:buNone/>
            </a:pPr>
            <a:r>
              <a:rPr lang="en-US" sz="4000" b="1" dirty="0" smtClean="0"/>
              <a:t>The Spirit will lead us daily in the direction Yahuwah wants us to go – if we listen to him</a:t>
            </a:r>
          </a:p>
          <a:p>
            <a:pPr marL="0" indent="0">
              <a:buNone/>
            </a:pPr>
            <a:r>
              <a:rPr lang="en-US" sz="4000" b="1" dirty="0" smtClean="0"/>
              <a:t>There is power available to us by his Spirit to accomplish Elohim’s mission for our lives</a:t>
            </a:r>
          </a:p>
          <a:p>
            <a:pPr marL="0" indent="0">
              <a:buNone/>
            </a:pPr>
            <a:r>
              <a:rPr lang="en-US" sz="4000" b="1" dirty="0" smtClean="0"/>
              <a:t>We are living in the last, prophetic days – so let’s not squander our time and resources on things that don’t last</a:t>
            </a:r>
            <a:endParaRPr lang="en-US" sz="4000" b="1" dirty="0"/>
          </a:p>
        </p:txBody>
      </p:sp>
    </p:spTree>
    <p:extLst>
      <p:ext uri="{BB962C8B-B14F-4D97-AF65-F5344CB8AC3E}">
        <p14:creationId xmlns:p14="http://schemas.microsoft.com/office/powerpoint/2010/main" val="42388632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40229" y="348344"/>
            <a:ext cx="10678887" cy="6313715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en-US" sz="4800" b="1" dirty="0">
                <a:solidFill>
                  <a:schemeClr val="tx1"/>
                </a:solidFill>
                <a:latin typeface="+mn-lt"/>
                <a:cs typeface="Times New Roman" pitchFamily="18" charset="0"/>
              </a:rPr>
              <a:t>What Say You?</a:t>
            </a:r>
          </a:p>
          <a:p>
            <a:pPr algn="ctr">
              <a:buNone/>
            </a:pPr>
            <a:r>
              <a:rPr lang="en-US" sz="4800" b="1" dirty="0">
                <a:solidFill>
                  <a:schemeClr val="tx1"/>
                </a:solidFill>
                <a:latin typeface="+mn-lt"/>
                <a:cs typeface="Times New Roman" pitchFamily="18" charset="0"/>
              </a:rPr>
              <a:t>Your Turn to Respond to the Teaching </a:t>
            </a:r>
          </a:p>
          <a:p>
            <a:pPr marL="0" indent="0">
              <a:buNone/>
            </a:pPr>
            <a:r>
              <a:rPr lang="en-US" sz="4000" b="1" dirty="0"/>
              <a:t>Questions</a:t>
            </a:r>
          </a:p>
          <a:p>
            <a:pPr marL="0" indent="0">
              <a:buNone/>
            </a:pPr>
            <a:r>
              <a:rPr lang="en-US" sz="4000" b="1" dirty="0"/>
              <a:t>Comments</a:t>
            </a:r>
          </a:p>
          <a:p>
            <a:pPr marL="0" indent="0">
              <a:buNone/>
            </a:pPr>
            <a:r>
              <a:rPr lang="en-US" sz="4000" b="1" dirty="0"/>
              <a:t>Testimonies</a:t>
            </a:r>
          </a:p>
          <a:p>
            <a:pPr marL="0" indent="0">
              <a:buNone/>
            </a:pPr>
            <a:r>
              <a:rPr lang="en-US" sz="4000" b="1" dirty="0"/>
              <a:t>Prophesies</a:t>
            </a:r>
          </a:p>
          <a:p>
            <a:pPr marL="0" indent="0">
              <a:buNone/>
            </a:pPr>
            <a:r>
              <a:rPr lang="en-US" sz="4000" b="1" dirty="0"/>
              <a:t>Prayer Requests</a:t>
            </a:r>
          </a:p>
        </p:txBody>
      </p:sp>
    </p:spTree>
    <p:extLst>
      <p:ext uri="{BB962C8B-B14F-4D97-AF65-F5344CB8AC3E}">
        <p14:creationId xmlns:p14="http://schemas.microsoft.com/office/powerpoint/2010/main" val="17287181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87845</TotalTime>
  <Words>2774</Words>
  <Application>Microsoft Office PowerPoint</Application>
  <PresentationFormat>Widescreen</PresentationFormat>
  <Paragraphs>150</Paragraphs>
  <Slides>39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39</vt:i4>
      </vt:variant>
    </vt:vector>
  </HeadingPairs>
  <TitlesOfParts>
    <vt:vector size="45" baseType="lpstr">
      <vt:lpstr>Arial</vt:lpstr>
      <vt:lpstr>Calibri</vt:lpstr>
      <vt:lpstr>Calibri Light</vt:lpstr>
      <vt:lpstr>Helvetica</vt:lpstr>
      <vt:lpstr>Times New Roman</vt:lpstr>
      <vt:lpstr>Office Theme</vt:lpstr>
      <vt:lpstr>PowerPoint Presentation</vt:lpstr>
      <vt:lpstr>PowerPoint Presentation</vt:lpstr>
      <vt:lpstr>PowerPoint Presentation</vt:lpstr>
      <vt:lpstr>Had the Holy Spirit Ever Come Before?</vt:lpstr>
      <vt:lpstr>Old Testament People Had the Holy Spirit</vt:lpstr>
      <vt:lpstr>Old Testament People Had the Holy Spirit</vt:lpstr>
      <vt:lpstr>What’s the Difference</vt:lpstr>
      <vt:lpstr>What is the Purpose of the Spirit?</vt:lpstr>
      <vt:lpstr>How Can Messiah Be in Me?</vt:lpstr>
      <vt:lpstr>Make Our Home With Him!</vt:lpstr>
      <vt:lpstr>Teach, Remind</vt:lpstr>
      <vt:lpstr>The New Spirit</vt:lpstr>
      <vt:lpstr>In the Latter Days…</vt:lpstr>
      <vt:lpstr>Purpose of the Spirit</vt:lpstr>
      <vt:lpstr>To Receive Power</vt:lpstr>
      <vt:lpstr>The Spirit in You</vt:lpstr>
      <vt:lpstr>Led By The Spirit</vt:lpstr>
      <vt:lpstr>Led By The Spirit</vt:lpstr>
      <vt:lpstr>Works of the Flesh</vt:lpstr>
      <vt:lpstr>Fruit of the Spirit</vt:lpstr>
      <vt:lpstr>The Purposes of the Spirit in You</vt:lpstr>
      <vt:lpstr>Shavuot/Pentecost</vt:lpstr>
      <vt:lpstr>Holy Spirit Manifesting</vt:lpstr>
      <vt:lpstr>Other Languages</vt:lpstr>
      <vt:lpstr>Many Languages</vt:lpstr>
      <vt:lpstr>Mixed Responses</vt:lpstr>
      <vt:lpstr>Kepha’s Response</vt:lpstr>
      <vt:lpstr>Pouring Out the Spirit</vt:lpstr>
      <vt:lpstr>Prophetic Implications of the Spirit Coming</vt:lpstr>
      <vt:lpstr>Prophetic Implications of the Spirit Coming</vt:lpstr>
      <vt:lpstr>The Death of Messiah</vt:lpstr>
      <vt:lpstr>David Prophesied of Resurrection</vt:lpstr>
      <vt:lpstr>David Not Speaking of Himself</vt:lpstr>
      <vt:lpstr>Messiah Resurrected Foretold By Prophets</vt:lpstr>
      <vt:lpstr>David’s Seed Exalted</vt:lpstr>
      <vt:lpstr>Our Response to the Gospel</vt:lpstr>
      <vt:lpstr>3000 Added to Their Numbers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David M Rogers</dc:creator>
  <cp:lastModifiedBy>David M Rogers</cp:lastModifiedBy>
  <cp:revision>762</cp:revision>
  <dcterms:created xsi:type="dcterms:W3CDTF">2018-11-07T08:55:54Z</dcterms:created>
  <dcterms:modified xsi:type="dcterms:W3CDTF">2020-05-31T13:38:45Z</dcterms:modified>
</cp:coreProperties>
</file>