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4"/>
  </p:notesMasterIdLst>
  <p:sldIdLst>
    <p:sldId id="264" r:id="rId2"/>
    <p:sldId id="257" r:id="rId3"/>
    <p:sldId id="294" r:id="rId4"/>
    <p:sldId id="265" r:id="rId5"/>
    <p:sldId id="266" r:id="rId6"/>
    <p:sldId id="268" r:id="rId7"/>
    <p:sldId id="271" r:id="rId8"/>
    <p:sldId id="272" r:id="rId9"/>
    <p:sldId id="270" r:id="rId10"/>
    <p:sldId id="293" r:id="rId11"/>
    <p:sldId id="273" r:id="rId12"/>
    <p:sldId id="274" r:id="rId13"/>
    <p:sldId id="275" r:id="rId14"/>
    <p:sldId id="276" r:id="rId15"/>
    <p:sldId id="278" r:id="rId16"/>
    <p:sldId id="277" r:id="rId17"/>
    <p:sldId id="279" r:id="rId18"/>
    <p:sldId id="280" r:id="rId19"/>
    <p:sldId id="281" r:id="rId20"/>
    <p:sldId id="288" r:id="rId21"/>
    <p:sldId id="289" r:id="rId22"/>
    <p:sldId id="290" r:id="rId23"/>
    <p:sldId id="304" r:id="rId24"/>
    <p:sldId id="305" r:id="rId25"/>
    <p:sldId id="292" r:id="rId26"/>
    <p:sldId id="282" r:id="rId27"/>
    <p:sldId id="284" r:id="rId28"/>
    <p:sldId id="285" r:id="rId29"/>
    <p:sldId id="286" r:id="rId30"/>
    <p:sldId id="287" r:id="rId31"/>
    <p:sldId id="296" r:id="rId32"/>
    <p:sldId id="298" r:id="rId33"/>
    <p:sldId id="299" r:id="rId34"/>
    <p:sldId id="300" r:id="rId35"/>
    <p:sldId id="301" r:id="rId36"/>
    <p:sldId id="306" r:id="rId37"/>
    <p:sldId id="307" r:id="rId38"/>
    <p:sldId id="308" r:id="rId39"/>
    <p:sldId id="295" r:id="rId40"/>
    <p:sldId id="302" r:id="rId41"/>
    <p:sldId id="303" r:id="rId42"/>
    <p:sldId id="297" r:id="rId4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79" autoAdjust="0"/>
    <p:restoredTop sz="94660"/>
  </p:normalViewPr>
  <p:slideViewPr>
    <p:cSldViewPr snapToGrid="0">
      <p:cViewPr varScale="1">
        <p:scale>
          <a:sx n="77" d="100"/>
          <a:sy n="77" d="100"/>
        </p:scale>
        <p:origin x="192"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DFE066-076E-4FCB-A0D9-5A2CC649E639}" type="datetimeFigureOut">
              <a:rPr lang="en-US" smtClean="0"/>
              <a:t>6/7/2019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257C46-5D63-4036-B9A6-820866EDF7C8}" type="slidenum">
              <a:rPr lang="en-US" smtClean="0"/>
              <a:t>‹#›</a:t>
            </a:fld>
            <a:endParaRPr lang="en-US"/>
          </a:p>
        </p:txBody>
      </p:sp>
    </p:spTree>
    <p:extLst>
      <p:ext uri="{BB962C8B-B14F-4D97-AF65-F5344CB8AC3E}">
        <p14:creationId xmlns:p14="http://schemas.microsoft.com/office/powerpoint/2010/main" val="3044453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5564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659360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6/7/2019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00307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6/7/2019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554405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5F47777-84D7-4CF1-B56F-347CA25596FD}" type="datetimeFigureOut">
              <a:rPr lang="en-US" smtClean="0"/>
              <a:t>6/7/2019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7715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5F47777-84D7-4CF1-B56F-347CA25596FD}" type="datetimeFigureOut">
              <a:rPr lang="en-US" smtClean="0"/>
              <a:t>6/7/2019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18510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5F47777-84D7-4CF1-B56F-347CA25596FD}" type="datetimeFigureOut">
              <a:rPr lang="en-US" smtClean="0"/>
              <a:t>6/7/2019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809519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5F47777-84D7-4CF1-B56F-347CA25596FD}" type="datetimeFigureOut">
              <a:rPr lang="en-US" smtClean="0"/>
              <a:t>6/7/2019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3655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F47777-84D7-4CF1-B56F-347CA25596FD}" type="datetimeFigureOut">
              <a:rPr lang="en-US" smtClean="0"/>
              <a:t>6/7/2019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4134904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6/7/2019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914220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6/7/2019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35719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6/7/2019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46449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6/7/2019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587856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F47777-84D7-4CF1-B56F-347CA25596FD}" type="datetimeFigureOut">
              <a:rPr lang="en-US" smtClean="0"/>
              <a:t>6/7/2019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1B01FA-5DD9-417B-ABB8-22AA979D9AE8}" type="slidenum">
              <a:rPr lang="en-US" smtClean="0"/>
              <a:t>‹#›</a:t>
            </a:fld>
            <a:endParaRPr lang="en-US"/>
          </a:p>
        </p:txBody>
      </p:sp>
    </p:spTree>
    <p:extLst>
      <p:ext uri="{BB962C8B-B14F-4D97-AF65-F5344CB8AC3E}">
        <p14:creationId xmlns:p14="http://schemas.microsoft.com/office/powerpoint/2010/main" val="679992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598715"/>
            <a:ext cx="11038115" cy="6030684"/>
          </a:xfrm>
        </p:spPr>
        <p:txBody>
          <a:bodyPr>
            <a:normAutofit lnSpcReduction="10000"/>
          </a:bodyPr>
          <a:lstStyle/>
          <a:p>
            <a:pPr algn="ctr">
              <a:buNone/>
            </a:pPr>
            <a:r>
              <a:rPr lang="en-US" sz="5200" b="1" dirty="0">
                <a:solidFill>
                  <a:schemeClr val="accent1">
                    <a:lumMod val="50000"/>
                  </a:schemeClr>
                </a:solidFill>
                <a:latin typeface="Helvetica" pitchFamily="34" charset="0"/>
                <a:cs typeface="Helvetica" pitchFamily="34" charset="0"/>
              </a:rPr>
              <a:t>Shabbat Shalom</a:t>
            </a:r>
          </a:p>
          <a:p>
            <a:pPr algn="ctr">
              <a:buNone/>
            </a:pPr>
            <a:r>
              <a:rPr lang="en-US" sz="2400" dirty="0">
                <a:solidFill>
                  <a:schemeClr val="tx1">
                    <a:lumMod val="95000"/>
                    <a:lumOff val="5000"/>
                  </a:schemeClr>
                </a:solidFill>
                <a:latin typeface="Helvetica" pitchFamily="34" charset="0"/>
                <a:cs typeface="Helvetica" pitchFamily="34" charset="0"/>
              </a:rPr>
              <a:t>  </a:t>
            </a:r>
          </a:p>
          <a:p>
            <a:pPr algn="ctr">
              <a:spcAft>
                <a:spcPts val="1200"/>
              </a:spcAft>
              <a:buNone/>
            </a:pPr>
            <a:r>
              <a:rPr lang="en-US" sz="3733" b="1" dirty="0">
                <a:solidFill>
                  <a:schemeClr val="tx1">
                    <a:lumMod val="95000"/>
                    <a:lumOff val="5000"/>
                  </a:schemeClr>
                </a:solidFill>
                <a:latin typeface="Helvetica" pitchFamily="34" charset="0"/>
                <a:cs typeface="Helvetica" pitchFamily="34" charset="0"/>
              </a:rPr>
              <a:t>Welcome to</a:t>
            </a:r>
            <a:endParaRPr lang="en-US" sz="3733" b="1" i="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10400" b="1" i="1" dirty="0">
                <a:solidFill>
                  <a:srgbClr val="C00000"/>
                </a:solidFill>
                <a:latin typeface="Helvetica" pitchFamily="34" charset="0"/>
                <a:cs typeface="Helvetica" pitchFamily="34" charset="0"/>
              </a:rPr>
              <a:t>The </a:t>
            </a:r>
            <a:r>
              <a:rPr lang="en-US" sz="10400" b="1" i="1" dirty="0" err="1">
                <a:solidFill>
                  <a:srgbClr val="C00000"/>
                </a:solidFill>
                <a:latin typeface="Helvetica" pitchFamily="34" charset="0"/>
                <a:cs typeface="Helvetica" pitchFamily="34" charset="0"/>
              </a:rPr>
              <a:t>Miqra</a:t>
            </a:r>
            <a:endParaRPr lang="en-US" sz="10400" b="1" i="1" dirty="0">
              <a:solidFill>
                <a:srgbClr val="C00000"/>
              </a:solidFill>
              <a:latin typeface="Helvetica" pitchFamily="34" charset="0"/>
              <a:cs typeface="Helvetica" pitchFamily="34" charset="0"/>
            </a:endParaRPr>
          </a:p>
          <a:p>
            <a:pPr marL="0" indent="0" algn="ctr">
              <a:spcBef>
                <a:spcPts val="0"/>
              </a:spcBef>
              <a:buNone/>
            </a:pPr>
            <a:endParaRPr lang="en-US" sz="5333"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At </a:t>
            </a:r>
            <a:r>
              <a:rPr lang="en-US" sz="5333" b="1" dirty="0">
                <a:solidFill>
                  <a:schemeClr val="tx1">
                    <a:lumMod val="95000"/>
                    <a:lumOff val="5000"/>
                  </a:schemeClr>
                </a:solidFill>
                <a:latin typeface="Helvetica" pitchFamily="34" charset="0"/>
                <a:cs typeface="Helvetica" pitchFamily="34" charset="0"/>
              </a:rPr>
              <a:t>the </a:t>
            </a:r>
            <a:r>
              <a:rPr lang="en-US" sz="5333" b="1" dirty="0" smtClean="0">
                <a:solidFill>
                  <a:schemeClr val="tx1">
                    <a:lumMod val="95000"/>
                    <a:lumOff val="5000"/>
                  </a:schemeClr>
                </a:solidFill>
                <a:latin typeface="Helvetica" pitchFamily="34" charset="0"/>
                <a:cs typeface="Helvetica" pitchFamily="34" charset="0"/>
              </a:rPr>
              <a:t>Upper Room Chapel</a:t>
            </a:r>
            <a:endParaRPr lang="en-US" sz="5333" b="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a:solidFill>
                  <a:schemeClr val="tx1">
                    <a:lumMod val="95000"/>
                    <a:lumOff val="5000"/>
                  </a:schemeClr>
                </a:solidFill>
                <a:latin typeface="Helvetica" pitchFamily="34" charset="0"/>
                <a:cs typeface="Helvetica" pitchFamily="34" charset="0"/>
              </a:rPr>
              <a:t>Fort Mill, SC</a:t>
            </a: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June 8, 2019</a:t>
            </a:r>
            <a:endParaRPr lang="en-US" sz="5333" b="1" dirty="0">
              <a:solidFill>
                <a:schemeClr val="tx1">
                  <a:lumMod val="95000"/>
                  <a:lumOff val="5000"/>
                </a:schemeClr>
              </a:solidFill>
              <a:latin typeface="Helvetica" pitchFamily="34" charset="0"/>
              <a:cs typeface="Helvetica" pitchFamily="34" charset="0"/>
            </a:endParaRPr>
          </a:p>
          <a:p>
            <a:pPr algn="ctr">
              <a:buNone/>
            </a:pPr>
            <a:endParaRPr lang="en-US" sz="3733" dirty="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17036374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9338" y="598715"/>
            <a:ext cx="11948159" cy="6030684"/>
          </a:xfrm>
        </p:spPr>
        <p:txBody>
          <a:bodyPr>
            <a:normAutofit/>
          </a:bodyPr>
          <a:lstStyle/>
          <a:p>
            <a:pPr marL="0" indent="0" algn="ctr">
              <a:spcBef>
                <a:spcPts val="0"/>
              </a:spcBef>
              <a:buNone/>
            </a:pPr>
            <a:endParaRPr lang="en-US" sz="6600" b="1" dirty="0" smtClean="0">
              <a:solidFill>
                <a:schemeClr val="accent2">
                  <a:lumMod val="50000"/>
                </a:schemeClr>
              </a:solidFill>
              <a:latin typeface="Helvetica" pitchFamily="34" charset="0"/>
              <a:cs typeface="Helvetica" pitchFamily="34" charset="0"/>
            </a:endParaRPr>
          </a:p>
          <a:p>
            <a:pPr marL="0" indent="0" algn="ctr">
              <a:spcBef>
                <a:spcPts val="0"/>
              </a:spcBef>
              <a:buNone/>
            </a:pPr>
            <a:r>
              <a:rPr lang="en-US" sz="6600" b="1" dirty="0" smtClean="0">
                <a:solidFill>
                  <a:schemeClr val="accent2">
                    <a:lumMod val="50000"/>
                  </a:schemeClr>
                </a:solidFill>
                <a:latin typeface="Helvetica" pitchFamily="34" charset="0"/>
                <a:cs typeface="Helvetica" pitchFamily="34" charset="0"/>
              </a:rPr>
              <a:t>Shavuot/Pentecost at Sinai</a:t>
            </a:r>
            <a:endParaRPr lang="en-US" sz="6000" b="1" dirty="0">
              <a:solidFill>
                <a:schemeClr val="accent2">
                  <a:lumMod val="50000"/>
                </a:schemeClr>
              </a:solidFill>
              <a:latin typeface="Helvetica" pitchFamily="34" charset="0"/>
              <a:cs typeface="Helvetica" pitchFamily="34" charset="0"/>
            </a:endParaRPr>
          </a:p>
          <a:p>
            <a:pPr algn="ctr">
              <a:buNone/>
            </a:pPr>
            <a:endParaRPr lang="en-US" sz="3733" dirty="0">
              <a:solidFill>
                <a:schemeClr val="tx1">
                  <a:lumMod val="95000"/>
                  <a:lumOff val="5000"/>
                </a:schemeClr>
              </a:solidFill>
              <a:latin typeface="Helvetica" pitchFamily="34" charset="0"/>
              <a:cs typeface="Helvetica" pitchFamily="34" charset="0"/>
            </a:endParaRPr>
          </a:p>
          <a:p>
            <a:pPr marL="0" indent="0" algn="ctr">
              <a:buNone/>
            </a:pPr>
            <a:r>
              <a:rPr lang="en-US" sz="4400" b="1" dirty="0" smtClean="0">
                <a:solidFill>
                  <a:schemeClr val="tx1">
                    <a:lumMod val="95000"/>
                    <a:lumOff val="5000"/>
                  </a:schemeClr>
                </a:solidFill>
                <a:latin typeface="Helvetica" pitchFamily="34" charset="0"/>
                <a:cs typeface="Helvetica" pitchFamily="34" charset="0"/>
              </a:rPr>
              <a:t>Yahuwah’s Appointment with His People at the Mountain of Sinai</a:t>
            </a:r>
          </a:p>
        </p:txBody>
      </p:sp>
    </p:spTree>
    <p:extLst>
      <p:ext uri="{BB962C8B-B14F-4D97-AF65-F5344CB8AC3E}">
        <p14:creationId xmlns:p14="http://schemas.microsoft.com/office/powerpoint/2010/main" val="397624575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Preview of This Teaching</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Autofit/>
          </a:bodyPr>
          <a:lstStyle/>
          <a:p>
            <a:pPr marL="0" indent="0">
              <a:buNone/>
            </a:pPr>
            <a:r>
              <a:rPr lang="en-US" sz="4000" b="1" dirty="0" smtClean="0"/>
              <a:t>The Instructions for Shavuot (Lev 23)</a:t>
            </a:r>
          </a:p>
          <a:p>
            <a:pPr marL="0" indent="0">
              <a:buNone/>
            </a:pPr>
            <a:r>
              <a:rPr lang="en-US" sz="4000" b="1" dirty="0" smtClean="0"/>
              <a:t>What Happened at Sinai (Ex 19)</a:t>
            </a:r>
          </a:p>
          <a:p>
            <a:pPr marL="0" indent="0">
              <a:buNone/>
            </a:pPr>
            <a:r>
              <a:rPr lang="en-US" sz="4000" b="1" dirty="0" smtClean="0"/>
              <a:t>What is the Basis for Relationship between Elohim and his people</a:t>
            </a:r>
          </a:p>
          <a:p>
            <a:pPr marL="0" indent="0">
              <a:buNone/>
            </a:pPr>
            <a:r>
              <a:rPr lang="en-US" sz="4000" b="1" dirty="0" smtClean="0"/>
              <a:t>What is the Purpose for the Laws and Right Rulings</a:t>
            </a:r>
          </a:p>
          <a:p>
            <a:pPr marL="0" indent="0">
              <a:buNone/>
            </a:pPr>
            <a:endParaRPr lang="en-US" sz="4000" b="1" dirty="0" smtClean="0"/>
          </a:p>
        </p:txBody>
      </p:sp>
    </p:spTree>
    <p:extLst>
      <p:ext uri="{BB962C8B-B14F-4D97-AF65-F5344CB8AC3E}">
        <p14:creationId xmlns:p14="http://schemas.microsoft.com/office/powerpoint/2010/main" val="249313554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Wave Offering</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Autofit/>
          </a:bodyPr>
          <a:lstStyle/>
          <a:p>
            <a:pPr marL="0" indent="0">
              <a:buNone/>
            </a:pPr>
            <a:r>
              <a:rPr lang="en-US" sz="4000" b="1" dirty="0"/>
              <a:t>"'From the day after the Sabbath, the day you brought the sheaf of the wave offering, count off seven full weeks.</a:t>
            </a:r>
          </a:p>
          <a:p>
            <a:pPr marL="0" indent="0">
              <a:buNone/>
            </a:pPr>
            <a:r>
              <a:rPr lang="en-US" sz="4000" b="1" dirty="0" smtClean="0"/>
              <a:t>Count </a:t>
            </a:r>
            <a:r>
              <a:rPr lang="en-US" sz="4000" b="1" dirty="0"/>
              <a:t>off fifty days up to the day after the seventh Sabbath, and then present an offering of new grain to Yahuwah.</a:t>
            </a:r>
          </a:p>
          <a:p>
            <a:pPr marL="0" indent="0">
              <a:buNone/>
            </a:pPr>
            <a:r>
              <a:rPr lang="en-US" sz="4000" b="1" dirty="0" smtClean="0"/>
              <a:t>From </a:t>
            </a:r>
            <a:r>
              <a:rPr lang="en-US" sz="4000" b="1" dirty="0"/>
              <a:t>wherever you live, bring two loaves made of two-tenths of an </a:t>
            </a:r>
            <a:r>
              <a:rPr lang="en-US" sz="4000" b="1" dirty="0" err="1"/>
              <a:t>ephah</a:t>
            </a:r>
            <a:r>
              <a:rPr lang="en-US" sz="4000" b="1" dirty="0"/>
              <a:t> of fine flour, baked with yeast, as a wave offering of </a:t>
            </a:r>
            <a:r>
              <a:rPr lang="en-US" sz="4000" b="1" dirty="0" err="1"/>
              <a:t>firstfruits</a:t>
            </a:r>
            <a:r>
              <a:rPr lang="en-US" sz="4000" b="1" dirty="0"/>
              <a:t> to </a:t>
            </a:r>
            <a:r>
              <a:rPr lang="en-US" sz="4000" b="1" dirty="0" smtClean="0"/>
              <a:t>Yahuwah.  </a:t>
            </a:r>
            <a:r>
              <a:rPr lang="en-US" sz="4000" b="1" dirty="0" err="1" smtClean="0"/>
              <a:t>Vayiqra</a:t>
            </a:r>
            <a:r>
              <a:rPr lang="en-US" sz="4000" b="1" dirty="0" smtClean="0"/>
              <a:t>/Leviticus 23:15-17</a:t>
            </a:r>
            <a:endParaRPr lang="en-US" sz="4000" b="1" dirty="0"/>
          </a:p>
        </p:txBody>
      </p:sp>
    </p:spTree>
    <p:extLst>
      <p:ext uri="{BB962C8B-B14F-4D97-AF65-F5344CB8AC3E}">
        <p14:creationId xmlns:p14="http://schemas.microsoft.com/office/powerpoint/2010/main" val="293218803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Offerings on Shavuot</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Autofit/>
          </a:bodyPr>
          <a:lstStyle/>
          <a:p>
            <a:pPr marL="0" indent="0">
              <a:buNone/>
            </a:pPr>
            <a:r>
              <a:rPr lang="en-US" sz="3600" b="1" dirty="0" smtClean="0"/>
              <a:t>Present </a:t>
            </a:r>
            <a:r>
              <a:rPr lang="en-US" sz="3600" b="1" dirty="0"/>
              <a:t>with this bread seven male lambs, each a year old and without defect, one young bull and two rams. They will be a burnt offering to Yahuwah, together with their grain offerings and drink offerings-- an offering made by fire, an aroma pleasing to Yahuwah</a:t>
            </a:r>
            <a:r>
              <a:rPr lang="en-US" sz="3600" b="1" dirty="0" smtClean="0"/>
              <a:t>.  Then </a:t>
            </a:r>
            <a:r>
              <a:rPr lang="en-US" sz="3600" b="1" dirty="0"/>
              <a:t>sacrifice one male goat for a sin offering and two lambs, each a year old, for a fellowship offering</a:t>
            </a:r>
            <a:r>
              <a:rPr lang="en-US" sz="3600" b="1" dirty="0" smtClean="0"/>
              <a:t>.  The </a:t>
            </a:r>
            <a:r>
              <a:rPr lang="en-US" sz="3600" b="1" dirty="0"/>
              <a:t>priest is to wave the two lambs before Yahuwah as a wave offering, together with the bread of the </a:t>
            </a:r>
            <a:r>
              <a:rPr lang="en-US" sz="3600" b="1" dirty="0" err="1"/>
              <a:t>firstfruits</a:t>
            </a:r>
            <a:r>
              <a:rPr lang="en-US" sz="3600" b="1" dirty="0"/>
              <a:t>. They are a set apart offering to Yahuwah for the priest</a:t>
            </a:r>
            <a:r>
              <a:rPr lang="en-US" sz="3600" b="1" dirty="0" smtClean="0"/>
              <a:t>.</a:t>
            </a:r>
            <a:r>
              <a:rPr lang="en-US" sz="4800" b="1" dirty="0" smtClean="0"/>
              <a:t> </a:t>
            </a:r>
            <a:r>
              <a:rPr lang="en-US" sz="3600" b="1" dirty="0" err="1" smtClean="0"/>
              <a:t>Vayiqra</a:t>
            </a:r>
            <a:r>
              <a:rPr lang="en-US" sz="3600" b="1" dirty="0" smtClean="0"/>
              <a:t>/Leviticus 23:18-20</a:t>
            </a:r>
            <a:endParaRPr lang="en-US" sz="3600" b="1" dirty="0"/>
          </a:p>
        </p:txBody>
      </p:sp>
    </p:spTree>
    <p:extLst>
      <p:ext uri="{BB962C8B-B14F-4D97-AF65-F5344CB8AC3E}">
        <p14:creationId xmlns:p14="http://schemas.microsoft.com/office/powerpoint/2010/main" val="263520773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Set Apart Day</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Autofit/>
          </a:bodyPr>
          <a:lstStyle/>
          <a:p>
            <a:pPr marL="0" indent="0">
              <a:buNone/>
            </a:pPr>
            <a:r>
              <a:rPr lang="en-US" sz="4000" b="1" dirty="0"/>
              <a:t>On that same day you are to proclaim a set apart </a:t>
            </a:r>
            <a:r>
              <a:rPr lang="en-US" sz="4000" b="1" dirty="0" smtClean="0"/>
              <a:t>assembly (</a:t>
            </a:r>
            <a:r>
              <a:rPr lang="en-US" sz="4000" b="1" i="1" dirty="0" err="1" smtClean="0"/>
              <a:t>miqra</a:t>
            </a:r>
            <a:r>
              <a:rPr lang="en-US" sz="4000" b="1" i="1" dirty="0" smtClean="0"/>
              <a:t> </a:t>
            </a:r>
            <a:r>
              <a:rPr lang="en-US" sz="4000" b="1" i="1" dirty="0" err="1" smtClean="0"/>
              <a:t>qodesh</a:t>
            </a:r>
            <a:r>
              <a:rPr lang="en-US" sz="4000" b="1" dirty="0" smtClean="0"/>
              <a:t>) </a:t>
            </a:r>
            <a:r>
              <a:rPr lang="en-US" sz="4000" b="1" dirty="0"/>
              <a:t>and do no regular work. This is to be a lasting ordinance for the generations to come, wherever you live.</a:t>
            </a:r>
          </a:p>
          <a:p>
            <a:pPr marL="0" indent="0">
              <a:buNone/>
            </a:pPr>
            <a:r>
              <a:rPr lang="en-US" sz="4000" b="1" dirty="0" err="1" smtClean="0"/>
              <a:t>Vayiqra</a:t>
            </a:r>
            <a:r>
              <a:rPr lang="en-US" sz="4000" b="1" dirty="0" smtClean="0"/>
              <a:t>/Leviticus 23:21</a:t>
            </a:r>
            <a:endParaRPr lang="en-US" sz="4000" b="1" dirty="0"/>
          </a:p>
        </p:txBody>
      </p:sp>
    </p:spTree>
    <p:extLst>
      <p:ext uri="{BB962C8B-B14F-4D97-AF65-F5344CB8AC3E}">
        <p14:creationId xmlns:p14="http://schemas.microsoft.com/office/powerpoint/2010/main" val="359431478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In the Third Month…</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Autofit/>
          </a:bodyPr>
          <a:lstStyle/>
          <a:p>
            <a:pPr marL="0" indent="0">
              <a:buNone/>
            </a:pPr>
            <a:r>
              <a:rPr lang="en-US" sz="4000" b="1" dirty="0" smtClean="0"/>
              <a:t>In </a:t>
            </a:r>
            <a:r>
              <a:rPr lang="en-US" sz="4000" b="1" dirty="0"/>
              <a:t>the third month after the sons of </a:t>
            </a:r>
            <a:r>
              <a:rPr lang="en-US" sz="4000" b="1" dirty="0" err="1"/>
              <a:t>Yisrael</a:t>
            </a:r>
            <a:r>
              <a:rPr lang="en-US" sz="4000" b="1" dirty="0"/>
              <a:t> left </a:t>
            </a:r>
            <a:r>
              <a:rPr lang="en-US" sz="4000" b="1" dirty="0" err="1"/>
              <a:t>Mitzrayim</a:t>
            </a:r>
            <a:r>
              <a:rPr lang="en-US" sz="4000" b="1" dirty="0"/>
              <a:t>-- on the very day-- they came to the Desert of Sinai.</a:t>
            </a:r>
          </a:p>
          <a:p>
            <a:pPr marL="0" indent="0">
              <a:buNone/>
            </a:pPr>
            <a:r>
              <a:rPr lang="en-US" sz="4000" b="1" dirty="0" smtClean="0"/>
              <a:t>After </a:t>
            </a:r>
            <a:r>
              <a:rPr lang="en-US" sz="4000" b="1" dirty="0"/>
              <a:t>they set out from </a:t>
            </a:r>
            <a:r>
              <a:rPr lang="en-US" sz="4000" b="1" dirty="0" err="1"/>
              <a:t>Rephidim</a:t>
            </a:r>
            <a:r>
              <a:rPr lang="en-US" sz="4000" b="1" dirty="0"/>
              <a:t>, they entered the Desert of Sinai, and </a:t>
            </a:r>
            <a:r>
              <a:rPr lang="en-US" sz="4000" b="1" dirty="0" err="1"/>
              <a:t>Yisrael</a:t>
            </a:r>
            <a:r>
              <a:rPr lang="en-US" sz="4000" b="1" dirty="0"/>
              <a:t> camped there in the desert in front of the </a:t>
            </a:r>
            <a:r>
              <a:rPr lang="en-US" sz="4000" b="1" dirty="0" smtClean="0"/>
              <a:t>mountain.  </a:t>
            </a:r>
            <a:r>
              <a:rPr lang="en-US" sz="4000" b="1" dirty="0" err="1" smtClean="0"/>
              <a:t>Shemot</a:t>
            </a:r>
            <a:r>
              <a:rPr lang="en-US" sz="4000" b="1" dirty="0" smtClean="0"/>
              <a:t>/Exodus 19:1-2</a:t>
            </a:r>
            <a:endParaRPr lang="en-US" sz="4000" b="1" dirty="0"/>
          </a:p>
        </p:txBody>
      </p:sp>
    </p:spTree>
    <p:extLst>
      <p:ext uri="{BB962C8B-B14F-4D97-AF65-F5344CB8AC3E}">
        <p14:creationId xmlns:p14="http://schemas.microsoft.com/office/powerpoint/2010/main" val="405600402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Yahuwah to Mosheh</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Autofit/>
          </a:bodyPr>
          <a:lstStyle/>
          <a:p>
            <a:pPr marL="0" indent="0">
              <a:buNone/>
            </a:pPr>
            <a:r>
              <a:rPr lang="en-US" sz="4000" b="1" dirty="0" smtClean="0"/>
              <a:t>Then </a:t>
            </a:r>
            <a:r>
              <a:rPr lang="en-US" sz="4000" b="1" dirty="0"/>
              <a:t>Mosheh went up to Elohim, and Yahuwah called to him from the mountain and said, "This is what you are to say to the house of </a:t>
            </a:r>
            <a:r>
              <a:rPr lang="en-US" sz="4000" b="1" dirty="0" err="1"/>
              <a:t>Ya'acov</a:t>
            </a:r>
            <a:r>
              <a:rPr lang="en-US" sz="4000" b="1" dirty="0"/>
              <a:t> and what you are to tell the people of </a:t>
            </a:r>
            <a:r>
              <a:rPr lang="en-US" sz="4000" b="1" dirty="0" err="1"/>
              <a:t>Yisrael</a:t>
            </a:r>
            <a:r>
              <a:rPr lang="en-US" sz="4000" b="1" dirty="0"/>
              <a:t>:</a:t>
            </a:r>
          </a:p>
          <a:p>
            <a:pPr marL="0" indent="0">
              <a:buNone/>
            </a:pPr>
            <a:r>
              <a:rPr lang="en-US" sz="4000" b="1" dirty="0" smtClean="0"/>
              <a:t>'You </a:t>
            </a:r>
            <a:r>
              <a:rPr lang="en-US" sz="4000" b="1" dirty="0"/>
              <a:t>yourselves have seen what I did to </a:t>
            </a:r>
            <a:r>
              <a:rPr lang="en-US" sz="4000" b="1" dirty="0" err="1"/>
              <a:t>Mitzrayim</a:t>
            </a:r>
            <a:r>
              <a:rPr lang="en-US" sz="4000" b="1" dirty="0"/>
              <a:t>, and how I carried you on eagles' wings and brought you to myself</a:t>
            </a:r>
            <a:r>
              <a:rPr lang="en-US" sz="4000" b="1" dirty="0" smtClean="0"/>
              <a:t>. </a:t>
            </a:r>
            <a:r>
              <a:rPr lang="en-US" sz="4000" b="1" dirty="0" err="1"/>
              <a:t>Shemot</a:t>
            </a:r>
            <a:r>
              <a:rPr lang="en-US" sz="4000" b="1" dirty="0"/>
              <a:t>/Exodus </a:t>
            </a:r>
            <a:r>
              <a:rPr lang="en-US" sz="4000" b="1" dirty="0" smtClean="0"/>
              <a:t>19:3-4</a:t>
            </a:r>
            <a:endParaRPr lang="en-US" sz="4000" b="1" dirty="0"/>
          </a:p>
          <a:p>
            <a:endParaRPr lang="en-US" dirty="0"/>
          </a:p>
          <a:p>
            <a:pPr marL="0" indent="0">
              <a:buNone/>
            </a:pPr>
            <a:endParaRPr lang="en-US" sz="4000" b="1" dirty="0"/>
          </a:p>
        </p:txBody>
      </p:sp>
    </p:spTree>
    <p:extLst>
      <p:ext uri="{BB962C8B-B14F-4D97-AF65-F5344CB8AC3E}">
        <p14:creationId xmlns:p14="http://schemas.microsoft.com/office/powerpoint/2010/main" val="328954963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a:t>
            </a:r>
            <a:r>
              <a:rPr lang="en-US" sz="4800" b="1" dirty="0" smtClean="0">
                <a:latin typeface="+mn-lt"/>
              </a:rPr>
              <a:t>Covenant/Agreement</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Autofit/>
          </a:bodyPr>
          <a:lstStyle/>
          <a:p>
            <a:pPr marL="0" indent="0">
              <a:buNone/>
            </a:pPr>
            <a:r>
              <a:rPr lang="en-US" sz="4000" b="1" dirty="0"/>
              <a:t>Now if you obey me fully and keep my covenant, then out of all nations you will be my treasured possession. Although the whole earth is </a:t>
            </a:r>
            <a:r>
              <a:rPr lang="en-US" sz="4000" b="1" dirty="0" smtClean="0"/>
              <a:t>mine, you </a:t>
            </a:r>
            <a:r>
              <a:rPr lang="en-US" sz="4000" b="1" dirty="0"/>
              <a:t>will be for me a kingdom of priests and a holy nation.' These are the words you are to speak to the sons of </a:t>
            </a:r>
            <a:r>
              <a:rPr lang="en-US" sz="4000" b="1" dirty="0" err="1"/>
              <a:t>Yisrael</a:t>
            </a:r>
            <a:r>
              <a:rPr lang="en-US" sz="4000" b="1" dirty="0" smtClean="0"/>
              <a:t>.  </a:t>
            </a:r>
            <a:r>
              <a:rPr lang="en-US" sz="4000" b="1" dirty="0" err="1" smtClean="0"/>
              <a:t>Shemot</a:t>
            </a:r>
            <a:r>
              <a:rPr lang="en-US" sz="4000" b="1" dirty="0" smtClean="0"/>
              <a:t>/Exodus </a:t>
            </a:r>
            <a:r>
              <a:rPr lang="en-US" sz="4000" b="1" dirty="0" smtClean="0"/>
              <a:t>19:5-6</a:t>
            </a:r>
          </a:p>
          <a:p>
            <a:pPr marL="0" indent="0">
              <a:buNone/>
            </a:pPr>
            <a:r>
              <a:rPr lang="en-US" sz="4000" b="1" dirty="0" smtClean="0"/>
              <a:t>Hebrew literally, “if you will surely hear my voice…” - </a:t>
            </a:r>
            <a:r>
              <a:rPr lang="en-US" sz="4000" b="1" i="1" dirty="0" err="1" smtClean="0"/>
              <a:t>shema</a:t>
            </a:r>
            <a:r>
              <a:rPr lang="en-US" sz="4000" b="1" dirty="0" smtClean="0"/>
              <a:t> is the verb</a:t>
            </a:r>
            <a:endParaRPr lang="en-US" sz="4000" b="1" dirty="0"/>
          </a:p>
          <a:p>
            <a:endParaRPr lang="en-US" dirty="0"/>
          </a:p>
        </p:txBody>
      </p:sp>
    </p:spTree>
    <p:extLst>
      <p:ext uri="{BB962C8B-B14F-4D97-AF65-F5344CB8AC3E}">
        <p14:creationId xmlns:p14="http://schemas.microsoft.com/office/powerpoint/2010/main" val="77010816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Covenant - </a:t>
            </a:r>
            <a:r>
              <a:rPr lang="en-US" sz="4800" b="1" i="1" dirty="0" err="1" smtClean="0">
                <a:latin typeface="+mn-lt"/>
              </a:rPr>
              <a:t>Berith</a:t>
            </a:r>
            <a:endParaRPr lang="en-US" sz="4800" b="1" i="1" dirty="0">
              <a:latin typeface="+mn-lt"/>
            </a:endParaRPr>
          </a:p>
        </p:txBody>
      </p:sp>
      <p:sp>
        <p:nvSpPr>
          <p:cNvPr id="3" name="Content Placeholder 2"/>
          <p:cNvSpPr>
            <a:spLocks noGrp="1"/>
          </p:cNvSpPr>
          <p:nvPr>
            <p:ph idx="1"/>
          </p:nvPr>
        </p:nvSpPr>
        <p:spPr>
          <a:xfrm>
            <a:off x="609600" y="1130852"/>
            <a:ext cx="10972800" cy="5645427"/>
          </a:xfrm>
        </p:spPr>
        <p:txBody>
          <a:bodyPr>
            <a:normAutofit lnSpcReduction="10000"/>
          </a:bodyPr>
          <a:lstStyle/>
          <a:p>
            <a:pPr marL="0" indent="0">
              <a:buNone/>
            </a:pPr>
            <a:r>
              <a:rPr lang="en-US" sz="4000" b="1" dirty="0"/>
              <a:t>The word </a:t>
            </a:r>
            <a:r>
              <a:rPr lang="en-US" sz="4000" b="1" i="1" dirty="0"/>
              <a:t>covenant</a:t>
            </a:r>
            <a:r>
              <a:rPr lang="en-US" sz="4000" b="1" dirty="0"/>
              <a:t> comes from the Hebrew, </a:t>
            </a:r>
            <a:r>
              <a:rPr lang="en-US" sz="4000" b="1" dirty="0" err="1">
                <a:latin typeface="Bwhebb" panose="00000400000000000000" pitchFamily="2" charset="0"/>
              </a:rPr>
              <a:t>tyrIB</a:t>
            </a:r>
            <a:r>
              <a:rPr lang="en-US" sz="4000" b="1" dirty="0">
                <a:latin typeface="Bwhebb" panose="00000400000000000000" pitchFamily="2" charset="0"/>
              </a:rPr>
              <a:t>.</a:t>
            </a:r>
            <a:r>
              <a:rPr lang="en-US" sz="4000" b="1" dirty="0"/>
              <a:t> (pronounced </a:t>
            </a:r>
            <a:r>
              <a:rPr lang="en-US" sz="4000" b="1" i="1" dirty="0" err="1"/>
              <a:t>brēt</a:t>
            </a:r>
            <a:r>
              <a:rPr lang="en-US" sz="4000" b="1" dirty="0"/>
              <a:t>).  </a:t>
            </a:r>
            <a:r>
              <a:rPr lang="en-US" sz="4000" b="1" i="1" dirty="0"/>
              <a:t>The Theological</a:t>
            </a:r>
            <a:r>
              <a:rPr lang="en-US" sz="4000" b="1" dirty="0"/>
              <a:t>  </a:t>
            </a:r>
            <a:r>
              <a:rPr lang="en-US" sz="4000" b="1" i="1" dirty="0"/>
              <a:t>Wordbook of the Old Testament</a:t>
            </a:r>
            <a:r>
              <a:rPr lang="en-US" sz="4000" b="1" dirty="0"/>
              <a:t> describes our word this way</a:t>
            </a:r>
            <a:r>
              <a:rPr lang="en-US" sz="4000" b="1" dirty="0" smtClean="0"/>
              <a:t>:</a:t>
            </a:r>
          </a:p>
          <a:p>
            <a:pPr marL="0" indent="0">
              <a:buNone/>
            </a:pPr>
            <a:r>
              <a:rPr lang="en-US" sz="4000" b="1" dirty="0" smtClean="0"/>
              <a:t>covenant </a:t>
            </a:r>
            <a:r>
              <a:rPr lang="en-US" sz="4000" b="1" dirty="0"/>
              <a:t>(ASV and RSV); between nations: </a:t>
            </a:r>
            <a:r>
              <a:rPr lang="en-US" sz="4000" b="1" u="sng" dirty="0"/>
              <a:t>a treaty</a:t>
            </a:r>
            <a:r>
              <a:rPr lang="en-US" sz="4000" b="1" dirty="0"/>
              <a:t>, </a:t>
            </a:r>
            <a:r>
              <a:rPr lang="en-US" sz="4000" b="1" u="sng" dirty="0"/>
              <a:t>alliance</a:t>
            </a:r>
            <a:r>
              <a:rPr lang="en-US" sz="4000" b="1" dirty="0"/>
              <a:t> of friendship; between individuals: </a:t>
            </a:r>
            <a:r>
              <a:rPr lang="en-US" sz="4000" b="1" u="sng" dirty="0"/>
              <a:t>a pledge or agreement</a:t>
            </a:r>
            <a:r>
              <a:rPr lang="en-US" sz="4000" b="1" dirty="0"/>
              <a:t>; with obligation between monarch and subjects: </a:t>
            </a:r>
            <a:r>
              <a:rPr lang="en-US" sz="4000" b="1" u="sng" dirty="0"/>
              <a:t>a constitution</a:t>
            </a:r>
            <a:r>
              <a:rPr lang="en-US" sz="4000" b="1" dirty="0"/>
              <a:t>; between God and man: </a:t>
            </a:r>
            <a:r>
              <a:rPr lang="en-US" sz="4000" b="1" u="sng" dirty="0"/>
              <a:t>a covenant</a:t>
            </a:r>
            <a:r>
              <a:rPr lang="en-US" sz="4000" b="1" dirty="0"/>
              <a:t> accompanied by signs, sacrifices, and </a:t>
            </a:r>
            <a:r>
              <a:rPr lang="en-US" sz="4000" b="1" u="sng" dirty="0"/>
              <a:t>a solemn oath</a:t>
            </a:r>
            <a:r>
              <a:rPr lang="en-US" sz="4000" b="1" dirty="0"/>
              <a:t> that sealed the relationship with promises of blessing for keeping the covenant and curses for breaking it.</a:t>
            </a:r>
          </a:p>
          <a:p>
            <a:pPr marL="0" indent="0">
              <a:buNone/>
            </a:pPr>
            <a:endParaRPr lang="en-US" sz="4000" b="1" dirty="0"/>
          </a:p>
        </p:txBody>
      </p:sp>
    </p:spTree>
    <p:extLst>
      <p:ext uri="{BB962C8B-B14F-4D97-AF65-F5344CB8AC3E}">
        <p14:creationId xmlns:p14="http://schemas.microsoft.com/office/powerpoint/2010/main" val="115707506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Israel Agrees</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Autofit/>
          </a:bodyPr>
          <a:lstStyle/>
          <a:p>
            <a:pPr marL="0" indent="0">
              <a:buNone/>
            </a:pPr>
            <a:r>
              <a:rPr lang="en-US" sz="4000" b="1" dirty="0" smtClean="0"/>
              <a:t>So </a:t>
            </a:r>
            <a:r>
              <a:rPr lang="en-US" sz="4000" b="1" dirty="0"/>
              <a:t>Mosheh went back and summoned the elders of the people and set before them all the words Yahuwah had commanded him to speak</a:t>
            </a:r>
            <a:r>
              <a:rPr lang="en-US" sz="4000" b="1" dirty="0" smtClean="0"/>
              <a:t>.  The </a:t>
            </a:r>
            <a:r>
              <a:rPr lang="en-US" sz="4000" b="1" dirty="0"/>
              <a:t>people all responded together, "We will do everything Yahuwah has said." So Mosheh brought their answer back to Yahuwah.</a:t>
            </a:r>
          </a:p>
          <a:p>
            <a:pPr marL="0" indent="0">
              <a:buNone/>
            </a:pPr>
            <a:r>
              <a:rPr lang="en-US" sz="4000" b="1" dirty="0" err="1" smtClean="0"/>
              <a:t>Shemot</a:t>
            </a:r>
            <a:r>
              <a:rPr lang="en-US" sz="4000" b="1" dirty="0" smtClean="0"/>
              <a:t>/Exodus 19:7-8</a:t>
            </a:r>
            <a:endParaRPr lang="en-US" sz="4000" b="1" dirty="0"/>
          </a:p>
          <a:p>
            <a:endParaRPr lang="en-US" dirty="0"/>
          </a:p>
        </p:txBody>
      </p:sp>
    </p:spTree>
    <p:extLst>
      <p:ext uri="{BB962C8B-B14F-4D97-AF65-F5344CB8AC3E}">
        <p14:creationId xmlns:p14="http://schemas.microsoft.com/office/powerpoint/2010/main" val="208294512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Yahuwah to Appear</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Autofit/>
          </a:bodyPr>
          <a:lstStyle/>
          <a:p>
            <a:pPr marL="0" indent="0">
              <a:buNone/>
            </a:pPr>
            <a:r>
              <a:rPr lang="en-US" sz="4000" b="1" dirty="0"/>
              <a:t>Yahuwah said to Mosheh, "I am going to come to you in a dense cloud, so that the people will hear me speaking with you and will always put their trust in you." Then Mosheh told Yahuwah what the people had said.</a:t>
            </a:r>
          </a:p>
          <a:p>
            <a:pPr marL="0" indent="0">
              <a:buNone/>
            </a:pPr>
            <a:r>
              <a:rPr lang="en-US" sz="4000" b="1" dirty="0" err="1" smtClean="0"/>
              <a:t>Shemot</a:t>
            </a:r>
            <a:r>
              <a:rPr lang="en-US" sz="4000" b="1" dirty="0" smtClean="0"/>
              <a:t>/Exodus 19:9</a:t>
            </a:r>
            <a:endParaRPr lang="en-US" sz="4000" b="1" dirty="0"/>
          </a:p>
          <a:p>
            <a:endParaRPr lang="en-US" dirty="0"/>
          </a:p>
        </p:txBody>
      </p:sp>
    </p:spTree>
    <p:extLst>
      <p:ext uri="{BB962C8B-B14F-4D97-AF65-F5344CB8AC3E}">
        <p14:creationId xmlns:p14="http://schemas.microsoft.com/office/powerpoint/2010/main" val="81287353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Getting Ready</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Autofit/>
          </a:bodyPr>
          <a:lstStyle/>
          <a:p>
            <a:pPr marL="0" indent="0">
              <a:buNone/>
            </a:pPr>
            <a:r>
              <a:rPr lang="en-US" sz="4000" b="1" dirty="0" smtClean="0"/>
              <a:t>And </a:t>
            </a:r>
            <a:r>
              <a:rPr lang="en-US" sz="4000" b="1" dirty="0"/>
              <a:t>Yahuwah said to Mosheh, "Go to the people and consecrate them today and tomorrow. Have them wash their </a:t>
            </a:r>
            <a:r>
              <a:rPr lang="en-US" sz="4000" b="1" dirty="0" smtClean="0"/>
              <a:t>clothes and </a:t>
            </a:r>
            <a:r>
              <a:rPr lang="en-US" sz="4000" b="1" dirty="0"/>
              <a:t>be ready by the third day, because on that day Yahuwah will come down on Mount Sinai in the sight of all the people.</a:t>
            </a:r>
          </a:p>
          <a:p>
            <a:pPr marL="0" indent="0">
              <a:buNone/>
            </a:pPr>
            <a:r>
              <a:rPr lang="en-US" sz="4000" b="1" dirty="0" smtClean="0"/>
              <a:t>Put </a:t>
            </a:r>
            <a:r>
              <a:rPr lang="en-US" sz="4000" b="1" dirty="0"/>
              <a:t>limits for the people around the mountain and tell them, 'Be careful that you do not go up the mountain or touch the foot of it. Whoever touches the mountain shall surely be put to death.</a:t>
            </a:r>
          </a:p>
          <a:p>
            <a:pPr marL="0" indent="0">
              <a:buNone/>
            </a:pPr>
            <a:r>
              <a:rPr lang="en-US" sz="4000" b="1" dirty="0" smtClean="0"/>
              <a:t>  </a:t>
            </a:r>
            <a:r>
              <a:rPr lang="en-US" sz="4000" b="1" dirty="0" err="1" smtClean="0"/>
              <a:t>Shemot</a:t>
            </a:r>
            <a:r>
              <a:rPr lang="en-US" sz="4000" b="1" dirty="0" smtClean="0"/>
              <a:t>/Exodus 19:10-12</a:t>
            </a:r>
            <a:endParaRPr lang="en-US" sz="4000" b="1" dirty="0"/>
          </a:p>
          <a:p>
            <a:endParaRPr lang="en-US" dirty="0"/>
          </a:p>
        </p:txBody>
      </p:sp>
    </p:spTree>
    <p:extLst>
      <p:ext uri="{BB962C8B-B14F-4D97-AF65-F5344CB8AC3E}">
        <p14:creationId xmlns:p14="http://schemas.microsoft.com/office/powerpoint/2010/main" val="105145363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Getting Ready</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Autofit/>
          </a:bodyPr>
          <a:lstStyle/>
          <a:p>
            <a:pPr marL="0" indent="0">
              <a:buNone/>
            </a:pPr>
            <a:r>
              <a:rPr lang="en-US" sz="4000" b="1" dirty="0"/>
              <a:t>He shall surely be stoned or shot with arrows; not a hand is to be laid on him. Whether man or animal, he shall not be permitted to live.' Only when the ram's horn sounds a long blast may they go up to the mountain</a:t>
            </a:r>
            <a:r>
              <a:rPr lang="en-US" sz="4000" b="1" dirty="0" smtClean="0"/>
              <a:t>.“  After </a:t>
            </a:r>
            <a:r>
              <a:rPr lang="en-US" sz="4000" b="1" dirty="0"/>
              <a:t>Mosheh had gone down the mountain to the people, he consecrated them, and they washed their clothes.</a:t>
            </a:r>
          </a:p>
          <a:p>
            <a:pPr marL="0" indent="0">
              <a:buNone/>
            </a:pPr>
            <a:r>
              <a:rPr lang="en-US" sz="4000" b="1" dirty="0" smtClean="0"/>
              <a:t>Then </a:t>
            </a:r>
            <a:r>
              <a:rPr lang="en-US" sz="4000" b="1" dirty="0"/>
              <a:t>he said to the people, "Prepare yourselves for the third day. Abstain from sexual relations."</a:t>
            </a:r>
          </a:p>
          <a:p>
            <a:pPr marL="0" indent="0">
              <a:buNone/>
            </a:pPr>
            <a:r>
              <a:rPr lang="en-US" sz="4000" b="1" dirty="0" err="1" smtClean="0"/>
              <a:t>Shemot</a:t>
            </a:r>
            <a:r>
              <a:rPr lang="en-US" sz="4000" b="1" dirty="0" smtClean="0"/>
              <a:t>/Exodus 19:13-15</a:t>
            </a:r>
            <a:endParaRPr lang="en-US" sz="4000" b="1" dirty="0"/>
          </a:p>
          <a:p>
            <a:endParaRPr lang="en-US" dirty="0"/>
          </a:p>
        </p:txBody>
      </p:sp>
    </p:spTree>
    <p:extLst>
      <p:ext uri="{BB962C8B-B14F-4D97-AF65-F5344CB8AC3E}">
        <p14:creationId xmlns:p14="http://schemas.microsoft.com/office/powerpoint/2010/main" val="414222887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Third Day</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Autofit/>
          </a:bodyPr>
          <a:lstStyle/>
          <a:p>
            <a:pPr marL="0" indent="0">
              <a:buNone/>
            </a:pPr>
            <a:r>
              <a:rPr lang="en-US" sz="4000" b="1" dirty="0"/>
              <a:t>On the morning of the third day there was thunder </a:t>
            </a:r>
            <a:r>
              <a:rPr lang="en-US" sz="4000" b="1" dirty="0" smtClean="0"/>
              <a:t>(</a:t>
            </a:r>
            <a:r>
              <a:rPr lang="en-US" sz="4000" b="1" i="1" dirty="0" err="1" smtClean="0"/>
              <a:t>qol</a:t>
            </a:r>
            <a:r>
              <a:rPr lang="en-US" sz="4000" b="1" dirty="0" smtClean="0"/>
              <a:t> – sounds, voices) and </a:t>
            </a:r>
            <a:r>
              <a:rPr lang="en-US" sz="4000" b="1" dirty="0"/>
              <a:t>lightning, with a thick cloud over the mountain, and a very loud trumpet blast. Everyone in the camp trembled.</a:t>
            </a:r>
          </a:p>
          <a:p>
            <a:pPr marL="0" indent="0">
              <a:buNone/>
            </a:pPr>
            <a:r>
              <a:rPr lang="en-US" sz="4000" b="1" dirty="0" smtClean="0"/>
              <a:t>Then </a:t>
            </a:r>
            <a:r>
              <a:rPr lang="en-US" sz="4000" b="1" dirty="0"/>
              <a:t>Mosheh led the people out of the camp to meet with Elohim, and they stood at the foot of the mountain.</a:t>
            </a:r>
          </a:p>
          <a:p>
            <a:pPr marL="0" indent="0">
              <a:buNone/>
            </a:pPr>
            <a:r>
              <a:rPr lang="en-US" sz="4000" b="1" dirty="0" err="1" smtClean="0"/>
              <a:t>Shemot</a:t>
            </a:r>
            <a:r>
              <a:rPr lang="en-US" sz="4000" b="1" dirty="0" smtClean="0"/>
              <a:t>/Exodus 19:16-17</a:t>
            </a:r>
            <a:endParaRPr lang="en-US" sz="4000" b="1" dirty="0"/>
          </a:p>
          <a:p>
            <a:endParaRPr lang="en-US" dirty="0"/>
          </a:p>
        </p:txBody>
      </p:sp>
    </p:spTree>
    <p:extLst>
      <p:ext uri="{BB962C8B-B14F-4D97-AF65-F5344CB8AC3E}">
        <p14:creationId xmlns:p14="http://schemas.microsoft.com/office/powerpoint/2010/main" val="214210378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Smoke, Fire and Trumpet</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Autofit/>
          </a:bodyPr>
          <a:lstStyle/>
          <a:p>
            <a:pPr marL="0" indent="0">
              <a:buNone/>
            </a:pPr>
            <a:r>
              <a:rPr lang="en-US" sz="4000" b="1" dirty="0"/>
              <a:t>Mount Sinai was covered with smoke, because Yahuwah descended on it in fire. The smoke billowed up from it like smoke from a furnace, the whole mountain trembled </a:t>
            </a:r>
            <a:r>
              <a:rPr lang="en-US" sz="4000" b="1" dirty="0" smtClean="0"/>
              <a:t>violently, and </a:t>
            </a:r>
            <a:r>
              <a:rPr lang="en-US" sz="4000" b="1" dirty="0"/>
              <a:t>the sound of the trumpet grew louder and louder. Then Mosheh spoke and the voice of Elohim answered him</a:t>
            </a:r>
            <a:r>
              <a:rPr lang="en-US" sz="4000" b="1" dirty="0" smtClean="0"/>
              <a:t>.</a:t>
            </a:r>
            <a:r>
              <a:rPr lang="en-US" sz="5400" b="1" dirty="0" smtClean="0"/>
              <a:t>  </a:t>
            </a:r>
            <a:r>
              <a:rPr lang="en-US" sz="4000" b="1" dirty="0" err="1" smtClean="0"/>
              <a:t>Shemot</a:t>
            </a:r>
            <a:r>
              <a:rPr lang="en-US" sz="4000" b="1" dirty="0" smtClean="0"/>
              <a:t>/Exodus 19:18-19</a:t>
            </a:r>
            <a:endParaRPr lang="en-US" sz="4000" b="1" dirty="0"/>
          </a:p>
          <a:p>
            <a:endParaRPr lang="en-US" dirty="0"/>
          </a:p>
        </p:txBody>
      </p:sp>
    </p:spTree>
    <p:extLst>
      <p:ext uri="{BB962C8B-B14F-4D97-AF65-F5344CB8AC3E}">
        <p14:creationId xmlns:p14="http://schemas.microsoft.com/office/powerpoint/2010/main" val="49394531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Yahuwah Descends</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Autofit/>
          </a:bodyPr>
          <a:lstStyle/>
          <a:p>
            <a:pPr marL="0" indent="0">
              <a:buNone/>
            </a:pPr>
            <a:r>
              <a:rPr lang="en-US" sz="4000" b="1" dirty="0" smtClean="0"/>
              <a:t>Yahuwah </a:t>
            </a:r>
            <a:r>
              <a:rPr lang="en-US" sz="4000" b="1" dirty="0"/>
              <a:t>descended to the top of Mount Sinai and called Mosheh to the top of the mountain. So Mosheh went </a:t>
            </a:r>
            <a:r>
              <a:rPr lang="en-US" sz="4000" b="1" dirty="0" smtClean="0"/>
              <a:t>up and </a:t>
            </a:r>
            <a:r>
              <a:rPr lang="en-US" sz="4000" b="1" dirty="0"/>
              <a:t>Yahuwah said to him, "Go down and warn the people so they do not force their way through to see Yahuwah and many of them perish.</a:t>
            </a:r>
          </a:p>
          <a:p>
            <a:pPr marL="0" indent="0">
              <a:buNone/>
            </a:pPr>
            <a:r>
              <a:rPr lang="en-US" sz="4000" b="1" dirty="0" smtClean="0"/>
              <a:t>Even </a:t>
            </a:r>
            <a:r>
              <a:rPr lang="en-US" sz="4000" b="1" dirty="0"/>
              <a:t>the priests, who approach Yahuwah, must consecrate themselves, or Yahuwah will break out against them."</a:t>
            </a:r>
          </a:p>
          <a:p>
            <a:pPr marL="0" indent="0">
              <a:buNone/>
            </a:pPr>
            <a:r>
              <a:rPr lang="en-US" sz="4000" b="1" dirty="0" err="1" smtClean="0"/>
              <a:t>Shemot</a:t>
            </a:r>
            <a:r>
              <a:rPr lang="en-US" sz="4000" b="1" dirty="0" smtClean="0"/>
              <a:t>/Exodus 19:20-22</a:t>
            </a:r>
            <a:endParaRPr lang="en-US" sz="4000" b="1" dirty="0"/>
          </a:p>
          <a:p>
            <a:endParaRPr lang="en-US" dirty="0"/>
          </a:p>
        </p:txBody>
      </p:sp>
    </p:spTree>
    <p:extLst>
      <p:ext uri="{BB962C8B-B14F-4D97-AF65-F5344CB8AC3E}">
        <p14:creationId xmlns:p14="http://schemas.microsoft.com/office/powerpoint/2010/main" val="201003189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Getting Ready</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Autofit/>
          </a:bodyPr>
          <a:lstStyle/>
          <a:p>
            <a:pPr marL="0" indent="0">
              <a:buNone/>
            </a:pPr>
            <a:r>
              <a:rPr lang="en-US" sz="4000" b="1" dirty="0"/>
              <a:t>Mosheh said to Yahuwah, "The people cannot come up Mount Sinai, because you yourself warned us, 'Put limits around the mountain and set it apart as holy.'"</a:t>
            </a:r>
          </a:p>
          <a:p>
            <a:pPr marL="0" indent="0">
              <a:buNone/>
            </a:pPr>
            <a:r>
              <a:rPr lang="en-US" sz="4000" b="1" dirty="0" smtClean="0"/>
              <a:t>Yahuwah </a:t>
            </a:r>
            <a:r>
              <a:rPr lang="en-US" sz="4000" b="1" dirty="0"/>
              <a:t>replied, "Go down and bring </a:t>
            </a:r>
            <a:r>
              <a:rPr lang="en-US" sz="4000" b="1" dirty="0" err="1"/>
              <a:t>Aharon</a:t>
            </a:r>
            <a:r>
              <a:rPr lang="en-US" sz="4000" b="1" dirty="0"/>
              <a:t> up with you. But the priests and the people must not force their way through to come up to Yahuwah, or he will break out against them."</a:t>
            </a:r>
          </a:p>
          <a:p>
            <a:pPr marL="0" indent="0">
              <a:buNone/>
            </a:pPr>
            <a:r>
              <a:rPr lang="en-US" sz="4000" b="1" dirty="0" smtClean="0"/>
              <a:t>So </a:t>
            </a:r>
            <a:r>
              <a:rPr lang="en-US" sz="4000" b="1" dirty="0"/>
              <a:t>Mosheh went down to the people and told them</a:t>
            </a:r>
            <a:r>
              <a:rPr lang="en-US" sz="4000" b="1" dirty="0" smtClean="0"/>
              <a:t>.  </a:t>
            </a:r>
            <a:r>
              <a:rPr lang="en-US" sz="4000" b="1" dirty="0" err="1" smtClean="0"/>
              <a:t>Shemot</a:t>
            </a:r>
            <a:r>
              <a:rPr lang="en-US" sz="4000" b="1" dirty="0" smtClean="0"/>
              <a:t>/Exodus 19:23-25</a:t>
            </a:r>
            <a:endParaRPr lang="en-US" sz="4000" b="1" dirty="0"/>
          </a:p>
          <a:p>
            <a:endParaRPr lang="en-US" dirty="0"/>
          </a:p>
        </p:txBody>
      </p:sp>
    </p:spTree>
    <p:extLst>
      <p:ext uri="{BB962C8B-B14F-4D97-AF65-F5344CB8AC3E}">
        <p14:creationId xmlns:p14="http://schemas.microsoft.com/office/powerpoint/2010/main" val="230242955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Ten Words</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Autofit/>
          </a:bodyPr>
          <a:lstStyle/>
          <a:p>
            <a:pPr marL="0" indent="0">
              <a:buNone/>
            </a:pPr>
            <a:r>
              <a:rPr lang="en-US" sz="4000" b="1" dirty="0" smtClean="0"/>
              <a:t>And </a:t>
            </a:r>
            <a:r>
              <a:rPr lang="en-US" sz="4000" b="1" dirty="0"/>
              <a:t>Elohim spoke all these words:</a:t>
            </a:r>
          </a:p>
          <a:p>
            <a:pPr marL="0" indent="0">
              <a:buNone/>
            </a:pPr>
            <a:r>
              <a:rPr lang="en-US" sz="4000" b="1" dirty="0" err="1" smtClean="0"/>
              <a:t>Shemot</a:t>
            </a:r>
            <a:r>
              <a:rPr lang="en-US" sz="4000" b="1" dirty="0" smtClean="0"/>
              <a:t>/Exodus 20:1</a:t>
            </a:r>
            <a:endParaRPr lang="en-US" sz="4000" b="1" dirty="0"/>
          </a:p>
          <a:p>
            <a:pPr marL="0" indent="0">
              <a:buNone/>
            </a:pPr>
            <a:r>
              <a:rPr lang="en-US" sz="4000" b="1" dirty="0" smtClean="0"/>
              <a:t>Laws and Right-rulings</a:t>
            </a:r>
          </a:p>
          <a:p>
            <a:pPr marL="0" indent="0">
              <a:buNone/>
            </a:pPr>
            <a:r>
              <a:rPr lang="en-US" sz="4000" b="1" dirty="0" smtClean="0"/>
              <a:t>Laws: Exodus 20:2-17</a:t>
            </a:r>
          </a:p>
          <a:p>
            <a:pPr marL="0" indent="0">
              <a:buNone/>
            </a:pPr>
            <a:r>
              <a:rPr lang="en-US" sz="4000" b="1" dirty="0" smtClean="0"/>
              <a:t>Right-rulings: Exodus 21:1-23:19</a:t>
            </a:r>
            <a:endParaRPr lang="en-US" sz="4000" b="1" dirty="0"/>
          </a:p>
        </p:txBody>
      </p:sp>
    </p:spTree>
    <p:extLst>
      <p:ext uri="{BB962C8B-B14F-4D97-AF65-F5344CB8AC3E}">
        <p14:creationId xmlns:p14="http://schemas.microsoft.com/office/powerpoint/2010/main" val="244008812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Covenant is the Ten Words</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err="1" smtClean="0"/>
              <a:t>Mosheh</a:t>
            </a:r>
            <a:r>
              <a:rPr lang="en-US" sz="4000" b="1" dirty="0" smtClean="0"/>
              <a:t> </a:t>
            </a:r>
            <a:r>
              <a:rPr lang="en-US" sz="4000" b="1" dirty="0"/>
              <a:t>was there with Yahuwah forty days and forty nights without eating bread or drinking water. And he wrote on the tablets the words of the covenant-- the Ten Matters (Hebrew, </a:t>
            </a:r>
            <a:r>
              <a:rPr lang="en-US" sz="4000" b="1" dirty="0">
                <a:latin typeface="Bwhebb" panose="00000400000000000000" pitchFamily="2" charset="0"/>
              </a:rPr>
              <a:t>~</a:t>
            </a:r>
            <a:r>
              <a:rPr lang="en-US" sz="4000" b="1" dirty="0" err="1">
                <a:latin typeface="Bwhebb" panose="00000400000000000000" pitchFamily="2" charset="0"/>
              </a:rPr>
              <a:t>yrI</a:t>
            </a:r>
            <a:r>
              <a:rPr lang="en-US" sz="4000" b="1" dirty="0">
                <a:latin typeface="Bwhebb" panose="00000400000000000000" pitchFamily="2" charset="0"/>
              </a:rPr>
              <a:t>)</a:t>
            </a:r>
            <a:r>
              <a:rPr lang="en-US" sz="4000" b="1" dirty="0" err="1">
                <a:latin typeface="Bwhebb" panose="00000400000000000000" pitchFamily="2" charset="0"/>
              </a:rPr>
              <a:t>b'D</a:t>
            </a:r>
            <a:r>
              <a:rPr lang="en-US" sz="4000" b="1" dirty="0">
                <a:latin typeface="Bwhebb" panose="00000400000000000000" pitchFamily="2" charset="0"/>
              </a:rPr>
              <a:t>&gt;h; </a:t>
            </a:r>
            <a:r>
              <a:rPr lang="en-US" sz="4000" b="1" dirty="0" err="1">
                <a:latin typeface="Bwhebb" panose="00000400000000000000" pitchFamily="2" charset="0"/>
              </a:rPr>
              <a:t>tr</a:t>
            </a:r>
            <a:r>
              <a:rPr lang="en-US" sz="4000" b="1" dirty="0">
                <a:latin typeface="Bwhebb" panose="00000400000000000000" pitchFamily="2" charset="0"/>
              </a:rPr>
              <a:t>&lt;</a:t>
            </a:r>
            <a:r>
              <a:rPr lang="en-US" sz="4000" b="1" dirty="0" err="1">
                <a:latin typeface="Bwhebb" panose="00000400000000000000" pitchFamily="2" charset="0"/>
              </a:rPr>
              <a:t>f,Þ</a:t>
            </a:r>
            <a:r>
              <a:rPr lang="en-US" sz="4000" b="1" dirty="0">
                <a:latin typeface="Bwhebb" panose="00000400000000000000" pitchFamily="2" charset="0"/>
              </a:rPr>
              <a:t>[] </a:t>
            </a:r>
            <a:r>
              <a:rPr lang="en-US" sz="4000" b="1" dirty="0"/>
              <a:t>). (</a:t>
            </a:r>
            <a:r>
              <a:rPr lang="en-US" sz="4000" b="1" dirty="0" err="1"/>
              <a:t>Shemot</a:t>
            </a:r>
            <a:r>
              <a:rPr lang="en-US" sz="4000" b="1" dirty="0"/>
              <a:t> [Exodus] 34:28)</a:t>
            </a:r>
          </a:p>
          <a:p>
            <a:pPr marL="0" indent="0">
              <a:buNone/>
            </a:pPr>
            <a:r>
              <a:rPr lang="en-US" sz="4000" b="1" dirty="0"/>
              <a:t>The Hebrew </a:t>
            </a:r>
            <a:r>
              <a:rPr lang="en-US" sz="4000" b="1" dirty="0">
                <a:latin typeface="Bwhebb" panose="00000400000000000000" pitchFamily="2" charset="0"/>
              </a:rPr>
              <a:t>~</a:t>
            </a:r>
            <a:r>
              <a:rPr lang="en-US" sz="4000" b="1" dirty="0" err="1">
                <a:latin typeface="Bwhebb" panose="00000400000000000000" pitchFamily="2" charset="0"/>
              </a:rPr>
              <a:t>yrI</a:t>
            </a:r>
            <a:r>
              <a:rPr lang="en-US" sz="4000" b="1" dirty="0">
                <a:latin typeface="Bwhebb" panose="00000400000000000000" pitchFamily="2" charset="0"/>
              </a:rPr>
              <a:t>)</a:t>
            </a:r>
            <a:r>
              <a:rPr lang="en-US" sz="4000" b="1" dirty="0" err="1">
                <a:latin typeface="Bwhebb" panose="00000400000000000000" pitchFamily="2" charset="0"/>
              </a:rPr>
              <a:t>b'D</a:t>
            </a:r>
            <a:r>
              <a:rPr lang="en-US" sz="4000" b="1" dirty="0">
                <a:latin typeface="Bwhebb" panose="00000400000000000000" pitchFamily="2" charset="0"/>
              </a:rPr>
              <a:t>&gt;h; </a:t>
            </a:r>
            <a:r>
              <a:rPr lang="en-US" sz="4000" b="1" dirty="0" err="1">
                <a:latin typeface="Bwhebb" panose="00000400000000000000" pitchFamily="2" charset="0"/>
              </a:rPr>
              <a:t>tr</a:t>
            </a:r>
            <a:r>
              <a:rPr lang="en-US" sz="4000" b="1" dirty="0">
                <a:latin typeface="Bwhebb" panose="00000400000000000000" pitchFamily="2" charset="0"/>
              </a:rPr>
              <a:t>&lt;</a:t>
            </a:r>
            <a:r>
              <a:rPr lang="en-US" sz="4000" b="1" dirty="0" err="1">
                <a:latin typeface="Bwhebb" panose="00000400000000000000" pitchFamily="2" charset="0"/>
              </a:rPr>
              <a:t>f,Þ</a:t>
            </a:r>
            <a:r>
              <a:rPr lang="en-US" sz="4000" b="1" dirty="0">
                <a:latin typeface="Bwhebb" panose="00000400000000000000" pitchFamily="2" charset="0"/>
              </a:rPr>
              <a:t>[]</a:t>
            </a:r>
            <a:r>
              <a:rPr lang="en-US" sz="4000" b="1" dirty="0"/>
              <a:t> means literally, the </a:t>
            </a:r>
            <a:r>
              <a:rPr lang="en-US" sz="4000" b="1" i="1" dirty="0"/>
              <a:t>ten words</a:t>
            </a:r>
            <a:r>
              <a:rPr lang="en-US" sz="4000" b="1" dirty="0"/>
              <a:t>, or the </a:t>
            </a:r>
            <a:r>
              <a:rPr lang="en-US" sz="4000" b="1" i="1" dirty="0"/>
              <a:t>ten things</a:t>
            </a:r>
            <a:r>
              <a:rPr lang="en-US" sz="4000" b="1" dirty="0"/>
              <a:t>, or the </a:t>
            </a:r>
            <a:r>
              <a:rPr lang="en-US" sz="4000" b="1" i="1" dirty="0"/>
              <a:t>ten matters</a:t>
            </a:r>
            <a:r>
              <a:rPr lang="en-US" sz="4000" b="1" dirty="0"/>
              <a:t>.</a:t>
            </a:r>
          </a:p>
          <a:p>
            <a:pPr marL="0" indent="0">
              <a:buNone/>
            </a:pPr>
            <a:endParaRPr lang="en-US" sz="4000" b="1" dirty="0"/>
          </a:p>
        </p:txBody>
      </p:sp>
    </p:spTree>
    <p:extLst>
      <p:ext uri="{BB962C8B-B14F-4D97-AF65-F5344CB8AC3E}">
        <p14:creationId xmlns:p14="http://schemas.microsoft.com/office/powerpoint/2010/main" val="90726770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Ten Words is the Covenant</a:t>
            </a:r>
            <a:endParaRPr lang="en-US" sz="4800" b="1" dirty="0">
              <a:latin typeface="+mn-lt"/>
            </a:endParaRPr>
          </a:p>
        </p:txBody>
      </p:sp>
      <p:sp>
        <p:nvSpPr>
          <p:cNvPr id="3" name="Content Placeholder 2"/>
          <p:cNvSpPr>
            <a:spLocks noGrp="1"/>
          </p:cNvSpPr>
          <p:nvPr>
            <p:ph idx="1"/>
          </p:nvPr>
        </p:nvSpPr>
        <p:spPr>
          <a:xfrm>
            <a:off x="450166" y="1130852"/>
            <a:ext cx="11132234" cy="5645427"/>
          </a:xfrm>
        </p:spPr>
        <p:txBody>
          <a:bodyPr>
            <a:noAutofit/>
          </a:bodyPr>
          <a:lstStyle/>
          <a:p>
            <a:pPr marL="0" indent="0">
              <a:buNone/>
            </a:pPr>
            <a:r>
              <a:rPr lang="en-US" sz="4000" b="1" dirty="0"/>
              <a:t>He declared to you his covenant, the Ten Matters (Hebrew </a:t>
            </a:r>
            <a:r>
              <a:rPr lang="en-US" sz="4000" b="1" dirty="0">
                <a:latin typeface="Bwhebb" panose="00000400000000000000" pitchFamily="2" charset="0"/>
              </a:rPr>
              <a:t>~</a:t>
            </a:r>
            <a:r>
              <a:rPr lang="en-US" sz="4000" b="1" dirty="0" err="1">
                <a:latin typeface="Bwhebb" panose="00000400000000000000" pitchFamily="2" charset="0"/>
              </a:rPr>
              <a:t>yrI+b'D</a:t>
            </a:r>
            <a:r>
              <a:rPr lang="en-US" sz="4000" b="1" dirty="0">
                <a:latin typeface="Bwhebb" panose="00000400000000000000" pitchFamily="2" charset="0"/>
              </a:rPr>
              <a:t>&gt;h; </a:t>
            </a:r>
            <a:r>
              <a:rPr lang="en-US" sz="4000" b="1" dirty="0" err="1">
                <a:latin typeface="Bwhebb" panose="00000400000000000000" pitchFamily="2" charset="0"/>
              </a:rPr>
              <a:t>tr</a:t>
            </a:r>
            <a:r>
              <a:rPr lang="en-US" sz="4000" b="1" dirty="0">
                <a:latin typeface="Bwhebb" panose="00000400000000000000" pitchFamily="2" charset="0"/>
              </a:rPr>
              <a:t>&lt;</a:t>
            </a:r>
            <a:r>
              <a:rPr lang="en-US" sz="4000" b="1" dirty="0" err="1">
                <a:latin typeface="Bwhebb" panose="00000400000000000000" pitchFamily="2" charset="0"/>
              </a:rPr>
              <a:t>f,Þ</a:t>
            </a:r>
            <a:r>
              <a:rPr lang="en-US" sz="4000" b="1" dirty="0">
                <a:latin typeface="Bwhebb" panose="00000400000000000000" pitchFamily="2" charset="0"/>
              </a:rPr>
              <a:t>[]</a:t>
            </a:r>
            <a:r>
              <a:rPr lang="en-US" sz="4000" b="1" dirty="0"/>
              <a:t> ), which he commanded you to follow and then wrote them on two stone tablets. (</a:t>
            </a:r>
            <a:r>
              <a:rPr lang="en-US" sz="4000" b="1" dirty="0" err="1"/>
              <a:t>Devarim</a:t>
            </a:r>
            <a:r>
              <a:rPr lang="en-US" sz="4000" b="1" dirty="0"/>
              <a:t> [Deuteronomy] 4:13</a:t>
            </a:r>
            <a:r>
              <a:rPr lang="en-US" sz="4000" b="1" dirty="0" smtClean="0"/>
              <a:t>)</a:t>
            </a:r>
            <a:endParaRPr lang="en-US" sz="4000" dirty="0"/>
          </a:p>
          <a:p>
            <a:pPr marL="0" indent="0">
              <a:buNone/>
            </a:pPr>
            <a:r>
              <a:rPr lang="en-US" sz="4000" b="1" dirty="0"/>
              <a:t>Yahuwah wrote on these tablets what he had written before, the Ten Matters </a:t>
            </a:r>
            <a:r>
              <a:rPr lang="en-US" sz="4000" b="1" dirty="0" smtClean="0"/>
              <a:t>(Hebrew </a:t>
            </a:r>
            <a:r>
              <a:rPr lang="en-US" sz="4000" b="1" dirty="0"/>
              <a:t> </a:t>
            </a:r>
            <a:r>
              <a:rPr lang="en-US" sz="4000" b="1" dirty="0">
                <a:latin typeface="Bwhebb" panose="00000400000000000000" pitchFamily="2" charset="0"/>
              </a:rPr>
              <a:t>~</a:t>
            </a:r>
            <a:r>
              <a:rPr lang="en-US" sz="4000" b="1" dirty="0" err="1">
                <a:latin typeface="Bwhebb" panose="00000400000000000000" pitchFamily="2" charset="0"/>
              </a:rPr>
              <a:t>yrIêb'D</a:t>
            </a:r>
            <a:r>
              <a:rPr lang="en-US" sz="4000" b="1" dirty="0">
                <a:latin typeface="Bwhebb" panose="00000400000000000000" pitchFamily="2" charset="0"/>
              </a:rPr>
              <a:t>&gt;h; </a:t>
            </a:r>
            <a:r>
              <a:rPr lang="en-US" sz="4000" b="1" dirty="0" err="1">
                <a:latin typeface="Bwhebb" panose="00000400000000000000" pitchFamily="2" charset="0"/>
              </a:rPr>
              <a:t>tr</a:t>
            </a:r>
            <a:r>
              <a:rPr lang="en-US" sz="4000" b="1" dirty="0">
                <a:latin typeface="Bwhebb" panose="00000400000000000000" pitchFamily="2" charset="0"/>
              </a:rPr>
              <a:t>&lt;</a:t>
            </a:r>
            <a:r>
              <a:rPr lang="en-US" sz="4000" b="1" dirty="0" err="1">
                <a:latin typeface="Bwhebb" panose="00000400000000000000" pitchFamily="2" charset="0"/>
              </a:rPr>
              <a:t>f,Þ</a:t>
            </a:r>
            <a:r>
              <a:rPr lang="en-US" sz="4000" b="1" dirty="0">
                <a:latin typeface="Bwhebb" panose="00000400000000000000" pitchFamily="2" charset="0"/>
              </a:rPr>
              <a:t>[]</a:t>
            </a:r>
            <a:r>
              <a:rPr lang="en-US" sz="4000" b="1" dirty="0"/>
              <a:t> ) he had proclaimed to you on the mountain, out of the fire, on the day of the assembly. And Yahuwah gave them to me. (</a:t>
            </a:r>
            <a:r>
              <a:rPr lang="en-US" sz="4000" b="1" dirty="0" err="1"/>
              <a:t>Devarim</a:t>
            </a:r>
            <a:r>
              <a:rPr lang="en-US" sz="4000" b="1" dirty="0"/>
              <a:t> [Deuteronomy] 10:4</a:t>
            </a:r>
            <a:r>
              <a:rPr lang="en-US" sz="4000" b="1" dirty="0" smtClean="0"/>
              <a:t>)</a:t>
            </a:r>
            <a:endParaRPr lang="en-US" sz="4000" b="1" dirty="0"/>
          </a:p>
        </p:txBody>
      </p:sp>
    </p:spTree>
    <p:extLst>
      <p:ext uri="{BB962C8B-B14F-4D97-AF65-F5344CB8AC3E}">
        <p14:creationId xmlns:p14="http://schemas.microsoft.com/office/powerpoint/2010/main" val="73222572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Covenant</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And he wrote on the tablets </a:t>
            </a:r>
            <a:r>
              <a:rPr lang="en-US" sz="4000" b="1" u="sng" dirty="0"/>
              <a:t>the words of the covenant</a:t>
            </a:r>
            <a:r>
              <a:rPr lang="en-US" sz="4000" b="1" dirty="0"/>
              <a:t>-- the Ten Matters. (</a:t>
            </a:r>
            <a:r>
              <a:rPr lang="en-US" sz="4000" b="1" dirty="0" err="1"/>
              <a:t>Shemot</a:t>
            </a:r>
            <a:r>
              <a:rPr lang="en-US" sz="4000" b="1" dirty="0"/>
              <a:t> [Exodus] 34:28)</a:t>
            </a:r>
          </a:p>
          <a:p>
            <a:pPr marL="0" indent="0">
              <a:buNone/>
            </a:pPr>
            <a:r>
              <a:rPr lang="en-US" sz="4000" b="1" dirty="0"/>
              <a:t>He declared to you </a:t>
            </a:r>
            <a:r>
              <a:rPr lang="en-US" sz="4000" b="1" u="sng" dirty="0"/>
              <a:t>his covenant</a:t>
            </a:r>
            <a:r>
              <a:rPr lang="en-US" sz="4000" b="1" dirty="0"/>
              <a:t>, the Ten Matters. (</a:t>
            </a:r>
            <a:r>
              <a:rPr lang="en-US" sz="4000" b="1" dirty="0" err="1"/>
              <a:t>Devarim</a:t>
            </a:r>
            <a:r>
              <a:rPr lang="en-US" sz="4000" b="1" dirty="0"/>
              <a:t> [Deuteronomy] 4:13)</a:t>
            </a:r>
            <a:endParaRPr lang="en-US" sz="5400" b="1" dirty="0"/>
          </a:p>
        </p:txBody>
      </p:sp>
    </p:spTree>
    <p:extLst>
      <p:ext uri="{BB962C8B-B14F-4D97-AF65-F5344CB8AC3E}">
        <p14:creationId xmlns:p14="http://schemas.microsoft.com/office/powerpoint/2010/main" val="398501175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a:t>
            </a:r>
            <a:r>
              <a:rPr lang="en-US" sz="4800" b="1" dirty="0" smtClean="0">
                <a:latin typeface="+mn-lt"/>
              </a:rPr>
              <a:t>Terms of the Covenant</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“We can have fellowship if you have no other entities that you worship.</a:t>
            </a:r>
          </a:p>
          <a:p>
            <a:pPr marL="0" indent="0">
              <a:buNone/>
            </a:pPr>
            <a:r>
              <a:rPr lang="en-US" sz="4000" b="1" dirty="0" smtClean="0"/>
              <a:t>We can have fellowship if you do not cast objects for yourself to bow down to.</a:t>
            </a:r>
          </a:p>
          <a:p>
            <a:pPr marL="0" indent="0">
              <a:buNone/>
            </a:pPr>
            <a:r>
              <a:rPr lang="en-US" sz="4000" b="1" dirty="0" smtClean="0"/>
              <a:t>We can have fellowship if you do not profane my name.</a:t>
            </a:r>
          </a:p>
          <a:p>
            <a:pPr marL="0" indent="0">
              <a:buNone/>
            </a:pPr>
            <a:r>
              <a:rPr lang="en-US" sz="4000" b="1" dirty="0" smtClean="0"/>
              <a:t>We can have fellowship if you guard my Sabbath day and set it apart.</a:t>
            </a:r>
            <a:endParaRPr lang="en-US" sz="4000" b="1" dirty="0" smtClean="0"/>
          </a:p>
          <a:p>
            <a:pPr marL="0" indent="0">
              <a:buNone/>
            </a:pPr>
            <a:endParaRPr lang="en-US" sz="5400" b="1" dirty="0"/>
          </a:p>
        </p:txBody>
      </p:sp>
    </p:spTree>
    <p:extLst>
      <p:ext uri="{BB962C8B-B14F-4D97-AF65-F5344CB8AC3E}">
        <p14:creationId xmlns:p14="http://schemas.microsoft.com/office/powerpoint/2010/main" val="331398900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a:t>
            </a:r>
            <a:r>
              <a:rPr lang="en-US" sz="4800" b="1" dirty="0" smtClean="0">
                <a:latin typeface="+mn-lt"/>
              </a:rPr>
              <a:t>Terms of the Covenant</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lnSpcReduction="10000"/>
          </a:bodyPr>
          <a:lstStyle/>
          <a:p>
            <a:pPr marL="0" indent="0">
              <a:buNone/>
            </a:pPr>
            <a:r>
              <a:rPr lang="en-US" sz="4000" b="1" dirty="0" smtClean="0"/>
              <a:t>“We can have fellowship if you honor your father and your mother.</a:t>
            </a:r>
          </a:p>
          <a:p>
            <a:pPr marL="0" indent="0">
              <a:buNone/>
            </a:pPr>
            <a:r>
              <a:rPr lang="en-US" sz="4000" b="1" dirty="0" smtClean="0"/>
              <a:t>We can have fellowship if you do not murder.</a:t>
            </a:r>
          </a:p>
          <a:p>
            <a:pPr marL="0" indent="0">
              <a:buNone/>
            </a:pPr>
            <a:r>
              <a:rPr lang="en-US" sz="4000" b="1" dirty="0" smtClean="0"/>
              <a:t>We can have fellowship if you do not commit acts of unfaithfulness.</a:t>
            </a:r>
          </a:p>
          <a:p>
            <a:pPr marL="0" indent="0">
              <a:buNone/>
            </a:pPr>
            <a:r>
              <a:rPr lang="en-US" sz="4000" b="1" dirty="0" smtClean="0"/>
              <a:t>We can have fellowship if you do not steal.</a:t>
            </a:r>
          </a:p>
          <a:p>
            <a:pPr marL="0" indent="0">
              <a:buNone/>
            </a:pPr>
            <a:r>
              <a:rPr lang="en-US" sz="4000" b="1" dirty="0"/>
              <a:t>We can have fellowship if you do not </a:t>
            </a:r>
            <a:r>
              <a:rPr lang="en-US" sz="4000" b="1" dirty="0" smtClean="0"/>
              <a:t>covet your neighbor’s wife.</a:t>
            </a:r>
            <a:endParaRPr lang="en-US" sz="4000" b="1" dirty="0"/>
          </a:p>
          <a:p>
            <a:pPr marL="0" indent="0">
              <a:buNone/>
            </a:pPr>
            <a:r>
              <a:rPr lang="en-US" sz="4000" b="1" dirty="0"/>
              <a:t>We can have fellowship if you do not covet your neighbor’s </a:t>
            </a:r>
            <a:r>
              <a:rPr lang="en-US" sz="4000" b="1" dirty="0" smtClean="0"/>
              <a:t>possessions.</a:t>
            </a:r>
            <a:endParaRPr lang="en-US" sz="4000" b="1" dirty="0"/>
          </a:p>
          <a:p>
            <a:pPr marL="0" indent="0">
              <a:buNone/>
            </a:pPr>
            <a:endParaRPr lang="en-US" sz="4000" b="1" dirty="0" smtClean="0"/>
          </a:p>
          <a:p>
            <a:pPr marL="0" indent="0">
              <a:buNone/>
            </a:pPr>
            <a:endParaRPr lang="en-US" sz="5400" b="1" dirty="0"/>
          </a:p>
        </p:txBody>
      </p:sp>
    </p:spTree>
    <p:extLst>
      <p:ext uri="{BB962C8B-B14F-4D97-AF65-F5344CB8AC3E}">
        <p14:creationId xmlns:p14="http://schemas.microsoft.com/office/powerpoint/2010/main" val="325524828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Covenant in Commandments</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lnSpcReduction="10000"/>
          </a:bodyPr>
          <a:lstStyle/>
          <a:p>
            <a:pPr marL="0" indent="0">
              <a:buNone/>
            </a:pPr>
            <a:r>
              <a:rPr lang="en-US" sz="4000" b="1" dirty="0"/>
              <a:t>As </a:t>
            </a:r>
            <a:r>
              <a:rPr lang="en-US" sz="4000" b="1" dirty="0" err="1"/>
              <a:t>Yahusha</a:t>
            </a:r>
            <a:r>
              <a:rPr lang="en-US" sz="4000" b="1" dirty="0"/>
              <a:t> started on his way, a man ran up to him and fell on his knees before him. "Good teacher," he asked, "</a:t>
            </a:r>
            <a:r>
              <a:rPr lang="en-US" sz="4000" b="1" u="sng" dirty="0"/>
              <a:t>what must I do to inherit eternal life</a:t>
            </a:r>
            <a:r>
              <a:rPr lang="en-US" sz="4000" b="1" dirty="0"/>
              <a:t>?"</a:t>
            </a:r>
          </a:p>
          <a:p>
            <a:pPr marL="0" indent="0">
              <a:buNone/>
            </a:pPr>
            <a:r>
              <a:rPr lang="en-US" sz="4000" b="1" dirty="0" smtClean="0"/>
              <a:t>"</a:t>
            </a:r>
            <a:r>
              <a:rPr lang="en-US" sz="4000" b="1" dirty="0"/>
              <a:t>Why do you call me good?" </a:t>
            </a:r>
            <a:r>
              <a:rPr lang="en-US" sz="4000" b="1" dirty="0" err="1"/>
              <a:t>Yahusha</a:t>
            </a:r>
            <a:r>
              <a:rPr lang="en-US" sz="4000" b="1" dirty="0"/>
              <a:t> answered. "No one is good-- except Elohim alone.</a:t>
            </a:r>
          </a:p>
          <a:p>
            <a:pPr marL="0" indent="0">
              <a:buNone/>
            </a:pPr>
            <a:r>
              <a:rPr lang="en-US" sz="4000" b="1" dirty="0" smtClean="0"/>
              <a:t>You </a:t>
            </a:r>
            <a:r>
              <a:rPr lang="en-US" sz="4000" b="1" dirty="0"/>
              <a:t>know the commandments: 'Do not murder, do not commit adultery, do not steal, do not give false testimony, do not defraud, honor your father and mother</a:t>
            </a:r>
            <a:r>
              <a:rPr lang="en-US" sz="4000" b="1" dirty="0" smtClean="0"/>
              <a:t>.'“ Mark 10:17-19</a:t>
            </a:r>
            <a:endParaRPr lang="en-US" sz="4000" b="1" dirty="0"/>
          </a:p>
        </p:txBody>
      </p:sp>
    </p:spTree>
    <p:extLst>
      <p:ext uri="{BB962C8B-B14F-4D97-AF65-F5344CB8AC3E}">
        <p14:creationId xmlns:p14="http://schemas.microsoft.com/office/powerpoint/2010/main" val="118757695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Basis For Relationship With El</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Autofit/>
          </a:bodyPr>
          <a:lstStyle/>
          <a:p>
            <a:pPr marL="0" indent="0">
              <a:buNone/>
            </a:pPr>
            <a:r>
              <a:rPr lang="en-US" sz="4000" b="1" dirty="0"/>
              <a:t>The Covenant is the agreement between Elohim and his people that they will fully obey </a:t>
            </a:r>
            <a:r>
              <a:rPr lang="en-US" sz="4000" b="1" dirty="0" smtClean="0"/>
              <a:t>Him (hear his voice).</a:t>
            </a:r>
            <a:endParaRPr lang="en-US" sz="4000" b="1" dirty="0"/>
          </a:p>
          <a:p>
            <a:pPr marL="0" indent="0">
              <a:buNone/>
            </a:pPr>
            <a:r>
              <a:rPr lang="en-US" sz="4000" b="1" dirty="0" smtClean="0"/>
              <a:t>The </a:t>
            </a:r>
            <a:r>
              <a:rPr lang="en-US" sz="4000" b="1" dirty="0" smtClean="0"/>
              <a:t>Torah and the Prophets teach that the basis for maintaining on good terms with Yahuwah is in the keeping of his Laws and Right-rulings.  Obedience then is the key</a:t>
            </a:r>
            <a:r>
              <a:rPr lang="en-US" sz="4000" b="1" dirty="0" smtClean="0"/>
              <a:t>. </a:t>
            </a:r>
            <a:endParaRPr lang="en-US" dirty="0"/>
          </a:p>
        </p:txBody>
      </p:sp>
    </p:spTree>
    <p:extLst>
      <p:ext uri="{BB962C8B-B14F-4D97-AF65-F5344CB8AC3E}">
        <p14:creationId xmlns:p14="http://schemas.microsoft.com/office/powerpoint/2010/main" val="369684026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Purpose for</a:t>
            </a:r>
            <a:r>
              <a:rPr lang="en-US" sz="4800" b="1" dirty="0" smtClean="0">
                <a:latin typeface="+mn-lt"/>
              </a:rPr>
              <a:t> Laws and Right Rulings</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Autofit/>
          </a:bodyPr>
          <a:lstStyle/>
          <a:p>
            <a:pPr marL="0" indent="0">
              <a:buNone/>
            </a:pPr>
            <a:r>
              <a:rPr lang="en-US" sz="4000" b="1" dirty="0"/>
              <a:t>"Speak to the sons of </a:t>
            </a:r>
            <a:r>
              <a:rPr lang="en-US" sz="4000" b="1" dirty="0" err="1"/>
              <a:t>Yisrael</a:t>
            </a:r>
            <a:r>
              <a:rPr lang="en-US" sz="4000" b="1" dirty="0"/>
              <a:t> and say to them: 'I am Yahuwah your Elohim</a:t>
            </a:r>
            <a:r>
              <a:rPr lang="en-US" sz="4000" b="1" dirty="0" smtClean="0"/>
              <a:t>.  You </a:t>
            </a:r>
            <a:r>
              <a:rPr lang="en-US" sz="4000" b="1" dirty="0"/>
              <a:t>must not do as they do in </a:t>
            </a:r>
            <a:r>
              <a:rPr lang="en-US" sz="4000" b="1" dirty="0" err="1"/>
              <a:t>Mitzrayim</a:t>
            </a:r>
            <a:r>
              <a:rPr lang="en-US" sz="4000" b="1" dirty="0"/>
              <a:t>, where you used to live, and you must not do as they do in the land of Canaan, where I am bringing you. Do not follow their practices.</a:t>
            </a:r>
          </a:p>
          <a:p>
            <a:pPr marL="0" indent="0">
              <a:buNone/>
            </a:pPr>
            <a:r>
              <a:rPr lang="en-US" sz="4000" b="1" u="sng" dirty="0" smtClean="0"/>
              <a:t>You </a:t>
            </a:r>
            <a:r>
              <a:rPr lang="en-US" sz="4000" b="1" u="sng" dirty="0"/>
              <a:t>must obey my laws and be careful to follow my decrees. I am Yahuwah your </a:t>
            </a:r>
            <a:r>
              <a:rPr lang="en-US" sz="4000" b="1" u="sng" dirty="0" smtClean="0"/>
              <a:t>Elohim.  Keep </a:t>
            </a:r>
            <a:r>
              <a:rPr lang="en-US" sz="4000" b="1" u="sng" dirty="0"/>
              <a:t>my decrees and laws, for the man who obeys them will live by them</a:t>
            </a:r>
            <a:r>
              <a:rPr lang="en-US" sz="4000" b="1" dirty="0"/>
              <a:t>. I am Yahuwah</a:t>
            </a:r>
            <a:r>
              <a:rPr lang="en-US" sz="4000" b="1" dirty="0" smtClean="0"/>
              <a:t>.</a:t>
            </a:r>
            <a:r>
              <a:rPr lang="en-US" sz="4000" b="1" dirty="0"/>
              <a:t> </a:t>
            </a:r>
            <a:r>
              <a:rPr lang="en-US" sz="4000" b="1" dirty="0" smtClean="0"/>
              <a:t> </a:t>
            </a:r>
            <a:r>
              <a:rPr lang="en-US" sz="4000" b="1" dirty="0" err="1" smtClean="0"/>
              <a:t>Vayiqra</a:t>
            </a:r>
            <a:r>
              <a:rPr lang="en-US" sz="4000" b="1" dirty="0" smtClean="0"/>
              <a:t>/Leviticus 18:2-5</a:t>
            </a:r>
            <a:endParaRPr lang="en-US" sz="4000" b="1" dirty="0"/>
          </a:p>
        </p:txBody>
      </p:sp>
    </p:spTree>
    <p:extLst>
      <p:ext uri="{BB962C8B-B14F-4D97-AF65-F5344CB8AC3E}">
        <p14:creationId xmlns:p14="http://schemas.microsoft.com/office/powerpoint/2010/main" val="169222450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Guarding His Laws and Right Rulings</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Autofit/>
          </a:bodyPr>
          <a:lstStyle/>
          <a:p>
            <a:pPr marL="0" indent="0">
              <a:buNone/>
            </a:pPr>
            <a:r>
              <a:rPr lang="en-US" sz="4000" b="1" dirty="0" smtClean="0"/>
              <a:t>But </a:t>
            </a:r>
            <a:r>
              <a:rPr lang="en-US" sz="4000" b="1" dirty="0"/>
              <a:t>you must keep my decrees and my laws. </a:t>
            </a:r>
            <a:r>
              <a:rPr lang="en-US" sz="4000" b="1" dirty="0" smtClean="0"/>
              <a:t>Leviticus 18:26</a:t>
            </a:r>
          </a:p>
          <a:p>
            <a:pPr marL="0" indent="0">
              <a:buNone/>
            </a:pPr>
            <a:r>
              <a:rPr lang="en-US" sz="4000" b="1" dirty="0" smtClean="0"/>
              <a:t>"</a:t>
            </a:r>
            <a:r>
              <a:rPr lang="en-US" sz="4000" b="1" dirty="0"/>
              <a:t>'Keep all my decrees and all my laws and follow them. I am Yahuwah</a:t>
            </a:r>
            <a:r>
              <a:rPr lang="en-US" sz="4000" b="1" dirty="0" smtClean="0"/>
              <a:t>.'“ Leviticus 19:37</a:t>
            </a:r>
            <a:endParaRPr lang="en-US" sz="4000" b="1" dirty="0"/>
          </a:p>
        </p:txBody>
      </p:sp>
    </p:spTree>
    <p:extLst>
      <p:ext uri="{BB962C8B-B14F-4D97-AF65-F5344CB8AC3E}">
        <p14:creationId xmlns:p14="http://schemas.microsoft.com/office/powerpoint/2010/main" val="20214391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What If We Reject His Laws?</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Autofit/>
          </a:bodyPr>
          <a:lstStyle/>
          <a:p>
            <a:pPr marL="0" indent="0">
              <a:buNone/>
            </a:pPr>
            <a:r>
              <a:rPr lang="en-US" sz="4000" b="1" dirty="0" smtClean="0"/>
              <a:t>"</a:t>
            </a:r>
            <a:r>
              <a:rPr lang="en-US" sz="4000" b="1" dirty="0"/>
              <a:t>'But if you will not </a:t>
            </a:r>
            <a:r>
              <a:rPr lang="en-US" sz="4000" b="1" dirty="0" smtClean="0"/>
              <a:t>listen (</a:t>
            </a:r>
            <a:r>
              <a:rPr lang="en-US" sz="4000" b="1" i="1" dirty="0" err="1" smtClean="0"/>
              <a:t>shema</a:t>
            </a:r>
            <a:r>
              <a:rPr lang="en-US" sz="4000" b="1" dirty="0" smtClean="0"/>
              <a:t>) </a:t>
            </a:r>
            <a:r>
              <a:rPr lang="en-US" sz="4000" b="1" dirty="0"/>
              <a:t>to me and carry out all these </a:t>
            </a:r>
            <a:r>
              <a:rPr lang="en-US" sz="4000" b="1" dirty="0" smtClean="0"/>
              <a:t>commands, and </a:t>
            </a:r>
            <a:r>
              <a:rPr lang="en-US" sz="4000" b="1" dirty="0"/>
              <a:t>if you reject my decrees and abhor my laws and fail to carry out all my commands and so violate my covenant</a:t>
            </a:r>
            <a:r>
              <a:rPr lang="en-US" sz="4000" b="1" dirty="0" smtClean="0"/>
              <a:t>, </a:t>
            </a:r>
            <a:r>
              <a:rPr lang="en-US" sz="4000" b="1" dirty="0"/>
              <a:t>then I will do this to you: I will bring upon you sudden terror, wasting diseases and fever that will destroy your sight and </a:t>
            </a:r>
            <a:r>
              <a:rPr lang="en-US" sz="4000" b="1" dirty="0" smtClean="0"/>
              <a:t>drain </a:t>
            </a:r>
            <a:r>
              <a:rPr lang="en-US" sz="4000" b="1" dirty="0"/>
              <a:t>away your life</a:t>
            </a:r>
            <a:r>
              <a:rPr lang="en-US" sz="4000" b="1" dirty="0" smtClean="0"/>
              <a:t>.</a:t>
            </a:r>
          </a:p>
          <a:p>
            <a:pPr marL="0" indent="0">
              <a:buNone/>
            </a:pPr>
            <a:r>
              <a:rPr lang="en-US" sz="4000" b="1" dirty="0" smtClean="0"/>
              <a:t>Leviticus 26:14-16</a:t>
            </a:r>
            <a:endParaRPr lang="en-US" sz="4000" b="1" dirty="0"/>
          </a:p>
        </p:txBody>
      </p:sp>
    </p:spTree>
    <p:extLst>
      <p:ext uri="{BB962C8B-B14F-4D97-AF65-F5344CB8AC3E}">
        <p14:creationId xmlns:p14="http://schemas.microsoft.com/office/powerpoint/2010/main" val="173221648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Consequence for Rejecting</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Autofit/>
          </a:bodyPr>
          <a:lstStyle/>
          <a:p>
            <a:pPr marL="0" indent="0">
              <a:buNone/>
            </a:pPr>
            <a:r>
              <a:rPr lang="en-US" sz="4000" b="1" dirty="0" smtClean="0"/>
              <a:t>For </a:t>
            </a:r>
            <a:r>
              <a:rPr lang="en-US" sz="4000" b="1" dirty="0"/>
              <a:t>the land will be deserted by them and will enjoy its </a:t>
            </a:r>
            <a:r>
              <a:rPr lang="en-US" sz="4000" b="1" dirty="0" err="1"/>
              <a:t>sabbaths</a:t>
            </a:r>
            <a:r>
              <a:rPr lang="en-US" sz="4000" b="1" dirty="0"/>
              <a:t> while it lies desolate without them. They will pay for their sins because they rejected my laws and abhorred my decrees.</a:t>
            </a:r>
          </a:p>
          <a:p>
            <a:pPr marL="0" indent="0">
              <a:buNone/>
            </a:pPr>
            <a:r>
              <a:rPr lang="en-US" sz="4000" b="1" dirty="0" smtClean="0"/>
              <a:t>Yet </a:t>
            </a:r>
            <a:r>
              <a:rPr lang="en-US" sz="4000" b="1" dirty="0"/>
              <a:t>in spite of this, when they are in the land of their enemies, I will not reject them or abhor them so as to destroy them completely, breaking my covenant with them. I am Yahuwah their Elohim</a:t>
            </a:r>
            <a:r>
              <a:rPr lang="en-US" sz="4000" b="1" dirty="0" smtClean="0"/>
              <a:t>.</a:t>
            </a:r>
            <a:endParaRPr lang="en-US" sz="4000" b="1" dirty="0"/>
          </a:p>
          <a:p>
            <a:pPr marL="0" indent="0">
              <a:buNone/>
            </a:pPr>
            <a:r>
              <a:rPr lang="en-US" sz="4000" b="1" dirty="0" smtClean="0"/>
              <a:t>Leviticus 26:43-44</a:t>
            </a:r>
            <a:endParaRPr lang="en-US" sz="4000" b="1" dirty="0"/>
          </a:p>
        </p:txBody>
      </p:sp>
    </p:spTree>
    <p:extLst>
      <p:ext uri="{BB962C8B-B14F-4D97-AF65-F5344CB8AC3E}">
        <p14:creationId xmlns:p14="http://schemas.microsoft.com/office/powerpoint/2010/main" val="63730051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Getting Ready</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Autofit/>
          </a:bodyPr>
          <a:lstStyle/>
          <a:p>
            <a:pPr marL="0" indent="0">
              <a:buNone/>
            </a:pPr>
            <a:r>
              <a:rPr lang="en-US" sz="4000" b="1" dirty="0" smtClean="0"/>
              <a:t>But </a:t>
            </a:r>
            <a:r>
              <a:rPr lang="en-US" sz="4000" b="1" dirty="0"/>
              <a:t>for their sake I will remember the covenant with their ancestors whom I brought out of </a:t>
            </a:r>
            <a:r>
              <a:rPr lang="en-US" sz="4000" b="1" dirty="0" err="1"/>
              <a:t>Mitzrayim</a:t>
            </a:r>
            <a:r>
              <a:rPr lang="en-US" sz="4000" b="1" dirty="0"/>
              <a:t> in the sight of the nations to be their Elohim. I am Yahuwah.'"</a:t>
            </a:r>
          </a:p>
          <a:p>
            <a:pPr marL="0" indent="0">
              <a:buNone/>
            </a:pPr>
            <a:r>
              <a:rPr lang="en-US" sz="4000" b="1" dirty="0" smtClean="0"/>
              <a:t>These </a:t>
            </a:r>
            <a:r>
              <a:rPr lang="en-US" sz="4000" b="1" dirty="0"/>
              <a:t>are the </a:t>
            </a:r>
            <a:r>
              <a:rPr lang="en-US" sz="4000" b="1" dirty="0" smtClean="0"/>
              <a:t>decrees (</a:t>
            </a:r>
            <a:r>
              <a:rPr lang="en-US" sz="4000" b="1" i="1" dirty="0" err="1" smtClean="0"/>
              <a:t>chukah</a:t>
            </a:r>
            <a:r>
              <a:rPr lang="en-US" sz="4000" b="1" dirty="0" smtClean="0"/>
              <a:t>), </a:t>
            </a:r>
            <a:r>
              <a:rPr lang="en-US" sz="4000" b="1" dirty="0"/>
              <a:t>the </a:t>
            </a:r>
            <a:r>
              <a:rPr lang="en-US" sz="4000" b="1" dirty="0" smtClean="0"/>
              <a:t>laws (</a:t>
            </a:r>
            <a:r>
              <a:rPr lang="en-US" sz="4000" b="1" i="1" dirty="0" err="1" smtClean="0"/>
              <a:t>mishpat</a:t>
            </a:r>
            <a:r>
              <a:rPr lang="en-US" sz="4000" b="1" dirty="0" smtClean="0"/>
              <a:t>) </a:t>
            </a:r>
            <a:r>
              <a:rPr lang="en-US" sz="4000" b="1" dirty="0"/>
              <a:t>and the </a:t>
            </a:r>
            <a:r>
              <a:rPr lang="en-US" sz="4000" b="1" dirty="0" smtClean="0"/>
              <a:t>regulations (</a:t>
            </a:r>
            <a:r>
              <a:rPr lang="en-US" sz="4000" b="1" i="1" dirty="0" err="1" smtClean="0"/>
              <a:t>torah</a:t>
            </a:r>
            <a:r>
              <a:rPr lang="en-US" sz="4000" b="1" dirty="0" smtClean="0"/>
              <a:t>) </a:t>
            </a:r>
            <a:r>
              <a:rPr lang="en-US" sz="4000" b="1" dirty="0"/>
              <a:t>that Yahuwah established on Mount Sinai between himself and the sons of </a:t>
            </a:r>
            <a:r>
              <a:rPr lang="en-US" sz="4000" b="1" dirty="0" err="1"/>
              <a:t>Yisrael</a:t>
            </a:r>
            <a:r>
              <a:rPr lang="en-US" sz="4000" b="1" dirty="0"/>
              <a:t> through Mosheh.</a:t>
            </a:r>
          </a:p>
          <a:p>
            <a:pPr marL="0" indent="0">
              <a:buNone/>
            </a:pPr>
            <a:r>
              <a:rPr lang="en-US" sz="4000" b="1" dirty="0" smtClean="0"/>
              <a:t>Leviticus 26:45-46</a:t>
            </a:r>
            <a:endParaRPr lang="en-US" sz="4000" b="1" dirty="0"/>
          </a:p>
        </p:txBody>
      </p:sp>
    </p:spTree>
    <p:extLst>
      <p:ext uri="{BB962C8B-B14F-4D97-AF65-F5344CB8AC3E}">
        <p14:creationId xmlns:p14="http://schemas.microsoft.com/office/powerpoint/2010/main" val="301481599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Obedience to Laws is Life</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Autofit/>
          </a:bodyPr>
          <a:lstStyle/>
          <a:p>
            <a:pPr marL="0" indent="0">
              <a:buNone/>
            </a:pPr>
            <a:r>
              <a:rPr lang="en-US" sz="4000" b="1" dirty="0"/>
              <a:t>Hear now, O </a:t>
            </a:r>
            <a:r>
              <a:rPr lang="en-US" sz="4000" b="1" dirty="0" err="1"/>
              <a:t>Yisrael</a:t>
            </a:r>
            <a:r>
              <a:rPr lang="en-US" sz="4000" b="1" dirty="0"/>
              <a:t>, the </a:t>
            </a:r>
            <a:r>
              <a:rPr lang="en-US" sz="4000" b="1" u="sng" dirty="0"/>
              <a:t>decrees and laws I am about to teach you. Follow them so that you may live </a:t>
            </a:r>
            <a:r>
              <a:rPr lang="en-US" sz="4000" b="1" dirty="0"/>
              <a:t>and may go in and take possession of the land that Yahuwah, the Elohim of your fathers, is giving you.</a:t>
            </a:r>
          </a:p>
          <a:p>
            <a:pPr marL="0" indent="0">
              <a:buNone/>
            </a:pPr>
            <a:r>
              <a:rPr lang="en-US" sz="4000" b="1" dirty="0" smtClean="0"/>
              <a:t>Do </a:t>
            </a:r>
            <a:r>
              <a:rPr lang="en-US" sz="4000" b="1" dirty="0"/>
              <a:t>not add to what I command you and do not subtract from it, but keep the commands of Yahuwah your Elohim that I give you.</a:t>
            </a:r>
          </a:p>
          <a:p>
            <a:pPr marL="0" indent="0">
              <a:buNone/>
            </a:pPr>
            <a:r>
              <a:rPr lang="en-US" sz="4000" b="1" dirty="0" err="1" smtClean="0"/>
              <a:t>Devarim</a:t>
            </a:r>
            <a:r>
              <a:rPr lang="en-US" sz="4000" b="1" dirty="0" smtClean="0"/>
              <a:t>/Deuteronomy 4:1-2</a:t>
            </a:r>
            <a:endParaRPr lang="en-US" sz="4000" b="1" dirty="0"/>
          </a:p>
        </p:txBody>
      </p:sp>
    </p:spTree>
    <p:extLst>
      <p:ext uri="{BB962C8B-B14F-4D97-AF65-F5344CB8AC3E}">
        <p14:creationId xmlns:p14="http://schemas.microsoft.com/office/powerpoint/2010/main" val="372411854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Obedience to Laws is Life</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Autofit/>
          </a:bodyPr>
          <a:lstStyle/>
          <a:p>
            <a:pPr marL="0" indent="0">
              <a:buNone/>
            </a:pPr>
            <a:r>
              <a:rPr lang="en-US" sz="4000" b="1" dirty="0" smtClean="0"/>
              <a:t>You </a:t>
            </a:r>
            <a:r>
              <a:rPr lang="en-US" sz="4000" b="1" dirty="0"/>
              <a:t>saw with your own eyes what Yahuwah did at Baal </a:t>
            </a:r>
            <a:r>
              <a:rPr lang="en-US" sz="4000" b="1" dirty="0" err="1"/>
              <a:t>Peor</a:t>
            </a:r>
            <a:r>
              <a:rPr lang="en-US" sz="4000" b="1" dirty="0"/>
              <a:t>. Yahuwah your Elohim destroyed from among you everyone who followed the Baal of </a:t>
            </a:r>
            <a:r>
              <a:rPr lang="en-US" sz="4000" b="1" dirty="0" err="1" smtClean="0"/>
              <a:t>Peor</a:t>
            </a:r>
            <a:r>
              <a:rPr lang="en-US" sz="4000" b="1" dirty="0" smtClean="0"/>
              <a:t>, </a:t>
            </a:r>
            <a:r>
              <a:rPr lang="en-US" sz="4000" b="1" dirty="0"/>
              <a:t>but all of you who held fast to Yahuwah your Elohim are </a:t>
            </a:r>
            <a:r>
              <a:rPr lang="en-US" sz="4000" b="1" u="sng" dirty="0"/>
              <a:t>still alive today</a:t>
            </a:r>
            <a:r>
              <a:rPr lang="en-US" sz="4000" b="1" dirty="0"/>
              <a:t>.</a:t>
            </a:r>
          </a:p>
          <a:p>
            <a:pPr marL="0" indent="0">
              <a:buNone/>
            </a:pPr>
            <a:r>
              <a:rPr lang="en-US" sz="4000" b="1" dirty="0" smtClean="0"/>
              <a:t>See</a:t>
            </a:r>
            <a:r>
              <a:rPr lang="en-US" sz="4000" b="1" dirty="0"/>
              <a:t>, I have taught you decrees and laws as Yahuwah my Elohim commanded me, so that you may follow them in the land you are entering to take possession of it.</a:t>
            </a:r>
          </a:p>
          <a:p>
            <a:pPr marL="0" indent="0">
              <a:buNone/>
            </a:pPr>
            <a:r>
              <a:rPr lang="en-US" sz="4000" b="1" dirty="0" err="1" smtClean="0"/>
              <a:t>Devarim</a:t>
            </a:r>
            <a:r>
              <a:rPr lang="en-US" sz="4000" b="1" dirty="0" smtClean="0"/>
              <a:t>/Deuteronomy 4:3-5</a:t>
            </a:r>
            <a:endParaRPr lang="en-US" sz="4000" b="1" dirty="0"/>
          </a:p>
        </p:txBody>
      </p:sp>
    </p:spTree>
    <p:extLst>
      <p:ext uri="{BB962C8B-B14F-4D97-AF65-F5344CB8AC3E}">
        <p14:creationId xmlns:p14="http://schemas.microsoft.com/office/powerpoint/2010/main" val="362705271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Obedience to Laws is Wisdom</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Autofit/>
          </a:bodyPr>
          <a:lstStyle/>
          <a:p>
            <a:pPr marL="0" indent="0">
              <a:buNone/>
            </a:pPr>
            <a:r>
              <a:rPr lang="en-US" sz="4000" b="1" dirty="0"/>
              <a:t>Observe them carefully, for this will show your wisdom and understanding to the nations, who will hear about all these decrees and say, "Surely this great nation is a </a:t>
            </a:r>
            <a:r>
              <a:rPr lang="en-US" sz="4000" b="1" dirty="0" smtClean="0"/>
              <a:t>wise </a:t>
            </a:r>
            <a:r>
              <a:rPr lang="en-US" sz="4000" b="1" dirty="0"/>
              <a:t>and understanding people</a:t>
            </a:r>
            <a:r>
              <a:rPr lang="en-US" sz="4000" b="1" dirty="0" smtClean="0"/>
              <a:t>.“ What </a:t>
            </a:r>
            <a:r>
              <a:rPr lang="en-US" sz="4000" b="1" dirty="0"/>
              <a:t>other nation is so great as to have their gods near them the way Yahuwah our Elohim is near us whenever we pray to him?</a:t>
            </a:r>
          </a:p>
          <a:p>
            <a:pPr marL="0" indent="0">
              <a:buNone/>
            </a:pPr>
            <a:r>
              <a:rPr lang="en-US" sz="4000" b="1" dirty="0" smtClean="0"/>
              <a:t>And </a:t>
            </a:r>
            <a:r>
              <a:rPr lang="en-US" sz="4000" b="1" dirty="0"/>
              <a:t>what other nation is so great as to have such righteous decrees and laws as this body of laws I am setting before you </a:t>
            </a:r>
            <a:r>
              <a:rPr lang="en-US" sz="4000" b="1" dirty="0" smtClean="0"/>
              <a:t>today? </a:t>
            </a:r>
            <a:r>
              <a:rPr lang="en-US" sz="4000" b="1" dirty="0" smtClean="0"/>
              <a:t>Deuteronomy 4:6-8</a:t>
            </a:r>
            <a:endParaRPr lang="en-US" sz="4000" b="1" dirty="0"/>
          </a:p>
        </p:txBody>
      </p:sp>
    </p:spTree>
    <p:extLst>
      <p:ext uri="{BB962C8B-B14F-4D97-AF65-F5344CB8AC3E}">
        <p14:creationId xmlns:p14="http://schemas.microsoft.com/office/powerpoint/2010/main" val="300731193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Yahuwah Honors Keeping His Covenant</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Autofit/>
          </a:bodyPr>
          <a:lstStyle/>
          <a:p>
            <a:pPr marL="0" indent="0">
              <a:buNone/>
            </a:pPr>
            <a:r>
              <a:rPr lang="en-US" sz="4000" b="1" dirty="0" smtClean="0"/>
              <a:t>Therefore</a:t>
            </a:r>
            <a:r>
              <a:rPr lang="en-US" sz="4000" b="1" dirty="0"/>
              <a:t>, take care to follow the commands, decrees and laws I give you today.</a:t>
            </a:r>
          </a:p>
          <a:p>
            <a:pPr marL="0" indent="0">
              <a:buNone/>
            </a:pPr>
            <a:r>
              <a:rPr lang="en-US" sz="4000" b="1" dirty="0" smtClean="0"/>
              <a:t>If </a:t>
            </a:r>
            <a:r>
              <a:rPr lang="en-US" sz="4000" b="1" dirty="0"/>
              <a:t>you pay attention to these laws and are careful to follow them, then Yahuwah your Elohim will keep his covenant of love with you, as he swore to your forefathers.</a:t>
            </a:r>
          </a:p>
          <a:p>
            <a:pPr marL="0" indent="0">
              <a:buNone/>
            </a:pPr>
            <a:r>
              <a:rPr lang="en-US" sz="4000" b="1" dirty="0" smtClean="0"/>
              <a:t>Deuteronomy 7:11-12</a:t>
            </a:r>
            <a:endParaRPr lang="en-US" sz="4000" b="1" dirty="0"/>
          </a:p>
        </p:txBody>
      </p:sp>
    </p:spTree>
    <p:extLst>
      <p:ext uri="{BB962C8B-B14F-4D97-AF65-F5344CB8AC3E}">
        <p14:creationId xmlns:p14="http://schemas.microsoft.com/office/powerpoint/2010/main" val="116741607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Law is Righteousness from Yahuwah</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Autofit/>
          </a:bodyPr>
          <a:lstStyle/>
          <a:p>
            <a:pPr marL="0" indent="0">
              <a:buNone/>
            </a:pPr>
            <a:r>
              <a:rPr lang="en-US" sz="4000" b="1" dirty="0"/>
              <a:t>Brothers, my heart's desire and prayer to Elohim for the sons of </a:t>
            </a:r>
            <a:r>
              <a:rPr lang="en-US" sz="4000" b="1" dirty="0" err="1"/>
              <a:t>Yisrael</a:t>
            </a:r>
            <a:r>
              <a:rPr lang="en-US" sz="4000" b="1" dirty="0"/>
              <a:t> is that they may be saved.</a:t>
            </a:r>
          </a:p>
          <a:p>
            <a:pPr marL="0" indent="0">
              <a:buNone/>
            </a:pPr>
            <a:r>
              <a:rPr lang="en-US" sz="4000" b="1" dirty="0" smtClean="0"/>
              <a:t>For </a:t>
            </a:r>
            <a:r>
              <a:rPr lang="en-US" sz="4000" b="1" dirty="0"/>
              <a:t>I can testify about them that they are zealous for Elohim, but their zeal is not based on knowledge.</a:t>
            </a:r>
          </a:p>
          <a:p>
            <a:pPr marL="0" indent="0">
              <a:buNone/>
            </a:pPr>
            <a:r>
              <a:rPr lang="en-US" sz="4000" b="1" dirty="0" smtClean="0"/>
              <a:t>Since </a:t>
            </a:r>
            <a:r>
              <a:rPr lang="en-US" sz="4000" b="1" dirty="0"/>
              <a:t>they did not know the righteousness that comes from Elohim and sought to establish their own, they did not submit to Elohim's righteousness</a:t>
            </a:r>
            <a:r>
              <a:rPr lang="en-US" sz="4000" b="1" dirty="0" smtClean="0"/>
              <a:t>.  Romans 10:1-3</a:t>
            </a:r>
            <a:endParaRPr lang="en-US" sz="4000" b="1" dirty="0"/>
          </a:p>
        </p:txBody>
      </p:sp>
    </p:spTree>
    <p:extLst>
      <p:ext uri="{BB962C8B-B14F-4D97-AF65-F5344CB8AC3E}">
        <p14:creationId xmlns:p14="http://schemas.microsoft.com/office/powerpoint/2010/main" val="329743286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Law is Righteousness from Yahuwah</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Autofit/>
          </a:bodyPr>
          <a:lstStyle/>
          <a:p>
            <a:pPr marL="0" indent="0">
              <a:buNone/>
            </a:pPr>
            <a:r>
              <a:rPr lang="en-US" sz="4000" b="1" dirty="0" smtClean="0"/>
              <a:t>Messiah </a:t>
            </a:r>
            <a:r>
              <a:rPr lang="en-US" sz="4000" b="1" dirty="0"/>
              <a:t>is the </a:t>
            </a:r>
            <a:r>
              <a:rPr lang="en-US" sz="4000" b="1" dirty="0" smtClean="0"/>
              <a:t>end (goal, target) </a:t>
            </a:r>
            <a:r>
              <a:rPr lang="en-US" sz="4000" b="1" dirty="0"/>
              <a:t>of the law so that there may be righteousness for everyone who believes.</a:t>
            </a:r>
          </a:p>
          <a:p>
            <a:pPr marL="0" indent="0">
              <a:buNone/>
            </a:pPr>
            <a:r>
              <a:rPr lang="en-US" sz="4000" b="1" dirty="0" smtClean="0"/>
              <a:t>Mosheh </a:t>
            </a:r>
            <a:r>
              <a:rPr lang="en-US" sz="4000" b="1" dirty="0"/>
              <a:t>describes in this way the righteousness that is by the law: "The man who does these things will live by them."</a:t>
            </a:r>
          </a:p>
          <a:p>
            <a:pPr marL="0" indent="0">
              <a:buNone/>
            </a:pPr>
            <a:r>
              <a:rPr lang="en-US" sz="4000" b="1" dirty="0" smtClean="0"/>
              <a:t>Romans 10:4-5</a:t>
            </a:r>
            <a:endParaRPr lang="en-US" sz="4000" b="1" dirty="0"/>
          </a:p>
        </p:txBody>
      </p:sp>
    </p:spTree>
    <p:extLst>
      <p:ext uri="{BB962C8B-B14F-4D97-AF65-F5344CB8AC3E}">
        <p14:creationId xmlns:p14="http://schemas.microsoft.com/office/powerpoint/2010/main" val="154933849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Law is Righteousness from Yahuwah</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Autofit/>
          </a:bodyPr>
          <a:lstStyle/>
          <a:p>
            <a:pPr marL="0" indent="0">
              <a:buNone/>
            </a:pPr>
            <a:r>
              <a:rPr lang="en-US" sz="4000" b="1" dirty="0" smtClean="0"/>
              <a:t>So </a:t>
            </a:r>
            <a:r>
              <a:rPr lang="en-US" sz="4000" b="1" dirty="0"/>
              <a:t>the righteousness that is by faith says: "Do not say in your heart, 'Who will ascend into heaven?'" (that is, to bring Messiah down</a:t>
            </a:r>
            <a:r>
              <a:rPr lang="en-US" sz="4000" b="1" dirty="0" smtClean="0"/>
              <a:t>) "</a:t>
            </a:r>
            <a:r>
              <a:rPr lang="en-US" sz="4000" b="1" dirty="0"/>
              <a:t>or 'Who will descend into the deep?'" (that is, to bring Messiah up from the dead).</a:t>
            </a:r>
          </a:p>
          <a:p>
            <a:pPr marL="0" indent="0">
              <a:buNone/>
            </a:pPr>
            <a:r>
              <a:rPr lang="en-US" sz="4000" b="1" dirty="0" smtClean="0"/>
              <a:t>But </a:t>
            </a:r>
            <a:r>
              <a:rPr lang="en-US" sz="4000" b="1" dirty="0"/>
              <a:t>what does it say? "The word is near you; it is in your mouth and in your heart," that is, the word of faith we are proclaiming:</a:t>
            </a:r>
          </a:p>
          <a:p>
            <a:pPr marL="0" indent="0">
              <a:buNone/>
            </a:pPr>
            <a:r>
              <a:rPr lang="en-US" sz="4000" b="1" dirty="0" smtClean="0"/>
              <a:t>Romans 10:6-8</a:t>
            </a:r>
            <a:endParaRPr lang="en-US" sz="4000" b="1" dirty="0"/>
          </a:p>
        </p:txBody>
      </p:sp>
    </p:spTree>
    <p:extLst>
      <p:ext uri="{BB962C8B-B14F-4D97-AF65-F5344CB8AC3E}">
        <p14:creationId xmlns:p14="http://schemas.microsoft.com/office/powerpoint/2010/main" val="228822411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To Obey…</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Autofit/>
          </a:bodyPr>
          <a:lstStyle/>
          <a:p>
            <a:pPr marL="0" indent="0">
              <a:buNone/>
            </a:pPr>
            <a:r>
              <a:rPr lang="en-US" sz="4000" b="1" dirty="0" smtClean="0"/>
              <a:t>But </a:t>
            </a:r>
            <a:r>
              <a:rPr lang="en-US" sz="4000" b="1" dirty="0"/>
              <a:t>Samuel replied: "Does Yahuwah delight in burnt offerings and sacrifices as much as in obeying the voice of Yahuwah? To obey is better than sacrifice, and to heed is better than the fat of rams.</a:t>
            </a:r>
          </a:p>
          <a:p>
            <a:pPr marL="0" indent="0">
              <a:buNone/>
            </a:pPr>
            <a:r>
              <a:rPr lang="en-US" sz="4000" b="1" dirty="0" smtClean="0"/>
              <a:t>For </a:t>
            </a:r>
            <a:r>
              <a:rPr lang="en-US" sz="4000" b="1" dirty="0"/>
              <a:t>rebellion is like the sin of divination, and arrogance like the evil of idolatry. Because you have rejected the word of Yahuwah, he has rejected you as king</a:t>
            </a:r>
            <a:r>
              <a:rPr lang="en-US" sz="4000" b="1" dirty="0" smtClean="0"/>
              <a:t>.“ 1 Samuel 15:22-23</a:t>
            </a:r>
            <a:endParaRPr lang="en-US" sz="4000" b="1" dirty="0"/>
          </a:p>
        </p:txBody>
      </p:sp>
    </p:spTree>
    <p:extLst>
      <p:ext uri="{BB962C8B-B14F-4D97-AF65-F5344CB8AC3E}">
        <p14:creationId xmlns:p14="http://schemas.microsoft.com/office/powerpoint/2010/main" val="357975672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What Do the Prophets Say?</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Autofit/>
          </a:bodyPr>
          <a:lstStyle/>
          <a:p>
            <a:pPr marL="0" indent="0">
              <a:buNone/>
            </a:pPr>
            <a:r>
              <a:rPr lang="en-US" sz="4000" b="1" dirty="0"/>
              <a:t>For when I brought your forefathers out of </a:t>
            </a:r>
            <a:r>
              <a:rPr lang="en-US" sz="4000" b="1" dirty="0" err="1"/>
              <a:t>Mitzrayim</a:t>
            </a:r>
            <a:r>
              <a:rPr lang="en-US" sz="4000" b="1" dirty="0"/>
              <a:t> and spoke to them, I did not just give them commands about burnt offerings and </a:t>
            </a:r>
            <a:r>
              <a:rPr lang="en-US" sz="4000" b="1" dirty="0" smtClean="0"/>
              <a:t>sacrifices, but </a:t>
            </a:r>
            <a:r>
              <a:rPr lang="en-US" sz="4000" b="1" dirty="0"/>
              <a:t>I gave them this command: Obey me, and I will be your Elohim and you will be my people. Walk in all the ways I command you, that it may go well with you</a:t>
            </a:r>
            <a:r>
              <a:rPr lang="en-US" sz="4000" b="1" dirty="0" smtClean="0"/>
              <a:t>.  Jeremiah 7:22-23</a:t>
            </a:r>
            <a:endParaRPr lang="en-US" sz="4000" b="1" dirty="0"/>
          </a:p>
        </p:txBody>
      </p:sp>
    </p:spTree>
    <p:extLst>
      <p:ext uri="{BB962C8B-B14F-4D97-AF65-F5344CB8AC3E}">
        <p14:creationId xmlns:p14="http://schemas.microsoft.com/office/powerpoint/2010/main" val="296250118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What Do the Prophets Say?</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Autofit/>
          </a:bodyPr>
          <a:lstStyle/>
          <a:p>
            <a:pPr marL="0" indent="0">
              <a:buNone/>
            </a:pPr>
            <a:r>
              <a:rPr lang="en-US" sz="4000" b="1" dirty="0" err="1" smtClean="0"/>
              <a:t>Yechezqel</a:t>
            </a:r>
            <a:r>
              <a:rPr lang="en-US" sz="4000" b="1" dirty="0" smtClean="0"/>
              <a:t>/Ezekiel 20:1-25</a:t>
            </a:r>
            <a:endParaRPr lang="en-US" dirty="0"/>
          </a:p>
        </p:txBody>
      </p:sp>
    </p:spTree>
    <p:extLst>
      <p:ext uri="{BB962C8B-B14F-4D97-AF65-F5344CB8AC3E}">
        <p14:creationId xmlns:p14="http://schemas.microsoft.com/office/powerpoint/2010/main" val="361541585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My Take </a:t>
            </a:r>
            <a:r>
              <a:rPr lang="en-US" sz="4800" b="1" dirty="0" err="1" smtClean="0">
                <a:latin typeface="+mn-lt"/>
              </a:rPr>
              <a:t>Aways</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Autofit/>
          </a:bodyPr>
          <a:lstStyle/>
          <a:p>
            <a:pPr marL="0" indent="0">
              <a:buNone/>
            </a:pPr>
            <a:r>
              <a:rPr lang="en-US" sz="4000" b="1" dirty="0" smtClean="0"/>
              <a:t>Yes, the Law was given at </a:t>
            </a:r>
            <a:r>
              <a:rPr lang="en-US" sz="4000" b="1" dirty="0" smtClean="0"/>
              <a:t>Sinai</a:t>
            </a:r>
          </a:p>
          <a:p>
            <a:pPr marL="0" indent="0">
              <a:buNone/>
            </a:pPr>
            <a:r>
              <a:rPr lang="en-US" sz="4000" b="1" dirty="0" smtClean="0"/>
              <a:t>The Basis for Relationship is that Elohim is Master and his People will Obey Him</a:t>
            </a:r>
          </a:p>
          <a:p>
            <a:pPr marL="0" indent="0">
              <a:buNone/>
            </a:pPr>
            <a:r>
              <a:rPr lang="en-US" sz="4000" b="1" dirty="0" smtClean="0"/>
              <a:t>Disobedience of the Laws and Right Rulings Breaks the Relationship</a:t>
            </a:r>
            <a:endParaRPr lang="en-US" sz="4000" b="1" dirty="0" smtClean="0"/>
          </a:p>
          <a:p>
            <a:pPr marL="0" indent="0">
              <a:buNone/>
            </a:pPr>
            <a:endParaRPr lang="en-US" dirty="0"/>
          </a:p>
        </p:txBody>
      </p:sp>
    </p:spTree>
    <p:extLst>
      <p:ext uri="{BB962C8B-B14F-4D97-AF65-F5344CB8AC3E}">
        <p14:creationId xmlns:p14="http://schemas.microsoft.com/office/powerpoint/2010/main" val="280409878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1583</TotalTime>
  <Words>2696</Words>
  <Application>Microsoft Office PowerPoint</Application>
  <PresentationFormat>Widescreen</PresentationFormat>
  <Paragraphs>157</Paragraphs>
  <Slides>42</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42</vt:i4>
      </vt:variant>
    </vt:vector>
  </HeadingPairs>
  <TitlesOfParts>
    <vt:vector size="48" baseType="lpstr">
      <vt:lpstr>Arial</vt:lpstr>
      <vt:lpstr>Bwhebb</vt:lpstr>
      <vt:lpstr>Calibri</vt:lpstr>
      <vt:lpstr>Calibri Light</vt:lpstr>
      <vt:lpstr>Helvetica</vt:lpstr>
      <vt:lpstr>Office Theme</vt:lpstr>
      <vt:lpstr>PowerPoint Presentation</vt:lpstr>
      <vt:lpstr>PowerPoint Presentation</vt:lpstr>
      <vt:lpstr>Preview of This Teaching</vt:lpstr>
      <vt:lpstr>Wave Offering</vt:lpstr>
      <vt:lpstr>Offerings on Shavuot</vt:lpstr>
      <vt:lpstr>Set Apart Day</vt:lpstr>
      <vt:lpstr>In the Third Month…</vt:lpstr>
      <vt:lpstr>Yahuwah to Mosheh</vt:lpstr>
      <vt:lpstr>The Covenant/Agreement</vt:lpstr>
      <vt:lpstr>Covenant - Berith</vt:lpstr>
      <vt:lpstr>Israel Agrees</vt:lpstr>
      <vt:lpstr>Yahuwah to Appear</vt:lpstr>
      <vt:lpstr>Getting Ready</vt:lpstr>
      <vt:lpstr>Getting Ready</vt:lpstr>
      <vt:lpstr>The Third Day</vt:lpstr>
      <vt:lpstr>Smoke, Fire and Trumpet</vt:lpstr>
      <vt:lpstr>Yahuwah Descends</vt:lpstr>
      <vt:lpstr>Getting Ready</vt:lpstr>
      <vt:lpstr>The Ten Words</vt:lpstr>
      <vt:lpstr>The Covenant is the Ten Words</vt:lpstr>
      <vt:lpstr>The Ten Words is the Covenant</vt:lpstr>
      <vt:lpstr>The Covenant</vt:lpstr>
      <vt:lpstr>The Terms of the Covenant</vt:lpstr>
      <vt:lpstr>The Terms of the Covenant</vt:lpstr>
      <vt:lpstr>The Covenant in Commandments</vt:lpstr>
      <vt:lpstr>The Basis For Relationship With El</vt:lpstr>
      <vt:lpstr>The Purpose for Laws and Right Rulings</vt:lpstr>
      <vt:lpstr>Guarding His Laws and Right Rulings</vt:lpstr>
      <vt:lpstr>What If We Reject His Laws?</vt:lpstr>
      <vt:lpstr>Consequence for Rejecting</vt:lpstr>
      <vt:lpstr>Getting Ready</vt:lpstr>
      <vt:lpstr>Obedience to Laws is Life</vt:lpstr>
      <vt:lpstr>Obedience to Laws is Life</vt:lpstr>
      <vt:lpstr>Obedience to Laws is Wisdom</vt:lpstr>
      <vt:lpstr>Yahuwah Honors Keeping His Covenant</vt:lpstr>
      <vt:lpstr>The Law is Righteousness from Yahuwah</vt:lpstr>
      <vt:lpstr>The Law is Righteousness from Yahuwah</vt:lpstr>
      <vt:lpstr>The Law is Righteousness from Yahuwah</vt:lpstr>
      <vt:lpstr>To Obey…</vt:lpstr>
      <vt:lpstr>What Do the Prophets Say?</vt:lpstr>
      <vt:lpstr>What Do the Prophets Say?</vt:lpstr>
      <vt:lpstr>My Take Aways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M Rogers</dc:creator>
  <cp:lastModifiedBy>David M Rogers</cp:lastModifiedBy>
  <cp:revision>41</cp:revision>
  <dcterms:created xsi:type="dcterms:W3CDTF">2018-11-07T08:55:54Z</dcterms:created>
  <dcterms:modified xsi:type="dcterms:W3CDTF">2019-06-08T14:30:34Z</dcterms:modified>
</cp:coreProperties>
</file>