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257" r:id="rId3"/>
    <p:sldId id="266" r:id="rId4"/>
    <p:sldId id="265" r:id="rId5"/>
    <p:sldId id="268" r:id="rId6"/>
    <p:sldId id="267" r:id="rId7"/>
    <p:sldId id="269" r:id="rId8"/>
    <p:sldId id="270" r:id="rId9"/>
    <p:sldId id="271" r:id="rId10"/>
    <p:sldId id="272" r:id="rId11"/>
    <p:sldId id="273" r:id="rId12"/>
    <p:sldId id="274" r:id="rId13"/>
    <p:sldId id="275" r:id="rId14"/>
    <p:sldId id="276" r:id="rId15"/>
    <p:sldId id="277" r:id="rId16"/>
    <p:sldId id="278" r:id="rId17"/>
    <p:sldId id="279" r:id="rId18"/>
    <p:sldId id="293" r:id="rId19"/>
    <p:sldId id="292" r:id="rId20"/>
    <p:sldId id="294" r:id="rId21"/>
    <p:sldId id="296" r:id="rId22"/>
    <p:sldId id="295" r:id="rId23"/>
    <p:sldId id="298" r:id="rId24"/>
    <p:sldId id="282" r:id="rId25"/>
    <p:sldId id="286" r:id="rId26"/>
    <p:sldId id="287" r:id="rId27"/>
    <p:sldId id="281" r:id="rId28"/>
    <p:sldId id="285" r:id="rId29"/>
    <p:sldId id="283" r:id="rId30"/>
    <p:sldId id="284" r:id="rId31"/>
    <p:sldId id="289" r:id="rId32"/>
    <p:sldId id="291" r:id="rId33"/>
    <p:sldId id="290" r:id="rId34"/>
    <p:sldId id="300" r:id="rId35"/>
    <p:sldId id="299" r:id="rId36"/>
    <p:sldId id="302" r:id="rId37"/>
    <p:sldId id="30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6/8/2019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6/8/2019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6/8/2019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err="1" smtClean="0">
                <a:solidFill>
                  <a:schemeClr val="accent1">
                    <a:lumMod val="50000"/>
                  </a:schemeClr>
                </a:solidFill>
                <a:latin typeface="Helvetica" pitchFamily="34" charset="0"/>
                <a:cs typeface="Helvetica" pitchFamily="34" charset="0"/>
              </a:rPr>
              <a:t>Chag</a:t>
            </a:r>
            <a:r>
              <a:rPr lang="en-US" sz="5200" b="1" dirty="0" smtClean="0">
                <a:solidFill>
                  <a:schemeClr val="accent1">
                    <a:lumMod val="50000"/>
                  </a:schemeClr>
                </a:solidFill>
                <a:latin typeface="Helvetica" pitchFamily="34" charset="0"/>
                <a:cs typeface="Helvetica" pitchFamily="34" charset="0"/>
              </a:rPr>
              <a:t> Shavuot </a:t>
            </a:r>
            <a:r>
              <a:rPr lang="en-US" sz="5200" b="1" dirty="0" err="1" smtClean="0">
                <a:solidFill>
                  <a:schemeClr val="accent1">
                    <a:lumMod val="50000"/>
                  </a:schemeClr>
                </a:solidFill>
                <a:latin typeface="Helvetica" pitchFamily="34" charset="0"/>
                <a:cs typeface="Helvetica" pitchFamily="34" charset="0"/>
              </a:rPr>
              <a:t>Sameach</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9,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Shavuot/Pentecost at Jerusalem</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Yahuwah’s Appointment with His People in Jerusalem: Acts 2</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Preview of Our Study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Holy Spirit Manifesting on Shavuot/Pentecost</a:t>
            </a:r>
          </a:p>
          <a:p>
            <a:pPr marL="0" indent="0">
              <a:buNone/>
            </a:pPr>
            <a:r>
              <a:rPr lang="en-US" sz="4000" b="1" dirty="0" smtClean="0"/>
              <a:t>What is (Who is) Holy Spirit?</a:t>
            </a:r>
          </a:p>
          <a:p>
            <a:pPr marL="0" indent="0">
              <a:buNone/>
            </a:pPr>
            <a:r>
              <a:rPr lang="en-US" sz="4000" b="1" dirty="0" smtClean="0"/>
              <a:t>What was the Prophetic Reason the Spirit Would Be Given?</a:t>
            </a:r>
          </a:p>
          <a:p>
            <a:pPr marL="0" indent="0">
              <a:buNone/>
            </a:pPr>
            <a:r>
              <a:rPr lang="en-US" sz="4000" b="1" dirty="0" smtClean="0"/>
              <a:t>What Did the Master Say is the Purpose of the Spirit He Would Send?</a:t>
            </a:r>
            <a:endParaRPr lang="en-US" sz="4000" b="1" dirty="0"/>
          </a:p>
        </p:txBody>
      </p:sp>
    </p:spTree>
    <p:extLst>
      <p:ext uri="{BB962C8B-B14F-4D97-AF65-F5344CB8AC3E}">
        <p14:creationId xmlns:p14="http://schemas.microsoft.com/office/powerpoint/2010/main" val="3385415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Holy Spirit Manifesting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When </a:t>
            </a:r>
            <a:r>
              <a:rPr lang="en-US" sz="4000" b="1" dirty="0"/>
              <a:t>the day of Pentecost came, they were all together in one place.</a:t>
            </a:r>
          </a:p>
          <a:p>
            <a:pPr marL="0" indent="0">
              <a:buNone/>
            </a:pPr>
            <a:r>
              <a:rPr lang="en-US" sz="4000" b="1" dirty="0" smtClean="0"/>
              <a:t>Suddenly </a:t>
            </a:r>
            <a:r>
              <a:rPr lang="en-US" sz="4000" b="1" dirty="0"/>
              <a:t>a sound like the blowing of a violent wind came from heaven and filled the whole house where they were sitting.</a:t>
            </a:r>
          </a:p>
          <a:p>
            <a:pPr marL="0" indent="0">
              <a:buNone/>
            </a:pPr>
            <a:r>
              <a:rPr lang="en-US" sz="4000" b="1" dirty="0" smtClean="0"/>
              <a:t>They </a:t>
            </a:r>
            <a:r>
              <a:rPr lang="en-US" sz="4000" b="1" dirty="0"/>
              <a:t>saw what seemed to be tongues of fire that separated and came to rest on each of them.</a:t>
            </a:r>
          </a:p>
          <a:p>
            <a:pPr marL="0" indent="0">
              <a:buNone/>
            </a:pPr>
            <a:r>
              <a:rPr lang="en-US" sz="4000" b="1" dirty="0" smtClean="0"/>
              <a:t>All </a:t>
            </a:r>
            <a:r>
              <a:rPr lang="en-US" sz="4000" b="1" dirty="0"/>
              <a:t>of them were filled with the Holy Spirit and began to speak in other tongues as the Spirit enabled them</a:t>
            </a:r>
            <a:r>
              <a:rPr lang="en-US" sz="4000" b="1" dirty="0" smtClean="0"/>
              <a:t>.  Acts 2:1-4</a:t>
            </a:r>
            <a:endParaRPr lang="en-US" sz="4000" b="1" dirty="0"/>
          </a:p>
          <a:p>
            <a:pPr marL="0" indent="0">
              <a:buNone/>
            </a:pP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Other Languages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there were staying in </a:t>
            </a:r>
            <a:r>
              <a:rPr lang="en-US" sz="4000" b="1" dirty="0" err="1"/>
              <a:t>Yerushalayim</a:t>
            </a:r>
            <a:r>
              <a:rPr lang="en-US" sz="4000" b="1" dirty="0"/>
              <a:t> Elohim-fearing </a:t>
            </a:r>
            <a:r>
              <a:rPr lang="en-US" sz="4000" b="1" dirty="0" err="1"/>
              <a:t>Yehudim</a:t>
            </a:r>
            <a:r>
              <a:rPr lang="en-US" sz="4000" b="1" dirty="0"/>
              <a:t> from every nation under heaven.</a:t>
            </a:r>
          </a:p>
          <a:p>
            <a:pPr marL="0" indent="0">
              <a:buNone/>
            </a:pPr>
            <a:r>
              <a:rPr lang="en-US" sz="4000" b="1" dirty="0" smtClean="0"/>
              <a:t>When </a:t>
            </a:r>
            <a:r>
              <a:rPr lang="en-US" sz="4000" b="1" dirty="0"/>
              <a:t>they heard this sound, a crowd came together in bewilderment, because each one heard them speaking in his own language.</a:t>
            </a:r>
          </a:p>
          <a:p>
            <a:pPr marL="0" indent="0">
              <a:buNone/>
            </a:pPr>
            <a:r>
              <a:rPr lang="en-US" sz="4000" b="1" dirty="0" smtClean="0"/>
              <a:t>Utterly </a:t>
            </a:r>
            <a:r>
              <a:rPr lang="en-US" sz="4000" b="1" dirty="0"/>
              <a:t>amazed, they asked: "Are not all these men who are speaking Galileans?</a:t>
            </a:r>
          </a:p>
          <a:p>
            <a:pPr marL="0" indent="0">
              <a:buNone/>
            </a:pPr>
            <a:r>
              <a:rPr lang="en-US" sz="4000" b="1" dirty="0" smtClean="0"/>
              <a:t>Acts 2:5-7</a:t>
            </a:r>
            <a:endParaRPr lang="en-US" sz="4000" b="1" dirty="0"/>
          </a:p>
        </p:txBody>
      </p:sp>
    </p:spTree>
    <p:extLst>
      <p:ext uri="{BB962C8B-B14F-4D97-AF65-F5344CB8AC3E}">
        <p14:creationId xmlns:p14="http://schemas.microsoft.com/office/powerpoint/2010/main" val="3928787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Many Languages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how is it that each of us hears them in his own native language?</a:t>
            </a:r>
          </a:p>
          <a:p>
            <a:pPr marL="0" indent="0">
              <a:buNone/>
            </a:pPr>
            <a:r>
              <a:rPr lang="en-US" sz="4000" b="1" dirty="0" smtClean="0"/>
              <a:t>Parthians</a:t>
            </a:r>
            <a:r>
              <a:rPr lang="en-US" sz="4000" b="1" dirty="0"/>
              <a:t>, Medes and Elamites; residents of Mesopotamia, </a:t>
            </a:r>
            <a:r>
              <a:rPr lang="en-US" sz="4000" b="1" dirty="0" err="1"/>
              <a:t>Yehudah</a:t>
            </a:r>
            <a:r>
              <a:rPr lang="en-US" sz="4000" b="1" dirty="0"/>
              <a:t> and Cappadocia, Pontus and Asia</a:t>
            </a:r>
            <a:r>
              <a:rPr lang="en-US" sz="4000" b="1" dirty="0" smtClean="0"/>
              <a:t>, Phrygia </a:t>
            </a:r>
            <a:r>
              <a:rPr lang="en-US" sz="4000" b="1" dirty="0"/>
              <a:t>and Pamphylia, </a:t>
            </a:r>
            <a:r>
              <a:rPr lang="en-US" sz="4000" b="1" dirty="0" err="1"/>
              <a:t>Mitzrayim</a:t>
            </a:r>
            <a:r>
              <a:rPr lang="en-US" sz="4000" b="1" dirty="0"/>
              <a:t> and the parts of Libya near Cyrene; visitors from </a:t>
            </a:r>
            <a:r>
              <a:rPr lang="en-US" sz="4000" b="1" dirty="0" smtClean="0"/>
              <a:t>Rome (both </a:t>
            </a:r>
            <a:r>
              <a:rPr lang="en-US" sz="4000" b="1" dirty="0" err="1"/>
              <a:t>Yehudim</a:t>
            </a:r>
            <a:r>
              <a:rPr lang="en-US" sz="4000" b="1" dirty="0"/>
              <a:t> and converts to </a:t>
            </a:r>
            <a:r>
              <a:rPr lang="en-US" sz="4000" b="1" dirty="0" err="1"/>
              <a:t>Yudaism</a:t>
            </a:r>
            <a:r>
              <a:rPr lang="en-US" sz="4000" b="1" dirty="0"/>
              <a:t>); Cretans and Arabs-- we hear them declaring the wonders of Elohim in our own tongues!"</a:t>
            </a:r>
          </a:p>
          <a:p>
            <a:pPr marL="0" indent="0">
              <a:buNone/>
            </a:pPr>
            <a:r>
              <a:rPr lang="en-US" sz="4000" b="1" dirty="0" smtClean="0"/>
              <a:t>Acts 2:8-11</a:t>
            </a:r>
            <a:endParaRPr lang="en-US" sz="4000" b="1" dirty="0"/>
          </a:p>
        </p:txBody>
      </p:sp>
    </p:spTree>
    <p:extLst>
      <p:ext uri="{BB962C8B-B14F-4D97-AF65-F5344CB8AC3E}">
        <p14:creationId xmlns:p14="http://schemas.microsoft.com/office/powerpoint/2010/main" val="2844481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Mixed Responses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Amazed and perplexed, they asked one another, "What does this mean?"</a:t>
            </a:r>
          </a:p>
          <a:p>
            <a:pPr marL="0" indent="0">
              <a:buNone/>
            </a:pPr>
            <a:r>
              <a:rPr lang="en-US" sz="4000" b="1" dirty="0" smtClean="0"/>
              <a:t>Some</a:t>
            </a:r>
            <a:r>
              <a:rPr lang="en-US" sz="4000" b="1" dirty="0"/>
              <a:t>, however, made fun of them and said, "They have had too much wine."</a:t>
            </a:r>
          </a:p>
          <a:p>
            <a:pPr marL="0" indent="0">
              <a:buNone/>
            </a:pPr>
            <a:r>
              <a:rPr lang="en-US" sz="4000" b="1" dirty="0" smtClean="0"/>
              <a:t>Then </a:t>
            </a:r>
            <a:r>
              <a:rPr lang="en-US" sz="4000" b="1" dirty="0" err="1"/>
              <a:t>Kepha</a:t>
            </a:r>
            <a:r>
              <a:rPr lang="en-US" sz="4000" b="1" dirty="0"/>
              <a:t> stood up with the Eleven, raised his voice and addressed the crowd: "Fellow </a:t>
            </a:r>
            <a:r>
              <a:rPr lang="en-US" sz="4000" b="1" dirty="0" err="1"/>
              <a:t>Yehudim</a:t>
            </a:r>
            <a:r>
              <a:rPr lang="en-US" sz="4000" b="1" dirty="0"/>
              <a:t> and all of you who live in </a:t>
            </a:r>
            <a:r>
              <a:rPr lang="en-US" sz="4000" b="1" dirty="0" err="1"/>
              <a:t>Yerushalayim</a:t>
            </a:r>
            <a:r>
              <a:rPr lang="en-US" sz="4000" b="1" dirty="0"/>
              <a:t>, let me explain this to you; listen carefully to what I say.</a:t>
            </a:r>
          </a:p>
          <a:p>
            <a:pPr marL="0" indent="0">
              <a:buNone/>
            </a:pPr>
            <a:r>
              <a:rPr lang="en-US" sz="4000" b="1" dirty="0" smtClean="0"/>
              <a:t>Acts 2:12-14</a:t>
            </a:r>
            <a:endParaRPr lang="en-US" sz="4000" b="1" dirty="0"/>
          </a:p>
        </p:txBody>
      </p:sp>
    </p:spTree>
    <p:extLst>
      <p:ext uri="{BB962C8B-B14F-4D97-AF65-F5344CB8AC3E}">
        <p14:creationId xmlns:p14="http://schemas.microsoft.com/office/powerpoint/2010/main" val="83508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Kepha’s</a:t>
            </a:r>
            <a:r>
              <a:rPr lang="en-US" sz="4800" b="1" dirty="0" smtClean="0">
                <a:latin typeface="+mn-lt"/>
              </a:rPr>
              <a:t> Response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These </a:t>
            </a:r>
            <a:r>
              <a:rPr lang="en-US" sz="4000" b="1" dirty="0"/>
              <a:t>men are not drunk, as you suppose. It's only nine in the morning!</a:t>
            </a:r>
          </a:p>
          <a:p>
            <a:pPr marL="0" indent="0">
              <a:buNone/>
            </a:pPr>
            <a:r>
              <a:rPr lang="en-US" sz="4000" b="1" dirty="0" smtClean="0"/>
              <a:t>No</a:t>
            </a:r>
            <a:r>
              <a:rPr lang="en-US" sz="4000" b="1" dirty="0"/>
              <a:t>, this is what was spoken by the prophet </a:t>
            </a:r>
            <a:r>
              <a:rPr lang="en-US" sz="4000" b="1" dirty="0" err="1"/>
              <a:t>Yoel</a:t>
            </a:r>
            <a:r>
              <a:rPr lang="en-US" sz="4000" b="1" dirty="0"/>
              <a:t>:</a:t>
            </a:r>
          </a:p>
          <a:p>
            <a:pPr marL="0" indent="0">
              <a:buNone/>
            </a:pPr>
            <a:r>
              <a:rPr lang="en-US" sz="4000" b="1" dirty="0" smtClean="0"/>
              <a:t>"</a:t>
            </a:r>
            <a:r>
              <a:rPr lang="en-US" sz="4000" b="1" dirty="0"/>
              <a:t>'In the last days, Elohim says, I will pour out my Spirit on all people. Your sons and daughters will prophesy, your young men will see visions, your old men will dream dreams.</a:t>
            </a:r>
          </a:p>
          <a:p>
            <a:pPr marL="0" indent="0">
              <a:buNone/>
            </a:pPr>
            <a:r>
              <a:rPr lang="en-US" sz="4000" b="1" dirty="0" smtClean="0"/>
              <a:t>Acts 2:15-17</a:t>
            </a:r>
            <a:endParaRPr lang="en-US" sz="4000" b="1" dirty="0"/>
          </a:p>
        </p:txBody>
      </p:sp>
    </p:spTree>
    <p:extLst>
      <p:ext uri="{BB962C8B-B14F-4D97-AF65-F5344CB8AC3E}">
        <p14:creationId xmlns:p14="http://schemas.microsoft.com/office/powerpoint/2010/main" val="2629150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Pouring Out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Even on my servants, both men and women, I will pour out my Spirit in those days, and they will prophesy</a:t>
            </a:r>
            <a:r>
              <a:rPr lang="en-US" sz="4000" b="1" dirty="0" smtClean="0"/>
              <a:t>. I </a:t>
            </a:r>
            <a:r>
              <a:rPr lang="en-US" sz="4000" b="1" dirty="0"/>
              <a:t>will show wonders in the heaven above and signs on the earth below, blood and fire and billows of smoke.</a:t>
            </a:r>
          </a:p>
          <a:p>
            <a:pPr marL="0" indent="0">
              <a:buNone/>
            </a:pPr>
            <a:r>
              <a:rPr lang="en-US" sz="4000" b="1" dirty="0" smtClean="0"/>
              <a:t>The </a:t>
            </a:r>
            <a:r>
              <a:rPr lang="en-US" sz="4000" b="1" dirty="0"/>
              <a:t>sun will be turned to darkness and the moon to blood before the coming of the great and glorious day of Yahuwah</a:t>
            </a:r>
            <a:r>
              <a:rPr lang="en-US" sz="4000" b="1" dirty="0" smtClean="0"/>
              <a:t>. And </a:t>
            </a:r>
            <a:r>
              <a:rPr lang="en-US" sz="4000" b="1" dirty="0"/>
              <a:t>everyone who calls on the name of Yahuwah will be saved.'</a:t>
            </a:r>
          </a:p>
          <a:p>
            <a:pPr marL="0" indent="0">
              <a:buNone/>
            </a:pPr>
            <a:r>
              <a:rPr lang="en-US" sz="4000" b="1" dirty="0" smtClean="0"/>
              <a:t>Acts 2:18-21</a:t>
            </a:r>
            <a:endParaRPr lang="en-US" sz="4000" b="1" dirty="0"/>
          </a:p>
        </p:txBody>
      </p:sp>
    </p:spTree>
    <p:extLst>
      <p:ext uri="{BB962C8B-B14F-4D97-AF65-F5344CB8AC3E}">
        <p14:creationId xmlns:p14="http://schemas.microsoft.com/office/powerpoint/2010/main" val="100099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Death of Messiah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"Men of </a:t>
            </a:r>
            <a:r>
              <a:rPr lang="en-US" sz="4000" b="1" dirty="0" err="1"/>
              <a:t>Yisrael</a:t>
            </a:r>
            <a:r>
              <a:rPr lang="en-US" sz="4000" b="1" dirty="0"/>
              <a:t>, listen to this: </a:t>
            </a:r>
            <a:r>
              <a:rPr lang="en-US" sz="4000" b="1" dirty="0" err="1"/>
              <a:t>Yahusha</a:t>
            </a:r>
            <a:r>
              <a:rPr lang="en-US" sz="4000" b="1" dirty="0"/>
              <a:t> of Nazareth was a man accredited by Elohim to you by miracles, wonders and signs, which Elohim did among you through him, as you yourselves know.</a:t>
            </a:r>
          </a:p>
          <a:p>
            <a:pPr marL="0" indent="0">
              <a:buNone/>
            </a:pPr>
            <a:r>
              <a:rPr lang="en-US" sz="4000" b="1" dirty="0" smtClean="0"/>
              <a:t>This </a:t>
            </a:r>
            <a:r>
              <a:rPr lang="en-US" sz="4000" b="1" dirty="0"/>
              <a:t>man was handed over to you by Elohim's set purpose and foreknowledge; and you, with the help of wicked men, put him to death by nailing him to the cross.</a:t>
            </a:r>
          </a:p>
          <a:p>
            <a:pPr marL="0" indent="0">
              <a:buNone/>
            </a:pPr>
            <a:r>
              <a:rPr lang="en-US" sz="4000" b="1" dirty="0" smtClean="0"/>
              <a:t>But </a:t>
            </a:r>
            <a:r>
              <a:rPr lang="en-US" sz="4000" b="1" dirty="0"/>
              <a:t>Elohim raised him from the dead, freeing him from the agony of death, because it was impossible for death to keep its hold on him</a:t>
            </a:r>
            <a:r>
              <a:rPr lang="en-US" sz="4000" b="1" dirty="0" smtClean="0"/>
              <a:t>. Acts </a:t>
            </a:r>
            <a:r>
              <a:rPr lang="en-US" sz="4000" b="1" dirty="0" smtClean="0"/>
              <a:t>2:22-24</a:t>
            </a:r>
            <a:endParaRPr lang="en-US" sz="4000" b="1" dirty="0"/>
          </a:p>
        </p:txBody>
      </p:sp>
    </p:spTree>
    <p:extLst>
      <p:ext uri="{BB962C8B-B14F-4D97-AF65-F5344CB8AC3E}">
        <p14:creationId xmlns:p14="http://schemas.microsoft.com/office/powerpoint/2010/main" val="894927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David Prophesied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David said about him: "'I saw Yahuwah always before me. Because he is at my right hand, I will not be shaken.</a:t>
            </a:r>
          </a:p>
          <a:p>
            <a:pPr marL="0" indent="0">
              <a:buNone/>
            </a:pPr>
            <a:r>
              <a:rPr lang="en-US" sz="4000" b="1" dirty="0" smtClean="0"/>
              <a:t>Therefore </a:t>
            </a:r>
            <a:r>
              <a:rPr lang="en-US" sz="4000" b="1" dirty="0"/>
              <a:t>my heart is glad and my tongue rejoices; my body also will live in </a:t>
            </a:r>
            <a:r>
              <a:rPr lang="en-US" sz="4000" b="1" dirty="0" smtClean="0"/>
              <a:t>hope, because </a:t>
            </a:r>
            <a:r>
              <a:rPr lang="en-US" sz="4000" b="1" dirty="0"/>
              <a:t>you will not abandon me to the grave, nor will you let your Holy One see decay.</a:t>
            </a:r>
          </a:p>
          <a:p>
            <a:pPr marL="0" indent="0">
              <a:buNone/>
            </a:pPr>
            <a:r>
              <a:rPr lang="en-US" sz="4000" b="1" dirty="0" smtClean="0"/>
              <a:t>Acts 2:25-27</a:t>
            </a:r>
            <a:endParaRPr lang="en-US" sz="4000" b="1" dirty="0"/>
          </a:p>
        </p:txBody>
      </p:sp>
    </p:spTree>
    <p:extLst>
      <p:ext uri="{BB962C8B-B14F-4D97-AF65-F5344CB8AC3E}">
        <p14:creationId xmlns:p14="http://schemas.microsoft.com/office/powerpoint/2010/main" val="2000276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David Not Speaking of Himself</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You </a:t>
            </a:r>
            <a:r>
              <a:rPr lang="en-US" sz="4000" b="1" dirty="0"/>
              <a:t>have made known to me the paths of life; you will fill me with joy in your presence</a:t>
            </a:r>
            <a:r>
              <a:rPr lang="en-US" sz="4000" b="1" dirty="0" smtClean="0"/>
              <a:t>.‘ "</a:t>
            </a:r>
            <a:r>
              <a:rPr lang="en-US" sz="4000" b="1" dirty="0"/>
              <a:t>Brothers, I can tell you confidently that the patriarch David died and was buried, and his tomb is here to this day.</a:t>
            </a:r>
          </a:p>
          <a:p>
            <a:pPr marL="0" indent="0">
              <a:buNone/>
            </a:pPr>
            <a:r>
              <a:rPr lang="en-US" sz="4000" b="1" dirty="0" smtClean="0"/>
              <a:t>But </a:t>
            </a:r>
            <a:r>
              <a:rPr lang="en-US" sz="4000" b="1" dirty="0"/>
              <a:t>he was a prophet and knew that Elohim had promised him on oath that he would place one of his descendants on his throne.</a:t>
            </a:r>
          </a:p>
          <a:p>
            <a:pPr marL="0" indent="0">
              <a:buNone/>
            </a:pPr>
            <a:r>
              <a:rPr lang="en-US" sz="4000" b="1" dirty="0" smtClean="0"/>
              <a:t>Acts 2:28-30</a:t>
            </a:r>
            <a:endParaRPr lang="en-US" sz="4000" b="1" dirty="0"/>
          </a:p>
        </p:txBody>
      </p:sp>
    </p:spTree>
    <p:extLst>
      <p:ext uri="{BB962C8B-B14F-4D97-AF65-F5344CB8AC3E}">
        <p14:creationId xmlns:p14="http://schemas.microsoft.com/office/powerpoint/2010/main" val="9300962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Resurrected Foretold By Prophets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Seeing what was ahead, he spoke of the resurrection of the Messiah, that he was not abandoned to the grave, nor did his body see decay.</a:t>
            </a:r>
          </a:p>
          <a:p>
            <a:pPr marL="0" indent="0">
              <a:buNone/>
            </a:pPr>
            <a:r>
              <a:rPr lang="en-US" sz="4000" b="1" dirty="0" smtClean="0"/>
              <a:t>Elohim </a:t>
            </a:r>
            <a:r>
              <a:rPr lang="en-US" sz="4000" b="1" dirty="0"/>
              <a:t>has raised this </a:t>
            </a:r>
            <a:r>
              <a:rPr lang="en-US" sz="4000" b="1" dirty="0" err="1"/>
              <a:t>Yahusha</a:t>
            </a:r>
            <a:r>
              <a:rPr lang="en-US" sz="4000" b="1" dirty="0"/>
              <a:t> to life, and we are all witnesses of the fact.</a:t>
            </a:r>
          </a:p>
          <a:p>
            <a:pPr marL="0" indent="0">
              <a:buNone/>
            </a:pPr>
            <a:r>
              <a:rPr lang="en-US" sz="4000" b="1" dirty="0" smtClean="0"/>
              <a:t>Exalted </a:t>
            </a:r>
            <a:r>
              <a:rPr lang="en-US" sz="4000" b="1" dirty="0"/>
              <a:t>to the right hand of Elohim, he has received from the Father the promised Holy Spirit and has poured out what you now see and hear.</a:t>
            </a:r>
          </a:p>
          <a:p>
            <a:pPr marL="0" indent="0">
              <a:buNone/>
            </a:pPr>
            <a:r>
              <a:rPr lang="en-US" sz="4000" b="1" dirty="0" smtClean="0"/>
              <a:t>Acts 2:31-33</a:t>
            </a:r>
            <a:endParaRPr lang="en-US" sz="4000" b="1" dirty="0"/>
          </a:p>
        </p:txBody>
      </p:sp>
    </p:spTree>
    <p:extLst>
      <p:ext uri="{BB962C8B-B14F-4D97-AF65-F5344CB8AC3E}">
        <p14:creationId xmlns:p14="http://schemas.microsoft.com/office/powerpoint/2010/main" val="3631118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David’s Seed Exalted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For </a:t>
            </a:r>
            <a:r>
              <a:rPr lang="en-US" sz="4000" b="1" dirty="0"/>
              <a:t>David did not ascend to heaven, and yet he said, "'Yahuwah said to my Master: "Sit at my right </a:t>
            </a:r>
            <a:r>
              <a:rPr lang="en-US" sz="4000" b="1" dirty="0" smtClean="0"/>
              <a:t>hand until </a:t>
            </a:r>
            <a:r>
              <a:rPr lang="en-US" sz="4000" b="1" dirty="0"/>
              <a:t>I make your enemies a footstool for your feet."'</a:t>
            </a:r>
          </a:p>
          <a:p>
            <a:pPr marL="0" indent="0">
              <a:buNone/>
            </a:pPr>
            <a:r>
              <a:rPr lang="en-US" sz="4000" b="1" dirty="0" smtClean="0"/>
              <a:t>"Therefore </a:t>
            </a:r>
            <a:r>
              <a:rPr lang="en-US" sz="4000" b="1" dirty="0"/>
              <a:t>let all </a:t>
            </a:r>
            <a:r>
              <a:rPr lang="en-US" sz="4000" b="1" dirty="0" err="1"/>
              <a:t>Yisrael</a:t>
            </a:r>
            <a:r>
              <a:rPr lang="en-US" sz="4000" b="1" dirty="0"/>
              <a:t> be assured of this: Elohim has made this </a:t>
            </a:r>
            <a:r>
              <a:rPr lang="en-US" sz="4000" b="1" dirty="0" err="1"/>
              <a:t>Yahusha</a:t>
            </a:r>
            <a:r>
              <a:rPr lang="en-US" sz="4000" b="1" dirty="0"/>
              <a:t>, whom you crucified, both Master and Messiah."</a:t>
            </a:r>
          </a:p>
          <a:p>
            <a:pPr marL="0" indent="0">
              <a:buNone/>
            </a:pPr>
            <a:r>
              <a:rPr lang="en-US" sz="4000" b="1" dirty="0" smtClean="0"/>
              <a:t>Acts 2:34-36</a:t>
            </a:r>
            <a:endParaRPr lang="en-US" sz="4000" b="1" dirty="0"/>
          </a:p>
        </p:txBody>
      </p:sp>
    </p:spTree>
    <p:extLst>
      <p:ext uri="{BB962C8B-B14F-4D97-AF65-F5344CB8AC3E}">
        <p14:creationId xmlns:p14="http://schemas.microsoft.com/office/powerpoint/2010/main" val="1643555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“Alter Call”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When </a:t>
            </a:r>
            <a:r>
              <a:rPr lang="en-US" sz="4000" b="1" dirty="0"/>
              <a:t>the people heard this, they were cut to the heart and said to </a:t>
            </a:r>
            <a:r>
              <a:rPr lang="en-US" sz="4000" b="1" dirty="0" err="1"/>
              <a:t>Kepha</a:t>
            </a:r>
            <a:r>
              <a:rPr lang="en-US" sz="4000" b="1" dirty="0"/>
              <a:t> and the other apostles, "Brothers, what shall we do?"</a:t>
            </a:r>
          </a:p>
          <a:p>
            <a:pPr marL="0" indent="0">
              <a:buNone/>
            </a:pPr>
            <a:r>
              <a:rPr lang="en-US" sz="4000" b="1" dirty="0" err="1" smtClean="0"/>
              <a:t>Kepha</a:t>
            </a:r>
            <a:r>
              <a:rPr lang="en-US" sz="4000" b="1" dirty="0" smtClean="0"/>
              <a:t> </a:t>
            </a:r>
            <a:r>
              <a:rPr lang="en-US" sz="4000" b="1" dirty="0"/>
              <a:t>replied, "Repent and be baptized, every one of you, in the name of </a:t>
            </a:r>
            <a:r>
              <a:rPr lang="en-US" sz="4000" b="1" dirty="0" err="1"/>
              <a:t>Yahusha</a:t>
            </a:r>
            <a:r>
              <a:rPr lang="en-US" sz="4000" b="1" dirty="0"/>
              <a:t> Messiah for the forgiveness of your sins. And you will receive the gift of the Holy Spirit.</a:t>
            </a:r>
          </a:p>
          <a:p>
            <a:pPr marL="0" indent="0">
              <a:buNone/>
            </a:pPr>
            <a:r>
              <a:rPr lang="en-US" sz="4000" b="1" dirty="0" smtClean="0"/>
              <a:t>The </a:t>
            </a:r>
            <a:r>
              <a:rPr lang="en-US" sz="4000" b="1" dirty="0"/>
              <a:t>promise is for you and your children and for all who are far off-- for all whom Yahuwah our Elohim will call</a:t>
            </a:r>
            <a:r>
              <a:rPr lang="en-US" sz="4000" b="1" dirty="0" smtClean="0"/>
              <a:t>.“  Acts </a:t>
            </a:r>
            <a:r>
              <a:rPr lang="en-US" sz="4000" b="1" dirty="0" smtClean="0"/>
              <a:t>2:37-39</a:t>
            </a:r>
            <a:endParaRPr lang="en-US" sz="4000" b="1" dirty="0"/>
          </a:p>
        </p:txBody>
      </p:sp>
    </p:spTree>
    <p:extLst>
      <p:ext uri="{BB962C8B-B14F-4D97-AF65-F5344CB8AC3E}">
        <p14:creationId xmlns:p14="http://schemas.microsoft.com/office/powerpoint/2010/main" val="3466332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3000 Added to Their Numbers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With many other words he warned them; and he pleaded with them, "Save yourselves from this corrupt generation</a:t>
            </a:r>
            <a:r>
              <a:rPr lang="en-US" sz="4000" b="1" dirty="0" smtClean="0"/>
              <a:t>.“  Those </a:t>
            </a:r>
            <a:r>
              <a:rPr lang="en-US" sz="4000" b="1" dirty="0"/>
              <a:t>who accepted his message were baptized, and about three thousand were added to their number that day.</a:t>
            </a:r>
          </a:p>
          <a:p>
            <a:pPr marL="0" indent="0">
              <a:buNone/>
            </a:pPr>
            <a:r>
              <a:rPr lang="en-US" sz="4000" b="1" dirty="0" smtClean="0"/>
              <a:t>They </a:t>
            </a:r>
            <a:r>
              <a:rPr lang="en-US" sz="4000" b="1" dirty="0"/>
              <a:t>devoted themselves to the apostles' teaching and to the fellowship, to the breaking of bread and to prayer</a:t>
            </a:r>
            <a:r>
              <a:rPr lang="en-US" sz="4000" b="1" dirty="0" smtClean="0"/>
              <a:t>.  </a:t>
            </a:r>
            <a:endParaRPr lang="en-US" sz="4000" b="1" dirty="0"/>
          </a:p>
          <a:p>
            <a:pPr marL="0" indent="0">
              <a:buNone/>
            </a:pPr>
            <a:r>
              <a:rPr lang="en-US" sz="4000" b="1" dirty="0" smtClean="0"/>
              <a:t>Everyone </a:t>
            </a:r>
            <a:r>
              <a:rPr lang="en-US" sz="4000" b="1" dirty="0"/>
              <a:t>was filled with awe, and many wonders and miraculous signs were done by the apostles.</a:t>
            </a:r>
          </a:p>
          <a:p>
            <a:pPr marL="0" indent="0">
              <a:buNone/>
            </a:pPr>
            <a:r>
              <a:rPr lang="en-US" sz="4000" b="1" dirty="0" smtClean="0"/>
              <a:t>Acts 2:40-43</a:t>
            </a:r>
            <a:endParaRPr lang="en-US" sz="4000" b="1" dirty="0"/>
          </a:p>
        </p:txBody>
      </p:sp>
    </p:spTree>
    <p:extLst>
      <p:ext uri="{BB962C8B-B14F-4D97-AF65-F5344CB8AC3E}">
        <p14:creationId xmlns:p14="http://schemas.microsoft.com/office/powerpoint/2010/main" val="234903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a:t>
            </a:r>
            <a:r>
              <a:rPr lang="en-US" sz="4800" b="1" dirty="0" smtClean="0">
                <a:latin typeface="+mn-lt"/>
              </a:rPr>
              <a:t>Spirit</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Nearly a philosophical question</a:t>
            </a:r>
          </a:p>
          <a:p>
            <a:pPr marL="0" indent="0">
              <a:buNone/>
            </a:pPr>
            <a:r>
              <a:rPr lang="en-US" sz="4000" b="1" dirty="0" smtClean="0"/>
              <a:t>Hebrew </a:t>
            </a:r>
            <a:r>
              <a:rPr lang="en-US" b="1" dirty="0"/>
              <a:t> </a:t>
            </a:r>
            <a:r>
              <a:rPr lang="en-US" sz="4400" dirty="0" err="1">
                <a:latin typeface="Bwhebb" panose="00000400000000000000" pitchFamily="2" charset="0"/>
              </a:rPr>
              <a:t>x;Wr</a:t>
            </a:r>
            <a:r>
              <a:rPr lang="en-US" dirty="0"/>
              <a:t> </a:t>
            </a:r>
            <a:r>
              <a:rPr lang="en-US" sz="4000" b="1" dirty="0" smtClean="0"/>
              <a:t> - </a:t>
            </a:r>
            <a:r>
              <a:rPr lang="en-US" sz="4000" b="1" dirty="0" err="1" smtClean="0"/>
              <a:t>ruach</a:t>
            </a:r>
            <a:r>
              <a:rPr lang="en-US" sz="4000" b="1" dirty="0" smtClean="0"/>
              <a:t> - </a:t>
            </a:r>
            <a:r>
              <a:rPr lang="en-US" sz="4000" b="1" dirty="0"/>
              <a:t>breeze, </a:t>
            </a:r>
            <a:r>
              <a:rPr lang="en-US" sz="4000" b="1" dirty="0" smtClean="0"/>
              <a:t>breath, air, wind, </a:t>
            </a:r>
            <a:r>
              <a:rPr lang="en-US" sz="4000" b="1" dirty="0"/>
              <a:t>something without substance</a:t>
            </a:r>
            <a:r>
              <a:rPr lang="en-US" sz="4000" dirty="0"/>
              <a:t>, </a:t>
            </a:r>
            <a:r>
              <a:rPr lang="en-US" sz="4000" b="1" dirty="0" smtClean="0"/>
              <a:t>spirit</a:t>
            </a:r>
          </a:p>
          <a:p>
            <a:pPr marL="0" indent="0">
              <a:buNone/>
            </a:pPr>
            <a:r>
              <a:rPr lang="en-US" sz="4000" b="1" dirty="0" err="1" smtClean="0"/>
              <a:t>Ruach</a:t>
            </a:r>
            <a:r>
              <a:rPr lang="en-US" sz="4000" b="1" dirty="0" smtClean="0"/>
              <a:t> is intangible.  Unlike created matter, it refers to that which is outside the realm of the creation as we know it.</a:t>
            </a:r>
          </a:p>
          <a:p>
            <a:pPr marL="0" indent="0">
              <a:buNone/>
            </a:pPr>
            <a:r>
              <a:rPr lang="en-US" sz="4000" b="1" dirty="0" err="1" smtClean="0"/>
              <a:t>Ruach</a:t>
            </a:r>
            <a:r>
              <a:rPr lang="en-US" sz="4000" b="1" dirty="0" smtClean="0"/>
              <a:t> is connected with “life force” – (Star Wars may have been onto something)</a:t>
            </a:r>
            <a:endParaRPr lang="en-US" sz="4000" b="1" dirty="0" smtClean="0"/>
          </a:p>
        </p:txBody>
      </p:sp>
    </p:spTree>
    <p:extLst>
      <p:ext uri="{BB962C8B-B14F-4D97-AF65-F5344CB8AC3E}">
        <p14:creationId xmlns:p14="http://schemas.microsoft.com/office/powerpoint/2010/main" val="10475401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(Who is) Holy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Is the Holy Spirit the third part of a Trinity?</a:t>
            </a:r>
          </a:p>
          <a:p>
            <a:pPr marL="0" indent="0">
              <a:buNone/>
            </a:pPr>
            <a:r>
              <a:rPr lang="en-US" sz="4000" b="1" dirty="0" smtClean="0"/>
              <a:t>Is the Holy Spirit a person?</a:t>
            </a:r>
          </a:p>
          <a:p>
            <a:pPr marL="0" indent="0">
              <a:buNone/>
            </a:pPr>
            <a:r>
              <a:rPr lang="en-US" sz="4000" b="1" dirty="0" smtClean="0"/>
              <a:t>Is the Holy Spirit merely the power of Elohim?</a:t>
            </a:r>
          </a:p>
          <a:p>
            <a:pPr marL="0" indent="0">
              <a:buNone/>
            </a:pPr>
            <a:r>
              <a:rPr lang="en-US" sz="4000" b="1" dirty="0" smtClean="0"/>
              <a:t>Holy Spirit is the life force that comes from the Living One, the Creator Elohim</a:t>
            </a:r>
          </a:p>
          <a:p>
            <a:pPr marL="0" indent="0">
              <a:buNone/>
            </a:pPr>
            <a:endParaRPr lang="en-US" sz="4000" b="1" dirty="0"/>
          </a:p>
        </p:txBody>
      </p:sp>
    </p:spTree>
    <p:extLst>
      <p:ext uri="{BB962C8B-B14F-4D97-AF65-F5344CB8AC3E}">
        <p14:creationId xmlns:p14="http://schemas.microsoft.com/office/powerpoint/2010/main" val="1032661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a:t>
            </a:r>
            <a:r>
              <a:rPr lang="en-US" sz="4800" b="1" dirty="0" smtClean="0">
                <a:latin typeface="+mn-lt"/>
              </a:rPr>
              <a:t>the Difference Between Spirit and </a:t>
            </a:r>
            <a:r>
              <a:rPr lang="en-US" sz="4800" b="1" dirty="0" smtClean="0">
                <a:latin typeface="+mn-lt"/>
              </a:rPr>
              <a:t>Holy Spirit?</a:t>
            </a:r>
            <a:endParaRPr lang="en-US" sz="4800" b="1" dirty="0">
              <a:latin typeface="+mn-lt"/>
            </a:endParaRPr>
          </a:p>
        </p:txBody>
      </p:sp>
      <p:sp>
        <p:nvSpPr>
          <p:cNvPr id="3" name="Content Placeholder 2"/>
          <p:cNvSpPr>
            <a:spLocks noGrp="1"/>
          </p:cNvSpPr>
          <p:nvPr>
            <p:ph idx="1"/>
          </p:nvPr>
        </p:nvSpPr>
        <p:spPr>
          <a:xfrm>
            <a:off x="609600" y="1540701"/>
            <a:ext cx="10972800" cy="5235578"/>
          </a:xfrm>
        </p:spPr>
        <p:txBody>
          <a:bodyPr>
            <a:normAutofit/>
          </a:bodyPr>
          <a:lstStyle/>
          <a:p>
            <a:pPr marL="0" indent="0">
              <a:buNone/>
            </a:pPr>
            <a:r>
              <a:rPr lang="en-US" sz="4000" b="1" dirty="0" smtClean="0"/>
              <a:t>Spirit is the life the Creator breathes into each living creature</a:t>
            </a:r>
          </a:p>
          <a:p>
            <a:pPr marL="0" indent="0">
              <a:buNone/>
            </a:pPr>
            <a:r>
              <a:rPr lang="en-US" sz="4000" b="1" dirty="0" smtClean="0"/>
              <a:t>Holy Spirit is a measure of his own nature which dwells in people who are in relationship with Him</a:t>
            </a:r>
            <a:endParaRPr lang="en-US" sz="4000" b="1" dirty="0"/>
          </a:p>
        </p:txBody>
      </p:sp>
    </p:spTree>
    <p:extLst>
      <p:ext uri="{BB962C8B-B14F-4D97-AF65-F5344CB8AC3E}">
        <p14:creationId xmlns:p14="http://schemas.microsoft.com/office/powerpoint/2010/main" val="34494126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Old Testament People Had the Holy Spirit</a:t>
            </a:r>
            <a:endParaRPr lang="en-US" sz="4800" b="1" dirty="0">
              <a:latin typeface="+mn-lt"/>
            </a:endParaRPr>
          </a:p>
        </p:txBody>
      </p:sp>
      <p:sp>
        <p:nvSpPr>
          <p:cNvPr id="3" name="Content Placeholder 2"/>
          <p:cNvSpPr>
            <a:spLocks noGrp="1"/>
          </p:cNvSpPr>
          <p:nvPr>
            <p:ph idx="1"/>
          </p:nvPr>
        </p:nvSpPr>
        <p:spPr>
          <a:xfrm>
            <a:off x="609600" y="1277655"/>
            <a:ext cx="10972800" cy="5498624"/>
          </a:xfrm>
        </p:spPr>
        <p:txBody>
          <a:bodyPr>
            <a:normAutofit/>
          </a:bodyPr>
          <a:lstStyle/>
          <a:p>
            <a:pPr marL="0" indent="0">
              <a:buNone/>
            </a:pPr>
            <a:r>
              <a:rPr lang="en-US" sz="4000" b="1" dirty="0" smtClean="0"/>
              <a:t>Bezalel - </a:t>
            </a:r>
            <a:r>
              <a:rPr lang="en-US" dirty="0"/>
              <a:t>  </a:t>
            </a:r>
            <a:r>
              <a:rPr lang="en-US" sz="4000" b="1" dirty="0"/>
              <a:t>Then Mosheh said to the sons of </a:t>
            </a:r>
            <a:r>
              <a:rPr lang="en-US" sz="4000" b="1" dirty="0" err="1"/>
              <a:t>Yisrael</a:t>
            </a:r>
            <a:r>
              <a:rPr lang="en-US" sz="4000" b="1" dirty="0"/>
              <a:t>, "See, Yahuwah has chosen Bezalel son of Uri, the son of </a:t>
            </a:r>
            <a:r>
              <a:rPr lang="en-US" sz="4000" b="1" dirty="0" err="1"/>
              <a:t>Hur</a:t>
            </a:r>
            <a:r>
              <a:rPr lang="en-US" sz="4000" b="1" dirty="0"/>
              <a:t>, of the tribe of </a:t>
            </a:r>
            <a:r>
              <a:rPr lang="en-US" sz="4000" b="1" dirty="0" err="1" smtClean="0"/>
              <a:t>Yehudah</a:t>
            </a:r>
            <a:r>
              <a:rPr lang="en-US" sz="4000" b="1" dirty="0" smtClean="0"/>
              <a:t>, and </a:t>
            </a:r>
            <a:r>
              <a:rPr lang="en-US" sz="4000" b="1" dirty="0"/>
              <a:t>he has </a:t>
            </a:r>
            <a:r>
              <a:rPr lang="en-US" sz="4000" b="1" u="sng" dirty="0"/>
              <a:t>filled him with the Spirit of Elohim</a:t>
            </a:r>
            <a:r>
              <a:rPr lang="en-US" sz="4000" b="1" dirty="0"/>
              <a:t>, with skill, ability and knowledge in all kinds of crafts--</a:t>
            </a:r>
          </a:p>
          <a:p>
            <a:pPr marL="0" indent="0">
              <a:buNone/>
            </a:pPr>
            <a:r>
              <a:rPr lang="en-US" sz="4000" b="1" dirty="0" smtClean="0"/>
              <a:t>to </a:t>
            </a:r>
            <a:r>
              <a:rPr lang="en-US" sz="4000" b="1" dirty="0"/>
              <a:t>make artistic designs for work in gold, silver and </a:t>
            </a:r>
            <a:r>
              <a:rPr lang="en-US" sz="4000" b="1" dirty="0" smtClean="0"/>
              <a:t>bronze, to </a:t>
            </a:r>
            <a:r>
              <a:rPr lang="en-US" sz="4000" b="1" dirty="0"/>
              <a:t>cut and set stones, to work in wood and to engage in all kinds of artistic craftsmanship</a:t>
            </a:r>
            <a:r>
              <a:rPr lang="en-US" sz="4000" b="1" dirty="0" smtClean="0"/>
              <a:t>. Exodus 35:30-33</a:t>
            </a:r>
            <a:endParaRPr lang="en-US" sz="4000" b="1" dirty="0"/>
          </a:p>
        </p:txBody>
      </p:sp>
    </p:spTree>
    <p:extLst>
      <p:ext uri="{BB962C8B-B14F-4D97-AF65-F5344CB8AC3E}">
        <p14:creationId xmlns:p14="http://schemas.microsoft.com/office/powerpoint/2010/main" val="40487193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Old Testament People Had the Holy Spirit</a:t>
            </a:r>
            <a:endParaRPr lang="en-US" sz="4800" b="1" dirty="0">
              <a:latin typeface="+mn-lt"/>
            </a:endParaRPr>
          </a:p>
        </p:txBody>
      </p:sp>
      <p:sp>
        <p:nvSpPr>
          <p:cNvPr id="3" name="Content Placeholder 2"/>
          <p:cNvSpPr>
            <a:spLocks noGrp="1"/>
          </p:cNvSpPr>
          <p:nvPr>
            <p:ph idx="1"/>
          </p:nvPr>
        </p:nvSpPr>
        <p:spPr>
          <a:xfrm>
            <a:off x="609600" y="1277655"/>
            <a:ext cx="10972800" cy="5498624"/>
          </a:xfrm>
        </p:spPr>
        <p:txBody>
          <a:bodyPr>
            <a:normAutofit lnSpcReduction="10000"/>
          </a:bodyPr>
          <a:lstStyle/>
          <a:p>
            <a:pPr marL="0" indent="0">
              <a:buNone/>
            </a:pPr>
            <a:r>
              <a:rPr lang="en-US" sz="4000" b="1" dirty="0" smtClean="0"/>
              <a:t>Saul - </a:t>
            </a:r>
            <a:r>
              <a:rPr lang="en-US" dirty="0"/>
              <a:t> </a:t>
            </a:r>
            <a:r>
              <a:rPr lang="en-US" sz="4000" b="1" dirty="0"/>
              <a:t>"After that you will go to </a:t>
            </a:r>
            <a:r>
              <a:rPr lang="en-US" sz="4000" b="1" dirty="0" err="1"/>
              <a:t>Gibeah</a:t>
            </a:r>
            <a:r>
              <a:rPr lang="en-US" sz="4000" b="1" dirty="0"/>
              <a:t> of Elohim, where there is a Philistine outpost. As you approach the town, you will meet a procession of prophets coming down from the high place with lyres, tambourines, flutes and harps being played before them, and they will be prophesying.</a:t>
            </a:r>
          </a:p>
          <a:p>
            <a:pPr marL="0" indent="0">
              <a:buNone/>
            </a:pPr>
            <a:r>
              <a:rPr lang="en-US" sz="4000" b="1" u="sng" dirty="0" smtClean="0"/>
              <a:t>The </a:t>
            </a:r>
            <a:r>
              <a:rPr lang="en-US" sz="4000" b="1" u="sng" dirty="0"/>
              <a:t>Spirit of Yahuwah will come upon you in power</a:t>
            </a:r>
            <a:r>
              <a:rPr lang="en-US" sz="4000" b="1" dirty="0"/>
              <a:t>, and you will prophesy with them; and you will be changed into a different person.</a:t>
            </a:r>
          </a:p>
          <a:p>
            <a:pPr marL="0" indent="0">
              <a:buNone/>
            </a:pPr>
            <a:r>
              <a:rPr lang="en-US" sz="4000" b="1" dirty="0" smtClean="0"/>
              <a:t>1 Samuel 10:5-6</a:t>
            </a:r>
            <a:endParaRPr lang="en-US" sz="4000" b="1" dirty="0"/>
          </a:p>
        </p:txBody>
      </p:sp>
    </p:spTree>
    <p:extLst>
      <p:ext uri="{BB962C8B-B14F-4D97-AF65-F5344CB8AC3E}">
        <p14:creationId xmlns:p14="http://schemas.microsoft.com/office/powerpoint/2010/main" val="13092910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Old Testament People Had the Holy Spirit</a:t>
            </a:r>
            <a:endParaRPr lang="en-US" sz="4800" b="1" dirty="0">
              <a:latin typeface="+mn-lt"/>
            </a:endParaRPr>
          </a:p>
        </p:txBody>
      </p:sp>
      <p:sp>
        <p:nvSpPr>
          <p:cNvPr id="3" name="Content Placeholder 2"/>
          <p:cNvSpPr>
            <a:spLocks noGrp="1"/>
          </p:cNvSpPr>
          <p:nvPr>
            <p:ph idx="1"/>
          </p:nvPr>
        </p:nvSpPr>
        <p:spPr>
          <a:xfrm>
            <a:off x="609600" y="1277655"/>
            <a:ext cx="10972800" cy="5498624"/>
          </a:xfrm>
        </p:spPr>
        <p:txBody>
          <a:bodyPr>
            <a:normAutofit/>
          </a:bodyPr>
          <a:lstStyle/>
          <a:p>
            <a:pPr marL="0" indent="0">
              <a:buNone/>
            </a:pPr>
            <a:r>
              <a:rPr lang="en-US" sz="4000" b="1" dirty="0" smtClean="0"/>
              <a:t>David - </a:t>
            </a:r>
            <a:r>
              <a:rPr lang="en-US" dirty="0" smtClean="0"/>
              <a:t> </a:t>
            </a:r>
            <a:r>
              <a:rPr lang="en-US" dirty="0"/>
              <a:t> </a:t>
            </a:r>
            <a:r>
              <a:rPr lang="en-US" sz="4000" b="1" dirty="0"/>
              <a:t>So he sent and had him brought in. He was ruddy, with a fine appearance and handsome features. Then Yahuwah said, "Rise and anoint him; he is the one."</a:t>
            </a:r>
          </a:p>
          <a:p>
            <a:pPr marL="0" indent="0">
              <a:buNone/>
            </a:pPr>
            <a:r>
              <a:rPr lang="en-US" sz="4000" b="1" dirty="0" smtClean="0"/>
              <a:t>So </a:t>
            </a:r>
            <a:r>
              <a:rPr lang="en-US" sz="4000" b="1" dirty="0"/>
              <a:t>Samuel took the horn of oil and anointed him in the presence of his brothers, and from that day on </a:t>
            </a:r>
            <a:r>
              <a:rPr lang="en-US" sz="4000" b="1" u="sng" dirty="0"/>
              <a:t>the Spirit of Yahuwah came upon David in power</a:t>
            </a:r>
            <a:r>
              <a:rPr lang="en-US" sz="4000" b="1" dirty="0"/>
              <a:t>. Samuel then went to Ramah.</a:t>
            </a:r>
          </a:p>
          <a:p>
            <a:pPr marL="0" indent="0">
              <a:buNone/>
            </a:pPr>
            <a:r>
              <a:rPr lang="en-US" sz="4000" b="1" dirty="0" smtClean="0"/>
              <a:t>1 Samuel 16:12-13</a:t>
            </a:r>
            <a:endParaRPr lang="en-US" sz="4000" b="1" dirty="0"/>
          </a:p>
        </p:txBody>
      </p:sp>
    </p:spTree>
    <p:extLst>
      <p:ext uri="{BB962C8B-B14F-4D97-AF65-F5344CB8AC3E}">
        <p14:creationId xmlns:p14="http://schemas.microsoft.com/office/powerpoint/2010/main" val="23962633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What’s the Difference</a:t>
            </a:r>
            <a:endParaRPr lang="en-US" sz="4800" b="1" dirty="0">
              <a:latin typeface="+mn-lt"/>
            </a:endParaRPr>
          </a:p>
        </p:txBody>
      </p:sp>
      <p:sp>
        <p:nvSpPr>
          <p:cNvPr id="3" name="Content Placeholder 2"/>
          <p:cNvSpPr>
            <a:spLocks noGrp="1"/>
          </p:cNvSpPr>
          <p:nvPr>
            <p:ph idx="1"/>
          </p:nvPr>
        </p:nvSpPr>
        <p:spPr>
          <a:xfrm>
            <a:off x="609600" y="1277655"/>
            <a:ext cx="10972800" cy="5498624"/>
          </a:xfrm>
        </p:spPr>
        <p:txBody>
          <a:bodyPr>
            <a:normAutofit/>
          </a:bodyPr>
          <a:lstStyle/>
          <a:p>
            <a:pPr marL="0" indent="0">
              <a:buNone/>
            </a:pPr>
            <a:r>
              <a:rPr lang="en-US" sz="4000" b="1" dirty="0" smtClean="0"/>
              <a:t>Very little!  The Holy Spirit came upon people in power then and now</a:t>
            </a:r>
          </a:p>
          <a:p>
            <a:pPr marL="0" indent="0">
              <a:buNone/>
            </a:pPr>
            <a:r>
              <a:rPr lang="en-US" sz="4000" b="1" dirty="0" smtClean="0"/>
              <a:t>The Holy Spirit came and went then and now</a:t>
            </a:r>
            <a:endParaRPr lang="en-US" sz="4000" b="1" dirty="0"/>
          </a:p>
        </p:txBody>
      </p:sp>
    </p:spTree>
    <p:extLst>
      <p:ext uri="{BB962C8B-B14F-4D97-AF65-F5344CB8AC3E}">
        <p14:creationId xmlns:p14="http://schemas.microsoft.com/office/powerpoint/2010/main" val="2445758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New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I will give them one heart and </a:t>
            </a:r>
            <a:r>
              <a:rPr lang="en-US" sz="4000" b="1" u="sng" dirty="0"/>
              <a:t>I will put a new Spirit within them</a:t>
            </a:r>
            <a:r>
              <a:rPr lang="en-US" sz="4000" dirty="0"/>
              <a:t>; I will remove the heart of stone from their bodies and I will give them a heart of flesh, </a:t>
            </a:r>
            <a:r>
              <a:rPr lang="en-US" sz="4000" b="1" u="sng" dirty="0"/>
              <a:t>so that they may obey my rules (Hebrew, "</a:t>
            </a:r>
            <a:r>
              <a:rPr lang="en-US" sz="4000" b="1" u="sng" dirty="0" err="1"/>
              <a:t>chukot</a:t>
            </a:r>
            <a:r>
              <a:rPr lang="en-US" sz="4000" b="1" u="sng" dirty="0"/>
              <a:t>") and keep my right-rulings (Hebrew, "</a:t>
            </a:r>
            <a:r>
              <a:rPr lang="en-US" sz="4000" b="1" u="sng" dirty="0" err="1"/>
              <a:t>mishpatim</a:t>
            </a:r>
            <a:r>
              <a:rPr lang="en-US" sz="4000" b="1" u="sng" dirty="0"/>
              <a:t>") and observe them.</a:t>
            </a:r>
            <a:r>
              <a:rPr lang="en-US" sz="4000" dirty="0"/>
              <a:t> Then they will be my people, and I will be their Elohim. (</a:t>
            </a:r>
            <a:r>
              <a:rPr lang="en-US" sz="4000" dirty="0" err="1"/>
              <a:t>Yechezqel</a:t>
            </a:r>
            <a:r>
              <a:rPr lang="en-US" sz="4000" dirty="0"/>
              <a:t> 11:19-20</a:t>
            </a:r>
            <a:r>
              <a:rPr lang="en-US" sz="4000" dirty="0" smtClean="0"/>
              <a:t>).</a:t>
            </a:r>
            <a:endParaRPr lang="en-US" sz="4000" b="1" dirty="0"/>
          </a:p>
        </p:txBody>
      </p:sp>
    </p:spTree>
    <p:extLst>
      <p:ext uri="{BB962C8B-B14F-4D97-AF65-F5344CB8AC3E}">
        <p14:creationId xmlns:p14="http://schemas.microsoft.com/office/powerpoint/2010/main" val="41985899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the Latter Days…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will take you from the nations and gather you from all the countries; then I will bring you to your land.  I will sprinkle you with pure water and you will be clean from all your impurities. I will purify you from all your idols.  I will give you a new heart, and I will put a new spirit within you. I will remove the heart of stone from your body and give you a heart of flesh</a:t>
            </a:r>
            <a:r>
              <a:rPr lang="en-US" sz="4000" b="1" dirty="0" smtClean="0"/>
              <a:t>. Zeke 36</a:t>
            </a:r>
            <a:endParaRPr lang="en-US" sz="4000" b="1" dirty="0"/>
          </a:p>
        </p:txBody>
      </p:sp>
    </p:spTree>
    <p:extLst>
      <p:ext uri="{BB962C8B-B14F-4D97-AF65-F5344CB8AC3E}">
        <p14:creationId xmlns:p14="http://schemas.microsoft.com/office/powerpoint/2010/main" val="19335382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Purpose of the Spirit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 </a:t>
            </a:r>
            <a:r>
              <a:rPr lang="en-US" sz="4000" b="1" u="sng" dirty="0"/>
              <a:t>I will put my Spirit within you; I will cause you to walk in my rules (Hebrew, "</a:t>
            </a:r>
            <a:r>
              <a:rPr lang="en-US" sz="4000" b="1" u="sng" dirty="0" err="1"/>
              <a:t>chukot</a:t>
            </a:r>
            <a:r>
              <a:rPr lang="en-US" sz="4000" b="1" u="sng" dirty="0"/>
              <a:t>") and carefully observe my right-rulings (Hebrew, "</a:t>
            </a:r>
            <a:r>
              <a:rPr lang="en-US" sz="4000" b="1" u="sng" dirty="0" err="1"/>
              <a:t>mishpatim</a:t>
            </a:r>
            <a:r>
              <a:rPr lang="en-US" sz="4000" b="1" u="sng" dirty="0"/>
              <a:t>")</a:t>
            </a:r>
            <a:r>
              <a:rPr lang="en-US" sz="4000" b="1" dirty="0"/>
              <a:t>.  Then you will live in the land I gave to your fathers; you will be my people, and I will be your Elohim.  I will save you from all your uncleanness (</a:t>
            </a:r>
            <a:r>
              <a:rPr lang="en-US" sz="4000" b="1" dirty="0" err="1" smtClean="0"/>
              <a:t>Yechezqel</a:t>
            </a:r>
            <a:r>
              <a:rPr lang="en-US" sz="4000" b="1" dirty="0" smtClean="0"/>
              <a:t>/Ezekiel </a:t>
            </a:r>
            <a:r>
              <a:rPr lang="en-US" sz="4000" b="1" dirty="0"/>
              <a:t>36:24-29).</a:t>
            </a:r>
          </a:p>
        </p:txBody>
      </p:sp>
    </p:spTree>
    <p:extLst>
      <p:ext uri="{BB962C8B-B14F-4D97-AF65-F5344CB8AC3E}">
        <p14:creationId xmlns:p14="http://schemas.microsoft.com/office/powerpoint/2010/main" val="1047934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b="1" dirty="0">
                <a:latin typeface="+mn-lt"/>
              </a:rPr>
              <a:t>What was the Prophetic Reason </a:t>
            </a:r>
            <a:r>
              <a:rPr lang="en-US" b="1" dirty="0" smtClean="0">
                <a:latin typeface="+mn-lt"/>
              </a:rPr>
              <a:t>For a New Covenant?</a:t>
            </a:r>
            <a:endParaRPr lang="en-US" b="1" dirty="0">
              <a:latin typeface="+mn-lt"/>
            </a:endParaRPr>
          </a:p>
        </p:txBody>
      </p:sp>
      <p:sp>
        <p:nvSpPr>
          <p:cNvPr id="3" name="Content Placeholder 2"/>
          <p:cNvSpPr>
            <a:spLocks noGrp="1"/>
          </p:cNvSpPr>
          <p:nvPr>
            <p:ph idx="1"/>
          </p:nvPr>
        </p:nvSpPr>
        <p:spPr>
          <a:xfrm>
            <a:off x="609600" y="1352811"/>
            <a:ext cx="10972800" cy="5423468"/>
          </a:xfrm>
        </p:spPr>
        <p:txBody>
          <a:bodyPr>
            <a:normAutofit lnSpcReduction="10000"/>
          </a:bodyPr>
          <a:lstStyle/>
          <a:p>
            <a:pPr marL="0" indent="0">
              <a:buNone/>
            </a:pPr>
            <a:r>
              <a:rPr lang="en-US" sz="4000" b="1" dirty="0" smtClean="0"/>
              <a:t>"</a:t>
            </a:r>
            <a:r>
              <a:rPr lang="en-US" sz="4000" b="1" dirty="0"/>
              <a:t>Indeed, a time is coming," says Yahuwah, "when I will make a new agreement with the people of </a:t>
            </a:r>
            <a:r>
              <a:rPr lang="en-US" sz="4000" b="1" dirty="0" err="1"/>
              <a:t>Yisrael</a:t>
            </a:r>
            <a:r>
              <a:rPr lang="en-US" sz="4000" b="1" dirty="0"/>
              <a:t> and </a:t>
            </a:r>
            <a:r>
              <a:rPr lang="en-US" sz="4000" b="1" dirty="0" err="1"/>
              <a:t>Yehudah</a:t>
            </a:r>
            <a:r>
              <a:rPr lang="en-US" sz="4000" b="1" dirty="0"/>
              <a:t>.  It will not be like the old agreement that I made with their ancestors when I took them by the hand and led them out of Egypt. For they violated that agreement, even though I was a faithful husband to them," says Yahuwah.  "But I will make a new agreement with the whole nation of </a:t>
            </a:r>
            <a:r>
              <a:rPr lang="en-US" sz="4000" b="1" dirty="0" err="1"/>
              <a:t>Yisrael</a:t>
            </a:r>
            <a:r>
              <a:rPr lang="en-US" sz="4000" b="1" dirty="0"/>
              <a:t> after I plant them back in the land," says Yahuwah.</a:t>
            </a:r>
          </a:p>
        </p:txBody>
      </p:sp>
    </p:spTree>
    <p:extLst>
      <p:ext uri="{BB962C8B-B14F-4D97-AF65-F5344CB8AC3E}">
        <p14:creationId xmlns:p14="http://schemas.microsoft.com/office/powerpoint/2010/main" val="2871038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Torah Instruction Part of New Covenant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will put my Instruction within them and write it on their hearts and minds. And I will be their Elohim and they will be my people.  "People will no longer need to teach their neighbors and relatives to know me. That is because all of them, from the least important to the most important, will know me," says Yahuwah. "All of this is based on the fact that I will forgive their sin and will no longer call to mind the wrong they have done." (</a:t>
            </a:r>
            <a:r>
              <a:rPr lang="en-US" sz="4000" b="1" dirty="0" err="1"/>
              <a:t>Yirmyahu</a:t>
            </a:r>
            <a:r>
              <a:rPr lang="en-US" sz="4000" b="1" dirty="0"/>
              <a:t> 31:31-34)</a:t>
            </a:r>
          </a:p>
        </p:txBody>
      </p:sp>
    </p:spTree>
    <p:extLst>
      <p:ext uri="{BB962C8B-B14F-4D97-AF65-F5344CB8AC3E}">
        <p14:creationId xmlns:p14="http://schemas.microsoft.com/office/powerpoint/2010/main" val="2054853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504057"/>
          </a:xfrm>
        </p:spPr>
        <p:txBody>
          <a:bodyPr>
            <a:noAutofit/>
          </a:bodyPr>
          <a:lstStyle/>
          <a:p>
            <a:pPr algn="ctr"/>
            <a:r>
              <a:rPr lang="en-US" b="1" dirty="0" smtClean="0">
                <a:latin typeface="+mn-lt"/>
              </a:rPr>
              <a:t>What </a:t>
            </a:r>
            <a:r>
              <a:rPr lang="en-US" b="1" dirty="0">
                <a:latin typeface="+mn-lt"/>
              </a:rPr>
              <a:t>Did the Master Say is the Purpose of the Spirit He Would Send</a:t>
            </a:r>
            <a:r>
              <a:rPr lang="en-US" b="1" dirty="0" smtClean="0">
                <a:latin typeface="+mn-lt"/>
              </a:rPr>
              <a:t>?</a:t>
            </a:r>
            <a:endParaRPr lang="en-US" b="1" dirty="0">
              <a:latin typeface="+mn-lt"/>
            </a:endParaRPr>
          </a:p>
        </p:txBody>
      </p:sp>
      <p:sp>
        <p:nvSpPr>
          <p:cNvPr id="3" name="Content Placeholder 2"/>
          <p:cNvSpPr>
            <a:spLocks noGrp="1"/>
          </p:cNvSpPr>
          <p:nvPr>
            <p:ph idx="1"/>
          </p:nvPr>
        </p:nvSpPr>
        <p:spPr>
          <a:xfrm>
            <a:off x="609600" y="1640910"/>
            <a:ext cx="10972800" cy="5135369"/>
          </a:xfrm>
        </p:spPr>
        <p:txBody>
          <a:bodyPr>
            <a:normAutofit/>
          </a:bodyPr>
          <a:lstStyle/>
          <a:p>
            <a:pPr marL="0" indent="0">
              <a:buNone/>
            </a:pPr>
            <a:r>
              <a:rPr lang="en-US" sz="4000" b="1" dirty="0" smtClean="0"/>
              <a:t>"If </a:t>
            </a:r>
            <a:r>
              <a:rPr lang="en-US" sz="4000" b="1" dirty="0"/>
              <a:t>you love me, you will obey what I command. </a:t>
            </a:r>
            <a:r>
              <a:rPr lang="en-US" sz="4000" b="1" dirty="0" smtClean="0"/>
              <a:t> </a:t>
            </a:r>
            <a:r>
              <a:rPr lang="en-US" sz="4000" b="1" dirty="0"/>
              <a:t>And I will ask the Father, and </a:t>
            </a:r>
            <a:r>
              <a:rPr lang="en-US" sz="4000" b="1" u="sng" dirty="0"/>
              <a:t>he will give you another Counselor to be with you forever</a:t>
            </a:r>
            <a:r>
              <a:rPr lang="en-US" sz="4000" b="1" dirty="0"/>
              <a:t>-</a:t>
            </a:r>
            <a:r>
              <a:rPr lang="en-US" sz="4000" b="1" dirty="0" smtClean="0"/>
              <a:t>- </a:t>
            </a:r>
            <a:r>
              <a:rPr lang="en-US" sz="4000" b="1" u="sng" dirty="0"/>
              <a:t>the Spirit of truth</a:t>
            </a:r>
            <a:r>
              <a:rPr lang="en-US" sz="4000" b="1" dirty="0"/>
              <a:t>. The world cannot accept him, because it neither sees him nor knows him. But you know him, for </a:t>
            </a:r>
            <a:r>
              <a:rPr lang="en-US" sz="4000" b="1" u="sng" dirty="0"/>
              <a:t>he lives with you and will be in you</a:t>
            </a:r>
            <a:r>
              <a:rPr lang="en-US" sz="4000" b="1" dirty="0"/>
              <a:t>. </a:t>
            </a:r>
            <a:r>
              <a:rPr lang="en-US" sz="4000" b="1" dirty="0" smtClean="0"/>
              <a:t> </a:t>
            </a:r>
            <a:r>
              <a:rPr lang="en-US" sz="4000" b="1" dirty="0"/>
              <a:t>I will not leave you as orphans; I will come to you. </a:t>
            </a:r>
            <a:r>
              <a:rPr lang="en-US" sz="4000" b="1" dirty="0" smtClean="0"/>
              <a:t>Lazarus </a:t>
            </a:r>
            <a:r>
              <a:rPr lang="en-US" sz="4000" b="1" dirty="0" smtClean="0"/>
              <a:t>14:15-18</a:t>
            </a:r>
            <a:endParaRPr lang="en-US" sz="4000" b="1" dirty="0"/>
          </a:p>
        </p:txBody>
      </p:sp>
    </p:spTree>
    <p:extLst>
      <p:ext uri="{BB962C8B-B14F-4D97-AF65-F5344CB8AC3E}">
        <p14:creationId xmlns:p14="http://schemas.microsoft.com/office/powerpoint/2010/main" val="20993472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Can Messiah Be in 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Before </a:t>
            </a:r>
            <a:r>
              <a:rPr lang="en-US" sz="4000" b="1" dirty="0"/>
              <a:t>long, the world will not see me anymore, but you will see me. Because I live, you also will live. </a:t>
            </a:r>
            <a:r>
              <a:rPr lang="en-US" sz="4000" b="1" dirty="0" smtClean="0"/>
              <a:t> </a:t>
            </a:r>
            <a:r>
              <a:rPr lang="en-US" sz="4000" b="1" dirty="0"/>
              <a:t>On that day you will realize that I am in my Father, and you are in me, and I am in you. </a:t>
            </a:r>
            <a:r>
              <a:rPr lang="en-US" sz="4000" b="1" dirty="0" smtClean="0"/>
              <a:t>Whoever </a:t>
            </a:r>
            <a:r>
              <a:rPr lang="en-US" sz="4000" b="1" dirty="0"/>
              <a:t>has my commands and obeys them, he is the one who loves me. He who loves me will be loved by my Father, and I too will love him and show myself to him." </a:t>
            </a:r>
            <a:r>
              <a:rPr lang="en-US" sz="4000" b="1" dirty="0"/>
              <a:t>Lazarus </a:t>
            </a:r>
            <a:r>
              <a:rPr lang="en-US" sz="4000" b="1" dirty="0" smtClean="0"/>
              <a:t>14:19-21</a:t>
            </a:r>
            <a:endParaRPr lang="en-US" sz="4000" b="1" dirty="0"/>
          </a:p>
        </p:txBody>
      </p:sp>
    </p:spTree>
    <p:extLst>
      <p:ext uri="{BB962C8B-B14F-4D97-AF65-F5344CB8AC3E}">
        <p14:creationId xmlns:p14="http://schemas.microsoft.com/office/powerpoint/2010/main" val="1033224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Make Our Home With Him!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err="1"/>
              <a:t>Yehudah</a:t>
            </a:r>
            <a:r>
              <a:rPr lang="en-US" sz="4000" b="1" dirty="0"/>
              <a:t> (not </a:t>
            </a:r>
            <a:r>
              <a:rPr lang="en-US" sz="4000" b="1" dirty="0" err="1"/>
              <a:t>Yehudah</a:t>
            </a:r>
            <a:r>
              <a:rPr lang="en-US" sz="4000" b="1" dirty="0"/>
              <a:t> Iscariot) said, "But, Master, why do you intend to show yourself to us and not to the world?" </a:t>
            </a:r>
            <a:r>
              <a:rPr lang="en-US" sz="4000" b="1" dirty="0" smtClean="0"/>
              <a:t> </a:t>
            </a:r>
            <a:r>
              <a:rPr lang="en-US" sz="4000" b="1" dirty="0" err="1"/>
              <a:t>Yahusha</a:t>
            </a:r>
            <a:r>
              <a:rPr lang="en-US" sz="4000" b="1" dirty="0"/>
              <a:t> replied, "If anyone loves me, he will obey my teaching. My Father will love him, and </a:t>
            </a:r>
            <a:r>
              <a:rPr lang="en-US" sz="4000" b="1" u="sng" dirty="0"/>
              <a:t>we will come to him and make our home with him</a:t>
            </a:r>
            <a:r>
              <a:rPr lang="en-US" sz="4000" b="1" dirty="0"/>
              <a:t>. </a:t>
            </a:r>
            <a:r>
              <a:rPr lang="en-US" sz="4000" b="1" dirty="0"/>
              <a:t>Lazarus </a:t>
            </a:r>
            <a:r>
              <a:rPr lang="en-US" sz="4000" b="1" dirty="0" smtClean="0"/>
              <a:t>14:22-23</a:t>
            </a:r>
            <a:endParaRPr lang="en-US" sz="4000" b="1" dirty="0"/>
          </a:p>
        </p:txBody>
      </p:sp>
    </p:spTree>
    <p:extLst>
      <p:ext uri="{BB962C8B-B14F-4D97-AF65-F5344CB8AC3E}">
        <p14:creationId xmlns:p14="http://schemas.microsoft.com/office/powerpoint/2010/main" val="41086880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My Father’s House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let your hearts be troubled. Trust in Elohim; trust also in me.</a:t>
            </a:r>
          </a:p>
          <a:p>
            <a:pPr marL="0" indent="0">
              <a:buNone/>
            </a:pPr>
            <a:r>
              <a:rPr lang="en-US" sz="4000" b="1" dirty="0" smtClean="0"/>
              <a:t>In </a:t>
            </a:r>
            <a:r>
              <a:rPr lang="en-US" sz="4000" b="1" dirty="0"/>
              <a:t>my Father's house are many rooms; if it were not so, I would have told you. I am going </a:t>
            </a:r>
            <a:r>
              <a:rPr lang="en-US" sz="4000" b="1" dirty="0" smtClean="0"/>
              <a:t>(there) </a:t>
            </a:r>
            <a:r>
              <a:rPr lang="en-US" sz="4000" b="1" dirty="0"/>
              <a:t>to prepare a place for you.</a:t>
            </a:r>
          </a:p>
          <a:p>
            <a:pPr marL="0" indent="0">
              <a:buNone/>
            </a:pPr>
            <a:r>
              <a:rPr lang="en-US" sz="4000" b="1" dirty="0" smtClean="0"/>
              <a:t>And </a:t>
            </a:r>
            <a:r>
              <a:rPr lang="en-US" sz="4000" b="1" dirty="0"/>
              <a:t>if I go and prepare a place for you, I will come back and take you to be with me that you also may be where I am</a:t>
            </a:r>
            <a:r>
              <a:rPr lang="en-US" sz="4000" b="1" dirty="0" smtClean="0"/>
              <a:t>.  Lazarus 14:1-3</a:t>
            </a:r>
            <a:endParaRPr lang="en-US" sz="4000" b="1" dirty="0"/>
          </a:p>
        </p:txBody>
      </p:sp>
    </p:spTree>
    <p:extLst>
      <p:ext uri="{BB962C8B-B14F-4D97-AF65-F5344CB8AC3E}">
        <p14:creationId xmlns:p14="http://schemas.microsoft.com/office/powerpoint/2010/main" val="511099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Teach, Remind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a:t>
            </a:r>
            <a:r>
              <a:rPr lang="en-US" sz="4000" b="1" dirty="0"/>
              <a:t>who does not love me will not obey my teaching. These words you hear are not my own; they belong to the Father who sent me. </a:t>
            </a:r>
            <a:r>
              <a:rPr lang="en-US" sz="4000" b="1" dirty="0" smtClean="0"/>
              <a:t> </a:t>
            </a:r>
            <a:r>
              <a:rPr lang="en-US" sz="4000" b="1" dirty="0"/>
              <a:t>All this I have spoken while still with you. </a:t>
            </a:r>
            <a:r>
              <a:rPr lang="en-US" sz="4000" b="1" dirty="0" smtClean="0"/>
              <a:t> </a:t>
            </a:r>
            <a:r>
              <a:rPr lang="en-US" sz="4000" b="1" dirty="0"/>
              <a:t>But </a:t>
            </a:r>
            <a:r>
              <a:rPr lang="en-US" sz="4000" b="1" u="sng" dirty="0"/>
              <a:t>the Counselor, the Holy Spirit, whom the Father will send in my name</a:t>
            </a:r>
            <a:r>
              <a:rPr lang="en-US" sz="4000" b="1" dirty="0"/>
              <a:t>, </a:t>
            </a:r>
            <a:r>
              <a:rPr lang="en-US" sz="4000" b="1" u="sng" dirty="0"/>
              <a:t>will teach you all things and will remind you of everything I have said to you</a:t>
            </a:r>
            <a:r>
              <a:rPr lang="en-US" sz="4000" b="1" dirty="0"/>
              <a:t>." (Lazarus </a:t>
            </a:r>
            <a:r>
              <a:rPr lang="en-US" sz="4000" b="1" dirty="0" smtClean="0"/>
              <a:t>14:24-26)</a:t>
            </a:r>
            <a:endParaRPr lang="en-US" sz="4000" b="1" dirty="0"/>
          </a:p>
        </p:txBody>
      </p:sp>
    </p:spTree>
    <p:extLst>
      <p:ext uri="{BB962C8B-B14F-4D97-AF65-F5344CB8AC3E}">
        <p14:creationId xmlns:p14="http://schemas.microsoft.com/office/powerpoint/2010/main" val="4557340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a:t> </a:t>
            </a:r>
            <a:r>
              <a:rPr lang="en-US" b="1" dirty="0" err="1">
                <a:latin typeface="Bwgrkn" panose="00000400000000000000" pitchFamily="2" charset="0"/>
              </a:rPr>
              <a:t>para,klhtoj</a:t>
            </a:r>
            <a:r>
              <a:rPr lang="en-US" b="1" dirty="0">
                <a:latin typeface="Bwgrkn" panose="00000400000000000000" pitchFamily="2" charset="0"/>
              </a:rPr>
              <a:t> </a:t>
            </a:r>
            <a:endParaRPr lang="en-US" dirty="0">
              <a:latin typeface="Bwgrkn" panose="00000400000000000000" pitchFamily="2" charset="0"/>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Paraklatos</a:t>
            </a:r>
            <a:r>
              <a:rPr lang="en-US" sz="4000" b="1" dirty="0" smtClean="0"/>
              <a:t> </a:t>
            </a:r>
            <a:r>
              <a:rPr lang="en-US" sz="5400" b="1" dirty="0" smtClean="0"/>
              <a:t>- </a:t>
            </a:r>
            <a:r>
              <a:rPr lang="en-US" sz="4000" dirty="0"/>
              <a:t> </a:t>
            </a:r>
            <a:r>
              <a:rPr lang="en-US" sz="4000" b="1" dirty="0" smtClean="0"/>
              <a:t>one called alongside</a:t>
            </a:r>
            <a:r>
              <a:rPr lang="en-US" sz="4000" dirty="0" smtClean="0"/>
              <a:t>, </a:t>
            </a:r>
            <a:r>
              <a:rPr lang="en-US" sz="4000" b="1" dirty="0" smtClean="0"/>
              <a:t>one </a:t>
            </a:r>
            <a:r>
              <a:rPr lang="en-US" sz="4000" b="1" dirty="0"/>
              <a:t>who appears in another’s behalf, </a:t>
            </a:r>
            <a:r>
              <a:rPr lang="en-US" sz="4000" b="1" i="1" dirty="0"/>
              <a:t>mediator, intercessor, </a:t>
            </a:r>
            <a:r>
              <a:rPr lang="en-US" sz="4000" b="1" i="1" dirty="0" smtClean="0"/>
              <a:t>helper, Counselor, </a:t>
            </a:r>
          </a:p>
          <a:p>
            <a:pPr marL="0" indent="0">
              <a:buNone/>
            </a:pPr>
            <a:r>
              <a:rPr lang="en-US" sz="4000" b="1" i="1" dirty="0" smtClean="0"/>
              <a:t>Lawyer?</a:t>
            </a:r>
            <a:endParaRPr lang="en-US" sz="5400" b="1" dirty="0"/>
          </a:p>
        </p:txBody>
      </p:sp>
    </p:spTree>
    <p:extLst>
      <p:ext uri="{BB962C8B-B14F-4D97-AF65-F5344CB8AC3E}">
        <p14:creationId xmlns:p14="http://schemas.microsoft.com/office/powerpoint/2010/main" val="30076412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To Receive Power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dirty="0"/>
              <a:t>you will receive power when the Holy Spirit comes on you; and you will be my witnesses in </a:t>
            </a:r>
            <a:r>
              <a:rPr lang="en-US" sz="4000" b="1" dirty="0" err="1"/>
              <a:t>Yerushalayim</a:t>
            </a:r>
            <a:r>
              <a:rPr lang="en-US" sz="4000" b="1" dirty="0"/>
              <a:t>, and in all </a:t>
            </a:r>
            <a:r>
              <a:rPr lang="en-US" sz="4000" b="1" dirty="0" err="1"/>
              <a:t>Yehudah</a:t>
            </a:r>
            <a:r>
              <a:rPr lang="en-US" sz="4000" b="1" dirty="0"/>
              <a:t> and Samaria, and to the ends of the earth."</a:t>
            </a:r>
          </a:p>
          <a:p>
            <a:pPr marL="0" indent="0">
              <a:buNone/>
            </a:pPr>
            <a:r>
              <a:rPr lang="en-US" sz="4000" b="1" dirty="0" smtClean="0"/>
              <a:t>After </a:t>
            </a:r>
            <a:r>
              <a:rPr lang="en-US" sz="4000" b="1" dirty="0"/>
              <a:t>he said this, he was taken up before their very eyes, and a cloud hid him from their sight</a:t>
            </a:r>
            <a:r>
              <a:rPr lang="en-US" sz="4000" b="1" dirty="0" smtClean="0"/>
              <a:t>. Acts 1:8-9</a:t>
            </a:r>
            <a:endParaRPr lang="en-US" sz="4000" b="1" dirty="0"/>
          </a:p>
        </p:txBody>
      </p:sp>
    </p:spTree>
    <p:extLst>
      <p:ext uri="{BB962C8B-B14F-4D97-AF65-F5344CB8AC3E}">
        <p14:creationId xmlns:p14="http://schemas.microsoft.com/office/powerpoint/2010/main" val="37799873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Spirit in You</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smtClean="0"/>
              <a:t>But </a:t>
            </a:r>
            <a:r>
              <a:rPr lang="en-US" sz="4000" b="1" dirty="0"/>
              <a:t>he who unites himself with the Master is one with him in spirit.</a:t>
            </a:r>
          </a:p>
          <a:p>
            <a:pPr marL="0" indent="0">
              <a:buNone/>
            </a:pPr>
            <a:r>
              <a:rPr lang="en-US" sz="4000" b="1" dirty="0" smtClean="0"/>
              <a:t>Flee </a:t>
            </a:r>
            <a:r>
              <a:rPr lang="en-US" sz="4000" b="1" dirty="0"/>
              <a:t>from sexual immorality. All other sins a man commits are outside his body, but he who sins sexually sins against his own body.</a:t>
            </a:r>
          </a:p>
          <a:p>
            <a:pPr marL="0" indent="0">
              <a:buNone/>
            </a:pPr>
            <a:r>
              <a:rPr lang="en-US" sz="4000" b="1" dirty="0" smtClean="0"/>
              <a:t>Do </a:t>
            </a:r>
            <a:r>
              <a:rPr lang="en-US" sz="4000" b="1" dirty="0"/>
              <a:t>you not know that </a:t>
            </a:r>
            <a:r>
              <a:rPr lang="en-US" sz="4000" b="1" u="sng" dirty="0"/>
              <a:t>your body is a temple of the Holy Spirit, who is in you</a:t>
            </a:r>
            <a:r>
              <a:rPr lang="en-US" sz="4000" b="1" dirty="0"/>
              <a:t>, whom you have received from Elohim? You are not your </a:t>
            </a:r>
            <a:r>
              <a:rPr lang="en-US" sz="4000" b="1" dirty="0" smtClean="0"/>
              <a:t>own; you </a:t>
            </a:r>
            <a:r>
              <a:rPr lang="en-US" sz="4000" b="1" dirty="0"/>
              <a:t>were bought at a price. Therefore honor Elohim with your body.</a:t>
            </a:r>
          </a:p>
          <a:p>
            <a:pPr marL="0" indent="0">
              <a:buNone/>
            </a:pPr>
            <a:r>
              <a:rPr lang="en-US" sz="4000" b="1" dirty="0" smtClean="0"/>
              <a:t>1 Corinthians 6:17-20</a:t>
            </a:r>
            <a:endParaRPr lang="en-US" sz="4000" b="1" dirty="0"/>
          </a:p>
        </p:txBody>
      </p:sp>
    </p:spTree>
    <p:extLst>
      <p:ext uri="{BB962C8B-B14F-4D97-AF65-F5344CB8AC3E}">
        <p14:creationId xmlns:p14="http://schemas.microsoft.com/office/powerpoint/2010/main" val="8489839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 of Holy Spirit Work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Empower for works</a:t>
            </a:r>
          </a:p>
          <a:p>
            <a:pPr marL="0" indent="0">
              <a:buNone/>
            </a:pPr>
            <a:r>
              <a:rPr lang="en-US" sz="4000" b="1" dirty="0" smtClean="0"/>
              <a:t>Enable us to guard laws and right rulings</a:t>
            </a:r>
          </a:p>
          <a:p>
            <a:pPr marL="0" indent="0">
              <a:buNone/>
            </a:pPr>
            <a:r>
              <a:rPr lang="en-US" sz="4000" b="1" dirty="0" smtClean="0"/>
              <a:t>Comfort, help</a:t>
            </a:r>
          </a:p>
          <a:p>
            <a:pPr marL="0" indent="0">
              <a:buNone/>
            </a:pPr>
            <a:r>
              <a:rPr lang="en-US" sz="4000" b="1" dirty="0" smtClean="0"/>
              <a:t>Teach</a:t>
            </a:r>
          </a:p>
          <a:p>
            <a:pPr marL="0" indent="0">
              <a:buNone/>
            </a:pPr>
            <a:r>
              <a:rPr lang="en-US" sz="4000" b="1" dirty="0" smtClean="0"/>
              <a:t>Remind us of the Master’s teaching</a:t>
            </a:r>
            <a:endParaRPr lang="en-US" sz="4000" b="1" dirty="0"/>
          </a:p>
        </p:txBody>
      </p:sp>
    </p:spTree>
    <p:extLst>
      <p:ext uri="{BB962C8B-B14F-4D97-AF65-F5344CB8AC3E}">
        <p14:creationId xmlns:p14="http://schemas.microsoft.com/office/powerpoint/2010/main" val="32336669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1703</TotalTime>
  <Words>2457</Words>
  <Application>Microsoft Office PowerPoint</Application>
  <PresentationFormat>Widescreen</PresentationFormat>
  <Paragraphs>143</Paragraphs>
  <Slides>37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Bwgrkn</vt:lpstr>
      <vt:lpstr>Bwhebb</vt:lpstr>
      <vt:lpstr>Calibri</vt:lpstr>
      <vt:lpstr>Calibri Light</vt:lpstr>
      <vt:lpstr>Helvetica</vt:lpstr>
      <vt:lpstr>Office Theme</vt:lpstr>
      <vt:lpstr>PowerPoint Presentation</vt:lpstr>
      <vt:lpstr>PowerPoint Presentation</vt:lpstr>
      <vt:lpstr>A Preview of Our Study</vt:lpstr>
      <vt:lpstr>Holy Spirit Manifesting</vt:lpstr>
      <vt:lpstr>Other Languages</vt:lpstr>
      <vt:lpstr>Many Languages</vt:lpstr>
      <vt:lpstr>Mixed Responses</vt:lpstr>
      <vt:lpstr>Kepha’s Response</vt:lpstr>
      <vt:lpstr>Pouring Out the Spirit</vt:lpstr>
      <vt:lpstr>The Death of Messiah</vt:lpstr>
      <vt:lpstr>David Prophesied of Resurrection</vt:lpstr>
      <vt:lpstr>David Not Speaking of Himself</vt:lpstr>
      <vt:lpstr>Messiah Resurrected Foretold By Prophets</vt:lpstr>
      <vt:lpstr>David’s Seed Exalted</vt:lpstr>
      <vt:lpstr>The “Alter Call”</vt:lpstr>
      <vt:lpstr>3000 Added to Their Numbers</vt:lpstr>
      <vt:lpstr>What is Spirit?</vt:lpstr>
      <vt:lpstr>What is (Who is) Holy Spirit?</vt:lpstr>
      <vt:lpstr>What is the Difference Between Spirit and Holy Spirit?</vt:lpstr>
      <vt:lpstr>Old Testament People Had the Holy Spirit</vt:lpstr>
      <vt:lpstr>Old Testament People Had the Holy Spirit</vt:lpstr>
      <vt:lpstr>Old Testament People Had the Holy Spirit</vt:lpstr>
      <vt:lpstr>What’s the Difference</vt:lpstr>
      <vt:lpstr>The New Spirit</vt:lpstr>
      <vt:lpstr>In the Latter Days…</vt:lpstr>
      <vt:lpstr>Purpose of the Spirit</vt:lpstr>
      <vt:lpstr>What was the Prophetic Reason For a New Covenant?</vt:lpstr>
      <vt:lpstr>Torah Instruction Part of New Covenant</vt:lpstr>
      <vt:lpstr>What Did the Master Say is the Purpose of the Spirit He Would Send?</vt:lpstr>
      <vt:lpstr>How Can Messiah Be in Me?</vt:lpstr>
      <vt:lpstr>Make Our Home With Him!</vt:lpstr>
      <vt:lpstr>In My Father’s House</vt:lpstr>
      <vt:lpstr>Teach, Remind</vt:lpstr>
      <vt:lpstr> para,klhtoj </vt:lpstr>
      <vt:lpstr>To Receive Power</vt:lpstr>
      <vt:lpstr>The Spirit in You</vt:lpstr>
      <vt:lpstr>Summary of Holy Spirit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37</cp:revision>
  <dcterms:created xsi:type="dcterms:W3CDTF">2018-11-07T08:55:54Z</dcterms:created>
  <dcterms:modified xsi:type="dcterms:W3CDTF">2019-06-09T16:26:51Z</dcterms:modified>
</cp:coreProperties>
</file>