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64" r:id="rId2"/>
    <p:sldId id="257" r:id="rId3"/>
    <p:sldId id="549" r:id="rId4"/>
    <p:sldId id="546" r:id="rId5"/>
    <p:sldId id="547" r:id="rId6"/>
    <p:sldId id="550" r:id="rId7"/>
    <p:sldId id="548" r:id="rId8"/>
    <p:sldId id="576" r:id="rId9"/>
    <p:sldId id="575" r:id="rId10"/>
    <p:sldId id="551" r:id="rId11"/>
    <p:sldId id="552" r:id="rId12"/>
    <p:sldId id="553" r:id="rId13"/>
    <p:sldId id="577" r:id="rId14"/>
    <p:sldId id="554" r:id="rId15"/>
    <p:sldId id="555" r:id="rId16"/>
    <p:sldId id="578" r:id="rId17"/>
    <p:sldId id="579" r:id="rId18"/>
    <p:sldId id="580" r:id="rId19"/>
    <p:sldId id="581" r:id="rId20"/>
    <p:sldId id="597" r:id="rId21"/>
    <p:sldId id="582" r:id="rId22"/>
    <p:sldId id="583" r:id="rId23"/>
    <p:sldId id="598" r:id="rId24"/>
    <p:sldId id="584" r:id="rId25"/>
    <p:sldId id="585" r:id="rId26"/>
    <p:sldId id="586" r:id="rId27"/>
    <p:sldId id="587" r:id="rId28"/>
    <p:sldId id="589" r:id="rId29"/>
    <p:sldId id="590" r:id="rId30"/>
    <p:sldId id="591" r:id="rId31"/>
    <p:sldId id="592" r:id="rId32"/>
    <p:sldId id="593" r:id="rId33"/>
    <p:sldId id="594" r:id="rId34"/>
    <p:sldId id="599" r:id="rId35"/>
    <p:sldId id="595" r:id="rId36"/>
    <p:sldId id="556" r:id="rId37"/>
    <p:sldId id="557" r:id="rId38"/>
    <p:sldId id="49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4655" autoAdjust="0"/>
  </p:normalViewPr>
  <p:slideViewPr>
    <p:cSldViewPr snapToGrid="0">
      <p:cViewPr varScale="1">
        <p:scale>
          <a:sx n="73" d="100"/>
          <a:sy n="73" d="100"/>
        </p:scale>
        <p:origin x="354" y="72"/>
      </p:cViewPr>
      <p:guideLst/>
    </p:cSldViewPr>
  </p:slideViewPr>
  <p:outlineViewPr>
    <p:cViewPr>
      <p:scale>
        <a:sx n="33" d="100"/>
        <a:sy n="33" d="100"/>
      </p:scale>
      <p:origin x="0" y="-3637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9/28/2019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663180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465093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894021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814821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218345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007919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676321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612171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660730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446849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902365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882990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604514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6182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5040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7572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727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1921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8660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4720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8418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0058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8136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9936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7151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0404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760216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34824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2814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24737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33</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786583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811270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35</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399291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9633142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157039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766302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9/28/2019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9/28/2019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9/28/2019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9/28/2019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9/28/2019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9/28/2019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9/28/2019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9/28/2019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a:t>
            </a:r>
            <a:r>
              <a:rPr lang="en-US" sz="5200" b="1" dirty="0" smtClean="0">
                <a:solidFill>
                  <a:schemeClr val="accent1">
                    <a:lumMod val="50000"/>
                  </a:schemeClr>
                </a:solidFill>
                <a:latin typeface="Helvetica" pitchFamily="34" charset="0"/>
                <a:cs typeface="Helvetica" pitchFamily="34" charset="0"/>
              </a:rPr>
              <a:t>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Proclaiming the Foundations of the Faith and the Ancient Paths</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September 28,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7</a:t>
            </a:r>
            <a:r>
              <a:rPr lang="en-US" sz="6600" b="1" baseline="30000" dirty="0" smtClean="0">
                <a:solidFill>
                  <a:schemeClr val="accent2">
                    <a:lumMod val="50000"/>
                  </a:schemeClr>
                </a:solidFill>
                <a:latin typeface="Helvetica" pitchFamily="34" charset="0"/>
                <a:cs typeface="Helvetica" pitchFamily="34" charset="0"/>
              </a:rPr>
              <a:t>th</a:t>
            </a:r>
            <a:r>
              <a:rPr lang="en-US" sz="6600" b="1" dirty="0" smtClean="0">
                <a:solidFill>
                  <a:schemeClr val="accent2">
                    <a:lumMod val="50000"/>
                  </a:schemeClr>
                </a:solidFill>
                <a:latin typeface="Helvetica" pitchFamily="34" charset="0"/>
                <a:cs typeface="Helvetica" pitchFamily="34" charset="0"/>
              </a:rPr>
              <a:t> Month Shadow Pictures of the Messiah </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Preparing For the World To Come</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400" b="1" dirty="0" smtClean="0">
                <a:solidFill>
                  <a:schemeClr val="tx1"/>
                </a:solidFill>
                <a:latin typeface="+mn-lt"/>
                <a:cs typeface="Times New Roman" pitchFamily="18" charset="0"/>
              </a:rPr>
              <a:t>Biblical Festivals? </a:t>
            </a:r>
          </a:p>
          <a:p>
            <a:pPr marL="0" indent="0">
              <a:buNone/>
            </a:pPr>
            <a:r>
              <a:rPr lang="en-US" sz="4000" b="1" dirty="0" smtClean="0"/>
              <a:t>Should Followers of Messiah be concerned about the Festivals and Appointed Days of the Bible?</a:t>
            </a:r>
          </a:p>
          <a:p>
            <a:pPr marL="0" indent="0">
              <a:buNone/>
            </a:pPr>
            <a:endParaRPr lang="en-US" dirty="0"/>
          </a:p>
        </p:txBody>
      </p:sp>
    </p:spTree>
    <p:extLst>
      <p:ext uri="{BB962C8B-B14F-4D97-AF65-F5344CB8AC3E}">
        <p14:creationId xmlns:p14="http://schemas.microsoft.com/office/powerpoint/2010/main" val="17306584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400" b="1" dirty="0" smtClean="0">
                <a:solidFill>
                  <a:schemeClr val="tx1"/>
                </a:solidFill>
                <a:latin typeface="+mn-lt"/>
                <a:cs typeface="Times New Roman" pitchFamily="18" charset="0"/>
              </a:rPr>
              <a:t>Shadow Pictures of the Messiah </a:t>
            </a:r>
          </a:p>
          <a:p>
            <a:pPr marL="0" indent="0">
              <a:buNone/>
            </a:pPr>
            <a:r>
              <a:rPr lang="en-US" sz="4000" b="1" dirty="0"/>
              <a:t>Therefore do not let anyone judge you by what you eat or drink, or with regard to a religious festival, a New Moon celebration or a Sabbath day.</a:t>
            </a:r>
          </a:p>
          <a:p>
            <a:pPr marL="0" indent="0">
              <a:buNone/>
            </a:pPr>
            <a:r>
              <a:rPr lang="en-US" sz="4000" b="1" dirty="0" smtClean="0"/>
              <a:t>These </a:t>
            </a:r>
            <a:r>
              <a:rPr lang="en-US" sz="4000" b="1" dirty="0"/>
              <a:t>are a shadow of the things that were to come; the reality, however, is found in Messiah</a:t>
            </a:r>
            <a:r>
              <a:rPr lang="en-US" sz="4000" b="1" dirty="0" smtClean="0"/>
              <a:t>.  Colossians 2:16-17</a:t>
            </a:r>
            <a:endParaRPr lang="en-US" sz="4000" b="1" dirty="0"/>
          </a:p>
        </p:txBody>
      </p:sp>
    </p:spTree>
    <p:extLst>
      <p:ext uri="{BB962C8B-B14F-4D97-AF65-F5344CB8AC3E}">
        <p14:creationId xmlns:p14="http://schemas.microsoft.com/office/powerpoint/2010/main" val="13939848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400" b="1" dirty="0" smtClean="0">
                <a:solidFill>
                  <a:schemeClr val="tx1"/>
                </a:solidFill>
                <a:latin typeface="+mn-lt"/>
                <a:cs typeface="Times New Roman" pitchFamily="18" charset="0"/>
              </a:rPr>
              <a:t>Shadow</a:t>
            </a:r>
            <a:r>
              <a:rPr lang="en-US" sz="4000" b="1" dirty="0" smtClean="0">
                <a:solidFill>
                  <a:schemeClr val="tx1"/>
                </a:solidFill>
                <a:latin typeface="+mn-lt"/>
                <a:cs typeface="Times New Roman" pitchFamily="18" charset="0"/>
              </a:rPr>
              <a:t> </a:t>
            </a:r>
          </a:p>
          <a:p>
            <a:pPr marL="0" indent="0">
              <a:buNone/>
            </a:pPr>
            <a:r>
              <a:rPr lang="en-US" sz="4000" b="1" dirty="0" err="1">
                <a:latin typeface="Bwgrkn" panose="00000400000000000000" pitchFamily="2" charset="0"/>
              </a:rPr>
              <a:t>skia</a:t>
            </a:r>
            <a:r>
              <a:rPr lang="en-US" sz="4000" b="1" dirty="0">
                <a:latin typeface="Bwgrkn" panose="00000400000000000000" pitchFamily="2" charset="0"/>
              </a:rPr>
              <a:t>, </a:t>
            </a:r>
            <a:r>
              <a:rPr lang="en-US" sz="4000" b="1" dirty="0" smtClean="0"/>
              <a:t>(</a:t>
            </a:r>
            <a:r>
              <a:rPr lang="en-US" sz="4000" b="1" dirty="0" err="1" smtClean="0"/>
              <a:t>sk</a:t>
            </a:r>
            <a:r>
              <a:rPr lang="en-US" sz="4000" b="1" dirty="0" err="1"/>
              <a:t>i</a:t>
            </a:r>
            <a:r>
              <a:rPr lang="en-US" sz="4000" b="1" dirty="0" err="1" smtClean="0"/>
              <a:t>a</a:t>
            </a:r>
            <a:r>
              <a:rPr lang="en-US" sz="4000" b="1" dirty="0" smtClean="0"/>
              <a:t>) – </a:t>
            </a:r>
          </a:p>
          <a:p>
            <a:pPr marL="514350" indent="-514350">
              <a:buAutoNum type="arabicPeriod"/>
            </a:pPr>
            <a:r>
              <a:rPr lang="en-US" sz="4000" b="1" dirty="0" smtClean="0"/>
              <a:t>shade </a:t>
            </a:r>
            <a:r>
              <a:rPr lang="en-US" sz="4000" b="1" dirty="0"/>
              <a:t>or shelter from light and any heat associated with it, </a:t>
            </a:r>
            <a:r>
              <a:rPr lang="en-US" sz="4000" b="1" i="1" dirty="0"/>
              <a:t>shade </a:t>
            </a:r>
            <a:r>
              <a:rPr lang="en-US" sz="4000" b="1" dirty="0"/>
              <a:t>Mk 4:32 </a:t>
            </a:r>
          </a:p>
          <a:p>
            <a:pPr marL="514350" indent="-514350">
              <a:buAutoNum type="arabicPeriod"/>
            </a:pPr>
            <a:r>
              <a:rPr lang="en-US" sz="4000" b="1" dirty="0" smtClean="0"/>
              <a:t>the </a:t>
            </a:r>
            <a:r>
              <a:rPr lang="en-US" sz="4000" b="1" dirty="0"/>
              <a:t>shape cast by an object as it blocks rays of light, </a:t>
            </a:r>
            <a:r>
              <a:rPr lang="en-US" sz="4000" b="1" i="1" dirty="0"/>
              <a:t>shadow</a:t>
            </a:r>
            <a:endParaRPr lang="en-US" sz="4000" b="1" dirty="0"/>
          </a:p>
          <a:p>
            <a:pPr marL="0" indent="0">
              <a:buNone/>
            </a:pPr>
            <a:r>
              <a:rPr lang="en-US" sz="4000" b="1" dirty="0"/>
              <a:t>3. a mere representation of </a:t>
            </a:r>
            <a:r>
              <a:rPr lang="en-US" sz="4000" b="1" dirty="0" err="1"/>
              <a:t>someth</a:t>
            </a:r>
            <a:r>
              <a:rPr lang="en-US" sz="4000" b="1" dirty="0"/>
              <a:t>. real, </a:t>
            </a:r>
            <a:r>
              <a:rPr lang="en-US" sz="4000" b="1" i="1" dirty="0"/>
              <a:t>shadow </a:t>
            </a:r>
            <a:endParaRPr lang="en-US" sz="4000" b="1" dirty="0"/>
          </a:p>
        </p:txBody>
      </p:sp>
    </p:spTree>
    <p:extLst>
      <p:ext uri="{BB962C8B-B14F-4D97-AF65-F5344CB8AC3E}">
        <p14:creationId xmlns:p14="http://schemas.microsoft.com/office/powerpoint/2010/main" val="853424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400" b="1" dirty="0" smtClean="0">
                <a:solidFill>
                  <a:schemeClr val="tx1"/>
                </a:solidFill>
                <a:cs typeface="Times New Roman" pitchFamily="18" charset="0"/>
              </a:rPr>
              <a:t>Real</a:t>
            </a:r>
            <a:r>
              <a:rPr lang="en-US" sz="4400" b="1" dirty="0"/>
              <a:t>i</a:t>
            </a:r>
            <a:r>
              <a:rPr lang="en-US" sz="4400" b="1" dirty="0" smtClean="0">
                <a:solidFill>
                  <a:schemeClr val="tx1"/>
                </a:solidFill>
                <a:cs typeface="Times New Roman" pitchFamily="18" charset="0"/>
              </a:rPr>
              <a:t>ty</a:t>
            </a:r>
          </a:p>
          <a:p>
            <a:pPr marL="0" indent="0">
              <a:buNone/>
            </a:pPr>
            <a:r>
              <a:rPr lang="en-US" sz="4000" b="1" dirty="0" err="1">
                <a:latin typeface="Bwgrkn" panose="00000400000000000000" pitchFamily="2" charset="0"/>
              </a:rPr>
              <a:t>sw</a:t>
            </a:r>
            <a:r>
              <a:rPr lang="en-US" sz="4000" b="1" dirty="0">
                <a:latin typeface="Bwgrkn" panose="00000400000000000000" pitchFamily="2" charset="0"/>
              </a:rPr>
              <a:t>/ma</a:t>
            </a:r>
            <a:r>
              <a:rPr lang="en-US" sz="4000" b="1" dirty="0"/>
              <a:t> </a:t>
            </a:r>
            <a:r>
              <a:rPr lang="en-US" sz="4000" b="1" dirty="0" smtClean="0"/>
              <a:t> (soma) </a:t>
            </a:r>
          </a:p>
          <a:p>
            <a:pPr marL="514350" indent="-514350">
              <a:buAutoNum type="arabicPeriod"/>
            </a:pPr>
            <a:r>
              <a:rPr lang="en-US" sz="4000" b="1" dirty="0" smtClean="0"/>
              <a:t>body </a:t>
            </a:r>
            <a:r>
              <a:rPr lang="en-US" sz="4000" b="1" dirty="0"/>
              <a:t>of a human being or animal, </a:t>
            </a:r>
            <a:r>
              <a:rPr lang="en-US" sz="4000" b="1" i="1" dirty="0" smtClean="0"/>
              <a:t>body</a:t>
            </a:r>
          </a:p>
          <a:p>
            <a:pPr marL="0" indent="0">
              <a:buNone/>
            </a:pPr>
            <a:r>
              <a:rPr lang="en-US" sz="4000" b="1" dirty="0"/>
              <a:t>4. substantive reality, </a:t>
            </a:r>
            <a:r>
              <a:rPr lang="en-US" sz="4000" b="1" i="1" dirty="0"/>
              <a:t>the thing itself, the reality </a:t>
            </a:r>
            <a:r>
              <a:rPr lang="en-US" sz="4000" b="1" dirty="0"/>
              <a:t>in imagery of a body that casts a shadow</a:t>
            </a:r>
          </a:p>
        </p:txBody>
      </p:sp>
    </p:spTree>
    <p:extLst>
      <p:ext uri="{BB962C8B-B14F-4D97-AF65-F5344CB8AC3E}">
        <p14:creationId xmlns:p14="http://schemas.microsoft.com/office/powerpoint/2010/main" val="3787623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a:cs typeface="Times New Roman" pitchFamily="18" charset="0"/>
              </a:rPr>
              <a:t>What is </a:t>
            </a:r>
            <a:r>
              <a:rPr lang="en-US" sz="4000" b="1" dirty="0" smtClean="0">
                <a:solidFill>
                  <a:schemeClr val="tx1"/>
                </a:solidFill>
                <a:latin typeface="+mn-lt"/>
                <a:cs typeface="Times New Roman" pitchFamily="18" charset="0"/>
              </a:rPr>
              <a:t>Paul </a:t>
            </a:r>
            <a:r>
              <a:rPr lang="en-US" sz="4000" b="1" dirty="0">
                <a:cs typeface="Times New Roman" pitchFamily="18" charset="0"/>
              </a:rPr>
              <a:t>Saying in </a:t>
            </a:r>
            <a:r>
              <a:rPr lang="en-US" sz="4000" b="1" dirty="0" smtClean="0">
                <a:solidFill>
                  <a:schemeClr val="tx1"/>
                </a:solidFill>
                <a:latin typeface="+mn-lt"/>
                <a:cs typeface="Times New Roman" pitchFamily="18" charset="0"/>
              </a:rPr>
              <a:t>Colossians 2? </a:t>
            </a:r>
          </a:p>
          <a:p>
            <a:pPr marL="0" indent="0">
              <a:buNone/>
            </a:pPr>
            <a:r>
              <a:rPr lang="en-US" sz="4300" b="1" dirty="0" smtClean="0"/>
              <a:t>When </a:t>
            </a:r>
            <a:r>
              <a:rPr lang="en-US" sz="4300" b="1" dirty="0"/>
              <a:t>you were dead in your sins and in the uncircumcision of your sinful nature, Elohim made you alive with Messiah. He forgave us all our sins,</a:t>
            </a:r>
          </a:p>
          <a:p>
            <a:pPr marL="0" indent="0">
              <a:buNone/>
            </a:pPr>
            <a:r>
              <a:rPr lang="en-US" sz="4300" b="1" dirty="0" smtClean="0"/>
              <a:t>having </a:t>
            </a:r>
            <a:r>
              <a:rPr lang="en-US" sz="4300" b="1" dirty="0"/>
              <a:t>canceled the written code, with its regulations, that was against us and that stood opposed to us; he took it away, nailing it to the cross.</a:t>
            </a:r>
          </a:p>
          <a:p>
            <a:pPr marL="0" indent="0">
              <a:buNone/>
            </a:pPr>
            <a:r>
              <a:rPr lang="en-US" sz="4300" b="1" dirty="0" smtClean="0"/>
              <a:t>And </a:t>
            </a:r>
            <a:r>
              <a:rPr lang="en-US" sz="4300" b="1" dirty="0"/>
              <a:t>having disarmed the powers and authorities, he made a public spectacle of them, triumphing over them by the cross</a:t>
            </a:r>
            <a:r>
              <a:rPr lang="en-US" sz="4300" b="1" dirty="0" smtClean="0"/>
              <a:t>.  </a:t>
            </a:r>
            <a:r>
              <a:rPr lang="en-US" sz="4300" b="1" dirty="0" err="1" smtClean="0"/>
              <a:t>Vss</a:t>
            </a:r>
            <a:r>
              <a:rPr lang="en-US" sz="4300" b="1" dirty="0" smtClean="0"/>
              <a:t> 13-15</a:t>
            </a:r>
            <a:endParaRPr lang="en-US" sz="4300" b="1" dirty="0"/>
          </a:p>
          <a:p>
            <a:pPr marL="0" indent="0">
              <a:buNone/>
            </a:pPr>
            <a:endParaRPr lang="en-US" dirty="0"/>
          </a:p>
        </p:txBody>
      </p:sp>
    </p:spTree>
    <p:extLst>
      <p:ext uri="{BB962C8B-B14F-4D97-AF65-F5344CB8AC3E}">
        <p14:creationId xmlns:p14="http://schemas.microsoft.com/office/powerpoint/2010/main" val="7412089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cs typeface="Times New Roman" pitchFamily="18" charset="0"/>
              </a:rPr>
              <a:t>The Written Code</a:t>
            </a:r>
            <a:endParaRPr lang="en-US" sz="4000" b="1" dirty="0" smtClean="0">
              <a:solidFill>
                <a:schemeClr val="tx1"/>
              </a:solidFill>
              <a:latin typeface="+mn-lt"/>
              <a:cs typeface="Times New Roman" pitchFamily="18" charset="0"/>
            </a:endParaRPr>
          </a:p>
          <a:p>
            <a:pPr marL="0" indent="0">
              <a:buNone/>
            </a:pPr>
            <a:r>
              <a:rPr lang="en-US" sz="4000" b="1" dirty="0" smtClean="0"/>
              <a:t>having </a:t>
            </a:r>
            <a:r>
              <a:rPr lang="en-US" sz="4000" b="1" dirty="0"/>
              <a:t>canceled the written </a:t>
            </a:r>
            <a:r>
              <a:rPr lang="en-US" sz="4000" b="1" dirty="0" smtClean="0"/>
              <a:t>code</a:t>
            </a:r>
            <a:endParaRPr lang="en-US" sz="4000" b="1" dirty="0"/>
          </a:p>
          <a:p>
            <a:pPr marL="0" indent="0">
              <a:buNone/>
            </a:pPr>
            <a:r>
              <a:rPr lang="en-US" sz="4000" b="1" dirty="0"/>
              <a:t> </a:t>
            </a:r>
            <a:r>
              <a:rPr lang="en-US" sz="4000" b="1" dirty="0" err="1">
                <a:latin typeface="Bwgrkn" panose="00000400000000000000" pitchFamily="2" charset="0"/>
              </a:rPr>
              <a:t>ceiro,grafon</a:t>
            </a:r>
            <a:r>
              <a:rPr lang="en-US" sz="4000" b="1" dirty="0"/>
              <a:t> </a:t>
            </a:r>
            <a:r>
              <a:rPr lang="en-US" sz="4000" b="1" dirty="0" smtClean="0"/>
              <a:t> (</a:t>
            </a:r>
            <a:r>
              <a:rPr lang="en-US" sz="4000" b="1" dirty="0" err="1" smtClean="0"/>
              <a:t>cheirographon</a:t>
            </a:r>
            <a:r>
              <a:rPr lang="en-US" sz="4000" b="1" dirty="0" smtClean="0"/>
              <a:t>) </a:t>
            </a:r>
            <a:r>
              <a:rPr lang="en-US" sz="4800" b="1" dirty="0" smtClean="0"/>
              <a:t>- </a:t>
            </a:r>
            <a:r>
              <a:rPr lang="en-US" sz="3600" b="1" dirty="0"/>
              <a:t> a hand-written document, specif. a certificate of indebtedness, </a:t>
            </a:r>
            <a:r>
              <a:rPr lang="en-US" sz="3600" b="1" i="1" dirty="0"/>
              <a:t>account, record of debts </a:t>
            </a:r>
            <a:endParaRPr lang="en-US" sz="3600" b="1" i="1" dirty="0" smtClean="0"/>
          </a:p>
          <a:p>
            <a:pPr marL="0" indent="0">
              <a:buNone/>
            </a:pPr>
            <a:r>
              <a:rPr lang="en-US" sz="3600" b="1" dirty="0"/>
              <a:t>strictly </a:t>
            </a:r>
            <a:r>
              <a:rPr lang="en-US" sz="3600" b="1" i="1" dirty="0"/>
              <a:t>handwritten document</a:t>
            </a:r>
            <a:r>
              <a:rPr lang="en-US" sz="3600" b="1" dirty="0"/>
              <a:t>; in legal matters a </a:t>
            </a:r>
            <a:r>
              <a:rPr lang="en-US" sz="3600" b="1" i="1" dirty="0"/>
              <a:t>promissory note, record of indebtedness, bond</a:t>
            </a:r>
            <a:r>
              <a:rPr lang="en-US" sz="3600" b="1" dirty="0"/>
              <a:t>; figuratively in CO 2.14 not as the law itself, but as the </a:t>
            </a:r>
            <a:r>
              <a:rPr lang="en-US" sz="3600" b="1" i="1" dirty="0"/>
              <a:t>record of charges </a:t>
            </a:r>
            <a:r>
              <a:rPr lang="en-US" sz="3600" b="1" dirty="0"/>
              <a:t>(for breaking God's law), which stood against us and which God symbolically removed by "nailing it to the cross," </a:t>
            </a:r>
            <a:r>
              <a:rPr lang="en-US" sz="3600" b="1" i="1" dirty="0"/>
              <a:t>handwritten account, record of debts </a:t>
            </a:r>
            <a:endParaRPr lang="en-US" sz="3600" b="1" dirty="0"/>
          </a:p>
        </p:txBody>
      </p:sp>
    </p:spTree>
    <p:extLst>
      <p:ext uri="{BB962C8B-B14F-4D97-AF65-F5344CB8AC3E}">
        <p14:creationId xmlns:p14="http://schemas.microsoft.com/office/powerpoint/2010/main" val="1841107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400" b="1" dirty="0" smtClean="0">
                <a:solidFill>
                  <a:schemeClr val="tx1"/>
                </a:solidFill>
                <a:latin typeface="+mn-lt"/>
                <a:cs typeface="Times New Roman" pitchFamily="18" charset="0"/>
              </a:rPr>
              <a:t>Shadow Pictures of the Messiah </a:t>
            </a:r>
          </a:p>
          <a:p>
            <a:pPr marL="0" indent="0">
              <a:buNone/>
            </a:pPr>
            <a:r>
              <a:rPr lang="en-US" sz="4000" b="1" dirty="0"/>
              <a:t>Therefore do not let anyone judge you by what you eat or drink, or with regard to a religious festival, a New Moon celebration or a Sabbath day.</a:t>
            </a:r>
          </a:p>
          <a:p>
            <a:pPr marL="0" indent="0">
              <a:buNone/>
            </a:pPr>
            <a:r>
              <a:rPr lang="en-US" sz="4000" b="1" dirty="0" smtClean="0"/>
              <a:t>These </a:t>
            </a:r>
            <a:r>
              <a:rPr lang="en-US" sz="4000" b="1" dirty="0"/>
              <a:t>are a shadow of the things that were to come; the reality, however, is found in Messiah</a:t>
            </a:r>
            <a:r>
              <a:rPr lang="en-US" sz="4000" b="1" dirty="0" smtClean="0"/>
              <a:t>.  Colossians 2:16-17</a:t>
            </a:r>
            <a:endParaRPr lang="en-US" sz="4000" b="1" dirty="0"/>
          </a:p>
        </p:txBody>
      </p:sp>
    </p:spTree>
    <p:extLst>
      <p:ext uri="{BB962C8B-B14F-4D97-AF65-F5344CB8AC3E}">
        <p14:creationId xmlns:p14="http://schemas.microsoft.com/office/powerpoint/2010/main" val="18321791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Messiah </a:t>
            </a:r>
            <a:r>
              <a:rPr lang="en-US" sz="4000" b="1" dirty="0"/>
              <a:t>i</a:t>
            </a:r>
            <a:r>
              <a:rPr lang="en-US" sz="4000" b="1" dirty="0" smtClean="0">
                <a:solidFill>
                  <a:schemeClr val="tx1"/>
                </a:solidFill>
                <a:latin typeface="+mn-lt"/>
                <a:cs typeface="Times New Roman" pitchFamily="18" charset="0"/>
              </a:rPr>
              <a:t>s the Head </a:t>
            </a:r>
            <a:r>
              <a:rPr lang="en-US" sz="4000" b="1" dirty="0"/>
              <a:t>i</a:t>
            </a:r>
            <a:r>
              <a:rPr lang="en-US" sz="4000" b="1" dirty="0" smtClean="0">
                <a:solidFill>
                  <a:schemeClr val="tx1"/>
                </a:solidFill>
                <a:latin typeface="+mn-lt"/>
                <a:cs typeface="Times New Roman" pitchFamily="18" charset="0"/>
              </a:rPr>
              <a:t>n Body Metaphor </a:t>
            </a:r>
          </a:p>
          <a:p>
            <a:pPr marL="0" indent="0">
              <a:buNone/>
            </a:pPr>
            <a:r>
              <a:rPr lang="en-US" sz="4000" b="1" dirty="0" smtClean="0"/>
              <a:t>Do </a:t>
            </a:r>
            <a:r>
              <a:rPr lang="en-US" sz="4000" b="1" dirty="0"/>
              <a:t>not let anyone who delights in false humility and the worship of angels disqualify you for the prize. Such a person goes into great detail about what he has seen, and his unspiritual mind puffs him up with idle notions.</a:t>
            </a:r>
          </a:p>
          <a:p>
            <a:pPr marL="0" indent="0">
              <a:buNone/>
            </a:pPr>
            <a:r>
              <a:rPr lang="en-US" sz="4000" b="1" dirty="0" smtClean="0"/>
              <a:t>He </a:t>
            </a:r>
            <a:r>
              <a:rPr lang="en-US" sz="4000" b="1" dirty="0"/>
              <a:t>has lost connection with the Head, from whom the whole body, supported and held together by its ligaments and sinews, grows as Elohim causes it to grow</a:t>
            </a:r>
            <a:r>
              <a:rPr lang="en-US" sz="4000" b="1" dirty="0" smtClean="0"/>
              <a:t>. Colossians 2:18-19</a:t>
            </a:r>
            <a:endParaRPr lang="en-US" sz="4000" b="1" dirty="0"/>
          </a:p>
        </p:txBody>
      </p:sp>
    </p:spTree>
    <p:extLst>
      <p:ext uri="{BB962C8B-B14F-4D97-AF65-F5344CB8AC3E}">
        <p14:creationId xmlns:p14="http://schemas.microsoft.com/office/powerpoint/2010/main" val="2850014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Human Religion  </a:t>
            </a:r>
          </a:p>
          <a:p>
            <a:pPr marL="0" indent="0">
              <a:buNone/>
            </a:pPr>
            <a:r>
              <a:rPr lang="en-US" sz="4000" b="1" dirty="0"/>
              <a:t>Since you died with Messiah to </a:t>
            </a:r>
            <a:r>
              <a:rPr lang="en-US" sz="4000" b="1" u="sng" dirty="0"/>
              <a:t>the basic principles of this world</a:t>
            </a:r>
            <a:r>
              <a:rPr lang="en-US" sz="4000" b="1" dirty="0"/>
              <a:t>, why, as though you still belonged to it, do you submit to its </a:t>
            </a:r>
            <a:r>
              <a:rPr lang="en-US" sz="4000" b="1" dirty="0" smtClean="0"/>
              <a:t>rules: </a:t>
            </a:r>
            <a:r>
              <a:rPr lang="en-US" sz="4000" b="1" dirty="0"/>
              <a:t>"Do not handle! Do not taste! Do not touch!"?</a:t>
            </a:r>
          </a:p>
          <a:p>
            <a:pPr marL="0" indent="0">
              <a:buNone/>
            </a:pPr>
            <a:r>
              <a:rPr lang="en-US" sz="4000" b="1" u="sng" dirty="0" smtClean="0"/>
              <a:t>These </a:t>
            </a:r>
            <a:r>
              <a:rPr lang="en-US" sz="4000" b="1" u="sng" dirty="0"/>
              <a:t>are all destined to perish with use, because they are based on human commands and teachings</a:t>
            </a:r>
            <a:r>
              <a:rPr lang="en-US" sz="4000" b="1" dirty="0"/>
              <a:t>.</a:t>
            </a:r>
          </a:p>
          <a:p>
            <a:pPr marL="0" indent="0">
              <a:buNone/>
            </a:pPr>
            <a:r>
              <a:rPr lang="en-US" sz="4000" b="1" dirty="0" smtClean="0"/>
              <a:t>Such </a:t>
            </a:r>
            <a:r>
              <a:rPr lang="en-US" sz="4000" b="1" dirty="0"/>
              <a:t>regulations indeed have an appearance of wisdom, with their self-imposed worship, their false humility and their harsh treatment of the body, but they lack any value in restraining sensual indulgence.</a:t>
            </a:r>
          </a:p>
          <a:p>
            <a:pPr marL="0" indent="0">
              <a:buNone/>
            </a:pPr>
            <a:r>
              <a:rPr lang="en-US" sz="4000" b="1" dirty="0" smtClean="0"/>
              <a:t>Colossians 2:20-23</a:t>
            </a:r>
            <a:endParaRPr lang="en-US" sz="4000" b="1" dirty="0"/>
          </a:p>
        </p:txBody>
      </p:sp>
    </p:spTree>
    <p:extLst>
      <p:ext uri="{BB962C8B-B14F-4D97-AF65-F5344CB8AC3E}">
        <p14:creationId xmlns:p14="http://schemas.microsoft.com/office/powerpoint/2010/main" val="18846582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Do Not Think… </a:t>
            </a:r>
          </a:p>
          <a:p>
            <a:pPr marL="0" indent="0">
              <a:buNone/>
            </a:pPr>
            <a:r>
              <a:rPr lang="en-US" sz="4000" b="1" dirty="0"/>
              <a:t>Do not think that I have come to abolish the Law or the Prophets; I have not come to abolish them but to fulfill them.</a:t>
            </a:r>
          </a:p>
          <a:p>
            <a:pPr marL="0" indent="0">
              <a:buNone/>
            </a:pPr>
            <a:r>
              <a:rPr lang="en-US" sz="4000" b="1" dirty="0" smtClean="0"/>
              <a:t>I </a:t>
            </a:r>
            <a:r>
              <a:rPr lang="en-US" sz="4000" b="1" dirty="0"/>
              <a:t>tell you the truth, until heaven and earth disappear, not the smallest letter, not the least stroke of a pen, will by any means disappear from the Law until everything is accomplished.</a:t>
            </a:r>
          </a:p>
          <a:p>
            <a:pPr marL="0" indent="0">
              <a:buNone/>
            </a:pPr>
            <a:r>
              <a:rPr lang="en-US" sz="4000" b="1" dirty="0" smtClean="0"/>
              <a:t>Matthew 5:17-18</a:t>
            </a:r>
            <a:endParaRPr lang="en-US" sz="4000" b="1" dirty="0"/>
          </a:p>
          <a:p>
            <a:pPr marL="0" indent="0">
              <a:buNone/>
            </a:pPr>
            <a:endParaRPr lang="en-US" dirty="0"/>
          </a:p>
        </p:txBody>
      </p:sp>
    </p:spTree>
    <p:extLst>
      <p:ext uri="{BB962C8B-B14F-4D97-AF65-F5344CB8AC3E}">
        <p14:creationId xmlns:p14="http://schemas.microsoft.com/office/powerpoint/2010/main" val="1334764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Do Not Think… </a:t>
            </a:r>
          </a:p>
          <a:p>
            <a:pPr marL="0" indent="0">
              <a:buNone/>
            </a:pPr>
            <a:r>
              <a:rPr lang="en-US" sz="4000" b="1" dirty="0" smtClean="0"/>
              <a:t>Anyone </a:t>
            </a:r>
            <a:r>
              <a:rPr lang="en-US" sz="4000" b="1" dirty="0"/>
              <a:t>who breaks one of the least of these commandments and teaches others to do the same will be called least in the kingdom of heaven, but whoever practices and teaches these commands will be called great in the kingdom of heaven</a:t>
            </a:r>
            <a:r>
              <a:rPr lang="en-US" sz="4000" b="1" dirty="0" smtClean="0"/>
              <a:t>.  Matthew 5:19</a:t>
            </a:r>
            <a:endParaRPr lang="en-US" sz="4000" b="1" dirty="0"/>
          </a:p>
          <a:p>
            <a:pPr marL="0" indent="0">
              <a:buNone/>
            </a:pPr>
            <a:endParaRPr lang="en-US" dirty="0"/>
          </a:p>
        </p:txBody>
      </p:sp>
    </p:spTree>
    <p:extLst>
      <p:ext uri="{BB962C8B-B14F-4D97-AF65-F5344CB8AC3E}">
        <p14:creationId xmlns:p14="http://schemas.microsoft.com/office/powerpoint/2010/main" val="6051486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Messiah Encapsulates the Law </a:t>
            </a:r>
          </a:p>
          <a:p>
            <a:pPr marL="0" indent="0">
              <a:buNone/>
            </a:pPr>
            <a:r>
              <a:rPr lang="en-US" sz="4000" b="1" dirty="0"/>
              <a:t>He said to them, "How foolish you are, and how slow of heart to believe all that the prophets have </a:t>
            </a:r>
            <a:r>
              <a:rPr lang="en-US" sz="4000" b="1" dirty="0" smtClean="0"/>
              <a:t>spoken! </a:t>
            </a:r>
            <a:r>
              <a:rPr lang="en-US" sz="4000" b="1" dirty="0"/>
              <a:t>Did not the Messiah have to suffer these things and then enter his glory?"</a:t>
            </a:r>
          </a:p>
          <a:p>
            <a:pPr marL="0" indent="0">
              <a:buNone/>
            </a:pPr>
            <a:r>
              <a:rPr lang="en-US" sz="4000" b="1" dirty="0" smtClean="0"/>
              <a:t>And </a:t>
            </a:r>
            <a:r>
              <a:rPr lang="en-US" sz="4000" b="1" dirty="0"/>
              <a:t>beginning with Mosheh and all the Prophets, he explained to them what was said in all the Scriptures concerning himself.</a:t>
            </a:r>
          </a:p>
          <a:p>
            <a:pPr marL="0" indent="0">
              <a:buNone/>
            </a:pPr>
            <a:r>
              <a:rPr lang="en-US" sz="4000" b="1" dirty="0" smtClean="0"/>
              <a:t>Luke 24:25-27</a:t>
            </a:r>
            <a:endParaRPr lang="en-US" sz="4000" b="1" dirty="0"/>
          </a:p>
        </p:txBody>
      </p:sp>
    </p:spTree>
    <p:extLst>
      <p:ext uri="{BB962C8B-B14F-4D97-AF65-F5344CB8AC3E}">
        <p14:creationId xmlns:p14="http://schemas.microsoft.com/office/powerpoint/2010/main" val="10152517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Appointed Times of the 7</a:t>
            </a:r>
            <a:r>
              <a:rPr lang="en-US" sz="4000" b="1" baseline="30000" dirty="0" smtClean="0">
                <a:solidFill>
                  <a:schemeClr val="tx1"/>
                </a:solidFill>
                <a:latin typeface="+mn-lt"/>
                <a:cs typeface="Times New Roman" pitchFamily="18" charset="0"/>
              </a:rPr>
              <a:t>th</a:t>
            </a:r>
            <a:r>
              <a:rPr lang="en-US" sz="4000" b="1" dirty="0" smtClean="0">
                <a:solidFill>
                  <a:schemeClr val="tx1"/>
                </a:solidFill>
                <a:latin typeface="+mn-lt"/>
                <a:cs typeface="Times New Roman" pitchFamily="18" charset="0"/>
              </a:rPr>
              <a:t> Month </a:t>
            </a:r>
          </a:p>
          <a:p>
            <a:pPr marL="0" indent="0">
              <a:buNone/>
            </a:pPr>
            <a:r>
              <a:rPr lang="en-US" sz="4000" b="1" dirty="0" smtClean="0"/>
              <a:t>1</a:t>
            </a:r>
            <a:r>
              <a:rPr lang="en-US" sz="4000" b="1" baseline="30000" dirty="0" smtClean="0"/>
              <a:t>st</a:t>
            </a:r>
            <a:r>
              <a:rPr lang="en-US" sz="4000" b="1" dirty="0" smtClean="0"/>
              <a:t> Day – Yom </a:t>
            </a:r>
            <a:r>
              <a:rPr lang="en-US" sz="4000" b="1" dirty="0" err="1" smtClean="0"/>
              <a:t>Teruah</a:t>
            </a:r>
            <a:r>
              <a:rPr lang="en-US" sz="4000" b="1" dirty="0" smtClean="0"/>
              <a:t> – Day of Shofar Blast (Shout)</a:t>
            </a:r>
          </a:p>
          <a:p>
            <a:pPr marL="0" indent="0">
              <a:buNone/>
            </a:pPr>
            <a:r>
              <a:rPr lang="en-US" sz="4000" b="1" dirty="0" smtClean="0"/>
              <a:t>10</a:t>
            </a:r>
            <a:r>
              <a:rPr lang="en-US" sz="4000" b="1" baseline="30000" dirty="0" smtClean="0"/>
              <a:t>th</a:t>
            </a:r>
            <a:r>
              <a:rPr lang="en-US" sz="4000" b="1" dirty="0" smtClean="0"/>
              <a:t> Day – Yom </a:t>
            </a:r>
            <a:r>
              <a:rPr lang="en-US" sz="4000" b="1" dirty="0" err="1" smtClean="0"/>
              <a:t>HaK</a:t>
            </a:r>
            <a:r>
              <a:rPr lang="en-US" sz="4000" b="1" dirty="0" err="1"/>
              <a:t>i</a:t>
            </a:r>
            <a:r>
              <a:rPr lang="en-US" sz="4000" b="1" dirty="0" err="1" smtClean="0"/>
              <a:t>ppurm</a:t>
            </a:r>
            <a:r>
              <a:rPr lang="en-US" sz="4000" b="1" dirty="0" smtClean="0"/>
              <a:t> – Day of Atonements</a:t>
            </a:r>
          </a:p>
          <a:p>
            <a:pPr marL="0" indent="0">
              <a:buNone/>
            </a:pPr>
            <a:r>
              <a:rPr lang="en-US" sz="4000" b="1" dirty="0" smtClean="0"/>
              <a:t>15</a:t>
            </a:r>
            <a:r>
              <a:rPr lang="en-US" sz="4000" b="1" baseline="30000" dirty="0" smtClean="0"/>
              <a:t>th</a:t>
            </a:r>
            <a:r>
              <a:rPr lang="en-US" sz="4000" b="1" dirty="0" smtClean="0"/>
              <a:t> Day – First Day of Pilgrimage Festival of Sukkot (Tabernacles)</a:t>
            </a:r>
          </a:p>
          <a:p>
            <a:pPr marL="0" indent="0">
              <a:buNone/>
            </a:pPr>
            <a:r>
              <a:rPr lang="en-US" sz="4000" b="1" dirty="0" smtClean="0"/>
              <a:t>22</a:t>
            </a:r>
            <a:r>
              <a:rPr lang="en-US" sz="4000" b="1" baseline="30000" dirty="0" smtClean="0"/>
              <a:t>nd</a:t>
            </a:r>
            <a:r>
              <a:rPr lang="en-US" sz="4000" b="1" dirty="0" smtClean="0"/>
              <a:t> Day – Eighth Day of Sukkot – The Last Great Day</a:t>
            </a:r>
            <a:endParaRPr lang="en-US" sz="4000" b="1" dirty="0"/>
          </a:p>
        </p:txBody>
      </p:sp>
    </p:spTree>
    <p:extLst>
      <p:ext uri="{BB962C8B-B14F-4D97-AF65-F5344CB8AC3E}">
        <p14:creationId xmlns:p14="http://schemas.microsoft.com/office/powerpoint/2010/main" val="33940266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smtClean="0"/>
              <a:t>Yom </a:t>
            </a:r>
            <a:r>
              <a:rPr lang="en-US" sz="4400" b="1" dirty="0" err="1" smtClean="0"/>
              <a:t>Teruah</a:t>
            </a:r>
            <a:endParaRPr lang="en-US" sz="4400" b="1" dirty="0" smtClean="0"/>
          </a:p>
          <a:p>
            <a:pPr marL="0" indent="0">
              <a:buNone/>
            </a:pPr>
            <a:r>
              <a:rPr lang="en-US" sz="4000" b="1" dirty="0"/>
              <a:t>Again Yahuwah spoke to </a:t>
            </a:r>
            <a:r>
              <a:rPr lang="en-US" sz="4000" b="1" dirty="0" err="1"/>
              <a:t>Mosheh</a:t>
            </a:r>
            <a:r>
              <a:rPr lang="en-US" sz="4000" b="1" dirty="0"/>
              <a:t>, saying,  "Speak to the sons of </a:t>
            </a:r>
            <a:r>
              <a:rPr lang="en-US" sz="4000" b="1" dirty="0" err="1"/>
              <a:t>Yisrael</a:t>
            </a:r>
            <a:r>
              <a:rPr lang="en-US" sz="4000" b="1" dirty="0"/>
              <a:t>, saying, 'In the seventh month on the first of the month you shall have </a:t>
            </a:r>
            <a:r>
              <a:rPr lang="en-US" sz="4000" b="1" u="sng" dirty="0"/>
              <a:t>a rest, a remembrance by blowing [of trumpets], a set-apart assembly</a:t>
            </a:r>
            <a:r>
              <a:rPr lang="en-US" sz="4000" b="1" dirty="0"/>
              <a:t>.  You shall not do any laborious work, but you shall present an offering by fire to Yahuwah.'" (</a:t>
            </a:r>
            <a:r>
              <a:rPr lang="en-US" sz="4000" b="1" dirty="0" err="1" smtClean="0"/>
              <a:t>Vayikra</a:t>
            </a:r>
            <a:r>
              <a:rPr lang="en-US" sz="4000" b="1" dirty="0" smtClean="0"/>
              <a:t> [Leviticus] </a:t>
            </a:r>
            <a:r>
              <a:rPr lang="en-US" sz="4000" b="1" dirty="0"/>
              <a:t>23:23-25)</a:t>
            </a:r>
            <a:endParaRPr lang="en-US" sz="4000" b="1" dirty="0" smtClean="0"/>
          </a:p>
        </p:txBody>
      </p:sp>
    </p:spTree>
    <p:extLst>
      <p:ext uri="{BB962C8B-B14F-4D97-AF65-F5344CB8AC3E}">
        <p14:creationId xmlns:p14="http://schemas.microsoft.com/office/powerpoint/2010/main" val="275982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smtClean="0"/>
              <a:t>The Vocabulary</a:t>
            </a:r>
          </a:p>
          <a:p>
            <a:pPr marL="0" indent="0">
              <a:buNone/>
            </a:pPr>
            <a:r>
              <a:rPr lang="en-US" sz="4000" b="1" dirty="0" smtClean="0">
                <a:latin typeface="Bwhebb" panose="00000400000000000000" pitchFamily="2" charset="0"/>
              </a:rPr>
              <a:t>!</a:t>
            </a:r>
            <a:r>
              <a:rPr lang="en-US" sz="4000" b="1" dirty="0" err="1" smtClean="0">
                <a:latin typeface="Bwhebb" panose="00000400000000000000" pitchFamily="2" charset="0"/>
              </a:rPr>
              <a:t>AtB'v</a:t>
            </a:r>
            <a:r>
              <a:rPr lang="en-US" sz="4000" b="1" dirty="0">
                <a:latin typeface="Bwhebb" panose="00000400000000000000" pitchFamily="2" charset="0"/>
              </a:rPr>
              <a:t>; </a:t>
            </a:r>
            <a:r>
              <a:rPr lang="en-US" sz="4000" b="1" i="1" dirty="0" err="1"/>
              <a:t>shabbaton</a:t>
            </a:r>
            <a:r>
              <a:rPr lang="en-US" sz="4000" b="1" dirty="0"/>
              <a:t> – cessation, rest, </a:t>
            </a:r>
            <a:r>
              <a:rPr lang="en-US" sz="4000" b="1" dirty="0" err="1"/>
              <a:t>sabbath</a:t>
            </a:r>
            <a:r>
              <a:rPr lang="en-US" sz="4000" b="1" dirty="0"/>
              <a:t> observance</a:t>
            </a:r>
          </a:p>
          <a:p>
            <a:pPr marL="0" indent="0">
              <a:buNone/>
            </a:pPr>
            <a:r>
              <a:rPr lang="en-US" sz="4000" b="1" dirty="0">
                <a:latin typeface="Bwhebb" panose="00000400000000000000" pitchFamily="2" charset="0"/>
              </a:rPr>
              <a:t>!</a:t>
            </a:r>
            <a:r>
              <a:rPr lang="en-US" sz="4000" b="1" dirty="0" err="1">
                <a:latin typeface="Bwhebb" panose="00000400000000000000" pitchFamily="2" charset="0"/>
              </a:rPr>
              <a:t>Ark.zI</a:t>
            </a:r>
            <a:r>
              <a:rPr lang="en-US" sz="4000" b="1" dirty="0"/>
              <a:t> </a:t>
            </a:r>
            <a:r>
              <a:rPr lang="en-US" sz="4000" b="1" i="1" dirty="0" err="1"/>
              <a:t>zichron</a:t>
            </a:r>
            <a:r>
              <a:rPr lang="en-US" sz="4000" b="1" dirty="0"/>
              <a:t> - memorial, remembrance</a:t>
            </a:r>
          </a:p>
          <a:p>
            <a:pPr marL="0" indent="0">
              <a:buNone/>
            </a:pPr>
            <a:r>
              <a:rPr lang="en-US" sz="4000" b="1" dirty="0">
                <a:latin typeface="Bwhebb" panose="00000400000000000000" pitchFamily="2" charset="0"/>
              </a:rPr>
              <a:t>h['</a:t>
            </a:r>
            <a:r>
              <a:rPr lang="en-US" sz="4000" b="1" dirty="0" err="1">
                <a:latin typeface="Bwhebb" panose="00000400000000000000" pitchFamily="2" charset="0"/>
              </a:rPr>
              <a:t>WrT</a:t>
            </a:r>
            <a:r>
              <a:rPr lang="en-US" sz="4000" b="1" dirty="0">
                <a:latin typeface="Bwhebb" panose="00000400000000000000" pitchFamily="2" charset="0"/>
              </a:rPr>
              <a:t> </a:t>
            </a:r>
            <a:r>
              <a:rPr lang="en-US" sz="4000" b="1" i="1" dirty="0" err="1"/>
              <a:t>teruah</a:t>
            </a:r>
            <a:r>
              <a:rPr lang="en-US" sz="4000" b="1" dirty="0"/>
              <a:t> - shout or blast of war, alarm, or joy, trumpet blast.</a:t>
            </a:r>
          </a:p>
          <a:p>
            <a:pPr marL="0" indent="0">
              <a:buNone/>
            </a:pPr>
            <a:r>
              <a:rPr lang="en-US" sz="4000" b="1" dirty="0" err="1">
                <a:latin typeface="Bwhebb" panose="00000400000000000000" pitchFamily="2" charset="0"/>
              </a:rPr>
              <a:t>vd</a:t>
            </a:r>
            <a:r>
              <a:rPr lang="en-US" sz="4000" b="1" dirty="0">
                <a:latin typeface="Bwhebb" panose="00000400000000000000" pitchFamily="2" charset="0"/>
              </a:rPr>
              <a:t>&lt;</a:t>
            </a:r>
            <a:r>
              <a:rPr lang="en-US" sz="4000" b="1" dirty="0" err="1">
                <a:latin typeface="Bwhebb" panose="00000400000000000000" pitchFamily="2" charset="0"/>
              </a:rPr>
              <a:t>qo-ar"q.mi</a:t>
            </a:r>
            <a:r>
              <a:rPr lang="en-US" sz="4000" b="1" dirty="0"/>
              <a:t> </a:t>
            </a:r>
            <a:r>
              <a:rPr lang="en-US" sz="4000" b="1" i="1" dirty="0" err="1"/>
              <a:t>miqra</a:t>
            </a:r>
            <a:r>
              <a:rPr lang="en-US" sz="4000" b="1" i="1" dirty="0"/>
              <a:t> </a:t>
            </a:r>
            <a:r>
              <a:rPr lang="en-US" sz="4000" b="1" i="1" dirty="0" err="1"/>
              <a:t>qodesh</a:t>
            </a:r>
            <a:r>
              <a:rPr lang="en-US" sz="4000" b="1" dirty="0"/>
              <a:t> - </a:t>
            </a:r>
            <a:r>
              <a:rPr lang="en-US" sz="4000" b="1" i="1" dirty="0" err="1"/>
              <a:t>qodesh</a:t>
            </a:r>
            <a:r>
              <a:rPr lang="en-US" sz="4000" b="1" dirty="0"/>
              <a:t> means "set-apart" or "separated," sometimes translated "holy."  And </a:t>
            </a:r>
            <a:r>
              <a:rPr lang="en-US" sz="4000" b="1" i="1" dirty="0" err="1"/>
              <a:t>miqra</a:t>
            </a:r>
            <a:r>
              <a:rPr lang="en-US" sz="4000" b="1" dirty="0"/>
              <a:t> means "a called assembly, convocation, convoking, reading, proclamation."</a:t>
            </a:r>
          </a:p>
          <a:p>
            <a:pPr marL="0" indent="0">
              <a:buNone/>
            </a:pPr>
            <a:endParaRPr lang="en-US" sz="4000" b="1" dirty="0" smtClean="0"/>
          </a:p>
        </p:txBody>
      </p:sp>
    </p:spTree>
    <p:extLst>
      <p:ext uri="{BB962C8B-B14F-4D97-AF65-F5344CB8AC3E}">
        <p14:creationId xmlns:p14="http://schemas.microsoft.com/office/powerpoint/2010/main" val="206117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err="1" smtClean="0"/>
              <a:t>Shabbaton</a:t>
            </a:r>
            <a:endParaRPr lang="en-US" sz="4000" b="1" dirty="0" smtClean="0"/>
          </a:p>
          <a:p>
            <a:pPr marL="0" indent="0">
              <a:buNone/>
            </a:pPr>
            <a:r>
              <a:rPr lang="en-US" sz="4000" b="1" dirty="0" smtClean="0"/>
              <a:t>The </a:t>
            </a:r>
            <a:r>
              <a:rPr lang="en-US" sz="4000" b="1" dirty="0"/>
              <a:t>first day of the seventh month is to be a </a:t>
            </a:r>
            <a:r>
              <a:rPr lang="en-US" sz="4000" b="1" i="1" dirty="0" err="1"/>
              <a:t>shabbaton</a:t>
            </a:r>
            <a:r>
              <a:rPr lang="en-US" sz="4000" b="1" dirty="0"/>
              <a:t>, which is a complete cessation from labor.  The word </a:t>
            </a:r>
            <a:r>
              <a:rPr lang="en-US" sz="4000" b="1" i="1" dirty="0" err="1"/>
              <a:t>shabbaton</a:t>
            </a:r>
            <a:r>
              <a:rPr lang="en-US" sz="4000" b="1" i="1" dirty="0"/>
              <a:t> </a:t>
            </a:r>
            <a:r>
              <a:rPr lang="en-US" sz="4000" b="1" dirty="0"/>
              <a:t>as found in the Torah is used of the Sabbath day, the day of Trumpets, the day of Atonement, the Feast of Tabernacles, the Sabbatical year and to the year of Jubilee.  But, interestingly, it is not used with reference to the spring time appointment days.</a:t>
            </a:r>
            <a:endParaRPr lang="en-US" sz="4000" b="1" dirty="0" smtClean="0"/>
          </a:p>
        </p:txBody>
      </p:sp>
    </p:spTree>
    <p:extLst>
      <p:ext uri="{BB962C8B-B14F-4D97-AF65-F5344CB8AC3E}">
        <p14:creationId xmlns:p14="http://schemas.microsoft.com/office/powerpoint/2010/main" val="191141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t>Remembrance</a:t>
            </a:r>
          </a:p>
          <a:p>
            <a:pPr marL="0" indent="0">
              <a:buNone/>
            </a:pPr>
            <a:r>
              <a:rPr lang="en-US" sz="4000" b="1" dirty="0" smtClean="0"/>
              <a:t>And </a:t>
            </a:r>
            <a:r>
              <a:rPr lang="en-US" sz="4000" b="1" dirty="0"/>
              <a:t>on the third day in the morning there was thunder and lightning and a dense cloud on the mountain, and </a:t>
            </a:r>
            <a:r>
              <a:rPr lang="en-US" sz="4000" b="1" u="sng" dirty="0"/>
              <a:t>the sound of a very loud horn</a:t>
            </a:r>
            <a:r>
              <a:rPr lang="en-US" sz="4000" b="1" dirty="0"/>
              <a:t>; all the people who were in the camp trembled.  And </a:t>
            </a:r>
            <a:r>
              <a:rPr lang="en-US" sz="4000" b="1" dirty="0" err="1"/>
              <a:t>Mosheh</a:t>
            </a:r>
            <a:r>
              <a:rPr lang="en-US" sz="4000" b="1" dirty="0"/>
              <a:t> brought the people out of the camp to meet Elohim, and they took their place at the lower end of the mountain.  Now Mount Sinai was completely covered with smoke because Yahuwah had descended on it in fire; </a:t>
            </a:r>
            <a:r>
              <a:rPr lang="en-US" sz="4000" b="1" dirty="0" smtClean="0"/>
              <a:t>(</a:t>
            </a:r>
            <a:r>
              <a:rPr lang="en-US" sz="4000" b="1" dirty="0" err="1"/>
              <a:t>Shemot</a:t>
            </a:r>
            <a:r>
              <a:rPr lang="en-US" sz="4000" b="1" dirty="0"/>
              <a:t> 19:16-20</a:t>
            </a:r>
            <a:r>
              <a:rPr lang="en-US" sz="4000" b="1" dirty="0" smtClean="0"/>
              <a:t>)</a:t>
            </a:r>
          </a:p>
        </p:txBody>
      </p:sp>
    </p:spTree>
    <p:extLst>
      <p:ext uri="{BB962C8B-B14F-4D97-AF65-F5344CB8AC3E}">
        <p14:creationId xmlns:p14="http://schemas.microsoft.com/office/powerpoint/2010/main" val="89174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a:t>Remembrance</a:t>
            </a:r>
          </a:p>
          <a:p>
            <a:pPr marL="0" indent="0">
              <a:buNone/>
            </a:pPr>
            <a:r>
              <a:rPr lang="en-US" sz="4000" b="1" dirty="0" smtClean="0"/>
              <a:t>and </a:t>
            </a:r>
            <a:r>
              <a:rPr lang="en-US" sz="4000" b="1" dirty="0"/>
              <a:t>its smoke went up like the smoke of a great furnace, and </a:t>
            </a:r>
            <a:r>
              <a:rPr lang="en-US" sz="4000" b="1" u="sng" dirty="0"/>
              <a:t>the whole mountain shook greatly.  When the sound of the horn grew louder and louder</a:t>
            </a:r>
            <a:r>
              <a:rPr lang="en-US" sz="4000" b="1" dirty="0"/>
              <a:t>, </a:t>
            </a:r>
            <a:r>
              <a:rPr lang="en-US" sz="4000" b="1" dirty="0" err="1"/>
              <a:t>Mosheh</a:t>
            </a:r>
            <a:r>
              <a:rPr lang="en-US" sz="4000" b="1" dirty="0"/>
              <a:t> was speaking and Elohim was answering him with a voice.  And Yahuwah came down on Mount Sinai, on the top of the mountain; and Yahuwah summoned </a:t>
            </a:r>
            <a:r>
              <a:rPr lang="en-US" sz="4000" b="1" dirty="0" err="1"/>
              <a:t>Mosheh</a:t>
            </a:r>
            <a:r>
              <a:rPr lang="en-US" sz="4000" b="1" dirty="0"/>
              <a:t> to the top of the mountain, and </a:t>
            </a:r>
            <a:r>
              <a:rPr lang="en-US" sz="4000" b="1" dirty="0" err="1"/>
              <a:t>Mosheh</a:t>
            </a:r>
            <a:r>
              <a:rPr lang="en-US" sz="4000" b="1" dirty="0"/>
              <a:t> went up (</a:t>
            </a:r>
            <a:r>
              <a:rPr lang="en-US" sz="4000" b="1" dirty="0" err="1"/>
              <a:t>Shemot</a:t>
            </a:r>
            <a:r>
              <a:rPr lang="en-US" sz="4000" b="1" dirty="0"/>
              <a:t> 19:16-20</a:t>
            </a:r>
            <a:r>
              <a:rPr lang="en-US" sz="4000" b="1" dirty="0" smtClean="0"/>
              <a:t>)</a:t>
            </a:r>
          </a:p>
        </p:txBody>
      </p:sp>
    </p:spTree>
    <p:extLst>
      <p:ext uri="{BB962C8B-B14F-4D97-AF65-F5344CB8AC3E}">
        <p14:creationId xmlns:p14="http://schemas.microsoft.com/office/powerpoint/2010/main" val="359287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000" b="1" dirty="0" smtClean="0"/>
              <a:t>So Loud and Fearful</a:t>
            </a:r>
          </a:p>
          <a:p>
            <a:pPr marL="0" indent="0">
              <a:buNone/>
            </a:pPr>
            <a:r>
              <a:rPr lang="en-US" sz="4000" b="1" dirty="0" smtClean="0"/>
              <a:t>For </a:t>
            </a:r>
            <a:r>
              <a:rPr lang="en-US" sz="4000" b="1" dirty="0"/>
              <a:t>you have not drawn near to a mountain touched and scorched with fire, and to blackness, and darkness and storm, </a:t>
            </a:r>
            <a:r>
              <a:rPr lang="en-US" sz="4000" b="1" u="sng" dirty="0"/>
              <a:t>and a sound of a trumpet</a:t>
            </a:r>
            <a:r>
              <a:rPr lang="en-US" sz="4000" b="1" dirty="0"/>
              <a:t>, and a voice of words, so that those who heard it begged that no further Word should be spoken to them, for they could not bear what was commanded, "If even a beast touches the mountain, it shall be stoned or shot through with an arrow." And so fearsome was the sight that </a:t>
            </a:r>
            <a:r>
              <a:rPr lang="en-US" sz="4000" b="1" dirty="0" err="1"/>
              <a:t>Mosheh</a:t>
            </a:r>
            <a:r>
              <a:rPr lang="en-US" sz="4000" b="1" dirty="0"/>
              <a:t> said, "</a:t>
            </a:r>
            <a:r>
              <a:rPr lang="en-US" sz="4000" b="1" u="sng" dirty="0"/>
              <a:t>I exceedingly fear and tremble</a:t>
            </a:r>
            <a:r>
              <a:rPr lang="en-US" sz="4000" b="1" dirty="0"/>
              <a:t>" (Hebrews 12:18-21).</a:t>
            </a:r>
            <a:endParaRPr lang="en-US" sz="4000" b="1" dirty="0" smtClean="0"/>
          </a:p>
        </p:txBody>
      </p:sp>
    </p:spTree>
    <p:extLst>
      <p:ext uri="{BB962C8B-B14F-4D97-AF65-F5344CB8AC3E}">
        <p14:creationId xmlns:p14="http://schemas.microsoft.com/office/powerpoint/2010/main" val="345803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err="1"/>
              <a:t>Teruah</a:t>
            </a:r>
            <a:endParaRPr lang="en-US" sz="4000" b="1" dirty="0"/>
          </a:p>
          <a:p>
            <a:pPr marL="0" indent="0">
              <a:buNone/>
            </a:pPr>
            <a:r>
              <a:rPr lang="en-US" sz="4000" b="1" dirty="0" smtClean="0"/>
              <a:t>The </a:t>
            </a:r>
            <a:r>
              <a:rPr lang="en-US" sz="4000" b="1" dirty="0"/>
              <a:t>primary meaning is "to raise a noise" by shouting or with an instrument, especially a horn (</a:t>
            </a:r>
            <a:r>
              <a:rPr lang="en-US" sz="4000" b="1" dirty="0" err="1"/>
              <a:t>Num</a:t>
            </a:r>
            <a:r>
              <a:rPr lang="en-US" sz="4000" b="1" dirty="0"/>
              <a:t> 10:7) or the traditional ram's horn, the "shofar" (Josh 6:5). It is used in this sense in rituals of the Israelite tabernacle (1Sam 4:5) to describe the exaltation of the people of Israel when the ark of the covenant was brought to the camp. </a:t>
            </a:r>
            <a:endParaRPr lang="en-US" sz="4000" b="1" dirty="0" smtClean="0"/>
          </a:p>
        </p:txBody>
      </p:sp>
    </p:spTree>
    <p:extLst>
      <p:ext uri="{BB962C8B-B14F-4D97-AF65-F5344CB8AC3E}">
        <p14:creationId xmlns:p14="http://schemas.microsoft.com/office/powerpoint/2010/main" val="71446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err="1"/>
              <a:t>Teruah</a:t>
            </a:r>
            <a:endParaRPr lang="en-US" sz="4000" b="1" dirty="0"/>
          </a:p>
          <a:p>
            <a:pPr marL="0" indent="0">
              <a:buNone/>
            </a:pPr>
            <a:r>
              <a:rPr lang="en-US" sz="4000" b="1" dirty="0" smtClean="0"/>
              <a:t>Later </a:t>
            </a:r>
            <a:r>
              <a:rPr lang="en-US" sz="4000" b="1" dirty="0"/>
              <a:t>in Israel's history in the First Commonwealth, the same root is used to describe the exaltation of the people when David brings the ark to Jerusalem. The poetic description of this in the Psalms (</a:t>
            </a:r>
            <a:r>
              <a:rPr lang="en-US" sz="4000" b="1" dirty="0" err="1"/>
              <a:t>Psa</a:t>
            </a:r>
            <a:r>
              <a:rPr lang="en-US" sz="4000" b="1" dirty="0"/>
              <a:t> 45:7) and the later glorification of the king at his enthronement by acclamation (1Sam 10:24) has been selected by some scholars as evidence of an enthronement ritual similar to that found in contemporary societies.</a:t>
            </a:r>
            <a:endParaRPr lang="en-US" sz="4000" b="1" dirty="0" smtClean="0"/>
          </a:p>
        </p:txBody>
      </p:sp>
    </p:spTree>
    <p:extLst>
      <p:ext uri="{BB962C8B-B14F-4D97-AF65-F5344CB8AC3E}">
        <p14:creationId xmlns:p14="http://schemas.microsoft.com/office/powerpoint/2010/main" val="315147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err="1" smtClean="0"/>
              <a:t>Teruah</a:t>
            </a:r>
            <a:endParaRPr lang="en-US" sz="4000" b="1" dirty="0" smtClean="0"/>
          </a:p>
          <a:p>
            <a:pPr marL="0" indent="0">
              <a:buNone/>
            </a:pPr>
            <a:r>
              <a:rPr lang="en-US" sz="3600" b="1" dirty="0"/>
              <a:t>When you blow an alarm (</a:t>
            </a:r>
            <a:r>
              <a:rPr lang="en-US" sz="3600" b="1" dirty="0" err="1"/>
              <a:t>Heb</a:t>
            </a:r>
            <a:r>
              <a:rPr lang="en-US" sz="3600" b="1" dirty="0"/>
              <a:t> "</a:t>
            </a:r>
            <a:r>
              <a:rPr lang="en-US" sz="3600" b="1" dirty="0" err="1"/>
              <a:t>teruah</a:t>
            </a:r>
            <a:r>
              <a:rPr lang="en-US" sz="3600" b="1" dirty="0"/>
              <a:t>"), then the camps that are located on the east parts must begin to travel.  And when you blow an alarm (</a:t>
            </a:r>
            <a:r>
              <a:rPr lang="en-US" sz="3600" b="1" dirty="0" err="1"/>
              <a:t>Heb</a:t>
            </a:r>
            <a:r>
              <a:rPr lang="en-US" sz="3600" b="1" dirty="0"/>
              <a:t> "</a:t>
            </a:r>
            <a:r>
              <a:rPr lang="en-US" sz="3600" b="1" dirty="0" err="1"/>
              <a:t>teruah</a:t>
            </a:r>
            <a:r>
              <a:rPr lang="en-US" sz="3600" b="1" dirty="0"/>
              <a:t>") the second time, then the camps that are located on the south side must begin to travel. An alarm (</a:t>
            </a:r>
            <a:r>
              <a:rPr lang="en-US" sz="3600" b="1" dirty="0" err="1"/>
              <a:t>Heb</a:t>
            </a:r>
            <a:r>
              <a:rPr lang="en-US" sz="3600" b="1" dirty="0"/>
              <a:t> "</a:t>
            </a:r>
            <a:r>
              <a:rPr lang="en-US" sz="3600" b="1" dirty="0" err="1"/>
              <a:t>teruah</a:t>
            </a:r>
            <a:r>
              <a:rPr lang="en-US" sz="3600" b="1" dirty="0"/>
              <a:t>") must be sounded for their journeys.  But when you assemble the community, you must blow, but you must not sound an alarm.  The sons of </a:t>
            </a:r>
            <a:r>
              <a:rPr lang="en-US" sz="3600" b="1" dirty="0" err="1"/>
              <a:t>Aharon</a:t>
            </a:r>
            <a:r>
              <a:rPr lang="en-US" sz="3600" b="1" dirty="0"/>
              <a:t>, the priests, must blow the trumpets; and they will be to you for an eternal right-ruling throughout your generations.  </a:t>
            </a:r>
            <a:r>
              <a:rPr lang="en-US" sz="3600" b="1" dirty="0" smtClean="0"/>
              <a:t>(</a:t>
            </a:r>
            <a:r>
              <a:rPr lang="en-US" sz="3600" b="1" dirty="0" err="1"/>
              <a:t>Bemidbar</a:t>
            </a:r>
            <a:r>
              <a:rPr lang="en-US" sz="3600" b="1" dirty="0"/>
              <a:t> 10:5-10)</a:t>
            </a:r>
            <a:endParaRPr lang="en-US" sz="3600" b="1" dirty="0" smtClean="0"/>
          </a:p>
        </p:txBody>
      </p:sp>
    </p:spTree>
    <p:extLst>
      <p:ext uri="{BB962C8B-B14F-4D97-AF65-F5344CB8AC3E}">
        <p14:creationId xmlns:p14="http://schemas.microsoft.com/office/powerpoint/2010/main" val="89904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000" b="1" dirty="0" err="1" smtClean="0"/>
              <a:t>Teruah</a:t>
            </a:r>
            <a:endParaRPr lang="en-US" sz="4000" b="1" dirty="0" smtClean="0"/>
          </a:p>
          <a:p>
            <a:pPr marL="0" indent="0">
              <a:buNone/>
            </a:pPr>
            <a:r>
              <a:rPr lang="en-US" sz="3600" b="1" dirty="0" smtClean="0"/>
              <a:t>If </a:t>
            </a:r>
            <a:r>
              <a:rPr lang="en-US" sz="3600" b="1" dirty="0"/>
              <a:t>you go to war in your land against the adversary who opposes you, then you must sound an alarm with the trumpets, and you will be remembered before Yahuwah your Elohim, and you will be saved from your enemies.  "Also in the time of your rejoicing, such as in your appointed festivals or at the beginnings of your months, you must blow with your trumpets over your burnt offerings, and over the sacrifices of your peace offerings, that they may become a memorial for you before your Elohim: I am Yahuwah your Elohim." (</a:t>
            </a:r>
            <a:r>
              <a:rPr lang="en-US" sz="3600" b="1" dirty="0" err="1"/>
              <a:t>Bemidbar</a:t>
            </a:r>
            <a:r>
              <a:rPr lang="en-US" sz="3600" b="1" dirty="0"/>
              <a:t> 10:5-10</a:t>
            </a:r>
            <a:r>
              <a:rPr lang="en-US" sz="4000" b="1" dirty="0"/>
              <a:t>)</a:t>
            </a:r>
            <a:endParaRPr lang="en-US" sz="4000" b="1" dirty="0" smtClean="0"/>
          </a:p>
        </p:txBody>
      </p:sp>
    </p:spTree>
    <p:extLst>
      <p:ext uri="{BB962C8B-B14F-4D97-AF65-F5344CB8AC3E}">
        <p14:creationId xmlns:p14="http://schemas.microsoft.com/office/powerpoint/2010/main" val="147056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000" b="1" dirty="0" smtClean="0"/>
              <a:t>Jericho Shouts</a:t>
            </a:r>
          </a:p>
          <a:p>
            <a:pPr marL="0" indent="0">
              <a:buNone/>
            </a:pPr>
            <a:r>
              <a:rPr lang="en-US" sz="4000" b="1" dirty="0" smtClean="0"/>
              <a:t>When </a:t>
            </a:r>
            <a:r>
              <a:rPr lang="en-US" sz="4000" b="1" dirty="0"/>
              <a:t>you hear the signal from the ram's </a:t>
            </a:r>
            <a:r>
              <a:rPr lang="en-US" sz="4000" b="1" dirty="0" smtClean="0"/>
              <a:t>horn, </a:t>
            </a:r>
            <a:r>
              <a:rPr lang="en-US" sz="4000" b="1" dirty="0"/>
              <a:t>have the whole army give a loud </a:t>
            </a:r>
            <a:r>
              <a:rPr lang="en-US" sz="4000" b="1" u="sng" dirty="0"/>
              <a:t>battle cry </a:t>
            </a:r>
            <a:r>
              <a:rPr lang="en-US" sz="4000" b="1" dirty="0"/>
              <a:t>(</a:t>
            </a:r>
            <a:r>
              <a:rPr lang="en-US" sz="4000" b="1" dirty="0" err="1"/>
              <a:t>Heb</a:t>
            </a:r>
            <a:r>
              <a:rPr lang="en-US" sz="4000" b="1" dirty="0"/>
              <a:t> "</a:t>
            </a:r>
            <a:r>
              <a:rPr lang="en-US" sz="4000" b="1" dirty="0" err="1"/>
              <a:t>teruah</a:t>
            </a:r>
            <a:r>
              <a:rPr lang="en-US" sz="4000" b="1" dirty="0"/>
              <a:t>" - shout).  Then the city wall will collapse and the warriors should charge straight ahead" (</a:t>
            </a:r>
            <a:r>
              <a:rPr lang="en-US" sz="4000" b="1" dirty="0" err="1"/>
              <a:t>Yahusha</a:t>
            </a:r>
            <a:r>
              <a:rPr lang="en-US" sz="4000" b="1" dirty="0"/>
              <a:t> 6:5</a:t>
            </a:r>
            <a:r>
              <a:rPr lang="en-US" sz="4000" b="1" dirty="0" smtClean="0"/>
              <a:t>).</a:t>
            </a:r>
          </a:p>
          <a:p>
            <a:pPr marL="0" indent="0">
              <a:buNone/>
            </a:pPr>
            <a:r>
              <a:rPr lang="en-US" sz="4000" b="1" dirty="0" smtClean="0"/>
              <a:t>The </a:t>
            </a:r>
            <a:r>
              <a:rPr lang="en-US" sz="4000" b="1" dirty="0"/>
              <a:t>rams' horns sounded and when the army heard the signal, they gave a loud </a:t>
            </a:r>
            <a:r>
              <a:rPr lang="en-US" sz="4000" b="1" u="sng" dirty="0"/>
              <a:t>battle cry</a:t>
            </a:r>
            <a:r>
              <a:rPr lang="en-US" sz="4000" b="1" dirty="0"/>
              <a:t> (</a:t>
            </a:r>
            <a:r>
              <a:rPr lang="en-US" sz="4000" b="1" dirty="0" err="1"/>
              <a:t>Heb</a:t>
            </a:r>
            <a:r>
              <a:rPr lang="en-US" sz="4000" b="1" dirty="0"/>
              <a:t> "</a:t>
            </a:r>
            <a:r>
              <a:rPr lang="en-US" sz="4000" b="1" dirty="0" err="1"/>
              <a:t>teruah</a:t>
            </a:r>
            <a:r>
              <a:rPr lang="en-US" sz="4000" b="1" dirty="0"/>
              <a:t>"- shout). The wall collapsed and the warriors charged straight ahead into the city and captured it (6:20)</a:t>
            </a:r>
          </a:p>
          <a:p>
            <a:pPr marL="0" indent="0">
              <a:buNone/>
            </a:pPr>
            <a:endParaRPr lang="en-US" sz="4000" b="1" dirty="0" smtClean="0"/>
          </a:p>
        </p:txBody>
      </p:sp>
    </p:spTree>
    <p:extLst>
      <p:ext uri="{BB962C8B-B14F-4D97-AF65-F5344CB8AC3E}">
        <p14:creationId xmlns:p14="http://schemas.microsoft.com/office/powerpoint/2010/main" val="147266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000" b="1" dirty="0" err="1" smtClean="0"/>
              <a:t>Teruah</a:t>
            </a:r>
            <a:r>
              <a:rPr lang="en-US" sz="4000" b="1" dirty="0" smtClean="0"/>
              <a:t> in the Psalms</a:t>
            </a:r>
          </a:p>
          <a:p>
            <a:pPr marL="0" indent="0">
              <a:buNone/>
            </a:pPr>
            <a:r>
              <a:rPr lang="en-US" sz="4000" b="1" dirty="0"/>
              <a:t>Now I will triumph over my enemies who surround me! I will offer sacrifices in his dwelling place and shout (</a:t>
            </a:r>
            <a:r>
              <a:rPr lang="en-US" sz="4000" b="1" dirty="0" err="1"/>
              <a:t>Heb</a:t>
            </a:r>
            <a:r>
              <a:rPr lang="en-US" sz="4000" b="1" dirty="0"/>
              <a:t> "</a:t>
            </a:r>
            <a:r>
              <a:rPr lang="en-US" sz="4000" b="1" dirty="0" err="1"/>
              <a:t>teruah</a:t>
            </a:r>
            <a:r>
              <a:rPr lang="en-US" sz="4000" b="1" dirty="0"/>
              <a:t>") for joy! I will sing praises to Yahuwah! (27:6).</a:t>
            </a:r>
          </a:p>
          <a:p>
            <a:pPr marL="0" indent="0">
              <a:buNone/>
            </a:pPr>
            <a:r>
              <a:rPr lang="en-US" sz="4000" b="1" dirty="0"/>
              <a:t>Blessed are the people who know the shout (</a:t>
            </a:r>
            <a:r>
              <a:rPr lang="en-US" sz="4000" b="1" dirty="0" err="1"/>
              <a:t>Heb</a:t>
            </a:r>
            <a:r>
              <a:rPr lang="en-US" sz="4000" b="1" dirty="0"/>
              <a:t> "</a:t>
            </a:r>
            <a:r>
              <a:rPr lang="en-US" sz="4000" b="1" dirty="0" err="1"/>
              <a:t>teruah</a:t>
            </a:r>
            <a:r>
              <a:rPr lang="en-US" sz="4000" b="1" dirty="0"/>
              <a:t>") of Yahuwah.  In the light of your face they walk (89:16).</a:t>
            </a:r>
          </a:p>
          <a:p>
            <a:pPr marL="0" indent="0">
              <a:buNone/>
            </a:pPr>
            <a:r>
              <a:rPr lang="en-US" sz="4000" b="1" dirty="0"/>
              <a:t>Praise him with loud cymbals! Praise him with clanging cymbals! (literally, "the buzzing of the shout [</a:t>
            </a:r>
            <a:r>
              <a:rPr lang="en-US" sz="4000" b="1" dirty="0" err="1"/>
              <a:t>Heb</a:t>
            </a:r>
            <a:r>
              <a:rPr lang="en-US" sz="4000" b="1" dirty="0"/>
              <a:t> '</a:t>
            </a:r>
            <a:r>
              <a:rPr lang="en-US" sz="4000" b="1" dirty="0" err="1"/>
              <a:t>teruah</a:t>
            </a:r>
            <a:r>
              <a:rPr lang="en-US" sz="4000" b="1" dirty="0"/>
              <a:t>']") (150:5).</a:t>
            </a:r>
          </a:p>
          <a:p>
            <a:pPr marL="0" indent="0">
              <a:buNone/>
            </a:pPr>
            <a:endParaRPr lang="en-US" sz="4000" b="1" dirty="0" smtClean="0"/>
          </a:p>
        </p:txBody>
      </p:sp>
    </p:spTree>
    <p:extLst>
      <p:ext uri="{BB962C8B-B14F-4D97-AF65-F5344CB8AC3E}">
        <p14:creationId xmlns:p14="http://schemas.microsoft.com/office/powerpoint/2010/main" val="112690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buNone/>
            </a:pPr>
            <a:r>
              <a:rPr lang="en-US" sz="4000" b="1" i="1" dirty="0"/>
              <a:t>What Do the Prophets Say About the Regathering of Israel?</a:t>
            </a:r>
          </a:p>
          <a:p>
            <a:pPr marL="0" indent="0">
              <a:buNone/>
            </a:pPr>
            <a:r>
              <a:rPr lang="en-US" sz="4000" b="1" baseline="30000" dirty="0" smtClean="0"/>
              <a:t>12</a:t>
            </a:r>
            <a:r>
              <a:rPr lang="en-US" sz="4000" b="1" dirty="0" smtClean="0"/>
              <a:t> </a:t>
            </a:r>
            <a:r>
              <a:rPr lang="en-US" sz="4000" b="1" dirty="0"/>
              <a:t>In that day Yahuwah will thresh from the flowing Euphrates to the </a:t>
            </a:r>
            <a:r>
              <a:rPr lang="en-US" sz="4000" b="1" dirty="0" err="1"/>
              <a:t>Wadi</a:t>
            </a:r>
            <a:r>
              <a:rPr lang="en-US" sz="4000" b="1" dirty="0"/>
              <a:t> of </a:t>
            </a:r>
            <a:r>
              <a:rPr lang="en-US" sz="4000" b="1" dirty="0" err="1"/>
              <a:t>Mitzrayim</a:t>
            </a:r>
            <a:r>
              <a:rPr lang="en-US" sz="4000" b="1" dirty="0"/>
              <a:t>, and </a:t>
            </a:r>
            <a:r>
              <a:rPr lang="en-US" sz="4000" b="1" u="sng" dirty="0"/>
              <a:t>you, O sons of </a:t>
            </a:r>
            <a:r>
              <a:rPr lang="en-US" sz="4000" b="1" u="sng" dirty="0" err="1"/>
              <a:t>Yisrael</a:t>
            </a:r>
            <a:r>
              <a:rPr lang="en-US" sz="4000" b="1" u="sng" dirty="0"/>
              <a:t>, will be gathered up one by one</a:t>
            </a:r>
            <a:r>
              <a:rPr lang="en-US" sz="4000" b="1" dirty="0"/>
              <a:t>.</a:t>
            </a:r>
          </a:p>
          <a:p>
            <a:pPr marL="0" indent="0">
              <a:buNone/>
            </a:pPr>
            <a:r>
              <a:rPr lang="en-US" sz="4000" b="1" baseline="30000" dirty="0" smtClean="0"/>
              <a:t>13</a:t>
            </a:r>
            <a:r>
              <a:rPr lang="en-US" sz="4000" b="1" dirty="0" smtClean="0"/>
              <a:t> </a:t>
            </a:r>
            <a:r>
              <a:rPr lang="en-US" sz="4000" b="1" dirty="0"/>
              <a:t>And </a:t>
            </a:r>
            <a:r>
              <a:rPr lang="en-US" sz="4000" b="1" u="sng" dirty="0"/>
              <a:t>in that day a great trumpet will sound</a:t>
            </a:r>
            <a:r>
              <a:rPr lang="en-US" sz="4000" b="1" dirty="0"/>
              <a:t>. Those who were perishing in Assyria and those who were exiled in </a:t>
            </a:r>
            <a:r>
              <a:rPr lang="en-US" sz="4000" b="1" dirty="0" err="1"/>
              <a:t>Mitzrayim</a:t>
            </a:r>
            <a:r>
              <a:rPr lang="en-US" sz="4000" b="1" dirty="0"/>
              <a:t> will come and worship Yahuwah on the holy mountain in </a:t>
            </a:r>
            <a:r>
              <a:rPr lang="en-US" sz="4000" b="1" dirty="0" err="1"/>
              <a:t>Yerushalayim</a:t>
            </a:r>
            <a:r>
              <a:rPr lang="en-US" sz="4000" b="1" dirty="0" smtClean="0"/>
              <a:t>. (Isaiah 27)</a:t>
            </a:r>
            <a:endParaRPr lang="en-US" sz="4000" b="1" dirty="0"/>
          </a:p>
        </p:txBody>
      </p:sp>
    </p:spTree>
    <p:extLst>
      <p:ext uri="{BB962C8B-B14F-4D97-AF65-F5344CB8AC3E}">
        <p14:creationId xmlns:p14="http://schemas.microsoft.com/office/powerpoint/2010/main" val="38543413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10161" y="432341"/>
            <a:ext cx="10843099" cy="5957652"/>
          </a:xfrm>
        </p:spPr>
        <p:txBody>
          <a:bodyPr>
            <a:normAutofit fontScale="90000"/>
          </a:bodyPr>
          <a:lstStyle/>
          <a:p>
            <a:pPr algn="l"/>
            <a:r>
              <a:rPr lang="en-US" sz="4400" b="1" i="1" dirty="0" smtClean="0">
                <a:latin typeface="+mn-lt"/>
              </a:rPr>
              <a:t>Gathering </a:t>
            </a:r>
            <a:r>
              <a:rPr lang="en-US" sz="4400" b="1" dirty="0"/>
              <a:t>i</a:t>
            </a:r>
            <a:r>
              <a:rPr lang="en-US" sz="4400" b="1" i="1" dirty="0" smtClean="0">
                <a:latin typeface="+mn-lt"/>
              </a:rPr>
              <a:t>n the NT</a:t>
            </a:r>
            <a:r>
              <a:rPr lang="en-US" sz="4400" b="1" dirty="0">
                <a:latin typeface="+mn-lt"/>
              </a:rPr>
              <a:t/>
            </a:r>
            <a:br>
              <a:rPr lang="en-US" sz="4400" b="1" dirty="0">
                <a:latin typeface="+mn-lt"/>
              </a:rPr>
            </a:br>
            <a:r>
              <a:rPr lang="en-US" sz="4400" b="1" dirty="0">
                <a:latin typeface="+mn-lt"/>
              </a:rPr>
              <a:t>Concerning the coming of our Master </a:t>
            </a:r>
            <a:r>
              <a:rPr lang="en-US" sz="4400" b="1" dirty="0" err="1">
                <a:latin typeface="+mn-lt"/>
              </a:rPr>
              <a:t>Yeshua</a:t>
            </a:r>
            <a:r>
              <a:rPr lang="en-US" sz="4400" b="1" dirty="0">
                <a:latin typeface="+mn-lt"/>
              </a:rPr>
              <a:t> Messiah and </a:t>
            </a:r>
            <a:r>
              <a:rPr lang="en-US" sz="4400" b="1" u="sng" dirty="0">
                <a:latin typeface="+mn-lt"/>
              </a:rPr>
              <a:t>our being gathered to him</a:t>
            </a:r>
            <a:r>
              <a:rPr lang="en-US" sz="4400" b="1" dirty="0">
                <a:latin typeface="+mn-lt"/>
              </a:rPr>
              <a:t>… (2 Thessalonians 2:1</a:t>
            </a:r>
            <a:r>
              <a:rPr lang="en-US" sz="4400" b="1" dirty="0" smtClean="0">
                <a:latin typeface="+mn-lt"/>
              </a:rPr>
              <a:t>)</a:t>
            </a:r>
            <a:r>
              <a:rPr lang="en-US" sz="4400" b="1" dirty="0">
                <a:latin typeface="+mn-lt"/>
              </a:rPr>
              <a:t/>
            </a:r>
            <a:br>
              <a:rPr lang="en-US" sz="4400" b="1" dirty="0">
                <a:latin typeface="+mn-lt"/>
              </a:rPr>
            </a:br>
            <a:r>
              <a:rPr lang="en-US" sz="4400" b="1" dirty="0">
                <a:latin typeface="+mn-lt"/>
              </a:rPr>
              <a:t>Let us not forsake </a:t>
            </a:r>
            <a:r>
              <a:rPr lang="en-US" sz="4400" b="1" u="sng" dirty="0">
                <a:latin typeface="+mn-lt"/>
              </a:rPr>
              <a:t>our gathering together </a:t>
            </a:r>
            <a:r>
              <a:rPr lang="en-US" sz="4400" b="1" dirty="0">
                <a:latin typeface="+mn-lt"/>
              </a:rPr>
              <a:t>( </a:t>
            </a:r>
            <a:r>
              <a:rPr lang="en-US" sz="4400" b="1" dirty="0" err="1">
                <a:latin typeface="Bwgrkn" panose="00000400000000000000" pitchFamily="2" charset="0"/>
              </a:rPr>
              <a:t>episunagwgh</a:t>
            </a:r>
            <a:r>
              <a:rPr lang="en-US" sz="4400" b="1" dirty="0">
                <a:latin typeface="+mn-lt"/>
              </a:rPr>
              <a:t> </a:t>
            </a:r>
            <a:r>
              <a:rPr lang="en-US" sz="4400" b="1" dirty="0" err="1">
                <a:latin typeface="+mn-lt"/>
              </a:rPr>
              <a:t>episunagogee</a:t>
            </a:r>
            <a:r>
              <a:rPr lang="en-US" sz="4400" b="1" dirty="0">
                <a:latin typeface="+mn-lt"/>
              </a:rPr>
              <a:t>), as some are in the habit of doing, but let us encourage one another-- and all the more as you see the Day approaching. (Hebrews 10:25</a:t>
            </a:r>
            <a:r>
              <a:rPr lang="en-US" sz="4400" b="1" dirty="0" smtClean="0">
                <a:latin typeface="+mn-lt"/>
              </a:rPr>
              <a:t>)</a:t>
            </a:r>
            <a:r>
              <a:rPr lang="en-US" sz="4400" b="1" dirty="0">
                <a:latin typeface="+mn-lt"/>
              </a:rPr>
              <a:t/>
            </a:r>
            <a:br>
              <a:rPr lang="en-US" sz="4400" b="1" dirty="0">
                <a:latin typeface="+mn-lt"/>
              </a:rPr>
            </a:br>
            <a:r>
              <a:rPr lang="en-US" sz="4400" b="1" dirty="0">
                <a:latin typeface="+mn-lt"/>
              </a:rPr>
              <a:t>Another clear reference to the Day of Yahuwah, when Messiah will appear and gather his elect</a:t>
            </a:r>
            <a:r>
              <a:rPr lang="en-US" sz="4400" b="1" dirty="0" smtClean="0">
                <a:latin typeface="+mn-lt"/>
              </a:rPr>
              <a:t>.</a:t>
            </a:r>
            <a:endParaRPr lang="en-US" sz="4000" b="1" dirty="0">
              <a:latin typeface="+mn-lt"/>
            </a:endParaRPr>
          </a:p>
        </p:txBody>
      </p:sp>
      <p:sp>
        <p:nvSpPr>
          <p:cNvPr id="6" name="TextBox 5"/>
          <p:cNvSpPr txBox="1"/>
          <p:nvPr/>
        </p:nvSpPr>
        <p:spPr>
          <a:xfrm>
            <a:off x="2133600" y="6477001"/>
            <a:ext cx="7696200" cy="369332"/>
          </a:xfrm>
          <a:prstGeom prst="rect">
            <a:avLst/>
          </a:prstGeom>
          <a:noFill/>
        </p:spPr>
        <p:txBody>
          <a:bodyPr wrap="square" rtlCol="0">
            <a:spAutoFit/>
          </a:bodyPr>
          <a:lstStyle/>
          <a:p>
            <a:pPr eaLnBrk="0" fontAlgn="base" hangingPunct="0">
              <a:spcBef>
                <a:spcPct val="0"/>
              </a:spcBef>
              <a:spcAft>
                <a:spcPct val="0"/>
              </a:spcAft>
            </a:pPr>
            <a:r>
              <a:rPr lang="en-US" dirty="0">
                <a:solidFill>
                  <a:srgbClr val="0070C0"/>
                </a:solidFill>
                <a:latin typeface="Arial" charset="0"/>
              </a:rPr>
              <a:t>David M Rogers					www.BibleTruth.cc</a:t>
            </a:r>
          </a:p>
        </p:txBody>
      </p:sp>
      <p:sp>
        <p:nvSpPr>
          <p:cNvPr id="3" name="Subtitle 2"/>
          <p:cNvSpPr>
            <a:spLocks noGrp="1"/>
          </p:cNvSpPr>
          <p:nvPr>
            <p:ph type="subTitle" sz="quarter" idx="1"/>
          </p:nvPr>
        </p:nvSpPr>
        <p:spPr>
          <a:xfrm>
            <a:off x="10067779" y="4343400"/>
            <a:ext cx="609600" cy="1524000"/>
          </a:xfrm>
        </p:spPr>
        <p:txBody>
          <a:bodyPr>
            <a:normAutofit/>
          </a:bodyPr>
          <a:lstStyle/>
          <a:p>
            <a:endParaRPr lang="en-US" sz="4000" b="1" dirty="0" smtClean="0"/>
          </a:p>
          <a:p>
            <a:endParaRPr lang="en-US" sz="4000" b="1" dirty="0"/>
          </a:p>
        </p:txBody>
      </p:sp>
    </p:spTree>
    <p:extLst>
      <p:ext uri="{BB962C8B-B14F-4D97-AF65-F5344CB8AC3E}">
        <p14:creationId xmlns:p14="http://schemas.microsoft.com/office/powerpoint/2010/main" val="2652047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i="1" dirty="0"/>
              <a:t>The Appearance of Yahuwah</a:t>
            </a:r>
          </a:p>
          <a:p>
            <a:pPr marL="0" indent="0">
              <a:buNone/>
            </a:pPr>
            <a:r>
              <a:rPr lang="en-US" sz="4000" b="1" dirty="0" smtClean="0"/>
              <a:t>Blow </a:t>
            </a:r>
            <a:r>
              <a:rPr lang="en-US" sz="4000" b="1" dirty="0"/>
              <a:t>the trumpet in Zion; sound the alarm signal on my set-apart mountain! Let all the inhabitants of the land shake with fear, for the day of Yahuwah is about to come. Indeed, it is near!  It will be a day of dreadful darkness, a day of foreboding storm-clouds, like blackness spread over the mountains. It is a huge and powerful army-- there has never been anything like it ever before, and there will not be anything like it for many generations to come! (</a:t>
            </a:r>
            <a:r>
              <a:rPr lang="en-US" sz="4000" b="1" dirty="0" err="1"/>
              <a:t>Yoel</a:t>
            </a:r>
            <a:r>
              <a:rPr lang="en-US" sz="4000" b="1" dirty="0"/>
              <a:t> 2:1,2).</a:t>
            </a:r>
          </a:p>
          <a:p>
            <a:pPr marL="0" indent="0">
              <a:buNone/>
            </a:pPr>
            <a:endParaRPr lang="en-US" sz="4000" b="1" dirty="0"/>
          </a:p>
        </p:txBody>
      </p:sp>
    </p:spTree>
    <p:extLst>
      <p:ext uri="{BB962C8B-B14F-4D97-AF65-F5344CB8AC3E}">
        <p14:creationId xmlns:p14="http://schemas.microsoft.com/office/powerpoint/2010/main" val="12977212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buNone/>
            </a:pPr>
            <a:r>
              <a:rPr lang="en-US" sz="4000" b="1" i="1" dirty="0"/>
              <a:t>The Appearance of Yahuwah</a:t>
            </a:r>
          </a:p>
          <a:p>
            <a:pPr marL="0" indent="0">
              <a:buNone/>
            </a:pPr>
            <a:r>
              <a:rPr lang="en-US" sz="4000" b="1" dirty="0" smtClean="0"/>
              <a:t>With </a:t>
            </a:r>
            <a:r>
              <a:rPr lang="en-US" sz="4000" b="1" dirty="0"/>
              <a:t>the day of Yahuwah comes the very presence of Yahuwah:</a:t>
            </a:r>
          </a:p>
          <a:p>
            <a:pPr marL="0" indent="0">
              <a:buNone/>
            </a:pPr>
            <a:r>
              <a:rPr lang="en-US" sz="4000" b="1" dirty="0"/>
              <a:t>Then </a:t>
            </a:r>
            <a:r>
              <a:rPr lang="en-US" sz="4000" b="1" u="sng" dirty="0"/>
              <a:t>Yahuwah will appear over them</a:t>
            </a:r>
            <a:r>
              <a:rPr lang="en-US" sz="4000" b="1" dirty="0"/>
              <a:t>; his arrow will flash like lightning. </a:t>
            </a:r>
            <a:r>
              <a:rPr lang="en-US" sz="4000" b="1" u="sng" dirty="0"/>
              <a:t>Adonai Yahuwah will sound the trumpet</a:t>
            </a:r>
            <a:r>
              <a:rPr lang="en-US" sz="4000" b="1" dirty="0"/>
              <a:t>; </a:t>
            </a:r>
            <a:r>
              <a:rPr lang="en-US" sz="4000" b="1" u="sng" dirty="0"/>
              <a:t>he will march in the storms of the south</a:t>
            </a:r>
            <a:r>
              <a:rPr lang="en-US" sz="4000" b="1" dirty="0"/>
              <a:t>, and Adonai Yahuwah will shield them. (</a:t>
            </a:r>
            <a:r>
              <a:rPr lang="en-US" sz="4000" b="1" dirty="0" err="1"/>
              <a:t>Zecharyah</a:t>
            </a:r>
            <a:r>
              <a:rPr lang="en-US" sz="4000" b="1" dirty="0"/>
              <a:t> 9:14,15)</a:t>
            </a:r>
          </a:p>
          <a:p>
            <a:pPr marL="0" indent="0">
              <a:buNone/>
            </a:pPr>
            <a:endParaRPr lang="en-US" sz="4000" b="1" dirty="0"/>
          </a:p>
        </p:txBody>
      </p:sp>
    </p:spTree>
    <p:extLst>
      <p:ext uri="{BB962C8B-B14F-4D97-AF65-F5344CB8AC3E}">
        <p14:creationId xmlns:p14="http://schemas.microsoft.com/office/powerpoint/2010/main" val="32509437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20000"/>
          </a:bodyPr>
          <a:lstStyle/>
          <a:p>
            <a:pPr marL="0" indent="0">
              <a:buNone/>
            </a:pPr>
            <a:r>
              <a:rPr lang="en-US" sz="4000" b="1" dirty="0"/>
              <a:t>How Do We Know that Yom </a:t>
            </a:r>
            <a:r>
              <a:rPr lang="en-US" sz="4000" b="1" dirty="0" err="1"/>
              <a:t>Teruah</a:t>
            </a:r>
            <a:r>
              <a:rPr lang="en-US" sz="4000" b="1" dirty="0"/>
              <a:t> Corresponds to the Return of Messiah to Usher in the Messianic Age</a:t>
            </a:r>
            <a:r>
              <a:rPr lang="en-US" sz="4000" b="1" dirty="0" smtClean="0"/>
              <a:t>?</a:t>
            </a:r>
          </a:p>
          <a:p>
            <a:pPr marL="0" indent="0">
              <a:buNone/>
            </a:pPr>
            <a:r>
              <a:rPr lang="en-US" sz="4000" b="1" dirty="0"/>
              <a:t/>
            </a:r>
            <a:br>
              <a:rPr lang="en-US" sz="4000" b="1" dirty="0"/>
            </a:br>
            <a:r>
              <a:rPr lang="en-US" sz="4300" b="1" dirty="0"/>
              <a:t>1.  The Prophetic Nature of the Annual Appointed Times </a:t>
            </a:r>
            <a:r>
              <a:rPr lang="en-US" sz="4300" b="1" dirty="0" smtClean="0"/>
              <a:t> </a:t>
            </a:r>
            <a:r>
              <a:rPr lang="en-US" sz="4300" b="1" dirty="0"/>
              <a:t>As Shadow Pictures of the Redemptive Acts of </a:t>
            </a:r>
            <a:r>
              <a:rPr lang="en-US" sz="4300" b="1" dirty="0" smtClean="0"/>
              <a:t>Messiah</a:t>
            </a:r>
          </a:p>
          <a:p>
            <a:pPr marL="0" indent="0">
              <a:buNone/>
            </a:pPr>
            <a:r>
              <a:rPr lang="en-US" sz="4300" b="1" dirty="0" smtClean="0"/>
              <a:t>2. The Return of Messiah is the next major event in the Redemption – Yom </a:t>
            </a:r>
            <a:r>
              <a:rPr lang="en-US" sz="4300" b="1" dirty="0" err="1" smtClean="0"/>
              <a:t>Teruah</a:t>
            </a:r>
            <a:r>
              <a:rPr lang="en-US" sz="4300" b="1" dirty="0" smtClean="0"/>
              <a:t> is the next Appointed Time</a:t>
            </a:r>
          </a:p>
          <a:p>
            <a:pPr marL="0" indent="0">
              <a:buNone/>
            </a:pPr>
            <a:r>
              <a:rPr lang="en-US" sz="4300" b="1" dirty="0" smtClean="0"/>
              <a:t>3. The Gap in Time</a:t>
            </a:r>
          </a:p>
          <a:p>
            <a:pPr marL="0" indent="0">
              <a:buNone/>
            </a:pPr>
            <a:r>
              <a:rPr lang="en-US" sz="4300" b="1" dirty="0" smtClean="0"/>
              <a:t>4. The </a:t>
            </a:r>
            <a:r>
              <a:rPr lang="en-US" sz="4300" b="1" dirty="0"/>
              <a:t>Terminology Used of Yom </a:t>
            </a:r>
            <a:r>
              <a:rPr lang="en-US" sz="4300" b="1" dirty="0" err="1"/>
              <a:t>Teruah</a:t>
            </a:r>
            <a:r>
              <a:rPr lang="en-US" sz="4000" b="1" i="1" dirty="0"/>
              <a:t/>
            </a:r>
            <a:br>
              <a:rPr lang="en-US" sz="4000" b="1" i="1" dirty="0"/>
            </a:br>
            <a:r>
              <a:rPr lang="en-US" sz="4000" b="1" i="1" dirty="0"/>
              <a:t/>
            </a:r>
            <a:br>
              <a:rPr lang="en-US" sz="4000" b="1" i="1" dirty="0"/>
            </a:br>
            <a:endParaRPr lang="en-US" sz="4000" b="1" dirty="0" smtClean="0"/>
          </a:p>
        </p:txBody>
      </p:sp>
    </p:spTree>
    <p:extLst>
      <p:ext uri="{BB962C8B-B14F-4D97-AF65-F5344CB8AC3E}">
        <p14:creationId xmlns:p14="http://schemas.microsoft.com/office/powerpoint/2010/main" val="16612786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10161" y="432341"/>
            <a:ext cx="10843099" cy="5957652"/>
          </a:xfrm>
        </p:spPr>
        <p:txBody>
          <a:bodyPr>
            <a:normAutofit fontScale="90000"/>
          </a:bodyPr>
          <a:lstStyle/>
          <a:p>
            <a:pPr algn="l"/>
            <a:r>
              <a:rPr lang="en-US" sz="4000" b="1" dirty="0">
                <a:latin typeface="+mn-lt"/>
              </a:rPr>
              <a:t>The Trumpet in Matthew24</a:t>
            </a:r>
            <a:br>
              <a:rPr lang="en-US" sz="4000" b="1" dirty="0">
                <a:latin typeface="+mn-lt"/>
              </a:rPr>
            </a:br>
            <a:r>
              <a:rPr lang="en-US" sz="4000" b="1" dirty="0">
                <a:latin typeface="+mn-lt"/>
              </a:rPr>
              <a:t/>
            </a:r>
            <a:br>
              <a:rPr lang="en-US" sz="4000" b="1" dirty="0">
                <a:latin typeface="+mn-lt"/>
              </a:rPr>
            </a:br>
            <a:r>
              <a:rPr lang="en-US" sz="4000" b="1" dirty="0">
                <a:latin typeface="+mn-lt"/>
              </a:rPr>
              <a:t> </a:t>
            </a:r>
            <a:r>
              <a:rPr lang="en-US" sz="4000" b="1" baseline="30000" dirty="0">
                <a:latin typeface="+mn-lt"/>
              </a:rPr>
              <a:t>27</a:t>
            </a:r>
            <a:r>
              <a:rPr lang="en-US" sz="4000" b="1" dirty="0">
                <a:latin typeface="+mn-lt"/>
              </a:rPr>
              <a:t> For as lightning that comes from the east is visible even in the west, so will be </a:t>
            </a:r>
            <a:r>
              <a:rPr lang="en-US" sz="4000" b="1" u="sng" dirty="0">
                <a:latin typeface="+mn-lt"/>
              </a:rPr>
              <a:t>the coming of the Son of Man</a:t>
            </a:r>
            <a:r>
              <a:rPr lang="en-US" sz="4000" b="1" dirty="0">
                <a:latin typeface="+mn-lt"/>
              </a:rPr>
              <a:t>.</a:t>
            </a:r>
            <a:br>
              <a:rPr lang="en-US" sz="4000" b="1" dirty="0">
                <a:latin typeface="+mn-lt"/>
              </a:rPr>
            </a:br>
            <a:r>
              <a:rPr lang="en-US" sz="4000" b="1" dirty="0">
                <a:latin typeface="+mn-lt"/>
              </a:rPr>
              <a:t> </a:t>
            </a:r>
            <a:r>
              <a:rPr lang="en-US" sz="4000" b="1" baseline="30000" dirty="0">
                <a:latin typeface="+mn-lt"/>
              </a:rPr>
              <a:t>28</a:t>
            </a:r>
            <a:r>
              <a:rPr lang="en-US" sz="4000" b="1" dirty="0">
                <a:latin typeface="+mn-lt"/>
              </a:rPr>
              <a:t> Wherever there is a carcass, there the vultures will gather.</a:t>
            </a:r>
            <a:br>
              <a:rPr lang="en-US" sz="4000" b="1" dirty="0">
                <a:latin typeface="+mn-lt"/>
              </a:rPr>
            </a:br>
            <a:r>
              <a:rPr lang="en-US" sz="4000" b="1" dirty="0">
                <a:latin typeface="+mn-lt"/>
              </a:rPr>
              <a:t> </a:t>
            </a:r>
            <a:r>
              <a:rPr lang="en-US" sz="4000" b="1" baseline="30000" dirty="0">
                <a:latin typeface="+mn-lt"/>
              </a:rPr>
              <a:t>29</a:t>
            </a:r>
            <a:r>
              <a:rPr lang="en-US" sz="4000" b="1" dirty="0">
                <a:latin typeface="+mn-lt"/>
              </a:rPr>
              <a:t> "Immediately after the distress of those days "'the sun will be darkened, and the moon will not give its light; the stars will fall from the sky, and the heavenly bodies will be shaken.'</a:t>
            </a:r>
            <a:br>
              <a:rPr lang="en-US" sz="4000" b="1" dirty="0">
                <a:latin typeface="+mn-lt"/>
              </a:rPr>
            </a:br>
            <a:r>
              <a:rPr lang="en-US" sz="4000" b="1" dirty="0"/>
              <a:t> </a:t>
            </a:r>
          </a:p>
        </p:txBody>
      </p:sp>
      <p:sp>
        <p:nvSpPr>
          <p:cNvPr id="6" name="TextBox 5"/>
          <p:cNvSpPr txBox="1"/>
          <p:nvPr/>
        </p:nvSpPr>
        <p:spPr>
          <a:xfrm>
            <a:off x="2133600" y="6477001"/>
            <a:ext cx="7696200" cy="369332"/>
          </a:xfrm>
          <a:prstGeom prst="rect">
            <a:avLst/>
          </a:prstGeom>
          <a:noFill/>
        </p:spPr>
        <p:txBody>
          <a:bodyPr wrap="square" rtlCol="0">
            <a:spAutoFit/>
          </a:bodyPr>
          <a:lstStyle/>
          <a:p>
            <a:pPr eaLnBrk="0" fontAlgn="base" hangingPunct="0">
              <a:spcBef>
                <a:spcPct val="0"/>
              </a:spcBef>
              <a:spcAft>
                <a:spcPct val="0"/>
              </a:spcAft>
            </a:pPr>
            <a:r>
              <a:rPr lang="en-US" dirty="0">
                <a:solidFill>
                  <a:srgbClr val="0070C0"/>
                </a:solidFill>
                <a:latin typeface="Arial" charset="0"/>
              </a:rPr>
              <a:t>David M Rogers					www.BibleTruth.cc</a:t>
            </a:r>
          </a:p>
        </p:txBody>
      </p:sp>
      <p:sp>
        <p:nvSpPr>
          <p:cNvPr id="3" name="Subtitle 2"/>
          <p:cNvSpPr>
            <a:spLocks noGrp="1"/>
          </p:cNvSpPr>
          <p:nvPr>
            <p:ph type="subTitle" sz="quarter" idx="1"/>
          </p:nvPr>
        </p:nvSpPr>
        <p:spPr>
          <a:xfrm>
            <a:off x="10067779" y="4343400"/>
            <a:ext cx="609600" cy="1524000"/>
          </a:xfrm>
        </p:spPr>
        <p:txBody>
          <a:bodyPr>
            <a:normAutofit/>
          </a:bodyPr>
          <a:lstStyle/>
          <a:p>
            <a:endParaRPr lang="en-US" sz="4000" b="1" dirty="0" smtClean="0"/>
          </a:p>
          <a:p>
            <a:endParaRPr lang="en-US" sz="4000" b="1" dirty="0"/>
          </a:p>
        </p:txBody>
      </p:sp>
    </p:spTree>
    <p:extLst>
      <p:ext uri="{BB962C8B-B14F-4D97-AF65-F5344CB8AC3E}">
        <p14:creationId xmlns:p14="http://schemas.microsoft.com/office/powerpoint/2010/main" val="27152880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10161" y="432341"/>
            <a:ext cx="10843099" cy="5957652"/>
          </a:xfrm>
        </p:spPr>
        <p:txBody>
          <a:bodyPr>
            <a:normAutofit/>
          </a:bodyPr>
          <a:lstStyle/>
          <a:p>
            <a:pPr algn="l"/>
            <a:r>
              <a:rPr lang="en-US" sz="4000" b="1" dirty="0">
                <a:latin typeface="+mn-lt"/>
              </a:rPr>
              <a:t>The Trumpet in Matthew24</a:t>
            </a:r>
            <a:br>
              <a:rPr lang="en-US" sz="4000" b="1" dirty="0">
                <a:latin typeface="+mn-lt"/>
              </a:rPr>
            </a:br>
            <a:r>
              <a:rPr lang="en-US" sz="4000" b="1" dirty="0">
                <a:latin typeface="+mn-lt"/>
              </a:rPr>
              <a:t/>
            </a:r>
            <a:br>
              <a:rPr lang="en-US" sz="4000" b="1" dirty="0">
                <a:latin typeface="+mn-lt"/>
              </a:rPr>
            </a:br>
            <a:r>
              <a:rPr lang="en-US" sz="4000" b="1" dirty="0">
                <a:latin typeface="+mn-lt"/>
              </a:rPr>
              <a:t> </a:t>
            </a:r>
            <a:r>
              <a:rPr lang="en-US" sz="4000" b="1" baseline="30000" dirty="0">
                <a:latin typeface="+mn-lt"/>
              </a:rPr>
              <a:t>30</a:t>
            </a:r>
            <a:r>
              <a:rPr lang="en-US" sz="4000" b="1" dirty="0">
                <a:latin typeface="+mn-lt"/>
              </a:rPr>
              <a:t> "At that time the sign of the Son of Man will appear in the sky, and all the nations of the earth will mourn. </a:t>
            </a:r>
            <a:r>
              <a:rPr lang="en-US" sz="4000" b="1" u="sng" dirty="0">
                <a:latin typeface="+mn-lt"/>
              </a:rPr>
              <a:t>They will see the Son of Man coming</a:t>
            </a:r>
            <a:r>
              <a:rPr lang="en-US" sz="4000" b="1" dirty="0">
                <a:latin typeface="+mn-lt"/>
              </a:rPr>
              <a:t> on the clouds of the sky, with power and great glory.</a:t>
            </a:r>
            <a:br>
              <a:rPr lang="en-US" sz="4000" b="1" dirty="0">
                <a:latin typeface="+mn-lt"/>
              </a:rPr>
            </a:br>
            <a:r>
              <a:rPr lang="en-US" sz="4000" b="1" dirty="0">
                <a:latin typeface="+mn-lt"/>
              </a:rPr>
              <a:t> </a:t>
            </a:r>
            <a:r>
              <a:rPr lang="en-US" sz="4000" b="1" baseline="30000" dirty="0">
                <a:latin typeface="+mn-lt"/>
              </a:rPr>
              <a:t>31</a:t>
            </a:r>
            <a:r>
              <a:rPr lang="en-US" sz="4000" b="1" dirty="0">
                <a:latin typeface="+mn-lt"/>
              </a:rPr>
              <a:t> And </a:t>
            </a:r>
            <a:r>
              <a:rPr lang="en-US" sz="4000" b="1" u="sng" dirty="0">
                <a:latin typeface="+mn-lt"/>
              </a:rPr>
              <a:t>he will send his angels with a loud trumpet call, and they will gather his elect</a:t>
            </a:r>
            <a:r>
              <a:rPr lang="en-US" sz="4000" b="1" dirty="0">
                <a:latin typeface="+mn-lt"/>
              </a:rPr>
              <a:t> from the four winds, from one end of the heavens to the other.</a:t>
            </a:r>
          </a:p>
        </p:txBody>
      </p:sp>
      <p:sp>
        <p:nvSpPr>
          <p:cNvPr id="6" name="TextBox 5"/>
          <p:cNvSpPr txBox="1"/>
          <p:nvPr/>
        </p:nvSpPr>
        <p:spPr>
          <a:xfrm>
            <a:off x="2133600" y="6477001"/>
            <a:ext cx="7696200" cy="369332"/>
          </a:xfrm>
          <a:prstGeom prst="rect">
            <a:avLst/>
          </a:prstGeom>
          <a:noFill/>
        </p:spPr>
        <p:txBody>
          <a:bodyPr wrap="square" rtlCol="0">
            <a:spAutoFit/>
          </a:bodyPr>
          <a:lstStyle/>
          <a:p>
            <a:pPr eaLnBrk="0" fontAlgn="base" hangingPunct="0">
              <a:spcBef>
                <a:spcPct val="0"/>
              </a:spcBef>
              <a:spcAft>
                <a:spcPct val="0"/>
              </a:spcAft>
            </a:pPr>
            <a:r>
              <a:rPr lang="en-US" dirty="0">
                <a:solidFill>
                  <a:srgbClr val="0070C0"/>
                </a:solidFill>
                <a:latin typeface="Arial" charset="0"/>
              </a:rPr>
              <a:t>David M Rogers					www.BibleTruth.cc</a:t>
            </a:r>
          </a:p>
        </p:txBody>
      </p:sp>
      <p:sp>
        <p:nvSpPr>
          <p:cNvPr id="3" name="Subtitle 2"/>
          <p:cNvSpPr>
            <a:spLocks noGrp="1"/>
          </p:cNvSpPr>
          <p:nvPr>
            <p:ph type="subTitle" sz="quarter" idx="1"/>
          </p:nvPr>
        </p:nvSpPr>
        <p:spPr>
          <a:xfrm>
            <a:off x="10067779" y="4343400"/>
            <a:ext cx="609600" cy="1524000"/>
          </a:xfrm>
        </p:spPr>
        <p:txBody>
          <a:bodyPr>
            <a:normAutofit/>
          </a:bodyPr>
          <a:lstStyle/>
          <a:p>
            <a:endParaRPr lang="en-US" sz="4000" b="1" dirty="0" smtClean="0"/>
          </a:p>
          <a:p>
            <a:endParaRPr lang="en-US" sz="4000" b="1" dirty="0"/>
          </a:p>
        </p:txBody>
      </p:sp>
    </p:spTree>
    <p:extLst>
      <p:ext uri="{BB962C8B-B14F-4D97-AF65-F5344CB8AC3E}">
        <p14:creationId xmlns:p14="http://schemas.microsoft.com/office/powerpoint/2010/main" val="17931020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10161" y="432341"/>
            <a:ext cx="10843099" cy="5957652"/>
          </a:xfrm>
        </p:spPr>
        <p:txBody>
          <a:bodyPr>
            <a:normAutofit fontScale="90000"/>
          </a:bodyPr>
          <a:lstStyle/>
          <a:p>
            <a:pPr algn="l"/>
            <a:r>
              <a:rPr lang="en-US" sz="4000" b="1" dirty="0"/>
              <a:t>Paul’s Version of the Story </a:t>
            </a:r>
            <a:r>
              <a:rPr lang="mr-IN" sz="4000" b="1" dirty="0"/>
              <a:t>–</a:t>
            </a:r>
            <a:r>
              <a:rPr lang="en-US" sz="4000" b="1" dirty="0"/>
              <a:t> Trumpet in 1 </a:t>
            </a:r>
            <a:r>
              <a:rPr lang="en-US" sz="4000" b="1" dirty="0" err="1"/>
              <a:t>Thess</a:t>
            </a:r>
            <a:r>
              <a:rPr lang="en-US" sz="4000" b="1" dirty="0"/>
              <a:t> 4</a:t>
            </a:r>
            <a:br>
              <a:rPr lang="en-US" sz="4000" b="1" dirty="0"/>
            </a:br>
            <a:r>
              <a:rPr lang="en-US" sz="4000" b="1" dirty="0"/>
              <a:t/>
            </a:r>
            <a:br>
              <a:rPr lang="en-US" sz="4000" b="1" dirty="0"/>
            </a:br>
            <a:r>
              <a:rPr lang="en-US" sz="4000" b="1" dirty="0">
                <a:latin typeface="+mn-lt"/>
              </a:rPr>
              <a:t> </a:t>
            </a:r>
            <a:r>
              <a:rPr lang="en-US" sz="4000" b="1" baseline="30000" dirty="0">
                <a:latin typeface="+mn-lt"/>
              </a:rPr>
              <a:t>15</a:t>
            </a:r>
            <a:r>
              <a:rPr lang="en-US" sz="4000" b="1" dirty="0">
                <a:latin typeface="+mn-lt"/>
              </a:rPr>
              <a:t> According to the Master’s own word, we tell you that we who are still alive, who are left till the coming of the Master, will certainly not precede those who have fallen asleep.</a:t>
            </a:r>
            <a:br>
              <a:rPr lang="en-US" sz="4000" b="1" dirty="0">
                <a:latin typeface="+mn-lt"/>
              </a:rPr>
            </a:br>
            <a:r>
              <a:rPr lang="en-US" sz="4000" b="1" dirty="0">
                <a:latin typeface="+mn-lt"/>
              </a:rPr>
              <a:t> </a:t>
            </a:r>
            <a:r>
              <a:rPr lang="en-US" sz="4000" b="1" baseline="30000" dirty="0">
                <a:latin typeface="+mn-lt"/>
              </a:rPr>
              <a:t>16</a:t>
            </a:r>
            <a:r>
              <a:rPr lang="en-US" sz="4000" b="1" dirty="0">
                <a:latin typeface="+mn-lt"/>
              </a:rPr>
              <a:t> For the Master himself will come down from heaven, with a loud command, with the voice of the archangel and with the </a:t>
            </a:r>
            <a:r>
              <a:rPr lang="en-US" sz="4000" b="1" u="sng" dirty="0">
                <a:latin typeface="+mn-lt"/>
              </a:rPr>
              <a:t>trumpet call of Elohim</a:t>
            </a:r>
            <a:r>
              <a:rPr lang="en-US" sz="4000" b="1" dirty="0">
                <a:latin typeface="+mn-lt"/>
              </a:rPr>
              <a:t>, and the dead in Messiah will rise first.</a:t>
            </a:r>
            <a:br>
              <a:rPr lang="en-US" sz="4000" b="1" dirty="0">
                <a:latin typeface="+mn-lt"/>
              </a:rPr>
            </a:br>
            <a:r>
              <a:rPr lang="en-US" sz="4000" b="1" dirty="0">
                <a:latin typeface="+mn-lt"/>
              </a:rPr>
              <a:t> </a:t>
            </a:r>
            <a:r>
              <a:rPr lang="en-US" sz="4000" b="1" baseline="30000" dirty="0">
                <a:latin typeface="+mn-lt"/>
              </a:rPr>
              <a:t>17</a:t>
            </a:r>
            <a:r>
              <a:rPr lang="en-US" sz="4000" b="1" dirty="0">
                <a:latin typeface="+mn-lt"/>
              </a:rPr>
              <a:t> After that, we who are still alive and are left will be caught up together with them in the clouds to meet the Master in the air. And so we will be with Yahuwah forever. (1 Thessalonians 4)</a:t>
            </a:r>
          </a:p>
        </p:txBody>
      </p:sp>
      <p:sp>
        <p:nvSpPr>
          <p:cNvPr id="6" name="TextBox 5"/>
          <p:cNvSpPr txBox="1"/>
          <p:nvPr/>
        </p:nvSpPr>
        <p:spPr>
          <a:xfrm>
            <a:off x="2133600" y="6477001"/>
            <a:ext cx="7696200" cy="369332"/>
          </a:xfrm>
          <a:prstGeom prst="rect">
            <a:avLst/>
          </a:prstGeom>
          <a:noFill/>
        </p:spPr>
        <p:txBody>
          <a:bodyPr wrap="square" rtlCol="0">
            <a:spAutoFit/>
          </a:bodyPr>
          <a:lstStyle/>
          <a:p>
            <a:pPr eaLnBrk="0" fontAlgn="base" hangingPunct="0">
              <a:spcBef>
                <a:spcPct val="0"/>
              </a:spcBef>
              <a:spcAft>
                <a:spcPct val="0"/>
              </a:spcAft>
            </a:pPr>
            <a:r>
              <a:rPr lang="en-US" dirty="0">
                <a:solidFill>
                  <a:srgbClr val="0070C0"/>
                </a:solidFill>
                <a:latin typeface="Arial" charset="0"/>
              </a:rPr>
              <a:t>David M Rogers					www.BibleTruth.cc</a:t>
            </a:r>
          </a:p>
        </p:txBody>
      </p:sp>
      <p:sp>
        <p:nvSpPr>
          <p:cNvPr id="3" name="Subtitle 2"/>
          <p:cNvSpPr>
            <a:spLocks noGrp="1"/>
          </p:cNvSpPr>
          <p:nvPr>
            <p:ph type="subTitle" sz="quarter" idx="1"/>
          </p:nvPr>
        </p:nvSpPr>
        <p:spPr>
          <a:xfrm>
            <a:off x="10067779" y="4343400"/>
            <a:ext cx="609600" cy="1524000"/>
          </a:xfrm>
        </p:spPr>
        <p:txBody>
          <a:bodyPr>
            <a:normAutofit/>
          </a:bodyPr>
          <a:lstStyle/>
          <a:p>
            <a:endParaRPr lang="en-US" sz="4000" b="1" dirty="0" smtClean="0"/>
          </a:p>
          <a:p>
            <a:endParaRPr lang="en-US" sz="4000" b="1" dirty="0"/>
          </a:p>
        </p:txBody>
      </p:sp>
    </p:spTree>
    <p:extLst>
      <p:ext uri="{BB962C8B-B14F-4D97-AF65-F5344CB8AC3E}">
        <p14:creationId xmlns:p14="http://schemas.microsoft.com/office/powerpoint/2010/main" val="3535681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Yom </a:t>
            </a:r>
            <a:r>
              <a:rPr lang="en-US" sz="4000" b="1" dirty="0" err="1" smtClean="0">
                <a:solidFill>
                  <a:schemeClr val="tx1"/>
                </a:solidFill>
                <a:latin typeface="+mn-lt"/>
                <a:cs typeface="Times New Roman" pitchFamily="18" charset="0"/>
              </a:rPr>
              <a:t>HaK</a:t>
            </a:r>
            <a:r>
              <a:rPr lang="en-US" sz="4000" b="1" dirty="0" err="1" smtClean="0"/>
              <a:t>i</a:t>
            </a:r>
            <a:r>
              <a:rPr lang="en-US" sz="4000" b="1" dirty="0" err="1" smtClean="0">
                <a:solidFill>
                  <a:schemeClr val="tx1"/>
                </a:solidFill>
                <a:latin typeface="+mn-lt"/>
                <a:cs typeface="Times New Roman" pitchFamily="18" charset="0"/>
              </a:rPr>
              <a:t>ppur</a:t>
            </a:r>
            <a:r>
              <a:rPr lang="en-US" sz="4000" b="1" dirty="0" err="1"/>
              <a:t>i</a:t>
            </a:r>
            <a:r>
              <a:rPr lang="en-US" sz="4000" b="1" dirty="0" err="1" smtClean="0">
                <a:solidFill>
                  <a:schemeClr val="tx1"/>
                </a:solidFill>
                <a:latin typeface="+mn-lt"/>
                <a:cs typeface="Times New Roman" pitchFamily="18" charset="0"/>
              </a:rPr>
              <a:t>m</a:t>
            </a:r>
            <a:r>
              <a:rPr lang="en-US" sz="4000" b="1" dirty="0" smtClean="0">
                <a:solidFill>
                  <a:schemeClr val="tx1"/>
                </a:solidFill>
                <a:latin typeface="+mn-lt"/>
                <a:cs typeface="Times New Roman" pitchFamily="18" charset="0"/>
              </a:rPr>
              <a:t> </a:t>
            </a:r>
          </a:p>
          <a:p>
            <a:pPr marL="0" indent="0">
              <a:buNone/>
            </a:pPr>
            <a:r>
              <a:rPr lang="en-US" sz="4000" b="1" dirty="0" smtClean="0"/>
              <a:t>The Day of the Atonements</a:t>
            </a:r>
          </a:p>
          <a:p>
            <a:pPr marL="0" indent="0">
              <a:buNone/>
            </a:pPr>
            <a:r>
              <a:rPr lang="en-US" sz="4000" b="1" dirty="0" smtClean="0"/>
              <a:t>Judgment Day</a:t>
            </a:r>
          </a:p>
          <a:p>
            <a:pPr marL="0" indent="0">
              <a:buNone/>
            </a:pPr>
            <a:r>
              <a:rPr lang="en-US" sz="4000" b="1" dirty="0" smtClean="0"/>
              <a:t>Messiah Must Judge the World When He Returns</a:t>
            </a:r>
            <a:endParaRPr lang="en-US" sz="4000" b="1" dirty="0"/>
          </a:p>
        </p:txBody>
      </p:sp>
    </p:spTree>
    <p:extLst>
      <p:ext uri="{BB962C8B-B14F-4D97-AF65-F5344CB8AC3E}">
        <p14:creationId xmlns:p14="http://schemas.microsoft.com/office/powerpoint/2010/main" val="1525602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Pilgrimage Festival of Sukkot </a:t>
            </a:r>
          </a:p>
          <a:p>
            <a:pPr marL="0" indent="0">
              <a:buNone/>
            </a:pPr>
            <a:r>
              <a:rPr lang="en-US" sz="4000" b="1" dirty="0" smtClean="0"/>
              <a:t>Yahuwah Tabernacles With Men</a:t>
            </a:r>
          </a:p>
          <a:p>
            <a:pPr marL="0" indent="0">
              <a:buNone/>
            </a:pPr>
            <a:r>
              <a:rPr lang="en-US" sz="4000" b="1" dirty="0" smtClean="0"/>
              <a:t>Marriage Supper of the Lamb</a:t>
            </a:r>
          </a:p>
          <a:p>
            <a:pPr marL="0" indent="0">
              <a:buNone/>
            </a:pPr>
            <a:endParaRPr lang="en-US" sz="4000" b="1" dirty="0"/>
          </a:p>
        </p:txBody>
      </p:sp>
    </p:spTree>
    <p:extLst>
      <p:ext uri="{BB962C8B-B14F-4D97-AF65-F5344CB8AC3E}">
        <p14:creationId xmlns:p14="http://schemas.microsoft.com/office/powerpoint/2010/main" val="29709357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Your Turn to Respond to the Teaching </a:t>
            </a:r>
          </a:p>
          <a:p>
            <a:pPr marL="0" indent="0">
              <a:buNone/>
            </a:pPr>
            <a:r>
              <a:rPr lang="en-US" sz="4000" b="1" dirty="0" smtClean="0"/>
              <a:t>Questions</a:t>
            </a:r>
          </a:p>
          <a:p>
            <a:pPr marL="0" indent="0">
              <a:buNone/>
            </a:pPr>
            <a:r>
              <a:rPr lang="en-US" sz="4000" b="1" dirty="0" smtClean="0"/>
              <a:t>Comments</a:t>
            </a:r>
          </a:p>
          <a:p>
            <a:pPr marL="0" indent="0">
              <a:buNone/>
            </a:pPr>
            <a:r>
              <a:rPr lang="en-US" sz="4000" b="1" dirty="0" smtClean="0"/>
              <a:t>Testimonies</a:t>
            </a:r>
          </a:p>
          <a:p>
            <a:pPr marL="0" indent="0">
              <a:buNone/>
            </a:pPr>
            <a:r>
              <a:rPr lang="en-US" sz="4000" b="1" dirty="0" smtClean="0"/>
              <a:t>Prophesies</a:t>
            </a:r>
            <a:endParaRPr lang="en-US" sz="4000" b="1" dirty="0"/>
          </a:p>
        </p:txBody>
      </p:sp>
    </p:spTree>
    <p:extLst>
      <p:ext uri="{BB962C8B-B14F-4D97-AF65-F5344CB8AC3E}">
        <p14:creationId xmlns:p14="http://schemas.microsoft.com/office/powerpoint/2010/main" val="816939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46346</TotalTime>
  <Words>1641</Words>
  <Application>Microsoft Office PowerPoint</Application>
  <PresentationFormat>Widescreen</PresentationFormat>
  <Paragraphs>159</Paragraphs>
  <Slides>38</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Bwgrkn</vt:lpstr>
      <vt:lpstr>Bwhebb</vt:lpstr>
      <vt:lpstr>Calibri</vt:lpstr>
      <vt:lpstr>Calibri Light</vt:lpstr>
      <vt:lpstr>Helvetica</vt:lpstr>
      <vt:lpstr>Mangal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Gathering in the NT Concerning the coming of our Master Yeshua Messiah and our being gathered to him… (2 Thessalonians 2:1) Let us not forsake our gathering together ( episunagwgh episunagogee), as some are in the habit of doing, but let us encourage one another-- and all the more as you see the Day approaching. (Hebrews 10:25) Another clear reference to the Day of Yahuwah, when Messiah will appear and gather his elect.</vt:lpstr>
      <vt:lpstr>PowerPoint Presentation</vt:lpstr>
      <vt:lpstr>PowerPoint Presentation</vt:lpstr>
      <vt:lpstr>PowerPoint Presentation</vt:lpstr>
      <vt:lpstr>The Trumpet in Matthew24   27 For as lightning that comes from the east is visible even in the west, so will be the coming of the Son of Man.  28 Wherever there is a carcass, there the vultures will gather.  29 "Immediately after the distress of those days "'the sun will be darkened, and the moon will not give its light; the stars will fall from the sky, and the heavenly bodies will be shaken.'  </vt:lpstr>
      <vt:lpstr>The Trumpet in Matthew24   30 "At that time the sign of the Son of Man will appear in the sky, and all the nations of the earth will mourn. They will see the Son of Man coming on the clouds of the sky, with power and great glory.  31 And he will send his angels with a loud trumpet call, and they will gather his elect from the four winds, from one end of the heavens to the other.</vt:lpstr>
      <vt:lpstr>Paul’s Version of the Story – Trumpet in 1 Thess 4   15 According to the Master’s own word, we tell you that we who are still alive, who are left till the coming of the Master, will certainly not precede those who have fallen asleep.  16 For the Master himself will come down from heaven, with a loud command, with the voice of the archangel and with the trumpet call of Elohim, and the dead in Messiah will rise first.  17 After that, we who are still alive and are left will be caught up together with them in the clouds to meet the Master in the air. And so we will be with Yahuwah forever. (1 Thessalonians 4)</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305</cp:revision>
  <dcterms:created xsi:type="dcterms:W3CDTF">2018-11-07T08:55:54Z</dcterms:created>
  <dcterms:modified xsi:type="dcterms:W3CDTF">2019-09-29T10:41:38Z</dcterms:modified>
</cp:coreProperties>
</file>