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39"/>
  </p:notesMasterIdLst>
  <p:sldIdLst>
    <p:sldId id="292" r:id="rId3"/>
    <p:sldId id="293" r:id="rId4"/>
    <p:sldId id="296" r:id="rId5"/>
    <p:sldId id="300" r:id="rId6"/>
    <p:sldId id="269" r:id="rId7"/>
    <p:sldId id="304" r:id="rId8"/>
    <p:sldId id="294" r:id="rId9"/>
    <p:sldId id="295" r:id="rId10"/>
    <p:sldId id="301" r:id="rId11"/>
    <p:sldId id="297" r:id="rId12"/>
    <p:sldId id="302" r:id="rId13"/>
    <p:sldId id="303" r:id="rId14"/>
    <p:sldId id="268" r:id="rId15"/>
    <p:sldId id="270" r:id="rId16"/>
    <p:sldId id="271" r:id="rId17"/>
    <p:sldId id="272" r:id="rId18"/>
    <p:sldId id="306"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136" autoAdjust="0"/>
    <p:restoredTop sz="50000" autoAdjust="0"/>
  </p:normalViewPr>
  <p:slideViewPr>
    <p:cSldViewPr snapToGrid="0">
      <p:cViewPr varScale="1">
        <p:scale>
          <a:sx n="102" d="100"/>
          <a:sy n="102" d="100"/>
        </p:scale>
        <p:origin x="594" y="96"/>
      </p:cViewPr>
      <p:guideLst/>
    </p:cSldViewPr>
  </p:slideViewPr>
  <p:outlineViewPr>
    <p:cViewPr>
      <p:scale>
        <a:sx n="33" d="100"/>
        <a:sy n="33" d="100"/>
      </p:scale>
      <p:origin x="0" y="-16878"/>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notesMaster" Target="notesMasters/notesMaster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tableStyles" Target="tableStyle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DFE066-076E-4FCB-A0D9-5A2CC649E639}" type="datetimeFigureOut">
              <a:rPr lang="en-US" smtClean="0"/>
              <a:t>1/26/2019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257C46-5D63-4036-B9A6-820866EDF7C8}" type="slidenum">
              <a:rPr lang="en-US" smtClean="0"/>
              <a:t>‹#›</a:t>
            </a:fld>
            <a:endParaRPr lang="en-US"/>
          </a:p>
        </p:txBody>
      </p:sp>
    </p:spTree>
    <p:extLst>
      <p:ext uri="{BB962C8B-B14F-4D97-AF65-F5344CB8AC3E}">
        <p14:creationId xmlns:p14="http://schemas.microsoft.com/office/powerpoint/2010/main" val="3044453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912773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693632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18471488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39897584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21647510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9287964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16367995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10946821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38448682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20822732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13</a:t>
            </a:fld>
            <a:endParaRPr lang="en-US">
              <a:solidFill>
                <a:prstClr val="black"/>
              </a:solidFill>
            </a:endParaRPr>
          </a:p>
        </p:txBody>
      </p:sp>
    </p:spTree>
    <p:extLst>
      <p:ext uri="{BB962C8B-B14F-4D97-AF65-F5344CB8AC3E}">
        <p14:creationId xmlns:p14="http://schemas.microsoft.com/office/powerpoint/2010/main" val="13032035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3040202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42609330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26368673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5685208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29967057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12888485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1427314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21</a:t>
            </a:fld>
            <a:endParaRPr lang="en-US">
              <a:solidFill>
                <a:prstClr val="black"/>
              </a:solidFill>
            </a:endParaRPr>
          </a:p>
        </p:txBody>
      </p:sp>
    </p:spTree>
    <p:extLst>
      <p:ext uri="{BB962C8B-B14F-4D97-AF65-F5344CB8AC3E}">
        <p14:creationId xmlns:p14="http://schemas.microsoft.com/office/powerpoint/2010/main" val="22605539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22</a:t>
            </a:fld>
            <a:endParaRPr lang="en-US">
              <a:solidFill>
                <a:prstClr val="black"/>
              </a:solidFill>
            </a:endParaRPr>
          </a:p>
        </p:txBody>
      </p:sp>
    </p:spTree>
    <p:extLst>
      <p:ext uri="{BB962C8B-B14F-4D97-AF65-F5344CB8AC3E}">
        <p14:creationId xmlns:p14="http://schemas.microsoft.com/office/powerpoint/2010/main" val="333963751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23</a:t>
            </a:fld>
            <a:endParaRPr lang="en-US">
              <a:solidFill>
                <a:prstClr val="black"/>
              </a:solidFill>
            </a:endParaRPr>
          </a:p>
        </p:txBody>
      </p:sp>
    </p:spTree>
    <p:extLst>
      <p:ext uri="{BB962C8B-B14F-4D97-AF65-F5344CB8AC3E}">
        <p14:creationId xmlns:p14="http://schemas.microsoft.com/office/powerpoint/2010/main" val="244221515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24</a:t>
            </a:fld>
            <a:endParaRPr lang="en-US">
              <a:solidFill>
                <a:prstClr val="black"/>
              </a:solidFill>
            </a:endParaRPr>
          </a:p>
        </p:txBody>
      </p:sp>
    </p:spTree>
    <p:extLst>
      <p:ext uri="{BB962C8B-B14F-4D97-AF65-F5344CB8AC3E}">
        <p14:creationId xmlns:p14="http://schemas.microsoft.com/office/powerpoint/2010/main" val="242431440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25</a:t>
            </a:fld>
            <a:endParaRPr lang="en-US">
              <a:solidFill>
                <a:prstClr val="black"/>
              </a:solidFill>
            </a:endParaRPr>
          </a:p>
        </p:txBody>
      </p:sp>
    </p:spTree>
    <p:extLst>
      <p:ext uri="{BB962C8B-B14F-4D97-AF65-F5344CB8AC3E}">
        <p14:creationId xmlns:p14="http://schemas.microsoft.com/office/powerpoint/2010/main" val="406092216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26</a:t>
            </a:fld>
            <a:endParaRPr lang="en-US">
              <a:solidFill>
                <a:prstClr val="black"/>
              </a:solidFill>
            </a:endParaRPr>
          </a:p>
        </p:txBody>
      </p:sp>
    </p:spTree>
    <p:extLst>
      <p:ext uri="{BB962C8B-B14F-4D97-AF65-F5344CB8AC3E}">
        <p14:creationId xmlns:p14="http://schemas.microsoft.com/office/powerpoint/2010/main" val="7531508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27</a:t>
            </a:fld>
            <a:endParaRPr lang="en-US">
              <a:solidFill>
                <a:prstClr val="black"/>
              </a:solidFill>
            </a:endParaRPr>
          </a:p>
        </p:txBody>
      </p:sp>
    </p:spTree>
    <p:extLst>
      <p:ext uri="{BB962C8B-B14F-4D97-AF65-F5344CB8AC3E}">
        <p14:creationId xmlns:p14="http://schemas.microsoft.com/office/powerpoint/2010/main" val="217259071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28</a:t>
            </a:fld>
            <a:endParaRPr lang="en-US">
              <a:solidFill>
                <a:prstClr val="black"/>
              </a:solidFill>
            </a:endParaRPr>
          </a:p>
        </p:txBody>
      </p:sp>
    </p:spTree>
    <p:extLst>
      <p:ext uri="{BB962C8B-B14F-4D97-AF65-F5344CB8AC3E}">
        <p14:creationId xmlns:p14="http://schemas.microsoft.com/office/powerpoint/2010/main" val="261033485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29</a:t>
            </a:fld>
            <a:endParaRPr lang="en-US">
              <a:solidFill>
                <a:prstClr val="black"/>
              </a:solidFill>
            </a:endParaRPr>
          </a:p>
        </p:txBody>
      </p:sp>
    </p:spTree>
    <p:extLst>
      <p:ext uri="{BB962C8B-B14F-4D97-AF65-F5344CB8AC3E}">
        <p14:creationId xmlns:p14="http://schemas.microsoft.com/office/powerpoint/2010/main" val="78270787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30</a:t>
            </a:fld>
            <a:endParaRPr lang="en-US">
              <a:solidFill>
                <a:prstClr val="black"/>
              </a:solidFill>
            </a:endParaRPr>
          </a:p>
        </p:txBody>
      </p:sp>
    </p:spTree>
    <p:extLst>
      <p:ext uri="{BB962C8B-B14F-4D97-AF65-F5344CB8AC3E}">
        <p14:creationId xmlns:p14="http://schemas.microsoft.com/office/powerpoint/2010/main" val="77929496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31</a:t>
            </a:fld>
            <a:endParaRPr lang="en-US">
              <a:solidFill>
                <a:prstClr val="black"/>
              </a:solidFill>
            </a:endParaRPr>
          </a:p>
        </p:txBody>
      </p:sp>
    </p:spTree>
    <p:extLst>
      <p:ext uri="{BB962C8B-B14F-4D97-AF65-F5344CB8AC3E}">
        <p14:creationId xmlns:p14="http://schemas.microsoft.com/office/powerpoint/2010/main" val="48036627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32</a:t>
            </a:fld>
            <a:endParaRPr lang="en-US">
              <a:solidFill>
                <a:prstClr val="black"/>
              </a:solidFill>
            </a:endParaRPr>
          </a:p>
        </p:txBody>
      </p:sp>
    </p:spTree>
    <p:extLst>
      <p:ext uri="{BB962C8B-B14F-4D97-AF65-F5344CB8AC3E}">
        <p14:creationId xmlns:p14="http://schemas.microsoft.com/office/powerpoint/2010/main" val="142087121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33</a:t>
            </a:fld>
            <a:endParaRPr lang="en-US">
              <a:solidFill>
                <a:prstClr val="black"/>
              </a:solidFill>
            </a:endParaRPr>
          </a:p>
        </p:txBody>
      </p:sp>
    </p:spTree>
    <p:extLst>
      <p:ext uri="{BB962C8B-B14F-4D97-AF65-F5344CB8AC3E}">
        <p14:creationId xmlns:p14="http://schemas.microsoft.com/office/powerpoint/2010/main" val="281175918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34</a:t>
            </a:fld>
            <a:endParaRPr lang="en-US">
              <a:solidFill>
                <a:prstClr val="black"/>
              </a:solidFill>
            </a:endParaRPr>
          </a:p>
        </p:txBody>
      </p:sp>
    </p:spTree>
    <p:extLst>
      <p:ext uri="{BB962C8B-B14F-4D97-AF65-F5344CB8AC3E}">
        <p14:creationId xmlns:p14="http://schemas.microsoft.com/office/powerpoint/2010/main" val="418765222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35</a:t>
            </a:fld>
            <a:endParaRPr lang="en-US">
              <a:solidFill>
                <a:prstClr val="black"/>
              </a:solidFill>
            </a:endParaRPr>
          </a:p>
        </p:txBody>
      </p:sp>
    </p:spTree>
    <p:extLst>
      <p:ext uri="{BB962C8B-B14F-4D97-AF65-F5344CB8AC3E}">
        <p14:creationId xmlns:p14="http://schemas.microsoft.com/office/powerpoint/2010/main" val="296591240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36</a:t>
            </a:fld>
            <a:endParaRPr lang="en-US">
              <a:solidFill>
                <a:prstClr val="black"/>
              </a:solidFill>
            </a:endParaRPr>
          </a:p>
        </p:txBody>
      </p:sp>
    </p:spTree>
    <p:extLst>
      <p:ext uri="{BB962C8B-B14F-4D97-AF65-F5344CB8AC3E}">
        <p14:creationId xmlns:p14="http://schemas.microsoft.com/office/powerpoint/2010/main" val="25771162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1/26/2019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00307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1/26/2019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554405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5F47777-84D7-4CF1-B56F-347CA25596FD}" type="datetimeFigureOut">
              <a:rPr lang="en-US" smtClean="0"/>
              <a:t>1/26/2019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7715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5F47777-84D7-4CF1-B56F-347CA25596FD}" type="datetimeFigureOut">
              <a:rPr lang="en-US" smtClean="0"/>
              <a:t>1/26/2019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18510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5F47777-84D7-4CF1-B56F-347CA25596FD}" type="datetimeFigureOut">
              <a:rPr lang="en-US" smtClean="0"/>
              <a:t>1/26/2019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809519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5F47777-84D7-4CF1-B56F-347CA25596FD}" type="datetimeFigureOut">
              <a:rPr lang="en-US" smtClean="0"/>
              <a:t>1/26/2019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3655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F47777-84D7-4CF1-B56F-347CA25596FD}" type="datetimeFigureOut">
              <a:rPr lang="en-US" smtClean="0"/>
              <a:t>1/26/2019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4134904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1/26/2019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914220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1/26/2019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35719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1/26/2019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46449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1/26/2019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5878562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5F47777-84D7-4CF1-B56F-347CA25596FD}"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1/26/2019</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1B01FA-5DD9-417B-ABB8-22AA979D9AE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204592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5F47777-84D7-4CF1-B56F-347CA25596FD}"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1/26/2019</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1B01FA-5DD9-417B-ABB8-22AA979D9AE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873189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5F47777-84D7-4CF1-B56F-347CA25596FD}"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1/26/2019</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1B01FA-5DD9-417B-ABB8-22AA979D9AE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117288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5F47777-84D7-4CF1-B56F-347CA25596FD}"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1/26/2019</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1B01FA-5DD9-417B-ABB8-22AA979D9AE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0416290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5F47777-84D7-4CF1-B56F-347CA25596FD}"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1/26/2019</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1B01FA-5DD9-417B-ABB8-22AA979D9AE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4482497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5F47777-84D7-4CF1-B56F-347CA25596FD}"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1/26/2019</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1B01FA-5DD9-417B-ABB8-22AA979D9AE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949439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5F47777-84D7-4CF1-B56F-347CA25596FD}"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1/26/2019</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1B01FA-5DD9-417B-ABB8-22AA979D9AE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4867258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5F47777-84D7-4CF1-B56F-347CA25596FD}"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1/26/2019</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1B01FA-5DD9-417B-ABB8-22AA979D9AE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7877289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5F47777-84D7-4CF1-B56F-347CA25596FD}"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1/26/2019</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1B01FA-5DD9-417B-ABB8-22AA979D9AE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591925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5F47777-84D7-4CF1-B56F-347CA25596FD}"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1/26/2019</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1B01FA-5DD9-417B-ABB8-22AA979D9AE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3999676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5F47777-84D7-4CF1-B56F-347CA25596FD}"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1/26/2019</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1B01FA-5DD9-417B-ABB8-22AA979D9AE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728154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F47777-84D7-4CF1-B56F-347CA25596FD}" type="datetimeFigureOut">
              <a:rPr lang="en-US" smtClean="0"/>
              <a:t>1/26/2019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1B01FA-5DD9-417B-ABB8-22AA979D9AE8}" type="slidenum">
              <a:rPr lang="en-US" smtClean="0"/>
              <a:t>‹#›</a:t>
            </a:fld>
            <a:endParaRPr lang="en-US"/>
          </a:p>
        </p:txBody>
      </p:sp>
    </p:spTree>
    <p:extLst>
      <p:ext uri="{BB962C8B-B14F-4D97-AF65-F5344CB8AC3E}">
        <p14:creationId xmlns:p14="http://schemas.microsoft.com/office/powerpoint/2010/main" val="679992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D5F47777-84D7-4CF1-B56F-347CA25596FD}"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1/26/2019</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B31B01FA-5DD9-417B-ABB8-22AA979D9AE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0361554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598715"/>
            <a:ext cx="11038115" cy="6030684"/>
          </a:xfrm>
        </p:spPr>
        <p:txBody>
          <a:bodyPr>
            <a:normAutofit fontScale="92500" lnSpcReduction="10000"/>
          </a:bodyPr>
          <a:lstStyle/>
          <a:p>
            <a:pPr algn="ctr">
              <a:buNone/>
            </a:pPr>
            <a:r>
              <a:rPr lang="en-US" sz="5200" b="1" dirty="0">
                <a:solidFill>
                  <a:schemeClr val="accent1">
                    <a:lumMod val="50000"/>
                  </a:schemeClr>
                </a:solidFill>
                <a:latin typeface="Helvetica" pitchFamily="34" charset="0"/>
                <a:cs typeface="Helvetica" pitchFamily="34" charset="0"/>
              </a:rPr>
              <a:t>Shabbat Shalom</a:t>
            </a:r>
          </a:p>
          <a:p>
            <a:pPr algn="ctr">
              <a:buNone/>
            </a:pPr>
            <a:r>
              <a:rPr lang="en-US" sz="2400" dirty="0">
                <a:solidFill>
                  <a:schemeClr val="tx1">
                    <a:lumMod val="95000"/>
                    <a:lumOff val="5000"/>
                  </a:schemeClr>
                </a:solidFill>
                <a:latin typeface="Helvetica" pitchFamily="34" charset="0"/>
                <a:cs typeface="Helvetica" pitchFamily="34" charset="0"/>
              </a:rPr>
              <a:t>  </a:t>
            </a:r>
          </a:p>
          <a:p>
            <a:pPr algn="ctr">
              <a:spcAft>
                <a:spcPts val="1200"/>
              </a:spcAft>
              <a:buNone/>
            </a:pPr>
            <a:r>
              <a:rPr lang="en-US" sz="3733" b="1" dirty="0">
                <a:solidFill>
                  <a:schemeClr val="tx1">
                    <a:lumMod val="95000"/>
                    <a:lumOff val="5000"/>
                  </a:schemeClr>
                </a:solidFill>
                <a:latin typeface="Helvetica" pitchFamily="34" charset="0"/>
                <a:cs typeface="Helvetica" pitchFamily="34" charset="0"/>
              </a:rPr>
              <a:t>Welcome to</a:t>
            </a:r>
            <a:endParaRPr lang="en-US" sz="3733" b="1" i="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10400" b="1" i="1" dirty="0">
                <a:solidFill>
                  <a:srgbClr val="C00000"/>
                </a:solidFill>
                <a:latin typeface="Helvetica" pitchFamily="34" charset="0"/>
                <a:cs typeface="Helvetica" pitchFamily="34" charset="0"/>
              </a:rPr>
              <a:t>The </a:t>
            </a:r>
            <a:r>
              <a:rPr lang="en-US" sz="10400" b="1" i="1" dirty="0" err="1">
                <a:solidFill>
                  <a:srgbClr val="C00000"/>
                </a:solidFill>
                <a:latin typeface="Helvetica" pitchFamily="34" charset="0"/>
                <a:cs typeface="Helvetica" pitchFamily="34" charset="0"/>
              </a:rPr>
              <a:t>Miqra</a:t>
            </a:r>
            <a:endParaRPr lang="en-US" sz="10400" b="1" i="1" dirty="0">
              <a:solidFill>
                <a:srgbClr val="C00000"/>
              </a:solidFill>
              <a:latin typeface="Helvetica" pitchFamily="34" charset="0"/>
              <a:cs typeface="Helvetica" pitchFamily="34" charset="0"/>
            </a:endParaRPr>
          </a:p>
          <a:p>
            <a:pPr marL="0" indent="0" algn="ctr">
              <a:spcBef>
                <a:spcPts val="0"/>
              </a:spcBef>
              <a:buNone/>
            </a:pPr>
            <a:endParaRPr lang="en-US" sz="5333"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At </a:t>
            </a:r>
            <a:r>
              <a:rPr lang="en-US" sz="5333" b="1" dirty="0">
                <a:solidFill>
                  <a:schemeClr val="tx1">
                    <a:lumMod val="95000"/>
                    <a:lumOff val="5000"/>
                  </a:schemeClr>
                </a:solidFill>
                <a:latin typeface="Helvetica" pitchFamily="34" charset="0"/>
                <a:cs typeface="Helvetica" pitchFamily="34" charset="0"/>
              </a:rPr>
              <a:t>the </a:t>
            </a:r>
            <a:r>
              <a:rPr lang="en-US" sz="5333" b="1" dirty="0" smtClean="0">
                <a:solidFill>
                  <a:schemeClr val="tx1">
                    <a:lumMod val="95000"/>
                    <a:lumOff val="5000"/>
                  </a:schemeClr>
                </a:solidFill>
                <a:latin typeface="Helvetica" pitchFamily="34" charset="0"/>
                <a:cs typeface="Helvetica" pitchFamily="34" charset="0"/>
              </a:rPr>
              <a:t>Upper Room Chapel</a:t>
            </a: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8409 Regent Pkwy</a:t>
            </a:r>
            <a:endParaRPr lang="en-US" sz="5333" b="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a:solidFill>
                  <a:schemeClr val="tx1">
                    <a:lumMod val="95000"/>
                    <a:lumOff val="5000"/>
                  </a:schemeClr>
                </a:solidFill>
                <a:latin typeface="Helvetica" pitchFamily="34" charset="0"/>
                <a:cs typeface="Helvetica" pitchFamily="34" charset="0"/>
              </a:rPr>
              <a:t>Fort Mill, SC</a:t>
            </a: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January 26, 2019</a:t>
            </a:r>
            <a:endParaRPr lang="en-US" sz="5333" b="1" dirty="0">
              <a:solidFill>
                <a:schemeClr val="tx1">
                  <a:lumMod val="95000"/>
                  <a:lumOff val="5000"/>
                </a:schemeClr>
              </a:solidFill>
              <a:latin typeface="Helvetica" pitchFamily="34" charset="0"/>
              <a:cs typeface="Helvetica" pitchFamily="34" charset="0"/>
            </a:endParaRPr>
          </a:p>
          <a:p>
            <a:pPr algn="ctr">
              <a:buNone/>
            </a:pPr>
            <a:endParaRPr lang="en-US" sz="3733" dirty="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172684199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9338" y="598715"/>
            <a:ext cx="11948159" cy="6030684"/>
          </a:xfrm>
        </p:spPr>
        <p:txBody>
          <a:bodyPr>
            <a:normAutofit/>
          </a:bodyPr>
          <a:lstStyle/>
          <a:p>
            <a:pPr marL="0" indent="0" algn="ctr">
              <a:spcBef>
                <a:spcPts val="0"/>
              </a:spcBef>
              <a:buNone/>
            </a:pPr>
            <a:endParaRPr lang="en-US" sz="6600" b="1" dirty="0" smtClean="0">
              <a:solidFill>
                <a:schemeClr val="accent2">
                  <a:lumMod val="50000"/>
                </a:schemeClr>
              </a:solidFill>
              <a:latin typeface="Helvetica" pitchFamily="34" charset="0"/>
              <a:cs typeface="Helvetica" pitchFamily="34" charset="0"/>
            </a:endParaRPr>
          </a:p>
          <a:p>
            <a:pPr algn="ctr">
              <a:buNone/>
            </a:pPr>
            <a:r>
              <a:rPr lang="en-US" sz="6600" b="1" dirty="0" smtClean="0">
                <a:solidFill>
                  <a:schemeClr val="accent2">
                    <a:lumMod val="50000"/>
                  </a:schemeClr>
                </a:solidFill>
                <a:latin typeface="Helvetica" pitchFamily="34" charset="0"/>
                <a:cs typeface="Helvetica" pitchFamily="34" charset="0"/>
              </a:rPr>
              <a:t>“</a:t>
            </a:r>
            <a:r>
              <a:rPr lang="en-US" sz="6600" b="1" dirty="0">
                <a:solidFill>
                  <a:schemeClr val="accent2">
                    <a:lumMod val="50000"/>
                  </a:schemeClr>
                </a:solidFill>
                <a:latin typeface="Helvetica" pitchFamily="34" charset="0"/>
                <a:cs typeface="Helvetica" pitchFamily="34" charset="0"/>
              </a:rPr>
              <a:t>The Sermon on the Mount”</a:t>
            </a:r>
          </a:p>
          <a:p>
            <a:pPr algn="ctr">
              <a:buNone/>
            </a:pPr>
            <a:r>
              <a:rPr lang="en-US" sz="6600" b="1" dirty="0">
                <a:solidFill>
                  <a:schemeClr val="accent2">
                    <a:lumMod val="50000"/>
                  </a:schemeClr>
                </a:solidFill>
                <a:latin typeface="Helvetica" pitchFamily="34" charset="0"/>
                <a:cs typeface="Helvetica" pitchFamily="34" charset="0"/>
              </a:rPr>
              <a:t>(Part 4</a:t>
            </a:r>
            <a:r>
              <a:rPr lang="en-US" sz="6600" b="1" dirty="0" smtClean="0">
                <a:solidFill>
                  <a:schemeClr val="accent2">
                    <a:lumMod val="50000"/>
                  </a:schemeClr>
                </a:solidFill>
                <a:latin typeface="Helvetica" pitchFamily="34" charset="0"/>
                <a:cs typeface="Helvetica" pitchFamily="34" charset="0"/>
              </a:rPr>
              <a:t>) - Matthew 6</a:t>
            </a:r>
            <a:endParaRPr lang="en-US" sz="6000" b="1" dirty="0">
              <a:solidFill>
                <a:schemeClr val="accent2">
                  <a:lumMod val="50000"/>
                </a:schemeClr>
              </a:solidFill>
              <a:latin typeface="Helvetica" pitchFamily="34" charset="0"/>
              <a:cs typeface="Helvetica" pitchFamily="34" charset="0"/>
            </a:endParaRPr>
          </a:p>
          <a:p>
            <a:pPr algn="ctr">
              <a:buNone/>
            </a:pPr>
            <a:endParaRPr lang="en-US" sz="3733" dirty="0">
              <a:solidFill>
                <a:schemeClr val="tx1">
                  <a:lumMod val="95000"/>
                  <a:lumOff val="5000"/>
                </a:schemeClr>
              </a:solidFill>
              <a:latin typeface="Helvetica" pitchFamily="34" charset="0"/>
              <a:cs typeface="Helvetica" pitchFamily="34" charset="0"/>
            </a:endParaRPr>
          </a:p>
          <a:p>
            <a:pPr marL="0" indent="0" algn="ctr">
              <a:buNone/>
            </a:pPr>
            <a:r>
              <a:rPr lang="en-US" sz="4400" b="1" dirty="0">
                <a:latin typeface="Helvetica" pitchFamily="34" charset="0"/>
                <a:cs typeface="Helvetica" pitchFamily="34" charset="0"/>
              </a:rPr>
              <a:t>Messiah Uphold the Torah and the </a:t>
            </a:r>
            <a:r>
              <a:rPr lang="en-US" sz="4400" b="1" dirty="0" smtClean="0">
                <a:latin typeface="Helvetica" pitchFamily="34" charset="0"/>
                <a:cs typeface="Helvetica" pitchFamily="34" charset="0"/>
              </a:rPr>
              <a:t>Prophets</a:t>
            </a:r>
            <a:endParaRPr lang="en-US" sz="4400" b="1" dirty="0">
              <a:latin typeface="Helvetica" pitchFamily="34" charset="0"/>
              <a:cs typeface="Helvetica" pitchFamily="34" charset="0"/>
            </a:endParaRPr>
          </a:p>
        </p:txBody>
      </p:sp>
    </p:spTree>
    <p:extLst>
      <p:ext uri="{BB962C8B-B14F-4D97-AF65-F5344CB8AC3E}">
        <p14:creationId xmlns:p14="http://schemas.microsoft.com/office/powerpoint/2010/main" val="8217490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5942" y="304801"/>
            <a:ext cx="11832772" cy="6389913"/>
          </a:xfrm>
        </p:spPr>
        <p:txBody>
          <a:bodyPr>
            <a:normAutofit/>
          </a:bodyPr>
          <a:lstStyle/>
          <a:p>
            <a:pPr algn="ctr">
              <a:buNone/>
            </a:pPr>
            <a:r>
              <a:rPr lang="en-US" sz="5400" b="1" dirty="0">
                <a:solidFill>
                  <a:schemeClr val="tx1"/>
                </a:solidFill>
              </a:rPr>
              <a:t>On Judging</a:t>
            </a:r>
          </a:p>
          <a:p>
            <a:pPr>
              <a:buNone/>
            </a:pPr>
            <a:r>
              <a:rPr lang="en-US" sz="4800" b="1" u="sng" dirty="0">
                <a:solidFill>
                  <a:schemeClr val="tx1"/>
                </a:solidFill>
              </a:rPr>
              <a:t>Do not judge, lest you be judged</a:t>
            </a:r>
            <a:r>
              <a:rPr lang="en-US" sz="4800" dirty="0">
                <a:solidFill>
                  <a:schemeClr val="tx1"/>
                </a:solidFill>
              </a:rPr>
              <a:t>. </a:t>
            </a:r>
            <a:r>
              <a:rPr lang="en-US" sz="4800" b="1" dirty="0">
                <a:solidFill>
                  <a:schemeClr val="tx1"/>
                </a:solidFill>
              </a:rPr>
              <a:t> </a:t>
            </a:r>
            <a:r>
              <a:rPr lang="en-US" sz="4800" b="1" dirty="0" smtClean="0">
                <a:solidFill>
                  <a:schemeClr val="tx1"/>
                </a:solidFill>
              </a:rPr>
              <a:t>(Matthew 7:1)</a:t>
            </a:r>
          </a:p>
          <a:p>
            <a:pPr>
              <a:buNone/>
            </a:pPr>
            <a:r>
              <a:rPr lang="en-US" sz="4800" b="1" dirty="0" smtClean="0"/>
              <a:t>What’s wrong with this statement?</a:t>
            </a:r>
          </a:p>
          <a:p>
            <a:pPr>
              <a:buNone/>
            </a:pPr>
            <a:r>
              <a:rPr lang="en-US" sz="4800" b="1" dirty="0" smtClean="0">
                <a:solidFill>
                  <a:schemeClr val="tx1"/>
                </a:solidFill>
              </a:rPr>
              <a:t>“Don’t judge me!”  This is the kind of thing that people say who do not want to be accountable for their actions.</a:t>
            </a:r>
          </a:p>
          <a:p>
            <a:pPr>
              <a:buNone/>
            </a:pPr>
            <a:endParaRPr lang="en-US" sz="4800" b="1" dirty="0">
              <a:solidFill>
                <a:schemeClr val="tx1"/>
              </a:solidFill>
            </a:endParaRPr>
          </a:p>
        </p:txBody>
      </p:sp>
    </p:spTree>
    <p:extLst>
      <p:ext uri="{BB962C8B-B14F-4D97-AF65-F5344CB8AC3E}">
        <p14:creationId xmlns:p14="http://schemas.microsoft.com/office/powerpoint/2010/main" val="187760884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43060" y="490194"/>
            <a:ext cx="11340445" cy="5986807"/>
          </a:xfrm>
        </p:spPr>
        <p:txBody>
          <a:bodyPr>
            <a:normAutofit lnSpcReduction="10000"/>
          </a:bodyPr>
          <a:lstStyle/>
          <a:p>
            <a:pPr algn="ctr">
              <a:buNone/>
            </a:pPr>
            <a:r>
              <a:rPr lang="en-US" sz="4800" b="1" dirty="0" smtClean="0"/>
              <a:t>Do Not Judge</a:t>
            </a:r>
            <a:r>
              <a:rPr lang="en-US" sz="4800" b="1" dirty="0" smtClean="0">
                <a:solidFill>
                  <a:schemeClr val="tx1"/>
                </a:solidFill>
              </a:rPr>
              <a:t> </a:t>
            </a:r>
            <a:r>
              <a:rPr lang="en-US" sz="4800" b="1" i="1" dirty="0" smtClean="0"/>
              <a:t>Me</a:t>
            </a:r>
            <a:endParaRPr lang="en-US" sz="4800" b="1" i="1" dirty="0">
              <a:solidFill>
                <a:schemeClr val="tx1"/>
              </a:solidFill>
            </a:endParaRPr>
          </a:p>
          <a:p>
            <a:pPr>
              <a:buNone/>
            </a:pPr>
            <a:r>
              <a:rPr lang="en-US" sz="4000" b="1" dirty="0" smtClean="0"/>
              <a:t>The world does not want to be judged because confrontation exposes their guilt of transgressing Torah.</a:t>
            </a:r>
          </a:p>
          <a:p>
            <a:pPr>
              <a:buNone/>
            </a:pPr>
            <a:r>
              <a:rPr lang="en-US" sz="4000" b="1" dirty="0" smtClean="0"/>
              <a:t>If there is no judgment in our midst, people can say and do anything they please.</a:t>
            </a:r>
          </a:p>
          <a:p>
            <a:pPr>
              <a:buNone/>
            </a:pPr>
            <a:r>
              <a:rPr lang="en-US" sz="4000" b="1" dirty="0" smtClean="0"/>
              <a:t>The Politically Correct culture thrives on “not judging me” mentality.</a:t>
            </a:r>
          </a:p>
          <a:p>
            <a:pPr>
              <a:buNone/>
            </a:pPr>
            <a:r>
              <a:rPr lang="en-US" sz="4000" b="1" dirty="0" smtClean="0"/>
              <a:t>All manner of sexual deviancy can be justified if we aren’t supposed to judge one another.</a:t>
            </a:r>
          </a:p>
          <a:p>
            <a:pPr>
              <a:buNone/>
            </a:pPr>
            <a:endParaRPr lang="en-US" sz="3600" b="1"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102351053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5942" y="304801"/>
            <a:ext cx="11832772" cy="6389913"/>
          </a:xfrm>
        </p:spPr>
        <p:txBody>
          <a:bodyPr>
            <a:normAutofit/>
          </a:bodyPr>
          <a:lstStyle/>
          <a:p>
            <a:pPr algn="ctr">
              <a:buNone/>
            </a:pPr>
            <a:r>
              <a:rPr lang="en-US" sz="4800" b="1" dirty="0" smtClean="0"/>
              <a:t>What is the Master Teaching Here?</a:t>
            </a:r>
            <a:endParaRPr lang="en-US" sz="4800" b="1" dirty="0">
              <a:solidFill>
                <a:schemeClr val="tx1"/>
              </a:solidFill>
            </a:endParaRPr>
          </a:p>
          <a:p>
            <a:pPr>
              <a:buNone/>
            </a:pPr>
            <a:r>
              <a:rPr lang="en-US" sz="4800" b="1" dirty="0">
                <a:solidFill>
                  <a:schemeClr val="tx1"/>
                </a:solidFill>
              </a:rPr>
              <a:t>Do not </a:t>
            </a:r>
            <a:r>
              <a:rPr lang="en-US" sz="4800" b="1" dirty="0" smtClean="0">
                <a:solidFill>
                  <a:schemeClr val="tx1"/>
                </a:solidFill>
              </a:rPr>
              <a:t>judge, </a:t>
            </a:r>
            <a:r>
              <a:rPr lang="en-US" sz="4800" b="1" dirty="0">
                <a:solidFill>
                  <a:schemeClr val="tx1"/>
                </a:solidFill>
              </a:rPr>
              <a:t>lest you be judged</a:t>
            </a:r>
            <a:r>
              <a:rPr lang="en-US" sz="4800" b="1" dirty="0"/>
              <a:t>. (Matthew 7:1)</a:t>
            </a:r>
            <a:endParaRPr lang="en-US" sz="4800" b="1" dirty="0" smtClean="0">
              <a:solidFill>
                <a:schemeClr val="tx1"/>
              </a:solidFill>
            </a:endParaRPr>
          </a:p>
          <a:p>
            <a:pPr>
              <a:buNone/>
            </a:pPr>
            <a:r>
              <a:rPr lang="en-US" sz="4800" b="1" dirty="0" smtClean="0"/>
              <a:t>The Prophet from Yahuwah would not contradict Torah.  He teaches a faithful word from the Father.</a:t>
            </a:r>
            <a:endParaRPr lang="en-US" sz="16000" b="1" dirty="0" smtClean="0">
              <a:solidFill>
                <a:schemeClr val="tx1"/>
              </a:solidFill>
            </a:endParaRPr>
          </a:p>
        </p:txBody>
      </p:sp>
    </p:spTree>
    <p:extLst>
      <p:ext uri="{BB962C8B-B14F-4D97-AF65-F5344CB8AC3E}">
        <p14:creationId xmlns:p14="http://schemas.microsoft.com/office/powerpoint/2010/main" val="62278026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9743" y="471948"/>
            <a:ext cx="11930743" cy="6081253"/>
          </a:xfrm>
        </p:spPr>
        <p:txBody>
          <a:bodyPr>
            <a:normAutofit/>
          </a:bodyPr>
          <a:lstStyle/>
          <a:p>
            <a:pPr algn="ctr">
              <a:buNone/>
            </a:pPr>
            <a:r>
              <a:rPr lang="en-US" sz="4800" b="1" dirty="0">
                <a:solidFill>
                  <a:schemeClr val="tx1"/>
                </a:solidFill>
              </a:rPr>
              <a:t>Confrontation is a Must</a:t>
            </a:r>
          </a:p>
          <a:p>
            <a:pPr>
              <a:buNone/>
            </a:pPr>
            <a:r>
              <a:rPr lang="en-US" sz="4000" b="1" dirty="0">
                <a:solidFill>
                  <a:schemeClr val="tx1"/>
                </a:solidFill>
              </a:rPr>
              <a:t>You must not deal </a:t>
            </a:r>
            <a:r>
              <a:rPr lang="en-US" sz="4000" b="1" u="sng" dirty="0">
                <a:solidFill>
                  <a:schemeClr val="tx1"/>
                </a:solidFill>
              </a:rPr>
              <a:t>unjustly</a:t>
            </a:r>
            <a:r>
              <a:rPr lang="en-US" sz="4000" b="1" dirty="0">
                <a:solidFill>
                  <a:schemeClr val="tx1"/>
                </a:solidFill>
              </a:rPr>
              <a:t> in judgment: you must neither show partiality to the poor nor honor the rich. </a:t>
            </a:r>
            <a:r>
              <a:rPr lang="en-US" sz="4000" b="1" u="sng" dirty="0">
                <a:solidFill>
                  <a:schemeClr val="tx1"/>
                </a:solidFill>
              </a:rPr>
              <a:t>You must </a:t>
            </a:r>
            <a:r>
              <a:rPr lang="en-US" sz="4000" b="1" u="sng" dirty="0" smtClean="0">
                <a:solidFill>
                  <a:schemeClr val="tx1"/>
                </a:solidFill>
              </a:rPr>
              <a:t>judge</a:t>
            </a:r>
            <a:r>
              <a:rPr lang="en-US" sz="4000" b="1" dirty="0" smtClean="0">
                <a:solidFill>
                  <a:schemeClr val="tx1"/>
                </a:solidFill>
              </a:rPr>
              <a:t> your </a:t>
            </a:r>
            <a:r>
              <a:rPr lang="en-US" sz="4000" b="1" dirty="0">
                <a:solidFill>
                  <a:schemeClr val="tx1"/>
                </a:solidFill>
              </a:rPr>
              <a:t>fellow citizen </a:t>
            </a:r>
            <a:r>
              <a:rPr lang="en-US" sz="4000" b="1" u="sng" dirty="0">
                <a:solidFill>
                  <a:schemeClr val="tx1"/>
                </a:solidFill>
              </a:rPr>
              <a:t>fairly</a:t>
            </a:r>
            <a:r>
              <a:rPr lang="en-US" sz="4000" b="1" dirty="0">
                <a:solidFill>
                  <a:schemeClr val="tx1"/>
                </a:solidFill>
              </a:rPr>
              <a:t> (</a:t>
            </a:r>
            <a:r>
              <a:rPr lang="en-US" sz="4000" b="1" dirty="0" err="1">
                <a:solidFill>
                  <a:schemeClr val="tx1"/>
                </a:solidFill>
              </a:rPr>
              <a:t>Vayiqra</a:t>
            </a:r>
            <a:r>
              <a:rPr lang="en-US" sz="4000" b="1" dirty="0">
                <a:solidFill>
                  <a:schemeClr val="tx1"/>
                </a:solidFill>
              </a:rPr>
              <a:t> 19:15).</a:t>
            </a:r>
            <a:endParaRPr lang="en-US" sz="4000" b="1" dirty="0" smtClean="0">
              <a:solidFill>
                <a:schemeClr val="tx1"/>
              </a:solidFill>
            </a:endParaRPr>
          </a:p>
          <a:p>
            <a:pPr>
              <a:buNone/>
            </a:pPr>
            <a:r>
              <a:rPr lang="en-US" sz="4000" b="1" dirty="0" smtClean="0">
                <a:solidFill>
                  <a:schemeClr val="tx1"/>
                </a:solidFill>
              </a:rPr>
              <a:t>Reprove </a:t>
            </a:r>
            <a:r>
              <a:rPr lang="en-US" sz="4000" b="1" dirty="0">
                <a:solidFill>
                  <a:schemeClr val="tx1"/>
                </a:solidFill>
              </a:rPr>
              <a:t>your </a:t>
            </a:r>
            <a:r>
              <a:rPr lang="en-US" sz="4000" b="1" dirty="0" err="1">
                <a:solidFill>
                  <a:schemeClr val="tx1"/>
                </a:solidFill>
              </a:rPr>
              <a:t>neighbour</a:t>
            </a:r>
            <a:r>
              <a:rPr lang="en-US" sz="4000" b="1" dirty="0">
                <a:solidFill>
                  <a:schemeClr val="tx1"/>
                </a:solidFill>
              </a:rPr>
              <a:t>, for certain, and bear no sin because of him (</a:t>
            </a:r>
            <a:r>
              <a:rPr lang="en-US" sz="4000" b="1" dirty="0" err="1">
                <a:solidFill>
                  <a:schemeClr val="tx1"/>
                </a:solidFill>
              </a:rPr>
              <a:t>Vayiqra</a:t>
            </a:r>
            <a:r>
              <a:rPr lang="en-US" sz="4000" b="1" dirty="0">
                <a:solidFill>
                  <a:schemeClr val="tx1"/>
                </a:solidFill>
              </a:rPr>
              <a:t> 19:17</a:t>
            </a:r>
            <a:r>
              <a:rPr lang="en-US" sz="4000" b="1" dirty="0" smtClean="0">
                <a:solidFill>
                  <a:schemeClr val="tx1"/>
                </a:solidFill>
              </a:rPr>
              <a:t>).</a:t>
            </a:r>
          </a:p>
        </p:txBody>
      </p:sp>
    </p:spTree>
    <p:extLst>
      <p:ext uri="{BB962C8B-B14F-4D97-AF65-F5344CB8AC3E}">
        <p14:creationId xmlns:p14="http://schemas.microsoft.com/office/powerpoint/2010/main" val="326646056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43060" y="490194"/>
            <a:ext cx="11340445" cy="5986807"/>
          </a:xfrm>
        </p:spPr>
        <p:txBody>
          <a:bodyPr>
            <a:normAutofit/>
          </a:bodyPr>
          <a:lstStyle/>
          <a:p>
            <a:pPr algn="ctr">
              <a:buNone/>
            </a:pPr>
            <a:r>
              <a:rPr lang="en-US" sz="4800" b="1" dirty="0" smtClean="0"/>
              <a:t>Do Not Judge</a:t>
            </a:r>
            <a:r>
              <a:rPr lang="en-US" sz="4800" b="1" dirty="0" smtClean="0">
                <a:solidFill>
                  <a:schemeClr val="tx1"/>
                </a:solidFill>
              </a:rPr>
              <a:t> </a:t>
            </a:r>
            <a:r>
              <a:rPr lang="en-US" sz="4800" b="1" i="1" dirty="0">
                <a:solidFill>
                  <a:schemeClr val="tx1"/>
                </a:solidFill>
              </a:rPr>
              <a:t>Falsely</a:t>
            </a:r>
          </a:p>
          <a:p>
            <a:pPr>
              <a:buNone/>
            </a:pPr>
            <a:r>
              <a:rPr lang="en-US" sz="4000" b="1" dirty="0">
                <a:solidFill>
                  <a:schemeClr val="tx1"/>
                </a:solidFill>
              </a:rPr>
              <a:t>Using </a:t>
            </a:r>
            <a:r>
              <a:rPr lang="en-US" sz="4000" b="1" i="1" dirty="0">
                <a:solidFill>
                  <a:schemeClr val="tx1"/>
                </a:solidFill>
              </a:rPr>
              <a:t>ellipsis</a:t>
            </a:r>
            <a:r>
              <a:rPr lang="en-US" sz="4000" b="1" dirty="0">
                <a:solidFill>
                  <a:schemeClr val="tx1"/>
                </a:solidFill>
              </a:rPr>
              <a:t>, which means "to omit a word or phrase which is necessary for a complete syntactical construction but not necessary for understanding."  This is a common device for communicators.  The speaker assumes the hearer understands the context and therefore can fill in the missing word or phrase because the context demands it.</a:t>
            </a:r>
            <a:endParaRPr lang="en-US" sz="3600" b="1"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125559654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5942" y="304801"/>
            <a:ext cx="11832772" cy="6389913"/>
          </a:xfrm>
        </p:spPr>
        <p:txBody>
          <a:bodyPr>
            <a:normAutofit/>
          </a:bodyPr>
          <a:lstStyle/>
          <a:p>
            <a:pPr algn="ctr">
              <a:buNone/>
            </a:pPr>
            <a:r>
              <a:rPr lang="en-US" sz="4800" b="1" dirty="0" smtClean="0">
                <a:solidFill>
                  <a:schemeClr val="tx1"/>
                </a:solidFill>
              </a:rPr>
              <a:t>And Then What Did He Say?</a:t>
            </a:r>
            <a:endParaRPr lang="en-US" sz="4800" b="1" dirty="0">
              <a:solidFill>
                <a:schemeClr val="tx1"/>
              </a:solidFill>
            </a:endParaRPr>
          </a:p>
          <a:p>
            <a:pPr>
              <a:buNone/>
            </a:pPr>
            <a:r>
              <a:rPr lang="en-US" sz="4000" b="1" dirty="0">
                <a:solidFill>
                  <a:schemeClr val="tx1"/>
                </a:solidFill>
              </a:rPr>
              <a:t>Do </a:t>
            </a:r>
            <a:r>
              <a:rPr lang="en-US" sz="4000" b="1" dirty="0" smtClean="0">
                <a:solidFill>
                  <a:schemeClr val="tx1"/>
                </a:solidFill>
              </a:rPr>
              <a:t>not judge (unjustly), lest you be judged.  For with what judgment you judge, you shall be judged. And with the same measure you use, it shall be measured to you</a:t>
            </a:r>
            <a:r>
              <a:rPr lang="en-US" sz="4000" b="1" dirty="0"/>
              <a:t>. (Matthew </a:t>
            </a:r>
            <a:r>
              <a:rPr lang="en-US" sz="4000" b="1" dirty="0" smtClean="0"/>
              <a:t>7:1-2)</a:t>
            </a:r>
            <a:endParaRPr lang="en-US" sz="4000" b="1" dirty="0"/>
          </a:p>
          <a:p>
            <a:pPr>
              <a:buNone/>
            </a:pPr>
            <a:r>
              <a:rPr lang="en-US" sz="4000" b="1" dirty="0" smtClean="0">
                <a:solidFill>
                  <a:schemeClr val="tx1"/>
                </a:solidFill>
              </a:rPr>
              <a:t>The Master is actually teaching to judge others with a righteous judgment – the kind of measure that each of us wants to be judged by.</a:t>
            </a:r>
          </a:p>
        </p:txBody>
      </p:sp>
    </p:spTree>
    <p:extLst>
      <p:ext uri="{BB962C8B-B14F-4D97-AF65-F5344CB8AC3E}">
        <p14:creationId xmlns:p14="http://schemas.microsoft.com/office/powerpoint/2010/main" val="44113811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5942" y="304801"/>
            <a:ext cx="11832772" cy="6389913"/>
          </a:xfrm>
        </p:spPr>
        <p:txBody>
          <a:bodyPr>
            <a:normAutofit lnSpcReduction="10000"/>
          </a:bodyPr>
          <a:lstStyle/>
          <a:p>
            <a:pPr algn="ctr">
              <a:buNone/>
            </a:pPr>
            <a:r>
              <a:rPr lang="en-US" sz="4800" b="1" dirty="0" smtClean="0">
                <a:solidFill>
                  <a:schemeClr val="tx1"/>
                </a:solidFill>
              </a:rPr>
              <a:t>And Then What Did He Say?</a:t>
            </a:r>
            <a:endParaRPr lang="en-US" sz="4800" b="1" dirty="0">
              <a:solidFill>
                <a:schemeClr val="tx1"/>
              </a:solidFill>
            </a:endParaRPr>
          </a:p>
          <a:p>
            <a:pPr marL="0" indent="0">
              <a:buNone/>
            </a:pPr>
            <a:r>
              <a:rPr lang="en-US" sz="4000" b="1" dirty="0" smtClean="0">
                <a:solidFill>
                  <a:schemeClr val="tx1"/>
                </a:solidFill>
              </a:rPr>
              <a:t>And why do you look at the splinter in your brother’s eye, but do not notice the plank to remove the splinter out of your brother’s </a:t>
            </a:r>
            <a:r>
              <a:rPr lang="en-US" sz="4000" b="1" dirty="0"/>
              <a:t>eye</a:t>
            </a:r>
            <a:r>
              <a:rPr lang="en-US" sz="4000" b="1" dirty="0" smtClean="0"/>
              <a:t>. How </a:t>
            </a:r>
            <a:r>
              <a:rPr lang="en-US" sz="4000" b="1" dirty="0"/>
              <a:t>can you say to your brother, 'Let me take the speck out of your eye,' when all the time there is a plank in your own </a:t>
            </a:r>
            <a:r>
              <a:rPr lang="en-US" sz="4000" b="1" dirty="0" smtClean="0"/>
              <a:t>eye? </a:t>
            </a:r>
            <a:r>
              <a:rPr lang="en-US" sz="4000" b="1" dirty="0"/>
              <a:t>You hypocrite, first take the plank out of your own eye, and then you will see clearly to remove the speck from your brother's eye</a:t>
            </a:r>
            <a:r>
              <a:rPr lang="en-US" sz="4000" b="1" dirty="0" smtClean="0"/>
              <a:t>.   </a:t>
            </a:r>
            <a:r>
              <a:rPr lang="en-US" sz="4000" b="1" dirty="0"/>
              <a:t>(Matthew </a:t>
            </a:r>
            <a:r>
              <a:rPr lang="en-US" sz="4000" b="1" dirty="0" smtClean="0"/>
              <a:t>7:3-5)</a:t>
            </a:r>
            <a:endParaRPr lang="en-US" sz="4000" b="1" dirty="0" smtClean="0">
              <a:solidFill>
                <a:schemeClr val="tx1"/>
              </a:solidFill>
            </a:endParaRPr>
          </a:p>
          <a:p>
            <a:pPr>
              <a:buNone/>
            </a:pPr>
            <a:r>
              <a:rPr lang="en-US" sz="4000" b="1" dirty="0" smtClean="0"/>
              <a:t>Taking care of your own issue first.</a:t>
            </a:r>
          </a:p>
          <a:p>
            <a:pPr>
              <a:buNone/>
            </a:pPr>
            <a:r>
              <a:rPr lang="en-US" sz="4000" b="1" dirty="0" smtClean="0"/>
              <a:t>Purging </a:t>
            </a:r>
            <a:r>
              <a:rPr lang="en-US" sz="4000" b="1" dirty="0"/>
              <a:t>out the evil.</a:t>
            </a:r>
            <a:endParaRPr lang="en-US" sz="4000" b="1" dirty="0">
              <a:solidFill>
                <a:schemeClr val="tx1"/>
              </a:solidFill>
            </a:endParaRPr>
          </a:p>
        </p:txBody>
      </p:sp>
    </p:spTree>
    <p:extLst>
      <p:ext uri="{BB962C8B-B14F-4D97-AF65-F5344CB8AC3E}">
        <p14:creationId xmlns:p14="http://schemas.microsoft.com/office/powerpoint/2010/main" val="272332870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5942" y="304801"/>
            <a:ext cx="11832772" cy="6389913"/>
          </a:xfrm>
        </p:spPr>
        <p:txBody>
          <a:bodyPr>
            <a:normAutofit/>
          </a:bodyPr>
          <a:lstStyle/>
          <a:p>
            <a:pPr algn="ctr">
              <a:buNone/>
            </a:pPr>
            <a:r>
              <a:rPr lang="en-US" sz="5400" b="1" dirty="0" smtClean="0">
                <a:solidFill>
                  <a:schemeClr val="tx1"/>
                </a:solidFill>
              </a:rPr>
              <a:t>Judgment is an Important Theme in TNK</a:t>
            </a:r>
            <a:endParaRPr lang="en-US" sz="5400" b="1" dirty="0">
              <a:solidFill>
                <a:schemeClr val="tx1"/>
              </a:solidFill>
            </a:endParaRPr>
          </a:p>
          <a:p>
            <a:pPr>
              <a:buNone/>
            </a:pPr>
            <a:r>
              <a:rPr lang="en-US" sz="4800" b="1" dirty="0" smtClean="0"/>
              <a:t>Hebrew </a:t>
            </a:r>
            <a:r>
              <a:rPr lang="en-US" sz="4800" b="1" i="1" dirty="0" err="1" smtClean="0"/>
              <a:t>mishpat</a:t>
            </a:r>
            <a:r>
              <a:rPr lang="en-US" sz="4800" b="1" dirty="0" smtClean="0"/>
              <a:t> is the basis for fairness and straightness in Israel.</a:t>
            </a:r>
          </a:p>
          <a:p>
            <a:pPr>
              <a:buNone/>
            </a:pPr>
            <a:r>
              <a:rPr lang="en-US" sz="4800" b="1" dirty="0" smtClean="0"/>
              <a:t>Righteous judgment is justice for all.</a:t>
            </a:r>
          </a:p>
          <a:p>
            <a:pPr>
              <a:buNone/>
            </a:pPr>
            <a:r>
              <a:rPr lang="en-US" sz="4800" b="1" dirty="0" smtClean="0">
                <a:solidFill>
                  <a:schemeClr val="tx1"/>
                </a:solidFill>
              </a:rPr>
              <a:t>Yahuwah looks for righteous judgment in his people.</a:t>
            </a:r>
          </a:p>
          <a:p>
            <a:pPr>
              <a:buNone/>
            </a:pPr>
            <a:endParaRPr lang="en-US" sz="4800" b="1" dirty="0">
              <a:solidFill>
                <a:schemeClr val="tx1"/>
              </a:solidFill>
            </a:endParaRPr>
          </a:p>
        </p:txBody>
      </p:sp>
    </p:spTree>
    <p:extLst>
      <p:ext uri="{BB962C8B-B14F-4D97-AF65-F5344CB8AC3E}">
        <p14:creationId xmlns:p14="http://schemas.microsoft.com/office/powerpoint/2010/main" val="205203321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2224088" y="178677"/>
            <a:ext cx="7758112" cy="888123"/>
          </a:xfrm>
        </p:spPr>
        <p:txBody>
          <a:bodyPr>
            <a:normAutofit/>
          </a:bodyPr>
          <a:lstStyle/>
          <a:p>
            <a:pPr algn="ctr"/>
            <a:r>
              <a:rPr lang="en-US" altLang="en-US" b="1" i="1" dirty="0" err="1" smtClean="0"/>
              <a:t>Mishpat</a:t>
            </a:r>
            <a:endParaRPr lang="en-US" altLang="en-US" b="1" i="1" dirty="0"/>
          </a:p>
        </p:txBody>
      </p:sp>
      <p:sp>
        <p:nvSpPr>
          <p:cNvPr id="10243" name="Rectangle 3"/>
          <p:cNvSpPr>
            <a:spLocks noGrp="1" noChangeArrowheads="1"/>
          </p:cNvSpPr>
          <p:nvPr>
            <p:ph type="body" idx="1"/>
          </p:nvPr>
        </p:nvSpPr>
        <p:spPr>
          <a:xfrm>
            <a:off x="578069" y="1066800"/>
            <a:ext cx="10951779" cy="5562600"/>
          </a:xfrm>
        </p:spPr>
        <p:txBody>
          <a:bodyPr>
            <a:noAutofit/>
          </a:bodyPr>
          <a:lstStyle/>
          <a:p>
            <a:pPr marL="609600" indent="-609600">
              <a:buNone/>
            </a:pPr>
            <a:r>
              <a:rPr lang="en-US" altLang="en-US" sz="3600" b="1" dirty="0"/>
              <a:t>(</a:t>
            </a:r>
            <a:r>
              <a:rPr lang="en-US" altLang="en-US" sz="3600" b="1" i="1" dirty="0" err="1" smtClean="0"/>
              <a:t>mishpat</a:t>
            </a:r>
            <a:r>
              <a:rPr lang="en-US" altLang="en-US" sz="3600" b="1" dirty="0"/>
              <a:t>) justice, judgment, ordinance</a:t>
            </a:r>
          </a:p>
          <a:p>
            <a:pPr marL="609600" indent="-609600">
              <a:buNone/>
            </a:pPr>
            <a:r>
              <a:rPr lang="en-US" altLang="en-US" sz="3600" b="1" dirty="0"/>
              <a:t>The primary sense of “</a:t>
            </a:r>
            <a:r>
              <a:rPr lang="en-US" altLang="en-US" sz="3600" b="1" dirty="0" err="1"/>
              <a:t>shaphat</a:t>
            </a:r>
            <a:r>
              <a:rPr lang="en-US" altLang="en-US" sz="3600" b="1" dirty="0"/>
              <a:t>” is to exercise the processes of government, to decide a case, to arbitrate a righteous solution to a quarrel.  </a:t>
            </a:r>
          </a:p>
          <a:p>
            <a:pPr marL="609600" indent="-609600">
              <a:buNone/>
            </a:pPr>
            <a:r>
              <a:rPr lang="en-US" altLang="en-US" sz="3600" b="1" dirty="0"/>
              <a:t>Thus, “judgment, justice, litigation, procedure, sentence (verdict), </a:t>
            </a:r>
            <a:r>
              <a:rPr lang="en-US" altLang="en-US" sz="3600" b="1" u="sng" dirty="0" smtClean="0"/>
              <a:t>ruling,</a:t>
            </a:r>
            <a:r>
              <a:rPr lang="en-US" altLang="en-US" sz="3600" b="1" dirty="0" smtClean="0"/>
              <a:t>”</a:t>
            </a:r>
            <a:r>
              <a:rPr lang="en-US" altLang="en-US" sz="3600" b="1" dirty="0"/>
              <a:t> </a:t>
            </a:r>
            <a:r>
              <a:rPr lang="en-US" altLang="en-US" sz="3600" b="1" dirty="0" smtClean="0"/>
              <a:t>to </a:t>
            </a:r>
            <a:r>
              <a:rPr lang="en-US" altLang="en-US" sz="3600" b="1" dirty="0"/>
              <a:t>decide cases of controversy as judge in civil, domestic, and religious cases </a:t>
            </a:r>
            <a:r>
              <a:rPr lang="en-US" altLang="en-US" sz="3600" b="1" dirty="0" smtClean="0"/>
              <a:t>- such </a:t>
            </a:r>
            <a:r>
              <a:rPr lang="en-US" altLang="en-US" sz="3600" b="1" dirty="0"/>
              <a:t>words as deliver, vindicate, condemn, punish, and related words of judicial executive import are justly used in the translations.</a:t>
            </a:r>
            <a:endParaRPr lang="en-US" altLang="en-US" sz="3200" b="1" dirty="0"/>
          </a:p>
        </p:txBody>
      </p:sp>
    </p:spTree>
    <p:extLst>
      <p:ext uri="{BB962C8B-B14F-4D97-AF65-F5344CB8AC3E}">
        <p14:creationId xmlns:p14="http://schemas.microsoft.com/office/powerpoint/2010/main" val="1418664585"/>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2224088" y="178677"/>
            <a:ext cx="7758112" cy="888123"/>
          </a:xfrm>
        </p:spPr>
        <p:txBody>
          <a:bodyPr>
            <a:normAutofit/>
          </a:bodyPr>
          <a:lstStyle/>
          <a:p>
            <a:pPr algn="ctr"/>
            <a:r>
              <a:rPr lang="en-US" altLang="en-US" b="1" i="1" dirty="0" err="1" smtClean="0">
                <a:latin typeface="+mn-lt"/>
              </a:rPr>
              <a:t>Mishpat</a:t>
            </a:r>
            <a:r>
              <a:rPr lang="en-US" altLang="en-US" b="1" dirty="0" smtClean="0">
                <a:latin typeface="+mn-lt"/>
              </a:rPr>
              <a:t> is Father’s Desire</a:t>
            </a:r>
            <a:endParaRPr lang="en-US" altLang="en-US" b="1" dirty="0">
              <a:latin typeface="+mn-lt"/>
            </a:endParaRPr>
          </a:p>
        </p:txBody>
      </p:sp>
      <p:sp>
        <p:nvSpPr>
          <p:cNvPr id="10243" name="Rectangle 3"/>
          <p:cNvSpPr>
            <a:spLocks noGrp="1" noChangeArrowheads="1"/>
          </p:cNvSpPr>
          <p:nvPr>
            <p:ph type="body" idx="1"/>
          </p:nvPr>
        </p:nvSpPr>
        <p:spPr>
          <a:xfrm>
            <a:off x="578069" y="1066800"/>
            <a:ext cx="10951779" cy="5562600"/>
          </a:xfrm>
        </p:spPr>
        <p:txBody>
          <a:bodyPr>
            <a:noAutofit/>
          </a:bodyPr>
          <a:lstStyle/>
          <a:p>
            <a:pPr marL="609600" indent="-609600">
              <a:buNone/>
            </a:pPr>
            <a:r>
              <a:rPr lang="en-US" altLang="en-US" sz="4000" b="1" dirty="0" smtClean="0"/>
              <a:t>Psalm 11:7  </a:t>
            </a:r>
            <a:r>
              <a:rPr lang="en-US" sz="4000" b="1" dirty="0"/>
              <a:t>For Yahuwah is righteous, he loves justice; upright men will see his face.</a:t>
            </a:r>
          </a:p>
          <a:p>
            <a:pPr marL="609600" indent="-609600">
              <a:buNone/>
            </a:pPr>
            <a:r>
              <a:rPr lang="en-US" altLang="en-US" sz="4000" b="1" dirty="0" smtClean="0"/>
              <a:t>Psalm 33:5  </a:t>
            </a:r>
            <a:r>
              <a:rPr lang="en-US" sz="4000" b="1" dirty="0"/>
              <a:t>Yahuwah loves righteousness and justice; the earth is full of his unfailing love.</a:t>
            </a:r>
          </a:p>
          <a:p>
            <a:pPr marL="609600" indent="-609600">
              <a:buNone/>
            </a:pPr>
            <a:r>
              <a:rPr lang="en-US" altLang="en-US" sz="4000" b="1" dirty="0" smtClean="0"/>
              <a:t>Psalm 99:4  </a:t>
            </a:r>
            <a:r>
              <a:rPr lang="en-US" sz="4000" b="1" dirty="0"/>
              <a:t>The King is mighty, he loves justice-- you have established equity; in </a:t>
            </a:r>
            <a:r>
              <a:rPr lang="en-US" sz="4000" b="1" dirty="0" err="1"/>
              <a:t>Ya'acov</a:t>
            </a:r>
            <a:r>
              <a:rPr lang="en-US" sz="4000" b="1" dirty="0"/>
              <a:t> you have done what is just and right</a:t>
            </a:r>
            <a:r>
              <a:rPr lang="en-US" sz="4000" b="1" dirty="0" smtClean="0"/>
              <a:t>.</a:t>
            </a:r>
            <a:endParaRPr lang="en-US" sz="4000" b="1" dirty="0"/>
          </a:p>
        </p:txBody>
      </p:sp>
    </p:spTree>
    <p:extLst>
      <p:ext uri="{BB962C8B-B14F-4D97-AF65-F5344CB8AC3E}">
        <p14:creationId xmlns:p14="http://schemas.microsoft.com/office/powerpoint/2010/main" val="3362164624"/>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9743" y="876304"/>
            <a:ext cx="11930743" cy="5676897"/>
          </a:xfrm>
        </p:spPr>
        <p:txBody>
          <a:bodyPr>
            <a:normAutofit/>
          </a:bodyPr>
          <a:lstStyle/>
          <a:p>
            <a:pPr algn="ctr">
              <a:buNone/>
            </a:pPr>
            <a:r>
              <a:rPr lang="en-US" sz="4400" b="1" dirty="0" smtClean="0">
                <a:solidFill>
                  <a:schemeClr val="tx1"/>
                </a:solidFill>
              </a:rPr>
              <a:t>A Practical Example of Judging Your Brother</a:t>
            </a:r>
          </a:p>
          <a:p>
            <a:pPr>
              <a:buNone/>
            </a:pPr>
            <a:r>
              <a:rPr lang="en-US" sz="4000" b="1" dirty="0" smtClean="0">
                <a:solidFill>
                  <a:schemeClr val="tx1"/>
                </a:solidFill>
              </a:rPr>
              <a:t>Brothers</a:t>
            </a:r>
            <a:r>
              <a:rPr lang="en-US" sz="4000" b="1" dirty="0">
                <a:solidFill>
                  <a:schemeClr val="tx1"/>
                </a:solidFill>
              </a:rPr>
              <a:t>, if anyone among you goes astray from the truth, and someone turns him back, let him know that he who turns a sinner from the straying of his way shall save a life from death and cover a great number of sins </a:t>
            </a:r>
            <a:r>
              <a:rPr lang="en-US" sz="4000" b="1" dirty="0" smtClean="0">
                <a:solidFill>
                  <a:schemeClr val="tx1"/>
                </a:solidFill>
              </a:rPr>
              <a:t>(James 5:19-20</a:t>
            </a:r>
            <a:r>
              <a:rPr lang="en-US" sz="4000" b="1" dirty="0">
                <a:solidFill>
                  <a:schemeClr val="tx1"/>
                </a:solidFill>
              </a:rPr>
              <a:t>).</a:t>
            </a:r>
          </a:p>
          <a:p>
            <a:pPr algn="ctr">
              <a:buNone/>
            </a:pPr>
            <a:endParaRPr lang="en-US" sz="5333" dirty="0">
              <a:solidFill>
                <a:schemeClr val="tx1"/>
              </a:solidFill>
            </a:endParaRPr>
          </a:p>
        </p:txBody>
      </p:sp>
    </p:spTree>
    <p:extLst>
      <p:ext uri="{BB962C8B-B14F-4D97-AF65-F5344CB8AC3E}">
        <p14:creationId xmlns:p14="http://schemas.microsoft.com/office/powerpoint/2010/main" val="407074261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1885" y="876304"/>
            <a:ext cx="11310257" cy="5676897"/>
          </a:xfrm>
        </p:spPr>
        <p:txBody>
          <a:bodyPr>
            <a:normAutofit/>
          </a:bodyPr>
          <a:lstStyle/>
          <a:p>
            <a:pPr algn="ctr">
              <a:buNone/>
            </a:pPr>
            <a:r>
              <a:rPr lang="en-US" sz="4800" b="1" dirty="0">
                <a:solidFill>
                  <a:schemeClr val="tx1"/>
                </a:solidFill>
              </a:rPr>
              <a:t>About Dogs and Pigs</a:t>
            </a:r>
          </a:p>
          <a:p>
            <a:pPr>
              <a:buNone/>
            </a:pPr>
            <a:r>
              <a:rPr lang="en-US" sz="4000" b="1" dirty="0">
                <a:solidFill>
                  <a:schemeClr val="tx1"/>
                </a:solidFill>
              </a:rPr>
              <a:t>Do not give what is set-apart to the dogs, nor throw your pearls before the pigs, lest they trample them under their feet, and turn and tear you in pieces (</a:t>
            </a:r>
            <a:r>
              <a:rPr lang="en-US" sz="4000" b="1" dirty="0" err="1">
                <a:solidFill>
                  <a:schemeClr val="tx1"/>
                </a:solidFill>
              </a:rPr>
              <a:t>Mattityahu</a:t>
            </a:r>
            <a:r>
              <a:rPr lang="en-US" sz="4000" b="1" dirty="0">
                <a:solidFill>
                  <a:schemeClr val="tx1"/>
                </a:solidFill>
              </a:rPr>
              <a:t> 7:6</a:t>
            </a:r>
            <a:r>
              <a:rPr lang="en-US" sz="4000" b="1" dirty="0" smtClean="0">
                <a:solidFill>
                  <a:schemeClr val="tx1"/>
                </a:solidFill>
              </a:rPr>
              <a:t>)</a:t>
            </a:r>
          </a:p>
          <a:p>
            <a:pPr>
              <a:buNone/>
            </a:pPr>
            <a:r>
              <a:rPr lang="en-US" sz="4000" b="1" dirty="0" smtClean="0">
                <a:solidFill>
                  <a:schemeClr val="tx1"/>
                </a:solidFill>
              </a:rPr>
              <a:t>Both are unclean and cannot distinguish something special</a:t>
            </a:r>
            <a:endParaRPr lang="en-US" sz="4000" b="1" dirty="0">
              <a:solidFill>
                <a:schemeClr val="tx1"/>
              </a:solidFill>
            </a:endParaRPr>
          </a:p>
          <a:p>
            <a:pPr>
              <a:buNone/>
            </a:pPr>
            <a:r>
              <a:rPr lang="en-US" sz="4000" b="1" dirty="0" smtClean="0">
                <a:solidFill>
                  <a:schemeClr val="tx1"/>
                </a:solidFill>
              </a:rPr>
              <a:t>Have some discernment about what is appropriate</a:t>
            </a:r>
          </a:p>
          <a:p>
            <a:pPr>
              <a:buNone/>
            </a:pPr>
            <a:r>
              <a:rPr lang="en-US" sz="4000" b="1" dirty="0" smtClean="0"/>
              <a:t>Set apart offerings were for priests only</a:t>
            </a:r>
            <a:endParaRPr lang="en-US" sz="4000" b="1" dirty="0">
              <a:solidFill>
                <a:schemeClr val="tx1"/>
              </a:solidFill>
            </a:endParaRPr>
          </a:p>
        </p:txBody>
      </p:sp>
    </p:spTree>
    <p:extLst>
      <p:ext uri="{BB962C8B-B14F-4D97-AF65-F5344CB8AC3E}">
        <p14:creationId xmlns:p14="http://schemas.microsoft.com/office/powerpoint/2010/main" val="124365594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0628" y="876304"/>
            <a:ext cx="11865429" cy="5676897"/>
          </a:xfrm>
        </p:spPr>
        <p:txBody>
          <a:bodyPr>
            <a:noAutofit/>
          </a:bodyPr>
          <a:lstStyle/>
          <a:p>
            <a:pPr>
              <a:buNone/>
            </a:pPr>
            <a:r>
              <a:rPr lang="en-US" sz="4000" b="1" dirty="0">
                <a:solidFill>
                  <a:schemeClr val="tx1"/>
                </a:solidFill>
              </a:rPr>
              <a:t>Dogs are known for eating their own vomit</a:t>
            </a:r>
          </a:p>
          <a:p>
            <a:pPr>
              <a:buNone/>
            </a:pPr>
            <a:r>
              <a:rPr lang="en-US" sz="4000" b="1" dirty="0">
                <a:solidFill>
                  <a:schemeClr val="tx1"/>
                </a:solidFill>
              </a:rPr>
              <a:t>Pigs are known for wallowing in their own feces</a:t>
            </a:r>
          </a:p>
          <a:p>
            <a:pPr>
              <a:buNone/>
            </a:pPr>
            <a:r>
              <a:rPr lang="en-US" sz="4000" b="1" dirty="0">
                <a:solidFill>
                  <a:schemeClr val="tx1"/>
                </a:solidFill>
              </a:rPr>
              <a:t>Like a ring of gold in a pig’s snout,</a:t>
            </a:r>
            <a:br>
              <a:rPr lang="en-US" sz="4000" b="1" dirty="0">
                <a:solidFill>
                  <a:schemeClr val="tx1"/>
                </a:solidFill>
              </a:rPr>
            </a:br>
            <a:r>
              <a:rPr lang="en-US" sz="4000" b="1" dirty="0">
                <a:solidFill>
                  <a:schemeClr val="tx1"/>
                </a:solidFill>
              </a:rPr>
              <a:t>Is a lovely woman who lacks good sense (</a:t>
            </a:r>
            <a:r>
              <a:rPr lang="en-US" sz="4000" b="1" dirty="0" err="1">
                <a:solidFill>
                  <a:schemeClr val="tx1"/>
                </a:solidFill>
              </a:rPr>
              <a:t>Mishlei</a:t>
            </a:r>
            <a:r>
              <a:rPr lang="en-US" sz="4000" b="1" dirty="0">
                <a:solidFill>
                  <a:schemeClr val="tx1"/>
                </a:solidFill>
              </a:rPr>
              <a:t> 11:22).</a:t>
            </a:r>
          </a:p>
          <a:p>
            <a:pPr>
              <a:buNone/>
            </a:pPr>
            <a:r>
              <a:rPr lang="en-US" sz="4000" b="1" dirty="0">
                <a:solidFill>
                  <a:schemeClr val="tx1"/>
                </a:solidFill>
              </a:rPr>
              <a:t>It would be inappropriate to share the finer blessings from the Father and things that are set apart with unbelievers because they cannot appreciate them</a:t>
            </a:r>
          </a:p>
        </p:txBody>
      </p:sp>
    </p:spTree>
    <p:extLst>
      <p:ext uri="{BB962C8B-B14F-4D97-AF65-F5344CB8AC3E}">
        <p14:creationId xmlns:p14="http://schemas.microsoft.com/office/powerpoint/2010/main" val="421122534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435429"/>
            <a:ext cx="11919857" cy="6117772"/>
          </a:xfrm>
        </p:spPr>
        <p:txBody>
          <a:bodyPr>
            <a:normAutofit/>
          </a:bodyPr>
          <a:lstStyle/>
          <a:p>
            <a:pPr>
              <a:buNone/>
            </a:pPr>
            <a:r>
              <a:rPr lang="en-US" sz="4000" b="1" dirty="0">
                <a:solidFill>
                  <a:schemeClr val="tx1"/>
                </a:solidFill>
              </a:rPr>
              <a:t>Ask and it shall be given to you, seek and you shall find, knock and it shall be opened to you.   For everyone who asks receives, and he who seeks finds, and to him who knocks it shall be opened.  Or is there a man among you who, if his son asks for bread, shall give him a stone?  Or if he asks for a fish, shall he give him a snake?  If you then, being wicked, know how to give good gifts to your children, how much more shall your Father who is in the heavens give what is good to those who ask Him!  (</a:t>
            </a:r>
            <a:r>
              <a:rPr lang="en-US" sz="4000" b="1" dirty="0" err="1">
                <a:solidFill>
                  <a:schemeClr val="tx1"/>
                </a:solidFill>
              </a:rPr>
              <a:t>Mattityahu</a:t>
            </a:r>
            <a:r>
              <a:rPr lang="en-US" sz="4000" b="1" dirty="0">
                <a:solidFill>
                  <a:schemeClr val="tx1"/>
                </a:solidFill>
              </a:rPr>
              <a:t> 7:7-11)</a:t>
            </a:r>
          </a:p>
        </p:txBody>
      </p:sp>
    </p:spTree>
    <p:extLst>
      <p:ext uri="{BB962C8B-B14F-4D97-AF65-F5344CB8AC3E}">
        <p14:creationId xmlns:p14="http://schemas.microsoft.com/office/powerpoint/2010/main" val="405545879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435429"/>
            <a:ext cx="11919857" cy="6117772"/>
          </a:xfrm>
        </p:spPr>
        <p:txBody>
          <a:bodyPr>
            <a:normAutofit/>
          </a:bodyPr>
          <a:lstStyle/>
          <a:p>
            <a:pPr marL="0" indent="0">
              <a:buNone/>
            </a:pPr>
            <a:r>
              <a:rPr lang="en-US" sz="4000" b="1" dirty="0" smtClean="0">
                <a:latin typeface="Arial" charset="0"/>
              </a:rPr>
              <a:t>You </a:t>
            </a:r>
            <a:r>
              <a:rPr lang="en-US" sz="4000" b="1" dirty="0">
                <a:latin typeface="Arial" charset="0"/>
              </a:rPr>
              <a:t>want something but don't get it. You kill and covet, but you cannot have what you want. You quarrel and fight. You do not have, because you do not ask </a:t>
            </a:r>
            <a:r>
              <a:rPr lang="en-US" sz="4000" b="1" dirty="0" smtClean="0">
                <a:latin typeface="Arial" charset="0"/>
              </a:rPr>
              <a:t>Elohim. </a:t>
            </a:r>
            <a:r>
              <a:rPr lang="en-US" sz="4000" b="1" dirty="0">
                <a:latin typeface="Arial" charset="0"/>
              </a:rPr>
              <a:t>When you ask, you do not receive, because you ask with wrong motives, that you may spend what you get on your pleasures. James 4:2-3</a:t>
            </a:r>
          </a:p>
          <a:p>
            <a:pPr>
              <a:buNone/>
            </a:pPr>
            <a:endParaRPr lang="en-US" sz="4000" b="1" dirty="0">
              <a:solidFill>
                <a:schemeClr val="tx1"/>
              </a:solidFill>
            </a:endParaRPr>
          </a:p>
        </p:txBody>
      </p:sp>
    </p:spTree>
    <p:extLst>
      <p:ext uri="{BB962C8B-B14F-4D97-AF65-F5344CB8AC3E}">
        <p14:creationId xmlns:p14="http://schemas.microsoft.com/office/powerpoint/2010/main" val="203579115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8858" y="119744"/>
            <a:ext cx="11930743" cy="6738256"/>
          </a:xfrm>
        </p:spPr>
        <p:txBody>
          <a:bodyPr>
            <a:normAutofit/>
          </a:bodyPr>
          <a:lstStyle/>
          <a:p>
            <a:pPr>
              <a:buNone/>
            </a:pPr>
            <a:r>
              <a:rPr lang="en-US" sz="4000" b="1" dirty="0">
                <a:solidFill>
                  <a:schemeClr val="tx1"/>
                </a:solidFill>
              </a:rPr>
              <a:t>For I know what I have planned for you,' says </a:t>
            </a:r>
            <a:r>
              <a:rPr lang="en-US" sz="4000" b="1" dirty="0" smtClean="0">
                <a:solidFill>
                  <a:schemeClr val="tx1"/>
                </a:solidFill>
              </a:rPr>
              <a:t>Yahuwah. </a:t>
            </a:r>
            <a:r>
              <a:rPr lang="en-US" sz="4000" b="1" dirty="0">
                <a:solidFill>
                  <a:schemeClr val="tx1"/>
                </a:solidFill>
              </a:rPr>
              <a:t>'I have plans to prosper you, not to harm you. I have plans to give you a future filled with hope.  </a:t>
            </a:r>
            <a:r>
              <a:rPr lang="en-US" sz="4000" b="1" u="sng" dirty="0">
                <a:solidFill>
                  <a:schemeClr val="tx1"/>
                </a:solidFill>
              </a:rPr>
              <a:t>When you call out to me and come to me in prayer, I will hear your prayers</a:t>
            </a:r>
            <a:r>
              <a:rPr lang="en-US" sz="4000" b="1" dirty="0">
                <a:solidFill>
                  <a:schemeClr val="tx1"/>
                </a:solidFill>
              </a:rPr>
              <a:t>.  </a:t>
            </a:r>
            <a:r>
              <a:rPr lang="en-US" sz="4000" b="1" u="sng" dirty="0">
                <a:solidFill>
                  <a:schemeClr val="tx1"/>
                </a:solidFill>
              </a:rPr>
              <a:t>When you seek me in prayer and worship, you will find me available to you</a:t>
            </a:r>
            <a:r>
              <a:rPr lang="en-US" sz="4000" b="1" dirty="0">
                <a:solidFill>
                  <a:schemeClr val="tx1"/>
                </a:solidFill>
              </a:rPr>
              <a:t>. </a:t>
            </a:r>
            <a:r>
              <a:rPr lang="en-US" sz="4000" b="1" u="sng" dirty="0">
                <a:solidFill>
                  <a:schemeClr val="tx1"/>
                </a:solidFill>
              </a:rPr>
              <a:t>If you seek me with all your heart and soul, I will make myself available to you</a:t>
            </a:r>
            <a:r>
              <a:rPr lang="en-US" sz="4000" b="1" dirty="0">
                <a:solidFill>
                  <a:schemeClr val="tx1"/>
                </a:solidFill>
              </a:rPr>
              <a:t>,' says </a:t>
            </a:r>
            <a:r>
              <a:rPr lang="en-US" sz="4000" b="1" dirty="0" smtClean="0">
                <a:solidFill>
                  <a:schemeClr val="tx1"/>
                </a:solidFill>
              </a:rPr>
              <a:t>Yahuwah. </a:t>
            </a:r>
            <a:r>
              <a:rPr lang="en-US" sz="4000" b="1" dirty="0">
                <a:solidFill>
                  <a:schemeClr val="tx1"/>
                </a:solidFill>
              </a:rPr>
              <a:t>'Then I will reverse your fortunes and will regather you from all the nations and all the places where I have exiled you,' says </a:t>
            </a:r>
            <a:r>
              <a:rPr lang="en-US" sz="4000" b="1" dirty="0" smtClean="0">
                <a:solidFill>
                  <a:schemeClr val="tx1"/>
                </a:solidFill>
              </a:rPr>
              <a:t>Yahuwah. </a:t>
            </a:r>
            <a:r>
              <a:rPr lang="en-US" sz="4000" b="1" dirty="0">
                <a:solidFill>
                  <a:schemeClr val="tx1"/>
                </a:solidFill>
              </a:rPr>
              <a:t>'I will bring you back to the place from which I exiled you.' (</a:t>
            </a:r>
            <a:r>
              <a:rPr lang="en-US" sz="4000" b="1" dirty="0" err="1">
                <a:solidFill>
                  <a:schemeClr val="tx1"/>
                </a:solidFill>
              </a:rPr>
              <a:t>Yirmyahu</a:t>
            </a:r>
            <a:r>
              <a:rPr lang="en-US" sz="4000" b="1" dirty="0">
                <a:solidFill>
                  <a:schemeClr val="tx1"/>
                </a:solidFill>
              </a:rPr>
              <a:t> 29:11-14).</a:t>
            </a:r>
          </a:p>
        </p:txBody>
      </p:sp>
    </p:spTree>
    <p:extLst>
      <p:ext uri="{BB962C8B-B14F-4D97-AF65-F5344CB8AC3E}">
        <p14:creationId xmlns:p14="http://schemas.microsoft.com/office/powerpoint/2010/main" val="155604112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68594" y="432620"/>
            <a:ext cx="10864645" cy="6120582"/>
          </a:xfrm>
        </p:spPr>
        <p:txBody>
          <a:bodyPr>
            <a:normAutofit/>
          </a:bodyPr>
          <a:lstStyle/>
          <a:p>
            <a:pPr algn="ctr">
              <a:buNone/>
            </a:pPr>
            <a:r>
              <a:rPr lang="en-US" sz="4800" b="1" dirty="0">
                <a:solidFill>
                  <a:schemeClr val="tx1"/>
                </a:solidFill>
              </a:rPr>
              <a:t>The Golden Rule</a:t>
            </a:r>
          </a:p>
          <a:p>
            <a:pPr>
              <a:buNone/>
            </a:pPr>
            <a:r>
              <a:rPr lang="en-US" sz="4000" b="1" dirty="0">
                <a:solidFill>
                  <a:schemeClr val="tx1"/>
                </a:solidFill>
              </a:rPr>
              <a:t>Therefore, whatever you wish men to do to you, do also to them, for this is the Torah and the </a:t>
            </a:r>
            <a:r>
              <a:rPr lang="en-US" sz="4000" b="1" dirty="0" smtClean="0">
                <a:solidFill>
                  <a:schemeClr val="tx1"/>
                </a:solidFill>
              </a:rPr>
              <a:t>Prophets (Matthew 7:12)</a:t>
            </a:r>
            <a:endParaRPr lang="en-US" sz="4000" b="1" dirty="0">
              <a:solidFill>
                <a:schemeClr val="tx1"/>
              </a:solidFill>
            </a:endParaRPr>
          </a:p>
        </p:txBody>
      </p:sp>
    </p:spTree>
    <p:extLst>
      <p:ext uri="{BB962C8B-B14F-4D97-AF65-F5344CB8AC3E}">
        <p14:creationId xmlns:p14="http://schemas.microsoft.com/office/powerpoint/2010/main" val="313187636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3285" y="876304"/>
            <a:ext cx="11887200" cy="5676897"/>
          </a:xfrm>
        </p:spPr>
        <p:txBody>
          <a:bodyPr>
            <a:noAutofit/>
          </a:bodyPr>
          <a:lstStyle/>
          <a:p>
            <a:pPr>
              <a:buNone/>
            </a:pPr>
            <a:r>
              <a:rPr lang="en-US" sz="4000" b="1" dirty="0">
                <a:solidFill>
                  <a:schemeClr val="tx1"/>
                </a:solidFill>
              </a:rPr>
              <a:t>And one of them, an expert in Torah, asked him a question to test him: "Teacher, which commandment in the Torah is the greatest?"  </a:t>
            </a:r>
            <a:r>
              <a:rPr lang="en-US" sz="4000" b="1" dirty="0" err="1" smtClean="0">
                <a:solidFill>
                  <a:schemeClr val="tx1"/>
                </a:solidFill>
              </a:rPr>
              <a:t>Yahusha</a:t>
            </a:r>
            <a:r>
              <a:rPr lang="en-US" sz="4000" b="1" dirty="0" smtClean="0">
                <a:solidFill>
                  <a:schemeClr val="tx1"/>
                </a:solidFill>
              </a:rPr>
              <a:t> </a:t>
            </a:r>
            <a:r>
              <a:rPr lang="en-US" sz="4000" b="1" dirty="0">
                <a:solidFill>
                  <a:schemeClr val="tx1"/>
                </a:solidFill>
              </a:rPr>
              <a:t>said to him, "'Love </a:t>
            </a:r>
            <a:r>
              <a:rPr lang="en-US" sz="4000" b="1" dirty="0" smtClean="0">
                <a:solidFill>
                  <a:schemeClr val="tx1"/>
                </a:solidFill>
              </a:rPr>
              <a:t>Yahuwah </a:t>
            </a:r>
            <a:r>
              <a:rPr lang="en-US" sz="4000" b="1" dirty="0">
                <a:solidFill>
                  <a:schemeClr val="tx1"/>
                </a:solidFill>
              </a:rPr>
              <a:t>your Elohim with all your heart, with all your soul, and with all your mind.'  This is the first and greatest commandment.  The second is like it: 'Love your neighbor as yourself.'  </a:t>
            </a:r>
            <a:r>
              <a:rPr lang="en-US" sz="4000" b="1" u="sng" dirty="0">
                <a:solidFill>
                  <a:schemeClr val="tx1"/>
                </a:solidFill>
              </a:rPr>
              <a:t>All the Torah and the prophets depend on (literally, "hang off of") these two commandments</a:t>
            </a:r>
            <a:r>
              <a:rPr lang="en-US" sz="4000" b="1" dirty="0">
                <a:solidFill>
                  <a:schemeClr val="tx1"/>
                </a:solidFill>
              </a:rPr>
              <a:t>." (</a:t>
            </a:r>
            <a:r>
              <a:rPr lang="en-US" sz="4000" b="1" dirty="0" err="1">
                <a:solidFill>
                  <a:schemeClr val="tx1"/>
                </a:solidFill>
              </a:rPr>
              <a:t>Mattityahu</a:t>
            </a:r>
            <a:r>
              <a:rPr lang="en-US" sz="4000" b="1" dirty="0">
                <a:solidFill>
                  <a:schemeClr val="tx1"/>
                </a:solidFill>
              </a:rPr>
              <a:t> 22:35-40).</a:t>
            </a:r>
          </a:p>
        </p:txBody>
      </p:sp>
    </p:spTree>
    <p:extLst>
      <p:ext uri="{BB962C8B-B14F-4D97-AF65-F5344CB8AC3E}">
        <p14:creationId xmlns:p14="http://schemas.microsoft.com/office/powerpoint/2010/main" val="183926728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14631" y="707924"/>
            <a:ext cx="11714083" cy="5845278"/>
          </a:xfrm>
        </p:spPr>
        <p:txBody>
          <a:bodyPr>
            <a:normAutofit/>
          </a:bodyPr>
          <a:lstStyle/>
          <a:p>
            <a:pPr algn="ctr">
              <a:buNone/>
            </a:pPr>
            <a:r>
              <a:rPr lang="en-US" sz="4800" b="1" dirty="0">
                <a:solidFill>
                  <a:schemeClr val="tx1"/>
                </a:solidFill>
              </a:rPr>
              <a:t>Entering Into Life</a:t>
            </a:r>
          </a:p>
          <a:p>
            <a:pPr>
              <a:buNone/>
            </a:pPr>
            <a:r>
              <a:rPr lang="en-US" sz="4000" b="1" dirty="0">
                <a:solidFill>
                  <a:schemeClr val="tx1"/>
                </a:solidFill>
              </a:rPr>
              <a:t>Enter in through the narrow gate!  Because the gate is wide – and the way is broad – that leads to destruction, and there are many who enter in through it.  Because the gate is narrow and the way is hard pressed which leads to life, and there are few who find it (</a:t>
            </a:r>
            <a:r>
              <a:rPr lang="en-US" sz="4000" b="1" dirty="0" err="1">
                <a:solidFill>
                  <a:schemeClr val="tx1"/>
                </a:solidFill>
              </a:rPr>
              <a:t>Mattityahu</a:t>
            </a:r>
            <a:r>
              <a:rPr lang="en-US" sz="4000" b="1" dirty="0">
                <a:solidFill>
                  <a:schemeClr val="tx1"/>
                </a:solidFill>
              </a:rPr>
              <a:t> 7:13,14)</a:t>
            </a:r>
          </a:p>
        </p:txBody>
      </p:sp>
    </p:spTree>
    <p:extLst>
      <p:ext uri="{BB962C8B-B14F-4D97-AF65-F5344CB8AC3E}">
        <p14:creationId xmlns:p14="http://schemas.microsoft.com/office/powerpoint/2010/main" val="204448692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399" y="337457"/>
            <a:ext cx="11941628" cy="6215744"/>
          </a:xfrm>
        </p:spPr>
        <p:txBody>
          <a:bodyPr>
            <a:normAutofit/>
          </a:bodyPr>
          <a:lstStyle/>
          <a:p>
            <a:pPr>
              <a:buNone/>
            </a:pPr>
            <a:r>
              <a:rPr lang="en-US" sz="4000" b="1" dirty="0">
                <a:solidFill>
                  <a:schemeClr val="tx1"/>
                </a:solidFill>
              </a:rPr>
              <a:t>See, I have set before you today life and prosperity, and death and adversity; in that I command you today to love the </a:t>
            </a:r>
            <a:r>
              <a:rPr lang="en-US" sz="4000" b="1" dirty="0" smtClean="0">
                <a:solidFill>
                  <a:schemeClr val="tx1"/>
                </a:solidFill>
              </a:rPr>
              <a:t>Yahuwah </a:t>
            </a:r>
            <a:r>
              <a:rPr lang="en-US" sz="4000" b="1" dirty="0">
                <a:solidFill>
                  <a:schemeClr val="tx1"/>
                </a:solidFill>
              </a:rPr>
              <a:t>your Elohim, to walk in His ways and to keep His commandments and His statutes and His judgments, that you may live and multiply, and that the </a:t>
            </a:r>
            <a:r>
              <a:rPr lang="en-US" sz="4000" b="1" dirty="0" smtClean="0">
                <a:solidFill>
                  <a:schemeClr val="tx1"/>
                </a:solidFill>
              </a:rPr>
              <a:t>Yahuwah </a:t>
            </a:r>
            <a:r>
              <a:rPr lang="en-US" sz="4000" b="1" dirty="0">
                <a:solidFill>
                  <a:schemeClr val="tx1"/>
                </a:solidFill>
              </a:rPr>
              <a:t>your Elohim may bless you in the land where you are entering to possess it.  But if your heart turns away and you will not obey, but are drawn away and worship other </a:t>
            </a:r>
            <a:r>
              <a:rPr lang="en-US" sz="4000" b="1" dirty="0" err="1">
                <a:solidFill>
                  <a:schemeClr val="tx1"/>
                </a:solidFill>
              </a:rPr>
              <a:t>elohim</a:t>
            </a:r>
            <a:r>
              <a:rPr lang="en-US" sz="4000" b="1" dirty="0">
                <a:solidFill>
                  <a:schemeClr val="tx1"/>
                </a:solidFill>
              </a:rPr>
              <a:t> and serve them, I declare to you today that you shall surely perish. (</a:t>
            </a:r>
            <a:r>
              <a:rPr lang="en-US" sz="4000" b="1" dirty="0" err="1">
                <a:solidFill>
                  <a:schemeClr val="tx1"/>
                </a:solidFill>
              </a:rPr>
              <a:t>Devarim</a:t>
            </a:r>
            <a:r>
              <a:rPr lang="en-US" sz="4000" b="1" dirty="0">
                <a:solidFill>
                  <a:schemeClr val="tx1"/>
                </a:solidFill>
              </a:rPr>
              <a:t> [Deuteronomy] 30:15-18a).</a:t>
            </a:r>
          </a:p>
        </p:txBody>
      </p:sp>
    </p:spTree>
    <p:extLst>
      <p:ext uri="{BB962C8B-B14F-4D97-AF65-F5344CB8AC3E}">
        <p14:creationId xmlns:p14="http://schemas.microsoft.com/office/powerpoint/2010/main" val="311345587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399" y="533401"/>
            <a:ext cx="11941628" cy="6324599"/>
          </a:xfrm>
        </p:spPr>
        <p:txBody>
          <a:bodyPr>
            <a:noAutofit/>
          </a:bodyPr>
          <a:lstStyle/>
          <a:p>
            <a:pPr>
              <a:buNone/>
            </a:pPr>
            <a:r>
              <a:rPr lang="en-US" sz="4000" b="1" dirty="0">
                <a:solidFill>
                  <a:schemeClr val="tx1"/>
                </a:solidFill>
              </a:rPr>
              <a:t>You will not prolong your days in the land where you are crossing the Jordan to enter and possess it.  I call heaven and earth to witness against you today, that I have set before you life and death, the blessing and the curse. So choose life in order that you may live, you and your descendants, by loving the </a:t>
            </a:r>
            <a:r>
              <a:rPr lang="en-US" sz="4000" b="1" dirty="0" smtClean="0">
                <a:solidFill>
                  <a:schemeClr val="tx1"/>
                </a:solidFill>
              </a:rPr>
              <a:t>Yahuwah </a:t>
            </a:r>
            <a:r>
              <a:rPr lang="en-US" sz="4000" b="1" dirty="0">
                <a:solidFill>
                  <a:schemeClr val="tx1"/>
                </a:solidFill>
              </a:rPr>
              <a:t>your Elohim, by obeying His voice, and by holding fast to Him; for this is your life and the length of your days, that you may live in the land which the </a:t>
            </a:r>
            <a:r>
              <a:rPr lang="en-US" sz="4000" b="1" dirty="0" smtClean="0">
                <a:solidFill>
                  <a:schemeClr val="tx1"/>
                </a:solidFill>
              </a:rPr>
              <a:t>Yahuwah </a:t>
            </a:r>
            <a:r>
              <a:rPr lang="en-US" sz="4000" b="1" dirty="0">
                <a:solidFill>
                  <a:schemeClr val="tx1"/>
                </a:solidFill>
              </a:rPr>
              <a:t>swore to your fathers, to Abraham, Isaac, and Jacob, to give them" (</a:t>
            </a:r>
            <a:r>
              <a:rPr lang="en-US" sz="4000" b="1" dirty="0" err="1">
                <a:solidFill>
                  <a:schemeClr val="tx1"/>
                </a:solidFill>
              </a:rPr>
              <a:t>Devarim</a:t>
            </a:r>
            <a:r>
              <a:rPr lang="en-US" sz="4000" b="1" dirty="0">
                <a:solidFill>
                  <a:schemeClr val="tx1"/>
                </a:solidFill>
              </a:rPr>
              <a:t> [Deuteronomy] 30:18b-20).</a:t>
            </a:r>
          </a:p>
        </p:txBody>
      </p:sp>
    </p:spTree>
    <p:extLst>
      <p:ext uri="{BB962C8B-B14F-4D97-AF65-F5344CB8AC3E}">
        <p14:creationId xmlns:p14="http://schemas.microsoft.com/office/powerpoint/2010/main" val="288163327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399" y="245806"/>
            <a:ext cx="11941628" cy="6307395"/>
          </a:xfrm>
        </p:spPr>
        <p:txBody>
          <a:bodyPr>
            <a:noAutofit/>
          </a:bodyPr>
          <a:lstStyle/>
          <a:p>
            <a:pPr algn="ctr">
              <a:buNone/>
            </a:pPr>
            <a:r>
              <a:rPr lang="en-US" sz="4800" b="1" dirty="0">
                <a:solidFill>
                  <a:schemeClr val="tx1"/>
                </a:solidFill>
              </a:rPr>
              <a:t>About the False Prophets</a:t>
            </a:r>
          </a:p>
          <a:p>
            <a:pPr>
              <a:buNone/>
            </a:pPr>
            <a:r>
              <a:rPr lang="en-US" sz="4000" b="1" dirty="0">
                <a:solidFill>
                  <a:schemeClr val="tx1"/>
                </a:solidFill>
              </a:rPr>
              <a:t>But beware of the false prophets, who come to you in sheep’s clothing, but inwardly they are savage wolves.  By their fruits you shall know them.  Are grapes gathered from </a:t>
            </a:r>
            <a:r>
              <a:rPr lang="en-US" sz="4000" b="1" dirty="0" err="1">
                <a:solidFill>
                  <a:schemeClr val="tx1"/>
                </a:solidFill>
              </a:rPr>
              <a:t>thornbushes</a:t>
            </a:r>
            <a:r>
              <a:rPr lang="en-US" sz="4000" b="1" dirty="0">
                <a:solidFill>
                  <a:schemeClr val="tx1"/>
                </a:solidFill>
              </a:rPr>
              <a:t> or figs from thistles?  So every good tree yields good fruit,  but a rotten tree yields wicked fruit.  A good tree is unable to yield wicked fruit, and a rotten tree to yield good fruit.  Every tree that does not bear good fruit is cut down and thrown into the fire.  So then, by their fruits you shall know them (</a:t>
            </a:r>
            <a:r>
              <a:rPr lang="en-US" sz="4000" b="1" dirty="0" err="1">
                <a:solidFill>
                  <a:schemeClr val="tx1"/>
                </a:solidFill>
              </a:rPr>
              <a:t>Mattityahu</a:t>
            </a:r>
            <a:r>
              <a:rPr lang="en-US" sz="4000" b="1" dirty="0">
                <a:solidFill>
                  <a:schemeClr val="tx1"/>
                </a:solidFill>
              </a:rPr>
              <a:t> 7:15-20).</a:t>
            </a:r>
          </a:p>
        </p:txBody>
      </p:sp>
    </p:spTree>
    <p:extLst>
      <p:ext uri="{BB962C8B-B14F-4D97-AF65-F5344CB8AC3E}">
        <p14:creationId xmlns:p14="http://schemas.microsoft.com/office/powerpoint/2010/main" val="395257089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399" y="533401"/>
            <a:ext cx="11941628" cy="6019800"/>
          </a:xfrm>
        </p:spPr>
        <p:txBody>
          <a:bodyPr>
            <a:normAutofit/>
          </a:bodyPr>
          <a:lstStyle/>
          <a:p>
            <a:pPr algn="ctr">
              <a:buNone/>
            </a:pPr>
            <a:r>
              <a:rPr lang="en-US" sz="5333" dirty="0">
                <a:solidFill>
                  <a:schemeClr val="tx1"/>
                </a:solidFill>
              </a:rPr>
              <a:t>u</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01800" y="143934"/>
            <a:ext cx="8788400" cy="6570133"/>
          </a:xfrm>
          <a:prstGeom prst="rect">
            <a:avLst/>
          </a:prstGeom>
        </p:spPr>
      </p:pic>
    </p:spTree>
    <p:extLst>
      <p:ext uri="{BB962C8B-B14F-4D97-AF65-F5344CB8AC3E}">
        <p14:creationId xmlns:p14="http://schemas.microsoft.com/office/powerpoint/2010/main" val="346732594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399" y="359227"/>
            <a:ext cx="11941628" cy="6346372"/>
          </a:xfrm>
        </p:spPr>
        <p:txBody>
          <a:bodyPr>
            <a:noAutofit/>
          </a:bodyPr>
          <a:lstStyle/>
          <a:p>
            <a:pPr>
              <a:buNone/>
            </a:pPr>
            <a:r>
              <a:rPr lang="en-US" sz="4000" b="1" dirty="0">
                <a:solidFill>
                  <a:schemeClr val="tx1"/>
                </a:solidFill>
              </a:rPr>
              <a:t>There is a conspiracy of her prophets in her midst like a roaring lion tearing the prey. They have devoured lives; they have taken treasure and precious things; they have made many widows in the midst of her.  </a:t>
            </a:r>
            <a:r>
              <a:rPr lang="en-US" sz="4000" b="1" u="sng" dirty="0">
                <a:solidFill>
                  <a:schemeClr val="tx1"/>
                </a:solidFill>
              </a:rPr>
              <a:t>Her priests have done violence to My Torah and have profaned My holy things</a:t>
            </a:r>
            <a:r>
              <a:rPr lang="en-US" sz="4000" b="1" dirty="0">
                <a:solidFill>
                  <a:schemeClr val="tx1"/>
                </a:solidFill>
              </a:rPr>
              <a:t>; they have made no distinction between the holy and the profane, and they have not taught the difference between the unclean and the clean; and they hide their eyes from My </a:t>
            </a:r>
            <a:r>
              <a:rPr lang="en-US" sz="4000" b="1" dirty="0" err="1">
                <a:solidFill>
                  <a:schemeClr val="tx1"/>
                </a:solidFill>
              </a:rPr>
              <a:t>sabbaths</a:t>
            </a:r>
            <a:r>
              <a:rPr lang="en-US" sz="4000" b="1" dirty="0">
                <a:solidFill>
                  <a:schemeClr val="tx1"/>
                </a:solidFill>
              </a:rPr>
              <a:t>, and I am profaned among them. </a:t>
            </a:r>
            <a:r>
              <a:rPr lang="en-US" sz="4000" dirty="0"/>
              <a:t> </a:t>
            </a:r>
            <a:r>
              <a:rPr lang="en-US" sz="4000" b="1" dirty="0"/>
              <a:t>(</a:t>
            </a:r>
            <a:r>
              <a:rPr lang="en-US" sz="4000" b="1" dirty="0" err="1" smtClean="0"/>
              <a:t>Yechezqel</a:t>
            </a:r>
            <a:r>
              <a:rPr lang="en-US" sz="4000" b="1" dirty="0" smtClean="0"/>
              <a:t>/Ezekiel 22:25-29</a:t>
            </a:r>
            <a:r>
              <a:rPr lang="en-US" sz="4000" b="1" dirty="0"/>
              <a:t>).</a:t>
            </a:r>
            <a:endParaRPr lang="en-US" sz="4000" b="1" dirty="0">
              <a:solidFill>
                <a:schemeClr val="tx1"/>
              </a:solidFill>
            </a:endParaRPr>
          </a:p>
        </p:txBody>
      </p:sp>
    </p:spTree>
    <p:extLst>
      <p:ext uri="{BB962C8B-B14F-4D97-AF65-F5344CB8AC3E}">
        <p14:creationId xmlns:p14="http://schemas.microsoft.com/office/powerpoint/2010/main" val="150748134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399" y="533401"/>
            <a:ext cx="11941628" cy="6019800"/>
          </a:xfrm>
        </p:spPr>
        <p:txBody>
          <a:bodyPr>
            <a:normAutofit/>
          </a:bodyPr>
          <a:lstStyle/>
          <a:p>
            <a:pPr>
              <a:buNone/>
            </a:pPr>
            <a:r>
              <a:rPr lang="en-US" sz="4000" b="1" u="sng" dirty="0">
                <a:solidFill>
                  <a:schemeClr val="tx1"/>
                </a:solidFill>
              </a:rPr>
              <a:t>Her princes within her are like wolves tearing the prey</a:t>
            </a:r>
            <a:r>
              <a:rPr lang="en-US" sz="4000" b="1" dirty="0">
                <a:solidFill>
                  <a:schemeClr val="tx1"/>
                </a:solidFill>
              </a:rPr>
              <a:t>, by shedding blood and destroying lives in order to get dishonest gain.  </a:t>
            </a:r>
            <a:r>
              <a:rPr lang="en-US" sz="4000" b="1" u="sng" dirty="0">
                <a:solidFill>
                  <a:schemeClr val="tx1"/>
                </a:solidFill>
              </a:rPr>
              <a:t>Her prophets have smeared whitewash for them, seeing false visions and divining lies for them, saying, 'Thus says </a:t>
            </a:r>
            <a:r>
              <a:rPr lang="en-US" sz="4000" b="1" u="sng" dirty="0" smtClean="0">
                <a:solidFill>
                  <a:schemeClr val="tx1"/>
                </a:solidFill>
              </a:rPr>
              <a:t>Yahuwah </a:t>
            </a:r>
            <a:r>
              <a:rPr lang="en-US" sz="4000" b="1" u="sng" dirty="0">
                <a:solidFill>
                  <a:schemeClr val="tx1"/>
                </a:solidFill>
              </a:rPr>
              <a:t>Elohim,' when </a:t>
            </a:r>
            <a:r>
              <a:rPr lang="en-US" sz="4000" b="1" u="sng" dirty="0" smtClean="0">
                <a:solidFill>
                  <a:schemeClr val="tx1"/>
                </a:solidFill>
              </a:rPr>
              <a:t>Yahuwah </a:t>
            </a:r>
            <a:r>
              <a:rPr lang="en-US" sz="4000" b="1" u="sng" dirty="0">
                <a:solidFill>
                  <a:schemeClr val="tx1"/>
                </a:solidFill>
              </a:rPr>
              <a:t>has not spoken</a:t>
            </a:r>
            <a:r>
              <a:rPr lang="en-US" sz="4000" b="1" dirty="0">
                <a:solidFill>
                  <a:schemeClr val="tx1"/>
                </a:solidFill>
              </a:rPr>
              <a:t>.  The people of the land have practiced oppression and committed robbery, and they have wronged the poor and needy and have oppressed the sojourner without justice (</a:t>
            </a:r>
            <a:r>
              <a:rPr lang="en-US" sz="4000" b="1" dirty="0" err="1">
                <a:solidFill>
                  <a:schemeClr val="tx1"/>
                </a:solidFill>
              </a:rPr>
              <a:t>Yechezqel</a:t>
            </a:r>
            <a:r>
              <a:rPr lang="en-US" sz="4000" b="1" dirty="0">
                <a:solidFill>
                  <a:schemeClr val="tx1"/>
                </a:solidFill>
              </a:rPr>
              <a:t> 22:25-29).</a:t>
            </a:r>
          </a:p>
          <a:p>
            <a:pPr algn="ctr">
              <a:buNone/>
            </a:pPr>
            <a:endParaRPr lang="en-US" sz="5333" dirty="0">
              <a:solidFill>
                <a:schemeClr val="tx1"/>
              </a:solidFill>
            </a:endParaRPr>
          </a:p>
        </p:txBody>
      </p:sp>
    </p:spTree>
    <p:extLst>
      <p:ext uri="{BB962C8B-B14F-4D97-AF65-F5344CB8AC3E}">
        <p14:creationId xmlns:p14="http://schemas.microsoft.com/office/powerpoint/2010/main" val="12549933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399" y="533401"/>
            <a:ext cx="11941628" cy="6019800"/>
          </a:xfrm>
        </p:spPr>
        <p:txBody>
          <a:bodyPr>
            <a:normAutofit/>
          </a:bodyPr>
          <a:lstStyle/>
          <a:p>
            <a:pPr>
              <a:buNone/>
            </a:pPr>
            <a:r>
              <a:rPr lang="en-US" sz="4000" b="1" dirty="0">
                <a:solidFill>
                  <a:schemeClr val="tx1"/>
                </a:solidFill>
              </a:rPr>
              <a:t>Her princes within her are roaring lions, Her judges are </a:t>
            </a:r>
            <a:r>
              <a:rPr lang="en-US" sz="4000" b="1" u="sng" dirty="0">
                <a:solidFill>
                  <a:schemeClr val="tx1"/>
                </a:solidFill>
              </a:rPr>
              <a:t>wolves</a:t>
            </a:r>
            <a:r>
              <a:rPr lang="en-US" sz="4000" b="1" dirty="0">
                <a:solidFill>
                  <a:schemeClr val="tx1"/>
                </a:solidFill>
              </a:rPr>
              <a:t> at evening; They leave nothing for the morning.  Her prophets are reckless, treacherous men; Her priests have profaned the sanctuary. </a:t>
            </a:r>
            <a:r>
              <a:rPr lang="en-US" sz="4000" b="1" u="sng" dirty="0">
                <a:solidFill>
                  <a:schemeClr val="tx1"/>
                </a:solidFill>
              </a:rPr>
              <a:t>They have done violence to the law </a:t>
            </a:r>
            <a:r>
              <a:rPr lang="en-US" sz="4000" b="1" dirty="0">
                <a:solidFill>
                  <a:schemeClr val="tx1"/>
                </a:solidFill>
              </a:rPr>
              <a:t>(Zephaniah 3:3-4).</a:t>
            </a:r>
          </a:p>
        </p:txBody>
      </p:sp>
    </p:spTree>
    <p:extLst>
      <p:ext uri="{BB962C8B-B14F-4D97-AF65-F5344CB8AC3E}">
        <p14:creationId xmlns:p14="http://schemas.microsoft.com/office/powerpoint/2010/main" val="179229259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4172" y="521110"/>
            <a:ext cx="11832771" cy="6032091"/>
          </a:xfrm>
        </p:spPr>
        <p:txBody>
          <a:bodyPr>
            <a:normAutofit fontScale="92500"/>
          </a:bodyPr>
          <a:lstStyle/>
          <a:p>
            <a:pPr algn="ctr">
              <a:buNone/>
            </a:pPr>
            <a:r>
              <a:rPr lang="en-US" sz="5333" b="1" dirty="0">
                <a:solidFill>
                  <a:schemeClr val="tx1"/>
                </a:solidFill>
              </a:rPr>
              <a:t>The Judgment of Those Who Reject Torah</a:t>
            </a:r>
          </a:p>
          <a:p>
            <a:pPr>
              <a:buNone/>
            </a:pPr>
            <a:r>
              <a:rPr lang="en-US" sz="4300" b="1" dirty="0">
                <a:solidFill>
                  <a:schemeClr val="tx1"/>
                </a:solidFill>
              </a:rPr>
              <a:t>Not everyone who says to Me, ‘Master, Master,’ shall enter into the reign of the heavens, but he who is doing the will of My Father in the heavens.  Many shall say to Me in that day, ‘Master, Master, have we not prophesied in Your Name, and cast out demons in Your Name, and done many mighty works in Your Name?’  And then I shall declare to them, ‘I never knew you, depart from Me, you who work lawlessness!’ (Matthew 7:21-23)</a:t>
            </a:r>
          </a:p>
        </p:txBody>
      </p:sp>
    </p:spTree>
    <p:extLst>
      <p:ext uri="{BB962C8B-B14F-4D97-AF65-F5344CB8AC3E}">
        <p14:creationId xmlns:p14="http://schemas.microsoft.com/office/powerpoint/2010/main" val="280206258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399" y="228601"/>
            <a:ext cx="11941628" cy="6487884"/>
          </a:xfrm>
        </p:spPr>
        <p:txBody>
          <a:bodyPr>
            <a:noAutofit/>
          </a:bodyPr>
          <a:lstStyle/>
          <a:p>
            <a:pPr>
              <a:buNone/>
            </a:pPr>
            <a:r>
              <a:rPr lang="en-US" sz="4000" b="1" dirty="0">
                <a:solidFill>
                  <a:schemeClr val="tx1"/>
                </a:solidFill>
              </a:rPr>
              <a:t>I am determined to obey your rules at all times to the very end. I hate people with divided loyalties, but I love your </a:t>
            </a:r>
            <a:r>
              <a:rPr lang="en-US" sz="4000" b="1" dirty="0" smtClean="0">
                <a:solidFill>
                  <a:schemeClr val="tx1"/>
                </a:solidFill>
              </a:rPr>
              <a:t>Torah…</a:t>
            </a:r>
            <a:r>
              <a:rPr lang="en-US" sz="4000" b="1" dirty="0">
                <a:solidFill>
                  <a:schemeClr val="tx1"/>
                </a:solidFill>
              </a:rPr>
              <a:t>  </a:t>
            </a:r>
            <a:r>
              <a:rPr lang="en-US" sz="4000" b="1" u="sng" dirty="0">
                <a:solidFill>
                  <a:schemeClr val="tx1"/>
                </a:solidFill>
              </a:rPr>
              <a:t>Turn back from me, you evil men</a:t>
            </a:r>
            <a:r>
              <a:rPr lang="en-US" sz="4000" b="1" dirty="0">
                <a:solidFill>
                  <a:schemeClr val="tx1"/>
                </a:solidFill>
              </a:rPr>
              <a:t>, so that I might observe the commands of my </a:t>
            </a:r>
            <a:r>
              <a:rPr lang="en-US" sz="4000" b="1" dirty="0" err="1">
                <a:solidFill>
                  <a:schemeClr val="tx1"/>
                </a:solidFill>
              </a:rPr>
              <a:t>Elohim</a:t>
            </a:r>
            <a:r>
              <a:rPr lang="en-US" sz="4000" b="1" dirty="0">
                <a:solidFill>
                  <a:schemeClr val="tx1"/>
                </a:solidFill>
              </a:rPr>
              <a:t>.  Sustain me as you promised, so that I might </a:t>
            </a:r>
            <a:r>
              <a:rPr lang="en-US" sz="4000" b="1" dirty="0" smtClean="0">
                <a:solidFill>
                  <a:schemeClr val="tx1"/>
                </a:solidFill>
              </a:rPr>
              <a:t>live…  </a:t>
            </a:r>
            <a:r>
              <a:rPr lang="en-US" sz="4000" b="1" u="sng" dirty="0">
                <a:solidFill>
                  <a:schemeClr val="tx1"/>
                </a:solidFill>
              </a:rPr>
              <a:t>You despise all who stray from your rules</a:t>
            </a:r>
            <a:r>
              <a:rPr lang="en-US" sz="4000" b="1" dirty="0">
                <a:solidFill>
                  <a:schemeClr val="tx1"/>
                </a:solidFill>
              </a:rPr>
              <a:t>, for they are deceptive and unreliable.  </a:t>
            </a:r>
            <a:r>
              <a:rPr lang="en-US" sz="4000" b="1" u="sng" dirty="0">
                <a:solidFill>
                  <a:schemeClr val="tx1"/>
                </a:solidFill>
              </a:rPr>
              <a:t>You remove all the wicked of the earth like slag</a:t>
            </a:r>
            <a:r>
              <a:rPr lang="en-US" sz="4000" b="1" dirty="0">
                <a:solidFill>
                  <a:schemeClr val="tx1"/>
                </a:solidFill>
              </a:rPr>
              <a:t>. Therefore I love your rules (Psalm 119:112-119</a:t>
            </a:r>
            <a:r>
              <a:rPr lang="en-US" sz="4000" b="1" dirty="0" smtClean="0">
                <a:solidFill>
                  <a:schemeClr val="tx1"/>
                </a:solidFill>
              </a:rPr>
              <a:t>)</a:t>
            </a:r>
            <a:endParaRPr lang="en-US" sz="4000" b="1" dirty="0">
              <a:solidFill>
                <a:schemeClr val="tx1"/>
              </a:solidFill>
            </a:endParaRPr>
          </a:p>
        </p:txBody>
      </p:sp>
    </p:spTree>
    <p:extLst>
      <p:ext uri="{BB962C8B-B14F-4D97-AF65-F5344CB8AC3E}">
        <p14:creationId xmlns:p14="http://schemas.microsoft.com/office/powerpoint/2010/main" val="423846021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0629" y="381001"/>
            <a:ext cx="11985172" cy="6357256"/>
          </a:xfrm>
        </p:spPr>
        <p:txBody>
          <a:bodyPr>
            <a:normAutofit fontScale="92500" lnSpcReduction="20000"/>
          </a:bodyPr>
          <a:lstStyle/>
          <a:p>
            <a:pPr algn="ctr">
              <a:buNone/>
            </a:pPr>
            <a:r>
              <a:rPr lang="en-US" sz="5200" b="1" dirty="0">
                <a:solidFill>
                  <a:schemeClr val="tx1"/>
                </a:solidFill>
              </a:rPr>
              <a:t>The Importance of Foundation</a:t>
            </a:r>
          </a:p>
          <a:p>
            <a:pPr>
              <a:buNone/>
            </a:pPr>
            <a:r>
              <a:rPr lang="en-US" sz="4300" b="1" dirty="0">
                <a:solidFill>
                  <a:schemeClr val="tx1"/>
                </a:solidFill>
              </a:rPr>
              <a:t>Therefore everyone who hears these words of Mine, and does them, shall be like a wise man who built his house on the rock, and the rain came down, and the floods came, and the winds blew and beat on that house, and it did not fall, for it was founded on the rock. </a:t>
            </a:r>
            <a:r>
              <a:rPr lang="en-US" sz="4300" b="1">
                <a:solidFill>
                  <a:schemeClr val="tx1"/>
                </a:solidFill>
              </a:rPr>
              <a:t> </a:t>
            </a:r>
            <a:endParaRPr lang="en-US" sz="4300" b="1" smtClean="0">
              <a:solidFill>
                <a:schemeClr val="tx1"/>
              </a:solidFill>
            </a:endParaRPr>
          </a:p>
          <a:p>
            <a:pPr>
              <a:buNone/>
            </a:pPr>
            <a:r>
              <a:rPr lang="en-US" sz="4300" b="1" smtClean="0">
                <a:solidFill>
                  <a:schemeClr val="tx1"/>
                </a:solidFill>
              </a:rPr>
              <a:t>And </a:t>
            </a:r>
            <a:r>
              <a:rPr lang="en-US" sz="4300" b="1" dirty="0">
                <a:solidFill>
                  <a:schemeClr val="tx1"/>
                </a:solidFill>
              </a:rPr>
              <a:t>everyone who hears these words of Mine, and does not do them, shall be like a foolish man who built his house on the sand, and the rain came down, and the floods came, and the winds blew, and they beat on that house, and it fell, and great was its fall” (</a:t>
            </a:r>
            <a:r>
              <a:rPr lang="en-US" sz="4300" b="1" dirty="0" err="1">
                <a:solidFill>
                  <a:schemeClr val="tx1"/>
                </a:solidFill>
              </a:rPr>
              <a:t>Mattityahu</a:t>
            </a:r>
            <a:r>
              <a:rPr lang="en-US" sz="4300" b="1" dirty="0">
                <a:solidFill>
                  <a:schemeClr val="tx1"/>
                </a:solidFill>
              </a:rPr>
              <a:t> 7:24-27)</a:t>
            </a:r>
          </a:p>
        </p:txBody>
      </p:sp>
    </p:spTree>
    <p:extLst>
      <p:ext uri="{BB962C8B-B14F-4D97-AF65-F5344CB8AC3E}">
        <p14:creationId xmlns:p14="http://schemas.microsoft.com/office/powerpoint/2010/main" val="13862664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399" y="533401"/>
            <a:ext cx="11941628" cy="6019800"/>
          </a:xfrm>
        </p:spPr>
        <p:txBody>
          <a:bodyPr>
            <a:normAutofit/>
          </a:bodyPr>
          <a:lstStyle/>
          <a:p>
            <a:pPr algn="ctr">
              <a:buNone/>
            </a:pPr>
            <a:r>
              <a:rPr lang="en-US" sz="4800" b="1" dirty="0">
                <a:solidFill>
                  <a:schemeClr val="tx1"/>
                </a:solidFill>
              </a:rPr>
              <a:t>Who are the Wise?</a:t>
            </a:r>
          </a:p>
          <a:p>
            <a:pPr>
              <a:buNone/>
            </a:pPr>
            <a:r>
              <a:rPr lang="en-US" sz="4000" b="1" dirty="0">
                <a:solidFill>
                  <a:schemeClr val="tx1"/>
                </a:solidFill>
              </a:rPr>
              <a:t>So be sure to do them, because this will testify of your wise understanding to the people who will learn of all these rules and say, "Indeed, this great nation is a very wise people.“ (</a:t>
            </a:r>
            <a:r>
              <a:rPr lang="en-US" sz="4000" b="1" dirty="0" err="1">
                <a:solidFill>
                  <a:schemeClr val="tx1"/>
                </a:solidFill>
              </a:rPr>
              <a:t>Deut</a:t>
            </a:r>
            <a:r>
              <a:rPr lang="en-US" sz="4000" b="1" dirty="0">
                <a:solidFill>
                  <a:schemeClr val="tx1"/>
                </a:solidFill>
              </a:rPr>
              <a:t> 4:6)</a:t>
            </a:r>
          </a:p>
          <a:p>
            <a:pPr>
              <a:buNone/>
            </a:pPr>
            <a:r>
              <a:rPr lang="en-US" sz="4000" b="1" dirty="0">
                <a:solidFill>
                  <a:schemeClr val="tx1"/>
                </a:solidFill>
              </a:rPr>
              <a:t>To obey </a:t>
            </a:r>
            <a:r>
              <a:rPr lang="en-US" sz="4000" b="1" dirty="0" smtClean="0">
                <a:solidFill>
                  <a:schemeClr val="tx1"/>
                </a:solidFill>
              </a:rPr>
              <a:t>Yahuwah </a:t>
            </a:r>
            <a:r>
              <a:rPr lang="en-US" sz="4000" b="1" dirty="0">
                <a:solidFill>
                  <a:schemeClr val="tx1"/>
                </a:solidFill>
              </a:rPr>
              <a:t>is the fundamental principle for wise living; all who carry out his precepts acquire good moral insight. He will receive praise forever (Psalm 111:10).</a:t>
            </a:r>
            <a:endParaRPr lang="en-US" sz="5067" b="1" dirty="0">
              <a:solidFill>
                <a:schemeClr val="tx1"/>
              </a:solidFill>
            </a:endParaRPr>
          </a:p>
        </p:txBody>
      </p:sp>
    </p:spTree>
    <p:extLst>
      <p:ext uri="{BB962C8B-B14F-4D97-AF65-F5344CB8AC3E}">
        <p14:creationId xmlns:p14="http://schemas.microsoft.com/office/powerpoint/2010/main" val="401278686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399" y="533401"/>
            <a:ext cx="11941628" cy="6019800"/>
          </a:xfrm>
        </p:spPr>
        <p:txBody>
          <a:bodyPr>
            <a:normAutofit fontScale="85000" lnSpcReduction="10000"/>
          </a:bodyPr>
          <a:lstStyle/>
          <a:p>
            <a:pPr algn="ctr">
              <a:buNone/>
            </a:pPr>
            <a:r>
              <a:rPr lang="en-US" sz="5333" b="1" dirty="0">
                <a:solidFill>
                  <a:schemeClr val="tx1"/>
                </a:solidFill>
              </a:rPr>
              <a:t>The Judgment of the Foolish – A Vision of Ezekiel</a:t>
            </a:r>
          </a:p>
          <a:p>
            <a:pPr>
              <a:buNone/>
            </a:pPr>
            <a:r>
              <a:rPr lang="en-US" sz="4700" b="1" dirty="0">
                <a:solidFill>
                  <a:schemeClr val="tx1"/>
                </a:solidFill>
              </a:rPr>
              <a:t>Therefore, this is what Adonai </a:t>
            </a:r>
            <a:r>
              <a:rPr lang="en-US" sz="4700" b="1" dirty="0" smtClean="0">
                <a:solidFill>
                  <a:schemeClr val="tx1"/>
                </a:solidFill>
              </a:rPr>
              <a:t>Yahuwah </a:t>
            </a:r>
            <a:r>
              <a:rPr lang="en-US" sz="4700" b="1" dirty="0">
                <a:solidFill>
                  <a:schemeClr val="tx1"/>
                </a:solidFill>
              </a:rPr>
              <a:t>says: Because you have spoken false words and seen lying visions, I am against you, declares Adonai </a:t>
            </a:r>
            <a:r>
              <a:rPr lang="en-US" sz="4700" b="1" dirty="0" smtClean="0">
                <a:solidFill>
                  <a:schemeClr val="tx1"/>
                </a:solidFill>
              </a:rPr>
              <a:t>Yahuwah. </a:t>
            </a:r>
            <a:r>
              <a:rPr lang="en-US" sz="4700" b="1" u="sng" dirty="0">
                <a:solidFill>
                  <a:schemeClr val="tx1"/>
                </a:solidFill>
              </a:rPr>
              <a:t>My hand will be against the prophets</a:t>
            </a:r>
            <a:r>
              <a:rPr lang="en-US" sz="4700" b="1" dirty="0">
                <a:solidFill>
                  <a:schemeClr val="tx1"/>
                </a:solidFill>
              </a:rPr>
              <a:t> who see false visions and announce lying omens. They will not be included in the council of my people, nor be written in the registry of the house of </a:t>
            </a:r>
            <a:r>
              <a:rPr lang="en-US" sz="4700" b="1" dirty="0" err="1">
                <a:solidFill>
                  <a:schemeClr val="tx1"/>
                </a:solidFill>
              </a:rPr>
              <a:t>Yisrael</a:t>
            </a:r>
            <a:r>
              <a:rPr lang="en-US" sz="4700" b="1" dirty="0">
                <a:solidFill>
                  <a:schemeClr val="tx1"/>
                </a:solidFill>
              </a:rPr>
              <a:t>, nor enter the land of </a:t>
            </a:r>
            <a:r>
              <a:rPr lang="en-US" sz="4700" b="1" dirty="0" err="1">
                <a:solidFill>
                  <a:schemeClr val="tx1"/>
                </a:solidFill>
              </a:rPr>
              <a:t>Yisrael</a:t>
            </a:r>
            <a:r>
              <a:rPr lang="en-US" sz="4700" b="1" dirty="0">
                <a:solidFill>
                  <a:schemeClr val="tx1"/>
                </a:solidFill>
              </a:rPr>
              <a:t>. Then you will know that I am Adonai </a:t>
            </a:r>
            <a:r>
              <a:rPr lang="en-US" sz="4700" b="1" dirty="0" smtClean="0">
                <a:solidFill>
                  <a:schemeClr val="tx1"/>
                </a:solidFill>
              </a:rPr>
              <a:t>Yahuwah. </a:t>
            </a:r>
            <a:r>
              <a:rPr lang="en-US" sz="4700" b="1" dirty="0">
                <a:solidFill>
                  <a:schemeClr val="tx1"/>
                </a:solidFill>
              </a:rPr>
              <a:t>This is because they have led my people astray saying, "Peace," when there is no peace. </a:t>
            </a:r>
            <a:r>
              <a:rPr lang="en-US" sz="4800" b="1" dirty="0"/>
              <a:t>(</a:t>
            </a:r>
            <a:r>
              <a:rPr lang="en-US" sz="4800" b="1" dirty="0" err="1"/>
              <a:t>Yechezqel</a:t>
            </a:r>
            <a:r>
              <a:rPr lang="en-US" sz="4800" b="1" dirty="0"/>
              <a:t> 13:8-16).</a:t>
            </a:r>
          </a:p>
          <a:p>
            <a:pPr>
              <a:buNone/>
            </a:pPr>
            <a:endParaRPr lang="en-US" sz="4700" b="1" dirty="0">
              <a:solidFill>
                <a:schemeClr val="tx1"/>
              </a:solidFill>
            </a:endParaRPr>
          </a:p>
        </p:txBody>
      </p:sp>
    </p:spTree>
    <p:extLst>
      <p:ext uri="{BB962C8B-B14F-4D97-AF65-F5344CB8AC3E}">
        <p14:creationId xmlns:p14="http://schemas.microsoft.com/office/powerpoint/2010/main" val="311263120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399" y="533401"/>
            <a:ext cx="11941628" cy="6019800"/>
          </a:xfrm>
        </p:spPr>
        <p:txBody>
          <a:bodyPr>
            <a:normAutofit fontScale="85000" lnSpcReduction="20000"/>
          </a:bodyPr>
          <a:lstStyle/>
          <a:p>
            <a:pPr>
              <a:buNone/>
            </a:pPr>
            <a:r>
              <a:rPr lang="en-US" sz="5333" b="1" dirty="0">
                <a:solidFill>
                  <a:schemeClr val="tx1"/>
                </a:solidFill>
              </a:rPr>
              <a:t>When anyone builds a wall they coat it with whitewash.  Tell the ones who coat it with whitewash that it will fall. </a:t>
            </a:r>
            <a:r>
              <a:rPr lang="en-US" sz="5333" b="1" u="sng" dirty="0">
                <a:solidFill>
                  <a:schemeClr val="tx1"/>
                </a:solidFill>
              </a:rPr>
              <a:t>There will be a deluge of rain, hailstones will fall, and a violent wind will break out</a:t>
            </a:r>
            <a:r>
              <a:rPr lang="en-US" sz="5333" b="1" dirty="0">
                <a:solidFill>
                  <a:schemeClr val="tx1"/>
                </a:solidFill>
              </a:rPr>
              <a:t>.  When the wall has collapsed, people will ask you, "Where is the whitewash you coated it with?"  Therefore this is what Adonai </a:t>
            </a:r>
            <a:r>
              <a:rPr lang="en-US" sz="5333" b="1" dirty="0" smtClean="0">
                <a:solidFill>
                  <a:schemeClr val="tx1"/>
                </a:solidFill>
              </a:rPr>
              <a:t>Yahuwah </a:t>
            </a:r>
            <a:r>
              <a:rPr lang="en-US" sz="5333" b="1" dirty="0">
                <a:solidFill>
                  <a:schemeClr val="tx1"/>
                </a:solidFill>
              </a:rPr>
              <a:t>says: </a:t>
            </a:r>
            <a:r>
              <a:rPr lang="en-US" sz="5333" b="1" u="sng" dirty="0">
                <a:solidFill>
                  <a:schemeClr val="tx1"/>
                </a:solidFill>
              </a:rPr>
              <a:t>In my rage I will make a violent wind break out. In my anger there will be a deluge of rain, and hailstones in destructive fury.  </a:t>
            </a:r>
            <a:r>
              <a:rPr lang="en-US" sz="5333" b="1" dirty="0">
                <a:solidFill>
                  <a:schemeClr val="tx1"/>
                </a:solidFill>
              </a:rPr>
              <a:t>(</a:t>
            </a:r>
            <a:r>
              <a:rPr lang="en-US" sz="5333" b="1" dirty="0" err="1">
                <a:solidFill>
                  <a:schemeClr val="tx1"/>
                </a:solidFill>
              </a:rPr>
              <a:t>Yechezqel</a:t>
            </a:r>
            <a:r>
              <a:rPr lang="en-US" sz="5333" b="1" dirty="0">
                <a:solidFill>
                  <a:schemeClr val="tx1"/>
                </a:solidFill>
              </a:rPr>
              <a:t> 13:8-16).</a:t>
            </a:r>
          </a:p>
          <a:p>
            <a:pPr algn="ctr">
              <a:buNone/>
            </a:pPr>
            <a:endParaRPr lang="en-US" sz="5333" dirty="0">
              <a:solidFill>
                <a:schemeClr val="tx1"/>
              </a:solidFill>
            </a:endParaRPr>
          </a:p>
        </p:txBody>
      </p:sp>
    </p:spTree>
    <p:extLst>
      <p:ext uri="{BB962C8B-B14F-4D97-AF65-F5344CB8AC3E}">
        <p14:creationId xmlns:p14="http://schemas.microsoft.com/office/powerpoint/2010/main" val="223146369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399" y="533401"/>
            <a:ext cx="11941628" cy="6019800"/>
          </a:xfrm>
        </p:spPr>
        <p:txBody>
          <a:bodyPr>
            <a:normAutofit fontScale="92500" lnSpcReduction="10000"/>
          </a:bodyPr>
          <a:lstStyle/>
          <a:p>
            <a:pPr>
              <a:buNone/>
            </a:pPr>
            <a:r>
              <a:rPr lang="en-US" sz="5333" u="sng" dirty="0">
                <a:solidFill>
                  <a:schemeClr val="tx1"/>
                </a:solidFill>
              </a:rPr>
              <a:t> </a:t>
            </a:r>
            <a:r>
              <a:rPr lang="en-US" sz="4300" b="1" u="sng" dirty="0">
                <a:solidFill>
                  <a:schemeClr val="tx1"/>
                </a:solidFill>
              </a:rPr>
              <a:t> I will break down the wall you coated with whitewash, and level it to the ground so that its foundation is exposed. When it falls you will be destroyed beneath it, and you will know that I am </a:t>
            </a:r>
            <a:r>
              <a:rPr lang="en-US" sz="4300" b="1" u="sng" dirty="0" smtClean="0">
                <a:solidFill>
                  <a:schemeClr val="tx1"/>
                </a:solidFill>
              </a:rPr>
              <a:t>Yahuwah.</a:t>
            </a:r>
            <a:r>
              <a:rPr lang="en-US" sz="4300" b="1" dirty="0">
                <a:solidFill>
                  <a:schemeClr val="tx1"/>
                </a:solidFill>
              </a:rPr>
              <a:t>  I will vent my rage against the wall, and against those who coated it with whitewash. Then I will say to you, "The wall is no more and those who whitewashed it are no more-- those prophets of </a:t>
            </a:r>
            <a:r>
              <a:rPr lang="en-US" sz="4300" b="1" dirty="0" err="1">
                <a:solidFill>
                  <a:schemeClr val="tx1"/>
                </a:solidFill>
              </a:rPr>
              <a:t>Yisrael</a:t>
            </a:r>
            <a:r>
              <a:rPr lang="en-US" sz="4300" b="1" dirty="0">
                <a:solidFill>
                  <a:schemeClr val="tx1"/>
                </a:solidFill>
              </a:rPr>
              <a:t> who prophesied about </a:t>
            </a:r>
            <a:r>
              <a:rPr lang="en-US" sz="4300" b="1" dirty="0" err="1">
                <a:solidFill>
                  <a:schemeClr val="tx1"/>
                </a:solidFill>
              </a:rPr>
              <a:t>Yerushalayim</a:t>
            </a:r>
            <a:r>
              <a:rPr lang="en-US" sz="4300" b="1" dirty="0">
                <a:solidFill>
                  <a:schemeClr val="tx1"/>
                </a:solidFill>
              </a:rPr>
              <a:t> and saw visions of peace for it, when there was no peace," declares Adonai </a:t>
            </a:r>
            <a:r>
              <a:rPr lang="en-US" sz="4300" b="1" dirty="0" smtClean="0">
                <a:solidFill>
                  <a:schemeClr val="tx1"/>
                </a:solidFill>
              </a:rPr>
              <a:t>Yahuwah.' </a:t>
            </a:r>
            <a:r>
              <a:rPr lang="en-US" sz="4300" b="1" dirty="0">
                <a:solidFill>
                  <a:schemeClr val="tx1"/>
                </a:solidFill>
              </a:rPr>
              <a:t>(</a:t>
            </a:r>
            <a:r>
              <a:rPr lang="en-US" sz="4300" b="1" dirty="0" err="1">
                <a:solidFill>
                  <a:schemeClr val="tx1"/>
                </a:solidFill>
              </a:rPr>
              <a:t>Yechezqel</a:t>
            </a:r>
            <a:r>
              <a:rPr lang="en-US" sz="4300" b="1" dirty="0">
                <a:solidFill>
                  <a:schemeClr val="tx1"/>
                </a:solidFill>
              </a:rPr>
              <a:t> 13:8-16).</a:t>
            </a:r>
          </a:p>
          <a:p>
            <a:pPr algn="ctr">
              <a:buNone/>
            </a:pPr>
            <a:endParaRPr lang="en-US" sz="5333" dirty="0">
              <a:solidFill>
                <a:schemeClr val="tx1"/>
              </a:solidFill>
            </a:endParaRPr>
          </a:p>
        </p:txBody>
      </p:sp>
    </p:spTree>
    <p:extLst>
      <p:ext uri="{BB962C8B-B14F-4D97-AF65-F5344CB8AC3E}">
        <p14:creationId xmlns:p14="http://schemas.microsoft.com/office/powerpoint/2010/main" val="50235527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6829" y="876304"/>
            <a:ext cx="11832772" cy="5676897"/>
          </a:xfrm>
        </p:spPr>
        <p:txBody>
          <a:bodyPr>
            <a:normAutofit/>
          </a:bodyPr>
          <a:lstStyle/>
          <a:p>
            <a:pPr algn="ctr">
              <a:buNone/>
            </a:pPr>
            <a:r>
              <a:rPr lang="en-US" sz="4800" b="1" dirty="0" err="1" smtClean="0">
                <a:solidFill>
                  <a:schemeClr val="tx1"/>
                </a:solidFill>
              </a:rPr>
              <a:t>Yahusha</a:t>
            </a:r>
            <a:r>
              <a:rPr lang="en-US" sz="4800" b="1" dirty="0" smtClean="0">
                <a:solidFill>
                  <a:schemeClr val="tx1"/>
                </a:solidFill>
              </a:rPr>
              <a:t> </a:t>
            </a:r>
            <a:r>
              <a:rPr lang="en-US" sz="4800" b="1" dirty="0">
                <a:solidFill>
                  <a:schemeClr val="tx1"/>
                </a:solidFill>
              </a:rPr>
              <a:t>Teaches With Authority</a:t>
            </a:r>
          </a:p>
          <a:p>
            <a:pPr>
              <a:buNone/>
            </a:pPr>
            <a:r>
              <a:rPr lang="en-US" sz="4000" b="1" dirty="0">
                <a:solidFill>
                  <a:schemeClr val="tx1"/>
                </a:solidFill>
              </a:rPr>
              <a:t>And it came to be, when </a:t>
            </a:r>
            <a:r>
              <a:rPr lang="en-US" sz="4000" b="1" dirty="0" err="1" smtClean="0">
                <a:solidFill>
                  <a:schemeClr val="tx1"/>
                </a:solidFill>
              </a:rPr>
              <a:t>Yahusha</a:t>
            </a:r>
            <a:r>
              <a:rPr lang="en-US" sz="4000" b="1" dirty="0" smtClean="0">
                <a:solidFill>
                  <a:schemeClr val="tx1"/>
                </a:solidFill>
              </a:rPr>
              <a:t> </a:t>
            </a:r>
            <a:r>
              <a:rPr lang="en-US" sz="4000" b="1" dirty="0">
                <a:solidFill>
                  <a:schemeClr val="tx1"/>
                </a:solidFill>
              </a:rPr>
              <a:t>had ended these words, that the people were </a:t>
            </a:r>
            <a:r>
              <a:rPr lang="en-US" sz="4000" b="1" u="sng" dirty="0">
                <a:solidFill>
                  <a:schemeClr val="tx1"/>
                </a:solidFill>
              </a:rPr>
              <a:t>astonished</a:t>
            </a:r>
            <a:r>
              <a:rPr lang="en-US" sz="4000" b="1" dirty="0">
                <a:solidFill>
                  <a:schemeClr val="tx1"/>
                </a:solidFill>
              </a:rPr>
              <a:t> at His teaching, for He was teaching them as one possessing authority, and not as the scribes (</a:t>
            </a:r>
            <a:r>
              <a:rPr lang="en-US" sz="4000" b="1" dirty="0" err="1">
                <a:solidFill>
                  <a:schemeClr val="tx1"/>
                </a:solidFill>
              </a:rPr>
              <a:t>Mattityahu</a:t>
            </a:r>
            <a:r>
              <a:rPr lang="en-US" sz="4000" b="1" dirty="0">
                <a:solidFill>
                  <a:schemeClr val="tx1"/>
                </a:solidFill>
              </a:rPr>
              <a:t> 7:28,29)</a:t>
            </a:r>
          </a:p>
        </p:txBody>
      </p:sp>
    </p:spTree>
    <p:extLst>
      <p:ext uri="{BB962C8B-B14F-4D97-AF65-F5344CB8AC3E}">
        <p14:creationId xmlns:p14="http://schemas.microsoft.com/office/powerpoint/2010/main" val="187171248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1774</TotalTime>
  <Words>1555</Words>
  <Application>Microsoft Office PowerPoint</Application>
  <PresentationFormat>Widescreen</PresentationFormat>
  <Paragraphs>126</Paragraphs>
  <Slides>36</Slides>
  <Notes>34</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36</vt:i4>
      </vt:variant>
    </vt:vector>
  </HeadingPairs>
  <TitlesOfParts>
    <vt:vector size="43" baseType="lpstr">
      <vt:lpstr>Arial</vt:lpstr>
      <vt:lpstr>Calibri</vt:lpstr>
      <vt:lpstr>Calibri Light</vt:lpstr>
      <vt:lpstr>Helvetica</vt:lpstr>
      <vt:lpstr>Times New Roman</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Mishpat</vt:lpstr>
      <vt:lpstr>Mishpat is Father’s Desire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M Rogers</dc:creator>
  <cp:lastModifiedBy>David M Rogers</cp:lastModifiedBy>
  <cp:revision>36</cp:revision>
  <dcterms:created xsi:type="dcterms:W3CDTF">2018-11-07T08:55:54Z</dcterms:created>
  <dcterms:modified xsi:type="dcterms:W3CDTF">2019-01-26T16:37:02Z</dcterms:modified>
</cp:coreProperties>
</file>