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4" r:id="rId2"/>
    <p:sldId id="257" r:id="rId3"/>
    <p:sldId id="302" r:id="rId4"/>
    <p:sldId id="266" r:id="rId5"/>
    <p:sldId id="303" r:id="rId6"/>
    <p:sldId id="304" r:id="rId7"/>
    <p:sldId id="268" r:id="rId8"/>
    <p:sldId id="269" r:id="rId9"/>
    <p:sldId id="270" r:id="rId10"/>
    <p:sldId id="271" r:id="rId11"/>
    <p:sldId id="267" r:id="rId12"/>
    <p:sldId id="273" r:id="rId13"/>
    <p:sldId id="272" r:id="rId14"/>
    <p:sldId id="274" r:id="rId15"/>
    <p:sldId id="314" r:id="rId16"/>
    <p:sldId id="276" r:id="rId17"/>
    <p:sldId id="310" r:id="rId18"/>
    <p:sldId id="313" r:id="rId19"/>
    <p:sldId id="305" r:id="rId20"/>
    <p:sldId id="275" r:id="rId21"/>
    <p:sldId id="277" r:id="rId22"/>
    <p:sldId id="315" r:id="rId23"/>
    <p:sldId id="306" r:id="rId24"/>
    <p:sldId id="278" r:id="rId25"/>
    <p:sldId id="279" r:id="rId26"/>
    <p:sldId id="311" r:id="rId27"/>
    <p:sldId id="281" r:id="rId28"/>
    <p:sldId id="282" r:id="rId29"/>
    <p:sldId id="283" r:id="rId30"/>
    <p:sldId id="284" r:id="rId31"/>
    <p:sldId id="285" r:id="rId32"/>
    <p:sldId id="307" r:id="rId33"/>
    <p:sldId id="287" r:id="rId34"/>
    <p:sldId id="288" r:id="rId35"/>
    <p:sldId id="289" r:id="rId36"/>
    <p:sldId id="290" r:id="rId37"/>
    <p:sldId id="291" r:id="rId38"/>
    <p:sldId id="308" r:id="rId39"/>
    <p:sldId id="292" r:id="rId40"/>
    <p:sldId id="293" r:id="rId41"/>
    <p:sldId id="309" r:id="rId42"/>
    <p:sldId id="294" r:id="rId43"/>
    <p:sldId id="295" r:id="rId44"/>
    <p:sldId id="296" r:id="rId45"/>
    <p:sldId id="297" r:id="rId46"/>
    <p:sldId id="298" r:id="rId47"/>
    <p:sldId id="299" r:id="rId48"/>
    <p:sldId id="300" r:id="rId49"/>
    <p:sldId id="31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0" autoAdjust="0"/>
    <p:restoredTop sz="86447" autoAdjust="0"/>
  </p:normalViewPr>
  <p:slideViewPr>
    <p:cSldViewPr snapToGrid="0">
      <p:cViewPr varScale="1">
        <p:scale>
          <a:sx n="88" d="100"/>
          <a:sy n="88" d="100"/>
        </p:scale>
        <p:origin x="1122" y="84"/>
      </p:cViewPr>
      <p:guideLst/>
    </p:cSldViewPr>
  </p:slideViewPr>
  <p:outlineViewPr>
    <p:cViewPr>
      <p:scale>
        <a:sx n="33" d="100"/>
        <a:sy n="33" d="100"/>
      </p:scale>
      <p:origin x="0" y="-207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717010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9963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15109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499089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870824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2775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78151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554208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011146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653128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18285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783323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740765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764697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91183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30694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787000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895492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788589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103854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747597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97898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002415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229743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577897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30426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423690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011136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707400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5950647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301320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265510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700934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9519178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8268015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2532853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571933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313742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5980163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1391480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032009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1315274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5872189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0184325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4533603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2859009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177648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Home of John and Marie</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19</a:t>
            </a:r>
            <a:r>
              <a:rPr lang="en-US" sz="5333" b="1" dirty="0" smtClean="0">
                <a:solidFill>
                  <a:schemeClr val="tx1">
                    <a:lumMod val="95000"/>
                    <a:lumOff val="5000"/>
                  </a:schemeClr>
                </a:solidFill>
                <a:latin typeface="Helvetica" pitchFamily="34" charset="0"/>
                <a:cs typeface="Helvetica" pitchFamily="34" charset="0"/>
              </a:rPr>
              <a:t>,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algn="ctr">
              <a:buNone/>
            </a:pPr>
            <a:r>
              <a:rPr lang="en-US" sz="6600" b="1" dirty="0" smtClean="0">
                <a:solidFill>
                  <a:schemeClr val="accent2">
                    <a:lumMod val="50000"/>
                  </a:schemeClr>
                </a:solidFill>
                <a:latin typeface="Helvetica" pitchFamily="34" charset="0"/>
                <a:cs typeface="Helvetica" pitchFamily="34" charset="0"/>
              </a:rPr>
              <a:t>“</a:t>
            </a:r>
            <a:r>
              <a:rPr lang="en-US" sz="6600" b="1" dirty="0">
                <a:solidFill>
                  <a:schemeClr val="accent2">
                    <a:lumMod val="50000"/>
                  </a:schemeClr>
                </a:solidFill>
                <a:latin typeface="Helvetica" pitchFamily="34" charset="0"/>
                <a:cs typeface="Helvetica" pitchFamily="34" charset="0"/>
              </a:rPr>
              <a:t>The Sermon on the Mount”</a:t>
            </a:r>
          </a:p>
          <a:p>
            <a:pPr algn="ctr">
              <a:buNone/>
            </a:pPr>
            <a:r>
              <a:rPr lang="en-US" sz="6600" b="1" dirty="0">
                <a:solidFill>
                  <a:schemeClr val="accent2">
                    <a:lumMod val="50000"/>
                  </a:schemeClr>
                </a:solidFill>
                <a:latin typeface="Helvetica" pitchFamily="34" charset="0"/>
                <a:cs typeface="Helvetica" pitchFamily="34" charset="0"/>
              </a:rPr>
              <a:t>(Part </a:t>
            </a:r>
            <a:r>
              <a:rPr lang="en-US" sz="6600" b="1" dirty="0" smtClean="0">
                <a:solidFill>
                  <a:schemeClr val="accent2">
                    <a:lumMod val="50000"/>
                  </a:schemeClr>
                </a:solidFill>
                <a:latin typeface="Helvetica" pitchFamily="34" charset="0"/>
                <a:cs typeface="Helvetica" pitchFamily="34" charset="0"/>
              </a:rPr>
              <a:t>3)</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a:latin typeface="Helvetica" pitchFamily="34" charset="0"/>
                <a:cs typeface="Helvetica" pitchFamily="34" charset="0"/>
              </a:rPr>
              <a:t>Messiah Uphold the Torah and the </a:t>
            </a:r>
            <a:r>
              <a:rPr lang="en-US" sz="4400" b="1" dirty="0" smtClean="0">
                <a:latin typeface="Helvetica" pitchFamily="34" charset="0"/>
                <a:cs typeface="Helvetica" pitchFamily="34" charset="0"/>
              </a:rPr>
              <a:t>Prophets</a:t>
            </a:r>
            <a:endParaRPr lang="en-US" sz="4400" b="1" dirty="0">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876302"/>
            <a:ext cx="11229278" cy="5524497"/>
          </a:xfrm>
        </p:spPr>
        <p:txBody>
          <a:bodyPr>
            <a:normAutofit/>
          </a:bodyPr>
          <a:lstStyle/>
          <a:p>
            <a:pPr algn="ctr">
              <a:buNone/>
            </a:pPr>
            <a:r>
              <a:rPr lang="en-US" sz="4800" b="1" dirty="0" smtClean="0">
                <a:solidFill>
                  <a:schemeClr val="tx1"/>
                </a:solidFill>
              </a:rPr>
              <a:t>Review</a:t>
            </a:r>
            <a:endParaRPr lang="en-US" sz="4800" b="1" dirty="0">
              <a:solidFill>
                <a:schemeClr val="tx1"/>
              </a:solidFill>
            </a:endParaRPr>
          </a:p>
          <a:p>
            <a:pPr>
              <a:buNone/>
            </a:pPr>
            <a:r>
              <a:rPr lang="en-US" sz="4000" b="1" dirty="0" smtClean="0"/>
              <a:t>The Prophet came to relate all the Father had put in him</a:t>
            </a:r>
          </a:p>
          <a:p>
            <a:pPr>
              <a:buNone/>
            </a:pPr>
            <a:r>
              <a:rPr lang="en-US" sz="4000" b="1" dirty="0" smtClean="0">
                <a:solidFill>
                  <a:schemeClr val="tx1"/>
                </a:solidFill>
              </a:rPr>
              <a:t>Messiah </a:t>
            </a:r>
            <a:r>
              <a:rPr lang="en-US" sz="4000" b="1" dirty="0" err="1" smtClean="0">
                <a:solidFill>
                  <a:schemeClr val="tx1"/>
                </a:solidFill>
              </a:rPr>
              <a:t>Yahusha</a:t>
            </a:r>
            <a:r>
              <a:rPr lang="en-US" sz="4000" b="1" dirty="0" smtClean="0">
                <a:solidFill>
                  <a:schemeClr val="tx1"/>
                </a:solidFill>
              </a:rPr>
              <a:t> </a:t>
            </a:r>
            <a:r>
              <a:rPr lang="en-US" sz="4000" b="1" dirty="0" smtClean="0">
                <a:solidFill>
                  <a:schemeClr val="tx1"/>
                </a:solidFill>
              </a:rPr>
              <a:t>came to uphold the T</a:t>
            </a:r>
            <a:r>
              <a:rPr lang="en-US" sz="4000" b="1" dirty="0" smtClean="0"/>
              <a:t>orah and the Prophets</a:t>
            </a:r>
          </a:p>
          <a:p>
            <a:pPr>
              <a:buNone/>
            </a:pPr>
            <a:r>
              <a:rPr lang="en-US" sz="4000" b="1" dirty="0" smtClean="0">
                <a:solidFill>
                  <a:schemeClr val="tx1"/>
                </a:solidFill>
              </a:rPr>
              <a:t>The entire Sermon is the discourse of the Master </a:t>
            </a:r>
            <a:r>
              <a:rPr lang="en-US" sz="4000" b="1" dirty="0" smtClean="0">
                <a:solidFill>
                  <a:schemeClr val="tx1"/>
                </a:solidFill>
              </a:rPr>
              <a:t>explaining the deeper meaning and application of the </a:t>
            </a:r>
            <a:r>
              <a:rPr lang="en-US" sz="4000" b="1" dirty="0" smtClean="0">
                <a:solidFill>
                  <a:schemeClr val="tx1"/>
                </a:solidFill>
              </a:rPr>
              <a:t>Torah and the Prophets</a:t>
            </a:r>
            <a:endParaRPr lang="en-US" sz="4800" b="1" dirty="0">
              <a:solidFill>
                <a:schemeClr val="tx1"/>
              </a:solidFill>
            </a:endParaRPr>
          </a:p>
        </p:txBody>
      </p:sp>
    </p:spTree>
    <p:extLst>
      <p:ext uri="{BB962C8B-B14F-4D97-AF65-F5344CB8AC3E}">
        <p14:creationId xmlns:p14="http://schemas.microsoft.com/office/powerpoint/2010/main" val="1587691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370116"/>
            <a:ext cx="11821887" cy="6183085"/>
          </a:xfrm>
        </p:spPr>
        <p:txBody>
          <a:bodyPr>
            <a:normAutofit/>
          </a:bodyPr>
          <a:lstStyle/>
          <a:p>
            <a:pPr algn="ctr">
              <a:buNone/>
            </a:pPr>
            <a:r>
              <a:rPr lang="en-US" sz="4800" b="1" dirty="0">
                <a:solidFill>
                  <a:schemeClr val="tx1"/>
                </a:solidFill>
              </a:rPr>
              <a:t>Teaching on Giving to the Poor</a:t>
            </a:r>
          </a:p>
          <a:p>
            <a:pPr>
              <a:buNone/>
            </a:pPr>
            <a:r>
              <a:rPr lang="en-US" sz="4000" b="1" dirty="0">
                <a:solidFill>
                  <a:schemeClr val="tx1"/>
                </a:solidFill>
              </a:rPr>
              <a:t>Beware of doing your </a:t>
            </a:r>
            <a:r>
              <a:rPr lang="en-US" sz="4000" b="1" u="sng" dirty="0">
                <a:solidFill>
                  <a:schemeClr val="tx1"/>
                </a:solidFill>
              </a:rPr>
              <a:t>righteous acts</a:t>
            </a:r>
            <a:r>
              <a:rPr lang="en-US" sz="4000" b="1" dirty="0">
                <a:solidFill>
                  <a:schemeClr val="tx1"/>
                </a:solidFill>
              </a:rPr>
              <a:t> before men, in order to be seen by them. Otherwise you have no reward from your Father in the heavens.  Thus, when you give to the poor, do not sound a trumpet before you as the hypocrites do, in the congregations and in the streets, to be praised by men. Truly, I say to you, they have their reward.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6:1-2)</a:t>
            </a:r>
            <a:endParaRPr lang="en-US" sz="4000" b="1" dirty="0">
              <a:solidFill>
                <a:schemeClr val="tx1"/>
              </a:solidFill>
            </a:endParaRPr>
          </a:p>
        </p:txBody>
      </p:sp>
    </p:spTree>
    <p:extLst>
      <p:ext uri="{BB962C8B-B14F-4D97-AF65-F5344CB8AC3E}">
        <p14:creationId xmlns:p14="http://schemas.microsoft.com/office/powerpoint/2010/main" val="674479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370116"/>
            <a:ext cx="11821887" cy="6183085"/>
          </a:xfrm>
        </p:spPr>
        <p:txBody>
          <a:bodyPr>
            <a:normAutofit lnSpcReduction="10000"/>
          </a:bodyPr>
          <a:lstStyle/>
          <a:p>
            <a:pPr algn="ctr">
              <a:buNone/>
            </a:pPr>
            <a:r>
              <a:rPr lang="en-US" sz="4800" b="1" dirty="0" err="1" smtClean="0"/>
              <a:t>Tzedakah</a:t>
            </a:r>
            <a:endParaRPr lang="en-US" sz="4800" b="1" dirty="0"/>
          </a:p>
          <a:p>
            <a:pPr>
              <a:buNone/>
            </a:pPr>
            <a:r>
              <a:rPr lang="en-US" sz="4400" b="1" dirty="0" err="1">
                <a:latin typeface="Bwhebb" panose="00000400000000000000" pitchFamily="2" charset="0"/>
              </a:rPr>
              <a:t>hq'd'c</a:t>
            </a:r>
            <a:r>
              <a:rPr lang="en-US" sz="6000" b="1" dirty="0" smtClean="0">
                <a:latin typeface="Bwhebb" panose="00000400000000000000" pitchFamily="2" charset="0"/>
              </a:rPr>
              <a:t>. </a:t>
            </a:r>
            <a:r>
              <a:rPr lang="en-US" sz="5400" b="1" dirty="0" smtClean="0">
                <a:solidFill>
                  <a:schemeClr val="tx1"/>
                </a:solidFill>
              </a:rPr>
              <a:t> </a:t>
            </a:r>
            <a:r>
              <a:rPr lang="en-US" sz="4000" b="1" dirty="0" smtClean="0"/>
              <a:t>justice</a:t>
            </a:r>
            <a:r>
              <a:rPr lang="en-US" sz="4000" b="1" dirty="0"/>
              <a:t>, piety, charity, alms; humans acting with loyalty towards the community, meaning </a:t>
            </a:r>
            <a:r>
              <a:rPr lang="en-US" sz="4000" b="1" dirty="0" smtClean="0"/>
              <a:t>goodness</a:t>
            </a:r>
            <a:endParaRPr lang="en-US" sz="4000" b="1" dirty="0">
              <a:solidFill>
                <a:schemeClr val="tx1"/>
              </a:solidFill>
            </a:endParaRPr>
          </a:p>
          <a:p>
            <a:pPr>
              <a:buNone/>
            </a:pPr>
            <a:r>
              <a:rPr lang="en-US" sz="4000" b="1" dirty="0" err="1">
                <a:latin typeface="Bwgrkn" panose="00000400000000000000" pitchFamily="2" charset="0"/>
              </a:rPr>
              <a:t>dikaiosu,nh</a:t>
            </a:r>
            <a:r>
              <a:rPr lang="en-US" sz="4000" b="1" dirty="0" smtClean="0">
                <a:latin typeface="Bwgrkn" panose="00000400000000000000" pitchFamily="2" charset="0"/>
              </a:rPr>
              <a:t>, </a:t>
            </a:r>
            <a:r>
              <a:rPr lang="en-US" sz="4000" b="1" dirty="0" smtClean="0"/>
              <a:t>(</a:t>
            </a:r>
            <a:r>
              <a:rPr lang="en-US" sz="4000" b="1" dirty="0" err="1" smtClean="0"/>
              <a:t>dikai-osunay</a:t>
            </a:r>
            <a:r>
              <a:rPr lang="en-US" sz="4000" b="1" dirty="0" smtClean="0"/>
              <a:t>) what </a:t>
            </a:r>
            <a:r>
              <a:rPr lang="en-US" sz="4000" b="1" dirty="0"/>
              <a:t>God requires; what is right, righteousness, uprightness, justice; righting wrong; (God's) putting (man) in a right relationship (with Himself); religious duties or acts of charity (Mt 6</a:t>
            </a:r>
            <a:r>
              <a:rPr lang="en-US" sz="4000" b="1" dirty="0" smtClean="0"/>
              <a:t>.)</a:t>
            </a:r>
          </a:p>
          <a:p>
            <a:pPr>
              <a:buNone/>
            </a:pPr>
            <a:r>
              <a:rPr lang="en-US" sz="4000" b="1" dirty="0" smtClean="0"/>
              <a:t>There are Three primary “acts of righteousness”: almsgiving, prayer and fasting.</a:t>
            </a:r>
            <a:endParaRPr lang="en-US" sz="4000" b="1" dirty="0"/>
          </a:p>
        </p:txBody>
      </p:sp>
    </p:spTree>
    <p:extLst>
      <p:ext uri="{BB962C8B-B14F-4D97-AF65-F5344CB8AC3E}">
        <p14:creationId xmlns:p14="http://schemas.microsoft.com/office/powerpoint/2010/main" val="3216689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370116"/>
            <a:ext cx="11821887" cy="6183085"/>
          </a:xfrm>
        </p:spPr>
        <p:txBody>
          <a:bodyPr>
            <a:normAutofit/>
          </a:bodyPr>
          <a:lstStyle/>
          <a:p>
            <a:pPr algn="ctr">
              <a:buNone/>
            </a:pPr>
            <a:r>
              <a:rPr lang="en-US" sz="4800" b="1" dirty="0" smtClean="0"/>
              <a:t>The Pharisees</a:t>
            </a:r>
            <a:endParaRPr lang="en-US" sz="4800" b="1" dirty="0"/>
          </a:p>
          <a:p>
            <a:pPr>
              <a:buNone/>
            </a:pPr>
            <a:r>
              <a:rPr lang="en-US" sz="4000" b="1" dirty="0" smtClean="0"/>
              <a:t>They do not do as they say</a:t>
            </a:r>
          </a:p>
          <a:p>
            <a:pPr marL="0" indent="0">
              <a:buNone/>
            </a:pPr>
            <a:r>
              <a:rPr lang="en-US" sz="4000" b="1" dirty="0"/>
              <a:t>But do not do what they do, for they do not practice what they </a:t>
            </a:r>
            <a:r>
              <a:rPr lang="en-US" sz="4000" b="1" dirty="0" smtClean="0"/>
              <a:t>preach. </a:t>
            </a:r>
            <a:r>
              <a:rPr lang="en-US" sz="4000" b="1" dirty="0"/>
              <a:t>They tie up heavy loads and put them on men's shoulders, but they themselves are not willing to lift a finger to move </a:t>
            </a:r>
            <a:r>
              <a:rPr lang="en-US" sz="4000" b="1" dirty="0" smtClean="0"/>
              <a:t>them. Everything </a:t>
            </a:r>
            <a:r>
              <a:rPr lang="en-US" sz="4000" b="1" dirty="0"/>
              <a:t>they do is done for men to </a:t>
            </a:r>
            <a:r>
              <a:rPr lang="en-US" sz="4000" b="1" dirty="0" smtClean="0"/>
              <a:t>see (Matthew 23:3-5)</a:t>
            </a:r>
            <a:endParaRPr lang="en-US" sz="5400" b="1" dirty="0">
              <a:solidFill>
                <a:schemeClr val="tx1"/>
              </a:solidFill>
            </a:endParaRPr>
          </a:p>
        </p:txBody>
      </p:sp>
    </p:spTree>
    <p:extLst>
      <p:ext uri="{BB962C8B-B14F-4D97-AF65-F5344CB8AC3E}">
        <p14:creationId xmlns:p14="http://schemas.microsoft.com/office/powerpoint/2010/main" val="15049311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085" y="141516"/>
            <a:ext cx="11451772" cy="6553200"/>
          </a:xfrm>
        </p:spPr>
        <p:txBody>
          <a:bodyPr>
            <a:noAutofit/>
          </a:bodyPr>
          <a:lstStyle/>
          <a:p>
            <a:pPr>
              <a:buNone/>
            </a:pPr>
            <a:r>
              <a:rPr lang="en-US" sz="4000" b="1" dirty="0">
                <a:solidFill>
                  <a:schemeClr val="tx1"/>
                </a:solidFill>
              </a:rPr>
              <a:t>If a fellow </a:t>
            </a:r>
            <a:r>
              <a:rPr lang="en-US" sz="4000" b="1" dirty="0" err="1">
                <a:solidFill>
                  <a:schemeClr val="tx1"/>
                </a:solidFill>
              </a:rPr>
              <a:t>Yisraeli</a:t>
            </a:r>
            <a:r>
              <a:rPr lang="en-US" sz="4000" b="1" dirty="0">
                <a:solidFill>
                  <a:schemeClr val="tx1"/>
                </a:solidFill>
              </a:rPr>
              <a:t> from one of your villages in the land that </a:t>
            </a:r>
            <a:r>
              <a:rPr lang="en-US" sz="4000" b="1" dirty="0" smtClean="0">
                <a:solidFill>
                  <a:schemeClr val="tx1"/>
                </a:solidFill>
              </a:rPr>
              <a:t>Yahuwah </a:t>
            </a:r>
            <a:r>
              <a:rPr lang="en-US" sz="4000" b="1" dirty="0">
                <a:solidFill>
                  <a:schemeClr val="tx1"/>
                </a:solidFill>
              </a:rPr>
              <a:t>your Elohim is giving you should be poor, you must not harden your heart or be insensitive to his impoverished condition.  Instead, you must </a:t>
            </a:r>
            <a:r>
              <a:rPr lang="en-US" sz="4000" b="1" u="sng" dirty="0">
                <a:solidFill>
                  <a:schemeClr val="tx1"/>
                </a:solidFill>
              </a:rPr>
              <a:t>be sure to open your hand to him</a:t>
            </a:r>
            <a:r>
              <a:rPr lang="en-US" sz="4000" b="1" dirty="0">
                <a:solidFill>
                  <a:schemeClr val="tx1"/>
                </a:solidFill>
              </a:rPr>
              <a:t> and generously lend him whatever he needs.  Be careful lest you entertain the wicked thought that the seventh year, the year of cancellation of debts, has almost </a:t>
            </a:r>
            <a:r>
              <a:rPr lang="en-US" sz="4000" b="1" dirty="0" smtClean="0">
                <a:solidFill>
                  <a:schemeClr val="tx1"/>
                </a:solidFill>
              </a:rPr>
              <a:t>arrived</a:t>
            </a:r>
            <a:r>
              <a:rPr lang="en-US" sz="4000" b="1" dirty="0"/>
              <a:t>... (</a:t>
            </a:r>
            <a:r>
              <a:rPr lang="en-US" sz="4000" b="1" dirty="0" err="1"/>
              <a:t>Devarim</a:t>
            </a:r>
            <a:r>
              <a:rPr lang="en-US" sz="4000" b="1" dirty="0"/>
              <a:t> [Deuteronomy] </a:t>
            </a:r>
            <a:r>
              <a:rPr lang="en-US" sz="4000" b="1" dirty="0" smtClean="0"/>
              <a:t>15:7-9a).</a:t>
            </a:r>
            <a:endParaRPr lang="en-US" sz="4000" b="1" dirty="0"/>
          </a:p>
          <a:p>
            <a:pPr>
              <a:buNone/>
            </a:pPr>
            <a:endParaRPr lang="en-US" sz="4000" b="1" dirty="0">
              <a:solidFill>
                <a:schemeClr val="tx1"/>
              </a:solidFill>
            </a:endParaRPr>
          </a:p>
        </p:txBody>
      </p:sp>
    </p:spTree>
    <p:extLst>
      <p:ext uri="{BB962C8B-B14F-4D97-AF65-F5344CB8AC3E}">
        <p14:creationId xmlns:p14="http://schemas.microsoft.com/office/powerpoint/2010/main" val="1333174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372" y="141516"/>
            <a:ext cx="11691256" cy="6553200"/>
          </a:xfrm>
        </p:spPr>
        <p:txBody>
          <a:bodyPr>
            <a:noAutofit/>
          </a:bodyPr>
          <a:lstStyle/>
          <a:p>
            <a:pPr>
              <a:buNone/>
            </a:pPr>
            <a:r>
              <a:rPr lang="en-US" dirty="0">
                <a:solidFill>
                  <a:schemeClr val="tx1"/>
                </a:solidFill>
              </a:rPr>
              <a:t>  </a:t>
            </a:r>
            <a:r>
              <a:rPr lang="en-US" sz="4000" b="1" dirty="0">
                <a:solidFill>
                  <a:schemeClr val="tx1"/>
                </a:solidFill>
              </a:rPr>
              <a:t>and your attitude be wrong toward your impoverished fellow </a:t>
            </a:r>
            <a:r>
              <a:rPr lang="en-US" sz="4000" b="1" dirty="0" err="1">
                <a:solidFill>
                  <a:schemeClr val="tx1"/>
                </a:solidFill>
              </a:rPr>
              <a:t>Yisraeli</a:t>
            </a:r>
            <a:r>
              <a:rPr lang="en-US" sz="4000" b="1" dirty="0">
                <a:solidFill>
                  <a:schemeClr val="tx1"/>
                </a:solidFill>
              </a:rPr>
              <a:t> and you do not lend him anything; he will cry out to </a:t>
            </a:r>
            <a:r>
              <a:rPr lang="en-US" sz="4000" b="1" dirty="0" smtClean="0">
                <a:solidFill>
                  <a:schemeClr val="tx1"/>
                </a:solidFill>
              </a:rPr>
              <a:t>Yahuwah </a:t>
            </a:r>
            <a:r>
              <a:rPr lang="en-US" sz="4000" b="1" dirty="0">
                <a:solidFill>
                  <a:schemeClr val="tx1"/>
                </a:solidFill>
              </a:rPr>
              <a:t>against you and it will be regarded as a sin.  </a:t>
            </a:r>
            <a:r>
              <a:rPr lang="en-US" sz="4000" b="1" dirty="0" smtClean="0">
                <a:solidFill>
                  <a:schemeClr val="tx1"/>
                </a:solidFill>
              </a:rPr>
              <a:t>You </a:t>
            </a:r>
            <a:r>
              <a:rPr lang="en-US" sz="4000" b="1" dirty="0">
                <a:solidFill>
                  <a:schemeClr val="tx1"/>
                </a:solidFill>
              </a:rPr>
              <a:t>must by all means lend to him and not be upset by doing it, for </a:t>
            </a:r>
            <a:r>
              <a:rPr lang="en-US" sz="4000" b="1" u="sng" dirty="0">
                <a:solidFill>
                  <a:schemeClr val="tx1"/>
                </a:solidFill>
              </a:rPr>
              <a:t>because of this </a:t>
            </a:r>
            <a:r>
              <a:rPr lang="en-US" sz="4000" b="1" u="sng" dirty="0" smtClean="0">
                <a:solidFill>
                  <a:schemeClr val="tx1"/>
                </a:solidFill>
              </a:rPr>
              <a:t>Yahuwah </a:t>
            </a:r>
            <a:r>
              <a:rPr lang="en-US" sz="4000" b="1" u="sng" dirty="0">
                <a:solidFill>
                  <a:schemeClr val="tx1"/>
                </a:solidFill>
              </a:rPr>
              <a:t>your Elohim will bless you in all your work and in everything you attempt</a:t>
            </a:r>
            <a:r>
              <a:rPr lang="en-US" sz="4000" b="1" dirty="0">
                <a:solidFill>
                  <a:schemeClr val="tx1"/>
                </a:solidFill>
              </a:rPr>
              <a:t>. </a:t>
            </a:r>
            <a:r>
              <a:rPr lang="en-US" sz="4000" b="1" dirty="0"/>
              <a:t>(</a:t>
            </a:r>
            <a:r>
              <a:rPr lang="en-US" sz="4000" b="1" dirty="0" err="1"/>
              <a:t>Devarim</a:t>
            </a:r>
            <a:r>
              <a:rPr lang="en-US" sz="4000" b="1" dirty="0"/>
              <a:t> [Deuteronomy] </a:t>
            </a:r>
            <a:r>
              <a:rPr lang="en-US" sz="4000" b="1" dirty="0" smtClean="0"/>
              <a:t>15:9b-10).</a:t>
            </a:r>
            <a:endParaRPr lang="en-US" sz="4000" b="1" dirty="0"/>
          </a:p>
          <a:p>
            <a:pPr>
              <a:buNone/>
            </a:pPr>
            <a:endParaRPr lang="en-US" sz="4000" b="1" dirty="0">
              <a:solidFill>
                <a:schemeClr val="tx1"/>
              </a:solidFill>
            </a:endParaRPr>
          </a:p>
        </p:txBody>
      </p:sp>
    </p:spTree>
    <p:extLst>
      <p:ext uri="{BB962C8B-B14F-4D97-AF65-F5344CB8AC3E}">
        <p14:creationId xmlns:p14="http://schemas.microsoft.com/office/powerpoint/2010/main" val="3105840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372" y="141516"/>
            <a:ext cx="11691256" cy="6553200"/>
          </a:xfrm>
        </p:spPr>
        <p:txBody>
          <a:bodyPr>
            <a:noAutofit/>
          </a:bodyPr>
          <a:lstStyle/>
          <a:p>
            <a:pPr>
              <a:buNone/>
            </a:pPr>
            <a:r>
              <a:rPr lang="en-US" dirty="0">
                <a:solidFill>
                  <a:schemeClr val="tx1"/>
                </a:solidFill>
              </a:rPr>
              <a:t>   </a:t>
            </a:r>
            <a:r>
              <a:rPr lang="en-US" sz="4000" b="1" dirty="0" smtClean="0">
                <a:solidFill>
                  <a:schemeClr val="tx1"/>
                </a:solidFill>
              </a:rPr>
              <a:t>There </a:t>
            </a:r>
            <a:r>
              <a:rPr lang="en-US" sz="4000" b="1" dirty="0">
                <a:solidFill>
                  <a:schemeClr val="tx1"/>
                </a:solidFill>
              </a:rPr>
              <a:t>will never cease to be some poor people in the land; therefore, </a:t>
            </a:r>
            <a:r>
              <a:rPr lang="en-US" sz="4000" b="1" u="sng" dirty="0">
                <a:solidFill>
                  <a:schemeClr val="tx1"/>
                </a:solidFill>
              </a:rPr>
              <a:t>I am instructing you to make sure you open your hand to your fellow sons of </a:t>
            </a:r>
            <a:r>
              <a:rPr lang="en-US" sz="4000" b="1" u="sng" dirty="0" err="1">
                <a:solidFill>
                  <a:schemeClr val="tx1"/>
                </a:solidFill>
              </a:rPr>
              <a:t>Yisrael</a:t>
            </a:r>
            <a:r>
              <a:rPr lang="en-US" sz="4000" b="1" u="sng" dirty="0">
                <a:solidFill>
                  <a:schemeClr val="tx1"/>
                </a:solidFill>
              </a:rPr>
              <a:t> who are needy and poor in your land</a:t>
            </a:r>
            <a:r>
              <a:rPr lang="en-US" sz="4000" b="1" dirty="0">
                <a:solidFill>
                  <a:schemeClr val="tx1"/>
                </a:solidFill>
              </a:rPr>
              <a:t> (</a:t>
            </a:r>
            <a:r>
              <a:rPr lang="en-US" sz="4000" b="1" dirty="0" err="1">
                <a:solidFill>
                  <a:schemeClr val="tx1"/>
                </a:solidFill>
              </a:rPr>
              <a:t>Devarim</a:t>
            </a:r>
            <a:r>
              <a:rPr lang="en-US" sz="4000" b="1" dirty="0">
                <a:solidFill>
                  <a:schemeClr val="tx1"/>
                </a:solidFill>
              </a:rPr>
              <a:t> [Deuteronomy] </a:t>
            </a:r>
            <a:r>
              <a:rPr lang="en-US" sz="4000" b="1" dirty="0" smtClean="0">
                <a:solidFill>
                  <a:schemeClr val="tx1"/>
                </a:solidFill>
              </a:rPr>
              <a:t>15:11</a:t>
            </a:r>
            <a:r>
              <a:rPr lang="en-US" sz="4000" b="1" dirty="0">
                <a:solidFill>
                  <a:schemeClr val="tx1"/>
                </a:solidFill>
              </a:rPr>
              <a:t>).</a:t>
            </a:r>
          </a:p>
        </p:txBody>
      </p:sp>
    </p:spTree>
    <p:extLst>
      <p:ext uri="{BB962C8B-B14F-4D97-AF65-F5344CB8AC3E}">
        <p14:creationId xmlns:p14="http://schemas.microsoft.com/office/powerpoint/2010/main" val="3264590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876304"/>
            <a:ext cx="11397343" cy="5676897"/>
          </a:xfrm>
        </p:spPr>
        <p:txBody>
          <a:bodyPr>
            <a:noAutofit/>
          </a:bodyPr>
          <a:lstStyle/>
          <a:p>
            <a:pPr>
              <a:buNone/>
            </a:pPr>
            <a:r>
              <a:rPr lang="en-US" sz="4000" b="1" dirty="0">
                <a:solidFill>
                  <a:schemeClr val="tx1"/>
                </a:solidFill>
              </a:rPr>
              <a:t>When you gather in the harvest of your land, you must not completely harvest the corner of your field, and you must not gather up the gleanings of your harvest. You must not pick your vineyard bare, and you must not gather up the fallen grapes of your vineyard. </a:t>
            </a:r>
            <a:r>
              <a:rPr lang="en-US" sz="4000" b="1" u="sng" dirty="0">
                <a:solidFill>
                  <a:schemeClr val="tx1"/>
                </a:solidFill>
              </a:rPr>
              <a:t>You must leave them for the poor and the foreigner </a:t>
            </a:r>
            <a:r>
              <a:rPr lang="en-US" sz="4000" b="1" dirty="0">
                <a:solidFill>
                  <a:schemeClr val="tx1"/>
                </a:solidFill>
              </a:rPr>
              <a:t>(</a:t>
            </a:r>
            <a:r>
              <a:rPr lang="en-US" sz="4000" b="1" dirty="0" err="1" smtClean="0">
                <a:solidFill>
                  <a:schemeClr val="tx1"/>
                </a:solidFill>
              </a:rPr>
              <a:t>Vayiqra</a:t>
            </a:r>
            <a:r>
              <a:rPr lang="en-US" sz="4000" b="1" dirty="0" smtClean="0">
                <a:solidFill>
                  <a:schemeClr val="tx1"/>
                </a:solidFill>
              </a:rPr>
              <a:t> [Leviticus] </a:t>
            </a:r>
            <a:r>
              <a:rPr lang="en-US" sz="4000" b="1" dirty="0">
                <a:solidFill>
                  <a:schemeClr val="tx1"/>
                </a:solidFill>
              </a:rPr>
              <a:t>19:9-10</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3968254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370116"/>
            <a:ext cx="11821887" cy="6183085"/>
          </a:xfrm>
        </p:spPr>
        <p:txBody>
          <a:bodyPr>
            <a:normAutofit/>
          </a:bodyPr>
          <a:lstStyle/>
          <a:p>
            <a:pPr algn="ctr">
              <a:buNone/>
            </a:pPr>
            <a:r>
              <a:rPr lang="en-US" sz="4800" b="1" dirty="0">
                <a:solidFill>
                  <a:schemeClr val="tx1"/>
                </a:solidFill>
              </a:rPr>
              <a:t>Teaching on Giving to the Poor</a:t>
            </a:r>
          </a:p>
          <a:p>
            <a:pPr>
              <a:buNone/>
            </a:pPr>
            <a:r>
              <a:rPr lang="en-US" sz="4000" b="1" dirty="0" smtClean="0">
                <a:solidFill>
                  <a:schemeClr val="tx1"/>
                </a:solidFill>
              </a:rPr>
              <a:t>But </a:t>
            </a:r>
            <a:r>
              <a:rPr lang="en-US" sz="4000" b="1" dirty="0">
                <a:solidFill>
                  <a:schemeClr val="tx1"/>
                </a:solidFill>
              </a:rPr>
              <a:t>when you </a:t>
            </a:r>
            <a:r>
              <a:rPr lang="en-US" sz="4000" b="1" dirty="0" smtClean="0">
                <a:solidFill>
                  <a:schemeClr val="tx1"/>
                </a:solidFill>
              </a:rPr>
              <a:t>give money to a needy person, </a:t>
            </a:r>
            <a:r>
              <a:rPr lang="en-US" sz="4000" b="1" dirty="0">
                <a:solidFill>
                  <a:schemeClr val="tx1"/>
                </a:solidFill>
              </a:rPr>
              <a:t>do not let your left hand know what your right hand is doing, so that your kind deed shall be in secret. And your Father who sees in secret shall Himself reward you openly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6:3-4</a:t>
            </a:r>
            <a:r>
              <a:rPr lang="en-US" sz="4000" b="1" dirty="0">
                <a:solidFill>
                  <a:schemeClr val="tx1"/>
                </a:solidFill>
              </a:rPr>
              <a:t>)</a:t>
            </a:r>
          </a:p>
        </p:txBody>
      </p:sp>
    </p:spTree>
    <p:extLst>
      <p:ext uri="{BB962C8B-B14F-4D97-AF65-F5344CB8AC3E}">
        <p14:creationId xmlns:p14="http://schemas.microsoft.com/office/powerpoint/2010/main" val="1647525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2" y="359230"/>
            <a:ext cx="11234057" cy="6193972"/>
          </a:xfrm>
        </p:spPr>
        <p:txBody>
          <a:bodyPr>
            <a:normAutofit/>
          </a:bodyPr>
          <a:lstStyle/>
          <a:p>
            <a:pPr algn="ctr">
              <a:buNone/>
            </a:pPr>
            <a:r>
              <a:rPr lang="en-US" sz="4800" b="1" dirty="0">
                <a:solidFill>
                  <a:schemeClr val="tx1"/>
                </a:solidFill>
              </a:rPr>
              <a:t>Right Hand, Left Hand</a:t>
            </a:r>
          </a:p>
          <a:p>
            <a:pPr>
              <a:buNone/>
            </a:pPr>
            <a:r>
              <a:rPr lang="en-US" sz="4000" b="1" dirty="0">
                <a:solidFill>
                  <a:schemeClr val="tx1"/>
                </a:solidFill>
              </a:rPr>
              <a:t>A wise man's heart </a:t>
            </a:r>
            <a:r>
              <a:rPr lang="en-US" sz="4000" b="1" i="1" dirty="0">
                <a:solidFill>
                  <a:schemeClr val="tx1"/>
                </a:solidFill>
              </a:rPr>
              <a:t>is </a:t>
            </a:r>
            <a:r>
              <a:rPr lang="en-US" sz="4000" b="1" dirty="0">
                <a:solidFill>
                  <a:schemeClr val="tx1"/>
                </a:solidFill>
              </a:rPr>
              <a:t>at his right hand; but a fool's heart at his left. (Ecclesiastes 10:2, KJV</a:t>
            </a:r>
            <a:r>
              <a:rPr lang="en-US" sz="4000" b="1" dirty="0" smtClean="0">
                <a:solidFill>
                  <a:schemeClr val="tx1"/>
                </a:solidFill>
              </a:rPr>
              <a:t>)</a:t>
            </a:r>
            <a:endParaRPr lang="en-US" sz="4000" dirty="0">
              <a:solidFill>
                <a:schemeClr val="tx1"/>
              </a:solidFill>
            </a:endParaRPr>
          </a:p>
          <a:p>
            <a:pPr>
              <a:buNone/>
            </a:pPr>
            <a:r>
              <a:rPr lang="en-US" sz="4000" dirty="0">
                <a:solidFill>
                  <a:schemeClr val="tx1"/>
                </a:solidFill>
              </a:rPr>
              <a:t>To paraphrase, </a:t>
            </a:r>
            <a:r>
              <a:rPr lang="en-US" sz="4000" dirty="0" err="1" smtClean="0">
                <a:solidFill>
                  <a:schemeClr val="tx1"/>
                </a:solidFill>
              </a:rPr>
              <a:t>Yahusha</a:t>
            </a:r>
            <a:r>
              <a:rPr lang="en-US" sz="4000" dirty="0" smtClean="0">
                <a:solidFill>
                  <a:schemeClr val="tx1"/>
                </a:solidFill>
              </a:rPr>
              <a:t> may be </a:t>
            </a:r>
            <a:r>
              <a:rPr lang="en-US" sz="4000" dirty="0">
                <a:solidFill>
                  <a:schemeClr val="tx1"/>
                </a:solidFill>
              </a:rPr>
              <a:t>saying, "</a:t>
            </a:r>
            <a:r>
              <a:rPr lang="en-US" sz="4000" b="1" dirty="0">
                <a:solidFill>
                  <a:schemeClr val="tx1"/>
                </a:solidFill>
              </a:rPr>
              <a:t>Do not let the foolish one know what the wise one is doing</a:t>
            </a:r>
            <a:r>
              <a:rPr lang="en-US" sz="4000" dirty="0" smtClean="0">
                <a:solidFill>
                  <a:schemeClr val="tx1"/>
                </a:solidFill>
              </a:rPr>
              <a:t>.“</a:t>
            </a:r>
          </a:p>
          <a:p>
            <a:pPr>
              <a:buNone/>
            </a:pPr>
            <a:endParaRPr lang="en-US" sz="4000" b="1" dirty="0" smtClean="0"/>
          </a:p>
          <a:p>
            <a:pPr>
              <a:buNone/>
            </a:pPr>
            <a:r>
              <a:rPr lang="en-US" sz="4000" b="1" dirty="0" smtClean="0"/>
              <a:t>Or is he utilizing the Body metaphor again?</a:t>
            </a:r>
          </a:p>
          <a:p>
            <a:pPr>
              <a:buNone/>
            </a:pPr>
            <a:r>
              <a:rPr lang="en-US" sz="4000" b="1" dirty="0" smtClean="0">
                <a:solidFill>
                  <a:schemeClr val="tx1"/>
                </a:solidFill>
              </a:rPr>
              <a:t>“Do not let others know what you are doing”</a:t>
            </a:r>
            <a:endParaRPr lang="en-US" sz="4000" b="1" dirty="0">
              <a:solidFill>
                <a:schemeClr val="tx1"/>
              </a:solidFill>
            </a:endParaRPr>
          </a:p>
        </p:txBody>
      </p:sp>
    </p:spTree>
    <p:extLst>
      <p:ext uri="{BB962C8B-B14F-4D97-AF65-F5344CB8AC3E}">
        <p14:creationId xmlns:p14="http://schemas.microsoft.com/office/powerpoint/2010/main" val="811768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57201"/>
            <a:ext cx="11440887" cy="6096000"/>
          </a:xfrm>
        </p:spPr>
        <p:txBody>
          <a:bodyPr>
            <a:normAutofit fontScale="92500" lnSpcReduction="10000"/>
          </a:bodyPr>
          <a:lstStyle/>
          <a:p>
            <a:pPr marL="0" indent="0">
              <a:buNone/>
            </a:pPr>
            <a:r>
              <a:rPr lang="en-US" sz="4300" b="1" dirty="0">
                <a:solidFill>
                  <a:schemeClr val="tx1"/>
                </a:solidFill>
              </a:rPr>
              <a:t>The Pharisees taught that this giving to the poor was to be done discreetly, so as to not call attention to the giver.</a:t>
            </a:r>
          </a:p>
          <a:p>
            <a:pPr marL="0" indent="0">
              <a:buNone/>
            </a:pPr>
            <a:r>
              <a:rPr lang="en-US" sz="4300" b="1" dirty="0">
                <a:solidFill>
                  <a:schemeClr val="tx1"/>
                </a:solidFill>
              </a:rPr>
              <a:t>"Don't do good deeds to be noticed" (</a:t>
            </a:r>
            <a:r>
              <a:rPr lang="en-US" sz="4300" b="1" i="1" dirty="0">
                <a:solidFill>
                  <a:schemeClr val="tx1"/>
                </a:solidFill>
              </a:rPr>
              <a:t>Babylonian Talmud, </a:t>
            </a:r>
            <a:r>
              <a:rPr lang="en-US" sz="4300" b="1" i="1" dirty="0" err="1">
                <a:solidFill>
                  <a:schemeClr val="tx1"/>
                </a:solidFill>
              </a:rPr>
              <a:t>Berachot</a:t>
            </a:r>
            <a:r>
              <a:rPr lang="en-US" sz="4300" b="1" i="1" dirty="0">
                <a:solidFill>
                  <a:schemeClr val="tx1"/>
                </a:solidFill>
              </a:rPr>
              <a:t> 17b</a:t>
            </a:r>
            <a:r>
              <a:rPr lang="en-US" sz="4300" b="1" dirty="0">
                <a:solidFill>
                  <a:schemeClr val="tx1"/>
                </a:solidFill>
              </a:rPr>
              <a:t>).</a:t>
            </a:r>
          </a:p>
          <a:p>
            <a:pPr marL="0" indent="0">
              <a:buNone/>
            </a:pPr>
            <a:r>
              <a:rPr lang="en-US" sz="4300" b="1" dirty="0">
                <a:solidFill>
                  <a:schemeClr val="tx1"/>
                </a:solidFill>
              </a:rPr>
              <a:t>"He who gives alms in secret is greater than Moses" (</a:t>
            </a:r>
            <a:r>
              <a:rPr lang="en-US" sz="4300" b="1" i="1" dirty="0">
                <a:solidFill>
                  <a:schemeClr val="tx1"/>
                </a:solidFill>
              </a:rPr>
              <a:t>Babylonian Talmud, </a:t>
            </a:r>
            <a:r>
              <a:rPr lang="en-US" sz="4300" b="1" i="1" dirty="0" err="1">
                <a:solidFill>
                  <a:schemeClr val="tx1"/>
                </a:solidFill>
              </a:rPr>
              <a:t>Bava</a:t>
            </a:r>
            <a:r>
              <a:rPr lang="en-US" sz="4300" b="1" i="1" dirty="0">
                <a:solidFill>
                  <a:schemeClr val="tx1"/>
                </a:solidFill>
              </a:rPr>
              <a:t> </a:t>
            </a:r>
            <a:r>
              <a:rPr lang="en-US" sz="4300" b="1" i="1" dirty="0" err="1">
                <a:solidFill>
                  <a:schemeClr val="tx1"/>
                </a:solidFill>
              </a:rPr>
              <a:t>Batra</a:t>
            </a:r>
            <a:r>
              <a:rPr lang="en-US" sz="4300" b="1" i="1" dirty="0">
                <a:solidFill>
                  <a:schemeClr val="tx1"/>
                </a:solidFill>
              </a:rPr>
              <a:t> 9b</a:t>
            </a:r>
            <a:r>
              <a:rPr lang="en-US" sz="4300" b="1" dirty="0">
                <a:solidFill>
                  <a:schemeClr val="tx1"/>
                </a:solidFill>
              </a:rPr>
              <a:t>)</a:t>
            </a:r>
          </a:p>
          <a:p>
            <a:pPr marL="0" indent="0">
              <a:buNone/>
            </a:pPr>
            <a:r>
              <a:rPr lang="en-US" sz="4300" b="1" dirty="0">
                <a:solidFill>
                  <a:schemeClr val="tx1"/>
                </a:solidFill>
              </a:rPr>
              <a:t>"The greatest form of charity is when you give and do not know to whom you give, and the recipient takes and does not know from whom he takes" (</a:t>
            </a:r>
            <a:r>
              <a:rPr lang="en-US" sz="4300" b="1" i="1" dirty="0">
                <a:solidFill>
                  <a:schemeClr val="tx1"/>
                </a:solidFill>
              </a:rPr>
              <a:t>Babylonian Talmud, </a:t>
            </a:r>
            <a:r>
              <a:rPr lang="en-US" sz="4300" b="1" i="1" dirty="0" err="1">
                <a:solidFill>
                  <a:schemeClr val="tx1"/>
                </a:solidFill>
              </a:rPr>
              <a:t>Bava</a:t>
            </a:r>
            <a:r>
              <a:rPr lang="en-US" sz="4300" b="1" i="1" dirty="0">
                <a:solidFill>
                  <a:schemeClr val="tx1"/>
                </a:solidFill>
              </a:rPr>
              <a:t> </a:t>
            </a:r>
            <a:r>
              <a:rPr lang="en-US" sz="4300" b="1" i="1" dirty="0" err="1">
                <a:solidFill>
                  <a:schemeClr val="tx1"/>
                </a:solidFill>
              </a:rPr>
              <a:t>Batra</a:t>
            </a:r>
            <a:r>
              <a:rPr lang="en-US" sz="4300" b="1" i="1" dirty="0">
                <a:solidFill>
                  <a:schemeClr val="tx1"/>
                </a:solidFill>
              </a:rPr>
              <a:t> 10b</a:t>
            </a:r>
            <a:r>
              <a:rPr lang="en-US" sz="4300" b="1" dirty="0">
                <a:solidFill>
                  <a:schemeClr val="tx1"/>
                </a:solidFill>
              </a:rPr>
              <a:t>).</a:t>
            </a:r>
          </a:p>
          <a:p>
            <a:pPr algn="ctr">
              <a:buNone/>
            </a:pPr>
            <a:endParaRPr lang="en-US" sz="5333" dirty="0">
              <a:solidFill>
                <a:schemeClr val="tx1"/>
              </a:solidFill>
            </a:endParaRPr>
          </a:p>
        </p:txBody>
      </p:sp>
    </p:spTree>
    <p:extLst>
      <p:ext uri="{BB962C8B-B14F-4D97-AF65-F5344CB8AC3E}">
        <p14:creationId xmlns:p14="http://schemas.microsoft.com/office/powerpoint/2010/main" val="3713411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4" y="381001"/>
            <a:ext cx="11767457" cy="6357256"/>
          </a:xfrm>
        </p:spPr>
        <p:txBody>
          <a:bodyPr>
            <a:normAutofit/>
          </a:bodyPr>
          <a:lstStyle/>
          <a:p>
            <a:pPr algn="ctr">
              <a:buNone/>
            </a:pPr>
            <a:r>
              <a:rPr lang="en-US" sz="4800" b="1" dirty="0" smtClean="0">
                <a:solidFill>
                  <a:schemeClr val="tx1"/>
                </a:solidFill>
              </a:rPr>
              <a:t>#2 Act of Righteousness: Prayer</a:t>
            </a:r>
            <a:endParaRPr lang="en-US" sz="4800" b="1" dirty="0">
              <a:solidFill>
                <a:schemeClr val="tx1"/>
              </a:solidFill>
            </a:endParaRPr>
          </a:p>
          <a:p>
            <a:pPr>
              <a:buNone/>
            </a:pPr>
            <a:r>
              <a:rPr lang="en-US" sz="4000" b="1" dirty="0">
                <a:solidFill>
                  <a:schemeClr val="tx1"/>
                </a:solidFill>
              </a:rPr>
              <a:t>And when you pray, you shall not be like the hypocrites. For they love to pray standing in the </a:t>
            </a:r>
            <a:r>
              <a:rPr lang="en-US" sz="4000" b="1" dirty="0" err="1" smtClean="0"/>
              <a:t>synogogues</a:t>
            </a:r>
            <a:r>
              <a:rPr lang="en-US" sz="4000" b="1" dirty="0" smtClean="0">
                <a:solidFill>
                  <a:schemeClr val="tx1"/>
                </a:solidFill>
              </a:rPr>
              <a:t> </a:t>
            </a:r>
            <a:r>
              <a:rPr lang="en-US" sz="4000" b="1" dirty="0">
                <a:solidFill>
                  <a:schemeClr val="tx1"/>
                </a:solidFill>
              </a:rPr>
              <a:t>and on the corners of the streets, to be seen by men.  Truly, I say to you, they have their reward.  </a:t>
            </a:r>
            <a:r>
              <a:rPr lang="en-US" sz="4000" b="1" dirty="0" smtClean="0"/>
              <a:t>(</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6:5)</a:t>
            </a:r>
          </a:p>
          <a:p>
            <a:pPr>
              <a:buNone/>
            </a:pPr>
            <a:r>
              <a:rPr lang="en-US" sz="4000" b="1" dirty="0" smtClean="0"/>
              <a:t>Cf. other problems with the Pharisees - Matthew 23</a:t>
            </a:r>
            <a:endParaRPr lang="en-US" sz="4000" b="1" dirty="0">
              <a:solidFill>
                <a:schemeClr val="tx1"/>
              </a:solidFill>
            </a:endParaRPr>
          </a:p>
        </p:txBody>
      </p:sp>
    </p:spTree>
    <p:extLst>
      <p:ext uri="{BB962C8B-B14F-4D97-AF65-F5344CB8AC3E}">
        <p14:creationId xmlns:p14="http://schemas.microsoft.com/office/powerpoint/2010/main" val="1585261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4" y="381001"/>
            <a:ext cx="11767457" cy="6357256"/>
          </a:xfrm>
        </p:spPr>
        <p:txBody>
          <a:bodyPr>
            <a:normAutofit/>
          </a:bodyPr>
          <a:lstStyle/>
          <a:p>
            <a:pPr algn="ctr">
              <a:buNone/>
            </a:pPr>
            <a:r>
              <a:rPr lang="en-US" sz="4800" b="1" dirty="0" smtClean="0">
                <a:solidFill>
                  <a:schemeClr val="tx1"/>
                </a:solidFill>
              </a:rPr>
              <a:t>#2 Act of Righteousness: Prayer</a:t>
            </a:r>
            <a:endParaRPr lang="en-US" sz="4800" b="1" dirty="0">
              <a:solidFill>
                <a:schemeClr val="tx1"/>
              </a:solidFill>
            </a:endParaRPr>
          </a:p>
          <a:p>
            <a:pPr>
              <a:buNone/>
            </a:pPr>
            <a:r>
              <a:rPr lang="en-US" sz="4000" b="1" dirty="0" smtClean="0">
                <a:solidFill>
                  <a:schemeClr val="tx1"/>
                </a:solidFill>
              </a:rPr>
              <a:t>But </a:t>
            </a:r>
            <a:r>
              <a:rPr lang="en-US" sz="4000" b="1" dirty="0">
                <a:solidFill>
                  <a:schemeClr val="tx1"/>
                </a:solidFill>
              </a:rPr>
              <a:t>you, </a:t>
            </a:r>
            <a:r>
              <a:rPr lang="en-US" sz="4000" b="1" u="sng" dirty="0">
                <a:solidFill>
                  <a:schemeClr val="tx1"/>
                </a:solidFill>
              </a:rPr>
              <a:t>when you pray, go into your room, and having shut your door, pray to your Father who is in the secret place</a:t>
            </a:r>
            <a:r>
              <a:rPr lang="en-US" sz="4000" b="1" dirty="0">
                <a:solidFill>
                  <a:schemeClr val="tx1"/>
                </a:solidFill>
              </a:rPr>
              <a:t>. </a:t>
            </a:r>
            <a:r>
              <a:rPr lang="en-US" sz="4000" b="1" dirty="0"/>
              <a:t>And your Father who sees in secret shall reward you openly.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6:6)</a:t>
            </a:r>
            <a:endParaRPr lang="en-US" sz="4000" b="1" dirty="0">
              <a:solidFill>
                <a:schemeClr val="tx1"/>
              </a:solidFill>
            </a:endParaRPr>
          </a:p>
        </p:txBody>
      </p:sp>
    </p:spTree>
    <p:extLst>
      <p:ext uri="{BB962C8B-B14F-4D97-AF65-F5344CB8AC3E}">
        <p14:creationId xmlns:p14="http://schemas.microsoft.com/office/powerpoint/2010/main" val="1870091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876304"/>
            <a:ext cx="11136086" cy="5676897"/>
          </a:xfrm>
        </p:spPr>
        <p:txBody>
          <a:bodyPr>
            <a:normAutofit/>
          </a:bodyPr>
          <a:lstStyle/>
          <a:p>
            <a:pPr algn="ctr">
              <a:buNone/>
            </a:pPr>
            <a:r>
              <a:rPr lang="en-US" sz="4800" b="1" dirty="0">
                <a:solidFill>
                  <a:schemeClr val="tx1"/>
                </a:solidFill>
              </a:rPr>
              <a:t>Elisha’s Private Prayer</a:t>
            </a:r>
          </a:p>
          <a:p>
            <a:pPr>
              <a:buNone/>
            </a:pPr>
            <a:r>
              <a:rPr lang="en-US" sz="4000" b="1" dirty="0">
                <a:solidFill>
                  <a:schemeClr val="tx1"/>
                </a:solidFill>
              </a:rPr>
              <a:t>When </a:t>
            </a:r>
            <a:r>
              <a:rPr lang="en-US" sz="4000" b="1" dirty="0" smtClean="0">
                <a:solidFill>
                  <a:schemeClr val="tx1"/>
                </a:solidFill>
              </a:rPr>
              <a:t>Elisha </a:t>
            </a:r>
            <a:r>
              <a:rPr lang="en-US" sz="4000" b="1" dirty="0">
                <a:solidFill>
                  <a:schemeClr val="tx1"/>
                </a:solidFill>
              </a:rPr>
              <a:t>arrived at the house, there was the child lying dead on his bed.  He went in by himself and closed the door. Then he prayed to </a:t>
            </a:r>
            <a:r>
              <a:rPr lang="en-US" sz="4000" b="1" dirty="0" smtClean="0">
                <a:solidFill>
                  <a:schemeClr val="tx1"/>
                </a:solidFill>
              </a:rPr>
              <a:t>Yahuwah </a:t>
            </a:r>
            <a:r>
              <a:rPr lang="en-US" sz="4000" b="1" dirty="0">
                <a:solidFill>
                  <a:schemeClr val="tx1"/>
                </a:solidFill>
              </a:rPr>
              <a:t>(2 Melachim [Kings] 4:32-33</a:t>
            </a:r>
            <a:r>
              <a:rPr lang="en-US" sz="4000" b="1" dirty="0" smtClean="0">
                <a:solidFill>
                  <a:schemeClr val="tx1"/>
                </a:solidFill>
              </a:rPr>
              <a:t>).</a:t>
            </a:r>
          </a:p>
          <a:p>
            <a:pPr>
              <a:buNone/>
            </a:pPr>
            <a:r>
              <a:rPr lang="en-US" sz="4000" b="1" dirty="0" smtClean="0"/>
              <a:t>Why did he close the door?  The unbelievers would have scoffed.</a:t>
            </a:r>
            <a:endParaRPr lang="en-US" sz="4000" b="1" dirty="0">
              <a:solidFill>
                <a:schemeClr val="tx1"/>
              </a:solidFill>
            </a:endParaRPr>
          </a:p>
        </p:txBody>
      </p:sp>
    </p:spTree>
    <p:extLst>
      <p:ext uri="{BB962C8B-B14F-4D97-AF65-F5344CB8AC3E}">
        <p14:creationId xmlns:p14="http://schemas.microsoft.com/office/powerpoint/2010/main" val="38168313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876304"/>
            <a:ext cx="11136086" cy="5676897"/>
          </a:xfrm>
        </p:spPr>
        <p:txBody>
          <a:bodyPr>
            <a:normAutofit/>
          </a:bodyPr>
          <a:lstStyle/>
          <a:p>
            <a:pPr algn="ctr">
              <a:buNone/>
            </a:pPr>
            <a:r>
              <a:rPr lang="en-US" sz="4800" b="1" dirty="0" err="1" smtClean="0">
                <a:solidFill>
                  <a:schemeClr val="tx1"/>
                </a:solidFill>
              </a:rPr>
              <a:t>Yahusha’s</a:t>
            </a:r>
            <a:r>
              <a:rPr lang="en-US" sz="4800" b="1" dirty="0" smtClean="0">
                <a:solidFill>
                  <a:schemeClr val="tx1"/>
                </a:solidFill>
              </a:rPr>
              <a:t> Private Prayer</a:t>
            </a:r>
            <a:endParaRPr lang="en-US" sz="4800" b="1" dirty="0">
              <a:solidFill>
                <a:schemeClr val="tx1"/>
              </a:solidFill>
            </a:endParaRPr>
          </a:p>
          <a:p>
            <a:pPr marL="0" indent="0">
              <a:buNone/>
            </a:pPr>
            <a:r>
              <a:rPr lang="en-US" sz="4000" b="1" dirty="0" smtClean="0"/>
              <a:t>When </a:t>
            </a:r>
            <a:r>
              <a:rPr lang="en-US" sz="4000" b="1" dirty="0" err="1"/>
              <a:t>Yahusha</a:t>
            </a:r>
            <a:r>
              <a:rPr lang="en-US" sz="4000" b="1" dirty="0"/>
              <a:t> entered the ruler's house and saw the flute players and the noisy </a:t>
            </a:r>
            <a:r>
              <a:rPr lang="en-US" sz="4000" b="1" dirty="0" smtClean="0"/>
              <a:t>crowd, </a:t>
            </a:r>
            <a:r>
              <a:rPr lang="en-US" sz="4000" b="1" dirty="0"/>
              <a:t>he said, "Go away. The girl is not dead but asleep." But they laughed at </a:t>
            </a:r>
            <a:r>
              <a:rPr lang="en-US" sz="4000" b="1" dirty="0" smtClean="0"/>
              <a:t>him. </a:t>
            </a:r>
            <a:r>
              <a:rPr lang="en-US" sz="4000" b="1" u="sng" dirty="0"/>
              <a:t>After the crowd had been put outside</a:t>
            </a:r>
            <a:r>
              <a:rPr lang="en-US" sz="4000" b="1" dirty="0"/>
              <a:t>, he went in and took the girl by the hand, and she got up</a:t>
            </a:r>
            <a:r>
              <a:rPr lang="en-US" sz="4000" b="1" dirty="0" smtClean="0"/>
              <a:t>. (Matthew 9:23-25)</a:t>
            </a:r>
          </a:p>
          <a:p>
            <a:pPr marL="0" indent="0">
              <a:buNone/>
            </a:pPr>
            <a:r>
              <a:rPr lang="en-US" sz="4000" b="1" dirty="0" smtClean="0"/>
              <a:t>See also Mark 5:35-43</a:t>
            </a:r>
            <a:endParaRPr lang="en-US" sz="4000" b="1" dirty="0"/>
          </a:p>
          <a:p>
            <a:pPr>
              <a:buNone/>
            </a:pPr>
            <a:endParaRPr lang="en-US" sz="4000" b="1" dirty="0">
              <a:solidFill>
                <a:schemeClr val="tx1"/>
              </a:solidFill>
            </a:endParaRPr>
          </a:p>
        </p:txBody>
      </p:sp>
    </p:spTree>
    <p:extLst>
      <p:ext uri="{BB962C8B-B14F-4D97-AF65-F5344CB8AC3E}">
        <p14:creationId xmlns:p14="http://schemas.microsoft.com/office/powerpoint/2010/main" val="1493941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876304"/>
            <a:ext cx="11136086" cy="5676897"/>
          </a:xfrm>
        </p:spPr>
        <p:txBody>
          <a:bodyPr>
            <a:normAutofit/>
          </a:bodyPr>
          <a:lstStyle/>
          <a:p>
            <a:pPr algn="ctr">
              <a:buNone/>
            </a:pPr>
            <a:r>
              <a:rPr lang="en-US" sz="4800" b="1" dirty="0" smtClean="0"/>
              <a:t>Shutting the Door Behind You</a:t>
            </a:r>
            <a:endParaRPr lang="en-US" sz="4800" b="1" dirty="0">
              <a:solidFill>
                <a:schemeClr val="tx1"/>
              </a:solidFill>
            </a:endParaRPr>
          </a:p>
          <a:p>
            <a:pPr marL="0" indent="0">
              <a:buNone/>
            </a:pPr>
            <a:r>
              <a:rPr lang="en-US" sz="4000" b="1" dirty="0" smtClean="0"/>
              <a:t>Go</a:t>
            </a:r>
            <a:r>
              <a:rPr lang="en-US" sz="4000" b="1" dirty="0"/>
              <a:t>, my people, </a:t>
            </a:r>
            <a:r>
              <a:rPr lang="en-US" sz="4000" b="1" u="sng" dirty="0"/>
              <a:t>enter your rooms and shut the doors behind you</a:t>
            </a:r>
            <a:r>
              <a:rPr lang="en-US" sz="4000" b="1" dirty="0"/>
              <a:t>; hide yourselves for a little while until his wrath has passed </a:t>
            </a:r>
            <a:r>
              <a:rPr lang="en-US" sz="4000" b="1" dirty="0" smtClean="0"/>
              <a:t>by. </a:t>
            </a:r>
            <a:r>
              <a:rPr lang="en-US" sz="4000" b="1" dirty="0"/>
              <a:t>See, Yahuwah is coming out of his dwelling to punish the people of the earth for their sins. The earth will disclose the blood shed upon her; she will conceal her slain no longer</a:t>
            </a:r>
            <a:r>
              <a:rPr lang="en-US" sz="4000" b="1" dirty="0" smtClean="0"/>
              <a:t>. (Isaiah 26:20-21)</a:t>
            </a:r>
            <a:endParaRPr lang="en-US" dirty="0"/>
          </a:p>
        </p:txBody>
      </p:sp>
    </p:spTree>
    <p:extLst>
      <p:ext uri="{BB962C8B-B14F-4D97-AF65-F5344CB8AC3E}">
        <p14:creationId xmlns:p14="http://schemas.microsoft.com/office/powerpoint/2010/main" val="20383885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876304"/>
            <a:ext cx="11136086" cy="5676897"/>
          </a:xfrm>
        </p:spPr>
        <p:txBody>
          <a:bodyPr>
            <a:normAutofit/>
          </a:bodyPr>
          <a:lstStyle/>
          <a:p>
            <a:pPr algn="ctr">
              <a:buNone/>
            </a:pPr>
            <a:r>
              <a:rPr lang="en-US" sz="4800" b="1" dirty="0" smtClean="0">
                <a:solidFill>
                  <a:schemeClr val="tx1"/>
                </a:solidFill>
              </a:rPr>
              <a:t>Is Public Prayer Okay?</a:t>
            </a:r>
            <a:endParaRPr lang="en-US" sz="4800" b="1" dirty="0">
              <a:solidFill>
                <a:schemeClr val="tx1"/>
              </a:solidFill>
            </a:endParaRPr>
          </a:p>
          <a:p>
            <a:pPr>
              <a:buNone/>
            </a:pPr>
            <a:r>
              <a:rPr lang="en-US" sz="4000" b="1" dirty="0" smtClean="0"/>
              <a:t>Many Scriptural public prayers</a:t>
            </a:r>
          </a:p>
          <a:p>
            <a:pPr>
              <a:buNone/>
            </a:pPr>
            <a:r>
              <a:rPr lang="en-US" sz="4000" b="1" dirty="0" smtClean="0">
                <a:solidFill>
                  <a:schemeClr val="tx1"/>
                </a:solidFill>
              </a:rPr>
              <a:t>e.g. Solomon dedicating the temple</a:t>
            </a:r>
          </a:p>
          <a:p>
            <a:pPr>
              <a:buNone/>
            </a:pPr>
            <a:r>
              <a:rPr lang="en-US" sz="4000" b="1" dirty="0" smtClean="0"/>
              <a:t>The prohibition seems to be against showmanship, not against public prayer</a:t>
            </a:r>
            <a:endParaRPr lang="en-US" sz="4000" b="1" dirty="0">
              <a:solidFill>
                <a:schemeClr val="tx1"/>
              </a:solidFill>
            </a:endParaRPr>
          </a:p>
        </p:txBody>
      </p:sp>
    </p:spTree>
    <p:extLst>
      <p:ext uri="{BB962C8B-B14F-4D97-AF65-F5344CB8AC3E}">
        <p14:creationId xmlns:p14="http://schemas.microsoft.com/office/powerpoint/2010/main" val="20615395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4" y="381001"/>
            <a:ext cx="11767457" cy="6357256"/>
          </a:xfrm>
        </p:spPr>
        <p:txBody>
          <a:bodyPr>
            <a:normAutofit/>
          </a:bodyPr>
          <a:lstStyle/>
          <a:p>
            <a:pPr algn="ctr">
              <a:buNone/>
            </a:pPr>
            <a:r>
              <a:rPr lang="en-US" sz="4800" b="1" dirty="0">
                <a:solidFill>
                  <a:schemeClr val="tx1"/>
                </a:solidFill>
              </a:rPr>
              <a:t>Teaching On Prayer</a:t>
            </a:r>
          </a:p>
          <a:p>
            <a:pPr>
              <a:buNone/>
            </a:pPr>
            <a:r>
              <a:rPr lang="en-US" sz="4000" b="1" dirty="0" smtClean="0">
                <a:solidFill>
                  <a:schemeClr val="tx1"/>
                </a:solidFill>
              </a:rPr>
              <a:t>And </a:t>
            </a:r>
            <a:r>
              <a:rPr lang="en-US" sz="4000" b="1" dirty="0">
                <a:solidFill>
                  <a:schemeClr val="tx1"/>
                </a:solidFill>
              </a:rPr>
              <a:t>when praying, do not keep on babbling like the gentiles. For they think that they shall be heard for their many words.  Therefore do not be like them, for your Father knows what you need before you ask Him.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6:7-8</a:t>
            </a:r>
            <a:r>
              <a:rPr lang="en-US" sz="4000" b="1" dirty="0">
                <a:solidFill>
                  <a:schemeClr val="tx1"/>
                </a:solidFill>
              </a:rPr>
              <a:t>)</a:t>
            </a:r>
          </a:p>
        </p:txBody>
      </p:sp>
    </p:spTree>
    <p:extLst>
      <p:ext uri="{BB962C8B-B14F-4D97-AF65-F5344CB8AC3E}">
        <p14:creationId xmlns:p14="http://schemas.microsoft.com/office/powerpoint/2010/main" val="5835798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76304"/>
            <a:ext cx="11016343" cy="5676897"/>
          </a:xfrm>
        </p:spPr>
        <p:txBody>
          <a:bodyPr>
            <a:normAutofit/>
          </a:bodyPr>
          <a:lstStyle/>
          <a:p>
            <a:pPr algn="ctr">
              <a:buNone/>
            </a:pPr>
            <a:r>
              <a:rPr lang="en-US" sz="4800" b="1" dirty="0">
                <a:solidFill>
                  <a:schemeClr val="tx1"/>
                </a:solidFill>
              </a:rPr>
              <a:t>Babbling is of Baal worship</a:t>
            </a:r>
          </a:p>
          <a:p>
            <a:pPr>
              <a:buNone/>
            </a:pPr>
            <a:r>
              <a:rPr lang="en-US" sz="4000" b="1" dirty="0" err="1" smtClean="0">
                <a:solidFill>
                  <a:schemeClr val="tx1"/>
                </a:solidFill>
              </a:rPr>
              <a:t>Heb</a:t>
            </a:r>
            <a:r>
              <a:rPr lang="en-US" sz="4000" b="1" dirty="0" smtClean="0">
                <a:solidFill>
                  <a:schemeClr val="tx1"/>
                </a:solidFill>
              </a:rPr>
              <a:t> </a:t>
            </a:r>
            <a:r>
              <a:rPr lang="en-US" sz="4000" b="1" i="1" dirty="0" err="1" smtClean="0">
                <a:solidFill>
                  <a:schemeClr val="tx1"/>
                </a:solidFill>
              </a:rPr>
              <a:t>ratat</a:t>
            </a:r>
            <a:r>
              <a:rPr lang="en-US" sz="4000" b="1" dirty="0" smtClean="0">
                <a:solidFill>
                  <a:schemeClr val="tx1"/>
                </a:solidFill>
              </a:rPr>
              <a:t> - Vain repetitions, stammering, quaking, trembling, raving in an ecstatic fervor</a:t>
            </a:r>
          </a:p>
          <a:p>
            <a:pPr>
              <a:buNone/>
            </a:pPr>
            <a:r>
              <a:rPr lang="en-US" sz="4000" b="1" dirty="0">
                <a:solidFill>
                  <a:schemeClr val="tx1"/>
                </a:solidFill>
              </a:rPr>
              <a:t>When Ephraim </a:t>
            </a:r>
            <a:r>
              <a:rPr lang="en-US" sz="4000" b="1" dirty="0" err="1">
                <a:solidFill>
                  <a:schemeClr val="tx1"/>
                </a:solidFill>
              </a:rPr>
              <a:t>spake</a:t>
            </a:r>
            <a:r>
              <a:rPr lang="en-US" sz="4000" b="1" dirty="0">
                <a:solidFill>
                  <a:schemeClr val="tx1"/>
                </a:solidFill>
              </a:rPr>
              <a:t> </a:t>
            </a:r>
            <a:r>
              <a:rPr lang="en-US" sz="4000" b="1" u="sng" dirty="0">
                <a:solidFill>
                  <a:schemeClr val="tx1"/>
                </a:solidFill>
              </a:rPr>
              <a:t>trembling</a:t>
            </a:r>
            <a:r>
              <a:rPr lang="en-US" sz="4000" b="1" dirty="0">
                <a:solidFill>
                  <a:schemeClr val="tx1"/>
                </a:solidFill>
              </a:rPr>
              <a:t>, he exalted himself in Israel; </a:t>
            </a:r>
            <a:r>
              <a:rPr lang="en-US" sz="4000" b="1" dirty="0" smtClean="0">
                <a:solidFill>
                  <a:schemeClr val="tx1"/>
                </a:solidFill>
              </a:rPr>
              <a:t>but when </a:t>
            </a:r>
            <a:r>
              <a:rPr lang="en-US" sz="4000" b="1" dirty="0">
                <a:solidFill>
                  <a:schemeClr val="tx1"/>
                </a:solidFill>
              </a:rPr>
              <a:t>he offended in Baal, he died</a:t>
            </a:r>
            <a:r>
              <a:rPr lang="en-US" sz="4000" b="1" dirty="0" smtClean="0">
                <a:solidFill>
                  <a:schemeClr val="tx1"/>
                </a:solidFill>
              </a:rPr>
              <a:t>. (Hosea 13:1, KJV</a:t>
            </a:r>
            <a:r>
              <a:rPr lang="en-US" sz="4000" b="1" dirty="0" smtClean="0">
                <a:solidFill>
                  <a:schemeClr val="tx1"/>
                </a:solidFill>
              </a:rPr>
              <a:t>)</a:t>
            </a:r>
          </a:p>
          <a:p>
            <a:pPr>
              <a:buNone/>
            </a:pPr>
            <a:r>
              <a:rPr lang="en-US" sz="4000" b="1" dirty="0" smtClean="0"/>
              <a:t>1 Kings 18:29 the prophets of </a:t>
            </a:r>
            <a:r>
              <a:rPr lang="en-US" sz="4000" b="1" dirty="0" err="1" smtClean="0"/>
              <a:t>Ba’al</a:t>
            </a:r>
            <a:r>
              <a:rPr lang="en-US" sz="4000" b="1" dirty="0" smtClean="0"/>
              <a:t> were raging (</a:t>
            </a:r>
            <a:r>
              <a:rPr lang="en-US" sz="4000" b="1" dirty="0" err="1" smtClean="0"/>
              <a:t>hithpael</a:t>
            </a:r>
            <a:r>
              <a:rPr lang="en-US" sz="4000" b="1" dirty="0" smtClean="0"/>
              <a:t> of </a:t>
            </a:r>
            <a:r>
              <a:rPr lang="en-US" sz="4000" b="1" dirty="0" err="1" smtClean="0"/>
              <a:t>nabi</a:t>
            </a:r>
            <a:r>
              <a:rPr lang="en-US" sz="4000" b="1" dirty="0" smtClean="0"/>
              <a:t>/to prophesy)</a:t>
            </a:r>
            <a:endParaRPr lang="en-US" sz="4000" b="1" dirty="0" smtClean="0">
              <a:solidFill>
                <a:schemeClr val="tx1"/>
              </a:solidFill>
            </a:endParaRPr>
          </a:p>
          <a:p>
            <a:pPr algn="ctr">
              <a:buNone/>
            </a:pPr>
            <a:endParaRPr lang="en-US" sz="5333" dirty="0">
              <a:solidFill>
                <a:schemeClr val="tx1"/>
              </a:solidFill>
            </a:endParaRPr>
          </a:p>
          <a:p>
            <a:pPr algn="ctr">
              <a:buNone/>
            </a:pPr>
            <a:endParaRPr lang="en-US" sz="5333" dirty="0">
              <a:solidFill>
                <a:schemeClr val="tx1"/>
              </a:solidFill>
            </a:endParaRPr>
          </a:p>
        </p:txBody>
      </p:sp>
    </p:spTree>
    <p:extLst>
      <p:ext uri="{BB962C8B-B14F-4D97-AF65-F5344CB8AC3E}">
        <p14:creationId xmlns:p14="http://schemas.microsoft.com/office/powerpoint/2010/main" val="6026850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76304"/>
            <a:ext cx="11016343" cy="5676897"/>
          </a:xfrm>
        </p:spPr>
        <p:txBody>
          <a:bodyPr>
            <a:normAutofit/>
          </a:bodyPr>
          <a:lstStyle/>
          <a:p>
            <a:pPr algn="ctr">
              <a:buNone/>
            </a:pPr>
            <a:r>
              <a:rPr lang="en-US" sz="4800" b="1" dirty="0">
                <a:solidFill>
                  <a:schemeClr val="tx1"/>
                </a:solidFill>
              </a:rPr>
              <a:t>Babbling is of Baal worship</a:t>
            </a:r>
          </a:p>
          <a:p>
            <a:pPr marL="0" indent="0">
              <a:buNone/>
            </a:pPr>
            <a:r>
              <a:rPr lang="en-US" sz="4000" b="1" dirty="0" smtClean="0"/>
              <a:t>1 Kings 18:28-29</a:t>
            </a:r>
          </a:p>
          <a:p>
            <a:pPr marL="0" indent="0">
              <a:buNone/>
            </a:pPr>
            <a:r>
              <a:rPr lang="en-US" sz="4000" b="1" dirty="0" smtClean="0"/>
              <a:t>So </a:t>
            </a:r>
            <a:r>
              <a:rPr lang="en-US" sz="4000" b="1" dirty="0"/>
              <a:t>they cried with a loud voice and cut themselves according to their custom with swords and lances until the blood gushed out on them.</a:t>
            </a:r>
          </a:p>
          <a:p>
            <a:pPr marL="0" indent="0">
              <a:buNone/>
            </a:pPr>
            <a:r>
              <a:rPr lang="en-US" sz="4000" b="1" dirty="0" smtClean="0"/>
              <a:t>When </a:t>
            </a:r>
            <a:r>
              <a:rPr lang="en-US" sz="4000" b="1" dirty="0"/>
              <a:t>midday was past, </a:t>
            </a:r>
            <a:r>
              <a:rPr lang="en-US" sz="4000" b="1" u="sng" dirty="0"/>
              <a:t>they raved</a:t>
            </a:r>
            <a:r>
              <a:rPr lang="en-US" sz="4000" b="1" dirty="0"/>
              <a:t> until the time of the offering of the </a:t>
            </a:r>
            <a:r>
              <a:rPr lang="en-US" sz="4000" b="1" i="1" dirty="0"/>
              <a:t>evening </a:t>
            </a:r>
            <a:r>
              <a:rPr lang="en-US" sz="4000" b="1" dirty="0"/>
              <a:t>sacrifice; but there was no voice, no one answered, and no one paid attention.</a:t>
            </a:r>
          </a:p>
          <a:p>
            <a:pPr algn="ctr">
              <a:buNone/>
            </a:pPr>
            <a:endParaRPr lang="en-US" sz="5333" dirty="0">
              <a:solidFill>
                <a:schemeClr val="tx1"/>
              </a:solidFill>
            </a:endParaRPr>
          </a:p>
          <a:p>
            <a:pPr algn="ctr">
              <a:buNone/>
            </a:pPr>
            <a:endParaRPr lang="en-US" sz="5333" dirty="0">
              <a:solidFill>
                <a:schemeClr val="tx1"/>
              </a:solidFill>
            </a:endParaRPr>
          </a:p>
        </p:txBody>
      </p:sp>
    </p:spTree>
    <p:extLst>
      <p:ext uri="{BB962C8B-B14F-4D97-AF65-F5344CB8AC3E}">
        <p14:creationId xmlns:p14="http://schemas.microsoft.com/office/powerpoint/2010/main" val="35963308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76304"/>
            <a:ext cx="11016343" cy="5676897"/>
          </a:xfrm>
        </p:spPr>
        <p:txBody>
          <a:bodyPr>
            <a:normAutofit/>
          </a:bodyPr>
          <a:lstStyle/>
          <a:p>
            <a:pPr algn="ctr">
              <a:buNone/>
            </a:pPr>
            <a:r>
              <a:rPr lang="en-US" sz="4800" b="1" dirty="0" smtClean="0">
                <a:solidFill>
                  <a:schemeClr val="tx1"/>
                </a:solidFill>
              </a:rPr>
              <a:t>Their Many Words</a:t>
            </a:r>
            <a:endParaRPr lang="en-US" sz="4800" b="1" dirty="0">
              <a:solidFill>
                <a:schemeClr val="tx1"/>
              </a:solidFill>
            </a:endParaRPr>
          </a:p>
          <a:p>
            <a:pPr>
              <a:buNone/>
            </a:pPr>
            <a:r>
              <a:rPr lang="en-US" sz="4000" b="1" dirty="0" smtClean="0"/>
              <a:t>Does this contradict the parable in which the neighbor continues to knock and ask for provision for his visitors?</a:t>
            </a:r>
          </a:p>
          <a:p>
            <a:pPr>
              <a:buNone/>
            </a:pPr>
            <a:r>
              <a:rPr lang="en-US" sz="4000" b="1" dirty="0" smtClean="0">
                <a:solidFill>
                  <a:schemeClr val="tx1"/>
                </a:solidFill>
              </a:rPr>
              <a:t>Note in Matthew 6: the babblings are vain repetitions, </a:t>
            </a:r>
            <a:r>
              <a:rPr lang="en-US" sz="4000" b="1" dirty="0" err="1" smtClean="0">
                <a:solidFill>
                  <a:schemeClr val="tx1"/>
                </a:solidFill>
              </a:rPr>
              <a:t>stammerings</a:t>
            </a:r>
            <a:endParaRPr lang="en-US" sz="5333" dirty="0">
              <a:solidFill>
                <a:schemeClr val="tx1"/>
              </a:solidFill>
            </a:endParaRPr>
          </a:p>
          <a:p>
            <a:pPr algn="ctr">
              <a:buNone/>
            </a:pPr>
            <a:endParaRPr lang="en-US" sz="5333" dirty="0">
              <a:solidFill>
                <a:schemeClr val="tx1"/>
              </a:solidFill>
            </a:endParaRPr>
          </a:p>
        </p:txBody>
      </p:sp>
    </p:spTree>
    <p:extLst>
      <p:ext uri="{BB962C8B-B14F-4D97-AF65-F5344CB8AC3E}">
        <p14:creationId xmlns:p14="http://schemas.microsoft.com/office/powerpoint/2010/main" val="39481486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829" y="876304"/>
            <a:ext cx="10940142" cy="5676897"/>
          </a:xfrm>
        </p:spPr>
        <p:txBody>
          <a:bodyPr>
            <a:normAutofit/>
          </a:bodyPr>
          <a:lstStyle/>
          <a:p>
            <a:pPr algn="ctr">
              <a:buNone/>
            </a:pPr>
            <a:r>
              <a:rPr lang="en-US" sz="4800" b="1" dirty="0">
                <a:solidFill>
                  <a:schemeClr val="tx1"/>
                </a:solidFill>
              </a:rPr>
              <a:t>“The Lord’s Prayer”</a:t>
            </a:r>
          </a:p>
          <a:p>
            <a:pPr>
              <a:buNone/>
            </a:pPr>
            <a:r>
              <a:rPr lang="en-US" sz="4800" b="1" dirty="0">
                <a:solidFill>
                  <a:schemeClr val="tx1"/>
                </a:solidFill>
              </a:rPr>
              <a:t>A sample prayer, </a:t>
            </a:r>
            <a:r>
              <a:rPr lang="en-US" sz="4800" b="1" dirty="0" smtClean="0"/>
              <a:t>an example of prayer</a:t>
            </a:r>
            <a:endParaRPr lang="en-US" sz="4800" b="1" dirty="0">
              <a:solidFill>
                <a:schemeClr val="tx1"/>
              </a:solidFill>
            </a:endParaRPr>
          </a:p>
          <a:p>
            <a:pPr>
              <a:buNone/>
            </a:pPr>
            <a:r>
              <a:rPr lang="en-US" sz="4800" b="1" dirty="0">
                <a:solidFill>
                  <a:schemeClr val="tx1"/>
                </a:solidFill>
              </a:rPr>
              <a:t>Not to be babbled or repeated again and </a:t>
            </a:r>
            <a:r>
              <a:rPr lang="en-US" sz="4800" b="1" dirty="0" smtClean="0">
                <a:solidFill>
                  <a:schemeClr val="tx1"/>
                </a:solidFill>
              </a:rPr>
              <a:t>again</a:t>
            </a:r>
          </a:p>
          <a:p>
            <a:pPr>
              <a:buNone/>
            </a:pPr>
            <a:r>
              <a:rPr lang="en-US" sz="4800" b="1" dirty="0" smtClean="0"/>
              <a:t>Is there anything wrong with praying the Lord’s prayer?</a:t>
            </a:r>
            <a:endParaRPr lang="en-US" sz="4800" b="1" dirty="0">
              <a:solidFill>
                <a:schemeClr val="tx1"/>
              </a:solidFill>
            </a:endParaRPr>
          </a:p>
        </p:txBody>
      </p:sp>
    </p:spTree>
    <p:extLst>
      <p:ext uri="{BB962C8B-B14F-4D97-AF65-F5344CB8AC3E}">
        <p14:creationId xmlns:p14="http://schemas.microsoft.com/office/powerpoint/2010/main" val="28935308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057" y="228601"/>
            <a:ext cx="11811000" cy="6553200"/>
          </a:xfrm>
        </p:spPr>
        <p:txBody>
          <a:bodyPr>
            <a:noAutofit/>
          </a:bodyPr>
          <a:lstStyle/>
          <a:p>
            <a:pPr marL="0" indent="0">
              <a:buNone/>
            </a:pPr>
            <a:r>
              <a:rPr lang="en-US" sz="4000" b="1" dirty="0" smtClean="0"/>
              <a:t>After </a:t>
            </a:r>
            <a:r>
              <a:rPr lang="en-US" sz="4000" b="1" dirty="0"/>
              <a:t>this manner therefore pray ye: Our Father which art in heaven, Hallowed be thy name.</a:t>
            </a:r>
          </a:p>
          <a:p>
            <a:pPr marL="0" indent="0">
              <a:buNone/>
            </a:pPr>
            <a:r>
              <a:rPr lang="en-US" sz="4000" b="1" dirty="0" smtClean="0"/>
              <a:t>Thy </a:t>
            </a:r>
            <a:r>
              <a:rPr lang="en-US" sz="4000" b="1" dirty="0"/>
              <a:t>kingdom come. Thy will be done in earth, as </a:t>
            </a:r>
            <a:r>
              <a:rPr lang="en-US" sz="4000" b="1" i="1" dirty="0"/>
              <a:t>it is </a:t>
            </a:r>
            <a:r>
              <a:rPr lang="en-US" sz="4000" b="1" dirty="0"/>
              <a:t>in heaven.</a:t>
            </a:r>
          </a:p>
          <a:p>
            <a:pPr marL="0" indent="0">
              <a:buNone/>
            </a:pPr>
            <a:r>
              <a:rPr lang="en-US" sz="4000" b="1" dirty="0" smtClean="0"/>
              <a:t>Give </a:t>
            </a:r>
            <a:r>
              <a:rPr lang="en-US" sz="4000" b="1" dirty="0"/>
              <a:t>us this day our daily bread.</a:t>
            </a:r>
          </a:p>
          <a:p>
            <a:pPr marL="0" indent="0">
              <a:buNone/>
            </a:pPr>
            <a:r>
              <a:rPr lang="en-US" sz="4000" b="1" dirty="0" smtClean="0"/>
              <a:t>And </a:t>
            </a:r>
            <a:r>
              <a:rPr lang="en-US" sz="4000" b="1" dirty="0"/>
              <a:t>forgive us our debts, as we forgive our debtors.</a:t>
            </a:r>
          </a:p>
          <a:p>
            <a:pPr marL="0" indent="0">
              <a:buNone/>
            </a:pPr>
            <a:r>
              <a:rPr lang="en-US" sz="4000" b="1" dirty="0" smtClean="0"/>
              <a:t>And </a:t>
            </a:r>
            <a:r>
              <a:rPr lang="en-US" sz="4000" b="1" dirty="0"/>
              <a:t>lead us not into temptation, but deliver us from evil: For thine is the kingdom, and the power, and the glory, for ever. Amen.</a:t>
            </a:r>
          </a:p>
          <a:p>
            <a:pPr>
              <a:buNone/>
            </a:pPr>
            <a:r>
              <a:rPr lang="en-US" sz="4000" b="1" dirty="0" smtClean="0"/>
              <a:t> (</a:t>
            </a:r>
            <a:r>
              <a:rPr lang="en-US" sz="4000" b="1" dirty="0"/>
              <a:t>Matthew </a:t>
            </a:r>
            <a:r>
              <a:rPr lang="en-US" sz="4000" b="1" dirty="0" smtClean="0"/>
              <a:t>6:9-13, KJV)</a:t>
            </a:r>
            <a:endParaRPr lang="en-US" sz="4000" b="1" dirty="0"/>
          </a:p>
          <a:p>
            <a:pPr>
              <a:buNone/>
            </a:pPr>
            <a:endParaRPr lang="en-US" sz="4000" b="1" dirty="0">
              <a:solidFill>
                <a:schemeClr val="tx1"/>
              </a:solidFill>
            </a:endParaRPr>
          </a:p>
        </p:txBody>
      </p:sp>
    </p:spTree>
    <p:extLst>
      <p:ext uri="{BB962C8B-B14F-4D97-AF65-F5344CB8AC3E}">
        <p14:creationId xmlns:p14="http://schemas.microsoft.com/office/powerpoint/2010/main" val="5435001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057" y="228601"/>
            <a:ext cx="11811000" cy="6553200"/>
          </a:xfrm>
        </p:spPr>
        <p:txBody>
          <a:bodyPr>
            <a:noAutofit/>
          </a:bodyPr>
          <a:lstStyle/>
          <a:p>
            <a:pPr>
              <a:buNone/>
            </a:pPr>
            <a:r>
              <a:rPr lang="en-US" dirty="0">
                <a:solidFill>
                  <a:schemeClr val="tx1"/>
                </a:solidFill>
              </a:rPr>
              <a:t> </a:t>
            </a:r>
            <a:r>
              <a:rPr lang="en-US" sz="4000" b="1" dirty="0">
                <a:solidFill>
                  <a:schemeClr val="tx1"/>
                </a:solidFill>
              </a:rPr>
              <a:t>This, then, is the way you should pray:  "Our Father who is in the heavens, let Your Name be set-apart, let Your reign come, let Your desire be done on earth as it is in heaven.  Give us today our daily bread.  And forgive us our debts, as we forgive our debtors.  And do not lead us into trial, but deliver us from the wicked </a:t>
            </a:r>
            <a:r>
              <a:rPr lang="en-US" sz="4000" b="1" dirty="0"/>
              <a:t>one – because Yours is the reign and the power and the esteem, forever.  </a:t>
            </a:r>
            <a:r>
              <a:rPr lang="en-US" sz="4000" b="1" dirty="0" err="1"/>
              <a:t>Amein</a:t>
            </a:r>
            <a:r>
              <a:rPr lang="en-US" sz="4000" b="1" dirty="0"/>
              <a:t>."  </a:t>
            </a:r>
            <a:r>
              <a:rPr lang="en-US" sz="4000" b="1" dirty="0" smtClean="0"/>
              <a:t>(</a:t>
            </a:r>
            <a:r>
              <a:rPr lang="en-US" sz="4000" b="1" dirty="0"/>
              <a:t>Matthew </a:t>
            </a:r>
            <a:r>
              <a:rPr lang="en-US" sz="4000" b="1" dirty="0" smtClean="0"/>
              <a:t>6:9-13)</a:t>
            </a:r>
            <a:endParaRPr lang="en-US" sz="4000" b="1" dirty="0"/>
          </a:p>
          <a:p>
            <a:pPr>
              <a:buNone/>
            </a:pPr>
            <a:endParaRPr lang="en-US" sz="4000" b="1" dirty="0">
              <a:solidFill>
                <a:schemeClr val="tx1"/>
              </a:solidFill>
            </a:endParaRPr>
          </a:p>
        </p:txBody>
      </p:sp>
    </p:spTree>
    <p:extLst>
      <p:ext uri="{BB962C8B-B14F-4D97-AF65-F5344CB8AC3E}">
        <p14:creationId xmlns:p14="http://schemas.microsoft.com/office/powerpoint/2010/main" val="30705071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1"/>
            <a:ext cx="11647715" cy="6248401"/>
          </a:xfrm>
        </p:spPr>
        <p:txBody>
          <a:bodyPr>
            <a:noAutofit/>
          </a:bodyPr>
          <a:lstStyle/>
          <a:p>
            <a:pPr>
              <a:buNone/>
            </a:pPr>
            <a:r>
              <a:rPr lang="en-US" sz="4000" b="1" dirty="0" smtClean="0">
                <a:solidFill>
                  <a:schemeClr val="tx1"/>
                </a:solidFill>
              </a:rPr>
              <a:t>Our Father in heaven, hallowed be thy name</a:t>
            </a:r>
          </a:p>
          <a:p>
            <a:pPr>
              <a:buNone/>
            </a:pPr>
            <a:r>
              <a:rPr lang="en-US" sz="4000" b="1" dirty="0" smtClean="0">
                <a:solidFill>
                  <a:schemeClr val="tx1"/>
                </a:solidFill>
              </a:rPr>
              <a:t>Our </a:t>
            </a:r>
            <a:r>
              <a:rPr lang="en-US" sz="4000" b="1" dirty="0">
                <a:solidFill>
                  <a:schemeClr val="tx1"/>
                </a:solidFill>
              </a:rPr>
              <a:t>Father who is in the heavens, let Your Name be </a:t>
            </a:r>
            <a:r>
              <a:rPr lang="en-US" sz="4000" b="1" dirty="0" smtClean="0">
                <a:solidFill>
                  <a:schemeClr val="tx1"/>
                </a:solidFill>
              </a:rPr>
              <a:t>set-apart</a:t>
            </a:r>
          </a:p>
          <a:p>
            <a:pPr>
              <a:buNone/>
            </a:pPr>
            <a:r>
              <a:rPr lang="en-US" sz="4000" b="1" dirty="0"/>
              <a:t>“Father Yahuwah</a:t>
            </a:r>
            <a:r>
              <a:rPr lang="en-US" sz="4000" b="1" dirty="0" smtClean="0"/>
              <a:t>”</a:t>
            </a:r>
            <a:endParaRPr lang="en-US" sz="4000" b="1" dirty="0" smtClean="0">
              <a:solidFill>
                <a:schemeClr val="tx1"/>
              </a:solidFill>
            </a:endParaRPr>
          </a:p>
          <a:p>
            <a:pPr>
              <a:buNone/>
            </a:pPr>
            <a:r>
              <a:rPr lang="en-US" sz="4000" dirty="0">
                <a:latin typeface="Bwgrkn" panose="00000400000000000000" pitchFamily="2" charset="0"/>
              </a:rPr>
              <a:t> </a:t>
            </a:r>
            <a:r>
              <a:rPr lang="en-US" sz="4000" b="1" dirty="0" err="1">
                <a:latin typeface="Bwgrkn" panose="00000400000000000000" pitchFamily="2" charset="0"/>
              </a:rPr>
              <a:t>a`gia,zw</a:t>
            </a:r>
            <a:r>
              <a:rPr lang="en-US" sz="4000" b="1" dirty="0">
                <a:latin typeface="Bwgrkn" panose="00000400000000000000" pitchFamily="2" charset="0"/>
              </a:rPr>
              <a:t> </a:t>
            </a:r>
            <a:r>
              <a:rPr lang="en-US" sz="4000" b="1" dirty="0" smtClean="0"/>
              <a:t>(</a:t>
            </a:r>
            <a:r>
              <a:rPr lang="en-US" sz="4000" b="1" dirty="0" err="1" smtClean="0"/>
              <a:t>qadash</a:t>
            </a:r>
            <a:r>
              <a:rPr lang="en-US" sz="4000" b="1" dirty="0" smtClean="0"/>
              <a:t>) set </a:t>
            </a:r>
            <a:r>
              <a:rPr lang="en-US" sz="4000" b="1" dirty="0"/>
              <a:t>apart as sacred to God; make holy, consecrate; regard as sacred; purify, </a:t>
            </a:r>
            <a:r>
              <a:rPr lang="en-US" sz="4000" b="1" dirty="0" smtClean="0"/>
              <a:t>cleanse</a:t>
            </a:r>
            <a:endParaRPr lang="en-US" sz="5400" b="1" dirty="0" smtClean="0">
              <a:solidFill>
                <a:schemeClr val="tx1"/>
              </a:solidFill>
            </a:endParaRPr>
          </a:p>
          <a:p>
            <a:pPr>
              <a:buNone/>
            </a:pPr>
            <a:r>
              <a:rPr lang="en-US" sz="4000" b="1" dirty="0" smtClean="0">
                <a:solidFill>
                  <a:schemeClr val="tx1"/>
                </a:solidFill>
              </a:rPr>
              <a:t>You </a:t>
            </a:r>
            <a:r>
              <a:rPr lang="en-US" sz="4000" b="1" dirty="0">
                <a:solidFill>
                  <a:schemeClr val="tx1"/>
                </a:solidFill>
              </a:rPr>
              <a:t>must be sure to do my commandments. I am </a:t>
            </a:r>
            <a:r>
              <a:rPr lang="en-US" sz="4000" b="1" dirty="0" smtClean="0">
                <a:solidFill>
                  <a:schemeClr val="tx1"/>
                </a:solidFill>
              </a:rPr>
              <a:t>Yahuwah. </a:t>
            </a:r>
            <a:r>
              <a:rPr lang="en-US" sz="4000" b="1" u="sng" dirty="0">
                <a:solidFill>
                  <a:schemeClr val="tx1"/>
                </a:solidFill>
              </a:rPr>
              <a:t>You must not profane my set-apart name and I will be set-apart in the midst of the sons of </a:t>
            </a:r>
            <a:r>
              <a:rPr lang="en-US" sz="4000" b="1" u="sng" dirty="0" err="1">
                <a:solidFill>
                  <a:schemeClr val="tx1"/>
                </a:solidFill>
              </a:rPr>
              <a:t>Yisrael</a:t>
            </a:r>
            <a:r>
              <a:rPr lang="en-US" sz="4000" b="1" dirty="0">
                <a:solidFill>
                  <a:schemeClr val="tx1"/>
                </a:solidFill>
              </a:rPr>
              <a:t>. I am </a:t>
            </a:r>
            <a:r>
              <a:rPr lang="en-US" sz="4000" b="1" dirty="0" smtClean="0">
                <a:solidFill>
                  <a:schemeClr val="tx1"/>
                </a:solidFill>
              </a:rPr>
              <a:t>Yahuwah </a:t>
            </a:r>
            <a:r>
              <a:rPr lang="en-US" sz="4000" b="1" dirty="0">
                <a:solidFill>
                  <a:schemeClr val="tx1"/>
                </a:solidFill>
              </a:rPr>
              <a:t>who sets you apart. (</a:t>
            </a:r>
            <a:r>
              <a:rPr lang="en-US" sz="4000" b="1" dirty="0" err="1">
                <a:solidFill>
                  <a:schemeClr val="tx1"/>
                </a:solidFill>
              </a:rPr>
              <a:t>Vayiqra</a:t>
            </a:r>
            <a:r>
              <a:rPr lang="en-US" sz="4000" b="1" dirty="0">
                <a:solidFill>
                  <a:schemeClr val="tx1"/>
                </a:solidFill>
              </a:rPr>
              <a:t> [Leviticus] </a:t>
            </a:r>
            <a:r>
              <a:rPr lang="en-US" sz="4000" b="1" dirty="0" smtClean="0">
                <a:solidFill>
                  <a:schemeClr val="tx1"/>
                </a:solidFill>
              </a:rPr>
              <a:t>22:31-32)</a:t>
            </a:r>
            <a:endParaRPr lang="en-US" sz="4000" b="1" dirty="0">
              <a:solidFill>
                <a:schemeClr val="tx1"/>
              </a:solidFill>
            </a:endParaRPr>
          </a:p>
        </p:txBody>
      </p:sp>
    </p:spTree>
    <p:extLst>
      <p:ext uri="{BB962C8B-B14F-4D97-AF65-F5344CB8AC3E}">
        <p14:creationId xmlns:p14="http://schemas.microsoft.com/office/powerpoint/2010/main" val="7185036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57" y="876304"/>
            <a:ext cx="11223172" cy="5676897"/>
          </a:xfrm>
        </p:spPr>
        <p:txBody>
          <a:bodyPr>
            <a:normAutofit/>
          </a:bodyPr>
          <a:lstStyle/>
          <a:p>
            <a:pPr>
              <a:buNone/>
            </a:pPr>
            <a:r>
              <a:rPr lang="en-US" sz="4000" b="1" dirty="0" smtClean="0">
                <a:solidFill>
                  <a:schemeClr val="tx1"/>
                </a:solidFill>
              </a:rPr>
              <a:t>Let </a:t>
            </a:r>
            <a:r>
              <a:rPr lang="en-US" sz="4000" b="1" dirty="0">
                <a:solidFill>
                  <a:schemeClr val="tx1"/>
                </a:solidFill>
              </a:rPr>
              <a:t>Your reign come, let Your desire be done on earth as it is in </a:t>
            </a:r>
            <a:r>
              <a:rPr lang="en-US" sz="4000" b="1" dirty="0" smtClean="0">
                <a:solidFill>
                  <a:schemeClr val="tx1"/>
                </a:solidFill>
              </a:rPr>
              <a:t>heaven</a:t>
            </a:r>
          </a:p>
          <a:p>
            <a:pPr>
              <a:buNone/>
            </a:pPr>
            <a:r>
              <a:rPr lang="en-US" sz="4000" b="1" dirty="0" smtClean="0">
                <a:solidFill>
                  <a:schemeClr val="tx1"/>
                </a:solidFill>
              </a:rPr>
              <a:t>The Prophets called for the ushering in of the Messianic Age – the hope of Israel is the time of Messiah’s reign</a:t>
            </a:r>
          </a:p>
          <a:p>
            <a:pPr>
              <a:buNone/>
            </a:pPr>
            <a:r>
              <a:rPr lang="en-US" sz="4000" b="1" dirty="0">
                <a:solidFill>
                  <a:schemeClr val="tx1"/>
                </a:solidFill>
              </a:rPr>
              <a:t>I delight to do </a:t>
            </a:r>
            <a:r>
              <a:rPr lang="en-US" sz="4000" b="1" u="sng" dirty="0">
                <a:solidFill>
                  <a:schemeClr val="tx1"/>
                </a:solidFill>
              </a:rPr>
              <a:t>your will</a:t>
            </a:r>
            <a:r>
              <a:rPr lang="en-US" sz="4000" b="1" dirty="0">
                <a:solidFill>
                  <a:schemeClr val="tx1"/>
                </a:solidFill>
              </a:rPr>
              <a:t>, my </a:t>
            </a:r>
            <a:r>
              <a:rPr lang="en-US" sz="4000" b="1" dirty="0" err="1">
                <a:solidFill>
                  <a:schemeClr val="tx1"/>
                </a:solidFill>
              </a:rPr>
              <a:t>Elohim</a:t>
            </a:r>
            <a:r>
              <a:rPr lang="en-US" sz="4000" b="1" dirty="0">
                <a:solidFill>
                  <a:schemeClr val="tx1"/>
                </a:solidFill>
              </a:rPr>
              <a:t>; yes, </a:t>
            </a:r>
            <a:r>
              <a:rPr lang="en-US" sz="4000" b="1" u="sng" dirty="0">
                <a:solidFill>
                  <a:schemeClr val="tx1"/>
                </a:solidFill>
              </a:rPr>
              <a:t>your Torah</a:t>
            </a:r>
            <a:r>
              <a:rPr lang="en-US" sz="4000" b="1" dirty="0">
                <a:solidFill>
                  <a:schemeClr val="tx1"/>
                </a:solidFill>
              </a:rPr>
              <a:t> is within my heart</a:t>
            </a:r>
            <a:r>
              <a:rPr lang="en-US" sz="4000" b="1" dirty="0" smtClean="0">
                <a:solidFill>
                  <a:schemeClr val="tx1"/>
                </a:solidFill>
              </a:rPr>
              <a:t>. (Psalm 40:8)</a:t>
            </a:r>
            <a:endParaRPr lang="en-US" sz="4000" b="1" dirty="0">
              <a:solidFill>
                <a:schemeClr val="tx1"/>
              </a:solidFill>
            </a:endParaRPr>
          </a:p>
        </p:txBody>
      </p:sp>
    </p:spTree>
    <p:extLst>
      <p:ext uri="{BB962C8B-B14F-4D97-AF65-F5344CB8AC3E}">
        <p14:creationId xmlns:p14="http://schemas.microsoft.com/office/powerpoint/2010/main" val="41567584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3" y="876304"/>
            <a:ext cx="10951028" cy="5676897"/>
          </a:xfrm>
        </p:spPr>
        <p:txBody>
          <a:bodyPr>
            <a:normAutofit lnSpcReduction="10000"/>
          </a:bodyPr>
          <a:lstStyle/>
          <a:p>
            <a:pPr algn="ctr">
              <a:buNone/>
            </a:pPr>
            <a:r>
              <a:rPr lang="en-US" sz="4800" b="1" dirty="0">
                <a:solidFill>
                  <a:schemeClr val="tx1"/>
                </a:solidFill>
              </a:rPr>
              <a:t>Give us today our daily bread</a:t>
            </a:r>
          </a:p>
          <a:p>
            <a:pPr>
              <a:buNone/>
            </a:pPr>
            <a:r>
              <a:rPr lang="en-US" sz="4000" b="1" dirty="0">
                <a:solidFill>
                  <a:schemeClr val="tx1"/>
                </a:solidFill>
              </a:rPr>
              <a:t>Recalls the manna in the wilderness</a:t>
            </a:r>
          </a:p>
          <a:p>
            <a:pPr>
              <a:buNone/>
            </a:pPr>
            <a:r>
              <a:rPr lang="en-US" sz="4000" b="1" dirty="0">
                <a:solidFill>
                  <a:schemeClr val="tx1"/>
                </a:solidFill>
              </a:rPr>
              <a:t>Two matter I have asked of you - deny them not to me before I die.  Remove falsehood and a lying word far from me.  Give me neither poverty nor riches.  </a:t>
            </a:r>
            <a:r>
              <a:rPr lang="en-US" sz="4000" b="1" u="sng" dirty="0">
                <a:solidFill>
                  <a:schemeClr val="tx1"/>
                </a:solidFill>
              </a:rPr>
              <a:t>Feed me my portion of bread</a:t>
            </a:r>
            <a:r>
              <a:rPr lang="en-US" sz="4000" b="1" dirty="0">
                <a:solidFill>
                  <a:schemeClr val="tx1"/>
                </a:solidFill>
              </a:rPr>
              <a:t>, lest I become satisfied and deny you, and say, "Who is </a:t>
            </a:r>
            <a:r>
              <a:rPr lang="en-US" sz="4000" b="1" dirty="0" smtClean="0">
                <a:solidFill>
                  <a:schemeClr val="tx1"/>
                </a:solidFill>
              </a:rPr>
              <a:t>Yahuwah?"</a:t>
            </a:r>
            <a:r>
              <a:rPr lang="en-US" sz="4000" b="1" dirty="0">
                <a:solidFill>
                  <a:schemeClr val="tx1"/>
                </a:solidFill>
              </a:rPr>
              <a:t>  And lest I be poor and steal and seize the name of my Elohim (</a:t>
            </a:r>
            <a:r>
              <a:rPr lang="en-US" sz="4000" b="1" dirty="0" err="1">
                <a:solidFill>
                  <a:schemeClr val="tx1"/>
                </a:solidFill>
              </a:rPr>
              <a:t>Mishlei</a:t>
            </a:r>
            <a:r>
              <a:rPr lang="en-US" sz="4000" b="1" dirty="0">
                <a:solidFill>
                  <a:schemeClr val="tx1"/>
                </a:solidFill>
              </a:rPr>
              <a:t> [Proverbs] 30:7-9)</a:t>
            </a:r>
          </a:p>
        </p:txBody>
      </p:sp>
    </p:spTree>
    <p:extLst>
      <p:ext uri="{BB962C8B-B14F-4D97-AF65-F5344CB8AC3E}">
        <p14:creationId xmlns:p14="http://schemas.microsoft.com/office/powerpoint/2010/main" val="13591558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876304"/>
            <a:ext cx="10505924" cy="5676897"/>
          </a:xfrm>
        </p:spPr>
        <p:txBody>
          <a:bodyPr>
            <a:normAutofit/>
          </a:bodyPr>
          <a:lstStyle/>
          <a:p>
            <a:pPr algn="ctr">
              <a:buNone/>
            </a:pPr>
            <a:r>
              <a:rPr lang="en-US" sz="4800" b="1" dirty="0">
                <a:solidFill>
                  <a:schemeClr val="tx1"/>
                </a:solidFill>
              </a:rPr>
              <a:t>Forgive us our trespasses, as we forgive those who trespass against us.</a:t>
            </a:r>
          </a:p>
          <a:p>
            <a:pPr>
              <a:buNone/>
            </a:pPr>
            <a:r>
              <a:rPr lang="en-US" sz="4000" b="1" dirty="0">
                <a:solidFill>
                  <a:schemeClr val="tx1"/>
                </a:solidFill>
              </a:rPr>
              <a:t>Debt – a financial term</a:t>
            </a:r>
          </a:p>
          <a:p>
            <a:pPr>
              <a:buNone/>
            </a:pPr>
            <a:r>
              <a:rPr lang="en-US" sz="4000" b="1" dirty="0" smtClean="0">
                <a:solidFill>
                  <a:schemeClr val="tx1"/>
                </a:solidFill>
              </a:rPr>
              <a:t>If </a:t>
            </a:r>
            <a:r>
              <a:rPr lang="en-US" sz="4000" b="1" dirty="0">
                <a:solidFill>
                  <a:schemeClr val="tx1"/>
                </a:solidFill>
              </a:rPr>
              <a:t>anyone turns a deaf ear to the law, even his prayers are detestable</a:t>
            </a:r>
            <a:r>
              <a:rPr lang="en-US" sz="4000" b="1" dirty="0" smtClean="0">
                <a:solidFill>
                  <a:schemeClr val="tx1"/>
                </a:solidFill>
              </a:rPr>
              <a:t>.</a:t>
            </a:r>
            <a:r>
              <a:rPr lang="en-US" sz="4000" b="1" dirty="0">
                <a:solidFill>
                  <a:schemeClr val="tx1"/>
                </a:solidFill>
              </a:rPr>
              <a:t> </a:t>
            </a:r>
            <a:r>
              <a:rPr lang="en-US" sz="4000" b="1" dirty="0" smtClean="0">
                <a:solidFill>
                  <a:schemeClr val="tx1"/>
                </a:solidFill>
              </a:rPr>
              <a:t>Proverbs 28:9</a:t>
            </a:r>
            <a:endParaRPr lang="en-US" sz="4000" b="1" dirty="0">
              <a:solidFill>
                <a:schemeClr val="tx1"/>
              </a:solidFill>
            </a:endParaRPr>
          </a:p>
        </p:txBody>
      </p:sp>
    </p:spTree>
    <p:extLst>
      <p:ext uri="{BB962C8B-B14F-4D97-AF65-F5344CB8AC3E}">
        <p14:creationId xmlns:p14="http://schemas.microsoft.com/office/powerpoint/2010/main" val="32797643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876304"/>
            <a:ext cx="11038115" cy="5676897"/>
          </a:xfrm>
        </p:spPr>
        <p:txBody>
          <a:bodyPr>
            <a:normAutofit/>
          </a:bodyPr>
          <a:lstStyle/>
          <a:p>
            <a:pPr algn="ctr">
              <a:buNone/>
            </a:pPr>
            <a:r>
              <a:rPr lang="en-US" sz="4800" b="1" dirty="0">
                <a:solidFill>
                  <a:schemeClr val="tx1"/>
                </a:solidFill>
              </a:rPr>
              <a:t>Lead us not into temptation, but deliver us from evil</a:t>
            </a:r>
          </a:p>
          <a:p>
            <a:pPr>
              <a:buNone/>
            </a:pPr>
            <a:r>
              <a:rPr lang="en-US" sz="4000" b="1" dirty="0" err="1">
                <a:solidFill>
                  <a:schemeClr val="tx1"/>
                </a:solidFill>
              </a:rPr>
              <a:t>Elohim</a:t>
            </a:r>
            <a:r>
              <a:rPr lang="en-US" sz="4000" b="1" dirty="0">
                <a:solidFill>
                  <a:schemeClr val="tx1"/>
                </a:solidFill>
              </a:rPr>
              <a:t> cannot tempt with or be tempted by sin.  Rather, we understand this to mean </a:t>
            </a:r>
            <a:r>
              <a:rPr lang="en-US" sz="4000" b="1" i="1" dirty="0">
                <a:solidFill>
                  <a:schemeClr val="tx1"/>
                </a:solidFill>
              </a:rPr>
              <a:t>let us not come into temptation</a:t>
            </a:r>
            <a:r>
              <a:rPr lang="en-US" sz="4000" b="1" dirty="0">
                <a:solidFill>
                  <a:schemeClr val="tx1"/>
                </a:solidFill>
              </a:rPr>
              <a:t>, or, </a:t>
            </a:r>
            <a:r>
              <a:rPr lang="en-US" sz="4000" b="1" i="1" dirty="0">
                <a:solidFill>
                  <a:schemeClr val="tx1"/>
                </a:solidFill>
              </a:rPr>
              <a:t>protect us from falling into temptation</a:t>
            </a:r>
            <a:r>
              <a:rPr lang="en-US" sz="4000" b="1" dirty="0">
                <a:solidFill>
                  <a:schemeClr val="tx1"/>
                </a:solidFill>
              </a:rPr>
              <a:t>.</a:t>
            </a:r>
          </a:p>
        </p:txBody>
      </p:sp>
    </p:spTree>
    <p:extLst>
      <p:ext uri="{BB962C8B-B14F-4D97-AF65-F5344CB8AC3E}">
        <p14:creationId xmlns:p14="http://schemas.microsoft.com/office/powerpoint/2010/main" val="4201667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057" y="228601"/>
            <a:ext cx="11811000" cy="6553200"/>
          </a:xfrm>
        </p:spPr>
        <p:txBody>
          <a:bodyPr>
            <a:noAutofit/>
          </a:bodyPr>
          <a:lstStyle/>
          <a:p>
            <a:pPr>
              <a:buNone/>
            </a:pPr>
            <a:r>
              <a:rPr lang="en-US" sz="4000" b="1" dirty="0" smtClean="0">
                <a:solidFill>
                  <a:schemeClr val="tx1"/>
                </a:solidFill>
              </a:rPr>
              <a:t>For </a:t>
            </a:r>
            <a:r>
              <a:rPr lang="en-US" sz="4000" b="1" dirty="0">
                <a:solidFill>
                  <a:schemeClr val="tx1"/>
                </a:solidFill>
              </a:rPr>
              <a:t>if you forgive men their trespasses, your heavenly Father shall also forgive you.  But if you do not forgive men their trespasses, neither shall your Father forgive your </a:t>
            </a:r>
            <a:r>
              <a:rPr lang="en-US" sz="4000" b="1" dirty="0" smtClean="0">
                <a:solidFill>
                  <a:schemeClr val="tx1"/>
                </a:solidFill>
              </a:rPr>
              <a:t>trespasses (Matthew </a:t>
            </a:r>
            <a:r>
              <a:rPr lang="en-US" sz="4000" b="1" dirty="0" smtClean="0">
                <a:solidFill>
                  <a:schemeClr val="tx1"/>
                </a:solidFill>
              </a:rPr>
              <a:t>6:14-15</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28973378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858" y="402773"/>
            <a:ext cx="11843657" cy="6150428"/>
          </a:xfrm>
        </p:spPr>
        <p:txBody>
          <a:bodyPr>
            <a:normAutofit lnSpcReduction="10000"/>
          </a:bodyPr>
          <a:lstStyle/>
          <a:p>
            <a:pPr algn="ctr">
              <a:buNone/>
            </a:pPr>
            <a:r>
              <a:rPr lang="en-US" sz="4800" b="1" dirty="0" smtClean="0"/>
              <a:t>#3 </a:t>
            </a:r>
            <a:r>
              <a:rPr lang="en-US" sz="4800" b="1" dirty="0"/>
              <a:t>Act of Righteousness: </a:t>
            </a:r>
            <a:r>
              <a:rPr lang="en-US" sz="4800" b="1" dirty="0" smtClean="0">
                <a:solidFill>
                  <a:schemeClr val="tx1"/>
                </a:solidFill>
              </a:rPr>
              <a:t>Fasting</a:t>
            </a:r>
            <a:endParaRPr lang="en-US" sz="4800" b="1" dirty="0">
              <a:solidFill>
                <a:schemeClr val="tx1"/>
              </a:solidFill>
            </a:endParaRPr>
          </a:p>
          <a:p>
            <a:pPr>
              <a:buNone/>
            </a:pPr>
            <a:r>
              <a:rPr lang="en-US" sz="4300" b="1" dirty="0">
                <a:solidFill>
                  <a:schemeClr val="tx1"/>
                </a:solidFill>
              </a:rPr>
              <a:t>And </a:t>
            </a:r>
            <a:r>
              <a:rPr lang="en-US" sz="4300" b="1" u="sng" dirty="0">
                <a:solidFill>
                  <a:schemeClr val="tx1"/>
                </a:solidFill>
              </a:rPr>
              <a:t>when</a:t>
            </a:r>
            <a:r>
              <a:rPr lang="en-US" sz="4300" b="1" dirty="0">
                <a:solidFill>
                  <a:schemeClr val="tx1"/>
                </a:solidFill>
              </a:rPr>
              <a:t> you fast, do not be sad-faced like the hypocrites. For they disfigure their faces so that they appear to be fasting to men. Truly, I say to you, they have their reward.  But you, </a:t>
            </a:r>
            <a:r>
              <a:rPr lang="en-US" sz="4300" b="1" u="sng" dirty="0">
                <a:solidFill>
                  <a:schemeClr val="tx1"/>
                </a:solidFill>
              </a:rPr>
              <a:t>when you fast</a:t>
            </a:r>
            <a:r>
              <a:rPr lang="en-US" sz="4300" b="1" dirty="0">
                <a:solidFill>
                  <a:schemeClr val="tx1"/>
                </a:solidFill>
              </a:rPr>
              <a:t>, anoint your head and wash your face, so that you do not appear to men to be fasting, but to your Father who is in the secret place. And your Father who sees in secret shall reward you openly (</a:t>
            </a:r>
            <a:r>
              <a:rPr lang="en-US" sz="4300" b="1" dirty="0" err="1">
                <a:solidFill>
                  <a:schemeClr val="tx1"/>
                </a:solidFill>
              </a:rPr>
              <a:t>Mattityahu</a:t>
            </a:r>
            <a:r>
              <a:rPr lang="en-US" sz="4300" b="1" dirty="0">
                <a:solidFill>
                  <a:schemeClr val="tx1"/>
                </a:solidFill>
              </a:rPr>
              <a:t> 6:16-18)</a:t>
            </a:r>
          </a:p>
        </p:txBody>
      </p:sp>
    </p:spTree>
    <p:extLst>
      <p:ext uri="{BB962C8B-B14F-4D97-AF65-F5344CB8AC3E}">
        <p14:creationId xmlns:p14="http://schemas.microsoft.com/office/powerpoint/2010/main" val="14661887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76304"/>
            <a:ext cx="11190515" cy="5676897"/>
          </a:xfrm>
        </p:spPr>
        <p:txBody>
          <a:bodyPr>
            <a:noAutofit/>
          </a:bodyPr>
          <a:lstStyle/>
          <a:p>
            <a:pPr>
              <a:buNone/>
            </a:pPr>
            <a:r>
              <a:rPr lang="en-US" sz="4000" b="1" dirty="0">
                <a:solidFill>
                  <a:schemeClr val="tx1"/>
                </a:solidFill>
              </a:rPr>
              <a:t>This, rather, is the fasting that I wish: releasing those bound unjustly, untying the thongs of the yoke; Setting free the oppressed, breaking every yoke; Sharing your bread with the hungry, sheltering the oppressed and the homeless; Clothing the naked when you see them, and not turning your back on your own </a:t>
            </a:r>
            <a:r>
              <a:rPr lang="en-US" sz="4000" b="1" dirty="0" smtClean="0">
                <a:solidFill>
                  <a:schemeClr val="tx1"/>
                </a:solidFill>
              </a:rPr>
              <a:t>(Isaiah 58:6-7</a:t>
            </a:r>
            <a:r>
              <a:rPr lang="en-US" sz="4000" b="1" dirty="0">
                <a:solidFill>
                  <a:schemeClr val="tx1"/>
                </a:solidFill>
              </a:rPr>
              <a:t>).</a:t>
            </a:r>
          </a:p>
        </p:txBody>
      </p:sp>
    </p:spTree>
    <p:extLst>
      <p:ext uri="{BB962C8B-B14F-4D97-AF65-F5344CB8AC3E}">
        <p14:creationId xmlns:p14="http://schemas.microsoft.com/office/powerpoint/2010/main" val="12934627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76304"/>
            <a:ext cx="11506200" cy="5676897"/>
          </a:xfrm>
        </p:spPr>
        <p:txBody>
          <a:bodyPr>
            <a:normAutofit/>
          </a:bodyPr>
          <a:lstStyle/>
          <a:p>
            <a:pPr algn="ctr">
              <a:buNone/>
            </a:pPr>
            <a:r>
              <a:rPr lang="en-US" sz="4800" b="1" dirty="0">
                <a:solidFill>
                  <a:schemeClr val="tx1"/>
                </a:solidFill>
              </a:rPr>
              <a:t>Instruction About Treasure</a:t>
            </a:r>
            <a:endParaRPr lang="en-US" sz="5733" b="1" dirty="0">
              <a:solidFill>
                <a:schemeClr val="tx1"/>
              </a:solidFill>
            </a:endParaRPr>
          </a:p>
          <a:p>
            <a:pPr>
              <a:buNone/>
            </a:pPr>
            <a:r>
              <a:rPr lang="en-US" sz="4000" b="1" dirty="0">
                <a:solidFill>
                  <a:schemeClr val="tx1"/>
                </a:solidFill>
              </a:rPr>
              <a:t>Do not lay up for yourselves treasures on earth, where moth and rust destroy and where thieves break in and steal, but lay up for yourselves treasures in heaven, where neither moth nor rust destroys and where thieves do not break in and steal.  For where your treasure is, there your heart shall be also (</a:t>
            </a:r>
            <a:r>
              <a:rPr lang="en-US" sz="4000" b="1" dirty="0" err="1">
                <a:solidFill>
                  <a:schemeClr val="tx1"/>
                </a:solidFill>
              </a:rPr>
              <a:t>Mattityahu</a:t>
            </a:r>
            <a:r>
              <a:rPr lang="en-US" sz="4000" b="1" dirty="0">
                <a:solidFill>
                  <a:schemeClr val="tx1"/>
                </a:solidFill>
              </a:rPr>
              <a:t> 6:19-21)</a:t>
            </a:r>
          </a:p>
        </p:txBody>
      </p:sp>
    </p:spTree>
    <p:extLst>
      <p:ext uri="{BB962C8B-B14F-4D97-AF65-F5344CB8AC3E}">
        <p14:creationId xmlns:p14="http://schemas.microsoft.com/office/powerpoint/2010/main" val="21526933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7458" y="446316"/>
            <a:ext cx="11669485" cy="6106885"/>
          </a:xfrm>
        </p:spPr>
        <p:txBody>
          <a:bodyPr>
            <a:normAutofit fontScale="40000" lnSpcReduction="20000"/>
          </a:bodyPr>
          <a:lstStyle/>
          <a:p>
            <a:pPr algn="ctr">
              <a:buNone/>
            </a:pPr>
            <a:r>
              <a:rPr lang="en-US" sz="10000" b="1" dirty="0">
                <a:solidFill>
                  <a:schemeClr val="tx1"/>
                </a:solidFill>
              </a:rPr>
              <a:t>True Treasure</a:t>
            </a:r>
          </a:p>
          <a:p>
            <a:pPr marL="0" indent="0">
              <a:buNone/>
            </a:pPr>
            <a:r>
              <a:rPr lang="en-US" sz="10000" b="1" dirty="0">
                <a:solidFill>
                  <a:schemeClr val="tx1"/>
                </a:solidFill>
              </a:rPr>
              <a:t>My son, if you accept my words and store up my commands within you, turning your ear to wisdom and applying your heart to understanding, and if you call out for insight and cry aloud for understanding, and if you look for it as for silver and search for it as for hidden treasure, then you will understand the fear of </a:t>
            </a:r>
            <a:r>
              <a:rPr lang="en-US" sz="10000" b="1" dirty="0" smtClean="0">
                <a:solidFill>
                  <a:schemeClr val="tx1"/>
                </a:solidFill>
              </a:rPr>
              <a:t>Yahuwah </a:t>
            </a:r>
            <a:r>
              <a:rPr lang="en-US" sz="10000" b="1" dirty="0">
                <a:solidFill>
                  <a:schemeClr val="tx1"/>
                </a:solidFill>
              </a:rPr>
              <a:t>and find the knowledge of Elohim. For </a:t>
            </a:r>
            <a:r>
              <a:rPr lang="en-US" sz="10000" b="1" dirty="0" smtClean="0">
                <a:solidFill>
                  <a:schemeClr val="tx1"/>
                </a:solidFill>
              </a:rPr>
              <a:t>Yahuwah </a:t>
            </a:r>
            <a:r>
              <a:rPr lang="en-US" sz="10000" b="1" dirty="0">
                <a:solidFill>
                  <a:schemeClr val="tx1"/>
                </a:solidFill>
              </a:rPr>
              <a:t>gives wisdom, and from his mouth come knowledge and understanding. (Proverbs 2:1-6))</a:t>
            </a:r>
          </a:p>
          <a:p>
            <a:pPr algn="ctr">
              <a:buNone/>
            </a:pPr>
            <a:endParaRPr lang="en-US" sz="5333" dirty="0">
              <a:solidFill>
                <a:schemeClr val="tx1"/>
              </a:solidFill>
            </a:endParaRPr>
          </a:p>
        </p:txBody>
      </p:sp>
    </p:spTree>
    <p:extLst>
      <p:ext uri="{BB962C8B-B14F-4D97-AF65-F5344CB8AC3E}">
        <p14:creationId xmlns:p14="http://schemas.microsoft.com/office/powerpoint/2010/main" val="31088369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4" y="876304"/>
            <a:ext cx="11049000" cy="5676897"/>
          </a:xfrm>
        </p:spPr>
        <p:txBody>
          <a:bodyPr>
            <a:normAutofit/>
          </a:bodyPr>
          <a:lstStyle/>
          <a:p>
            <a:pPr algn="ctr">
              <a:buNone/>
            </a:pPr>
            <a:r>
              <a:rPr lang="en-US" sz="4800" b="1" dirty="0">
                <a:solidFill>
                  <a:schemeClr val="tx1"/>
                </a:solidFill>
              </a:rPr>
              <a:t>The Treasure of Fools</a:t>
            </a:r>
          </a:p>
          <a:p>
            <a:pPr>
              <a:buNone/>
            </a:pPr>
            <a:r>
              <a:rPr lang="en-US" sz="4000" b="1" dirty="0" smtClean="0">
                <a:solidFill>
                  <a:schemeClr val="tx1"/>
                </a:solidFill>
              </a:rPr>
              <a:t>All </a:t>
            </a:r>
            <a:r>
              <a:rPr lang="en-US" sz="4000" b="1" dirty="0">
                <a:solidFill>
                  <a:schemeClr val="tx1"/>
                </a:solidFill>
              </a:rPr>
              <a:t>who make idols are nothing, and </a:t>
            </a:r>
            <a:r>
              <a:rPr lang="en-US" sz="4000" b="1" u="sng" dirty="0">
                <a:solidFill>
                  <a:schemeClr val="tx1"/>
                </a:solidFill>
              </a:rPr>
              <a:t>the things they treasure are worthless</a:t>
            </a:r>
            <a:r>
              <a:rPr lang="en-US" sz="4000" b="1" dirty="0">
                <a:solidFill>
                  <a:schemeClr val="tx1"/>
                </a:solidFill>
              </a:rPr>
              <a:t>. Those who would speak up for them are blind; they are ignorant, to their own shame</a:t>
            </a:r>
            <a:r>
              <a:rPr lang="en-US" sz="4000" b="1" dirty="0" smtClean="0">
                <a:solidFill>
                  <a:schemeClr val="tx1"/>
                </a:solidFill>
              </a:rPr>
              <a:t>.</a:t>
            </a:r>
            <a:r>
              <a:rPr lang="en-US" sz="4000" b="1" dirty="0">
                <a:solidFill>
                  <a:schemeClr val="tx1"/>
                </a:solidFill>
              </a:rPr>
              <a:t> </a:t>
            </a:r>
            <a:r>
              <a:rPr lang="en-US" sz="4000" b="1" dirty="0" smtClean="0">
                <a:solidFill>
                  <a:schemeClr val="tx1"/>
                </a:solidFill>
              </a:rPr>
              <a:t>(Isaiah 44:9)</a:t>
            </a:r>
            <a:endParaRPr lang="en-US" sz="4000" b="1" dirty="0">
              <a:solidFill>
                <a:schemeClr val="tx1"/>
              </a:solidFill>
            </a:endParaRPr>
          </a:p>
        </p:txBody>
      </p:sp>
    </p:spTree>
    <p:extLst>
      <p:ext uri="{BB962C8B-B14F-4D97-AF65-F5344CB8AC3E}">
        <p14:creationId xmlns:p14="http://schemas.microsoft.com/office/powerpoint/2010/main" val="41556373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4" y="511630"/>
            <a:ext cx="11049000" cy="6041572"/>
          </a:xfrm>
        </p:spPr>
        <p:txBody>
          <a:bodyPr>
            <a:normAutofit lnSpcReduction="10000"/>
          </a:bodyPr>
          <a:lstStyle/>
          <a:p>
            <a:pPr algn="ctr">
              <a:buNone/>
            </a:pPr>
            <a:r>
              <a:rPr lang="en-US" sz="4800" b="1" dirty="0" smtClean="0">
                <a:solidFill>
                  <a:schemeClr val="tx1"/>
                </a:solidFill>
              </a:rPr>
              <a:t>Where Your Treasure </a:t>
            </a:r>
            <a:r>
              <a:rPr lang="en-US" sz="4800" b="1" dirty="0" smtClean="0"/>
              <a:t>Is</a:t>
            </a:r>
            <a:endParaRPr lang="en-US" sz="4800" b="1" dirty="0">
              <a:solidFill>
                <a:schemeClr val="tx1"/>
              </a:solidFill>
            </a:endParaRPr>
          </a:p>
          <a:p>
            <a:pPr>
              <a:buNone/>
            </a:pPr>
            <a:r>
              <a:rPr lang="en-US" sz="4000" b="1" dirty="0" smtClean="0"/>
              <a:t>In </a:t>
            </a:r>
            <a:r>
              <a:rPr lang="en-US" sz="4000" b="1" dirty="0"/>
              <a:t>the house of the righteous </a:t>
            </a:r>
            <a:r>
              <a:rPr lang="en-US" sz="4000" b="1" i="1" dirty="0"/>
              <a:t>is </a:t>
            </a:r>
            <a:r>
              <a:rPr lang="en-US" sz="4000" b="1" dirty="0"/>
              <a:t>much treasure: but in the revenues of the wicked is trouble</a:t>
            </a:r>
            <a:r>
              <a:rPr lang="en-US" sz="4000" b="1" dirty="0" smtClean="0"/>
              <a:t>. (Proverbs 15:6</a:t>
            </a:r>
          </a:p>
          <a:p>
            <a:pPr marL="0" indent="0">
              <a:buNone/>
            </a:pPr>
            <a:r>
              <a:rPr lang="en-US" sz="4000" b="1" dirty="0" smtClean="0"/>
              <a:t>Your </a:t>
            </a:r>
            <a:r>
              <a:rPr lang="en-US" sz="4000" b="1" dirty="0"/>
              <a:t>plunder, O nations, is harvested as by young locusts; like a swarm of locusts men pounce on </a:t>
            </a:r>
            <a:r>
              <a:rPr lang="en-US" sz="4000" b="1" dirty="0" smtClean="0"/>
              <a:t>it. </a:t>
            </a:r>
            <a:r>
              <a:rPr lang="en-US" sz="4000" b="1" dirty="0"/>
              <a:t>Yahuwah is exalted, for he dwells on high; he will fill Zion with justice and </a:t>
            </a:r>
            <a:r>
              <a:rPr lang="en-US" sz="4000" b="1" dirty="0" smtClean="0"/>
              <a:t>righteousness. </a:t>
            </a:r>
            <a:r>
              <a:rPr lang="en-US" sz="4000" b="1" dirty="0"/>
              <a:t>He will be the sure foundation for your times, a rich store of salvation and wisdom and knowledge; the fear of Yahuwah is the key to </a:t>
            </a:r>
            <a:r>
              <a:rPr lang="en-US" sz="4000" b="1" u="sng" dirty="0"/>
              <a:t>this </a:t>
            </a:r>
            <a:r>
              <a:rPr lang="en-US" sz="4000" b="1" u="sng" dirty="0" smtClean="0"/>
              <a:t>treasure</a:t>
            </a:r>
            <a:r>
              <a:rPr lang="en-US" sz="4000" b="1" dirty="0" smtClean="0"/>
              <a:t>. (Isaiah 33:4-6)</a:t>
            </a:r>
            <a:endParaRPr lang="en-US" sz="7200" b="1" dirty="0">
              <a:solidFill>
                <a:schemeClr val="tx1"/>
              </a:solidFill>
            </a:endParaRPr>
          </a:p>
        </p:txBody>
      </p:sp>
    </p:spTree>
    <p:extLst>
      <p:ext uri="{BB962C8B-B14F-4D97-AF65-F5344CB8AC3E}">
        <p14:creationId xmlns:p14="http://schemas.microsoft.com/office/powerpoint/2010/main" val="25803565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98714"/>
            <a:ext cx="11843657" cy="5954487"/>
          </a:xfrm>
        </p:spPr>
        <p:txBody>
          <a:bodyPr>
            <a:normAutofit/>
          </a:bodyPr>
          <a:lstStyle/>
          <a:p>
            <a:pPr algn="ctr">
              <a:buNone/>
            </a:pPr>
            <a:r>
              <a:rPr lang="en-US" sz="4800" b="1" dirty="0">
                <a:solidFill>
                  <a:schemeClr val="tx1"/>
                </a:solidFill>
              </a:rPr>
              <a:t>The Evil Eye</a:t>
            </a:r>
          </a:p>
          <a:p>
            <a:pPr>
              <a:buNone/>
            </a:pPr>
            <a:r>
              <a:rPr lang="en-US" sz="4000" b="1" dirty="0">
                <a:solidFill>
                  <a:schemeClr val="tx1"/>
                </a:solidFill>
              </a:rPr>
              <a:t>The lamp of the body is the eye. If therefore your eye is good, all your body shall be enlightened.  But if your eye is evil, all your body shall be darkened. If, then, the light that is within you is darkness, how great is that darkness! (</a:t>
            </a:r>
            <a:r>
              <a:rPr lang="en-US" sz="4000" b="1" dirty="0" err="1">
                <a:solidFill>
                  <a:schemeClr val="tx1"/>
                </a:solidFill>
              </a:rPr>
              <a:t>Mattityahu</a:t>
            </a:r>
            <a:r>
              <a:rPr lang="en-US" sz="4000" b="1" dirty="0">
                <a:solidFill>
                  <a:schemeClr val="tx1"/>
                </a:solidFill>
              </a:rPr>
              <a:t> 6:22,23)</a:t>
            </a:r>
          </a:p>
        </p:txBody>
      </p:sp>
    </p:spTree>
    <p:extLst>
      <p:ext uri="{BB962C8B-B14F-4D97-AF65-F5344CB8AC3E}">
        <p14:creationId xmlns:p14="http://schemas.microsoft.com/office/powerpoint/2010/main" val="14439265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86" y="522514"/>
            <a:ext cx="11168743" cy="6030687"/>
          </a:xfrm>
        </p:spPr>
        <p:txBody>
          <a:bodyPr>
            <a:normAutofit/>
          </a:bodyPr>
          <a:lstStyle/>
          <a:p>
            <a:pPr algn="ctr">
              <a:buNone/>
            </a:pPr>
            <a:r>
              <a:rPr lang="en-US" sz="4800" b="1" dirty="0">
                <a:solidFill>
                  <a:schemeClr val="tx1"/>
                </a:solidFill>
              </a:rPr>
              <a:t>Good Eye, Evil Eye</a:t>
            </a:r>
          </a:p>
          <a:p>
            <a:pPr>
              <a:buNone/>
            </a:pPr>
            <a:r>
              <a:rPr lang="en-US" sz="4000" b="1" dirty="0">
                <a:solidFill>
                  <a:schemeClr val="tx1"/>
                </a:solidFill>
              </a:rPr>
              <a:t>He who has a </a:t>
            </a:r>
            <a:r>
              <a:rPr lang="en-US" sz="4000" b="1" u="sng" dirty="0">
                <a:solidFill>
                  <a:schemeClr val="tx1"/>
                </a:solidFill>
              </a:rPr>
              <a:t>good eye </a:t>
            </a:r>
            <a:r>
              <a:rPr lang="en-US" sz="4000" b="1" dirty="0">
                <a:solidFill>
                  <a:schemeClr val="tx1"/>
                </a:solidFill>
              </a:rPr>
              <a:t>is blessed,</a:t>
            </a:r>
            <a:br>
              <a:rPr lang="en-US" sz="4000" b="1" dirty="0">
                <a:solidFill>
                  <a:schemeClr val="tx1"/>
                </a:solidFill>
              </a:rPr>
            </a:br>
            <a:r>
              <a:rPr lang="en-US" sz="4000" b="1" dirty="0">
                <a:solidFill>
                  <a:schemeClr val="tx1"/>
                </a:solidFill>
              </a:rPr>
              <a:t>For he gives of his bread to the poor. (</a:t>
            </a:r>
            <a:r>
              <a:rPr lang="en-US" sz="4000" b="1" dirty="0" err="1">
                <a:solidFill>
                  <a:schemeClr val="tx1"/>
                </a:solidFill>
              </a:rPr>
              <a:t>Mishlei</a:t>
            </a:r>
            <a:r>
              <a:rPr lang="en-US" sz="4000" b="1" dirty="0">
                <a:solidFill>
                  <a:schemeClr val="tx1"/>
                </a:solidFill>
              </a:rPr>
              <a:t> [Proverbs] 22:9)</a:t>
            </a:r>
          </a:p>
          <a:p>
            <a:pPr>
              <a:buNone/>
            </a:pPr>
            <a:r>
              <a:rPr lang="en-US" sz="4000" b="1" dirty="0">
                <a:solidFill>
                  <a:schemeClr val="tx1"/>
                </a:solidFill>
              </a:rPr>
              <a:t>Do not eat the bread of one having an </a:t>
            </a:r>
            <a:r>
              <a:rPr lang="en-US" sz="4000" b="1" u="sng" dirty="0">
                <a:solidFill>
                  <a:schemeClr val="tx1"/>
                </a:solidFill>
              </a:rPr>
              <a:t>evil eye</a:t>
            </a:r>
            <a:r>
              <a:rPr lang="en-US" sz="4000" b="1" dirty="0">
                <a:solidFill>
                  <a:schemeClr val="tx1"/>
                </a:solidFill>
              </a:rPr>
              <a:t>. (</a:t>
            </a:r>
            <a:r>
              <a:rPr lang="en-US" sz="4000" b="1" dirty="0" err="1">
                <a:solidFill>
                  <a:schemeClr val="tx1"/>
                </a:solidFill>
              </a:rPr>
              <a:t>Mishlei</a:t>
            </a:r>
            <a:r>
              <a:rPr lang="en-US" sz="4000" b="1" dirty="0">
                <a:solidFill>
                  <a:schemeClr val="tx1"/>
                </a:solidFill>
              </a:rPr>
              <a:t> (Proverbs) 23:6: )</a:t>
            </a:r>
          </a:p>
          <a:p>
            <a:pPr>
              <a:buNone/>
            </a:pPr>
            <a:r>
              <a:rPr lang="en-US" sz="4000" b="1" dirty="0">
                <a:solidFill>
                  <a:schemeClr val="tx1"/>
                </a:solidFill>
              </a:rPr>
              <a:t>Good eye=generous </a:t>
            </a:r>
            <a:r>
              <a:rPr lang="en-US" sz="4000" b="1" dirty="0" smtClean="0">
                <a:solidFill>
                  <a:schemeClr val="tx1"/>
                </a:solidFill>
              </a:rPr>
              <a:t>person, he gives</a:t>
            </a:r>
            <a:endParaRPr lang="en-US" sz="4000" b="1" dirty="0">
              <a:solidFill>
                <a:schemeClr val="tx1"/>
              </a:solidFill>
            </a:endParaRPr>
          </a:p>
          <a:p>
            <a:pPr>
              <a:buNone/>
            </a:pPr>
            <a:r>
              <a:rPr lang="en-US" sz="4000" b="1" dirty="0">
                <a:solidFill>
                  <a:schemeClr val="tx1"/>
                </a:solidFill>
              </a:rPr>
              <a:t>Evil eye=stingy, selfish person</a:t>
            </a:r>
          </a:p>
        </p:txBody>
      </p:sp>
    </p:spTree>
    <p:extLst>
      <p:ext uri="{BB962C8B-B14F-4D97-AF65-F5344CB8AC3E}">
        <p14:creationId xmlns:p14="http://schemas.microsoft.com/office/powerpoint/2010/main" val="36488770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86" y="522514"/>
            <a:ext cx="11168743" cy="6030687"/>
          </a:xfrm>
        </p:spPr>
        <p:txBody>
          <a:bodyPr>
            <a:normAutofit lnSpcReduction="10000"/>
          </a:bodyPr>
          <a:lstStyle/>
          <a:p>
            <a:pPr algn="ctr">
              <a:buNone/>
            </a:pPr>
            <a:r>
              <a:rPr lang="en-US" sz="4800" b="1" dirty="0" smtClean="0">
                <a:solidFill>
                  <a:schemeClr val="tx1"/>
                </a:solidFill>
              </a:rPr>
              <a:t>Selfish v Generous</a:t>
            </a:r>
            <a:endParaRPr lang="en-US" sz="4800" b="1" dirty="0">
              <a:solidFill>
                <a:schemeClr val="tx1"/>
              </a:solidFill>
            </a:endParaRPr>
          </a:p>
          <a:p>
            <a:pPr marL="0" indent="0">
              <a:buNone/>
            </a:pPr>
            <a:r>
              <a:rPr lang="en-US" sz="3600" b="1" dirty="0" smtClean="0"/>
              <a:t>Who </a:t>
            </a:r>
            <a:r>
              <a:rPr lang="en-US" sz="3600" b="1" dirty="0"/>
              <a:t>is wise and understanding among you? Let him show it by his good life, by deeds done in the </a:t>
            </a:r>
            <a:r>
              <a:rPr lang="en-US" sz="3600" b="1" u="sng" dirty="0"/>
              <a:t>humility that comes from </a:t>
            </a:r>
            <a:r>
              <a:rPr lang="en-US" sz="3600" b="1" u="sng" dirty="0" smtClean="0"/>
              <a:t>wisdom</a:t>
            </a:r>
            <a:r>
              <a:rPr lang="en-US" sz="3600" b="1" dirty="0" smtClean="0"/>
              <a:t>. </a:t>
            </a:r>
            <a:r>
              <a:rPr lang="en-US" sz="3600" b="1" dirty="0"/>
              <a:t>But if you harbor bitter envy and </a:t>
            </a:r>
            <a:r>
              <a:rPr lang="en-US" sz="3600" b="1" u="sng" dirty="0"/>
              <a:t>selfish ambition</a:t>
            </a:r>
            <a:r>
              <a:rPr lang="en-US" sz="3600" b="1" dirty="0"/>
              <a:t> in your hearts, do not boast about it or deny the </a:t>
            </a:r>
            <a:r>
              <a:rPr lang="en-US" sz="3600" b="1" dirty="0" smtClean="0"/>
              <a:t>truth. </a:t>
            </a:r>
            <a:r>
              <a:rPr lang="en-US" sz="3600" b="1" dirty="0"/>
              <a:t>Such "wisdom" does not come down from heaven but is earthly, unspiritual, of the </a:t>
            </a:r>
            <a:r>
              <a:rPr lang="en-US" sz="3600" b="1" dirty="0" smtClean="0"/>
              <a:t>devil. </a:t>
            </a:r>
            <a:r>
              <a:rPr lang="en-US" sz="3600" b="1" dirty="0"/>
              <a:t>For where you have envy and selfish ambition, there you find disorder and every evil </a:t>
            </a:r>
            <a:r>
              <a:rPr lang="en-US" sz="3600" b="1" dirty="0" smtClean="0"/>
              <a:t>practice. </a:t>
            </a:r>
            <a:r>
              <a:rPr lang="en-US" sz="3600" b="1" dirty="0"/>
              <a:t>But the wisdom that comes from heaven is first of all pure; then peace-loving, considerate, submissive, full of mercy and good fruit, impartial and sincere</a:t>
            </a:r>
            <a:r>
              <a:rPr lang="en-US" sz="3600" b="1" dirty="0" smtClean="0"/>
              <a:t>. (James 3:13-17)</a:t>
            </a:r>
            <a:endParaRPr lang="en-US" sz="3600" b="1" dirty="0"/>
          </a:p>
        </p:txBody>
      </p:sp>
    </p:spTree>
    <p:extLst>
      <p:ext uri="{BB962C8B-B14F-4D97-AF65-F5344CB8AC3E}">
        <p14:creationId xmlns:p14="http://schemas.microsoft.com/office/powerpoint/2010/main" val="27455711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3" y="876304"/>
            <a:ext cx="11778343" cy="5676897"/>
          </a:xfrm>
        </p:spPr>
        <p:txBody>
          <a:bodyPr>
            <a:normAutofit/>
          </a:bodyPr>
          <a:lstStyle/>
          <a:p>
            <a:pPr algn="ctr">
              <a:buNone/>
            </a:pPr>
            <a:r>
              <a:rPr lang="en-US" sz="6400" dirty="0">
                <a:solidFill>
                  <a:schemeClr val="tx1"/>
                </a:solidFill>
              </a:rPr>
              <a:t> </a:t>
            </a:r>
            <a:r>
              <a:rPr lang="en-US" sz="4800" b="1" dirty="0">
                <a:solidFill>
                  <a:schemeClr val="tx1"/>
                </a:solidFill>
              </a:rPr>
              <a:t>Serving Two Masters</a:t>
            </a:r>
          </a:p>
          <a:p>
            <a:pPr>
              <a:buNone/>
            </a:pPr>
            <a:r>
              <a:rPr lang="en-US" sz="4000" b="1" dirty="0">
                <a:solidFill>
                  <a:schemeClr val="tx1"/>
                </a:solidFill>
              </a:rPr>
              <a:t>No one is able to serve two masters, for either he shall hate the one and love the other, or else he shall cleave to the one and despise the other. You are not able to serve </a:t>
            </a:r>
            <a:r>
              <a:rPr lang="en-US" sz="4000" b="1" dirty="0" err="1">
                <a:solidFill>
                  <a:schemeClr val="tx1"/>
                </a:solidFill>
              </a:rPr>
              <a:t>Elohim</a:t>
            </a:r>
            <a:r>
              <a:rPr lang="en-US" sz="4000" b="1" dirty="0">
                <a:solidFill>
                  <a:schemeClr val="tx1"/>
                </a:solidFill>
              </a:rPr>
              <a:t> and mammon (wealth, property, provisions). (Matt 6:24) </a:t>
            </a:r>
          </a:p>
        </p:txBody>
      </p:sp>
    </p:spTree>
    <p:extLst>
      <p:ext uri="{BB962C8B-B14F-4D97-AF65-F5344CB8AC3E}">
        <p14:creationId xmlns:p14="http://schemas.microsoft.com/office/powerpoint/2010/main" val="6844657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876304"/>
            <a:ext cx="10994572" cy="5676897"/>
          </a:xfrm>
        </p:spPr>
        <p:txBody>
          <a:bodyPr>
            <a:normAutofit/>
          </a:bodyPr>
          <a:lstStyle/>
          <a:p>
            <a:pPr algn="ctr">
              <a:buNone/>
            </a:pPr>
            <a:r>
              <a:rPr lang="en-US" sz="4800" b="1" dirty="0">
                <a:solidFill>
                  <a:schemeClr val="tx1"/>
                </a:solidFill>
              </a:rPr>
              <a:t>Two </a:t>
            </a:r>
            <a:r>
              <a:rPr lang="en-US" sz="4800" b="1" dirty="0" smtClean="0">
                <a:solidFill>
                  <a:schemeClr val="tx1"/>
                </a:solidFill>
              </a:rPr>
              <a:t>Masters: Yah or Money?</a:t>
            </a:r>
            <a:endParaRPr lang="en-US" sz="4800" b="1" dirty="0">
              <a:solidFill>
                <a:schemeClr val="tx1"/>
              </a:solidFill>
            </a:endParaRPr>
          </a:p>
          <a:p>
            <a:pPr>
              <a:buNone/>
            </a:pPr>
            <a:r>
              <a:rPr lang="en-US" sz="4000" b="1" dirty="0">
                <a:solidFill>
                  <a:schemeClr val="tx1"/>
                </a:solidFill>
              </a:rPr>
              <a:t>Have no other </a:t>
            </a:r>
            <a:r>
              <a:rPr lang="en-US" sz="4000" b="1" dirty="0" err="1">
                <a:solidFill>
                  <a:schemeClr val="tx1"/>
                </a:solidFill>
              </a:rPr>
              <a:t>elohim</a:t>
            </a:r>
            <a:r>
              <a:rPr lang="en-US" sz="4000" b="1" dirty="0">
                <a:solidFill>
                  <a:schemeClr val="tx1"/>
                </a:solidFill>
              </a:rPr>
              <a:t> before my </a:t>
            </a:r>
            <a:r>
              <a:rPr lang="en-US" sz="4000" b="1" dirty="0" smtClean="0">
                <a:solidFill>
                  <a:schemeClr val="tx1"/>
                </a:solidFill>
              </a:rPr>
              <a:t>face (Exodus 20:3)</a:t>
            </a:r>
            <a:endParaRPr lang="en-US" sz="4000" b="1" dirty="0">
              <a:solidFill>
                <a:schemeClr val="tx1"/>
              </a:solidFill>
            </a:endParaRPr>
          </a:p>
          <a:p>
            <a:pPr>
              <a:buNone/>
            </a:pPr>
            <a:r>
              <a:rPr lang="en-US" sz="4000" b="1" dirty="0">
                <a:solidFill>
                  <a:schemeClr val="tx1"/>
                </a:solidFill>
              </a:rPr>
              <a:t>Tithing as a demonstration that money is not your master</a:t>
            </a:r>
          </a:p>
          <a:p>
            <a:pPr>
              <a:buNone/>
            </a:pPr>
            <a:r>
              <a:rPr lang="en-US" sz="4000" b="1" dirty="0">
                <a:solidFill>
                  <a:schemeClr val="tx1"/>
                </a:solidFill>
              </a:rPr>
              <a:t>Tithing goes back to Abraham, it is not restricted to the Levites</a:t>
            </a:r>
          </a:p>
        </p:txBody>
      </p:sp>
    </p:spTree>
    <p:extLst>
      <p:ext uri="{BB962C8B-B14F-4D97-AF65-F5344CB8AC3E}">
        <p14:creationId xmlns:p14="http://schemas.microsoft.com/office/powerpoint/2010/main" val="36150616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087" y="381001"/>
            <a:ext cx="11996056" cy="6379028"/>
          </a:xfrm>
        </p:spPr>
        <p:txBody>
          <a:bodyPr>
            <a:normAutofit fontScale="92500" lnSpcReduction="10000"/>
          </a:bodyPr>
          <a:lstStyle/>
          <a:p>
            <a:pPr algn="ctr">
              <a:buNone/>
            </a:pPr>
            <a:r>
              <a:rPr lang="en-US" sz="5200" b="1" dirty="0">
                <a:solidFill>
                  <a:schemeClr val="tx1"/>
                </a:solidFill>
              </a:rPr>
              <a:t>On Worrying</a:t>
            </a:r>
          </a:p>
          <a:p>
            <a:pPr>
              <a:buNone/>
            </a:pPr>
            <a:r>
              <a:rPr lang="en-US" sz="4700" b="1" dirty="0">
                <a:solidFill>
                  <a:schemeClr val="tx1"/>
                </a:solidFill>
              </a:rPr>
              <a:t>Because of this I say to you, do not worry about your life, what you shall eat or drink, or about your body, what you shall put on. Is not life more than the food and the body more than the clothing?  Look at the birds of the heaven, for they neither sow nor reap nor gather into storehouses, yet your heavenly Father does feed them. Are you not worth more than they?  </a:t>
            </a:r>
            <a:r>
              <a:rPr lang="en-US" sz="4300" b="1" dirty="0">
                <a:solidFill>
                  <a:schemeClr val="tx1"/>
                </a:solidFill>
              </a:rPr>
              <a:t>And which of you by worrying is able to add one cubit to his life’s span?  (</a:t>
            </a:r>
            <a:r>
              <a:rPr lang="en-US" sz="4300" b="1" dirty="0" err="1">
                <a:solidFill>
                  <a:schemeClr val="tx1"/>
                </a:solidFill>
              </a:rPr>
              <a:t>Mattityahu</a:t>
            </a:r>
            <a:r>
              <a:rPr lang="en-US" sz="4300" b="1" dirty="0">
                <a:solidFill>
                  <a:schemeClr val="tx1"/>
                </a:solidFill>
              </a:rPr>
              <a:t> </a:t>
            </a:r>
            <a:r>
              <a:rPr lang="en-US" sz="4300" b="1" dirty="0" smtClean="0">
                <a:solidFill>
                  <a:schemeClr val="tx1"/>
                </a:solidFill>
              </a:rPr>
              <a:t>6:25-27)</a:t>
            </a:r>
            <a:endParaRPr lang="en-US" sz="4300" b="1" dirty="0">
              <a:solidFill>
                <a:schemeClr val="tx1"/>
              </a:solidFill>
            </a:endParaRPr>
          </a:p>
        </p:txBody>
      </p:sp>
    </p:spTree>
    <p:extLst>
      <p:ext uri="{BB962C8B-B14F-4D97-AF65-F5344CB8AC3E}">
        <p14:creationId xmlns:p14="http://schemas.microsoft.com/office/powerpoint/2010/main" val="19287071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143" y="293916"/>
            <a:ext cx="11702143" cy="6389913"/>
          </a:xfrm>
        </p:spPr>
        <p:txBody>
          <a:bodyPr>
            <a:normAutofit/>
          </a:bodyPr>
          <a:lstStyle/>
          <a:p>
            <a:pPr algn="ctr">
              <a:buNone/>
            </a:pPr>
            <a:r>
              <a:rPr lang="en-US" sz="4800" b="1" dirty="0">
                <a:solidFill>
                  <a:schemeClr val="tx1"/>
                </a:solidFill>
              </a:rPr>
              <a:t>Worrying? Is Mammon your Master!</a:t>
            </a:r>
          </a:p>
          <a:p>
            <a:pPr>
              <a:buNone/>
            </a:pPr>
            <a:r>
              <a:rPr lang="en-US" sz="4000" b="1" dirty="0" smtClean="0">
                <a:solidFill>
                  <a:schemeClr val="tx1"/>
                </a:solidFill>
              </a:rPr>
              <a:t>So </a:t>
            </a:r>
            <a:r>
              <a:rPr lang="en-US" sz="4000" b="1" dirty="0">
                <a:solidFill>
                  <a:schemeClr val="tx1"/>
                </a:solidFill>
              </a:rPr>
              <a:t>why do you worry about clothing?  Note well the lilies of the field, how they grow. They neither toil nor spin, and I say to you that even </a:t>
            </a:r>
            <a:r>
              <a:rPr lang="en-US" sz="4000" b="1" dirty="0" err="1">
                <a:solidFill>
                  <a:schemeClr val="tx1"/>
                </a:solidFill>
              </a:rPr>
              <a:t>Shelomoh</a:t>
            </a:r>
            <a:r>
              <a:rPr lang="en-US" sz="4000" b="1" dirty="0">
                <a:solidFill>
                  <a:schemeClr val="tx1"/>
                </a:solidFill>
              </a:rPr>
              <a:t> in all his esteem was not dressed like one of these.  But if Elohim so clothes the grass of the field, which exists today, and tomorrow is thrown into the furnace, how much more you, O you of little belief? </a:t>
            </a:r>
            <a:r>
              <a:rPr lang="en-US" sz="4000" b="1" dirty="0"/>
              <a:t>(</a:t>
            </a:r>
            <a:r>
              <a:rPr lang="en-US" sz="4000" b="1" dirty="0" err="1"/>
              <a:t>Mattityahu</a:t>
            </a:r>
            <a:r>
              <a:rPr lang="en-US" sz="4000" b="1" dirty="0"/>
              <a:t> </a:t>
            </a:r>
            <a:r>
              <a:rPr lang="en-US" sz="4000" b="1" dirty="0" smtClean="0"/>
              <a:t>6:28-30)</a:t>
            </a:r>
            <a:endParaRPr lang="en-US" sz="4000" b="1" dirty="0"/>
          </a:p>
          <a:p>
            <a:pPr>
              <a:buNone/>
            </a:pPr>
            <a:endParaRPr lang="en-US" sz="4000" b="1" dirty="0">
              <a:solidFill>
                <a:schemeClr val="tx1"/>
              </a:solidFill>
            </a:endParaRPr>
          </a:p>
        </p:txBody>
      </p:sp>
    </p:spTree>
    <p:extLst>
      <p:ext uri="{BB962C8B-B14F-4D97-AF65-F5344CB8AC3E}">
        <p14:creationId xmlns:p14="http://schemas.microsoft.com/office/powerpoint/2010/main" val="36671068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3" y="522514"/>
            <a:ext cx="11636828" cy="6030687"/>
          </a:xfrm>
        </p:spPr>
        <p:txBody>
          <a:bodyPr>
            <a:normAutofit/>
          </a:bodyPr>
          <a:lstStyle/>
          <a:p>
            <a:pPr algn="ctr">
              <a:buNone/>
            </a:pPr>
            <a:r>
              <a:rPr lang="en-US" sz="4800" b="1" dirty="0" smtClean="0">
                <a:solidFill>
                  <a:schemeClr val="tx1"/>
                </a:solidFill>
              </a:rPr>
              <a:t>Like Grass</a:t>
            </a:r>
            <a:endParaRPr lang="en-US" sz="4800" b="1" dirty="0">
              <a:solidFill>
                <a:schemeClr val="tx1"/>
              </a:solidFill>
            </a:endParaRPr>
          </a:p>
          <a:p>
            <a:pPr marL="0" indent="0">
              <a:buNone/>
            </a:pPr>
            <a:r>
              <a:rPr lang="en-US" sz="4000" b="1" dirty="0" smtClean="0"/>
              <a:t>A </a:t>
            </a:r>
            <a:r>
              <a:rPr lang="en-US" sz="4000" b="1" dirty="0"/>
              <a:t>voice says, "Cry out." And I said, "What shall I cry?" "All men are like grass, and all their glory is like the flowers of the </a:t>
            </a:r>
            <a:r>
              <a:rPr lang="en-US" sz="4000" b="1" dirty="0" smtClean="0"/>
              <a:t>field. </a:t>
            </a:r>
            <a:r>
              <a:rPr lang="en-US" sz="4000" b="1" dirty="0"/>
              <a:t>The grass withers and the flowers fall, because the breath of Yahuwah blows on them. Surely the people are </a:t>
            </a:r>
            <a:r>
              <a:rPr lang="en-US" sz="4000" b="1" dirty="0" smtClean="0"/>
              <a:t>grass. </a:t>
            </a:r>
            <a:r>
              <a:rPr lang="en-US" sz="4000" b="1" dirty="0"/>
              <a:t>The grass withers and the flowers fall, but the word of our Elohim stands forever</a:t>
            </a:r>
            <a:r>
              <a:rPr lang="en-US" sz="4000" b="1" dirty="0" smtClean="0"/>
              <a:t>.“ (Isaiah 40:6-8)</a:t>
            </a:r>
            <a:endParaRPr lang="en-US" sz="5333" dirty="0">
              <a:solidFill>
                <a:schemeClr val="tx1"/>
              </a:solidFill>
            </a:endParaRPr>
          </a:p>
        </p:txBody>
      </p:sp>
    </p:spTree>
    <p:extLst>
      <p:ext uri="{BB962C8B-B14F-4D97-AF65-F5344CB8AC3E}">
        <p14:creationId xmlns:p14="http://schemas.microsoft.com/office/powerpoint/2010/main" val="24737217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85" y="876304"/>
            <a:ext cx="11451772" cy="5676897"/>
          </a:xfrm>
        </p:spPr>
        <p:txBody>
          <a:bodyPr>
            <a:normAutofit lnSpcReduction="10000"/>
          </a:bodyPr>
          <a:lstStyle/>
          <a:p>
            <a:pPr>
              <a:buNone/>
            </a:pPr>
            <a:r>
              <a:rPr lang="en-US" sz="4000" b="1" dirty="0">
                <a:solidFill>
                  <a:schemeClr val="tx1"/>
                </a:solidFill>
              </a:rPr>
              <a:t>Do not worry then, saying, ‘What shall we eat?’ or ‘What shall we drink?’ or ‘What shall we wear?’  For all these the gentiles seek for. And your heavenly Father knows that you need all these.  But seek first the reign of </a:t>
            </a:r>
            <a:r>
              <a:rPr lang="en-US" sz="4000" b="1" dirty="0" err="1">
                <a:solidFill>
                  <a:schemeClr val="tx1"/>
                </a:solidFill>
              </a:rPr>
              <a:t>Elohim</a:t>
            </a:r>
            <a:r>
              <a:rPr lang="en-US" sz="4000" b="1" dirty="0">
                <a:solidFill>
                  <a:schemeClr val="tx1"/>
                </a:solidFill>
              </a:rPr>
              <a:t>, and His righteousness, and all these matters shall be added to you.  Do not, then, worry about tomorrow, for tomorrow shall have its own worries.  Each day has enough evil of itself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6:31-34)</a:t>
            </a:r>
          </a:p>
          <a:p>
            <a:pPr>
              <a:buNone/>
            </a:pPr>
            <a:r>
              <a:rPr lang="en-US" sz="4000" b="1" dirty="0" smtClean="0"/>
              <a:t>Give us </a:t>
            </a:r>
            <a:r>
              <a:rPr lang="en-US" sz="4000" b="1" u="sng" dirty="0" smtClean="0"/>
              <a:t>this day</a:t>
            </a:r>
            <a:r>
              <a:rPr lang="en-US" sz="4000" b="1" dirty="0" smtClean="0"/>
              <a:t> our daily bread</a:t>
            </a:r>
            <a:endParaRPr lang="en-US" sz="5333" dirty="0"/>
          </a:p>
        </p:txBody>
      </p:sp>
    </p:spTree>
    <p:extLst>
      <p:ext uri="{BB962C8B-B14F-4D97-AF65-F5344CB8AC3E}">
        <p14:creationId xmlns:p14="http://schemas.microsoft.com/office/powerpoint/2010/main" val="6196863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43" y="522516"/>
            <a:ext cx="11930743" cy="6030685"/>
          </a:xfrm>
        </p:spPr>
        <p:txBody>
          <a:bodyPr>
            <a:normAutofit/>
          </a:bodyPr>
          <a:lstStyle/>
          <a:p>
            <a:pPr marL="0" indent="0" algn="ctr">
              <a:buNone/>
            </a:pPr>
            <a:r>
              <a:rPr lang="en-US" sz="4800" b="1" dirty="0">
                <a:solidFill>
                  <a:schemeClr val="tx1"/>
                </a:solidFill>
              </a:rPr>
              <a:t>Tomorrow</a:t>
            </a:r>
          </a:p>
          <a:p>
            <a:pPr marL="0" indent="0">
              <a:buNone/>
            </a:pPr>
            <a:r>
              <a:rPr lang="en-US" sz="4000" b="1" dirty="0">
                <a:solidFill>
                  <a:schemeClr val="tx1"/>
                </a:solidFill>
              </a:rPr>
              <a:t>Do not boast about tomorrow, for you do not know what a day may bring forth. (Proverbs 27:1)</a:t>
            </a:r>
          </a:p>
          <a:p>
            <a:pPr marL="0" indent="0">
              <a:buNone/>
            </a:pPr>
            <a:endParaRPr lang="en-US" sz="4000" b="1" dirty="0">
              <a:solidFill>
                <a:schemeClr val="tx1"/>
              </a:solidFill>
            </a:endParaRPr>
          </a:p>
          <a:p>
            <a:pPr marL="0" indent="0">
              <a:buNone/>
            </a:pPr>
            <a:r>
              <a:rPr lang="en-US" sz="4000" b="1" dirty="0">
                <a:solidFill>
                  <a:schemeClr val="tx1"/>
                </a:solidFill>
              </a:rPr>
              <a:t>They are shepherds who lack understanding; they all turn to their own way, each seeks his own gain.</a:t>
            </a:r>
          </a:p>
          <a:p>
            <a:pPr marL="0" indent="0">
              <a:buNone/>
            </a:pPr>
            <a:r>
              <a:rPr lang="en-US" sz="4000" b="1" dirty="0">
                <a:solidFill>
                  <a:schemeClr val="tx1"/>
                </a:solidFill>
              </a:rPr>
              <a:t>"Come," each one cries, "let me get wine! Let us drink our fill of beer! And tomorrow will be like today, or even far better.“ (Isaiah 56:11-12)</a:t>
            </a:r>
          </a:p>
          <a:p>
            <a:pPr marL="0" indent="0">
              <a:buNone/>
            </a:pPr>
            <a:endParaRPr lang="en-US" sz="5333" dirty="0">
              <a:solidFill>
                <a:schemeClr val="bg1"/>
              </a:solidFill>
            </a:endParaRPr>
          </a:p>
        </p:txBody>
      </p:sp>
    </p:spTree>
    <p:extLst>
      <p:ext uri="{BB962C8B-B14F-4D97-AF65-F5344CB8AC3E}">
        <p14:creationId xmlns:p14="http://schemas.microsoft.com/office/powerpoint/2010/main" val="19731969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85" y="876304"/>
            <a:ext cx="11451772" cy="5676897"/>
          </a:xfrm>
        </p:spPr>
        <p:txBody>
          <a:bodyPr>
            <a:normAutofit/>
          </a:bodyPr>
          <a:lstStyle/>
          <a:p>
            <a:pPr marL="0" indent="0" algn="ctr">
              <a:buNone/>
            </a:pPr>
            <a:r>
              <a:rPr lang="en-US" sz="4000" b="1" dirty="0" smtClean="0"/>
              <a:t>On Worrying</a:t>
            </a:r>
          </a:p>
          <a:p>
            <a:pPr marL="0" indent="0">
              <a:buNone/>
            </a:pPr>
            <a:r>
              <a:rPr lang="en-US" sz="4000" b="1" dirty="0" smtClean="0"/>
              <a:t>Do </a:t>
            </a:r>
            <a:r>
              <a:rPr lang="en-US" sz="4000" b="1" dirty="0"/>
              <a:t>not be </a:t>
            </a:r>
            <a:r>
              <a:rPr lang="en-US" sz="4000" b="1" u="sng" dirty="0"/>
              <a:t>anxious</a:t>
            </a:r>
            <a:r>
              <a:rPr lang="en-US" sz="4000" b="1" dirty="0"/>
              <a:t> about anything, but in everything, by prayer and petition, with thanksgiving, present your requests to </a:t>
            </a:r>
            <a:r>
              <a:rPr lang="en-US" sz="4000" b="1" dirty="0" smtClean="0"/>
              <a:t>Elohim. </a:t>
            </a:r>
            <a:r>
              <a:rPr lang="en-US" sz="4000" b="1" dirty="0"/>
              <a:t>And the peace of Elohim, which transcends all understanding, will guard your hearts and your minds in Messiah </a:t>
            </a:r>
            <a:r>
              <a:rPr lang="en-US" sz="4000" b="1" dirty="0" err="1"/>
              <a:t>Yahusha</a:t>
            </a:r>
            <a:r>
              <a:rPr lang="en-US" sz="4000" b="1" dirty="0" smtClean="0"/>
              <a:t>. (Philippians 4:6-7)</a:t>
            </a:r>
            <a:endParaRPr lang="en-US" sz="4000" b="1" dirty="0"/>
          </a:p>
          <a:p>
            <a:pPr algn="ctr">
              <a:buNone/>
            </a:pPr>
            <a:endParaRPr lang="en-US" sz="5333" dirty="0">
              <a:solidFill>
                <a:schemeClr val="tx1"/>
              </a:solidFill>
            </a:endParaRPr>
          </a:p>
        </p:txBody>
      </p:sp>
    </p:spTree>
    <p:extLst>
      <p:ext uri="{BB962C8B-B14F-4D97-AF65-F5344CB8AC3E}">
        <p14:creationId xmlns:p14="http://schemas.microsoft.com/office/powerpoint/2010/main" val="21472851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5198</TotalTime>
  <Words>2516</Words>
  <Application>Microsoft Office PowerPoint</Application>
  <PresentationFormat>Widescreen</PresentationFormat>
  <Paragraphs>191</Paragraphs>
  <Slides>49</Slides>
  <Notes>49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Bwgrkn</vt:lpstr>
      <vt:lpstr>Bwhebb</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47</cp:revision>
  <dcterms:created xsi:type="dcterms:W3CDTF">2018-11-07T08:55:54Z</dcterms:created>
  <dcterms:modified xsi:type="dcterms:W3CDTF">2019-01-19T01:36:09Z</dcterms:modified>
</cp:coreProperties>
</file>