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45" r:id="rId2"/>
    <p:sldId id="346" r:id="rId3"/>
    <p:sldId id="316" r:id="rId4"/>
    <p:sldId id="347" r:id="rId5"/>
    <p:sldId id="348" r:id="rId6"/>
    <p:sldId id="317" r:id="rId7"/>
    <p:sldId id="349" r:id="rId8"/>
    <p:sldId id="350" r:id="rId9"/>
    <p:sldId id="318" r:id="rId10"/>
    <p:sldId id="320" r:id="rId11"/>
    <p:sldId id="321" r:id="rId12"/>
    <p:sldId id="322" r:id="rId13"/>
    <p:sldId id="352" r:id="rId14"/>
    <p:sldId id="351" r:id="rId15"/>
    <p:sldId id="353" r:id="rId16"/>
    <p:sldId id="355" r:id="rId17"/>
    <p:sldId id="323" r:id="rId18"/>
    <p:sldId id="324" r:id="rId19"/>
    <p:sldId id="354" r:id="rId20"/>
    <p:sldId id="325" r:id="rId21"/>
    <p:sldId id="326" r:id="rId22"/>
    <p:sldId id="358" r:id="rId23"/>
    <p:sldId id="329" r:id="rId24"/>
    <p:sldId id="356" r:id="rId25"/>
    <p:sldId id="330" r:id="rId26"/>
    <p:sldId id="331" r:id="rId27"/>
    <p:sldId id="332" r:id="rId28"/>
    <p:sldId id="334" r:id="rId29"/>
    <p:sldId id="335" r:id="rId30"/>
    <p:sldId id="336" r:id="rId31"/>
    <p:sldId id="337" r:id="rId32"/>
    <p:sldId id="357" r:id="rId33"/>
    <p:sldId id="338" r:id="rId34"/>
    <p:sldId id="339" r:id="rId35"/>
    <p:sldId id="340" r:id="rId36"/>
    <p:sldId id="342" r:id="rId37"/>
    <p:sldId id="26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5428" autoAdjust="0"/>
  </p:normalViewPr>
  <p:slideViewPr>
    <p:cSldViewPr snapToGrid="0">
      <p:cViewPr varScale="1">
        <p:scale>
          <a:sx n="102" d="100"/>
          <a:sy n="102" d="100"/>
        </p:scale>
        <p:origin x="768" y="120"/>
      </p:cViewPr>
      <p:guideLst/>
    </p:cSldViewPr>
  </p:slideViewPr>
  <p:outlineViewPr>
    <p:cViewPr>
      <p:scale>
        <a:sx n="33" d="100"/>
        <a:sy n="33" d="100"/>
      </p:scale>
      <p:origin x="0" y="-5871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367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657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084988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785269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652048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733910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71802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796659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971926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664686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073644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667733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554329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759654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872625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0691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05447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715663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70054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628378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612722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0710447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859457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799925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137115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564668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545709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66434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156524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6102447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705052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045479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8561474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152848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9217672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4939480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018129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b="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Home of John and Marie</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 12,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218434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0473267"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algn="ctr">
              <a:buNone/>
            </a:pPr>
            <a:r>
              <a:rPr lang="en-US" sz="4800" b="1" dirty="0">
                <a:latin typeface="Helvetica" pitchFamily="34" charset="0"/>
                <a:cs typeface="Helvetica" pitchFamily="34" charset="0"/>
              </a:rPr>
              <a:t>“</a:t>
            </a:r>
            <a:r>
              <a:rPr lang="en-US" sz="4800" b="1" dirty="0">
                <a:solidFill>
                  <a:schemeClr val="tx1"/>
                </a:solidFill>
                <a:latin typeface="Helvetica" pitchFamily="34" charset="0"/>
                <a:cs typeface="Helvetica" pitchFamily="34" charset="0"/>
              </a:rPr>
              <a:t>The Sermon on the Mount”</a:t>
            </a:r>
          </a:p>
          <a:p>
            <a:pPr algn="ctr">
              <a:buNone/>
            </a:pPr>
            <a:r>
              <a:rPr lang="en-US" sz="4800" b="1" dirty="0">
                <a:solidFill>
                  <a:schemeClr val="tx1"/>
                </a:solidFill>
                <a:latin typeface="Helvetica" pitchFamily="34" charset="0"/>
                <a:cs typeface="Helvetica" pitchFamily="34" charset="0"/>
              </a:rPr>
              <a:t>(Part </a:t>
            </a:r>
            <a:r>
              <a:rPr lang="en-US" sz="4800" b="1" dirty="0" smtClean="0">
                <a:solidFill>
                  <a:schemeClr val="tx1"/>
                </a:solidFill>
                <a:latin typeface="Helvetica" pitchFamily="34" charset="0"/>
                <a:cs typeface="Helvetica" pitchFamily="34" charset="0"/>
              </a:rPr>
              <a:t>2)</a:t>
            </a:r>
            <a:endParaRPr lang="en-US" sz="4800" b="1" dirty="0">
              <a:solidFill>
                <a:schemeClr val="tx1"/>
              </a:solidFill>
              <a:latin typeface="Helvetica" pitchFamily="34" charset="0"/>
              <a:cs typeface="Helvetica" pitchFamily="34" charset="0"/>
            </a:endParaRPr>
          </a:p>
          <a:p>
            <a:pPr algn="ctr">
              <a:buNone/>
            </a:pPr>
            <a:r>
              <a:rPr lang="en-US" sz="4400" b="1" dirty="0" smtClean="0">
                <a:solidFill>
                  <a:schemeClr val="tx1"/>
                </a:solidFill>
                <a:latin typeface="Helvetica" pitchFamily="34" charset="0"/>
                <a:cs typeface="Helvetica" pitchFamily="34" charset="0"/>
              </a:rPr>
              <a:t>Messiah Uphold the Torah and the Prophets</a:t>
            </a:r>
            <a:endParaRPr lang="en-US" sz="4400" b="1" dirty="0">
              <a:solidFill>
                <a:schemeClr val="tx1"/>
              </a:solidFill>
              <a:latin typeface="Helvetica" pitchFamily="34" charset="0"/>
              <a:cs typeface="Helvetica" pitchFamily="34" charset="0"/>
            </a:endParaRPr>
          </a:p>
        </p:txBody>
      </p:sp>
    </p:spTree>
    <p:extLst>
      <p:ext uri="{BB962C8B-B14F-4D97-AF65-F5344CB8AC3E}">
        <p14:creationId xmlns:p14="http://schemas.microsoft.com/office/powerpoint/2010/main" val="10075870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444" y="876302"/>
            <a:ext cx="11229278" cy="5524497"/>
          </a:xfrm>
        </p:spPr>
        <p:txBody>
          <a:bodyPr>
            <a:normAutofit/>
          </a:bodyPr>
          <a:lstStyle/>
          <a:p>
            <a:pPr algn="ctr">
              <a:buNone/>
            </a:pPr>
            <a:r>
              <a:rPr lang="en-US" sz="4800" b="1" dirty="0" smtClean="0">
                <a:solidFill>
                  <a:schemeClr val="tx1"/>
                </a:solidFill>
              </a:rPr>
              <a:t>Review</a:t>
            </a:r>
            <a:endParaRPr lang="en-US" sz="4800" b="1" dirty="0">
              <a:solidFill>
                <a:schemeClr val="tx1"/>
              </a:solidFill>
            </a:endParaRPr>
          </a:p>
          <a:p>
            <a:pPr>
              <a:buNone/>
            </a:pPr>
            <a:r>
              <a:rPr lang="en-US" sz="4000" b="1" dirty="0" smtClean="0"/>
              <a:t>The Prophet came to relate all the Father had put in him</a:t>
            </a:r>
          </a:p>
          <a:p>
            <a:pPr>
              <a:buNone/>
            </a:pPr>
            <a:r>
              <a:rPr lang="en-US" sz="4000" b="1" dirty="0" err="1" smtClean="0">
                <a:solidFill>
                  <a:schemeClr val="tx1"/>
                </a:solidFill>
              </a:rPr>
              <a:t>Yahusha</a:t>
            </a:r>
            <a:r>
              <a:rPr lang="en-US" sz="4000" b="1" dirty="0" smtClean="0">
                <a:solidFill>
                  <a:schemeClr val="tx1"/>
                </a:solidFill>
              </a:rPr>
              <a:t> came to uphold the T</a:t>
            </a:r>
            <a:r>
              <a:rPr lang="en-US" sz="4000" b="1" dirty="0" smtClean="0"/>
              <a:t>orah and the Prophets</a:t>
            </a:r>
          </a:p>
          <a:p>
            <a:pPr>
              <a:buNone/>
            </a:pPr>
            <a:r>
              <a:rPr lang="en-US" sz="4000" b="1" dirty="0" smtClean="0">
                <a:solidFill>
                  <a:schemeClr val="tx1"/>
                </a:solidFill>
              </a:rPr>
              <a:t>The entire Sermon is the discourse of the Master explaining Torah and the Prophets</a:t>
            </a:r>
            <a:endParaRPr lang="en-US" sz="4800" b="1" dirty="0">
              <a:solidFill>
                <a:schemeClr val="tx1"/>
              </a:solidFill>
            </a:endParaRPr>
          </a:p>
        </p:txBody>
      </p:sp>
    </p:spTree>
    <p:extLst>
      <p:ext uri="{BB962C8B-B14F-4D97-AF65-F5344CB8AC3E}">
        <p14:creationId xmlns:p14="http://schemas.microsoft.com/office/powerpoint/2010/main" val="9027416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444" y="876302"/>
            <a:ext cx="11229278" cy="5524497"/>
          </a:xfrm>
        </p:spPr>
        <p:txBody>
          <a:bodyPr>
            <a:normAutofit/>
          </a:bodyPr>
          <a:lstStyle/>
          <a:p>
            <a:pPr algn="ctr">
              <a:buNone/>
            </a:pPr>
            <a:r>
              <a:rPr lang="en-US" sz="4800" b="1" dirty="0">
                <a:solidFill>
                  <a:schemeClr val="tx1"/>
                </a:solidFill>
              </a:rPr>
              <a:t>Teaching on Murder</a:t>
            </a:r>
          </a:p>
          <a:p>
            <a:pPr>
              <a:buNone/>
            </a:pPr>
            <a:r>
              <a:rPr lang="en-US" sz="4000" b="1" dirty="0">
                <a:solidFill>
                  <a:schemeClr val="tx1"/>
                </a:solidFill>
              </a:rPr>
              <a:t>You heard that it was said to those of old, ‘You shall not murder,’ and whoever murders shall be liable to judgment.  But I say to you that whoever is wroth with his brother without a cause shall be liable to judgment. And whoever says to his brother, ‘</a:t>
            </a:r>
            <a:r>
              <a:rPr lang="en-US" sz="4000" b="1" dirty="0" err="1">
                <a:solidFill>
                  <a:schemeClr val="tx1"/>
                </a:solidFill>
              </a:rPr>
              <a:t>Raka</a:t>
            </a:r>
            <a:r>
              <a:rPr lang="en-US" sz="4000" b="1" dirty="0">
                <a:solidFill>
                  <a:schemeClr val="tx1"/>
                </a:solidFill>
              </a:rPr>
              <a:t>!’ shall be liable to the Sanhedrin. But whoever says, ‘You fool!’ shall be liable to fire of </a:t>
            </a:r>
            <a:r>
              <a:rPr lang="en-US" sz="4000" b="1" dirty="0" err="1">
                <a:solidFill>
                  <a:schemeClr val="tx1"/>
                </a:solidFill>
              </a:rPr>
              <a:t>Gehenna</a:t>
            </a:r>
            <a:r>
              <a:rPr lang="en-US" sz="4000" b="1" dirty="0">
                <a:solidFill>
                  <a:schemeClr val="tx1"/>
                </a:solidFill>
              </a:rPr>
              <a:t>.</a:t>
            </a:r>
            <a:r>
              <a:rPr lang="en-US" sz="4000" dirty="0">
                <a:solidFill>
                  <a:schemeClr val="tx1"/>
                </a:solidFill>
              </a:rPr>
              <a:t> </a:t>
            </a:r>
            <a:r>
              <a:rPr lang="en-US" sz="4000" b="1" dirty="0" smtClean="0">
                <a:solidFill>
                  <a:schemeClr val="tx1"/>
                </a:solidFill>
              </a:rPr>
              <a:t>Matthew 5:21-22</a:t>
            </a:r>
            <a:endParaRPr lang="en-US" sz="4800" b="1" dirty="0">
              <a:solidFill>
                <a:schemeClr val="tx1"/>
              </a:solidFill>
            </a:endParaRPr>
          </a:p>
        </p:txBody>
      </p:sp>
    </p:spTree>
    <p:extLst>
      <p:ext uri="{BB962C8B-B14F-4D97-AF65-F5344CB8AC3E}">
        <p14:creationId xmlns:p14="http://schemas.microsoft.com/office/powerpoint/2010/main" val="37932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444" y="876302"/>
            <a:ext cx="11229278" cy="5524497"/>
          </a:xfrm>
        </p:spPr>
        <p:txBody>
          <a:bodyPr>
            <a:normAutofit/>
          </a:bodyPr>
          <a:lstStyle/>
          <a:p>
            <a:pPr algn="ctr">
              <a:buNone/>
            </a:pPr>
            <a:r>
              <a:rPr lang="en-US" sz="4800" b="1" dirty="0" smtClean="0"/>
              <a:t>You </a:t>
            </a:r>
            <a:r>
              <a:rPr lang="en-US" sz="4800" b="1" dirty="0"/>
              <a:t>heard that it was said to those of </a:t>
            </a:r>
            <a:r>
              <a:rPr lang="en-US" sz="4800" b="1" dirty="0" smtClean="0"/>
              <a:t>old</a:t>
            </a:r>
          </a:p>
          <a:p>
            <a:pPr algn="ctr">
              <a:buNone/>
            </a:pPr>
            <a:r>
              <a:rPr lang="en-US" sz="4800" b="1" dirty="0" smtClean="0">
                <a:solidFill>
                  <a:schemeClr val="tx1"/>
                </a:solidFill>
              </a:rPr>
              <a:t>You heard that it was said </a:t>
            </a:r>
            <a:r>
              <a:rPr lang="en-US" sz="4800" b="1" u="sng" dirty="0" smtClean="0">
                <a:solidFill>
                  <a:schemeClr val="tx1"/>
                </a:solidFill>
              </a:rPr>
              <a:t>by</a:t>
            </a:r>
            <a:r>
              <a:rPr lang="en-US" sz="4800" b="1" dirty="0" smtClean="0">
                <a:solidFill>
                  <a:schemeClr val="tx1"/>
                </a:solidFill>
              </a:rPr>
              <a:t> those of old</a:t>
            </a:r>
          </a:p>
          <a:p>
            <a:pPr algn="ctr">
              <a:buNone/>
            </a:pPr>
            <a:r>
              <a:rPr lang="en-US" sz="4000" b="1" dirty="0" smtClean="0"/>
              <a:t>This section of the Sermon is the Master’s responses to what the “men of old” – the Rabbis taught</a:t>
            </a:r>
          </a:p>
          <a:p>
            <a:pPr algn="ctr">
              <a:buNone/>
            </a:pPr>
            <a:r>
              <a:rPr lang="en-US" sz="4800" b="1" dirty="0" smtClean="0"/>
              <a:t>But I say to you</a:t>
            </a:r>
          </a:p>
          <a:p>
            <a:pPr algn="ctr">
              <a:buNone/>
            </a:pPr>
            <a:r>
              <a:rPr lang="en-US" sz="4000" b="1" dirty="0" smtClean="0"/>
              <a:t>These are the Prophet’s correct interpretations of the Law and the Prophets</a:t>
            </a:r>
          </a:p>
        </p:txBody>
      </p:sp>
    </p:spTree>
    <p:extLst>
      <p:ext uri="{BB962C8B-B14F-4D97-AF65-F5344CB8AC3E}">
        <p14:creationId xmlns:p14="http://schemas.microsoft.com/office/powerpoint/2010/main" val="32419317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52" y="740229"/>
            <a:ext cx="11140068" cy="5671457"/>
          </a:xfrm>
        </p:spPr>
        <p:txBody>
          <a:bodyPr>
            <a:normAutofit/>
          </a:bodyPr>
          <a:lstStyle/>
          <a:p>
            <a:pPr>
              <a:buNone/>
            </a:pPr>
            <a:r>
              <a:rPr lang="en-US" sz="4000" b="1" dirty="0">
                <a:solidFill>
                  <a:schemeClr val="tx1"/>
                </a:solidFill>
              </a:rPr>
              <a:t>And </a:t>
            </a:r>
            <a:r>
              <a:rPr lang="en-US" sz="4000" b="1" dirty="0" err="1">
                <a:solidFill>
                  <a:schemeClr val="tx1"/>
                </a:solidFill>
              </a:rPr>
              <a:t>Elohim</a:t>
            </a:r>
            <a:r>
              <a:rPr lang="en-US" sz="4000" b="1" dirty="0">
                <a:solidFill>
                  <a:schemeClr val="tx1"/>
                </a:solidFill>
              </a:rPr>
              <a:t> spoke all these words: …  You shall not murder (</a:t>
            </a:r>
            <a:r>
              <a:rPr lang="en-US" sz="4000" b="1" dirty="0" err="1">
                <a:solidFill>
                  <a:schemeClr val="tx1"/>
                </a:solidFill>
              </a:rPr>
              <a:t>Shemot</a:t>
            </a:r>
            <a:r>
              <a:rPr lang="en-US" sz="4000" b="1" dirty="0">
                <a:solidFill>
                  <a:schemeClr val="tx1"/>
                </a:solidFill>
              </a:rPr>
              <a:t> [Exodus] 20:1,13).</a:t>
            </a:r>
          </a:p>
          <a:p>
            <a:pPr>
              <a:buNone/>
            </a:pPr>
            <a:r>
              <a:rPr lang="en-US" sz="4000" b="1" dirty="0">
                <a:solidFill>
                  <a:schemeClr val="tx1"/>
                </a:solidFill>
              </a:rPr>
              <a:t>The Hebrew word utilized here, </a:t>
            </a:r>
            <a:r>
              <a:rPr lang="en-US" sz="4000" b="1" i="1" dirty="0" err="1">
                <a:solidFill>
                  <a:schemeClr val="tx1"/>
                </a:solidFill>
              </a:rPr>
              <a:t>ratsach</a:t>
            </a:r>
            <a:r>
              <a:rPr lang="en-US" sz="4000" b="1" dirty="0">
                <a:solidFill>
                  <a:schemeClr val="tx1"/>
                </a:solidFill>
              </a:rPr>
              <a:t>, means "to slay with premeditation."  It is talking about the intentional taking of a man's life </a:t>
            </a:r>
            <a:r>
              <a:rPr lang="en-US" sz="4000" b="1" u="sng" dirty="0">
                <a:solidFill>
                  <a:schemeClr val="tx1"/>
                </a:solidFill>
              </a:rPr>
              <a:t>without sufficient cause</a:t>
            </a:r>
            <a:r>
              <a:rPr lang="en-US" sz="4000" b="1" dirty="0" smtClean="0">
                <a:solidFill>
                  <a:schemeClr val="tx1"/>
                </a:solidFill>
              </a:rPr>
              <a:t>.</a:t>
            </a:r>
          </a:p>
          <a:p>
            <a:pPr>
              <a:buNone/>
            </a:pPr>
            <a:r>
              <a:rPr lang="en-US" sz="4000" b="1" dirty="0" smtClean="0"/>
              <a:t>There are cases in which putting someone to death is not </a:t>
            </a:r>
            <a:r>
              <a:rPr lang="en-US" sz="4000" b="1" i="1" dirty="0" err="1" smtClean="0"/>
              <a:t>ratsach</a:t>
            </a:r>
            <a:r>
              <a:rPr lang="en-US" sz="4000" b="1" dirty="0" smtClean="0"/>
              <a:t>.  Death in war, accidental manslaying, death penalty deaths</a:t>
            </a:r>
            <a:endParaRPr lang="en-US" sz="4000" b="1" dirty="0">
              <a:solidFill>
                <a:schemeClr val="tx1"/>
              </a:solidFill>
            </a:endParaRPr>
          </a:p>
        </p:txBody>
      </p:sp>
    </p:spTree>
    <p:extLst>
      <p:ext uri="{BB962C8B-B14F-4D97-AF65-F5344CB8AC3E}">
        <p14:creationId xmlns:p14="http://schemas.microsoft.com/office/powerpoint/2010/main" val="4252323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444" y="876302"/>
            <a:ext cx="11229278" cy="5524497"/>
          </a:xfrm>
        </p:spPr>
        <p:txBody>
          <a:bodyPr>
            <a:normAutofit/>
          </a:bodyPr>
          <a:lstStyle/>
          <a:p>
            <a:pPr algn="ctr">
              <a:buNone/>
            </a:pPr>
            <a:r>
              <a:rPr lang="en-US" sz="4800" b="1" dirty="0">
                <a:solidFill>
                  <a:schemeClr val="tx1"/>
                </a:solidFill>
              </a:rPr>
              <a:t>Teaching on Murder</a:t>
            </a:r>
          </a:p>
          <a:p>
            <a:pPr>
              <a:buNone/>
            </a:pPr>
            <a:r>
              <a:rPr lang="en-US" sz="4000" b="1" dirty="0" smtClean="0">
                <a:solidFill>
                  <a:schemeClr val="tx1"/>
                </a:solidFill>
              </a:rPr>
              <a:t>But </a:t>
            </a:r>
            <a:r>
              <a:rPr lang="en-US" sz="4000" b="1" dirty="0">
                <a:solidFill>
                  <a:schemeClr val="tx1"/>
                </a:solidFill>
              </a:rPr>
              <a:t>I say to you that whoever is wroth with his brother without a cause shall be liable to judgment. And whoever says to his brother, ‘</a:t>
            </a:r>
            <a:r>
              <a:rPr lang="en-US" sz="4000" b="1" dirty="0" err="1">
                <a:solidFill>
                  <a:schemeClr val="tx1"/>
                </a:solidFill>
              </a:rPr>
              <a:t>Raka</a:t>
            </a:r>
            <a:r>
              <a:rPr lang="en-US" sz="4000" b="1" dirty="0">
                <a:solidFill>
                  <a:schemeClr val="tx1"/>
                </a:solidFill>
              </a:rPr>
              <a:t>!’ shall be liable to the Sanhedrin. But whoever says, ‘You fool!’ shall be liable to fire </a:t>
            </a:r>
            <a:r>
              <a:rPr lang="en-US" sz="4000" b="1" dirty="0" smtClean="0">
                <a:solidFill>
                  <a:schemeClr val="tx1"/>
                </a:solidFill>
              </a:rPr>
              <a:t>of </a:t>
            </a:r>
            <a:r>
              <a:rPr lang="en-US" sz="4000" b="1" dirty="0" err="1" smtClean="0">
                <a:solidFill>
                  <a:schemeClr val="tx1"/>
                </a:solidFill>
              </a:rPr>
              <a:t>Gehenna</a:t>
            </a:r>
            <a:r>
              <a:rPr lang="en-US" sz="4000" b="1" dirty="0" smtClean="0">
                <a:solidFill>
                  <a:schemeClr val="tx1"/>
                </a:solidFill>
              </a:rPr>
              <a:t>.</a:t>
            </a:r>
          </a:p>
          <a:p>
            <a:pPr>
              <a:buNone/>
            </a:pPr>
            <a:r>
              <a:rPr lang="en-US" sz="4000" b="1" dirty="0" smtClean="0">
                <a:solidFill>
                  <a:schemeClr val="tx1"/>
                </a:solidFill>
              </a:rPr>
              <a:t>Matthew 5:21-22</a:t>
            </a:r>
            <a:endParaRPr lang="en-US" sz="4800" b="1" dirty="0">
              <a:solidFill>
                <a:schemeClr val="tx1"/>
              </a:solidFill>
            </a:endParaRPr>
          </a:p>
        </p:txBody>
      </p:sp>
    </p:spTree>
    <p:extLst>
      <p:ext uri="{BB962C8B-B14F-4D97-AF65-F5344CB8AC3E}">
        <p14:creationId xmlns:p14="http://schemas.microsoft.com/office/powerpoint/2010/main" val="3277297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444" y="876302"/>
            <a:ext cx="11229278" cy="5524497"/>
          </a:xfrm>
        </p:spPr>
        <p:txBody>
          <a:bodyPr>
            <a:normAutofit/>
          </a:bodyPr>
          <a:lstStyle/>
          <a:p>
            <a:pPr algn="ctr">
              <a:buNone/>
            </a:pPr>
            <a:r>
              <a:rPr lang="en-US" sz="4800" b="1" dirty="0" smtClean="0">
                <a:solidFill>
                  <a:schemeClr val="tx1"/>
                </a:solidFill>
              </a:rPr>
              <a:t>The Torah Speaks to Sins of the Mind!</a:t>
            </a:r>
            <a:endParaRPr lang="en-US" sz="4800" b="1" dirty="0">
              <a:solidFill>
                <a:schemeClr val="tx1"/>
              </a:solidFill>
            </a:endParaRPr>
          </a:p>
          <a:p>
            <a:pPr>
              <a:buNone/>
            </a:pPr>
            <a:r>
              <a:rPr lang="en-US" sz="4000" b="1" dirty="0" err="1" smtClean="0"/>
              <a:t>Yahusha’s</a:t>
            </a:r>
            <a:r>
              <a:rPr lang="en-US" sz="4000" b="1" dirty="0" smtClean="0"/>
              <a:t> answer here is about what a man thinks!</a:t>
            </a:r>
          </a:p>
          <a:p>
            <a:pPr>
              <a:buNone/>
            </a:pPr>
            <a:r>
              <a:rPr lang="en-US" sz="4000" b="1" dirty="0" smtClean="0">
                <a:solidFill>
                  <a:schemeClr val="tx1"/>
                </a:solidFill>
              </a:rPr>
              <a:t>Yet, these things are what the Torah also teaches</a:t>
            </a:r>
          </a:p>
          <a:p>
            <a:pPr>
              <a:buNone/>
            </a:pPr>
            <a:r>
              <a:rPr lang="en-US" sz="4000" b="1" dirty="0" smtClean="0"/>
              <a:t>The Rabbis taught a surface level of the commands, while </a:t>
            </a:r>
            <a:r>
              <a:rPr lang="en-US" sz="4000" b="1" dirty="0" err="1" smtClean="0"/>
              <a:t>Yahusha</a:t>
            </a:r>
            <a:r>
              <a:rPr lang="en-US" sz="4000" b="1" dirty="0" smtClean="0"/>
              <a:t> drilled down further to show the thoughts that lead one to commit these sins.  The thoughts are also sins, according to Torah</a:t>
            </a:r>
            <a:endParaRPr lang="en-US" sz="4800" b="1" dirty="0">
              <a:solidFill>
                <a:schemeClr val="tx1"/>
              </a:solidFill>
            </a:endParaRPr>
          </a:p>
        </p:txBody>
      </p:sp>
    </p:spTree>
    <p:extLst>
      <p:ext uri="{BB962C8B-B14F-4D97-AF65-F5344CB8AC3E}">
        <p14:creationId xmlns:p14="http://schemas.microsoft.com/office/powerpoint/2010/main" val="3724073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2956" y="598715"/>
            <a:ext cx="11073161" cy="6150428"/>
          </a:xfrm>
        </p:spPr>
        <p:txBody>
          <a:bodyPr>
            <a:normAutofit fontScale="55000" lnSpcReduction="20000"/>
          </a:bodyPr>
          <a:lstStyle/>
          <a:p>
            <a:pPr algn="ctr">
              <a:buNone/>
            </a:pPr>
            <a:r>
              <a:rPr lang="en-US" sz="10666" dirty="0">
                <a:solidFill>
                  <a:schemeClr val="tx1"/>
                </a:solidFill>
              </a:rPr>
              <a:t>Do Not Be Angry </a:t>
            </a:r>
          </a:p>
          <a:p>
            <a:pPr>
              <a:buNone/>
            </a:pPr>
            <a:r>
              <a:rPr lang="en-US" sz="7300" b="1" u="sng" dirty="0">
                <a:solidFill>
                  <a:schemeClr val="tx1"/>
                </a:solidFill>
              </a:rPr>
              <a:t>You must not walk about as a slanderer among your people</a:t>
            </a:r>
            <a:r>
              <a:rPr lang="en-US" sz="7300" b="1" dirty="0">
                <a:solidFill>
                  <a:schemeClr val="tx1"/>
                </a:solidFill>
              </a:rPr>
              <a:t>. You must not stand idly by when your neighbor's life is at stake. I am </a:t>
            </a:r>
            <a:r>
              <a:rPr lang="en-US" sz="7300" b="1" dirty="0" smtClean="0">
                <a:solidFill>
                  <a:schemeClr val="tx1"/>
                </a:solidFill>
              </a:rPr>
              <a:t>Yahuwah.</a:t>
            </a:r>
            <a:r>
              <a:rPr lang="en-US" sz="7300" b="1" dirty="0">
                <a:solidFill>
                  <a:schemeClr val="tx1"/>
                </a:solidFill>
              </a:rPr>
              <a:t>  </a:t>
            </a:r>
            <a:r>
              <a:rPr lang="en-US" sz="7300" b="1" u="sng" dirty="0">
                <a:solidFill>
                  <a:schemeClr val="tx1"/>
                </a:solidFill>
              </a:rPr>
              <a:t>You must not hate your brother in your heart</a:t>
            </a:r>
            <a:r>
              <a:rPr lang="en-US" sz="7300" b="1" dirty="0">
                <a:solidFill>
                  <a:schemeClr val="tx1"/>
                </a:solidFill>
              </a:rPr>
              <a:t>. You must surely reprove your fellow citizen so that you do not incur sin on account of him.  </a:t>
            </a:r>
            <a:r>
              <a:rPr lang="en-US" sz="7300" b="1" u="sng" dirty="0">
                <a:solidFill>
                  <a:schemeClr val="tx1"/>
                </a:solidFill>
              </a:rPr>
              <a:t>You must not take vengeance or bear a grudge</a:t>
            </a:r>
            <a:r>
              <a:rPr lang="en-US" sz="7300" b="1" dirty="0">
                <a:solidFill>
                  <a:schemeClr val="tx1"/>
                </a:solidFill>
              </a:rPr>
              <a:t> against the children of your people, but </a:t>
            </a:r>
            <a:r>
              <a:rPr lang="en-US" sz="7300" b="1" u="sng" dirty="0">
                <a:solidFill>
                  <a:schemeClr val="tx1"/>
                </a:solidFill>
              </a:rPr>
              <a:t>you must love your neighbor as yourself</a:t>
            </a:r>
            <a:r>
              <a:rPr lang="en-US" sz="7300" b="1" dirty="0">
                <a:solidFill>
                  <a:schemeClr val="tx1"/>
                </a:solidFill>
              </a:rPr>
              <a:t>. I am </a:t>
            </a:r>
            <a:r>
              <a:rPr lang="en-US" sz="7300" b="1" dirty="0" smtClean="0">
                <a:solidFill>
                  <a:schemeClr val="tx1"/>
                </a:solidFill>
              </a:rPr>
              <a:t>Yahuwah </a:t>
            </a:r>
            <a:r>
              <a:rPr lang="en-US" sz="7300" b="1" dirty="0">
                <a:solidFill>
                  <a:schemeClr val="tx1"/>
                </a:solidFill>
              </a:rPr>
              <a:t>(</a:t>
            </a:r>
            <a:r>
              <a:rPr lang="en-US" sz="7300" b="1" dirty="0" err="1">
                <a:solidFill>
                  <a:schemeClr val="tx1"/>
                </a:solidFill>
              </a:rPr>
              <a:t>Vayiqra</a:t>
            </a:r>
            <a:r>
              <a:rPr lang="en-US" sz="7300" b="1" dirty="0">
                <a:solidFill>
                  <a:schemeClr val="tx1"/>
                </a:solidFill>
              </a:rPr>
              <a:t> [Leviticus] 19:16-18).</a:t>
            </a:r>
            <a:endParaRPr lang="en-US" sz="6500" b="1" dirty="0">
              <a:solidFill>
                <a:schemeClr val="tx1"/>
              </a:solidFill>
              <a:cs typeface="Times New Roman" pitchFamily="18" charset="0"/>
            </a:endParaRPr>
          </a:p>
          <a:p>
            <a:pPr algn="ctr">
              <a:buNone/>
            </a:pPr>
            <a:endParaRPr lang="en-US" sz="5333" dirty="0">
              <a:solidFill>
                <a:schemeClr val="tx1"/>
              </a:solidFill>
            </a:endParaRPr>
          </a:p>
        </p:txBody>
      </p:sp>
    </p:spTree>
    <p:extLst>
      <p:ext uri="{BB962C8B-B14F-4D97-AF65-F5344CB8AC3E}">
        <p14:creationId xmlns:p14="http://schemas.microsoft.com/office/powerpoint/2010/main" val="40535263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838" y="391887"/>
            <a:ext cx="11273883" cy="6324600"/>
          </a:xfrm>
        </p:spPr>
        <p:txBody>
          <a:bodyPr>
            <a:noAutofit/>
          </a:bodyPr>
          <a:lstStyle/>
          <a:p>
            <a:pPr>
              <a:buNone/>
            </a:pPr>
            <a:r>
              <a:rPr lang="en-US" sz="4000" b="1" dirty="0">
                <a:solidFill>
                  <a:schemeClr val="tx1"/>
                </a:solidFill>
              </a:rPr>
              <a:t>If, then, you bring your gift to the altar, and there remember that your brother holds whatever against you, leave your gift there before the altar, and go, first make peace with your brother, and then come and offer your gift. </a:t>
            </a:r>
            <a:r>
              <a:rPr lang="en-US" sz="4000" b="1" dirty="0" smtClean="0">
                <a:solidFill>
                  <a:schemeClr val="tx1"/>
                </a:solidFill>
              </a:rPr>
              <a:t>Matthew 5:23-24</a:t>
            </a:r>
            <a:endParaRPr lang="en-US" sz="4000" b="1" dirty="0"/>
          </a:p>
          <a:p>
            <a:pPr>
              <a:buNone/>
            </a:pPr>
            <a:r>
              <a:rPr lang="en-US" sz="4000" b="1" dirty="0" smtClean="0"/>
              <a:t>Bringing your gift presupposes that all else has been taken care of – that you come with clean hands.</a:t>
            </a:r>
          </a:p>
        </p:txBody>
      </p:sp>
    </p:spTree>
    <p:extLst>
      <p:ext uri="{BB962C8B-B14F-4D97-AF65-F5344CB8AC3E}">
        <p14:creationId xmlns:p14="http://schemas.microsoft.com/office/powerpoint/2010/main" val="33543632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4898" y="876303"/>
            <a:ext cx="11117765" cy="5589812"/>
          </a:xfrm>
        </p:spPr>
        <p:txBody>
          <a:bodyPr>
            <a:normAutofit/>
          </a:bodyPr>
          <a:lstStyle/>
          <a:p>
            <a:pPr>
              <a:buNone/>
            </a:pPr>
            <a:r>
              <a:rPr lang="en-US" sz="4000" b="1" dirty="0">
                <a:solidFill>
                  <a:schemeClr val="tx1"/>
                </a:solidFill>
              </a:rPr>
              <a:t>Be </a:t>
            </a:r>
            <a:r>
              <a:rPr lang="en-US" sz="4000" b="1" dirty="0" smtClean="0">
                <a:solidFill>
                  <a:schemeClr val="tx1"/>
                </a:solidFill>
              </a:rPr>
              <a:t>well-minded* </a:t>
            </a:r>
            <a:r>
              <a:rPr lang="en-US" sz="4000" b="1" dirty="0">
                <a:solidFill>
                  <a:schemeClr val="tx1"/>
                </a:solidFill>
              </a:rPr>
              <a:t>with your </a:t>
            </a:r>
            <a:r>
              <a:rPr lang="en-US" sz="4000" b="1" dirty="0" smtClean="0">
                <a:solidFill>
                  <a:schemeClr val="tx1"/>
                </a:solidFill>
              </a:rPr>
              <a:t>opponent (accuser, enemy), </a:t>
            </a:r>
            <a:r>
              <a:rPr lang="en-US" sz="4000" b="1" dirty="0">
                <a:solidFill>
                  <a:schemeClr val="tx1"/>
                </a:solidFill>
              </a:rPr>
              <a:t>promptly, while you are on the way with him, lest your opponent deliver you to the judge, and the judge to the officer, and you be thrown into prison.  Truly, I say to you, you shall by no means get out of there till you have paid the last penny (</a:t>
            </a:r>
            <a:r>
              <a:rPr lang="en-US" sz="4000" b="1" dirty="0" err="1">
                <a:solidFill>
                  <a:schemeClr val="tx1"/>
                </a:solidFill>
              </a:rPr>
              <a:t>Mattityahu</a:t>
            </a:r>
            <a:r>
              <a:rPr lang="en-US" sz="4000" b="1" dirty="0">
                <a:solidFill>
                  <a:schemeClr val="tx1"/>
                </a:solidFill>
              </a:rPr>
              <a:t> </a:t>
            </a:r>
            <a:r>
              <a:rPr lang="en-US" sz="4000" b="1" dirty="0" smtClean="0">
                <a:solidFill>
                  <a:schemeClr val="tx1"/>
                </a:solidFill>
              </a:rPr>
              <a:t>5:25-26)</a:t>
            </a:r>
            <a:endParaRPr lang="en-US" sz="5333" dirty="0"/>
          </a:p>
          <a:p>
            <a:pPr>
              <a:buNone/>
            </a:pPr>
            <a:r>
              <a:rPr lang="en-US" sz="4000" b="1" dirty="0" smtClean="0">
                <a:solidFill>
                  <a:schemeClr val="tx1"/>
                </a:solidFill>
              </a:rPr>
              <a:t>*Be of a good mind, </a:t>
            </a:r>
            <a:r>
              <a:rPr lang="en-US" sz="4000" b="1" dirty="0" smtClean="0"/>
              <a:t>make </a:t>
            </a:r>
            <a:r>
              <a:rPr lang="en-US" sz="4000" b="1" dirty="0" smtClean="0">
                <a:solidFill>
                  <a:schemeClr val="tx1"/>
                </a:solidFill>
              </a:rPr>
              <a:t>friends, get favor, benevolence </a:t>
            </a:r>
            <a:endParaRPr lang="en-US" b="1" dirty="0">
              <a:solidFill>
                <a:schemeClr val="tx1"/>
              </a:solidFill>
            </a:endParaRPr>
          </a:p>
        </p:txBody>
      </p:sp>
    </p:spTree>
    <p:extLst>
      <p:ext uri="{BB962C8B-B14F-4D97-AF65-F5344CB8AC3E}">
        <p14:creationId xmlns:p14="http://schemas.microsoft.com/office/powerpoint/2010/main" val="22511227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060" y="555173"/>
            <a:ext cx="11312165" cy="5921828"/>
          </a:xfrm>
        </p:spPr>
        <p:txBody>
          <a:bodyPr>
            <a:normAutofit/>
          </a:bodyPr>
          <a:lstStyle/>
          <a:p>
            <a:pPr algn="ctr">
              <a:buNone/>
            </a:pPr>
            <a:r>
              <a:rPr lang="en-US" sz="4400" b="1" dirty="0">
                <a:solidFill>
                  <a:schemeClr val="tx1"/>
                </a:solidFill>
                <a:latin typeface="Times New Roman" pitchFamily="18" charset="0"/>
                <a:cs typeface="Times New Roman" pitchFamily="18" charset="0"/>
              </a:rPr>
              <a:t>On Adultery</a:t>
            </a:r>
          </a:p>
          <a:p>
            <a:pPr>
              <a:buNone/>
            </a:pPr>
            <a:r>
              <a:rPr lang="en-US" sz="4000" b="1" dirty="0">
                <a:solidFill>
                  <a:schemeClr val="tx1"/>
                </a:solidFill>
              </a:rPr>
              <a:t>You heard that it was said to those of old, ‘You shall not commit adultery.’  But I say to you that everyone looking at a woman to lust for her has already committed adultery with her in his heart. </a:t>
            </a:r>
            <a:r>
              <a:rPr lang="en-US" sz="4000" b="1" dirty="0"/>
              <a:t>(</a:t>
            </a:r>
            <a:r>
              <a:rPr lang="en-US" sz="4000" b="1" dirty="0" err="1"/>
              <a:t>Mattityahu</a:t>
            </a:r>
            <a:r>
              <a:rPr lang="en-US" sz="4000" b="1" dirty="0"/>
              <a:t> </a:t>
            </a:r>
            <a:r>
              <a:rPr lang="en-US" sz="4000" b="1" dirty="0" smtClean="0"/>
              <a:t>5:27-28)</a:t>
            </a:r>
            <a:endParaRPr lang="en-US" sz="4000" b="1" dirty="0">
              <a:latin typeface="Times New Roman" pitchFamily="18" charset="0"/>
              <a:cs typeface="Times New Roman" pitchFamily="18" charset="0"/>
            </a:endParaRPr>
          </a:p>
          <a:p>
            <a:pPr>
              <a:buNone/>
            </a:pPr>
            <a:endParaRPr lang="en-US" sz="5333" dirty="0">
              <a:solidFill>
                <a:schemeClr val="tx1"/>
              </a:solidFill>
            </a:endParaRPr>
          </a:p>
        </p:txBody>
      </p:sp>
    </p:spTree>
    <p:extLst>
      <p:ext uri="{BB962C8B-B14F-4D97-AF65-F5344CB8AC3E}">
        <p14:creationId xmlns:p14="http://schemas.microsoft.com/office/powerpoint/2010/main" val="11227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060" y="555173"/>
            <a:ext cx="11312165" cy="5921828"/>
          </a:xfrm>
        </p:spPr>
        <p:txBody>
          <a:bodyPr>
            <a:normAutofit lnSpcReduction="10000"/>
          </a:bodyPr>
          <a:lstStyle/>
          <a:p>
            <a:pPr algn="ctr">
              <a:buNone/>
            </a:pPr>
            <a:r>
              <a:rPr lang="en-US" sz="4400" b="1" dirty="0">
                <a:solidFill>
                  <a:schemeClr val="tx1"/>
                </a:solidFill>
                <a:latin typeface="Times New Roman" pitchFamily="18" charset="0"/>
                <a:cs typeface="Times New Roman" pitchFamily="18" charset="0"/>
              </a:rPr>
              <a:t>On </a:t>
            </a:r>
            <a:r>
              <a:rPr lang="en-US" sz="4400" b="1" dirty="0" smtClean="0">
                <a:solidFill>
                  <a:schemeClr val="tx1"/>
                </a:solidFill>
                <a:latin typeface="Times New Roman" pitchFamily="18" charset="0"/>
                <a:cs typeface="Times New Roman" pitchFamily="18" charset="0"/>
              </a:rPr>
              <a:t>Adultery:</a:t>
            </a:r>
            <a:endParaRPr lang="en-US" sz="4400" b="1" dirty="0">
              <a:solidFill>
                <a:schemeClr val="tx1"/>
              </a:solidFill>
              <a:latin typeface="Times New Roman" pitchFamily="18" charset="0"/>
              <a:cs typeface="Times New Roman" pitchFamily="18" charset="0"/>
            </a:endParaRPr>
          </a:p>
          <a:p>
            <a:pPr>
              <a:buNone/>
            </a:pPr>
            <a:r>
              <a:rPr lang="en-US" sz="4000" b="1" dirty="0" smtClean="0">
                <a:solidFill>
                  <a:schemeClr val="tx1"/>
                </a:solidFill>
              </a:rPr>
              <a:t>You shall not commit adultery (</a:t>
            </a:r>
            <a:r>
              <a:rPr lang="en-US" sz="4000" b="1" dirty="0" err="1" smtClean="0"/>
              <a:t>Shemot</a:t>
            </a:r>
            <a:r>
              <a:rPr lang="en-US" sz="4000" b="1" dirty="0" smtClean="0"/>
              <a:t> Exodus 20:14)</a:t>
            </a:r>
          </a:p>
          <a:p>
            <a:pPr algn="ctr">
              <a:buNone/>
            </a:pPr>
            <a:r>
              <a:rPr lang="en-US" sz="4400" b="1" dirty="0" smtClean="0"/>
              <a:t>On Lust For Your Neighbor’s Wife:</a:t>
            </a:r>
          </a:p>
          <a:p>
            <a:pPr>
              <a:buNone/>
            </a:pPr>
            <a:r>
              <a:rPr lang="en-US" sz="4000" b="1" dirty="0"/>
              <a:t>You shall not </a:t>
            </a:r>
            <a:r>
              <a:rPr lang="en-US" sz="4000" b="1" dirty="0" smtClean="0"/>
              <a:t>covet (desire, take pleasure in) </a:t>
            </a:r>
            <a:r>
              <a:rPr lang="en-US" sz="4000" b="1" dirty="0"/>
              <a:t>your neighbor's </a:t>
            </a:r>
            <a:r>
              <a:rPr lang="en-US" sz="4000" b="1" dirty="0" smtClean="0"/>
              <a:t>wife </a:t>
            </a:r>
            <a:r>
              <a:rPr lang="en-US" sz="4000" b="1" dirty="0"/>
              <a:t>(</a:t>
            </a:r>
            <a:r>
              <a:rPr lang="en-US" sz="4000" b="1" dirty="0" err="1"/>
              <a:t>Shemot</a:t>
            </a:r>
            <a:r>
              <a:rPr lang="en-US" sz="4000" b="1" dirty="0"/>
              <a:t> Exodus </a:t>
            </a:r>
            <a:r>
              <a:rPr lang="en-US" sz="4000" b="1" dirty="0" smtClean="0"/>
              <a:t>20:17)</a:t>
            </a:r>
          </a:p>
          <a:p>
            <a:pPr>
              <a:buNone/>
            </a:pPr>
            <a:endParaRPr lang="en-US" sz="4000" b="1" dirty="0"/>
          </a:p>
          <a:p>
            <a:pPr>
              <a:buNone/>
            </a:pPr>
            <a:r>
              <a:rPr lang="en-US" sz="4000" b="1" dirty="0" smtClean="0"/>
              <a:t>These are sins of action and sins of the mind! The Torah contains both.</a:t>
            </a:r>
            <a:br>
              <a:rPr lang="en-US" sz="4000" b="1" dirty="0" smtClean="0"/>
            </a:br>
            <a:endParaRPr lang="en-US" sz="4000" b="1" dirty="0" smtClean="0"/>
          </a:p>
          <a:p>
            <a:pPr>
              <a:buNone/>
            </a:pPr>
            <a:endParaRPr lang="en-US" dirty="0"/>
          </a:p>
          <a:p>
            <a:pPr>
              <a:buNone/>
            </a:pPr>
            <a:endParaRPr lang="en-US" sz="5333" dirty="0">
              <a:solidFill>
                <a:schemeClr val="tx1"/>
              </a:solidFill>
            </a:endParaRPr>
          </a:p>
        </p:txBody>
      </p:sp>
    </p:spTree>
    <p:extLst>
      <p:ext uri="{BB962C8B-B14F-4D97-AF65-F5344CB8AC3E}">
        <p14:creationId xmlns:p14="http://schemas.microsoft.com/office/powerpoint/2010/main" val="4550791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060" y="555173"/>
            <a:ext cx="11312165" cy="5921828"/>
          </a:xfrm>
        </p:spPr>
        <p:txBody>
          <a:bodyPr>
            <a:normAutofit fontScale="85000" lnSpcReduction="20000"/>
          </a:bodyPr>
          <a:lstStyle/>
          <a:p>
            <a:pPr algn="ctr">
              <a:buNone/>
            </a:pPr>
            <a:r>
              <a:rPr lang="en-US" sz="5333" b="1" dirty="0">
                <a:solidFill>
                  <a:schemeClr val="tx1"/>
                </a:solidFill>
                <a:latin typeface="Times New Roman" pitchFamily="18" charset="0"/>
                <a:cs typeface="Times New Roman" pitchFamily="18" charset="0"/>
              </a:rPr>
              <a:t>On Adultery</a:t>
            </a:r>
          </a:p>
          <a:p>
            <a:pPr>
              <a:buNone/>
            </a:pPr>
            <a:r>
              <a:rPr lang="en-US" sz="5333" b="1" dirty="0" smtClean="0">
                <a:solidFill>
                  <a:schemeClr val="tx1"/>
                </a:solidFill>
              </a:rPr>
              <a:t>And </a:t>
            </a:r>
            <a:r>
              <a:rPr lang="en-US" sz="5333" b="1" dirty="0">
                <a:solidFill>
                  <a:schemeClr val="tx1"/>
                </a:solidFill>
              </a:rPr>
              <a:t>if your right eye causes you to stumble, pluck it out and throw it away from you. For it is better for you that one of your members perish, than for your entire body to be thrown into </a:t>
            </a:r>
            <a:r>
              <a:rPr lang="en-US" sz="5333" b="1" dirty="0" err="1">
                <a:solidFill>
                  <a:schemeClr val="tx1"/>
                </a:solidFill>
              </a:rPr>
              <a:t>Gehenna</a:t>
            </a:r>
            <a:r>
              <a:rPr lang="en-US" sz="5333" b="1" dirty="0">
                <a:solidFill>
                  <a:schemeClr val="tx1"/>
                </a:solidFill>
              </a:rPr>
              <a:t>.  And if your right hand causes you to stumble, cut it off and throw it away from you</a:t>
            </a:r>
            <a:r>
              <a:rPr lang="en-US" sz="5333" b="1" dirty="0" smtClean="0">
                <a:solidFill>
                  <a:schemeClr val="tx1"/>
                </a:solidFill>
              </a:rPr>
              <a:t>. </a:t>
            </a:r>
            <a:r>
              <a:rPr lang="en-US" sz="5400" b="1" dirty="0"/>
              <a:t>For it is better for you that one of your members perish, than for your entire body to be thrown into </a:t>
            </a:r>
            <a:r>
              <a:rPr lang="en-US" sz="5400" b="1" dirty="0" err="1"/>
              <a:t>Gehenna</a:t>
            </a:r>
            <a:r>
              <a:rPr lang="en-US" sz="5400" b="1" dirty="0"/>
              <a:t>.  </a:t>
            </a:r>
            <a:r>
              <a:rPr lang="en-US" sz="5400" b="1" dirty="0" smtClean="0"/>
              <a:t>(</a:t>
            </a:r>
            <a:r>
              <a:rPr lang="en-US" sz="5400" b="1" dirty="0" err="1"/>
              <a:t>Mattityahu</a:t>
            </a:r>
            <a:r>
              <a:rPr lang="en-US" sz="5400" b="1" dirty="0"/>
              <a:t> </a:t>
            </a:r>
            <a:r>
              <a:rPr lang="en-US" sz="5400" b="1" dirty="0" smtClean="0"/>
              <a:t>5:29-30)</a:t>
            </a:r>
            <a:endParaRPr lang="en-US" sz="5400" b="1" dirty="0">
              <a:latin typeface="Times New Roman" pitchFamily="18" charset="0"/>
              <a:cs typeface="Times New Roman" pitchFamily="18" charset="0"/>
            </a:endParaRPr>
          </a:p>
          <a:p>
            <a:pPr>
              <a:buNone/>
            </a:pPr>
            <a:endParaRPr lang="en-US" sz="5333" b="1" dirty="0">
              <a:solidFill>
                <a:schemeClr val="tx1"/>
              </a:solidFill>
            </a:endParaRPr>
          </a:p>
          <a:p>
            <a:pPr>
              <a:buNone/>
            </a:pPr>
            <a:endParaRPr lang="en-US" sz="5333" dirty="0">
              <a:solidFill>
                <a:schemeClr val="tx1"/>
              </a:solidFill>
            </a:endParaRPr>
          </a:p>
        </p:txBody>
      </p:sp>
    </p:spTree>
    <p:extLst>
      <p:ext uri="{BB962C8B-B14F-4D97-AF65-F5344CB8AC3E}">
        <p14:creationId xmlns:p14="http://schemas.microsoft.com/office/powerpoint/2010/main" val="19871028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060" y="555173"/>
            <a:ext cx="11312165" cy="6203846"/>
          </a:xfrm>
        </p:spPr>
        <p:txBody>
          <a:bodyPr>
            <a:normAutofit fontScale="92500"/>
          </a:bodyPr>
          <a:lstStyle/>
          <a:p>
            <a:pPr algn="ctr">
              <a:buNone/>
            </a:pPr>
            <a:r>
              <a:rPr lang="en-US" sz="4800" b="1" dirty="0" smtClean="0">
                <a:solidFill>
                  <a:schemeClr val="tx1"/>
                </a:solidFill>
                <a:latin typeface="Times New Roman" pitchFamily="18" charset="0"/>
                <a:cs typeface="Times New Roman" pitchFamily="18" charset="0"/>
              </a:rPr>
              <a:t>Purging the Evil</a:t>
            </a:r>
            <a:endParaRPr lang="en-US" sz="4800" b="1" dirty="0">
              <a:solidFill>
                <a:schemeClr val="tx1"/>
              </a:solidFill>
              <a:latin typeface="Times New Roman" pitchFamily="18" charset="0"/>
              <a:cs typeface="Times New Roman" pitchFamily="18" charset="0"/>
            </a:endParaRPr>
          </a:p>
          <a:p>
            <a:pPr>
              <a:buNone/>
            </a:pPr>
            <a:r>
              <a:rPr lang="en-US" sz="4000" b="1" dirty="0" smtClean="0">
                <a:solidFill>
                  <a:schemeClr val="tx1"/>
                </a:solidFill>
              </a:rPr>
              <a:t>A radical approach to dealing with what draws you to sin</a:t>
            </a:r>
          </a:p>
          <a:p>
            <a:pPr>
              <a:buNone/>
            </a:pPr>
            <a:r>
              <a:rPr lang="en-US" sz="4000" b="1" dirty="0" smtClean="0"/>
              <a:t>Or, Is this a body metaphor reference to something else?</a:t>
            </a:r>
          </a:p>
          <a:p>
            <a:pPr>
              <a:buNone/>
            </a:pPr>
            <a:r>
              <a:rPr lang="en-US" sz="4000" b="1" dirty="0" smtClean="0"/>
              <a:t>Remember </a:t>
            </a:r>
            <a:r>
              <a:rPr lang="en-US" sz="4000" b="1" dirty="0" err="1" smtClean="0"/>
              <a:t>Devarim</a:t>
            </a:r>
            <a:r>
              <a:rPr lang="en-US" sz="4000" b="1" dirty="0" smtClean="0"/>
              <a:t>/Deuteronomy 13?  That </a:t>
            </a:r>
            <a:r>
              <a:rPr lang="en-US" sz="4000" b="1" dirty="0"/>
              <a:t>prophet or dreamer must be put to death, because he preached rebellion against Yahuwah your Elohim, who brought you out of </a:t>
            </a:r>
            <a:r>
              <a:rPr lang="en-US" sz="4000" b="1" dirty="0" err="1"/>
              <a:t>Mitzrayim</a:t>
            </a:r>
            <a:r>
              <a:rPr lang="en-US" sz="4000" b="1" dirty="0"/>
              <a:t> and redeemed you from the land of slavery; he has tried to turn you from the way Yahuwah your Elohim commanded you to follow. </a:t>
            </a:r>
            <a:r>
              <a:rPr lang="en-US" sz="4000" b="1" u="sng" dirty="0"/>
              <a:t>You must purge the evil from among you</a:t>
            </a:r>
            <a:r>
              <a:rPr lang="en-US" sz="4000" b="1" dirty="0" smtClean="0"/>
              <a:t>. (v5)</a:t>
            </a:r>
            <a:endParaRPr lang="en-US" sz="5333" b="1" dirty="0">
              <a:solidFill>
                <a:schemeClr val="tx1"/>
              </a:solidFill>
            </a:endParaRPr>
          </a:p>
        </p:txBody>
      </p:sp>
    </p:spTree>
    <p:extLst>
      <p:ext uri="{BB962C8B-B14F-4D97-AF65-F5344CB8AC3E}">
        <p14:creationId xmlns:p14="http://schemas.microsoft.com/office/powerpoint/2010/main" val="4172337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511" y="544287"/>
            <a:ext cx="11510128" cy="5889171"/>
          </a:xfrm>
        </p:spPr>
        <p:txBody>
          <a:bodyPr>
            <a:normAutofit/>
          </a:bodyPr>
          <a:lstStyle/>
          <a:p>
            <a:pPr marL="0" indent="0" algn="ctr">
              <a:buNone/>
            </a:pPr>
            <a:r>
              <a:rPr lang="en-US" sz="4800" b="1" dirty="0">
                <a:solidFill>
                  <a:schemeClr val="tx1"/>
                </a:solidFill>
              </a:rPr>
              <a:t>Cut </a:t>
            </a:r>
            <a:r>
              <a:rPr lang="en-US" sz="4800" b="1" dirty="0" smtClean="0">
                <a:solidFill>
                  <a:schemeClr val="tx1"/>
                </a:solidFill>
              </a:rPr>
              <a:t>Off Because of Rebellious Sin</a:t>
            </a:r>
            <a:endParaRPr lang="en-US" sz="4800" b="1" dirty="0">
              <a:solidFill>
                <a:schemeClr val="tx1"/>
              </a:solidFill>
            </a:endParaRPr>
          </a:p>
          <a:p>
            <a:pPr marL="0" indent="0">
              <a:buNone/>
            </a:pPr>
            <a:r>
              <a:rPr lang="en-US" sz="4000" b="1" dirty="0">
                <a:solidFill>
                  <a:schemeClr val="tx1"/>
                </a:solidFill>
              </a:rPr>
              <a:t>But the person who acts presumptuously, whether native born or a resident foreigner, insults </a:t>
            </a:r>
            <a:r>
              <a:rPr lang="en-US" sz="4000" b="1" dirty="0" smtClean="0">
                <a:solidFill>
                  <a:schemeClr val="tx1"/>
                </a:solidFill>
              </a:rPr>
              <a:t>Yahuwah. </a:t>
            </a:r>
            <a:r>
              <a:rPr lang="en-US" sz="4000" b="1" u="sng" dirty="0">
                <a:solidFill>
                  <a:schemeClr val="tx1"/>
                </a:solidFill>
              </a:rPr>
              <a:t>That person must be cut off from among his people</a:t>
            </a:r>
            <a:r>
              <a:rPr lang="en-US" sz="4000" b="1" dirty="0">
                <a:solidFill>
                  <a:schemeClr val="tx1"/>
                </a:solidFill>
              </a:rPr>
              <a:t>.  Because he has despised the word of </a:t>
            </a:r>
            <a:r>
              <a:rPr lang="en-US" sz="4000" b="1" dirty="0" smtClean="0">
                <a:solidFill>
                  <a:schemeClr val="tx1"/>
                </a:solidFill>
              </a:rPr>
              <a:t>Yahuwah </a:t>
            </a:r>
            <a:r>
              <a:rPr lang="en-US" sz="4000" b="1" dirty="0">
                <a:solidFill>
                  <a:schemeClr val="tx1"/>
                </a:solidFill>
              </a:rPr>
              <a:t>and has broken his commandment, </a:t>
            </a:r>
            <a:r>
              <a:rPr lang="en-US" sz="4000" b="1" u="sng" dirty="0">
                <a:solidFill>
                  <a:schemeClr val="tx1"/>
                </a:solidFill>
              </a:rPr>
              <a:t>that person must be completely cut off. His iniquity will be on him</a:t>
            </a:r>
            <a:r>
              <a:rPr lang="en-US" sz="4000" b="1" dirty="0">
                <a:solidFill>
                  <a:schemeClr val="tx1"/>
                </a:solidFill>
              </a:rPr>
              <a:t> (</a:t>
            </a:r>
            <a:r>
              <a:rPr lang="en-US" sz="4000" b="1" dirty="0" err="1">
                <a:solidFill>
                  <a:schemeClr val="tx1"/>
                </a:solidFill>
              </a:rPr>
              <a:t>Bemidbar</a:t>
            </a:r>
            <a:r>
              <a:rPr lang="en-US" sz="4000" b="1" dirty="0">
                <a:solidFill>
                  <a:schemeClr val="tx1"/>
                </a:solidFill>
              </a:rPr>
              <a:t> [Numbers] 15:30,31).</a:t>
            </a:r>
            <a:endParaRPr lang="en-US" sz="4400" b="1" dirty="0">
              <a:solidFill>
                <a:schemeClr val="tx1"/>
              </a:solidFill>
            </a:endParaRPr>
          </a:p>
        </p:txBody>
      </p:sp>
    </p:spTree>
    <p:extLst>
      <p:ext uri="{BB962C8B-B14F-4D97-AF65-F5344CB8AC3E}">
        <p14:creationId xmlns:p14="http://schemas.microsoft.com/office/powerpoint/2010/main" val="32212512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6499" y="522516"/>
            <a:ext cx="11302738" cy="6019800"/>
          </a:xfrm>
        </p:spPr>
        <p:txBody>
          <a:bodyPr>
            <a:normAutofit/>
          </a:bodyPr>
          <a:lstStyle/>
          <a:p>
            <a:pPr algn="ctr">
              <a:buNone/>
            </a:pPr>
            <a:r>
              <a:rPr lang="en-US" sz="4400" b="1" dirty="0" smtClean="0">
                <a:solidFill>
                  <a:schemeClr val="tx1"/>
                </a:solidFill>
              </a:rPr>
              <a:t>On Divorce</a:t>
            </a:r>
          </a:p>
          <a:p>
            <a:pPr>
              <a:buNone/>
            </a:pPr>
            <a:r>
              <a:rPr lang="en-US" sz="4000" b="1" dirty="0" smtClean="0">
                <a:solidFill>
                  <a:schemeClr val="tx1"/>
                </a:solidFill>
              </a:rPr>
              <a:t>And </a:t>
            </a:r>
            <a:r>
              <a:rPr lang="en-US" sz="4000" b="1" dirty="0">
                <a:solidFill>
                  <a:schemeClr val="tx1"/>
                </a:solidFill>
              </a:rPr>
              <a:t>it has been said, ‘Whoever puts away his wife, let him give her a certificate of divorce.’ But I say to you that whoever puts away his wife, </a:t>
            </a:r>
            <a:r>
              <a:rPr lang="en-US" sz="4000" b="1" u="sng" dirty="0">
                <a:solidFill>
                  <a:schemeClr val="tx1"/>
                </a:solidFill>
              </a:rPr>
              <a:t>except for the matter of whoring</a:t>
            </a:r>
            <a:r>
              <a:rPr lang="en-US" sz="4000" b="1" dirty="0">
                <a:solidFill>
                  <a:schemeClr val="tx1"/>
                </a:solidFill>
              </a:rPr>
              <a:t>, makes her commit adultery. And whoever marries a woman who has been put away commits adultery (</a:t>
            </a:r>
            <a:r>
              <a:rPr lang="en-US" sz="4000" b="1" dirty="0" err="1">
                <a:solidFill>
                  <a:schemeClr val="tx1"/>
                </a:solidFill>
              </a:rPr>
              <a:t>Mattityahu</a:t>
            </a:r>
            <a:r>
              <a:rPr lang="en-US" sz="4000" b="1" dirty="0">
                <a:solidFill>
                  <a:schemeClr val="tx1"/>
                </a:solidFill>
              </a:rPr>
              <a:t> </a:t>
            </a:r>
            <a:r>
              <a:rPr lang="en-US" sz="4000" b="1" dirty="0" smtClean="0">
                <a:solidFill>
                  <a:schemeClr val="tx1"/>
                </a:solidFill>
              </a:rPr>
              <a:t>5:31-32)</a:t>
            </a:r>
            <a:endParaRPr lang="en-US" sz="4000" b="1" dirty="0">
              <a:solidFill>
                <a:schemeClr val="tx1"/>
              </a:solidFill>
              <a:latin typeface="Times New Roman" pitchFamily="18" charset="0"/>
              <a:cs typeface="Times New Roman" pitchFamily="18" charset="0"/>
            </a:endParaRPr>
          </a:p>
          <a:p>
            <a:pPr algn="ctr">
              <a:buNone/>
            </a:pPr>
            <a:endParaRPr lang="en-US" sz="5333" dirty="0">
              <a:solidFill>
                <a:schemeClr val="tx1"/>
              </a:solidFill>
            </a:endParaRPr>
          </a:p>
        </p:txBody>
      </p:sp>
    </p:spTree>
    <p:extLst>
      <p:ext uri="{BB962C8B-B14F-4D97-AF65-F5344CB8AC3E}">
        <p14:creationId xmlns:p14="http://schemas.microsoft.com/office/powerpoint/2010/main" val="16327903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793" y="235670"/>
            <a:ext cx="11434712" cy="6382845"/>
          </a:xfrm>
        </p:spPr>
        <p:txBody>
          <a:bodyPr>
            <a:normAutofit fontScale="92500"/>
          </a:bodyPr>
          <a:lstStyle/>
          <a:p>
            <a:pPr algn="ctr">
              <a:buNone/>
            </a:pPr>
            <a:r>
              <a:rPr lang="en-US" sz="5200" b="1" dirty="0" err="1" smtClean="0">
                <a:solidFill>
                  <a:schemeClr val="tx1"/>
                </a:solidFill>
              </a:rPr>
              <a:t>Yahusha</a:t>
            </a:r>
            <a:r>
              <a:rPr lang="en-US" sz="5200" b="1" dirty="0" smtClean="0">
                <a:solidFill>
                  <a:schemeClr val="tx1"/>
                </a:solidFill>
              </a:rPr>
              <a:t> on Divorce</a:t>
            </a:r>
          </a:p>
          <a:p>
            <a:pPr>
              <a:buNone/>
            </a:pPr>
            <a:r>
              <a:rPr lang="en-US" sz="4300" b="1" dirty="0" smtClean="0">
                <a:solidFill>
                  <a:schemeClr val="tx1"/>
                </a:solidFill>
              </a:rPr>
              <a:t>Then </a:t>
            </a:r>
            <a:r>
              <a:rPr lang="en-US" sz="4300" b="1" dirty="0">
                <a:solidFill>
                  <a:schemeClr val="tx1"/>
                </a:solidFill>
              </a:rPr>
              <a:t>some Pharisees came to him in order to test him. They asked, "Is it lawful to divorce a wife for any cause?"  He answered, "Have you not read that from the beginning the Creator made them male and female, and said, 'For this reason a man will leave his father and mother and will be united with his wife, and the two will become one flesh'?  So they are no longer two, but one flesh. Therefore what Elohim has joined together, let no one separate." </a:t>
            </a:r>
            <a:r>
              <a:rPr lang="en-US" sz="4300" b="1" dirty="0" smtClean="0">
                <a:solidFill>
                  <a:schemeClr val="tx1"/>
                </a:solidFill>
              </a:rPr>
              <a:t> (</a:t>
            </a:r>
            <a:r>
              <a:rPr lang="en-US" sz="4300" b="1" dirty="0" err="1">
                <a:solidFill>
                  <a:schemeClr val="tx1"/>
                </a:solidFill>
              </a:rPr>
              <a:t>Mattityahu</a:t>
            </a:r>
            <a:r>
              <a:rPr lang="en-US" sz="4300" b="1" dirty="0">
                <a:solidFill>
                  <a:schemeClr val="tx1"/>
                </a:solidFill>
              </a:rPr>
              <a:t> 19:3-9).</a:t>
            </a:r>
            <a:endParaRPr lang="en-US" sz="3500" b="1" dirty="0">
              <a:solidFill>
                <a:schemeClr val="tx1"/>
              </a:solidFill>
            </a:endParaRPr>
          </a:p>
        </p:txBody>
      </p:sp>
    </p:spTree>
    <p:extLst>
      <p:ext uri="{BB962C8B-B14F-4D97-AF65-F5344CB8AC3E}">
        <p14:creationId xmlns:p14="http://schemas.microsoft.com/office/powerpoint/2010/main" val="4099714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793" y="235670"/>
            <a:ext cx="11434712" cy="6382845"/>
          </a:xfrm>
        </p:spPr>
        <p:txBody>
          <a:bodyPr>
            <a:normAutofit/>
          </a:bodyPr>
          <a:lstStyle/>
          <a:p>
            <a:pPr algn="ctr">
              <a:buNone/>
            </a:pPr>
            <a:r>
              <a:rPr lang="en-US" sz="4800" b="1" dirty="0" err="1" smtClean="0">
                <a:solidFill>
                  <a:schemeClr val="tx1"/>
                </a:solidFill>
              </a:rPr>
              <a:t>Yahusha</a:t>
            </a:r>
            <a:r>
              <a:rPr lang="en-US" sz="4800" b="1" dirty="0" smtClean="0">
                <a:solidFill>
                  <a:schemeClr val="tx1"/>
                </a:solidFill>
              </a:rPr>
              <a:t> on Divorce</a:t>
            </a:r>
          </a:p>
          <a:p>
            <a:pPr>
              <a:buNone/>
            </a:pPr>
            <a:r>
              <a:rPr lang="en-US" sz="4000" b="1" dirty="0" smtClean="0">
                <a:solidFill>
                  <a:schemeClr val="tx1"/>
                </a:solidFill>
              </a:rPr>
              <a:t>They </a:t>
            </a:r>
            <a:r>
              <a:rPr lang="en-US" sz="4000" b="1" dirty="0">
                <a:solidFill>
                  <a:schemeClr val="tx1"/>
                </a:solidFill>
              </a:rPr>
              <a:t>said to him, "Why then did </a:t>
            </a:r>
            <a:r>
              <a:rPr lang="en-US" sz="4000" b="1" dirty="0" err="1">
                <a:solidFill>
                  <a:schemeClr val="tx1"/>
                </a:solidFill>
              </a:rPr>
              <a:t>Mosheh</a:t>
            </a:r>
            <a:r>
              <a:rPr lang="en-US" sz="4000" b="1" dirty="0">
                <a:solidFill>
                  <a:schemeClr val="tx1"/>
                </a:solidFill>
              </a:rPr>
              <a:t> command us to give a certificate of dismissal and to divorce her?"  </a:t>
            </a:r>
            <a:r>
              <a:rPr lang="en-US" sz="4000" b="1" dirty="0" err="1" smtClean="0">
                <a:solidFill>
                  <a:schemeClr val="tx1"/>
                </a:solidFill>
              </a:rPr>
              <a:t>Yahusha</a:t>
            </a:r>
            <a:r>
              <a:rPr lang="en-US" sz="4000" b="1" dirty="0" smtClean="0">
                <a:solidFill>
                  <a:schemeClr val="tx1"/>
                </a:solidFill>
              </a:rPr>
              <a:t> </a:t>
            </a:r>
            <a:r>
              <a:rPr lang="en-US" sz="4000" b="1" dirty="0">
                <a:solidFill>
                  <a:schemeClr val="tx1"/>
                </a:solidFill>
              </a:rPr>
              <a:t>said to them, "</a:t>
            </a:r>
            <a:r>
              <a:rPr lang="en-US" sz="4000" b="1" dirty="0" err="1">
                <a:solidFill>
                  <a:schemeClr val="tx1"/>
                </a:solidFill>
              </a:rPr>
              <a:t>Mosheh</a:t>
            </a:r>
            <a:r>
              <a:rPr lang="en-US" sz="4000" b="1" dirty="0">
                <a:solidFill>
                  <a:schemeClr val="tx1"/>
                </a:solidFill>
              </a:rPr>
              <a:t> permitted you to divorce your wives because of your hard hearts, but from the beginning it was not this way.  Now I say to you that whoever divorces his wife, </a:t>
            </a:r>
            <a:r>
              <a:rPr lang="en-US" sz="4000" b="1" u="sng" dirty="0">
                <a:solidFill>
                  <a:schemeClr val="tx1"/>
                </a:solidFill>
              </a:rPr>
              <a:t>except for immorality</a:t>
            </a:r>
            <a:r>
              <a:rPr lang="en-US" sz="4000" b="1" dirty="0">
                <a:solidFill>
                  <a:schemeClr val="tx1"/>
                </a:solidFill>
              </a:rPr>
              <a:t>, and marries another commits adultery" (</a:t>
            </a:r>
            <a:r>
              <a:rPr lang="en-US" sz="4000" b="1" dirty="0" err="1">
                <a:solidFill>
                  <a:schemeClr val="tx1"/>
                </a:solidFill>
              </a:rPr>
              <a:t>Mattityahu</a:t>
            </a:r>
            <a:r>
              <a:rPr lang="en-US" sz="4000" b="1" dirty="0">
                <a:solidFill>
                  <a:schemeClr val="tx1"/>
                </a:solidFill>
              </a:rPr>
              <a:t> 19:3-9).</a:t>
            </a:r>
            <a:endParaRPr lang="en-US" sz="3200" b="1" dirty="0">
              <a:solidFill>
                <a:schemeClr val="tx1"/>
              </a:solidFill>
            </a:endParaRPr>
          </a:p>
        </p:txBody>
      </p:sp>
    </p:spTree>
    <p:extLst>
      <p:ext uri="{BB962C8B-B14F-4D97-AF65-F5344CB8AC3E}">
        <p14:creationId xmlns:p14="http://schemas.microsoft.com/office/powerpoint/2010/main" val="38861748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365" y="293916"/>
            <a:ext cx="11397006" cy="6270171"/>
          </a:xfrm>
        </p:spPr>
        <p:txBody>
          <a:bodyPr>
            <a:normAutofit/>
          </a:bodyPr>
          <a:lstStyle/>
          <a:p>
            <a:pPr>
              <a:buNone/>
            </a:pPr>
            <a:r>
              <a:rPr lang="en-US" sz="4000" b="1" dirty="0">
                <a:solidFill>
                  <a:schemeClr val="tx1"/>
                </a:solidFill>
              </a:rPr>
              <a:t>If a man marries a woman and she does not please him because he has found </a:t>
            </a:r>
            <a:r>
              <a:rPr lang="en-US" sz="4000" b="1" u="sng" dirty="0">
                <a:solidFill>
                  <a:schemeClr val="tx1"/>
                </a:solidFill>
              </a:rPr>
              <a:t>something offensive </a:t>
            </a:r>
            <a:r>
              <a:rPr lang="en-US" sz="4000" b="1" dirty="0">
                <a:solidFill>
                  <a:schemeClr val="tx1"/>
                </a:solidFill>
              </a:rPr>
              <a:t>in her, then he may draw up a divorce document, give it to her, and evict her from his house.  When she has left him she may go and become someone else's wife.  (</a:t>
            </a:r>
            <a:r>
              <a:rPr lang="en-US" sz="4000" b="1" dirty="0" err="1">
                <a:solidFill>
                  <a:schemeClr val="tx1"/>
                </a:solidFill>
              </a:rPr>
              <a:t>Devarim</a:t>
            </a:r>
            <a:r>
              <a:rPr lang="en-US" sz="4000" b="1" dirty="0">
                <a:solidFill>
                  <a:schemeClr val="tx1"/>
                </a:solidFill>
              </a:rPr>
              <a:t> [Deuteronomy] 24:1-2).</a:t>
            </a:r>
          </a:p>
          <a:p>
            <a:pPr>
              <a:buNone/>
            </a:pPr>
            <a:r>
              <a:rPr lang="en-US" sz="4000" b="1" dirty="0">
                <a:solidFill>
                  <a:schemeClr val="tx1"/>
                </a:solidFill>
              </a:rPr>
              <a:t>Hebrew</a:t>
            </a:r>
            <a:r>
              <a:rPr lang="en-US" sz="4000" b="1" dirty="0">
                <a:solidFill>
                  <a:schemeClr val="tx1"/>
                </a:solidFill>
                <a:latin typeface="Bwhebb" pitchFamily="2" charset="0"/>
              </a:rPr>
              <a:t> </a:t>
            </a:r>
            <a:r>
              <a:rPr lang="en-US" sz="4000" b="1" dirty="0" err="1">
                <a:solidFill>
                  <a:schemeClr val="tx1"/>
                </a:solidFill>
                <a:latin typeface="Bwhebb" pitchFamily="2" charset="0"/>
              </a:rPr>
              <a:t>rb'êD</a:t>
            </a:r>
            <a:r>
              <a:rPr lang="en-US" sz="4000" b="1" dirty="0">
                <a:solidFill>
                  <a:schemeClr val="tx1"/>
                </a:solidFill>
                <a:latin typeface="Bwhebb" pitchFamily="2" charset="0"/>
              </a:rPr>
              <a:t>" </a:t>
            </a:r>
            <a:r>
              <a:rPr lang="en-US" sz="4000" b="1" dirty="0" err="1">
                <a:solidFill>
                  <a:schemeClr val="tx1"/>
                </a:solidFill>
                <a:latin typeface="Bwhebb" pitchFamily="2" charset="0"/>
              </a:rPr>
              <a:t>tw:år</a:t>
            </a:r>
            <a:r>
              <a:rPr lang="en-US" sz="4000" b="1" dirty="0">
                <a:solidFill>
                  <a:schemeClr val="tx1"/>
                </a:solidFill>
                <a:latin typeface="Bwhebb" pitchFamily="2" charset="0"/>
              </a:rPr>
              <a:t>&gt;[,, </a:t>
            </a:r>
            <a:r>
              <a:rPr lang="en-US" sz="4000" b="1" dirty="0">
                <a:solidFill>
                  <a:schemeClr val="tx1"/>
                </a:solidFill>
              </a:rPr>
              <a:t>which literally rendered is "a naked thing" or "a shameful </a:t>
            </a:r>
            <a:r>
              <a:rPr lang="en-US" sz="4000" b="1" dirty="0" smtClean="0">
                <a:solidFill>
                  <a:schemeClr val="tx1"/>
                </a:solidFill>
              </a:rPr>
              <a:t>matter“ or even “a sexual matter”</a:t>
            </a:r>
            <a:endParaRPr lang="en-US" sz="4000" b="1" dirty="0">
              <a:solidFill>
                <a:schemeClr val="tx1"/>
              </a:solidFill>
            </a:endParaRPr>
          </a:p>
        </p:txBody>
      </p:sp>
    </p:spTree>
    <p:extLst>
      <p:ext uri="{BB962C8B-B14F-4D97-AF65-F5344CB8AC3E}">
        <p14:creationId xmlns:p14="http://schemas.microsoft.com/office/powerpoint/2010/main" val="1012227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231" y="293916"/>
            <a:ext cx="11444140" cy="6270171"/>
          </a:xfrm>
        </p:spPr>
        <p:txBody>
          <a:bodyPr>
            <a:normAutofit/>
          </a:bodyPr>
          <a:lstStyle/>
          <a:p>
            <a:pPr algn="ctr">
              <a:buNone/>
            </a:pPr>
            <a:r>
              <a:rPr lang="en-US" sz="4000" b="1" dirty="0">
                <a:solidFill>
                  <a:schemeClr val="tx1"/>
                </a:solidFill>
              </a:rPr>
              <a:t>According to Paul…</a:t>
            </a:r>
          </a:p>
          <a:p>
            <a:pPr>
              <a:buNone/>
            </a:pPr>
            <a:r>
              <a:rPr lang="en-US" sz="4000" b="1" dirty="0">
                <a:solidFill>
                  <a:schemeClr val="tx1"/>
                </a:solidFill>
              </a:rPr>
              <a:t>To the married I give this command--not I, but </a:t>
            </a:r>
            <a:r>
              <a:rPr lang="en-US" sz="4000" b="1" dirty="0" err="1" smtClean="0">
                <a:solidFill>
                  <a:schemeClr val="tx1"/>
                </a:solidFill>
              </a:rPr>
              <a:t>Yahusha</a:t>
            </a:r>
            <a:r>
              <a:rPr lang="en-US" sz="4000" b="1" dirty="0" smtClean="0">
                <a:solidFill>
                  <a:schemeClr val="tx1"/>
                </a:solidFill>
              </a:rPr>
              <a:t>-</a:t>
            </a:r>
            <a:r>
              <a:rPr lang="en-US" sz="4000" b="1" dirty="0">
                <a:solidFill>
                  <a:schemeClr val="tx1"/>
                </a:solidFill>
              </a:rPr>
              <a:t>-a wife should not divorce a husband (but if she does, let her remain unmarried, or be reconciled to her husband), and a husband should not divorce his wife (1 Corinthians 7:10-11).</a:t>
            </a:r>
            <a:endParaRPr lang="en-US" sz="5400" b="1" dirty="0">
              <a:solidFill>
                <a:schemeClr val="tx1"/>
              </a:solidFill>
            </a:endParaRPr>
          </a:p>
        </p:txBody>
      </p:sp>
    </p:spTree>
    <p:extLst>
      <p:ext uri="{BB962C8B-B14F-4D97-AF65-F5344CB8AC3E}">
        <p14:creationId xmlns:p14="http://schemas.microsoft.com/office/powerpoint/2010/main" val="27283564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231" y="293916"/>
            <a:ext cx="11444140" cy="6270171"/>
          </a:xfrm>
        </p:spPr>
        <p:txBody>
          <a:bodyPr>
            <a:normAutofit/>
          </a:bodyPr>
          <a:lstStyle/>
          <a:p>
            <a:pPr algn="ctr">
              <a:buNone/>
            </a:pPr>
            <a:r>
              <a:rPr lang="en-US" sz="4000" b="1" dirty="0" smtClean="0">
                <a:solidFill>
                  <a:schemeClr val="tx1"/>
                </a:solidFill>
              </a:rPr>
              <a:t>Another Command in Torah</a:t>
            </a:r>
          </a:p>
          <a:p>
            <a:pPr>
              <a:buNone/>
            </a:pPr>
            <a:r>
              <a:rPr lang="en-US" sz="4000" b="1" dirty="0" err="1" smtClean="0"/>
              <a:t>Devarim</a:t>
            </a:r>
            <a:r>
              <a:rPr lang="en-US" sz="4000" b="1" smtClean="0"/>
              <a:t> Deuteronomy 22</a:t>
            </a:r>
            <a:endParaRPr lang="en-US" sz="5400" b="1" dirty="0">
              <a:solidFill>
                <a:schemeClr val="tx1"/>
              </a:solidFill>
            </a:endParaRPr>
          </a:p>
        </p:txBody>
      </p:sp>
    </p:spTree>
    <p:extLst>
      <p:ext uri="{BB962C8B-B14F-4D97-AF65-F5344CB8AC3E}">
        <p14:creationId xmlns:p14="http://schemas.microsoft.com/office/powerpoint/2010/main" val="12214279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487" y="377073"/>
            <a:ext cx="11283884" cy="6056386"/>
          </a:xfrm>
        </p:spPr>
        <p:txBody>
          <a:bodyPr>
            <a:normAutofit fontScale="77500" lnSpcReduction="20000"/>
          </a:bodyPr>
          <a:lstStyle/>
          <a:p>
            <a:pPr algn="ctr">
              <a:buNone/>
            </a:pPr>
            <a:r>
              <a:rPr lang="en-US" sz="5333" b="1" dirty="0">
                <a:solidFill>
                  <a:schemeClr val="tx1"/>
                </a:solidFill>
                <a:latin typeface="Times New Roman" pitchFamily="18" charset="0"/>
                <a:cs typeface="Times New Roman" pitchFamily="18" charset="0"/>
              </a:rPr>
              <a:t>On Taking Oaths</a:t>
            </a:r>
          </a:p>
          <a:p>
            <a:pPr>
              <a:buNone/>
            </a:pPr>
            <a:r>
              <a:rPr lang="en-US" sz="5333" b="1" dirty="0">
                <a:solidFill>
                  <a:schemeClr val="tx1"/>
                </a:solidFill>
              </a:rPr>
              <a:t>Again, you heard that it was said to those of old, ‘You shall not swear </a:t>
            </a:r>
            <a:r>
              <a:rPr lang="en-US" sz="5333" b="1" dirty="0" smtClean="0">
                <a:solidFill>
                  <a:schemeClr val="tx1"/>
                </a:solidFill>
              </a:rPr>
              <a:t>falsely</a:t>
            </a:r>
            <a:r>
              <a:rPr lang="en-US" sz="5333" b="1" i="1" dirty="0" smtClean="0">
                <a:solidFill>
                  <a:schemeClr val="tx1"/>
                </a:solidFill>
              </a:rPr>
              <a:t> (lit. break an oath)</a:t>
            </a:r>
            <a:r>
              <a:rPr lang="en-US" sz="5333" b="1" dirty="0" smtClean="0">
                <a:solidFill>
                  <a:schemeClr val="tx1"/>
                </a:solidFill>
              </a:rPr>
              <a:t>, </a:t>
            </a:r>
            <a:r>
              <a:rPr lang="en-US" sz="5333" b="1" dirty="0">
                <a:solidFill>
                  <a:schemeClr val="tx1"/>
                </a:solidFill>
              </a:rPr>
              <a:t>but shall perform your oaths to </a:t>
            </a:r>
            <a:r>
              <a:rPr lang="en-US" sz="5333" b="1" dirty="0" err="1">
                <a:solidFill>
                  <a:schemeClr val="tx1"/>
                </a:solidFill>
                <a:latin typeface="Bwhebb" pitchFamily="2" charset="0"/>
              </a:rPr>
              <a:t>hwhy</a:t>
            </a:r>
            <a:r>
              <a:rPr lang="en-US" sz="5333" b="1" dirty="0">
                <a:solidFill>
                  <a:schemeClr val="tx1"/>
                </a:solidFill>
              </a:rPr>
              <a:t>.’  But I say to you, do not swear (falsely) at all, neither by the heaven, because it is Elohim’s throne; nor by the earth, for it is His footstool; nor by </a:t>
            </a:r>
            <a:r>
              <a:rPr lang="en-US" sz="5333" b="1" dirty="0" err="1">
                <a:solidFill>
                  <a:schemeClr val="tx1"/>
                </a:solidFill>
              </a:rPr>
              <a:t>Yerushalayim</a:t>
            </a:r>
            <a:r>
              <a:rPr lang="en-US" sz="5333" b="1" dirty="0">
                <a:solidFill>
                  <a:schemeClr val="tx1"/>
                </a:solidFill>
              </a:rPr>
              <a:t>, for it is the city of the great Sovereign; nor swear (falsely) by your head, because you are not able to make one hair white or black.  But let your word ‘Yea’ be ‘Yea,’ and your ‘No’ be ‘No.’ And what goes beyond these is from the wicked one (</a:t>
            </a:r>
            <a:r>
              <a:rPr lang="en-US" sz="5333" b="1" dirty="0" err="1">
                <a:solidFill>
                  <a:schemeClr val="tx1"/>
                </a:solidFill>
              </a:rPr>
              <a:t>Mattityahu</a:t>
            </a:r>
            <a:r>
              <a:rPr lang="en-US" sz="5333" b="1" dirty="0">
                <a:solidFill>
                  <a:schemeClr val="tx1"/>
                </a:solidFill>
              </a:rPr>
              <a:t> 5:33-37)</a:t>
            </a:r>
          </a:p>
        </p:txBody>
      </p:sp>
    </p:spTree>
    <p:extLst>
      <p:ext uri="{BB962C8B-B14F-4D97-AF65-F5344CB8AC3E}">
        <p14:creationId xmlns:p14="http://schemas.microsoft.com/office/powerpoint/2010/main" val="14193227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060" y="490194"/>
            <a:ext cx="11340445" cy="5986807"/>
          </a:xfrm>
        </p:spPr>
        <p:txBody>
          <a:bodyPr>
            <a:normAutofit/>
          </a:bodyPr>
          <a:lstStyle/>
          <a:p>
            <a:pPr algn="ctr">
              <a:buNone/>
            </a:pPr>
            <a:r>
              <a:rPr lang="en-US" sz="4800" dirty="0">
                <a:solidFill>
                  <a:schemeClr val="tx1"/>
                </a:solidFill>
              </a:rPr>
              <a:t>Swear </a:t>
            </a:r>
            <a:r>
              <a:rPr lang="en-US" sz="4800" i="1" dirty="0">
                <a:solidFill>
                  <a:schemeClr val="tx1"/>
                </a:solidFill>
              </a:rPr>
              <a:t>Falsely</a:t>
            </a:r>
          </a:p>
          <a:p>
            <a:pPr>
              <a:buNone/>
            </a:pPr>
            <a:r>
              <a:rPr lang="en-US" sz="4000" b="1" dirty="0">
                <a:solidFill>
                  <a:schemeClr val="tx1"/>
                </a:solidFill>
              </a:rPr>
              <a:t>Using </a:t>
            </a:r>
            <a:r>
              <a:rPr lang="en-US" sz="4000" b="1" i="1" dirty="0">
                <a:solidFill>
                  <a:schemeClr val="tx1"/>
                </a:solidFill>
              </a:rPr>
              <a:t>ellipsis</a:t>
            </a:r>
            <a:r>
              <a:rPr lang="en-US" sz="4000" b="1" dirty="0">
                <a:solidFill>
                  <a:schemeClr val="tx1"/>
                </a:solidFill>
              </a:rPr>
              <a:t>, which means "to omit a word or phrase which is necessary for a complete syntactical construction but not necessary for understanding."  This is a common device for communicators.  The speaker assumes the hearer understands the context and therefore can fill in the missing word or phrase because the context demands it.</a:t>
            </a:r>
            <a:endParaRPr lang="en-US" sz="36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6215608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474" y="876304"/>
            <a:ext cx="11133056" cy="5448297"/>
          </a:xfrm>
        </p:spPr>
        <p:txBody>
          <a:bodyPr>
            <a:normAutofit/>
          </a:bodyPr>
          <a:lstStyle/>
          <a:p>
            <a:pPr marL="0" indent="0">
              <a:buNone/>
            </a:pPr>
            <a:r>
              <a:rPr lang="en-US" sz="4000" b="1" dirty="0">
                <a:solidFill>
                  <a:schemeClr val="tx1"/>
                </a:solidFill>
              </a:rPr>
              <a:t>You must revere </a:t>
            </a:r>
            <a:r>
              <a:rPr lang="en-US" sz="4000" b="1" dirty="0" smtClean="0">
                <a:solidFill>
                  <a:schemeClr val="tx1"/>
                </a:solidFill>
              </a:rPr>
              <a:t>Yahuwah </a:t>
            </a:r>
            <a:r>
              <a:rPr lang="en-US" sz="4000" b="1" dirty="0">
                <a:solidFill>
                  <a:schemeClr val="tx1"/>
                </a:solidFill>
              </a:rPr>
              <a:t>your Elohim, serve him, and take oaths using only his name (</a:t>
            </a:r>
            <a:r>
              <a:rPr lang="en-US" sz="4000" b="1" dirty="0" err="1">
                <a:solidFill>
                  <a:schemeClr val="tx1"/>
                </a:solidFill>
              </a:rPr>
              <a:t>Devarim</a:t>
            </a:r>
            <a:r>
              <a:rPr lang="en-US" sz="4000" b="1" dirty="0">
                <a:solidFill>
                  <a:schemeClr val="tx1"/>
                </a:solidFill>
              </a:rPr>
              <a:t> [Deuteronomy] 6:13).</a:t>
            </a:r>
          </a:p>
          <a:p>
            <a:pPr marL="0" indent="0">
              <a:buNone/>
            </a:pPr>
            <a:r>
              <a:rPr lang="en-US" sz="4000" dirty="0">
                <a:solidFill>
                  <a:schemeClr val="tx1"/>
                </a:solidFill>
              </a:rPr>
              <a:t>And</a:t>
            </a:r>
          </a:p>
          <a:p>
            <a:pPr marL="0" indent="0">
              <a:buNone/>
            </a:pPr>
            <a:r>
              <a:rPr lang="en-US" sz="4000" b="1" dirty="0">
                <a:solidFill>
                  <a:schemeClr val="tx1"/>
                </a:solidFill>
              </a:rPr>
              <a:t>Revere </a:t>
            </a:r>
            <a:r>
              <a:rPr lang="en-US" sz="4000" b="1" dirty="0" smtClean="0">
                <a:solidFill>
                  <a:schemeClr val="tx1"/>
                </a:solidFill>
              </a:rPr>
              <a:t>Yahuwah </a:t>
            </a:r>
            <a:r>
              <a:rPr lang="en-US" sz="4000" b="1" dirty="0">
                <a:solidFill>
                  <a:schemeClr val="tx1"/>
                </a:solidFill>
              </a:rPr>
              <a:t>your Elohim, serve him, be loyal to him and take oaths only in his name (</a:t>
            </a:r>
            <a:r>
              <a:rPr lang="en-US" sz="4000" b="1" dirty="0" err="1">
                <a:solidFill>
                  <a:schemeClr val="tx1"/>
                </a:solidFill>
              </a:rPr>
              <a:t>Devarim</a:t>
            </a:r>
            <a:r>
              <a:rPr lang="en-US" sz="4000" b="1" dirty="0">
                <a:solidFill>
                  <a:schemeClr val="tx1"/>
                </a:solidFill>
              </a:rPr>
              <a:t> [Deuteronomy] 10:20).</a:t>
            </a:r>
          </a:p>
          <a:p>
            <a:pPr algn="ctr">
              <a:buNone/>
            </a:pPr>
            <a:endParaRPr lang="en-US" sz="5333" dirty="0">
              <a:solidFill>
                <a:schemeClr val="tx1"/>
              </a:solidFill>
            </a:endParaRPr>
          </a:p>
        </p:txBody>
      </p:sp>
    </p:spTree>
    <p:extLst>
      <p:ext uri="{BB962C8B-B14F-4D97-AF65-F5344CB8AC3E}">
        <p14:creationId xmlns:p14="http://schemas.microsoft.com/office/powerpoint/2010/main" val="6435474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804" y="876304"/>
            <a:ext cx="11491274" cy="5524497"/>
          </a:xfrm>
        </p:spPr>
        <p:txBody>
          <a:bodyPr>
            <a:normAutofit/>
          </a:bodyPr>
          <a:lstStyle/>
          <a:p>
            <a:pPr marL="0" indent="0">
              <a:buNone/>
            </a:pPr>
            <a:r>
              <a:rPr lang="en-US" sz="4000" b="1" u="sng" dirty="0">
                <a:solidFill>
                  <a:schemeClr val="tx1"/>
                </a:solidFill>
              </a:rPr>
              <a:t>You must not swear falsely in my name</a:t>
            </a:r>
            <a:r>
              <a:rPr lang="en-US" sz="4000" b="1" dirty="0">
                <a:solidFill>
                  <a:schemeClr val="tx1"/>
                </a:solidFill>
              </a:rPr>
              <a:t>, so that you do not profane the name of your </a:t>
            </a:r>
            <a:r>
              <a:rPr lang="en-US" sz="4000" b="1" dirty="0" err="1">
                <a:solidFill>
                  <a:schemeClr val="tx1"/>
                </a:solidFill>
              </a:rPr>
              <a:t>Elohim</a:t>
            </a:r>
            <a:r>
              <a:rPr lang="en-US" sz="4000" b="1" dirty="0">
                <a:solidFill>
                  <a:schemeClr val="tx1"/>
                </a:solidFill>
              </a:rPr>
              <a:t>. I am </a:t>
            </a:r>
            <a:r>
              <a:rPr lang="en-US" sz="4000" b="1" dirty="0" smtClean="0">
                <a:solidFill>
                  <a:schemeClr val="tx1"/>
                </a:solidFill>
              </a:rPr>
              <a:t>Yahuwah </a:t>
            </a:r>
            <a:r>
              <a:rPr lang="en-US" sz="4000" b="1" dirty="0">
                <a:solidFill>
                  <a:schemeClr val="tx1"/>
                </a:solidFill>
              </a:rPr>
              <a:t>(</a:t>
            </a:r>
            <a:r>
              <a:rPr lang="en-US" sz="4000" b="1" dirty="0" err="1">
                <a:solidFill>
                  <a:schemeClr val="tx1"/>
                </a:solidFill>
              </a:rPr>
              <a:t>Vayiqra</a:t>
            </a:r>
            <a:r>
              <a:rPr lang="en-US" sz="4000" b="1" dirty="0">
                <a:solidFill>
                  <a:schemeClr val="tx1"/>
                </a:solidFill>
              </a:rPr>
              <a:t> [Leviticus] 19:12).</a:t>
            </a:r>
          </a:p>
          <a:p>
            <a:pPr marL="0" indent="0">
              <a:buNone/>
            </a:pPr>
            <a:r>
              <a:rPr lang="en-US" sz="4000" b="1" dirty="0">
                <a:solidFill>
                  <a:schemeClr val="tx1"/>
                </a:solidFill>
              </a:rPr>
              <a:t>When you make a vow to </a:t>
            </a:r>
            <a:r>
              <a:rPr lang="en-US" sz="4000" b="1" dirty="0" smtClean="0">
                <a:solidFill>
                  <a:schemeClr val="tx1"/>
                </a:solidFill>
              </a:rPr>
              <a:t>Yahuwah </a:t>
            </a:r>
            <a:r>
              <a:rPr lang="en-US" sz="4000" b="1" dirty="0">
                <a:solidFill>
                  <a:schemeClr val="tx1"/>
                </a:solidFill>
              </a:rPr>
              <a:t>your Elohim </a:t>
            </a:r>
            <a:r>
              <a:rPr lang="en-US" sz="4000" b="1" u="sng" dirty="0">
                <a:solidFill>
                  <a:schemeClr val="tx1"/>
                </a:solidFill>
              </a:rPr>
              <a:t>you must not delay in fulfilling it</a:t>
            </a:r>
            <a:r>
              <a:rPr lang="en-US" sz="4000" b="1" dirty="0">
                <a:solidFill>
                  <a:schemeClr val="tx1"/>
                </a:solidFill>
              </a:rPr>
              <a:t>, for otherwise he will surely hold you accountable as a sinner (</a:t>
            </a:r>
            <a:r>
              <a:rPr lang="en-US" sz="4000" b="1" dirty="0" err="1">
                <a:solidFill>
                  <a:schemeClr val="tx1"/>
                </a:solidFill>
              </a:rPr>
              <a:t>Devarim</a:t>
            </a:r>
            <a:r>
              <a:rPr lang="en-US" sz="4000" b="1" dirty="0">
                <a:solidFill>
                  <a:schemeClr val="tx1"/>
                </a:solidFill>
              </a:rPr>
              <a:t> [Deuteronomy] 23:21).</a:t>
            </a:r>
          </a:p>
        </p:txBody>
      </p:sp>
    </p:spTree>
    <p:extLst>
      <p:ext uri="{BB962C8B-B14F-4D97-AF65-F5344CB8AC3E}">
        <p14:creationId xmlns:p14="http://schemas.microsoft.com/office/powerpoint/2010/main" val="11857398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486" y="876303"/>
            <a:ext cx="11199043" cy="5861955"/>
          </a:xfrm>
        </p:spPr>
        <p:txBody>
          <a:bodyPr>
            <a:normAutofit/>
          </a:bodyPr>
          <a:lstStyle/>
          <a:p>
            <a:pPr>
              <a:buNone/>
            </a:pPr>
            <a:r>
              <a:rPr lang="en-US" sz="4000" b="1" dirty="0">
                <a:solidFill>
                  <a:schemeClr val="tx1"/>
                </a:solidFill>
              </a:rPr>
              <a:t>But they must carefully learn to follow the religious practices of my people. Once they taught my people to swear their oaths using the name of the </a:t>
            </a:r>
            <a:r>
              <a:rPr lang="en-US" sz="4000" b="1" dirty="0" err="1">
                <a:solidFill>
                  <a:schemeClr val="tx1"/>
                </a:solidFill>
              </a:rPr>
              <a:t>elohim</a:t>
            </a:r>
            <a:r>
              <a:rPr lang="en-US" sz="4000" b="1" dirty="0">
                <a:solidFill>
                  <a:schemeClr val="tx1"/>
                </a:solidFill>
              </a:rPr>
              <a:t> Baal. But then, </a:t>
            </a:r>
            <a:r>
              <a:rPr lang="en-US" sz="4000" b="1" u="sng" dirty="0">
                <a:solidFill>
                  <a:schemeClr val="tx1"/>
                </a:solidFill>
              </a:rPr>
              <a:t>they must swear oaths using my name, saying, "As surely as </a:t>
            </a:r>
            <a:r>
              <a:rPr lang="en-US" sz="4000" b="1" u="sng" dirty="0" smtClean="0">
                <a:solidFill>
                  <a:schemeClr val="tx1"/>
                </a:solidFill>
              </a:rPr>
              <a:t>Yahuwah </a:t>
            </a:r>
            <a:r>
              <a:rPr lang="en-US" sz="4000" b="1" u="sng" dirty="0">
                <a:solidFill>
                  <a:schemeClr val="tx1"/>
                </a:solidFill>
              </a:rPr>
              <a:t>lives, I swear." If they do these things, then they will be included among the people I call my own</a:t>
            </a:r>
            <a:r>
              <a:rPr lang="en-US" sz="4000" b="1" dirty="0">
                <a:solidFill>
                  <a:schemeClr val="tx1"/>
                </a:solidFill>
              </a:rPr>
              <a:t>.  But I will completely uproot and destroy any of those nations that will not pay heed,'" says </a:t>
            </a:r>
            <a:r>
              <a:rPr lang="en-US" sz="4000" b="1" dirty="0" smtClean="0">
                <a:solidFill>
                  <a:schemeClr val="tx1"/>
                </a:solidFill>
              </a:rPr>
              <a:t>Yahuwah </a:t>
            </a:r>
            <a:r>
              <a:rPr lang="en-US" sz="4000" b="1" dirty="0">
                <a:solidFill>
                  <a:schemeClr val="tx1"/>
                </a:solidFill>
              </a:rPr>
              <a:t>(</a:t>
            </a:r>
            <a:r>
              <a:rPr lang="en-US" sz="4000" b="1" dirty="0" err="1">
                <a:solidFill>
                  <a:schemeClr val="tx1"/>
                </a:solidFill>
              </a:rPr>
              <a:t>Yirmeyahu</a:t>
            </a:r>
            <a:r>
              <a:rPr lang="en-US" sz="4000" b="1" dirty="0">
                <a:solidFill>
                  <a:schemeClr val="tx1"/>
                </a:solidFill>
              </a:rPr>
              <a:t> 12:16,17).</a:t>
            </a:r>
            <a:endParaRPr lang="en-US" sz="4800" b="1" dirty="0">
              <a:solidFill>
                <a:schemeClr val="tx1"/>
              </a:solidFill>
            </a:endParaRPr>
          </a:p>
        </p:txBody>
      </p:sp>
    </p:spTree>
    <p:extLst>
      <p:ext uri="{BB962C8B-B14F-4D97-AF65-F5344CB8AC3E}">
        <p14:creationId xmlns:p14="http://schemas.microsoft.com/office/powerpoint/2010/main" val="25635379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912" y="499622"/>
            <a:ext cx="11359299" cy="6053580"/>
          </a:xfrm>
        </p:spPr>
        <p:txBody>
          <a:bodyPr>
            <a:normAutofit fontScale="92500" lnSpcReduction="10000"/>
          </a:bodyPr>
          <a:lstStyle/>
          <a:p>
            <a:pPr algn="ctr">
              <a:buNone/>
            </a:pPr>
            <a:r>
              <a:rPr lang="en-US" sz="6200" b="1" dirty="0">
                <a:solidFill>
                  <a:schemeClr val="tx1"/>
                </a:solidFill>
                <a:latin typeface="Times New Roman" pitchFamily="18" charset="0"/>
                <a:cs typeface="Times New Roman" pitchFamily="18" charset="0"/>
              </a:rPr>
              <a:t>On Retaliation</a:t>
            </a:r>
          </a:p>
          <a:p>
            <a:pPr>
              <a:buNone/>
            </a:pPr>
            <a:r>
              <a:rPr lang="en-US" sz="4300" b="1" dirty="0">
                <a:solidFill>
                  <a:schemeClr val="tx1"/>
                </a:solidFill>
              </a:rPr>
              <a:t>You heard that it was said, ‘An eye for an eye and a tooth for a tooth,’ but I say to you, do not resist the wicked. But whoever slaps you on your right cheek, turn the other to him also.  And he who wishes to sue you and take away your inner garment, let him have your outer garment as well.   And whoever compels you to go one mile, go with him two.  Give to him who asks of you, and from him who wishes to borrow from you, do not turn away (</a:t>
            </a:r>
            <a:r>
              <a:rPr lang="en-US" sz="4300" b="1" dirty="0" err="1">
                <a:solidFill>
                  <a:schemeClr val="tx1"/>
                </a:solidFill>
              </a:rPr>
              <a:t>Mattityahu</a:t>
            </a:r>
            <a:r>
              <a:rPr lang="en-US" sz="4300" b="1" dirty="0">
                <a:solidFill>
                  <a:schemeClr val="tx1"/>
                </a:solidFill>
              </a:rPr>
              <a:t> 5:38-41)</a:t>
            </a:r>
            <a:endParaRPr lang="en-US" sz="4300" b="1" dirty="0">
              <a:solidFill>
                <a:schemeClr val="tx1"/>
              </a:solidFill>
              <a:latin typeface="Times New Roman" pitchFamily="18" charset="0"/>
              <a:cs typeface="Times New Roman" pitchFamily="18" charset="0"/>
            </a:endParaRPr>
          </a:p>
          <a:p>
            <a:pPr algn="ctr">
              <a:buNone/>
            </a:pPr>
            <a:endParaRPr lang="en-US" sz="5333" dirty="0">
              <a:solidFill>
                <a:schemeClr val="tx1"/>
              </a:solidFill>
            </a:endParaRPr>
          </a:p>
        </p:txBody>
      </p:sp>
    </p:spTree>
    <p:extLst>
      <p:ext uri="{BB962C8B-B14F-4D97-AF65-F5344CB8AC3E}">
        <p14:creationId xmlns:p14="http://schemas.microsoft.com/office/powerpoint/2010/main" val="2471076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7327" y="433633"/>
            <a:ext cx="11170763" cy="6010710"/>
          </a:xfrm>
        </p:spPr>
        <p:txBody>
          <a:bodyPr>
            <a:noAutofit/>
          </a:bodyPr>
          <a:lstStyle/>
          <a:p>
            <a:pPr>
              <a:buNone/>
            </a:pPr>
            <a:r>
              <a:rPr lang="en-US" sz="3600" b="1" dirty="0">
                <a:solidFill>
                  <a:schemeClr val="tx1"/>
                </a:solidFill>
              </a:rPr>
              <a:t>And if men fight and hit a pregnant woman and her child is born prematurely, but there is no serious injury, he will surely be punished in accordance with what the woman's husband will put on him, and he will pay what the court decides.  </a:t>
            </a:r>
            <a:r>
              <a:rPr lang="en-US" sz="3600" b="1" u="sng" dirty="0">
                <a:solidFill>
                  <a:schemeClr val="tx1"/>
                </a:solidFill>
              </a:rPr>
              <a:t>But if there is serious injury</a:t>
            </a:r>
            <a:r>
              <a:rPr lang="en-US" sz="3600" b="1" dirty="0">
                <a:solidFill>
                  <a:schemeClr val="tx1"/>
                </a:solidFill>
              </a:rPr>
              <a:t>, then you will give a life for a life, eye for eye, tooth for tooth, hand for hand, foot for foot, burn for burn, wound for wound, bruise for bruise.  And if a man strikes the eye of his servant, or the eye of his female servant, so that he destroys it, he will let him go free for the sake of his eye.  And if he knocks out the tooth of his servant, or the tooth of his female servant, he will let him go free for the sake of the tooth (</a:t>
            </a:r>
            <a:r>
              <a:rPr lang="en-US" sz="3600" b="1" dirty="0" err="1">
                <a:solidFill>
                  <a:schemeClr val="tx1"/>
                </a:solidFill>
              </a:rPr>
              <a:t>Shemot</a:t>
            </a:r>
            <a:r>
              <a:rPr lang="en-US" sz="3600" b="1" dirty="0">
                <a:solidFill>
                  <a:schemeClr val="tx1"/>
                </a:solidFill>
              </a:rPr>
              <a:t> 21:22-27).</a:t>
            </a:r>
          </a:p>
        </p:txBody>
      </p:sp>
    </p:spTree>
    <p:extLst>
      <p:ext uri="{BB962C8B-B14F-4D97-AF65-F5344CB8AC3E}">
        <p14:creationId xmlns:p14="http://schemas.microsoft.com/office/powerpoint/2010/main" val="24043480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340" y="587829"/>
            <a:ext cx="10535327" cy="5965372"/>
          </a:xfrm>
        </p:spPr>
        <p:txBody>
          <a:bodyPr>
            <a:normAutofit/>
          </a:bodyPr>
          <a:lstStyle/>
          <a:p>
            <a:pPr marL="0" indent="0">
              <a:buNone/>
            </a:pPr>
            <a:r>
              <a:rPr lang="en-US" sz="4000" b="1" dirty="0" smtClean="0">
                <a:solidFill>
                  <a:schemeClr val="tx1"/>
                </a:solidFill>
              </a:rPr>
              <a:t>Good </a:t>
            </a:r>
            <a:r>
              <a:rPr lang="en-US" sz="4000" b="1" dirty="0">
                <a:solidFill>
                  <a:schemeClr val="tx1"/>
                </a:solidFill>
              </a:rPr>
              <a:t>will come to him who is generous and lends freely, who conducts his affairs with justice</a:t>
            </a:r>
            <a:r>
              <a:rPr lang="en-US" sz="4000" b="1" dirty="0" smtClean="0">
                <a:solidFill>
                  <a:schemeClr val="tx1"/>
                </a:solidFill>
              </a:rPr>
              <a:t>. (Psalm 112:5)</a:t>
            </a:r>
          </a:p>
          <a:p>
            <a:pPr marL="0" indent="0">
              <a:buNone/>
            </a:pPr>
            <a:r>
              <a:rPr lang="en-US" sz="4000" b="1" dirty="0" smtClean="0">
                <a:solidFill>
                  <a:schemeClr val="tx1"/>
                </a:solidFill>
              </a:rPr>
              <a:t>A </a:t>
            </a:r>
            <a:r>
              <a:rPr lang="en-US" sz="4000" b="1" dirty="0">
                <a:solidFill>
                  <a:schemeClr val="tx1"/>
                </a:solidFill>
              </a:rPr>
              <a:t>generous man will prosper; he who refreshes others will himself be refreshed</a:t>
            </a:r>
            <a:r>
              <a:rPr lang="en-US" sz="4000" b="1" dirty="0" smtClean="0">
                <a:solidFill>
                  <a:schemeClr val="tx1"/>
                </a:solidFill>
              </a:rPr>
              <a:t>. (Proverbs 11:25)</a:t>
            </a:r>
            <a:endParaRPr lang="en-US" sz="4000" b="1" dirty="0">
              <a:solidFill>
                <a:schemeClr val="tx1"/>
              </a:solidFill>
            </a:endParaRPr>
          </a:p>
          <a:p>
            <a:pPr algn="ctr">
              <a:buNone/>
            </a:pPr>
            <a:endParaRPr lang="en-US" sz="5333" dirty="0">
              <a:solidFill>
                <a:schemeClr val="tx1"/>
              </a:solidFill>
            </a:endParaRPr>
          </a:p>
        </p:txBody>
      </p:sp>
    </p:spTree>
    <p:extLst>
      <p:ext uri="{BB962C8B-B14F-4D97-AF65-F5344CB8AC3E}">
        <p14:creationId xmlns:p14="http://schemas.microsoft.com/office/powerpoint/2010/main" val="7350321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9622" y="566058"/>
            <a:ext cx="11050122" cy="5910943"/>
          </a:xfrm>
        </p:spPr>
        <p:txBody>
          <a:bodyPr>
            <a:normAutofit fontScale="25000" lnSpcReduction="20000"/>
          </a:bodyPr>
          <a:lstStyle/>
          <a:p>
            <a:pPr algn="ctr">
              <a:buNone/>
            </a:pPr>
            <a:r>
              <a:rPr lang="en-US" sz="16000" b="1" dirty="0">
                <a:solidFill>
                  <a:schemeClr val="tx1"/>
                </a:solidFill>
                <a:latin typeface="Times New Roman" pitchFamily="18" charset="0"/>
                <a:cs typeface="Times New Roman" pitchFamily="18" charset="0"/>
              </a:rPr>
              <a:t>On Love</a:t>
            </a:r>
          </a:p>
          <a:p>
            <a:pPr>
              <a:buNone/>
            </a:pPr>
            <a:r>
              <a:rPr lang="en-US" sz="16000" b="1" dirty="0">
                <a:solidFill>
                  <a:schemeClr val="tx1"/>
                </a:solidFill>
              </a:rPr>
              <a:t>You heard that it was said, ‘You shall love your neighbor and hate your enemy.’  But I say to you, love your enemies, bless those cursing you, do good to those hating you, and pray for those insulting you and persecuting you, so that you become sons of your Father in the heavens.  Because He makes His sun rise on the wicked and on the good, and sends rain on the righteous and on the unrighteous.  </a:t>
            </a:r>
            <a:r>
              <a:rPr lang="en-US" sz="16000" b="1" dirty="0" smtClean="0">
                <a:solidFill>
                  <a:schemeClr val="tx1"/>
                </a:solidFill>
              </a:rPr>
              <a:t>(</a:t>
            </a:r>
            <a:r>
              <a:rPr lang="en-US" sz="16000" b="1" dirty="0" err="1">
                <a:solidFill>
                  <a:schemeClr val="tx1"/>
                </a:solidFill>
              </a:rPr>
              <a:t>Mattityahu</a:t>
            </a:r>
            <a:r>
              <a:rPr lang="en-US" sz="16000" b="1" dirty="0">
                <a:solidFill>
                  <a:schemeClr val="tx1"/>
                </a:solidFill>
              </a:rPr>
              <a:t> </a:t>
            </a:r>
            <a:r>
              <a:rPr lang="en-US" sz="16000" b="1" dirty="0" smtClean="0">
                <a:solidFill>
                  <a:schemeClr val="tx1"/>
                </a:solidFill>
              </a:rPr>
              <a:t>5:43-45)</a:t>
            </a:r>
            <a:endParaRPr lang="en-US" sz="5600" dirty="0">
              <a:solidFill>
                <a:schemeClr val="tx1"/>
              </a:solidFill>
            </a:endParaRPr>
          </a:p>
        </p:txBody>
      </p:sp>
    </p:spTree>
    <p:extLst>
      <p:ext uri="{BB962C8B-B14F-4D97-AF65-F5344CB8AC3E}">
        <p14:creationId xmlns:p14="http://schemas.microsoft.com/office/powerpoint/2010/main" val="2021220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9622" y="566058"/>
            <a:ext cx="11050122" cy="5910943"/>
          </a:xfrm>
        </p:spPr>
        <p:txBody>
          <a:bodyPr>
            <a:normAutofit/>
          </a:bodyPr>
          <a:lstStyle/>
          <a:p>
            <a:pPr algn="ctr">
              <a:buNone/>
            </a:pPr>
            <a:r>
              <a:rPr lang="en-US" sz="4800" b="1" dirty="0">
                <a:solidFill>
                  <a:schemeClr val="tx1"/>
                </a:solidFill>
                <a:latin typeface="Times New Roman" pitchFamily="18" charset="0"/>
                <a:cs typeface="Times New Roman" pitchFamily="18" charset="0"/>
              </a:rPr>
              <a:t>On Love</a:t>
            </a:r>
          </a:p>
          <a:p>
            <a:pPr>
              <a:buNone/>
            </a:pPr>
            <a:r>
              <a:rPr lang="en-US" sz="4000" b="1" dirty="0" smtClean="0">
                <a:solidFill>
                  <a:schemeClr val="tx1"/>
                </a:solidFill>
              </a:rPr>
              <a:t>For </a:t>
            </a:r>
            <a:r>
              <a:rPr lang="en-US" sz="4000" b="1" dirty="0">
                <a:solidFill>
                  <a:schemeClr val="tx1"/>
                </a:solidFill>
              </a:rPr>
              <a:t>if you love those loving you, what reward have you?  Are the tax collectors not doing the same too?  And if you greet your brothers only, what do you do more than others?  Are the tax collectors not doing so too?  Therefore, be perfect, as your Father in the heavens is perfect (</a:t>
            </a:r>
            <a:r>
              <a:rPr lang="en-US" sz="4000" b="1" dirty="0" err="1">
                <a:solidFill>
                  <a:schemeClr val="tx1"/>
                </a:solidFill>
              </a:rPr>
              <a:t>Mattityahu</a:t>
            </a:r>
            <a:r>
              <a:rPr lang="en-US" sz="4000" b="1" dirty="0">
                <a:solidFill>
                  <a:schemeClr val="tx1"/>
                </a:solidFill>
              </a:rPr>
              <a:t> </a:t>
            </a:r>
            <a:r>
              <a:rPr lang="en-US" sz="4000" b="1" dirty="0" smtClean="0">
                <a:solidFill>
                  <a:schemeClr val="tx1"/>
                </a:solidFill>
              </a:rPr>
              <a:t>5:46-48)</a:t>
            </a:r>
            <a:endParaRPr lang="en-US" sz="4000" dirty="0">
              <a:solidFill>
                <a:schemeClr val="tx1"/>
              </a:solidFill>
            </a:endParaRPr>
          </a:p>
        </p:txBody>
      </p:sp>
    </p:spTree>
    <p:extLst>
      <p:ext uri="{BB962C8B-B14F-4D97-AF65-F5344CB8AC3E}">
        <p14:creationId xmlns:p14="http://schemas.microsoft.com/office/powerpoint/2010/main" val="27356822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511" y="876303"/>
            <a:ext cx="11387580" cy="5467936"/>
          </a:xfrm>
        </p:spPr>
        <p:txBody>
          <a:bodyPr>
            <a:normAutofit/>
          </a:bodyPr>
          <a:lstStyle/>
          <a:p>
            <a:pPr marL="0" indent="0">
              <a:buNone/>
            </a:pPr>
            <a:r>
              <a:rPr lang="en-US" sz="4000" b="1" baseline="30000" dirty="0">
                <a:solidFill>
                  <a:schemeClr val="tx1"/>
                </a:solidFill>
              </a:rPr>
              <a:t>21</a:t>
            </a:r>
            <a:r>
              <a:rPr lang="en-US" sz="4000" b="1" dirty="0">
                <a:solidFill>
                  <a:schemeClr val="tx1"/>
                </a:solidFill>
              </a:rPr>
              <a:t> If your enemy is hungry, give him food to eat; if he is thirsty, give him water to drink.</a:t>
            </a:r>
          </a:p>
          <a:p>
            <a:pPr marL="0" indent="0">
              <a:buNone/>
            </a:pPr>
            <a:r>
              <a:rPr lang="en-US" sz="4000" b="1" baseline="30000" dirty="0">
                <a:solidFill>
                  <a:schemeClr val="tx1"/>
                </a:solidFill>
              </a:rPr>
              <a:t>22</a:t>
            </a:r>
            <a:r>
              <a:rPr lang="en-US" sz="4000" b="1" dirty="0">
                <a:solidFill>
                  <a:schemeClr val="tx1"/>
                </a:solidFill>
              </a:rPr>
              <a:t> In doing this, you will heap burning coals on his head, and </a:t>
            </a:r>
            <a:r>
              <a:rPr lang="en-US" sz="4000" b="1" dirty="0" smtClean="0">
                <a:solidFill>
                  <a:schemeClr val="tx1"/>
                </a:solidFill>
              </a:rPr>
              <a:t>Yahuwah </a:t>
            </a:r>
            <a:r>
              <a:rPr lang="en-US" sz="4000" b="1" dirty="0">
                <a:solidFill>
                  <a:schemeClr val="tx1"/>
                </a:solidFill>
              </a:rPr>
              <a:t>will reward you. (Proverbs 25:21-22)</a:t>
            </a:r>
          </a:p>
          <a:p>
            <a:pPr lvl="0" algn="ctr">
              <a:buNone/>
            </a:pPr>
            <a:endParaRPr lang="en-US" sz="5333" dirty="0">
              <a:solidFill>
                <a:schemeClr val="tx1"/>
              </a:solidFill>
            </a:endParaRPr>
          </a:p>
          <a:p>
            <a:pPr algn="ctr">
              <a:buNone/>
            </a:pPr>
            <a:endParaRPr lang="en-US" sz="5333" dirty="0">
              <a:solidFill>
                <a:schemeClr val="tx1"/>
              </a:solidFill>
            </a:endParaRPr>
          </a:p>
        </p:txBody>
      </p:sp>
    </p:spTree>
    <p:extLst>
      <p:ext uri="{BB962C8B-B14F-4D97-AF65-F5344CB8AC3E}">
        <p14:creationId xmlns:p14="http://schemas.microsoft.com/office/powerpoint/2010/main" val="19609576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194" y="413658"/>
            <a:ext cx="11208470" cy="6259285"/>
          </a:xfrm>
        </p:spPr>
        <p:txBody>
          <a:bodyPr>
            <a:noAutofit/>
          </a:bodyPr>
          <a:lstStyle/>
          <a:p>
            <a:pPr marL="0" indent="0">
              <a:buNone/>
            </a:pPr>
            <a:r>
              <a:rPr lang="en-US" sz="4000" b="1" baseline="30000" dirty="0">
                <a:solidFill>
                  <a:schemeClr val="tx1"/>
                </a:solidFill>
              </a:rPr>
              <a:t>9</a:t>
            </a:r>
            <a:r>
              <a:rPr lang="en-US" sz="4000" b="1" dirty="0">
                <a:solidFill>
                  <a:schemeClr val="tx1"/>
                </a:solidFill>
              </a:rPr>
              <a:t> With the tongue we praise our Master and Father, and with it we curse men, who have been made in </a:t>
            </a:r>
            <a:r>
              <a:rPr lang="en-US" sz="4000" b="1" dirty="0" err="1">
                <a:solidFill>
                  <a:schemeClr val="tx1"/>
                </a:solidFill>
              </a:rPr>
              <a:t>Elohim's</a:t>
            </a:r>
            <a:r>
              <a:rPr lang="en-US" sz="4000" b="1" dirty="0">
                <a:solidFill>
                  <a:schemeClr val="tx1"/>
                </a:solidFill>
              </a:rPr>
              <a:t> likeness.</a:t>
            </a:r>
          </a:p>
          <a:p>
            <a:pPr marL="0" indent="0">
              <a:buNone/>
            </a:pPr>
            <a:r>
              <a:rPr lang="en-US" sz="4000" b="1" baseline="30000" dirty="0">
                <a:solidFill>
                  <a:schemeClr val="tx1"/>
                </a:solidFill>
              </a:rPr>
              <a:t>10</a:t>
            </a:r>
            <a:r>
              <a:rPr lang="en-US" sz="4000" b="1" dirty="0">
                <a:solidFill>
                  <a:schemeClr val="tx1"/>
                </a:solidFill>
              </a:rPr>
              <a:t> Out of the same mouth come praise and cursing. My brothers, this should not be.</a:t>
            </a:r>
          </a:p>
          <a:p>
            <a:pPr marL="0" indent="0">
              <a:buNone/>
            </a:pPr>
            <a:r>
              <a:rPr lang="en-US" sz="4000" b="1" baseline="30000" dirty="0">
                <a:solidFill>
                  <a:schemeClr val="tx1"/>
                </a:solidFill>
              </a:rPr>
              <a:t>11</a:t>
            </a:r>
            <a:r>
              <a:rPr lang="en-US" sz="4000" b="1" dirty="0">
                <a:solidFill>
                  <a:schemeClr val="tx1"/>
                </a:solidFill>
              </a:rPr>
              <a:t> Can both fresh water and salt water flow from the same spring?</a:t>
            </a:r>
          </a:p>
          <a:p>
            <a:pPr marL="0" indent="0">
              <a:buNone/>
            </a:pPr>
            <a:r>
              <a:rPr lang="en-US" sz="4000" b="1" baseline="30000" dirty="0">
                <a:solidFill>
                  <a:schemeClr val="tx1"/>
                </a:solidFill>
              </a:rPr>
              <a:t>12</a:t>
            </a:r>
            <a:r>
              <a:rPr lang="en-US" sz="4000" b="1" dirty="0">
                <a:solidFill>
                  <a:schemeClr val="tx1"/>
                </a:solidFill>
              </a:rPr>
              <a:t> My brothers, can a fig tree bear olives, or a grapevine bear figs? Neither can a salt spring produce fresh water. (James 3:9-12</a:t>
            </a:r>
            <a:r>
              <a:rPr lang="en-US" sz="4000" b="1" dirty="0" smtClean="0">
                <a:solidFill>
                  <a:schemeClr val="tx1"/>
                </a:solidFill>
              </a:rPr>
              <a:t>)</a:t>
            </a:r>
            <a:endParaRPr lang="en-US" sz="3600" dirty="0">
              <a:solidFill>
                <a:schemeClr val="tx1"/>
              </a:solidFill>
            </a:endParaRPr>
          </a:p>
        </p:txBody>
      </p:sp>
    </p:spTree>
    <p:extLst>
      <p:ext uri="{BB962C8B-B14F-4D97-AF65-F5344CB8AC3E}">
        <p14:creationId xmlns:p14="http://schemas.microsoft.com/office/powerpoint/2010/main" val="7399828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938" y="620486"/>
            <a:ext cx="11397006" cy="6063343"/>
          </a:xfrm>
        </p:spPr>
        <p:txBody>
          <a:bodyPr>
            <a:normAutofit fontScale="85000" lnSpcReduction="10000"/>
          </a:bodyPr>
          <a:lstStyle/>
          <a:p>
            <a:pPr marL="0" indent="0" algn="ctr">
              <a:spcBef>
                <a:spcPts val="0"/>
              </a:spcBef>
              <a:buNone/>
            </a:pPr>
            <a:r>
              <a:rPr lang="en-US" sz="5333" b="1" dirty="0">
                <a:solidFill>
                  <a:schemeClr val="tx1"/>
                </a:solidFill>
              </a:rPr>
              <a:t>Love Fulfills the Torah</a:t>
            </a:r>
          </a:p>
          <a:p>
            <a:pPr marL="0" indent="0">
              <a:buNone/>
            </a:pPr>
            <a:r>
              <a:rPr lang="en-US" sz="5333" b="1" baseline="30000" dirty="0">
                <a:solidFill>
                  <a:schemeClr val="tx1"/>
                </a:solidFill>
              </a:rPr>
              <a:t>37</a:t>
            </a:r>
            <a:r>
              <a:rPr lang="en-US" sz="5333" b="1" dirty="0">
                <a:solidFill>
                  <a:schemeClr val="tx1"/>
                </a:solidFill>
              </a:rPr>
              <a:t> </a:t>
            </a:r>
            <a:r>
              <a:rPr lang="en-US" sz="5333" b="1" dirty="0" err="1" smtClean="0">
                <a:solidFill>
                  <a:schemeClr val="tx1"/>
                </a:solidFill>
              </a:rPr>
              <a:t>Yahusha</a:t>
            </a:r>
            <a:r>
              <a:rPr lang="en-US" sz="5333" b="1" dirty="0" smtClean="0">
                <a:solidFill>
                  <a:schemeClr val="tx1"/>
                </a:solidFill>
              </a:rPr>
              <a:t> </a:t>
            </a:r>
            <a:r>
              <a:rPr lang="en-US" sz="5333" b="1" dirty="0">
                <a:solidFill>
                  <a:schemeClr val="tx1"/>
                </a:solidFill>
              </a:rPr>
              <a:t>replied: "'Love </a:t>
            </a:r>
            <a:r>
              <a:rPr lang="en-US" sz="5333" b="1" dirty="0" smtClean="0">
                <a:solidFill>
                  <a:schemeClr val="tx1"/>
                </a:solidFill>
              </a:rPr>
              <a:t>Yahuwah </a:t>
            </a:r>
            <a:r>
              <a:rPr lang="en-US" sz="5333" b="1" dirty="0">
                <a:solidFill>
                  <a:schemeClr val="tx1"/>
                </a:solidFill>
              </a:rPr>
              <a:t>your Elohim with all your heart and with all your soul and with all your mind.'</a:t>
            </a:r>
          </a:p>
          <a:p>
            <a:pPr marL="0" indent="0">
              <a:buNone/>
            </a:pPr>
            <a:r>
              <a:rPr lang="en-US" sz="5333" b="1" baseline="30000" dirty="0">
                <a:solidFill>
                  <a:schemeClr val="tx1"/>
                </a:solidFill>
              </a:rPr>
              <a:t>38</a:t>
            </a:r>
            <a:r>
              <a:rPr lang="en-US" sz="5333" b="1" dirty="0">
                <a:solidFill>
                  <a:schemeClr val="tx1"/>
                </a:solidFill>
              </a:rPr>
              <a:t> This is the first and greatest commandment.</a:t>
            </a:r>
          </a:p>
          <a:p>
            <a:pPr marL="0" indent="0">
              <a:buNone/>
            </a:pPr>
            <a:r>
              <a:rPr lang="en-US" sz="5333" b="1" baseline="30000" dirty="0">
                <a:solidFill>
                  <a:schemeClr val="tx1"/>
                </a:solidFill>
              </a:rPr>
              <a:t>39</a:t>
            </a:r>
            <a:r>
              <a:rPr lang="en-US" sz="5333" b="1" dirty="0">
                <a:solidFill>
                  <a:schemeClr val="tx1"/>
                </a:solidFill>
              </a:rPr>
              <a:t> And the second is like it: 'Love your neighbor as yourself.'</a:t>
            </a:r>
          </a:p>
          <a:p>
            <a:pPr marL="0" indent="0">
              <a:buNone/>
            </a:pPr>
            <a:r>
              <a:rPr lang="en-US" sz="5333" b="1" baseline="30000" dirty="0">
                <a:solidFill>
                  <a:schemeClr val="tx1"/>
                </a:solidFill>
              </a:rPr>
              <a:t>40</a:t>
            </a:r>
            <a:r>
              <a:rPr lang="en-US" sz="5333" b="1" dirty="0">
                <a:solidFill>
                  <a:schemeClr val="tx1"/>
                </a:solidFill>
              </a:rPr>
              <a:t> All the Law and the Prophets hang on these two commandments.“ (Matthew 22:37-40)</a:t>
            </a:r>
          </a:p>
          <a:p>
            <a:pPr marL="0" indent="0">
              <a:spcBef>
                <a:spcPts val="0"/>
              </a:spcBef>
              <a:buNone/>
            </a:pPr>
            <a:endParaRPr lang="en-US" sz="5333" dirty="0">
              <a:solidFill>
                <a:schemeClr val="tx1"/>
              </a:solidFill>
            </a:endParaRPr>
          </a:p>
        </p:txBody>
      </p:sp>
    </p:spTree>
    <p:extLst>
      <p:ext uri="{BB962C8B-B14F-4D97-AF65-F5344CB8AC3E}">
        <p14:creationId xmlns:p14="http://schemas.microsoft.com/office/powerpoint/2010/main" val="42630393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913" y="293916"/>
            <a:ext cx="10544754" cy="6389913"/>
          </a:xfrm>
        </p:spPr>
        <p:txBody>
          <a:bodyPr>
            <a:normAutofit/>
          </a:bodyPr>
          <a:lstStyle/>
          <a:p>
            <a:pPr marL="0" indent="0" algn="ctr">
              <a:buNone/>
            </a:pPr>
            <a:r>
              <a:rPr lang="en-US" sz="4400" b="1" dirty="0"/>
              <a:t>Therefore, be perfect, as your Father in the heavens is perfect (</a:t>
            </a:r>
            <a:r>
              <a:rPr lang="en-US" sz="4400" b="1" dirty="0" err="1"/>
              <a:t>Mattityahu</a:t>
            </a:r>
            <a:r>
              <a:rPr lang="en-US" sz="4400" b="1" dirty="0"/>
              <a:t> 5:43-48) </a:t>
            </a:r>
          </a:p>
          <a:p>
            <a:pPr marL="0" indent="0">
              <a:buNone/>
            </a:pPr>
            <a:r>
              <a:rPr lang="en-US" sz="4000" b="1" baseline="30000" dirty="0" smtClean="0">
                <a:solidFill>
                  <a:schemeClr val="tx1"/>
                </a:solidFill>
              </a:rPr>
              <a:t>30</a:t>
            </a:r>
            <a:r>
              <a:rPr lang="en-US" sz="4000" b="1" dirty="0" smtClean="0">
                <a:solidFill>
                  <a:schemeClr val="tx1"/>
                </a:solidFill>
              </a:rPr>
              <a:t> </a:t>
            </a:r>
            <a:r>
              <a:rPr lang="en-US" sz="4000" b="1" u="sng" dirty="0">
                <a:solidFill>
                  <a:schemeClr val="tx1"/>
                </a:solidFill>
              </a:rPr>
              <a:t>As for Elohim, his way is perfect</a:t>
            </a:r>
            <a:r>
              <a:rPr lang="en-US" sz="4000" b="1" dirty="0">
                <a:solidFill>
                  <a:schemeClr val="tx1"/>
                </a:solidFill>
              </a:rPr>
              <a:t>; the word of </a:t>
            </a:r>
            <a:r>
              <a:rPr lang="en-US" sz="4000" b="1" dirty="0" smtClean="0">
                <a:solidFill>
                  <a:schemeClr val="tx1"/>
                </a:solidFill>
              </a:rPr>
              <a:t>Yahuwah </a:t>
            </a:r>
            <a:r>
              <a:rPr lang="en-US" sz="4000" b="1" dirty="0">
                <a:solidFill>
                  <a:schemeClr val="tx1"/>
                </a:solidFill>
              </a:rPr>
              <a:t>is flawless. He is a shield for all who take refuge in him.</a:t>
            </a:r>
          </a:p>
          <a:p>
            <a:pPr marL="0" indent="0">
              <a:buNone/>
            </a:pPr>
            <a:r>
              <a:rPr lang="en-US" sz="4000" b="1" baseline="30000" dirty="0">
                <a:solidFill>
                  <a:schemeClr val="tx1"/>
                </a:solidFill>
              </a:rPr>
              <a:t>31</a:t>
            </a:r>
            <a:r>
              <a:rPr lang="en-US" sz="4000" b="1" dirty="0">
                <a:solidFill>
                  <a:schemeClr val="tx1"/>
                </a:solidFill>
              </a:rPr>
              <a:t> For who is Elohim besides </a:t>
            </a:r>
            <a:r>
              <a:rPr lang="en-US" sz="4000" b="1" dirty="0" smtClean="0">
                <a:solidFill>
                  <a:schemeClr val="tx1"/>
                </a:solidFill>
              </a:rPr>
              <a:t>Yahuwah? </a:t>
            </a:r>
            <a:r>
              <a:rPr lang="en-US" sz="4000" b="1" dirty="0">
                <a:solidFill>
                  <a:schemeClr val="tx1"/>
                </a:solidFill>
              </a:rPr>
              <a:t>And who is the Rock except our </a:t>
            </a:r>
            <a:r>
              <a:rPr lang="en-US" sz="4000" b="1" dirty="0" err="1">
                <a:solidFill>
                  <a:schemeClr val="tx1"/>
                </a:solidFill>
              </a:rPr>
              <a:t>Elohim</a:t>
            </a:r>
            <a:r>
              <a:rPr lang="en-US" sz="4000" b="1" dirty="0">
                <a:solidFill>
                  <a:schemeClr val="tx1"/>
                </a:solidFill>
              </a:rPr>
              <a:t>?</a:t>
            </a:r>
          </a:p>
          <a:p>
            <a:pPr marL="0" indent="0">
              <a:buNone/>
            </a:pPr>
            <a:r>
              <a:rPr lang="en-US" sz="4000" b="1" baseline="30000" dirty="0">
                <a:solidFill>
                  <a:schemeClr val="tx1"/>
                </a:solidFill>
              </a:rPr>
              <a:t>32</a:t>
            </a:r>
            <a:r>
              <a:rPr lang="en-US" sz="4000" b="1" dirty="0">
                <a:solidFill>
                  <a:schemeClr val="tx1"/>
                </a:solidFill>
              </a:rPr>
              <a:t> It is </a:t>
            </a:r>
            <a:r>
              <a:rPr lang="en-US" sz="4000" b="1" dirty="0" err="1">
                <a:solidFill>
                  <a:schemeClr val="tx1"/>
                </a:solidFill>
              </a:rPr>
              <a:t>Elohim</a:t>
            </a:r>
            <a:r>
              <a:rPr lang="en-US" sz="4000" b="1" dirty="0">
                <a:solidFill>
                  <a:schemeClr val="tx1"/>
                </a:solidFill>
              </a:rPr>
              <a:t> who arms me with strength and </a:t>
            </a:r>
            <a:r>
              <a:rPr lang="en-US" sz="4000" b="1" u="sng" dirty="0">
                <a:solidFill>
                  <a:schemeClr val="tx1"/>
                </a:solidFill>
              </a:rPr>
              <a:t>makes my way perfect</a:t>
            </a:r>
            <a:r>
              <a:rPr lang="en-US" sz="4000" b="1" dirty="0">
                <a:solidFill>
                  <a:schemeClr val="tx1"/>
                </a:solidFill>
              </a:rPr>
              <a:t>. (Psalm 18:30-32)</a:t>
            </a:r>
          </a:p>
          <a:p>
            <a:pPr marL="0" indent="0">
              <a:spcBef>
                <a:spcPts val="0"/>
              </a:spcBef>
              <a:buNone/>
            </a:pPr>
            <a:endParaRPr lang="en-US" sz="5333" dirty="0">
              <a:solidFill>
                <a:schemeClr val="bg1"/>
              </a:solidFill>
            </a:endParaRPr>
          </a:p>
        </p:txBody>
      </p:sp>
    </p:spTree>
    <p:extLst>
      <p:ext uri="{BB962C8B-B14F-4D97-AF65-F5344CB8AC3E}">
        <p14:creationId xmlns:p14="http://schemas.microsoft.com/office/powerpoint/2010/main" val="27355526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err="1">
                <a:latin typeface="+mn-lt"/>
              </a:rPr>
              <a:t>Tammim</a:t>
            </a:r>
            <a:r>
              <a:rPr lang="en-US" b="1" dirty="0">
                <a:latin typeface="+mn-lt"/>
              </a:rPr>
              <a:t> – complete, sound, whole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complete</a:t>
            </a:r>
            <a:r>
              <a:rPr lang="en-US" sz="4000" b="1" dirty="0"/>
              <a:t>, unscathed, intact: </a:t>
            </a:r>
            <a:r>
              <a:rPr lang="en-US" sz="4000" b="1" dirty="0" smtClean="0"/>
              <a:t>healthy, well behaved, guiltless, blameless</a:t>
            </a:r>
          </a:p>
          <a:p>
            <a:pPr marL="0" indent="0">
              <a:buNone/>
            </a:pPr>
            <a:r>
              <a:rPr lang="en-US" sz="4000" b="1" dirty="0" smtClean="0"/>
              <a:t>Genesis 6:9  This </a:t>
            </a:r>
            <a:r>
              <a:rPr lang="en-US" sz="4000" b="1" dirty="0"/>
              <a:t>is the account of Noah. Noah was a righteous man, </a:t>
            </a:r>
            <a:r>
              <a:rPr lang="en-US" sz="4000" b="1" u="sng" dirty="0"/>
              <a:t>blameless</a:t>
            </a:r>
            <a:r>
              <a:rPr lang="en-US" sz="4000" b="1" dirty="0"/>
              <a:t> among the people of his time, and he walked with </a:t>
            </a:r>
            <a:r>
              <a:rPr lang="en-US" sz="4000" b="1" dirty="0" smtClean="0"/>
              <a:t>Elohim.</a:t>
            </a:r>
          </a:p>
          <a:p>
            <a:pPr marL="0" indent="0">
              <a:buNone/>
            </a:pPr>
            <a:r>
              <a:rPr lang="en-US" sz="4000" b="1" dirty="0" smtClean="0"/>
              <a:t>Genesis 17:1 </a:t>
            </a:r>
            <a:r>
              <a:rPr lang="en-US" sz="4000" b="1" dirty="0"/>
              <a:t>When </a:t>
            </a:r>
            <a:r>
              <a:rPr lang="en-US" sz="4000" b="1" dirty="0" err="1"/>
              <a:t>Avram</a:t>
            </a:r>
            <a:r>
              <a:rPr lang="en-US" sz="4000" b="1" dirty="0"/>
              <a:t> was ninety-nine years old, Yahuwah appeared to him and said, "I am Elohim Almighty; walk before me and be </a:t>
            </a:r>
            <a:r>
              <a:rPr lang="en-US" sz="4000" b="1" u="sng" dirty="0"/>
              <a:t>blameless</a:t>
            </a:r>
            <a:r>
              <a:rPr lang="en-US" sz="4000" b="1" dirty="0"/>
              <a:t>.</a:t>
            </a:r>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9691</TotalTime>
  <Words>1731</Words>
  <Application>Microsoft Office PowerPoint</Application>
  <PresentationFormat>Widescreen</PresentationFormat>
  <Paragraphs>141</Paragraphs>
  <Slides>37</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Tammim – complete, sound, whole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51</cp:revision>
  <dcterms:created xsi:type="dcterms:W3CDTF">2018-11-07T08:55:54Z</dcterms:created>
  <dcterms:modified xsi:type="dcterms:W3CDTF">2019-01-12T16:55:05Z</dcterms:modified>
</cp:coreProperties>
</file>