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64" r:id="rId2"/>
    <p:sldId id="266" r:id="rId3"/>
    <p:sldId id="267" r:id="rId4"/>
    <p:sldId id="268" r:id="rId5"/>
    <p:sldId id="269" r:id="rId6"/>
    <p:sldId id="270" r:id="rId7"/>
    <p:sldId id="271"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343" r:id="rId34"/>
    <p:sldId id="298" r:id="rId35"/>
    <p:sldId id="299" r:id="rId36"/>
    <p:sldId id="300" r:id="rId37"/>
    <p:sldId id="301" r:id="rId38"/>
    <p:sldId id="302" r:id="rId39"/>
    <p:sldId id="303" r:id="rId40"/>
    <p:sldId id="304" r:id="rId41"/>
    <p:sldId id="305" r:id="rId42"/>
    <p:sldId id="307" r:id="rId43"/>
    <p:sldId id="308" r:id="rId44"/>
    <p:sldId id="309" r:id="rId45"/>
    <p:sldId id="310" r:id="rId46"/>
    <p:sldId id="311" r:id="rId47"/>
    <p:sldId id="312" r:id="rId48"/>
    <p:sldId id="313" r:id="rId49"/>
    <p:sldId id="314" r:id="rId50"/>
    <p:sldId id="34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2" autoAdjust="0"/>
    <p:restoredTop sz="95428" autoAdjust="0"/>
  </p:normalViewPr>
  <p:slideViewPr>
    <p:cSldViewPr snapToGrid="0">
      <p:cViewPr varScale="1">
        <p:scale>
          <a:sx n="91" d="100"/>
          <a:sy n="91" d="100"/>
        </p:scale>
        <p:origin x="888" y="78"/>
      </p:cViewPr>
      <p:guideLst/>
    </p:cSldViewPr>
  </p:slideViewPr>
  <p:outlineViewPr>
    <p:cViewPr>
      <p:scale>
        <a:sx n="33" d="100"/>
        <a:sy n="33" d="100"/>
      </p:scale>
      <p:origin x="0" y="-5871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367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16198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252482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6831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51716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0954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882394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56923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828108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164656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551251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69665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686744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51442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5535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777891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86030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19381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309234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97934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207691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71475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95778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79459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36121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72250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372309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448541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100911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360987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91408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97943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9496916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4601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5995720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3157658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7959869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595698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3618033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2508704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5666431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38346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90449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97344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5631450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5417003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5851046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8466752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675189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5,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4800" b="1" dirty="0">
                <a:latin typeface="Helvetica" pitchFamily="34" charset="0"/>
                <a:cs typeface="Helvetica" pitchFamily="34" charset="0"/>
              </a:rPr>
              <a:t>“</a:t>
            </a:r>
            <a:r>
              <a:rPr lang="en-US" sz="4800" b="1" dirty="0">
                <a:solidFill>
                  <a:schemeClr val="tx1"/>
                </a:solidFill>
                <a:latin typeface="Helvetica" pitchFamily="34" charset="0"/>
                <a:cs typeface="Helvetica" pitchFamily="34" charset="0"/>
              </a:rPr>
              <a:t>The Sermon on the Mount”</a:t>
            </a:r>
          </a:p>
          <a:p>
            <a:pPr algn="ctr">
              <a:buNone/>
            </a:pPr>
            <a:r>
              <a:rPr lang="en-US" sz="4800" b="1" dirty="0">
                <a:solidFill>
                  <a:schemeClr val="tx1"/>
                </a:solidFill>
                <a:latin typeface="Helvetica" pitchFamily="34" charset="0"/>
                <a:cs typeface="Helvetica" pitchFamily="34" charset="0"/>
              </a:rPr>
              <a:t>(Part 1)</a:t>
            </a:r>
          </a:p>
          <a:p>
            <a:pPr algn="ctr">
              <a:buNone/>
            </a:pPr>
            <a:r>
              <a:rPr lang="en-US" sz="4400" b="1" dirty="0" smtClean="0">
                <a:solidFill>
                  <a:schemeClr val="tx1"/>
                </a:solidFill>
                <a:latin typeface="Helvetica" pitchFamily="34" charset="0"/>
                <a:cs typeface="Helvetica" pitchFamily="34" charset="0"/>
              </a:rPr>
              <a:t>Messiah Uphold the Torah and the Prophets</a:t>
            </a:r>
            <a:endParaRPr lang="en-US" sz="4400" b="1" dirty="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1567832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566057"/>
            <a:ext cx="9779000" cy="6008915"/>
          </a:xfrm>
        </p:spPr>
        <p:txBody>
          <a:bodyPr>
            <a:normAutofit/>
          </a:bodyPr>
          <a:lstStyle/>
          <a:p>
            <a:pPr marL="0" indent="0">
              <a:buNone/>
            </a:pPr>
            <a:r>
              <a:rPr lang="en-US" sz="4000" b="1" dirty="0">
                <a:solidFill>
                  <a:schemeClr val="tx1"/>
                </a:solidFill>
              </a:rPr>
              <a:t>But when He saw the crowds, He went up on a mountain. And when He was seated His disciples came to Him.  And having opened His mouth, He was teaching them, saying... (</a:t>
            </a:r>
            <a:r>
              <a:rPr lang="en-US" sz="4000" b="1" dirty="0" err="1">
                <a:solidFill>
                  <a:schemeClr val="tx1"/>
                </a:solidFill>
              </a:rPr>
              <a:t>Mattityahu</a:t>
            </a:r>
            <a:r>
              <a:rPr lang="en-US" sz="4000" b="1" dirty="0">
                <a:solidFill>
                  <a:schemeClr val="tx1"/>
                </a:solidFill>
              </a:rPr>
              <a:t> 5:1,2)</a:t>
            </a:r>
            <a:endParaRPr lang="en-US" sz="4400" b="1" dirty="0">
              <a:solidFill>
                <a:schemeClr val="tx1"/>
              </a:solidFill>
            </a:endParaRPr>
          </a:p>
        </p:txBody>
      </p:sp>
    </p:spTree>
    <p:extLst>
      <p:ext uri="{BB962C8B-B14F-4D97-AF65-F5344CB8AC3E}">
        <p14:creationId xmlns:p14="http://schemas.microsoft.com/office/powerpoint/2010/main" val="2573887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544286"/>
            <a:ext cx="9779000" cy="5976257"/>
          </a:xfrm>
        </p:spPr>
        <p:txBody>
          <a:bodyPr>
            <a:normAutofit/>
          </a:bodyPr>
          <a:lstStyle/>
          <a:p>
            <a:pPr algn="ctr">
              <a:buNone/>
            </a:pPr>
            <a:r>
              <a:rPr lang="en-US" sz="4000" b="1" dirty="0">
                <a:solidFill>
                  <a:schemeClr val="tx1"/>
                </a:solidFill>
              </a:rPr>
              <a:t>The Test of a True Prophet – </a:t>
            </a:r>
            <a:r>
              <a:rPr lang="en-US" sz="4000" b="1" dirty="0" err="1">
                <a:solidFill>
                  <a:schemeClr val="tx1"/>
                </a:solidFill>
              </a:rPr>
              <a:t>Deut</a:t>
            </a:r>
            <a:r>
              <a:rPr lang="en-US" sz="4000" b="1" dirty="0">
                <a:solidFill>
                  <a:schemeClr val="tx1"/>
                </a:solidFill>
              </a:rPr>
              <a:t> 13:1-2</a:t>
            </a:r>
          </a:p>
          <a:p>
            <a:pPr algn="ctr">
              <a:buNone/>
            </a:pPr>
            <a:r>
              <a:rPr lang="en-US" sz="4000" b="1" dirty="0">
                <a:solidFill>
                  <a:schemeClr val="tx1"/>
                </a:solidFill>
              </a:rPr>
              <a:t>Suppose a prophet or one who foretells by dreams should appear among you and show you a sign or wonder, and the sign or wonder should come to pass concerning what he said to you, namely, "Let us follow other </a:t>
            </a:r>
            <a:r>
              <a:rPr lang="en-US" sz="4000" b="1" dirty="0" err="1">
                <a:solidFill>
                  <a:schemeClr val="tx1"/>
                </a:solidFill>
              </a:rPr>
              <a:t>elohim</a:t>
            </a:r>
            <a:r>
              <a:rPr lang="en-US" sz="4000" b="1" dirty="0">
                <a:solidFill>
                  <a:schemeClr val="tx1"/>
                </a:solidFill>
              </a:rPr>
              <a:t> (gods or mighty ones) - </a:t>
            </a:r>
            <a:r>
              <a:rPr lang="en-US" sz="4000" b="1" dirty="0" err="1">
                <a:solidFill>
                  <a:schemeClr val="tx1"/>
                </a:solidFill>
              </a:rPr>
              <a:t>elohim</a:t>
            </a:r>
            <a:r>
              <a:rPr lang="en-US" sz="4000" b="1" dirty="0">
                <a:solidFill>
                  <a:schemeClr val="tx1"/>
                </a:solidFill>
              </a:rPr>
              <a:t> whom you have not previously known - and let us serve them."</a:t>
            </a:r>
            <a:r>
              <a:rPr lang="en-US" sz="4000" b="1" baseline="30000" dirty="0">
                <a:solidFill>
                  <a:schemeClr val="tx1"/>
                </a:solidFill>
              </a:rPr>
              <a:t> </a:t>
            </a:r>
            <a:r>
              <a:rPr lang="en-US" sz="4000" b="1" dirty="0">
                <a:solidFill>
                  <a:schemeClr val="tx1"/>
                </a:solidFill>
              </a:rPr>
              <a:t>  </a:t>
            </a:r>
            <a:endParaRPr lang="en-US" sz="4800" b="1" i="1" dirty="0">
              <a:solidFill>
                <a:schemeClr val="tx1"/>
              </a:solidFill>
            </a:endParaRPr>
          </a:p>
        </p:txBody>
      </p:sp>
    </p:spTree>
    <p:extLst>
      <p:ext uri="{BB962C8B-B14F-4D97-AF65-F5344CB8AC3E}">
        <p14:creationId xmlns:p14="http://schemas.microsoft.com/office/powerpoint/2010/main" val="1501597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402772"/>
            <a:ext cx="9779000" cy="6193971"/>
          </a:xfrm>
        </p:spPr>
        <p:txBody>
          <a:bodyPr>
            <a:noAutofit/>
          </a:bodyPr>
          <a:lstStyle/>
          <a:p>
            <a:pPr algn="ctr">
              <a:buNone/>
            </a:pPr>
            <a:r>
              <a:rPr lang="en-US" sz="4000" b="1" dirty="0" err="1">
                <a:solidFill>
                  <a:schemeClr val="tx1"/>
                </a:solidFill>
              </a:rPr>
              <a:t>Deut</a:t>
            </a:r>
            <a:r>
              <a:rPr lang="en-US" sz="4000" b="1" dirty="0">
                <a:solidFill>
                  <a:schemeClr val="tx1"/>
                </a:solidFill>
              </a:rPr>
              <a:t> 13:3-4</a:t>
            </a:r>
          </a:p>
          <a:p>
            <a:pPr algn="ctr">
              <a:buNone/>
            </a:pPr>
            <a:r>
              <a:rPr lang="en-US" sz="4000" b="1" dirty="0">
                <a:solidFill>
                  <a:schemeClr val="tx1"/>
                </a:solidFill>
              </a:rPr>
              <a:t>You must not listen to the words of that prophet or dreamer, for </a:t>
            </a:r>
            <a:r>
              <a:rPr lang="en-US" sz="4000" b="1" dirty="0" smtClean="0">
                <a:solidFill>
                  <a:schemeClr val="tx1"/>
                </a:solidFill>
              </a:rPr>
              <a:t>Yahuwah </a:t>
            </a:r>
            <a:r>
              <a:rPr lang="en-US" sz="4000" b="1" dirty="0">
                <a:solidFill>
                  <a:schemeClr val="tx1"/>
                </a:solidFill>
              </a:rPr>
              <a:t>your Elohim will be testing you to see if you love him with all your mind and being.  </a:t>
            </a:r>
            <a:r>
              <a:rPr lang="en-US" sz="4000" b="1" u="sng" dirty="0">
                <a:solidFill>
                  <a:schemeClr val="tx1"/>
                </a:solidFill>
              </a:rPr>
              <a:t>You must follow </a:t>
            </a:r>
            <a:r>
              <a:rPr lang="en-US" sz="4000" b="1" u="sng" dirty="0" smtClean="0">
                <a:solidFill>
                  <a:schemeClr val="tx1"/>
                </a:solidFill>
              </a:rPr>
              <a:t>Yahuwah </a:t>
            </a:r>
            <a:r>
              <a:rPr lang="en-US" sz="4000" b="1" u="sng" dirty="0">
                <a:solidFill>
                  <a:schemeClr val="tx1"/>
                </a:solidFill>
              </a:rPr>
              <a:t>your Elohim and revere only him; and you must do his commandments, obey him, serve him, and remain loyal to him.</a:t>
            </a:r>
            <a:endParaRPr lang="en-US" sz="2400" b="1" dirty="0">
              <a:solidFill>
                <a:schemeClr val="tx1"/>
              </a:solidFill>
            </a:endParaRPr>
          </a:p>
        </p:txBody>
      </p:sp>
    </p:spTree>
    <p:extLst>
      <p:ext uri="{BB962C8B-B14F-4D97-AF65-F5344CB8AC3E}">
        <p14:creationId xmlns:p14="http://schemas.microsoft.com/office/powerpoint/2010/main" val="1575469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413658"/>
            <a:ext cx="9779000" cy="6074228"/>
          </a:xfrm>
        </p:spPr>
        <p:txBody>
          <a:bodyPr>
            <a:normAutofit/>
          </a:bodyPr>
          <a:lstStyle/>
          <a:p>
            <a:pPr algn="ctr">
              <a:buNone/>
            </a:pPr>
            <a:r>
              <a:rPr lang="en-US" sz="4000" dirty="0">
                <a:solidFill>
                  <a:schemeClr val="tx1"/>
                </a:solidFill>
              </a:rPr>
              <a:t>As for that prophet or dreamer, </a:t>
            </a:r>
            <a:r>
              <a:rPr lang="en-US" sz="4000" b="1" dirty="0">
                <a:solidFill>
                  <a:schemeClr val="tx1"/>
                </a:solidFill>
              </a:rPr>
              <a:t>he must be executed </a:t>
            </a:r>
            <a:r>
              <a:rPr lang="en-US" sz="4000" dirty="0">
                <a:solidFill>
                  <a:schemeClr val="tx1"/>
                </a:solidFill>
              </a:rPr>
              <a:t>because </a:t>
            </a:r>
            <a:r>
              <a:rPr lang="en-US" sz="4000" b="1" dirty="0">
                <a:solidFill>
                  <a:schemeClr val="tx1"/>
                </a:solidFill>
              </a:rPr>
              <a:t>he encouraged rebellion (apostasy) against </a:t>
            </a:r>
            <a:r>
              <a:rPr lang="en-US" sz="4000" b="1" dirty="0" smtClean="0">
                <a:solidFill>
                  <a:schemeClr val="tx1"/>
                </a:solidFill>
              </a:rPr>
              <a:t>Yahuwah</a:t>
            </a:r>
            <a:r>
              <a:rPr lang="en-US" sz="4000" dirty="0" smtClean="0">
                <a:solidFill>
                  <a:schemeClr val="tx1"/>
                </a:solidFill>
              </a:rPr>
              <a:t> </a:t>
            </a:r>
            <a:r>
              <a:rPr lang="en-US" sz="4000" dirty="0">
                <a:solidFill>
                  <a:schemeClr val="tx1"/>
                </a:solidFill>
              </a:rPr>
              <a:t>your Elohim who brought you from the land of Egypt, redeeming you from the place of slavery, and because he has tried to entice you </a:t>
            </a:r>
            <a:r>
              <a:rPr lang="en-US" sz="4000" b="1" dirty="0">
                <a:solidFill>
                  <a:schemeClr val="tx1"/>
                </a:solidFill>
              </a:rPr>
              <a:t>from the way</a:t>
            </a:r>
            <a:r>
              <a:rPr lang="en-US" sz="4000" dirty="0">
                <a:solidFill>
                  <a:schemeClr val="tx1"/>
                </a:solidFill>
              </a:rPr>
              <a:t> </a:t>
            </a:r>
            <a:r>
              <a:rPr lang="en-US" sz="4000" dirty="0" smtClean="0">
                <a:solidFill>
                  <a:schemeClr val="tx1"/>
                </a:solidFill>
              </a:rPr>
              <a:t>Yahuwah </a:t>
            </a:r>
            <a:r>
              <a:rPr lang="en-US" sz="4000" dirty="0">
                <a:solidFill>
                  <a:schemeClr val="tx1"/>
                </a:solidFill>
              </a:rPr>
              <a:t>your Elohim has commanded you to go. </a:t>
            </a:r>
            <a:r>
              <a:rPr lang="en-US" sz="4000" b="1" dirty="0">
                <a:solidFill>
                  <a:schemeClr val="tx1"/>
                </a:solidFill>
              </a:rPr>
              <a:t>In this way you must purge out evil from within</a:t>
            </a:r>
            <a:r>
              <a:rPr lang="en-US" sz="4000" dirty="0">
                <a:solidFill>
                  <a:schemeClr val="tx1"/>
                </a:solidFill>
              </a:rPr>
              <a:t> (</a:t>
            </a:r>
            <a:r>
              <a:rPr lang="en-US" sz="4000" dirty="0" err="1">
                <a:solidFill>
                  <a:schemeClr val="tx1"/>
                </a:solidFill>
              </a:rPr>
              <a:t>Devarim</a:t>
            </a:r>
            <a:r>
              <a:rPr lang="en-US" sz="4000" dirty="0">
                <a:solidFill>
                  <a:schemeClr val="tx1"/>
                </a:solidFill>
              </a:rPr>
              <a:t> [Deuteronomy] 13:5).</a:t>
            </a:r>
            <a:endParaRPr lang="en-US" sz="4400" b="1" i="1" dirty="0">
              <a:solidFill>
                <a:schemeClr val="tx1"/>
              </a:solidFill>
            </a:endParaRPr>
          </a:p>
        </p:txBody>
      </p:sp>
    </p:spTree>
    <p:extLst>
      <p:ext uri="{BB962C8B-B14F-4D97-AF65-F5344CB8AC3E}">
        <p14:creationId xmlns:p14="http://schemas.microsoft.com/office/powerpoint/2010/main" val="2373525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555172"/>
            <a:ext cx="9779000" cy="6030685"/>
          </a:xfrm>
        </p:spPr>
        <p:txBody>
          <a:bodyPr>
            <a:normAutofit/>
          </a:bodyPr>
          <a:lstStyle/>
          <a:p>
            <a:pPr algn="ctr">
              <a:buNone/>
            </a:pPr>
            <a:r>
              <a:rPr lang="en-US" sz="4000" b="1" u="sng" dirty="0">
                <a:solidFill>
                  <a:schemeClr val="tx1"/>
                </a:solidFill>
                <a:latin typeface="Times New Roman" pitchFamily="18" charset="0"/>
                <a:cs typeface="Times New Roman" pitchFamily="18" charset="0"/>
              </a:rPr>
              <a:t>If</a:t>
            </a:r>
            <a:r>
              <a:rPr lang="en-US" sz="4000" b="1" dirty="0">
                <a:solidFill>
                  <a:schemeClr val="tx1"/>
                </a:solidFill>
                <a:latin typeface="Times New Roman" pitchFamily="18" charset="0"/>
                <a:cs typeface="Times New Roman" pitchFamily="18" charset="0"/>
              </a:rPr>
              <a:t> </a:t>
            </a:r>
            <a:r>
              <a:rPr lang="en-US" sz="4000" b="1" dirty="0" err="1" smtClean="0">
                <a:solidFill>
                  <a:schemeClr val="tx1"/>
                </a:solidFill>
                <a:latin typeface="Times New Roman" pitchFamily="18" charset="0"/>
                <a:cs typeface="Times New Roman" pitchFamily="18" charset="0"/>
              </a:rPr>
              <a:t>Yahusha</a:t>
            </a:r>
            <a:r>
              <a:rPr lang="en-US" sz="4000" b="1" dirty="0" smtClean="0">
                <a:solidFill>
                  <a:schemeClr val="tx1"/>
                </a:solidFill>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(Jesus) came to do away with his Father’s commandments to introduce a </a:t>
            </a:r>
            <a:r>
              <a:rPr lang="en-US" sz="4000" b="1" u="sng" dirty="0">
                <a:solidFill>
                  <a:schemeClr val="tx1"/>
                </a:solidFill>
                <a:latin typeface="Times New Roman" pitchFamily="18" charset="0"/>
                <a:cs typeface="Times New Roman" pitchFamily="18" charset="0"/>
              </a:rPr>
              <a:t>new</a:t>
            </a:r>
            <a:r>
              <a:rPr lang="en-US" sz="4000" b="1" dirty="0">
                <a:solidFill>
                  <a:schemeClr val="tx1"/>
                </a:solidFill>
                <a:latin typeface="Times New Roman" pitchFamily="18" charset="0"/>
                <a:cs typeface="Times New Roman" pitchFamily="18" charset="0"/>
              </a:rPr>
              <a:t> Law of Love to his disciples, then he is without a doubt a FALSE prophet!</a:t>
            </a:r>
            <a:endParaRPr lang="en-US" sz="5333" b="1"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1730050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807525"/>
          </a:xfrm>
        </p:spPr>
        <p:txBody>
          <a:bodyPr>
            <a:normAutofit lnSpcReduction="10000"/>
          </a:bodyPr>
          <a:lstStyle/>
          <a:p>
            <a:pPr algn="ctr">
              <a:buNone/>
            </a:pPr>
            <a:r>
              <a:rPr lang="en-US" sz="4800" b="1" dirty="0">
                <a:solidFill>
                  <a:schemeClr val="tx1"/>
                </a:solidFill>
              </a:rPr>
              <a:t>The Prophet</a:t>
            </a:r>
          </a:p>
          <a:p>
            <a:pPr algn="ctr">
              <a:buNone/>
            </a:pPr>
            <a:r>
              <a:rPr lang="en-US" sz="3600" b="1" dirty="0" smtClean="0">
                <a:solidFill>
                  <a:schemeClr val="tx1"/>
                </a:solidFill>
              </a:rPr>
              <a:t>“Yahuwah </a:t>
            </a:r>
            <a:r>
              <a:rPr lang="en-US" sz="3600" b="1" dirty="0">
                <a:solidFill>
                  <a:schemeClr val="tx1"/>
                </a:solidFill>
              </a:rPr>
              <a:t>your Elohim will raise up for you a prophet like me from among you--from your fellow sons of </a:t>
            </a:r>
            <a:r>
              <a:rPr lang="en-US" sz="3600" b="1" dirty="0" err="1">
                <a:solidFill>
                  <a:schemeClr val="tx1"/>
                </a:solidFill>
              </a:rPr>
              <a:t>Yisrael</a:t>
            </a:r>
            <a:r>
              <a:rPr lang="en-US" sz="3600" b="1" dirty="0">
                <a:solidFill>
                  <a:schemeClr val="tx1"/>
                </a:solidFill>
              </a:rPr>
              <a:t>; </a:t>
            </a:r>
            <a:r>
              <a:rPr lang="en-US" sz="3600" b="1" u="sng" dirty="0">
                <a:solidFill>
                  <a:schemeClr val="tx1"/>
                </a:solidFill>
              </a:rPr>
              <a:t>you must listen to </a:t>
            </a:r>
            <a:r>
              <a:rPr lang="en-US" sz="3600" b="1" u="sng" dirty="0" smtClean="0">
                <a:solidFill>
                  <a:schemeClr val="tx1"/>
                </a:solidFill>
              </a:rPr>
              <a:t>him</a:t>
            </a:r>
            <a:r>
              <a:rPr lang="en-US" sz="3600" b="1" dirty="0" smtClean="0">
                <a:solidFill>
                  <a:schemeClr val="tx1"/>
                </a:solidFill>
              </a:rPr>
              <a:t>”</a:t>
            </a:r>
          </a:p>
          <a:p>
            <a:pPr algn="ctr">
              <a:buNone/>
            </a:pPr>
            <a:r>
              <a:rPr lang="en-US" sz="3600" b="1" dirty="0" smtClean="0">
                <a:solidFill>
                  <a:schemeClr val="tx1"/>
                </a:solidFill>
              </a:rPr>
              <a:t>“I </a:t>
            </a:r>
            <a:r>
              <a:rPr lang="en-US" sz="3600" b="1" dirty="0">
                <a:solidFill>
                  <a:schemeClr val="tx1"/>
                </a:solidFill>
              </a:rPr>
              <a:t>will raise up a prophet like you for them from among their fellow sons of </a:t>
            </a:r>
            <a:r>
              <a:rPr lang="en-US" sz="3600" b="1" dirty="0" err="1">
                <a:solidFill>
                  <a:schemeClr val="tx1"/>
                </a:solidFill>
              </a:rPr>
              <a:t>Yisrael</a:t>
            </a:r>
            <a:r>
              <a:rPr lang="en-US" sz="3600" b="1" dirty="0">
                <a:solidFill>
                  <a:schemeClr val="tx1"/>
                </a:solidFill>
              </a:rPr>
              <a:t>.  </a:t>
            </a:r>
            <a:r>
              <a:rPr lang="en-US" sz="3600" b="1" u="sng" dirty="0">
                <a:solidFill>
                  <a:schemeClr val="tx1"/>
                </a:solidFill>
              </a:rPr>
              <a:t>I will put my words in his mouth and he will speak to them whatever I command</a:t>
            </a:r>
            <a:r>
              <a:rPr lang="en-US" sz="3600" b="1" dirty="0">
                <a:solidFill>
                  <a:schemeClr val="tx1"/>
                </a:solidFill>
              </a:rPr>
              <a:t>.  </a:t>
            </a:r>
            <a:r>
              <a:rPr lang="en-US" sz="3600" b="1" u="sng" dirty="0">
                <a:solidFill>
                  <a:schemeClr val="tx1"/>
                </a:solidFill>
              </a:rPr>
              <a:t>I will personally hold responsible anyone who then pays no attention to the words that prophet speaks in my </a:t>
            </a:r>
            <a:r>
              <a:rPr lang="en-US" sz="3600" b="1" u="sng" dirty="0" smtClean="0">
                <a:solidFill>
                  <a:schemeClr val="tx1"/>
                </a:solidFill>
              </a:rPr>
              <a:t>name</a:t>
            </a:r>
            <a:r>
              <a:rPr lang="en-US" sz="3600" b="1" dirty="0" smtClean="0">
                <a:solidFill>
                  <a:schemeClr val="tx1"/>
                </a:solidFill>
              </a:rPr>
              <a:t>” </a:t>
            </a:r>
            <a:r>
              <a:rPr lang="en-US" sz="3600" b="1" dirty="0">
                <a:solidFill>
                  <a:schemeClr val="tx1"/>
                </a:solidFill>
              </a:rPr>
              <a:t>(</a:t>
            </a:r>
            <a:r>
              <a:rPr lang="en-US" sz="3600" b="1" dirty="0" err="1">
                <a:solidFill>
                  <a:schemeClr val="tx1"/>
                </a:solidFill>
              </a:rPr>
              <a:t>Devarim</a:t>
            </a:r>
            <a:r>
              <a:rPr lang="en-US" sz="3600" b="1" dirty="0">
                <a:solidFill>
                  <a:schemeClr val="tx1"/>
                </a:solidFill>
              </a:rPr>
              <a:t> [Deuteronomy] 18:15,18,19).</a:t>
            </a:r>
          </a:p>
        </p:txBody>
      </p:sp>
    </p:spTree>
    <p:extLst>
      <p:ext uri="{BB962C8B-B14F-4D97-AF65-F5344CB8AC3E}">
        <p14:creationId xmlns:p14="http://schemas.microsoft.com/office/powerpoint/2010/main" val="2595128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143500"/>
          </a:xfrm>
        </p:spPr>
        <p:txBody>
          <a:bodyPr>
            <a:normAutofit/>
          </a:bodyPr>
          <a:lstStyle/>
          <a:p>
            <a:pPr algn="ctr">
              <a:buNone/>
            </a:pPr>
            <a:r>
              <a:rPr lang="en-US" sz="4000" b="1" dirty="0">
                <a:solidFill>
                  <a:schemeClr val="tx1"/>
                </a:solidFill>
              </a:rPr>
              <a:t>The Prophet like Moses who was to come will speak and teach all the words, commandments and instructions that have proceeded from the mouth of the </a:t>
            </a:r>
            <a:r>
              <a:rPr lang="en-US" sz="4000" b="1" dirty="0" smtClean="0">
                <a:solidFill>
                  <a:schemeClr val="tx1"/>
                </a:solidFill>
              </a:rPr>
              <a:t>Father</a:t>
            </a:r>
          </a:p>
          <a:p>
            <a:pPr algn="ctr">
              <a:buNone/>
            </a:pPr>
            <a:r>
              <a:rPr lang="en-US" sz="4000" b="1" dirty="0" smtClean="0"/>
              <a:t>We must listen to and obey what he says</a:t>
            </a:r>
            <a:endParaRPr lang="en-US" sz="4000" b="1" dirty="0">
              <a:solidFill>
                <a:schemeClr val="tx1"/>
              </a:solidFill>
            </a:endParaRPr>
          </a:p>
        </p:txBody>
      </p:sp>
    </p:spTree>
    <p:extLst>
      <p:ext uri="{BB962C8B-B14F-4D97-AF65-F5344CB8AC3E}">
        <p14:creationId xmlns:p14="http://schemas.microsoft.com/office/powerpoint/2010/main" val="335165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478972"/>
            <a:ext cx="10244667" cy="6052456"/>
          </a:xfrm>
        </p:spPr>
        <p:txBody>
          <a:bodyPr>
            <a:noAutofit/>
          </a:bodyPr>
          <a:lstStyle/>
          <a:p>
            <a:pPr algn="ctr">
              <a:buNone/>
            </a:pPr>
            <a:r>
              <a:rPr lang="en-US" sz="4000" b="1" dirty="0">
                <a:solidFill>
                  <a:schemeClr val="tx1"/>
                </a:solidFill>
              </a:rPr>
              <a:t>The Beatitudes (</a:t>
            </a:r>
            <a:r>
              <a:rPr lang="en-US" sz="4000" b="1" dirty="0" err="1">
                <a:solidFill>
                  <a:schemeClr val="tx1"/>
                </a:solidFill>
              </a:rPr>
              <a:t>Mattityahu</a:t>
            </a:r>
            <a:r>
              <a:rPr lang="en-US" sz="4000" b="1" dirty="0">
                <a:solidFill>
                  <a:schemeClr val="tx1"/>
                </a:solidFill>
              </a:rPr>
              <a:t> 5:3-12)</a:t>
            </a:r>
          </a:p>
          <a:p>
            <a:pPr algn="ctr">
              <a:buNone/>
            </a:pPr>
            <a:r>
              <a:rPr lang="en-US" sz="4000" b="1" dirty="0">
                <a:solidFill>
                  <a:schemeClr val="tx1"/>
                </a:solidFill>
              </a:rPr>
              <a:t>Blessed are the poor in spirit, because theirs is the reign of the heavens.  Blessed are those who mourn, because they shall be comforted.  Blessed are the meek, because they shall inherit the earth.  Blessed are those who hunger and thirst for righteousness, because they shall be filled.  Blessed are the compassionate, because they shall obtain compassion.  Blessed are the clean in heart, because they shall see </a:t>
            </a:r>
            <a:r>
              <a:rPr lang="en-US" sz="4000" b="1" dirty="0" err="1">
                <a:solidFill>
                  <a:schemeClr val="tx1"/>
                </a:solidFill>
              </a:rPr>
              <a:t>Elohim</a:t>
            </a:r>
            <a:r>
              <a:rPr lang="en-US" sz="4000" b="1" dirty="0">
                <a:solidFill>
                  <a:schemeClr val="tx1"/>
                </a:solidFill>
              </a:rPr>
              <a:t>. </a:t>
            </a:r>
            <a:endParaRPr lang="en-US" sz="3200" b="1" dirty="0">
              <a:solidFill>
                <a:schemeClr val="tx1"/>
              </a:solidFill>
            </a:endParaRPr>
          </a:p>
        </p:txBody>
      </p:sp>
    </p:spTree>
    <p:extLst>
      <p:ext uri="{BB962C8B-B14F-4D97-AF65-F5344CB8AC3E}">
        <p14:creationId xmlns:p14="http://schemas.microsoft.com/office/powerpoint/2010/main" val="2139346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5260" y="223024"/>
            <a:ext cx="11095462" cy="6467708"/>
          </a:xfrm>
        </p:spPr>
        <p:txBody>
          <a:bodyPr>
            <a:noAutofit/>
          </a:bodyPr>
          <a:lstStyle/>
          <a:p>
            <a:pPr algn="ctr">
              <a:buNone/>
            </a:pPr>
            <a:r>
              <a:rPr lang="en-US" sz="4400" b="1" dirty="0">
                <a:solidFill>
                  <a:schemeClr val="tx1"/>
                </a:solidFill>
              </a:rPr>
              <a:t>Blessed are the peacemakers, because they shall be called sons of </a:t>
            </a:r>
            <a:r>
              <a:rPr lang="en-US" sz="4400" b="1" dirty="0" err="1">
                <a:solidFill>
                  <a:schemeClr val="tx1"/>
                </a:solidFill>
              </a:rPr>
              <a:t>Elohim</a:t>
            </a:r>
            <a:r>
              <a:rPr lang="en-US" sz="4400" b="1" dirty="0">
                <a:solidFill>
                  <a:schemeClr val="tx1"/>
                </a:solidFill>
              </a:rPr>
              <a:t>.  Blessed are those persecuted for righteousness’ sake, because theirs is the reign of the heavens.  Blessed are you when they reproach and persecute you, and falsely say every wicked word against you, for My sake.  Rejoice and be glad, because your reward in the heavens is great. For in this way they persecuted the prophets who were before you  (</a:t>
            </a:r>
            <a:r>
              <a:rPr lang="en-US" sz="4400" b="1" dirty="0" err="1">
                <a:solidFill>
                  <a:schemeClr val="tx1"/>
                </a:solidFill>
              </a:rPr>
              <a:t>Mattityahu</a:t>
            </a:r>
            <a:r>
              <a:rPr lang="en-US" sz="4400" b="1" dirty="0">
                <a:solidFill>
                  <a:schemeClr val="tx1"/>
                </a:solidFill>
              </a:rPr>
              <a:t> 5:3-12</a:t>
            </a:r>
            <a:r>
              <a:rPr lang="en-US" sz="4400" b="1" dirty="0" smtClean="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4114269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234" y="223024"/>
            <a:ext cx="11496907" cy="6634975"/>
          </a:xfrm>
        </p:spPr>
        <p:txBody>
          <a:bodyPr>
            <a:normAutofit fontScale="70000" lnSpcReduction="20000"/>
          </a:bodyPr>
          <a:lstStyle/>
          <a:p>
            <a:pPr algn="ctr">
              <a:buNone/>
            </a:pPr>
            <a:r>
              <a:rPr lang="en-US" sz="7600" b="1" dirty="0">
                <a:solidFill>
                  <a:schemeClr val="tx1"/>
                </a:solidFill>
              </a:rPr>
              <a:t>Luke’s Account of the Beatitudes  </a:t>
            </a:r>
            <a:r>
              <a:rPr lang="en-US" sz="7200" b="1" dirty="0">
                <a:solidFill>
                  <a:schemeClr val="tx1"/>
                </a:solidFill>
              </a:rPr>
              <a:t>(Luke 6:20-26)</a:t>
            </a:r>
            <a:endParaRPr lang="en-US" sz="7600" b="1" u="sng" dirty="0">
              <a:solidFill>
                <a:schemeClr val="tx1"/>
              </a:solidFill>
            </a:endParaRPr>
          </a:p>
          <a:p>
            <a:pPr algn="ctr">
              <a:buNone/>
            </a:pPr>
            <a:r>
              <a:rPr lang="en-US" sz="5700" b="1" u="sng" dirty="0">
                <a:solidFill>
                  <a:schemeClr val="tx1"/>
                </a:solidFill>
              </a:rPr>
              <a:t>Blessed are you</a:t>
            </a:r>
            <a:r>
              <a:rPr lang="en-US" sz="5700" b="1" dirty="0">
                <a:solidFill>
                  <a:schemeClr val="tx1"/>
                </a:solidFill>
              </a:rPr>
              <a:t> who are poor, for the kingdom of </a:t>
            </a:r>
            <a:r>
              <a:rPr lang="en-US" sz="5700" b="1" dirty="0" err="1">
                <a:solidFill>
                  <a:schemeClr val="tx1"/>
                </a:solidFill>
              </a:rPr>
              <a:t>Elohim</a:t>
            </a:r>
            <a:r>
              <a:rPr lang="en-US" sz="5700" b="1" dirty="0">
                <a:solidFill>
                  <a:schemeClr val="tx1"/>
                </a:solidFill>
              </a:rPr>
              <a:t> belongs to you. </a:t>
            </a:r>
          </a:p>
          <a:p>
            <a:pPr algn="ctr">
              <a:buNone/>
            </a:pPr>
            <a:r>
              <a:rPr lang="en-US" sz="5700" b="1" u="sng" dirty="0">
                <a:solidFill>
                  <a:schemeClr val="tx1"/>
                </a:solidFill>
              </a:rPr>
              <a:t>Blessed are you</a:t>
            </a:r>
            <a:r>
              <a:rPr lang="en-US" sz="5700" b="1" dirty="0">
                <a:solidFill>
                  <a:schemeClr val="tx1"/>
                </a:solidFill>
              </a:rPr>
              <a:t> who hunger now, for you will be satisfied.  </a:t>
            </a:r>
          </a:p>
          <a:p>
            <a:pPr algn="ctr">
              <a:buNone/>
            </a:pPr>
            <a:r>
              <a:rPr lang="en-US" sz="5700" b="1" u="sng" dirty="0">
                <a:solidFill>
                  <a:schemeClr val="tx1"/>
                </a:solidFill>
              </a:rPr>
              <a:t>Blessed are you</a:t>
            </a:r>
            <a:r>
              <a:rPr lang="en-US" sz="5700" b="1" dirty="0">
                <a:solidFill>
                  <a:schemeClr val="tx1"/>
                </a:solidFill>
              </a:rPr>
              <a:t> who weep now, for you will laugh.  </a:t>
            </a:r>
          </a:p>
          <a:p>
            <a:pPr algn="ctr">
              <a:buNone/>
            </a:pPr>
            <a:r>
              <a:rPr lang="en-US" sz="5700" b="1" u="sng" dirty="0">
                <a:solidFill>
                  <a:schemeClr val="tx1"/>
                </a:solidFill>
              </a:rPr>
              <a:t>Blessed are you</a:t>
            </a:r>
            <a:r>
              <a:rPr lang="en-US" sz="5700" b="1" dirty="0">
                <a:solidFill>
                  <a:schemeClr val="tx1"/>
                </a:solidFill>
              </a:rPr>
              <a:t> when people hate you, and when they exclude you and insult you and reject you as evil on account of the Son of Man!  Rejoice in that day, and jump for joy, because your reward is great in heaven. For their ancestors did the same things to the prophets. </a:t>
            </a:r>
            <a:endParaRPr lang="en-US" sz="6300" b="1" dirty="0">
              <a:solidFill>
                <a:schemeClr val="tx1"/>
              </a:solidFill>
            </a:endParaRPr>
          </a:p>
        </p:txBody>
      </p:sp>
    </p:spTree>
    <p:extLst>
      <p:ext uri="{BB962C8B-B14F-4D97-AF65-F5344CB8AC3E}">
        <p14:creationId xmlns:p14="http://schemas.microsoft.com/office/powerpoint/2010/main" val="2159005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323384"/>
            <a:ext cx="11273883" cy="6367347"/>
          </a:xfrm>
        </p:spPr>
        <p:txBody>
          <a:bodyPr>
            <a:normAutofit/>
          </a:bodyPr>
          <a:lstStyle/>
          <a:p>
            <a:pPr algn="ctr">
              <a:buNone/>
            </a:pPr>
            <a:r>
              <a:rPr lang="en-US" sz="4000" b="1" dirty="0">
                <a:solidFill>
                  <a:schemeClr val="tx1"/>
                </a:solidFill>
              </a:rPr>
              <a:t>But </a:t>
            </a:r>
            <a:r>
              <a:rPr lang="en-US" sz="4000" b="1" u="sng" dirty="0">
                <a:solidFill>
                  <a:schemeClr val="tx1"/>
                </a:solidFill>
              </a:rPr>
              <a:t>woe to you</a:t>
            </a:r>
            <a:r>
              <a:rPr lang="en-US" sz="4000" b="1" dirty="0">
                <a:solidFill>
                  <a:schemeClr val="tx1"/>
                </a:solidFill>
              </a:rPr>
              <a:t> who are rich, for you have received your comfort already.  </a:t>
            </a:r>
          </a:p>
          <a:p>
            <a:pPr algn="ctr">
              <a:buNone/>
            </a:pPr>
            <a:r>
              <a:rPr lang="en-US" sz="4000" b="1" u="sng" dirty="0">
                <a:solidFill>
                  <a:schemeClr val="tx1"/>
                </a:solidFill>
              </a:rPr>
              <a:t>Woe to you</a:t>
            </a:r>
            <a:r>
              <a:rPr lang="en-US" sz="4000" b="1" dirty="0">
                <a:solidFill>
                  <a:schemeClr val="tx1"/>
                </a:solidFill>
              </a:rPr>
              <a:t> who are well satisfied with food now, for you will be hungry.  </a:t>
            </a:r>
          </a:p>
          <a:p>
            <a:pPr algn="ctr">
              <a:buNone/>
            </a:pPr>
            <a:r>
              <a:rPr lang="en-US" sz="4000" b="1" u="sng" dirty="0">
                <a:solidFill>
                  <a:schemeClr val="tx1"/>
                </a:solidFill>
              </a:rPr>
              <a:t>Woe to you</a:t>
            </a:r>
            <a:r>
              <a:rPr lang="en-US" sz="4000" b="1" dirty="0">
                <a:solidFill>
                  <a:schemeClr val="tx1"/>
                </a:solidFill>
              </a:rPr>
              <a:t> who laugh now, for you will mourn and weep.  </a:t>
            </a:r>
          </a:p>
          <a:p>
            <a:pPr algn="ctr">
              <a:buNone/>
            </a:pPr>
            <a:r>
              <a:rPr lang="en-US" sz="4000" b="1" u="sng" dirty="0">
                <a:solidFill>
                  <a:schemeClr val="tx1"/>
                </a:solidFill>
              </a:rPr>
              <a:t>Woe to you</a:t>
            </a:r>
            <a:r>
              <a:rPr lang="en-US" sz="4000" b="1" dirty="0">
                <a:solidFill>
                  <a:schemeClr val="tx1"/>
                </a:solidFill>
              </a:rPr>
              <a:t> when all people speak well of you, for their ancestors did the same things to the false prophets</a:t>
            </a:r>
            <a:r>
              <a:rPr lang="en-US" sz="4000" b="1" dirty="0" smtClean="0">
                <a:solidFill>
                  <a:schemeClr val="tx1"/>
                </a:solidFill>
              </a:rPr>
              <a:t>.</a:t>
            </a:r>
            <a:endParaRPr lang="en-US" sz="4800" dirty="0">
              <a:solidFill>
                <a:schemeClr val="tx1"/>
              </a:solidFill>
            </a:endParaRPr>
          </a:p>
        </p:txBody>
      </p:sp>
    </p:spTree>
    <p:extLst>
      <p:ext uri="{BB962C8B-B14F-4D97-AF65-F5344CB8AC3E}">
        <p14:creationId xmlns:p14="http://schemas.microsoft.com/office/powerpoint/2010/main" val="638678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423746"/>
            <a:ext cx="11251580" cy="6129455"/>
          </a:xfrm>
        </p:spPr>
        <p:txBody>
          <a:bodyPr>
            <a:noAutofit/>
          </a:bodyPr>
          <a:lstStyle/>
          <a:p>
            <a:pPr algn="ctr">
              <a:buNone/>
            </a:pPr>
            <a:r>
              <a:rPr lang="en-US" sz="4800" b="1" dirty="0">
                <a:solidFill>
                  <a:schemeClr val="tx1"/>
                </a:solidFill>
              </a:rPr>
              <a:t>Biblical Condition for Receiving Blessing (</a:t>
            </a:r>
            <a:r>
              <a:rPr lang="en-US" sz="4800" b="1" dirty="0" err="1">
                <a:solidFill>
                  <a:schemeClr val="tx1"/>
                </a:solidFill>
              </a:rPr>
              <a:t>Devarim</a:t>
            </a:r>
            <a:r>
              <a:rPr lang="en-US" sz="4800" b="1" dirty="0">
                <a:solidFill>
                  <a:schemeClr val="tx1"/>
                </a:solidFill>
              </a:rPr>
              <a:t> [Deuteronomy] 28:1,2).</a:t>
            </a:r>
            <a:endParaRPr lang="en-US" sz="4000" b="1" dirty="0">
              <a:solidFill>
                <a:schemeClr val="tx1"/>
              </a:solidFill>
            </a:endParaRPr>
          </a:p>
          <a:p>
            <a:pPr algn="ctr">
              <a:buNone/>
            </a:pPr>
            <a:r>
              <a:rPr lang="en-US" sz="4000" b="1" dirty="0" smtClean="0">
                <a:solidFill>
                  <a:schemeClr val="tx1"/>
                </a:solidFill>
              </a:rPr>
              <a:t>If </a:t>
            </a:r>
            <a:r>
              <a:rPr lang="en-US" sz="4000" b="1" dirty="0">
                <a:solidFill>
                  <a:schemeClr val="tx1"/>
                </a:solidFill>
              </a:rPr>
              <a:t>you indeed obey </a:t>
            </a:r>
            <a:r>
              <a:rPr lang="en-US" sz="4000" b="1" dirty="0" smtClean="0">
                <a:solidFill>
                  <a:schemeClr val="tx1"/>
                </a:solidFill>
              </a:rPr>
              <a:t>Yahuwah </a:t>
            </a:r>
            <a:r>
              <a:rPr lang="en-US" sz="4000" b="1" dirty="0">
                <a:solidFill>
                  <a:schemeClr val="tx1"/>
                </a:solidFill>
              </a:rPr>
              <a:t>your Elohim and are careful to observe all his commandments I am giving you today, </a:t>
            </a:r>
            <a:r>
              <a:rPr lang="en-US" sz="4000" b="1" dirty="0" smtClean="0">
                <a:solidFill>
                  <a:schemeClr val="tx1"/>
                </a:solidFill>
              </a:rPr>
              <a:t>Yahuwah </a:t>
            </a:r>
            <a:r>
              <a:rPr lang="en-US" sz="4000" b="1" dirty="0">
                <a:solidFill>
                  <a:schemeClr val="tx1"/>
                </a:solidFill>
              </a:rPr>
              <a:t>your Elohim will elevate you above all the nations of the earth.  All these blessings will come to you in abundance if you obey </a:t>
            </a:r>
            <a:r>
              <a:rPr lang="en-US" sz="4000" b="1" dirty="0" smtClean="0">
                <a:solidFill>
                  <a:schemeClr val="tx1"/>
                </a:solidFill>
              </a:rPr>
              <a:t>Yahuwah </a:t>
            </a:r>
            <a:r>
              <a:rPr lang="en-US" sz="4000" b="1" dirty="0">
                <a:solidFill>
                  <a:schemeClr val="tx1"/>
                </a:solidFill>
              </a:rPr>
              <a:t>your Elohim... </a:t>
            </a:r>
            <a:endParaRPr lang="en-US" sz="3200" b="1" dirty="0">
              <a:solidFill>
                <a:schemeClr val="tx1"/>
              </a:solidFill>
            </a:endParaRPr>
          </a:p>
        </p:txBody>
      </p:sp>
    </p:spTree>
    <p:extLst>
      <p:ext uri="{BB962C8B-B14F-4D97-AF65-F5344CB8AC3E}">
        <p14:creationId xmlns:p14="http://schemas.microsoft.com/office/powerpoint/2010/main" val="573563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876303"/>
            <a:ext cx="10831285" cy="5143500"/>
          </a:xfrm>
        </p:spPr>
        <p:txBody>
          <a:bodyPr>
            <a:noAutofit/>
          </a:bodyPr>
          <a:lstStyle/>
          <a:p>
            <a:pPr algn="ctr">
              <a:buNone/>
            </a:pPr>
            <a:r>
              <a:rPr lang="en-US" sz="4000" b="1" dirty="0">
                <a:solidFill>
                  <a:schemeClr val="tx1"/>
                </a:solidFill>
              </a:rPr>
              <a:t>Biblical Condition for Receiving </a:t>
            </a:r>
            <a:r>
              <a:rPr lang="en-US" sz="4000" b="1" dirty="0" smtClean="0">
                <a:solidFill>
                  <a:schemeClr val="tx1"/>
                </a:solidFill>
              </a:rPr>
              <a:t>Curses (</a:t>
            </a:r>
            <a:r>
              <a:rPr lang="en-US" sz="4000" b="1" dirty="0" err="1" smtClean="0">
                <a:solidFill>
                  <a:schemeClr val="tx1"/>
                </a:solidFill>
              </a:rPr>
              <a:t>Devarim</a:t>
            </a:r>
            <a:r>
              <a:rPr lang="en-US" sz="4000" b="1" dirty="0" smtClean="0">
                <a:solidFill>
                  <a:schemeClr val="tx1"/>
                </a:solidFill>
              </a:rPr>
              <a:t> [Deuteronomy] 28:14-15).</a:t>
            </a:r>
            <a:endParaRPr lang="en-US" sz="4400" b="1" dirty="0">
              <a:solidFill>
                <a:schemeClr val="tx1"/>
              </a:solidFill>
            </a:endParaRPr>
          </a:p>
          <a:p>
            <a:pPr>
              <a:buNone/>
            </a:pPr>
            <a:r>
              <a:rPr lang="en-US" sz="4000" b="1" dirty="0">
                <a:solidFill>
                  <a:schemeClr val="tx1"/>
                </a:solidFill>
              </a:rPr>
              <a:t>But you must not turn away from all the commandments I am giving you today, to either the right or left, nor pursue other </a:t>
            </a:r>
            <a:r>
              <a:rPr lang="en-US" sz="4000" b="1" dirty="0" err="1">
                <a:solidFill>
                  <a:schemeClr val="tx1"/>
                </a:solidFill>
              </a:rPr>
              <a:t>elohim</a:t>
            </a:r>
            <a:r>
              <a:rPr lang="en-US" sz="4000" b="1" dirty="0">
                <a:solidFill>
                  <a:schemeClr val="tx1"/>
                </a:solidFill>
              </a:rPr>
              <a:t> and worship them.  But if you ignore </a:t>
            </a:r>
            <a:r>
              <a:rPr lang="en-US" sz="4000" b="1" dirty="0" smtClean="0">
                <a:solidFill>
                  <a:schemeClr val="tx1"/>
                </a:solidFill>
              </a:rPr>
              <a:t>Yahuwah </a:t>
            </a:r>
            <a:r>
              <a:rPr lang="en-US" sz="4000" b="1" dirty="0">
                <a:solidFill>
                  <a:schemeClr val="tx1"/>
                </a:solidFill>
              </a:rPr>
              <a:t>your Elohim and are not careful to keep all his commandments and rules I am giving you today, then all these </a:t>
            </a:r>
            <a:r>
              <a:rPr lang="en-US" sz="4000" b="1" u="sng" dirty="0">
                <a:solidFill>
                  <a:schemeClr val="tx1"/>
                </a:solidFill>
              </a:rPr>
              <a:t>curses</a:t>
            </a:r>
            <a:r>
              <a:rPr lang="en-US" sz="4000" b="1" dirty="0">
                <a:solidFill>
                  <a:schemeClr val="tx1"/>
                </a:solidFill>
              </a:rPr>
              <a:t> will come upon you in full force</a:t>
            </a:r>
          </a:p>
        </p:txBody>
      </p:sp>
    </p:spTree>
    <p:extLst>
      <p:ext uri="{BB962C8B-B14F-4D97-AF65-F5344CB8AC3E}">
        <p14:creationId xmlns:p14="http://schemas.microsoft.com/office/powerpoint/2010/main" val="908977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106" y="359228"/>
            <a:ext cx="11195825" cy="6389915"/>
          </a:xfrm>
        </p:spPr>
        <p:txBody>
          <a:bodyPr>
            <a:normAutofit fontScale="85000" lnSpcReduction="20000"/>
          </a:bodyPr>
          <a:lstStyle/>
          <a:p>
            <a:pPr algn="ctr">
              <a:buNone/>
            </a:pPr>
            <a:r>
              <a:rPr lang="en-US" sz="5200" b="1" dirty="0">
                <a:solidFill>
                  <a:schemeClr val="tx1"/>
                </a:solidFill>
                <a:latin typeface="Times New Roman" pitchFamily="18" charset="0"/>
                <a:cs typeface="Times New Roman" pitchFamily="18" charset="0"/>
              </a:rPr>
              <a:t>Blessed are the Poor in Spirit</a:t>
            </a:r>
          </a:p>
          <a:p>
            <a:pPr marL="0" indent="0">
              <a:buNone/>
            </a:pPr>
            <a:r>
              <a:rPr lang="en-US" sz="4800" b="1" dirty="0">
                <a:solidFill>
                  <a:schemeClr val="tx1"/>
                </a:solidFill>
              </a:rPr>
              <a:t>Blessed are the poor in spirit, because theirs is the reign of the heavens.</a:t>
            </a:r>
          </a:p>
          <a:p>
            <a:pPr marL="0" indent="0">
              <a:buNone/>
            </a:pPr>
            <a:r>
              <a:rPr lang="en-US" sz="4800" b="1" dirty="0">
                <a:solidFill>
                  <a:schemeClr val="tx1"/>
                </a:solidFill>
              </a:rPr>
              <a:t>This is what </a:t>
            </a:r>
            <a:r>
              <a:rPr lang="en-US" sz="4800" b="1" dirty="0" smtClean="0">
                <a:solidFill>
                  <a:schemeClr val="tx1"/>
                </a:solidFill>
              </a:rPr>
              <a:t>Yahuwah </a:t>
            </a:r>
            <a:r>
              <a:rPr lang="en-US" sz="4800" b="1" dirty="0">
                <a:solidFill>
                  <a:schemeClr val="tx1"/>
                </a:solidFill>
              </a:rPr>
              <a:t>says: "The heavens are my throne and the earth is my footstool. Where then is the house you will build for me? Where is the place where I will rest?  My hand made them; that is how they came to be," says </a:t>
            </a:r>
            <a:r>
              <a:rPr lang="en-US" sz="4800" b="1" dirty="0" smtClean="0">
                <a:solidFill>
                  <a:schemeClr val="tx1"/>
                </a:solidFill>
              </a:rPr>
              <a:t>Yahuwah. </a:t>
            </a:r>
            <a:r>
              <a:rPr lang="en-US" sz="4800" b="1" dirty="0">
                <a:solidFill>
                  <a:schemeClr val="tx1"/>
                </a:solidFill>
              </a:rPr>
              <a:t>"</a:t>
            </a:r>
            <a:r>
              <a:rPr lang="en-US" sz="4800" b="1" u="sng" dirty="0">
                <a:solidFill>
                  <a:schemeClr val="tx1"/>
                </a:solidFill>
              </a:rPr>
              <a:t>I show special favor to the humble and contrite, who respect what I have to say</a:t>
            </a:r>
            <a:r>
              <a:rPr lang="en-US" sz="4800" b="1" dirty="0">
                <a:solidFill>
                  <a:schemeClr val="tx1"/>
                </a:solidFill>
              </a:rPr>
              <a:t>" (Isaiah 66:1,2).</a:t>
            </a:r>
          </a:p>
          <a:p>
            <a:pPr marL="0" indent="0">
              <a:buNone/>
            </a:pPr>
            <a:r>
              <a:rPr lang="en-US" sz="4800" b="1" dirty="0">
                <a:solidFill>
                  <a:schemeClr val="tx1"/>
                </a:solidFill>
              </a:rPr>
              <a:t>"Yet to such a one I look: on him who is </a:t>
            </a:r>
            <a:r>
              <a:rPr lang="en-US" sz="4800" b="1" u="sng" dirty="0">
                <a:solidFill>
                  <a:schemeClr val="tx1"/>
                </a:solidFill>
              </a:rPr>
              <a:t>poor and bruised of spirit</a:t>
            </a:r>
            <a:r>
              <a:rPr lang="en-US" sz="4800" b="1" dirty="0">
                <a:solidFill>
                  <a:schemeClr val="tx1"/>
                </a:solidFill>
              </a:rPr>
              <a:t>, and who trembles at My Word" (The Scriptures)</a:t>
            </a:r>
            <a:endParaRPr lang="en-US" sz="5333" b="1" dirty="0">
              <a:solidFill>
                <a:schemeClr val="tx1"/>
              </a:solidFill>
            </a:endParaRPr>
          </a:p>
        </p:txBody>
      </p:sp>
    </p:spTree>
    <p:extLst>
      <p:ext uri="{BB962C8B-B14F-4D97-AF65-F5344CB8AC3E}">
        <p14:creationId xmlns:p14="http://schemas.microsoft.com/office/powerpoint/2010/main" val="39570044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688" y="167268"/>
            <a:ext cx="11385395" cy="6690731"/>
          </a:xfrm>
        </p:spPr>
        <p:txBody>
          <a:bodyPr>
            <a:normAutofit fontScale="47500" lnSpcReduction="20000"/>
          </a:bodyPr>
          <a:lstStyle/>
          <a:p>
            <a:pPr algn="ctr">
              <a:buNone/>
            </a:pPr>
            <a:endParaRPr lang="en-US" sz="5333" dirty="0">
              <a:solidFill>
                <a:schemeClr val="tx1"/>
              </a:solidFill>
            </a:endParaRPr>
          </a:p>
          <a:p>
            <a:pPr>
              <a:buNone/>
            </a:pPr>
            <a:r>
              <a:rPr lang="en-US" sz="7600" b="1" dirty="0">
                <a:solidFill>
                  <a:schemeClr val="tx1"/>
                </a:solidFill>
              </a:rPr>
              <a:t>My brothers and sisters, do not show prejudice if you possess faith in our glorious Master </a:t>
            </a:r>
            <a:r>
              <a:rPr lang="en-US" sz="7600" b="1" dirty="0" err="1" smtClean="0">
                <a:solidFill>
                  <a:schemeClr val="tx1"/>
                </a:solidFill>
              </a:rPr>
              <a:t>Yahusha</a:t>
            </a:r>
            <a:r>
              <a:rPr lang="en-US" sz="7600" b="1" dirty="0" smtClean="0">
                <a:solidFill>
                  <a:schemeClr val="tx1"/>
                </a:solidFill>
              </a:rPr>
              <a:t> </a:t>
            </a:r>
            <a:r>
              <a:rPr lang="en-US" sz="7600" b="1" dirty="0">
                <a:solidFill>
                  <a:schemeClr val="tx1"/>
                </a:solidFill>
              </a:rPr>
              <a:t>Messiah.  For if someone comes into your assembly wearing a gold ring and fine clothing, and a poor person enters in filthy clothes, do you pay attention to the one who is finely dressed and say, "You sit here in a good place," and to the poor person, "You stand over there," or "Sit on the floor"?  If so, have you not made distinctions among yourselves and become judges with evil motives?  Listen, my dear brothers and sisters! </a:t>
            </a:r>
            <a:r>
              <a:rPr lang="en-US" sz="7600" b="1" u="sng" dirty="0">
                <a:solidFill>
                  <a:schemeClr val="tx1"/>
                </a:solidFill>
              </a:rPr>
              <a:t>Did not </a:t>
            </a:r>
            <a:r>
              <a:rPr lang="en-US" sz="7600" b="1" u="sng" dirty="0" err="1">
                <a:solidFill>
                  <a:schemeClr val="tx1"/>
                </a:solidFill>
              </a:rPr>
              <a:t>Elohim</a:t>
            </a:r>
            <a:r>
              <a:rPr lang="en-US" sz="7600" b="1" u="sng" dirty="0">
                <a:solidFill>
                  <a:schemeClr val="tx1"/>
                </a:solidFill>
              </a:rPr>
              <a:t> choose the poor in the world to be rich in faith and heirs of the kingdom that he promised to those who love him</a:t>
            </a:r>
            <a:r>
              <a:rPr lang="en-US" sz="7600" b="1" dirty="0">
                <a:solidFill>
                  <a:schemeClr val="tx1"/>
                </a:solidFill>
              </a:rPr>
              <a:t>? (James 2:1-5).</a:t>
            </a:r>
          </a:p>
        </p:txBody>
      </p:sp>
    </p:spTree>
    <p:extLst>
      <p:ext uri="{BB962C8B-B14F-4D97-AF65-F5344CB8AC3E}">
        <p14:creationId xmlns:p14="http://schemas.microsoft.com/office/powerpoint/2010/main" val="60940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633355"/>
          </a:xfrm>
        </p:spPr>
        <p:txBody>
          <a:bodyPr>
            <a:normAutofit/>
          </a:bodyPr>
          <a:lstStyle/>
          <a:p>
            <a:pPr marL="0" indent="0">
              <a:buNone/>
            </a:pPr>
            <a:r>
              <a:rPr lang="en-US" sz="4000" b="1" dirty="0">
                <a:solidFill>
                  <a:schemeClr val="tx1"/>
                </a:solidFill>
              </a:rPr>
              <a:t>Better to be lowly in spirit and among the oppressed than to share plunder with the proud. (Proverbs 24:19)</a:t>
            </a:r>
          </a:p>
        </p:txBody>
      </p:sp>
    </p:spTree>
    <p:extLst>
      <p:ext uri="{BB962C8B-B14F-4D97-AF65-F5344CB8AC3E}">
        <p14:creationId xmlns:p14="http://schemas.microsoft.com/office/powerpoint/2010/main" val="645861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250373"/>
            <a:ext cx="9779000" cy="6444343"/>
          </a:xfrm>
        </p:spPr>
        <p:txBody>
          <a:bodyPr>
            <a:normAutofit/>
          </a:bodyPr>
          <a:lstStyle/>
          <a:p>
            <a:pPr algn="ctr">
              <a:buNone/>
            </a:pPr>
            <a:r>
              <a:rPr lang="en-US" sz="4400" b="1" dirty="0">
                <a:solidFill>
                  <a:schemeClr val="tx1"/>
                </a:solidFill>
                <a:latin typeface="Times New Roman" pitchFamily="18" charset="0"/>
                <a:cs typeface="Times New Roman" pitchFamily="18" charset="0"/>
              </a:rPr>
              <a:t>Blessed are Those who Weep</a:t>
            </a:r>
          </a:p>
          <a:p>
            <a:pPr marL="0" indent="0">
              <a:buNone/>
            </a:pPr>
            <a:r>
              <a:rPr lang="en-US" sz="4000" b="1" dirty="0">
                <a:solidFill>
                  <a:schemeClr val="tx1"/>
                </a:solidFill>
              </a:rPr>
              <a:t>Blessed are those who mourn, because they shall be comforted.</a:t>
            </a:r>
          </a:p>
          <a:p>
            <a:pPr marL="0" indent="0">
              <a:buNone/>
            </a:pPr>
            <a:endParaRPr lang="en-US" sz="4000" b="1" dirty="0">
              <a:solidFill>
                <a:schemeClr val="tx1"/>
              </a:solidFill>
            </a:endParaRPr>
          </a:p>
          <a:p>
            <a:pPr marL="0" indent="0">
              <a:buNone/>
            </a:pPr>
            <a:r>
              <a:rPr lang="en-US" sz="4000" b="1" dirty="0">
                <a:solidFill>
                  <a:schemeClr val="tx1"/>
                </a:solidFill>
              </a:rPr>
              <a:t>Are all weepers blessed?</a:t>
            </a:r>
          </a:p>
          <a:p>
            <a:pPr marL="0" indent="0">
              <a:buNone/>
            </a:pPr>
            <a:endParaRPr lang="en-US" sz="4800" dirty="0">
              <a:solidFill>
                <a:schemeClr val="tx1"/>
              </a:solidFill>
            </a:endParaRPr>
          </a:p>
          <a:p>
            <a:pPr marL="0" indent="0">
              <a:buNone/>
            </a:pPr>
            <a:endParaRPr lang="en-US" sz="4800" dirty="0">
              <a:solidFill>
                <a:schemeClr val="tx1"/>
              </a:solidFill>
            </a:endParaRPr>
          </a:p>
        </p:txBody>
      </p:sp>
    </p:spTree>
    <p:extLst>
      <p:ext uri="{BB962C8B-B14F-4D97-AF65-F5344CB8AC3E}">
        <p14:creationId xmlns:p14="http://schemas.microsoft.com/office/powerpoint/2010/main" val="3709261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143500"/>
          </a:xfrm>
        </p:spPr>
        <p:txBody>
          <a:bodyPr>
            <a:normAutofit/>
          </a:bodyPr>
          <a:lstStyle/>
          <a:p>
            <a:pPr marL="0" indent="0" algn="ctr">
              <a:buNone/>
            </a:pPr>
            <a:r>
              <a:rPr lang="en-US" sz="4800" b="1" dirty="0">
                <a:solidFill>
                  <a:schemeClr val="tx1"/>
                </a:solidFill>
              </a:rPr>
              <a:t>The Weeping of Repentance</a:t>
            </a:r>
            <a:endParaRPr lang="en-US" sz="4800" b="1" baseline="30000" dirty="0">
              <a:solidFill>
                <a:schemeClr val="tx1"/>
              </a:solidFill>
            </a:endParaRPr>
          </a:p>
          <a:p>
            <a:pPr marL="0" indent="0">
              <a:buNone/>
            </a:pPr>
            <a:r>
              <a:rPr lang="en-US" sz="4000" b="1" baseline="30000" dirty="0">
                <a:solidFill>
                  <a:schemeClr val="tx1"/>
                </a:solidFill>
              </a:rPr>
              <a:t>4</a:t>
            </a:r>
            <a:r>
              <a:rPr lang="en-US" sz="4000" b="1" dirty="0">
                <a:solidFill>
                  <a:schemeClr val="tx1"/>
                </a:solidFill>
              </a:rPr>
              <a:t> My guilt has overwhelmed me like a burden too heavy to bear.</a:t>
            </a:r>
          </a:p>
          <a:p>
            <a:pPr marL="0" indent="0">
              <a:buNone/>
            </a:pPr>
            <a:r>
              <a:rPr lang="en-US" sz="4000" b="1" baseline="30000" dirty="0">
                <a:solidFill>
                  <a:schemeClr val="tx1"/>
                </a:solidFill>
              </a:rPr>
              <a:t>5</a:t>
            </a:r>
            <a:r>
              <a:rPr lang="en-US" sz="4000" b="1" dirty="0">
                <a:solidFill>
                  <a:schemeClr val="tx1"/>
                </a:solidFill>
              </a:rPr>
              <a:t> My wounds fester and are loathsome because of my sinful folly.</a:t>
            </a:r>
          </a:p>
          <a:p>
            <a:pPr marL="0" indent="0">
              <a:buNone/>
            </a:pPr>
            <a:r>
              <a:rPr lang="en-US" sz="4000" b="1" baseline="30000" dirty="0">
                <a:solidFill>
                  <a:schemeClr val="tx1"/>
                </a:solidFill>
              </a:rPr>
              <a:t>6</a:t>
            </a:r>
            <a:r>
              <a:rPr lang="en-US" sz="4000" b="1" dirty="0">
                <a:solidFill>
                  <a:schemeClr val="tx1"/>
                </a:solidFill>
              </a:rPr>
              <a:t> I am bowed down and brought very low; all day long I go about mourning. (Psalm 38:4-6)</a:t>
            </a:r>
          </a:p>
          <a:p>
            <a:pPr algn="ctr">
              <a:buNone/>
            </a:pPr>
            <a:endParaRPr lang="en-US" sz="5333" dirty="0">
              <a:solidFill>
                <a:schemeClr val="tx1"/>
              </a:solidFill>
            </a:endParaRPr>
          </a:p>
        </p:txBody>
      </p:sp>
    </p:spTree>
    <p:extLst>
      <p:ext uri="{BB962C8B-B14F-4D97-AF65-F5344CB8AC3E}">
        <p14:creationId xmlns:p14="http://schemas.microsoft.com/office/powerpoint/2010/main" val="2837286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025"/>
            <a:ext cx="11128917" cy="6188662"/>
          </a:xfrm>
        </p:spPr>
        <p:txBody>
          <a:bodyPr>
            <a:normAutofit fontScale="70000" lnSpcReduction="20000"/>
          </a:bodyPr>
          <a:lstStyle/>
          <a:p>
            <a:pPr algn="ctr">
              <a:buNone/>
            </a:pPr>
            <a:r>
              <a:rPr lang="en-US" sz="6300" dirty="0">
                <a:solidFill>
                  <a:schemeClr val="tx1"/>
                </a:solidFill>
              </a:rPr>
              <a:t>Weeping Over Jerusalem</a:t>
            </a:r>
          </a:p>
          <a:p>
            <a:pPr algn="ctr">
              <a:buNone/>
            </a:pPr>
            <a:r>
              <a:rPr lang="en-US" sz="5333" b="1" dirty="0">
                <a:solidFill>
                  <a:schemeClr val="tx1"/>
                </a:solidFill>
              </a:rPr>
              <a:t>Be happy for </a:t>
            </a:r>
            <a:r>
              <a:rPr lang="en-US" sz="5333" b="1" dirty="0" err="1">
                <a:solidFill>
                  <a:schemeClr val="tx1"/>
                </a:solidFill>
              </a:rPr>
              <a:t>Yerushalayim</a:t>
            </a:r>
            <a:r>
              <a:rPr lang="en-US" sz="5333" b="1" dirty="0">
                <a:solidFill>
                  <a:schemeClr val="tx1"/>
                </a:solidFill>
              </a:rPr>
              <a:t> and rejoice with her, all you who love her! </a:t>
            </a:r>
            <a:r>
              <a:rPr lang="en-US" sz="5333" b="1" u="sng" dirty="0">
                <a:solidFill>
                  <a:schemeClr val="tx1"/>
                </a:solidFill>
              </a:rPr>
              <a:t>Share in her great joy, all you who have mourned over her</a:t>
            </a:r>
            <a:r>
              <a:rPr lang="en-US" sz="5333" b="1" dirty="0">
                <a:solidFill>
                  <a:schemeClr val="tx1"/>
                </a:solidFill>
              </a:rPr>
              <a:t>!  For you will nurse from her satisfying breasts and be nourished; you will feed with joy from her milk-filled breasts.  For this is what </a:t>
            </a:r>
            <a:r>
              <a:rPr lang="en-US" sz="5333" b="1" dirty="0" smtClean="0">
                <a:solidFill>
                  <a:schemeClr val="tx1"/>
                </a:solidFill>
              </a:rPr>
              <a:t>Yahuwah </a:t>
            </a:r>
            <a:r>
              <a:rPr lang="en-US" sz="5333" b="1" dirty="0">
                <a:solidFill>
                  <a:schemeClr val="tx1"/>
                </a:solidFill>
              </a:rPr>
              <a:t>says: "Look, I am ready to extend to her prosperity that will flow like a river, the riches of nations will flow into her like a stream that floods its banks. You will nurse from her breast and be carried at her side; you will play on her knees.  </a:t>
            </a:r>
            <a:r>
              <a:rPr lang="en-US" sz="5333" b="1" u="sng" dirty="0">
                <a:solidFill>
                  <a:schemeClr val="tx1"/>
                </a:solidFill>
              </a:rPr>
              <a:t>As a mother consoles a child, so I will console you, and you will be consoled over </a:t>
            </a:r>
            <a:r>
              <a:rPr lang="en-US" sz="5333" b="1" u="sng" dirty="0" err="1">
                <a:solidFill>
                  <a:schemeClr val="tx1"/>
                </a:solidFill>
              </a:rPr>
              <a:t>Yerushalayim</a:t>
            </a:r>
            <a:r>
              <a:rPr lang="en-US" sz="5333" b="1" dirty="0">
                <a:solidFill>
                  <a:schemeClr val="tx1"/>
                </a:solidFill>
              </a:rPr>
              <a:t>" (</a:t>
            </a:r>
            <a:r>
              <a:rPr lang="en-US" sz="5333" b="1" dirty="0" err="1">
                <a:solidFill>
                  <a:schemeClr val="tx1"/>
                </a:solidFill>
              </a:rPr>
              <a:t>Yeshayahu</a:t>
            </a:r>
            <a:r>
              <a:rPr lang="en-US" sz="5333" b="1" dirty="0">
                <a:solidFill>
                  <a:schemeClr val="tx1"/>
                </a:solidFill>
              </a:rPr>
              <a:t> [Isaiah] 66:10-13).</a:t>
            </a:r>
          </a:p>
          <a:p>
            <a:pPr algn="ctr">
              <a:buNone/>
            </a:pPr>
            <a:endParaRPr lang="en-US" sz="5333" dirty="0">
              <a:solidFill>
                <a:schemeClr val="tx1"/>
              </a:solidFill>
            </a:endParaRPr>
          </a:p>
        </p:txBody>
      </p:sp>
    </p:spTree>
    <p:extLst>
      <p:ext uri="{BB962C8B-B14F-4D97-AF65-F5344CB8AC3E}">
        <p14:creationId xmlns:p14="http://schemas.microsoft.com/office/powerpoint/2010/main" val="12468710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206828"/>
            <a:ext cx="9779000" cy="6531429"/>
          </a:xfrm>
        </p:spPr>
        <p:txBody>
          <a:bodyPr>
            <a:noAutofit/>
          </a:bodyPr>
          <a:lstStyle/>
          <a:p>
            <a:pPr algn="ctr">
              <a:buNone/>
            </a:pPr>
            <a:r>
              <a:rPr lang="en-US" sz="3600" b="1" dirty="0">
                <a:solidFill>
                  <a:schemeClr val="tx1"/>
                </a:solidFill>
              </a:rPr>
              <a:t>A Vision of </a:t>
            </a:r>
            <a:r>
              <a:rPr lang="en-US" sz="3600" b="1" dirty="0" err="1">
                <a:solidFill>
                  <a:schemeClr val="tx1"/>
                </a:solidFill>
              </a:rPr>
              <a:t>Ezekel</a:t>
            </a:r>
            <a:endParaRPr lang="en-US" sz="3600" b="1" dirty="0">
              <a:solidFill>
                <a:schemeClr val="tx1"/>
              </a:solidFill>
            </a:endParaRPr>
          </a:p>
          <a:p>
            <a:pPr>
              <a:buNone/>
            </a:pPr>
            <a:r>
              <a:rPr lang="en-US" sz="3600" b="1" dirty="0">
                <a:solidFill>
                  <a:schemeClr val="tx1"/>
                </a:solidFill>
              </a:rPr>
              <a:t>Then he shouted in my hearing with a loud voice, "Approach, you executioners of the city, each with his destructive weapon in his hand!"  I saw six men coming from the direction of the upper gate which faces north, each with his war club in his hand. Among them was a man dressed in linen with a writing kit at his side. They came and stood beside the bronze altar.  Then the splendor of the </a:t>
            </a:r>
            <a:r>
              <a:rPr lang="en-US" sz="3600" b="1" dirty="0" err="1">
                <a:solidFill>
                  <a:schemeClr val="tx1"/>
                </a:solidFill>
              </a:rPr>
              <a:t>Elohim</a:t>
            </a:r>
            <a:r>
              <a:rPr lang="en-US" sz="3600" b="1" dirty="0">
                <a:solidFill>
                  <a:schemeClr val="tx1"/>
                </a:solidFill>
              </a:rPr>
              <a:t> of </a:t>
            </a:r>
            <a:r>
              <a:rPr lang="en-US" sz="3600" b="1" dirty="0" err="1">
                <a:solidFill>
                  <a:schemeClr val="tx1"/>
                </a:solidFill>
              </a:rPr>
              <a:t>Yisrael</a:t>
            </a:r>
            <a:r>
              <a:rPr lang="en-US" sz="3600" b="1" dirty="0">
                <a:solidFill>
                  <a:schemeClr val="tx1"/>
                </a:solidFill>
              </a:rPr>
              <a:t> went up from the cherub where it had rested to the threshold of the temple. He called to the man dressed in linen who had the writing kit at his side. </a:t>
            </a:r>
          </a:p>
        </p:txBody>
      </p:sp>
    </p:spTree>
    <p:extLst>
      <p:ext uri="{BB962C8B-B14F-4D97-AF65-F5344CB8AC3E}">
        <p14:creationId xmlns:p14="http://schemas.microsoft.com/office/powerpoint/2010/main" val="5661362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932" y="876302"/>
            <a:ext cx="11452302" cy="5780975"/>
          </a:xfrm>
        </p:spPr>
        <p:txBody>
          <a:bodyPr>
            <a:normAutofit fontScale="77500" lnSpcReduction="20000"/>
          </a:bodyPr>
          <a:lstStyle/>
          <a:p>
            <a:pPr>
              <a:buNone/>
            </a:pPr>
            <a:r>
              <a:rPr lang="en-US" sz="5333" b="1" dirty="0" smtClean="0">
                <a:solidFill>
                  <a:schemeClr val="tx1"/>
                </a:solidFill>
              </a:rPr>
              <a:t>Yahuwah </a:t>
            </a:r>
            <a:r>
              <a:rPr lang="en-US" sz="5333" b="1" dirty="0">
                <a:solidFill>
                  <a:schemeClr val="tx1"/>
                </a:solidFill>
              </a:rPr>
              <a:t>said to him, "</a:t>
            </a:r>
            <a:r>
              <a:rPr lang="en-US" sz="5333" b="1" u="sng" dirty="0">
                <a:solidFill>
                  <a:schemeClr val="tx1"/>
                </a:solidFill>
              </a:rPr>
              <a:t>Go through the city of </a:t>
            </a:r>
            <a:r>
              <a:rPr lang="en-US" sz="5333" b="1" u="sng" dirty="0" err="1">
                <a:solidFill>
                  <a:schemeClr val="tx1"/>
                </a:solidFill>
              </a:rPr>
              <a:t>Yerushalayim</a:t>
            </a:r>
            <a:r>
              <a:rPr lang="en-US" sz="5333" b="1" u="sng" dirty="0">
                <a:solidFill>
                  <a:schemeClr val="tx1"/>
                </a:solidFill>
              </a:rPr>
              <a:t> and put a mark on the foreheads of the men who moan and groan over all the abominations practiced in it.</a:t>
            </a:r>
            <a:r>
              <a:rPr lang="en-US" sz="5333" b="1" dirty="0">
                <a:solidFill>
                  <a:schemeClr val="tx1"/>
                </a:solidFill>
              </a:rPr>
              <a:t>"  While I listened, he said to the others, "Go through the city after him and strike people down; you must neither show pity nor spare anyone!  Old men, young men, young women, little children, and women--wipe them out! But do not touch anyone who has the mark! Begin at my sanctuary!" So they began with the elders who were at the front of the temple (</a:t>
            </a:r>
            <a:r>
              <a:rPr lang="en-US" sz="5333" b="1" dirty="0" err="1">
                <a:solidFill>
                  <a:schemeClr val="tx1"/>
                </a:solidFill>
              </a:rPr>
              <a:t>Yechezqel</a:t>
            </a:r>
            <a:r>
              <a:rPr lang="en-US" sz="5333" b="1" dirty="0">
                <a:solidFill>
                  <a:schemeClr val="tx1"/>
                </a:solidFill>
              </a:rPr>
              <a:t> [Ezekiel] 9:1-6).</a:t>
            </a:r>
          </a:p>
        </p:txBody>
      </p:sp>
    </p:spTree>
    <p:extLst>
      <p:ext uri="{BB962C8B-B14F-4D97-AF65-F5344CB8AC3E}">
        <p14:creationId xmlns:p14="http://schemas.microsoft.com/office/powerpoint/2010/main" val="3563744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51" y="391886"/>
            <a:ext cx="11151220" cy="6172199"/>
          </a:xfrm>
        </p:spPr>
        <p:txBody>
          <a:bodyPr>
            <a:normAutofit fontScale="55000" lnSpcReduction="20000"/>
          </a:bodyPr>
          <a:lstStyle/>
          <a:p>
            <a:pPr marL="0" indent="0" algn="ctr">
              <a:buNone/>
            </a:pPr>
            <a:r>
              <a:rPr lang="en-US" sz="7733" b="1" dirty="0">
                <a:solidFill>
                  <a:schemeClr val="tx1"/>
                </a:solidFill>
              </a:rPr>
              <a:t>Blessed are the Meek</a:t>
            </a:r>
          </a:p>
          <a:p>
            <a:pPr marL="0" indent="0">
              <a:buNone/>
            </a:pPr>
            <a:r>
              <a:rPr lang="en-US" sz="6800" b="1" dirty="0">
                <a:solidFill>
                  <a:schemeClr val="tx1"/>
                </a:solidFill>
              </a:rPr>
              <a:t>Blessed are the meek, because they shall inherit the earth.</a:t>
            </a:r>
          </a:p>
          <a:p>
            <a:pPr marL="0" indent="0">
              <a:buNone/>
            </a:pPr>
            <a:r>
              <a:rPr lang="en-US" sz="6500" b="1" dirty="0" smtClean="0">
                <a:solidFill>
                  <a:schemeClr val="tx1"/>
                </a:solidFill>
              </a:rPr>
              <a:t>Psalm 37:10  A </a:t>
            </a:r>
            <a:r>
              <a:rPr lang="en-US" sz="6500" b="1" dirty="0">
                <a:solidFill>
                  <a:schemeClr val="tx1"/>
                </a:solidFill>
              </a:rPr>
              <a:t>little while, and the wicked will be no more; though you look for them, they will not be found. </a:t>
            </a:r>
            <a:r>
              <a:rPr lang="en-US" sz="6500" b="1" baseline="30000" dirty="0">
                <a:solidFill>
                  <a:schemeClr val="tx1"/>
                </a:solidFill>
              </a:rPr>
              <a:t>11</a:t>
            </a:r>
            <a:r>
              <a:rPr lang="en-US" sz="6500" b="1" dirty="0">
                <a:solidFill>
                  <a:schemeClr val="tx1"/>
                </a:solidFill>
              </a:rPr>
              <a:t> But the </a:t>
            </a:r>
            <a:r>
              <a:rPr lang="en-US" sz="6500" b="1" u="sng" dirty="0">
                <a:solidFill>
                  <a:schemeClr val="tx1"/>
                </a:solidFill>
              </a:rPr>
              <a:t>oppressed (meek)</a:t>
            </a:r>
            <a:r>
              <a:rPr lang="en-US" sz="6500" b="1" dirty="0">
                <a:solidFill>
                  <a:schemeClr val="tx1"/>
                </a:solidFill>
              </a:rPr>
              <a:t> will inherit the land and enjoy great peace.</a:t>
            </a:r>
          </a:p>
          <a:p>
            <a:pPr marL="0" indent="0">
              <a:buNone/>
            </a:pPr>
            <a:r>
              <a:rPr lang="en-US" sz="6500" b="1" dirty="0">
                <a:solidFill>
                  <a:schemeClr val="tx1"/>
                </a:solidFill>
              </a:rPr>
              <a:t>Ana – poor, afflicted, humble, meek, weak, lowly, </a:t>
            </a:r>
            <a:r>
              <a:rPr lang="en-US" sz="6500" b="1" dirty="0" smtClean="0">
                <a:solidFill>
                  <a:schemeClr val="tx1"/>
                </a:solidFill>
              </a:rPr>
              <a:t>bowed</a:t>
            </a:r>
            <a:endParaRPr lang="en-US" sz="5100" b="1" dirty="0">
              <a:solidFill>
                <a:schemeClr val="tx1"/>
              </a:solidFill>
            </a:endParaRPr>
          </a:p>
          <a:p>
            <a:pPr marL="0" indent="0">
              <a:buNone/>
            </a:pPr>
            <a:r>
              <a:rPr lang="en-US" sz="6500" b="1" dirty="0">
                <a:solidFill>
                  <a:schemeClr val="tx1"/>
                </a:solidFill>
              </a:rPr>
              <a:t>The meek are those who suffer insult or personal injury because of their faithfulness to </a:t>
            </a:r>
            <a:r>
              <a:rPr lang="en-US" sz="6500" b="1" dirty="0" smtClean="0">
                <a:solidFill>
                  <a:schemeClr val="tx1"/>
                </a:solidFill>
              </a:rPr>
              <a:t>Yahuwah </a:t>
            </a:r>
            <a:r>
              <a:rPr lang="en-US" sz="6500" b="1" dirty="0">
                <a:solidFill>
                  <a:schemeClr val="tx1"/>
                </a:solidFill>
              </a:rPr>
              <a:t>and his commandments.  They are "meek" because they tolerate the injustices of wicked men and suffer financially and sometimes physically because they walk in the commandments of the Scriptures.</a:t>
            </a:r>
          </a:p>
        </p:txBody>
      </p:sp>
    </p:spTree>
    <p:extLst>
      <p:ext uri="{BB962C8B-B14F-4D97-AF65-F5344CB8AC3E}">
        <p14:creationId xmlns:p14="http://schemas.microsoft.com/office/powerpoint/2010/main" val="2681129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587828"/>
            <a:ext cx="9779000" cy="5987144"/>
          </a:xfrm>
        </p:spPr>
        <p:txBody>
          <a:bodyPr>
            <a:normAutofit fontScale="77500" lnSpcReduction="20000"/>
          </a:bodyPr>
          <a:lstStyle/>
          <a:p>
            <a:pPr marL="0" indent="0" algn="ctr">
              <a:spcBef>
                <a:spcPts val="0"/>
              </a:spcBef>
              <a:buNone/>
            </a:pPr>
            <a:r>
              <a:rPr lang="en-US" sz="6133" b="1" dirty="0">
                <a:solidFill>
                  <a:schemeClr val="tx1"/>
                </a:solidFill>
                <a:latin typeface="Times New Roman" pitchFamily="18" charset="0"/>
                <a:cs typeface="Times New Roman" pitchFamily="18" charset="0"/>
              </a:rPr>
              <a:t>Blessed are Those who Hunger</a:t>
            </a:r>
          </a:p>
          <a:p>
            <a:pPr marL="0" indent="0">
              <a:spcBef>
                <a:spcPts val="0"/>
              </a:spcBef>
              <a:buNone/>
            </a:pPr>
            <a:endParaRPr lang="en-US" sz="5333" b="1" dirty="0">
              <a:solidFill>
                <a:schemeClr val="tx1"/>
              </a:solidFill>
            </a:endParaRPr>
          </a:p>
          <a:p>
            <a:pPr marL="0" indent="0">
              <a:spcBef>
                <a:spcPts val="0"/>
              </a:spcBef>
              <a:buNone/>
            </a:pPr>
            <a:r>
              <a:rPr lang="en-US" sz="5333" b="1" dirty="0">
                <a:solidFill>
                  <a:schemeClr val="tx1"/>
                </a:solidFill>
              </a:rPr>
              <a:t>Blessed are those who hunger and thirst for righteousness, because they shall be filled.</a:t>
            </a:r>
          </a:p>
          <a:p>
            <a:pPr marL="0" indent="0">
              <a:spcBef>
                <a:spcPts val="0"/>
              </a:spcBef>
              <a:buNone/>
            </a:pPr>
            <a:endParaRPr lang="en-US" sz="5333" b="1" dirty="0">
              <a:solidFill>
                <a:schemeClr val="tx1"/>
              </a:solidFill>
            </a:endParaRPr>
          </a:p>
          <a:p>
            <a:pPr marL="0" indent="0">
              <a:spcBef>
                <a:spcPts val="0"/>
              </a:spcBef>
              <a:buNone/>
            </a:pPr>
            <a:r>
              <a:rPr lang="en-US" sz="5333" b="1" dirty="0">
                <a:solidFill>
                  <a:schemeClr val="tx1"/>
                </a:solidFill>
              </a:rPr>
              <a:t>So he humbled you by making you </a:t>
            </a:r>
            <a:r>
              <a:rPr lang="en-US" sz="5333" b="1" u="sng" dirty="0">
                <a:solidFill>
                  <a:schemeClr val="tx1"/>
                </a:solidFill>
              </a:rPr>
              <a:t>hungry</a:t>
            </a:r>
            <a:r>
              <a:rPr lang="en-US" sz="5333" b="1" dirty="0">
                <a:solidFill>
                  <a:schemeClr val="tx1"/>
                </a:solidFill>
              </a:rPr>
              <a:t> and then feeding you with unfamiliar manna. He did this to teach you that </a:t>
            </a:r>
            <a:r>
              <a:rPr lang="en-US" sz="5333" b="1" u="sng" dirty="0">
                <a:solidFill>
                  <a:schemeClr val="tx1"/>
                </a:solidFill>
              </a:rPr>
              <a:t>mankind cannot live by food alone, but also by everything that comes from </a:t>
            </a:r>
            <a:r>
              <a:rPr lang="en-US" sz="5333" b="1" u="sng" dirty="0" smtClean="0">
                <a:solidFill>
                  <a:schemeClr val="tx1"/>
                </a:solidFill>
              </a:rPr>
              <a:t>Yahuwah's </a:t>
            </a:r>
            <a:r>
              <a:rPr lang="en-US" sz="5333" b="1" u="sng" dirty="0">
                <a:solidFill>
                  <a:schemeClr val="tx1"/>
                </a:solidFill>
              </a:rPr>
              <a:t>mouth</a:t>
            </a:r>
            <a:r>
              <a:rPr lang="en-US" sz="5333" b="1" dirty="0">
                <a:solidFill>
                  <a:schemeClr val="tx1"/>
                </a:solidFill>
              </a:rPr>
              <a:t> (</a:t>
            </a:r>
            <a:r>
              <a:rPr lang="en-US" sz="5333" b="1" dirty="0" err="1">
                <a:solidFill>
                  <a:schemeClr val="tx1"/>
                </a:solidFill>
              </a:rPr>
              <a:t>Devarim</a:t>
            </a:r>
            <a:r>
              <a:rPr lang="en-US" sz="5333" b="1" dirty="0">
                <a:solidFill>
                  <a:schemeClr val="tx1"/>
                </a:solidFill>
              </a:rPr>
              <a:t> [Deuteronomy] 8:3).</a:t>
            </a:r>
            <a:endParaRPr lang="en-US" sz="5333" b="1"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1602528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106" y="337458"/>
            <a:ext cx="11251581" cy="6357257"/>
          </a:xfrm>
        </p:spPr>
        <p:txBody>
          <a:bodyPr>
            <a:normAutofit/>
          </a:bodyPr>
          <a:lstStyle/>
          <a:p>
            <a:pPr marL="0" indent="0" algn="ctr">
              <a:spcBef>
                <a:spcPts val="0"/>
              </a:spcBef>
              <a:buNone/>
            </a:pPr>
            <a:r>
              <a:rPr lang="en-US" sz="5600" b="1" dirty="0">
                <a:solidFill>
                  <a:schemeClr val="tx1"/>
                </a:solidFill>
              </a:rPr>
              <a:t>Blessed are the Compassionate</a:t>
            </a:r>
          </a:p>
          <a:p>
            <a:pPr marL="0" indent="0">
              <a:spcBef>
                <a:spcPts val="0"/>
              </a:spcBef>
              <a:buNone/>
            </a:pPr>
            <a:r>
              <a:rPr lang="en-US" sz="4400" b="1" dirty="0">
                <a:solidFill>
                  <a:schemeClr val="tx1"/>
                </a:solidFill>
              </a:rPr>
              <a:t>Blessed are the compassionate, because they shall obtain compassion.</a:t>
            </a:r>
          </a:p>
          <a:p>
            <a:pPr marL="0" indent="0">
              <a:spcBef>
                <a:spcPts val="0"/>
              </a:spcBef>
              <a:buNone/>
            </a:pPr>
            <a:r>
              <a:rPr lang="en-US" sz="4000" b="1" dirty="0">
                <a:solidFill>
                  <a:schemeClr val="tx1"/>
                </a:solidFill>
              </a:rPr>
              <a:t>The Greek word used there, </a:t>
            </a:r>
            <a:r>
              <a:rPr lang="en-US" sz="4000" b="1" dirty="0" err="1">
                <a:solidFill>
                  <a:schemeClr val="tx1"/>
                </a:solidFill>
                <a:latin typeface="Bwgrkn" pitchFamily="2" charset="0"/>
              </a:rPr>
              <a:t>evleh,mwn</a:t>
            </a:r>
            <a:r>
              <a:rPr lang="en-US" sz="4000" b="1" dirty="0">
                <a:solidFill>
                  <a:schemeClr val="tx1"/>
                </a:solidFill>
              </a:rPr>
              <a:t>, (pronounced "</a:t>
            </a:r>
            <a:r>
              <a:rPr lang="en-US" sz="4000" b="1" dirty="0" err="1">
                <a:solidFill>
                  <a:schemeClr val="tx1"/>
                </a:solidFill>
              </a:rPr>
              <a:t>ele</a:t>
            </a:r>
            <a:r>
              <a:rPr lang="en-US" sz="4000" b="1" dirty="0">
                <a:solidFill>
                  <a:schemeClr val="tx1"/>
                </a:solidFill>
              </a:rPr>
              <a:t>-ay-mown") comes from the root word usually translated "merciful" or "sympathetic" or, as in our translation, "compassionate."  It pertains to being concerned about people in their need.</a:t>
            </a:r>
          </a:p>
        </p:txBody>
      </p:sp>
    </p:spTree>
    <p:extLst>
      <p:ext uri="{BB962C8B-B14F-4D97-AF65-F5344CB8AC3E}">
        <p14:creationId xmlns:p14="http://schemas.microsoft.com/office/powerpoint/2010/main" val="19283188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143500"/>
          </a:xfrm>
        </p:spPr>
        <p:txBody>
          <a:bodyPr>
            <a:normAutofit/>
          </a:bodyPr>
          <a:lstStyle/>
          <a:p>
            <a:pPr>
              <a:buNone/>
            </a:pPr>
            <a:r>
              <a:rPr lang="en-US" sz="4000" b="1" dirty="0">
                <a:solidFill>
                  <a:schemeClr val="tx1"/>
                </a:solidFill>
              </a:rPr>
              <a:t>That Greek word corresponds to the Hebrew </a:t>
            </a:r>
            <a:r>
              <a:rPr lang="en-US" sz="4000" b="1" dirty="0">
                <a:solidFill>
                  <a:schemeClr val="tx1"/>
                </a:solidFill>
                <a:latin typeface="Bwhebb" pitchFamily="2" charset="0"/>
              </a:rPr>
              <a:t>~</a:t>
            </a:r>
            <a:r>
              <a:rPr lang="en-US" sz="4000" b="1" dirty="0" err="1">
                <a:solidFill>
                  <a:schemeClr val="tx1"/>
                </a:solidFill>
                <a:latin typeface="Bwhebb" pitchFamily="2" charset="0"/>
              </a:rPr>
              <a:t>ymix</a:t>
            </a:r>
            <a:r>
              <a:rPr lang="en-US" sz="4000" b="1" dirty="0">
                <a:solidFill>
                  <a:schemeClr val="tx1"/>
                </a:solidFill>
                <a:latin typeface="Bwhebb" pitchFamily="2" charset="0"/>
              </a:rPr>
              <a:t>]r: </a:t>
            </a:r>
            <a:r>
              <a:rPr lang="en-US" sz="4000" b="1" dirty="0">
                <a:solidFill>
                  <a:schemeClr val="tx1"/>
                </a:solidFill>
              </a:rPr>
              <a:t>(pronounced, "</a:t>
            </a:r>
            <a:r>
              <a:rPr lang="en-US" sz="4000" b="1" dirty="0" err="1">
                <a:solidFill>
                  <a:schemeClr val="tx1"/>
                </a:solidFill>
              </a:rPr>
              <a:t>rakhamim</a:t>
            </a:r>
            <a:r>
              <a:rPr lang="en-US" sz="4000" b="1" dirty="0">
                <a:solidFill>
                  <a:schemeClr val="tx1"/>
                </a:solidFill>
              </a:rPr>
              <a:t>").  This word also refers to the tender love and compassion one has for another human, especially a mother's love and compassion for her children.</a:t>
            </a:r>
            <a:endParaRPr lang="en-US" sz="1800" b="1" dirty="0">
              <a:solidFill>
                <a:schemeClr val="tx1"/>
              </a:solidFill>
            </a:endParaRPr>
          </a:p>
        </p:txBody>
      </p:sp>
    </p:spTree>
    <p:extLst>
      <p:ext uri="{BB962C8B-B14F-4D97-AF65-F5344CB8AC3E}">
        <p14:creationId xmlns:p14="http://schemas.microsoft.com/office/powerpoint/2010/main" val="4581560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6" y="876303"/>
            <a:ext cx="10158791" cy="5796640"/>
          </a:xfrm>
        </p:spPr>
        <p:txBody>
          <a:bodyPr>
            <a:normAutofit/>
          </a:bodyPr>
          <a:lstStyle/>
          <a:p>
            <a:pPr marL="0" indent="0" algn="ctr">
              <a:buNone/>
            </a:pPr>
            <a:r>
              <a:rPr lang="en-US" sz="4400" b="1" dirty="0">
                <a:solidFill>
                  <a:schemeClr val="tx1"/>
                </a:solidFill>
              </a:rPr>
              <a:t>Care for Widows and Orphans</a:t>
            </a:r>
          </a:p>
          <a:p>
            <a:pPr marL="0" indent="0">
              <a:buNone/>
            </a:pPr>
            <a:r>
              <a:rPr lang="en-US" sz="4000" b="1" dirty="0">
                <a:solidFill>
                  <a:schemeClr val="tx1"/>
                </a:solidFill>
              </a:rPr>
              <a:t>Pure and undefiled religion before </a:t>
            </a:r>
            <a:r>
              <a:rPr lang="en-US" sz="4000" b="1" dirty="0" err="1">
                <a:solidFill>
                  <a:schemeClr val="tx1"/>
                </a:solidFill>
              </a:rPr>
              <a:t>Elohim</a:t>
            </a:r>
            <a:r>
              <a:rPr lang="en-US" sz="4000" b="1" dirty="0">
                <a:solidFill>
                  <a:schemeClr val="tx1"/>
                </a:solidFill>
              </a:rPr>
              <a:t> the Father is this: </a:t>
            </a:r>
            <a:r>
              <a:rPr lang="en-US" sz="4000" b="1" u="sng" dirty="0">
                <a:solidFill>
                  <a:schemeClr val="tx1"/>
                </a:solidFill>
              </a:rPr>
              <a:t>to care for orphans and widows in their misfortune</a:t>
            </a:r>
            <a:r>
              <a:rPr lang="en-US" sz="4000" b="1" dirty="0">
                <a:solidFill>
                  <a:schemeClr val="tx1"/>
                </a:solidFill>
              </a:rPr>
              <a:t> and to keep oneself unstained by the world (</a:t>
            </a:r>
            <a:r>
              <a:rPr lang="en-US" sz="4000" b="1" dirty="0" err="1">
                <a:solidFill>
                  <a:schemeClr val="tx1"/>
                </a:solidFill>
              </a:rPr>
              <a:t>Ya'acov</a:t>
            </a:r>
            <a:r>
              <a:rPr lang="en-US" sz="4000" b="1" dirty="0">
                <a:solidFill>
                  <a:schemeClr val="tx1"/>
                </a:solidFill>
              </a:rPr>
              <a:t> 1:27).</a:t>
            </a:r>
          </a:p>
        </p:txBody>
      </p:sp>
    </p:spTree>
    <p:extLst>
      <p:ext uri="{BB962C8B-B14F-4D97-AF65-F5344CB8AC3E}">
        <p14:creationId xmlns:p14="http://schemas.microsoft.com/office/powerpoint/2010/main" val="8904861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535383"/>
          </a:xfrm>
        </p:spPr>
        <p:txBody>
          <a:bodyPr>
            <a:normAutofit/>
          </a:bodyPr>
          <a:lstStyle/>
          <a:p>
            <a:pPr marL="0" indent="0" algn="ctr">
              <a:buNone/>
            </a:pPr>
            <a:r>
              <a:rPr lang="en-US" sz="4800" b="1" dirty="0">
                <a:solidFill>
                  <a:schemeClr val="tx1"/>
                </a:solidFill>
              </a:rPr>
              <a:t>For they shall obtain compassion.</a:t>
            </a:r>
          </a:p>
          <a:p>
            <a:pPr marL="0" indent="0">
              <a:buNone/>
            </a:pPr>
            <a:r>
              <a:rPr lang="en-US" sz="4000" b="1" baseline="30000" dirty="0">
                <a:solidFill>
                  <a:schemeClr val="tx1"/>
                </a:solidFill>
              </a:rPr>
              <a:t>19</a:t>
            </a:r>
            <a:r>
              <a:rPr lang="en-US" sz="4000" b="1" dirty="0">
                <a:solidFill>
                  <a:schemeClr val="tx1"/>
                </a:solidFill>
              </a:rPr>
              <a:t> I will betroth you to me forever; I will betroth you in righteousness and justice, in love and </a:t>
            </a:r>
            <a:r>
              <a:rPr lang="en-US" sz="4000" b="1" u="sng" dirty="0">
                <a:solidFill>
                  <a:schemeClr val="tx1"/>
                </a:solidFill>
              </a:rPr>
              <a:t>compassion (</a:t>
            </a:r>
            <a:r>
              <a:rPr lang="en-US" sz="4000" b="1" dirty="0">
                <a:solidFill>
                  <a:schemeClr val="tx1"/>
                </a:solidFill>
              </a:rPr>
              <a:t>"</a:t>
            </a:r>
            <a:r>
              <a:rPr lang="en-US" sz="4000" b="1" dirty="0" err="1">
                <a:solidFill>
                  <a:schemeClr val="tx1"/>
                </a:solidFill>
              </a:rPr>
              <a:t>rakhamim</a:t>
            </a:r>
            <a:r>
              <a:rPr lang="en-US" sz="4000" b="1" dirty="0">
                <a:solidFill>
                  <a:schemeClr val="tx1"/>
                </a:solidFill>
              </a:rPr>
              <a:t>").</a:t>
            </a:r>
          </a:p>
          <a:p>
            <a:pPr marL="0" indent="0">
              <a:buNone/>
            </a:pPr>
            <a:r>
              <a:rPr lang="en-US" sz="4000" b="1" baseline="30000" dirty="0">
                <a:solidFill>
                  <a:schemeClr val="tx1"/>
                </a:solidFill>
              </a:rPr>
              <a:t>20</a:t>
            </a:r>
            <a:r>
              <a:rPr lang="en-US" sz="4000" b="1" dirty="0">
                <a:solidFill>
                  <a:schemeClr val="tx1"/>
                </a:solidFill>
              </a:rPr>
              <a:t> I will betroth you in faithfulness, and you will acknowledge </a:t>
            </a:r>
            <a:r>
              <a:rPr lang="en-US" sz="4000" b="1" dirty="0" smtClean="0">
                <a:solidFill>
                  <a:schemeClr val="tx1"/>
                </a:solidFill>
              </a:rPr>
              <a:t>Yahuwah. </a:t>
            </a:r>
            <a:r>
              <a:rPr lang="en-US" sz="4000" b="1" dirty="0">
                <a:solidFill>
                  <a:schemeClr val="tx1"/>
                </a:solidFill>
              </a:rPr>
              <a:t>(Hosea 2:19-20)</a:t>
            </a:r>
          </a:p>
          <a:p>
            <a:pPr algn="ctr">
              <a:buNone/>
            </a:pPr>
            <a:endParaRPr lang="en-US" sz="5333" dirty="0">
              <a:solidFill>
                <a:schemeClr val="tx1"/>
              </a:solidFill>
            </a:endParaRPr>
          </a:p>
        </p:txBody>
      </p:sp>
    </p:spTree>
    <p:extLst>
      <p:ext uri="{BB962C8B-B14F-4D97-AF65-F5344CB8AC3E}">
        <p14:creationId xmlns:p14="http://schemas.microsoft.com/office/powerpoint/2010/main" val="23099986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831284" cy="6270171"/>
          </a:xfrm>
        </p:spPr>
        <p:txBody>
          <a:bodyPr>
            <a:normAutofit fontScale="77500" lnSpcReduction="20000"/>
          </a:bodyPr>
          <a:lstStyle/>
          <a:p>
            <a:pPr algn="ctr">
              <a:buNone/>
            </a:pPr>
            <a:r>
              <a:rPr lang="en-US" sz="5700" b="1" dirty="0" smtClean="0">
                <a:solidFill>
                  <a:schemeClr val="tx1"/>
                </a:solidFill>
                <a:latin typeface="Times New Roman" pitchFamily="18" charset="0"/>
                <a:cs typeface="Times New Roman" pitchFamily="18" charset="0"/>
              </a:rPr>
              <a:t>Matthew 5:8</a:t>
            </a:r>
            <a:endParaRPr lang="en-US" sz="5700" b="1" dirty="0">
              <a:solidFill>
                <a:schemeClr val="tx1"/>
              </a:solidFill>
              <a:latin typeface="Times New Roman" pitchFamily="18" charset="0"/>
              <a:cs typeface="Times New Roman" pitchFamily="18" charset="0"/>
            </a:endParaRPr>
          </a:p>
          <a:p>
            <a:pPr>
              <a:buNone/>
            </a:pPr>
            <a:r>
              <a:rPr lang="en-US" sz="5333" b="1" dirty="0">
                <a:solidFill>
                  <a:schemeClr val="tx1"/>
                </a:solidFill>
              </a:rPr>
              <a:t>Blessed are the clean (pure) in heart, because they shall see </a:t>
            </a:r>
            <a:r>
              <a:rPr lang="en-US" sz="5333" b="1" dirty="0" err="1">
                <a:solidFill>
                  <a:schemeClr val="tx1"/>
                </a:solidFill>
              </a:rPr>
              <a:t>Elohim</a:t>
            </a:r>
            <a:r>
              <a:rPr lang="en-US" sz="5333" b="1" dirty="0">
                <a:solidFill>
                  <a:schemeClr val="tx1"/>
                </a:solidFill>
              </a:rPr>
              <a:t>.</a:t>
            </a:r>
          </a:p>
          <a:p>
            <a:pPr>
              <a:buNone/>
            </a:pPr>
            <a:r>
              <a:rPr lang="en-US" sz="5333" b="1" dirty="0">
                <a:solidFill>
                  <a:schemeClr val="tx1"/>
                </a:solidFill>
              </a:rPr>
              <a:t>Who is allowed to ascend the mountain of </a:t>
            </a:r>
            <a:r>
              <a:rPr lang="en-US" sz="5333" b="1" dirty="0" smtClean="0">
                <a:solidFill>
                  <a:schemeClr val="tx1"/>
                </a:solidFill>
              </a:rPr>
              <a:t>Yahuwah? </a:t>
            </a:r>
            <a:r>
              <a:rPr lang="en-US" sz="5333" b="1" dirty="0">
                <a:solidFill>
                  <a:schemeClr val="tx1"/>
                </a:solidFill>
              </a:rPr>
              <a:t>Who may go up to his set-apart dwelling place?  The one whose deeds are blameless and </a:t>
            </a:r>
            <a:r>
              <a:rPr lang="en-US" sz="5333" b="1" u="sng" dirty="0">
                <a:solidFill>
                  <a:schemeClr val="tx1"/>
                </a:solidFill>
              </a:rPr>
              <a:t>whose heart is pure</a:t>
            </a:r>
            <a:r>
              <a:rPr lang="en-US" sz="5333" b="1" dirty="0">
                <a:solidFill>
                  <a:schemeClr val="tx1"/>
                </a:solidFill>
              </a:rPr>
              <a:t>, who does not lie, or make promises with no intention of keeping them.  Such righteous people are rewarded by </a:t>
            </a:r>
            <a:r>
              <a:rPr lang="en-US" sz="5333" b="1" dirty="0" smtClean="0">
                <a:solidFill>
                  <a:schemeClr val="tx1"/>
                </a:solidFill>
              </a:rPr>
              <a:t>Yahuwah, </a:t>
            </a:r>
            <a:r>
              <a:rPr lang="en-US" sz="5333" b="1" dirty="0">
                <a:solidFill>
                  <a:schemeClr val="tx1"/>
                </a:solidFill>
              </a:rPr>
              <a:t>and vindicated by the Elohim who delivers them (vss. 3-5).</a:t>
            </a:r>
          </a:p>
          <a:p>
            <a:pPr>
              <a:buNone/>
            </a:pPr>
            <a:r>
              <a:rPr lang="en-US" sz="5333" b="1" dirty="0">
                <a:solidFill>
                  <a:schemeClr val="tx1"/>
                </a:solidFill>
              </a:rPr>
              <a:t>Create for me a pure heart! Transform me and give me integrity! (Psalm 51:10).</a:t>
            </a:r>
          </a:p>
        </p:txBody>
      </p:sp>
    </p:spTree>
    <p:extLst>
      <p:ext uri="{BB962C8B-B14F-4D97-AF65-F5344CB8AC3E}">
        <p14:creationId xmlns:p14="http://schemas.microsoft.com/office/powerpoint/2010/main" val="23089591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143500"/>
          </a:xfrm>
        </p:spPr>
        <p:txBody>
          <a:bodyPr>
            <a:normAutofit/>
          </a:bodyPr>
          <a:lstStyle/>
          <a:p>
            <a:pPr algn="ctr">
              <a:buNone/>
            </a:pPr>
            <a:r>
              <a:rPr lang="en-US" sz="4800" b="1" dirty="0" smtClean="0">
                <a:solidFill>
                  <a:schemeClr val="tx1"/>
                </a:solidFill>
                <a:latin typeface="Times New Roman" pitchFamily="18" charset="0"/>
                <a:cs typeface="Times New Roman" pitchFamily="18" charset="0"/>
              </a:rPr>
              <a:t>Matthew 5:9</a:t>
            </a:r>
            <a:endParaRPr lang="en-US" sz="4800" b="1" dirty="0">
              <a:solidFill>
                <a:schemeClr val="tx1"/>
              </a:solidFill>
            </a:endParaRPr>
          </a:p>
          <a:p>
            <a:pPr>
              <a:buNone/>
            </a:pPr>
            <a:r>
              <a:rPr lang="en-US" sz="4000" b="1" dirty="0">
                <a:solidFill>
                  <a:schemeClr val="tx1"/>
                </a:solidFill>
              </a:rPr>
              <a:t>Blessed are the peacemakers, because they shall be called sons of Elohim</a:t>
            </a:r>
            <a:r>
              <a:rPr lang="en-US" sz="4000" b="1" dirty="0" smtClean="0">
                <a:solidFill>
                  <a:schemeClr val="tx1"/>
                </a:solidFill>
              </a:rPr>
              <a:t>.</a:t>
            </a:r>
          </a:p>
          <a:p>
            <a:pPr>
              <a:buNone/>
            </a:pPr>
            <a:r>
              <a:rPr lang="en-US" sz="4000" b="1" dirty="0" smtClean="0">
                <a:solidFill>
                  <a:schemeClr val="tx1"/>
                </a:solidFill>
              </a:rPr>
              <a:t>Who are the </a:t>
            </a:r>
            <a:r>
              <a:rPr lang="en-US" sz="4000" b="1" dirty="0">
                <a:solidFill>
                  <a:schemeClr val="tx1"/>
                </a:solidFill>
              </a:rPr>
              <a:t>p</a:t>
            </a:r>
            <a:r>
              <a:rPr lang="en-US" sz="4000" b="1" dirty="0" smtClean="0">
                <a:solidFill>
                  <a:schemeClr val="tx1"/>
                </a:solidFill>
              </a:rPr>
              <a:t>eacemakers?</a:t>
            </a:r>
          </a:p>
          <a:p>
            <a:pPr>
              <a:buNone/>
            </a:pPr>
            <a:r>
              <a:rPr lang="en-US" sz="4000" b="1" dirty="0" smtClean="0"/>
              <a:t>Peace is not compromise…</a:t>
            </a:r>
            <a:endParaRPr lang="en-US" sz="4000" b="1" dirty="0" smtClean="0">
              <a:solidFill>
                <a:schemeClr val="tx1"/>
              </a:solidFill>
            </a:endParaRPr>
          </a:p>
        </p:txBody>
      </p:sp>
    </p:spTree>
    <p:extLst>
      <p:ext uri="{BB962C8B-B14F-4D97-AF65-F5344CB8AC3E}">
        <p14:creationId xmlns:p14="http://schemas.microsoft.com/office/powerpoint/2010/main" val="32243510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594" y="315686"/>
            <a:ext cx="11418849" cy="6433457"/>
          </a:xfrm>
        </p:spPr>
        <p:txBody>
          <a:bodyPr>
            <a:normAutofit/>
          </a:bodyPr>
          <a:lstStyle/>
          <a:p>
            <a:pPr marL="0" indent="0" algn="ctr">
              <a:buNone/>
            </a:pPr>
            <a:r>
              <a:rPr lang="en-US" sz="4400" dirty="0">
                <a:solidFill>
                  <a:schemeClr val="tx1"/>
                </a:solidFill>
              </a:rPr>
              <a:t>Phineas – Read </a:t>
            </a:r>
            <a:r>
              <a:rPr lang="en-US" sz="4400" dirty="0" err="1" smtClean="0">
                <a:solidFill>
                  <a:schemeClr val="tx1"/>
                </a:solidFill>
              </a:rPr>
              <a:t>Bemidbar</a:t>
            </a:r>
            <a:r>
              <a:rPr lang="en-US" sz="4400" dirty="0" smtClean="0">
                <a:solidFill>
                  <a:schemeClr val="tx1"/>
                </a:solidFill>
              </a:rPr>
              <a:t> (</a:t>
            </a:r>
            <a:r>
              <a:rPr lang="en-US" sz="4400" dirty="0" err="1" smtClean="0">
                <a:solidFill>
                  <a:schemeClr val="tx1"/>
                </a:solidFill>
              </a:rPr>
              <a:t>Num</a:t>
            </a:r>
            <a:r>
              <a:rPr lang="en-US" sz="4400" dirty="0" smtClean="0">
                <a:solidFill>
                  <a:schemeClr val="tx1"/>
                </a:solidFill>
              </a:rPr>
              <a:t>) </a:t>
            </a:r>
            <a:r>
              <a:rPr lang="en-US" sz="4400" dirty="0">
                <a:solidFill>
                  <a:schemeClr val="tx1"/>
                </a:solidFill>
              </a:rPr>
              <a:t>25:1-5</a:t>
            </a:r>
          </a:p>
          <a:p>
            <a:pPr marL="0" indent="0">
              <a:buNone/>
            </a:pPr>
            <a:r>
              <a:rPr lang="en-US" sz="3600" b="1" dirty="0"/>
              <a:t>While </a:t>
            </a:r>
            <a:r>
              <a:rPr lang="en-US" sz="3600" b="1" dirty="0" err="1"/>
              <a:t>Yisrael</a:t>
            </a:r>
            <a:r>
              <a:rPr lang="en-US" sz="3600" b="1" dirty="0"/>
              <a:t> was staying in </a:t>
            </a:r>
            <a:r>
              <a:rPr lang="en-US" sz="3600" b="1" dirty="0" err="1"/>
              <a:t>Shittim</a:t>
            </a:r>
            <a:r>
              <a:rPr lang="en-US" sz="3600" b="1" dirty="0"/>
              <a:t>, the men began to indulge in sexual immorality with Moabite </a:t>
            </a:r>
            <a:r>
              <a:rPr lang="en-US" sz="3600" b="1" dirty="0" smtClean="0"/>
              <a:t>women, </a:t>
            </a:r>
            <a:r>
              <a:rPr lang="en-US" sz="3600" b="1" dirty="0"/>
              <a:t>who invited them to the sacrifices to their gods. The people ate and bowed down before these </a:t>
            </a:r>
            <a:r>
              <a:rPr lang="en-US" sz="3600" b="1" dirty="0" smtClean="0"/>
              <a:t>gods. </a:t>
            </a:r>
            <a:r>
              <a:rPr lang="en-US" sz="3600" b="1" dirty="0"/>
              <a:t>So </a:t>
            </a:r>
            <a:r>
              <a:rPr lang="en-US" sz="3600" b="1" dirty="0" err="1"/>
              <a:t>Yisrael</a:t>
            </a:r>
            <a:r>
              <a:rPr lang="en-US" sz="3600" b="1" dirty="0"/>
              <a:t> joined in worshiping the Baal of </a:t>
            </a:r>
            <a:r>
              <a:rPr lang="en-US" sz="3600" b="1" dirty="0" err="1"/>
              <a:t>Peor</a:t>
            </a:r>
            <a:r>
              <a:rPr lang="en-US" sz="3600" b="1" dirty="0"/>
              <a:t>. And Yahuwah's anger burned against </a:t>
            </a:r>
            <a:r>
              <a:rPr lang="en-US" sz="3600" b="1" dirty="0" smtClean="0"/>
              <a:t>them. </a:t>
            </a:r>
            <a:r>
              <a:rPr lang="en-US" sz="3600" b="1" dirty="0"/>
              <a:t>Yahuwah said to </a:t>
            </a:r>
            <a:r>
              <a:rPr lang="en-US" sz="3600" b="1" dirty="0" err="1"/>
              <a:t>Mosheh</a:t>
            </a:r>
            <a:r>
              <a:rPr lang="en-US" sz="3600" b="1" dirty="0"/>
              <a:t>, "Take all the leaders of these people, kill them and expose them in broad daylight before Yahuwah, so that Yahuwah's fierce anger may turn away from </a:t>
            </a:r>
            <a:r>
              <a:rPr lang="en-US" sz="3600" b="1" dirty="0" err="1"/>
              <a:t>Yisrael</a:t>
            </a:r>
            <a:r>
              <a:rPr lang="en-US" sz="3600" b="1" dirty="0" smtClean="0"/>
              <a:t>." </a:t>
            </a:r>
            <a:r>
              <a:rPr lang="en-US" sz="3600" b="1" dirty="0"/>
              <a:t>So </a:t>
            </a:r>
            <a:r>
              <a:rPr lang="en-US" sz="3600" b="1" dirty="0" err="1"/>
              <a:t>Mosheh</a:t>
            </a:r>
            <a:r>
              <a:rPr lang="en-US" sz="3600" b="1" dirty="0"/>
              <a:t> said to </a:t>
            </a:r>
            <a:r>
              <a:rPr lang="en-US" sz="3600" b="1" dirty="0" err="1"/>
              <a:t>Yisrael's</a:t>
            </a:r>
            <a:r>
              <a:rPr lang="en-US" sz="3600" b="1" dirty="0"/>
              <a:t> judges, "Each of you must put to death those of your men who have joined in worshiping the Baal of </a:t>
            </a:r>
            <a:r>
              <a:rPr lang="en-US" sz="3600" b="1" dirty="0" err="1"/>
              <a:t>Peor</a:t>
            </a:r>
            <a:r>
              <a:rPr lang="en-US" sz="3600" b="1" dirty="0"/>
              <a:t>."</a:t>
            </a:r>
          </a:p>
        </p:txBody>
      </p:sp>
    </p:spTree>
    <p:extLst>
      <p:ext uri="{BB962C8B-B14F-4D97-AF65-F5344CB8AC3E}">
        <p14:creationId xmlns:p14="http://schemas.microsoft.com/office/powerpoint/2010/main" val="40260583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594" y="315686"/>
            <a:ext cx="11418849" cy="6433457"/>
          </a:xfrm>
        </p:spPr>
        <p:txBody>
          <a:bodyPr>
            <a:normAutofit fontScale="77500" lnSpcReduction="20000"/>
          </a:bodyPr>
          <a:lstStyle/>
          <a:p>
            <a:pPr marL="0" indent="0" algn="ctr">
              <a:buNone/>
            </a:pPr>
            <a:r>
              <a:rPr lang="en-US" sz="6133" dirty="0">
                <a:solidFill>
                  <a:schemeClr val="tx1"/>
                </a:solidFill>
              </a:rPr>
              <a:t>Phineas </a:t>
            </a:r>
            <a:r>
              <a:rPr lang="en-US" sz="6133" dirty="0" smtClean="0">
                <a:solidFill>
                  <a:schemeClr val="tx1"/>
                </a:solidFill>
              </a:rPr>
              <a:t>–</a:t>
            </a:r>
            <a:r>
              <a:rPr lang="en-US" sz="6133" dirty="0" err="1" smtClean="0">
                <a:solidFill>
                  <a:schemeClr val="tx1"/>
                </a:solidFill>
              </a:rPr>
              <a:t>Bemidbar</a:t>
            </a:r>
            <a:r>
              <a:rPr lang="en-US" sz="6133" dirty="0" smtClean="0">
                <a:solidFill>
                  <a:schemeClr val="tx1"/>
                </a:solidFill>
              </a:rPr>
              <a:t> (</a:t>
            </a:r>
            <a:r>
              <a:rPr lang="en-US" sz="6133" dirty="0" err="1" smtClean="0">
                <a:solidFill>
                  <a:schemeClr val="tx1"/>
                </a:solidFill>
              </a:rPr>
              <a:t>Num</a:t>
            </a:r>
            <a:r>
              <a:rPr lang="en-US" sz="6133" dirty="0" smtClean="0">
                <a:solidFill>
                  <a:schemeClr val="tx1"/>
                </a:solidFill>
              </a:rPr>
              <a:t>) 25:6-9</a:t>
            </a:r>
            <a:endParaRPr lang="en-US" sz="6133" dirty="0">
              <a:solidFill>
                <a:schemeClr val="tx1"/>
              </a:solidFill>
            </a:endParaRPr>
          </a:p>
          <a:p>
            <a:pPr marL="0" indent="0">
              <a:buNone/>
            </a:pPr>
            <a:r>
              <a:rPr lang="en-US" sz="5200" b="1" dirty="0">
                <a:solidFill>
                  <a:schemeClr val="tx1"/>
                </a:solidFill>
              </a:rPr>
              <a:t>Just then one of the sons of </a:t>
            </a:r>
            <a:r>
              <a:rPr lang="en-US" sz="5200" b="1" dirty="0" err="1">
                <a:solidFill>
                  <a:schemeClr val="tx1"/>
                </a:solidFill>
              </a:rPr>
              <a:t>Yisrael</a:t>
            </a:r>
            <a:r>
              <a:rPr lang="en-US" sz="5200" b="1" dirty="0">
                <a:solidFill>
                  <a:schemeClr val="tx1"/>
                </a:solidFill>
              </a:rPr>
              <a:t> came and brought to his brothers a </a:t>
            </a:r>
            <a:r>
              <a:rPr lang="en-US" sz="5200" b="1" dirty="0" err="1">
                <a:solidFill>
                  <a:schemeClr val="tx1"/>
                </a:solidFill>
              </a:rPr>
              <a:t>Midianite</a:t>
            </a:r>
            <a:r>
              <a:rPr lang="en-US" sz="5200" b="1" dirty="0">
                <a:solidFill>
                  <a:schemeClr val="tx1"/>
                </a:solidFill>
              </a:rPr>
              <a:t> woman in the plain view of </a:t>
            </a:r>
            <a:r>
              <a:rPr lang="en-US" sz="5200" b="1" dirty="0" err="1">
                <a:solidFill>
                  <a:schemeClr val="tx1"/>
                </a:solidFill>
              </a:rPr>
              <a:t>Mosheh</a:t>
            </a:r>
            <a:r>
              <a:rPr lang="en-US" sz="5200" b="1" dirty="0">
                <a:solidFill>
                  <a:schemeClr val="tx1"/>
                </a:solidFill>
              </a:rPr>
              <a:t> and of the whole community of the sons of </a:t>
            </a:r>
            <a:r>
              <a:rPr lang="en-US" sz="5200" b="1" dirty="0" err="1">
                <a:solidFill>
                  <a:schemeClr val="tx1"/>
                </a:solidFill>
              </a:rPr>
              <a:t>Yisrael</a:t>
            </a:r>
            <a:r>
              <a:rPr lang="en-US" sz="5200" b="1" dirty="0">
                <a:solidFill>
                  <a:schemeClr val="tx1"/>
                </a:solidFill>
              </a:rPr>
              <a:t>, while they were weeping at the entrance of the tent of meeting.  </a:t>
            </a:r>
            <a:r>
              <a:rPr lang="en-US" sz="5200" b="1" u="sng" dirty="0">
                <a:solidFill>
                  <a:schemeClr val="tx1"/>
                </a:solidFill>
              </a:rPr>
              <a:t>When </a:t>
            </a:r>
            <a:r>
              <a:rPr lang="en-US" sz="5200" b="1" u="sng" dirty="0" err="1">
                <a:solidFill>
                  <a:schemeClr val="tx1"/>
                </a:solidFill>
              </a:rPr>
              <a:t>Phinehas</a:t>
            </a:r>
            <a:r>
              <a:rPr lang="en-US" sz="5200" b="1" u="sng" dirty="0">
                <a:solidFill>
                  <a:schemeClr val="tx1"/>
                </a:solidFill>
              </a:rPr>
              <a:t> son of </a:t>
            </a:r>
            <a:r>
              <a:rPr lang="en-US" sz="5200" b="1" u="sng" dirty="0" err="1">
                <a:solidFill>
                  <a:schemeClr val="tx1"/>
                </a:solidFill>
              </a:rPr>
              <a:t>Eleazar</a:t>
            </a:r>
            <a:r>
              <a:rPr lang="en-US" sz="5200" b="1" u="sng" dirty="0">
                <a:solidFill>
                  <a:schemeClr val="tx1"/>
                </a:solidFill>
              </a:rPr>
              <a:t>, the son of </a:t>
            </a:r>
            <a:r>
              <a:rPr lang="en-US" sz="5200" b="1" u="sng" dirty="0" err="1">
                <a:solidFill>
                  <a:schemeClr val="tx1"/>
                </a:solidFill>
              </a:rPr>
              <a:t>Aharon</a:t>
            </a:r>
            <a:r>
              <a:rPr lang="en-US" sz="5200" b="1" u="sng" dirty="0">
                <a:solidFill>
                  <a:schemeClr val="tx1"/>
                </a:solidFill>
              </a:rPr>
              <a:t> the priest, saw it, he got up from among the assembly, took a javelin in his hand, and went after the </a:t>
            </a:r>
            <a:r>
              <a:rPr lang="en-US" sz="5200" b="1" u="sng" dirty="0" err="1">
                <a:solidFill>
                  <a:schemeClr val="tx1"/>
                </a:solidFill>
              </a:rPr>
              <a:t>Yisraeli</a:t>
            </a:r>
            <a:r>
              <a:rPr lang="en-US" sz="5200" b="1" u="sng" dirty="0">
                <a:solidFill>
                  <a:schemeClr val="tx1"/>
                </a:solidFill>
              </a:rPr>
              <a:t> man into the tent and thrust through the </a:t>
            </a:r>
            <a:r>
              <a:rPr lang="en-US" sz="5200" b="1" u="sng" dirty="0" err="1">
                <a:solidFill>
                  <a:schemeClr val="tx1"/>
                </a:solidFill>
              </a:rPr>
              <a:t>Yisraeli</a:t>
            </a:r>
            <a:r>
              <a:rPr lang="en-US" sz="5200" b="1" u="sng" dirty="0">
                <a:solidFill>
                  <a:schemeClr val="tx1"/>
                </a:solidFill>
              </a:rPr>
              <a:t> man and into the woman's abdomen</a:t>
            </a:r>
            <a:r>
              <a:rPr lang="en-US" sz="5200" b="1" dirty="0">
                <a:solidFill>
                  <a:schemeClr val="tx1"/>
                </a:solidFill>
              </a:rPr>
              <a:t>. So the plague was stopped from the sons of </a:t>
            </a:r>
            <a:r>
              <a:rPr lang="en-US" sz="5200" b="1" dirty="0" err="1">
                <a:solidFill>
                  <a:schemeClr val="tx1"/>
                </a:solidFill>
              </a:rPr>
              <a:t>Yisrael</a:t>
            </a:r>
            <a:r>
              <a:rPr lang="en-US" sz="5200" b="1" dirty="0">
                <a:solidFill>
                  <a:schemeClr val="tx1"/>
                </a:solidFill>
              </a:rPr>
              <a:t>.  Those that died in the plague were 24,000</a:t>
            </a:r>
            <a:r>
              <a:rPr lang="en-US" sz="5200" b="1" dirty="0" smtClean="0">
                <a:solidFill>
                  <a:schemeClr val="tx1"/>
                </a:solidFill>
              </a:rPr>
              <a:t>.</a:t>
            </a:r>
            <a:endParaRPr lang="en-US" sz="5700" b="1" dirty="0">
              <a:solidFill>
                <a:schemeClr val="tx1"/>
              </a:solidFill>
            </a:endParaRPr>
          </a:p>
        </p:txBody>
      </p:sp>
    </p:spTree>
    <p:extLst>
      <p:ext uri="{BB962C8B-B14F-4D97-AF65-F5344CB8AC3E}">
        <p14:creationId xmlns:p14="http://schemas.microsoft.com/office/powerpoint/2010/main" val="17212994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7828"/>
            <a:ext cx="11251580" cy="5998029"/>
          </a:xfrm>
        </p:spPr>
        <p:txBody>
          <a:bodyPr>
            <a:normAutofit fontScale="85000" lnSpcReduction="20000"/>
          </a:bodyPr>
          <a:lstStyle/>
          <a:p>
            <a:pPr marL="0" indent="0">
              <a:buNone/>
            </a:pPr>
            <a:r>
              <a:rPr lang="en-US" sz="4800" b="1" dirty="0" smtClean="0">
                <a:solidFill>
                  <a:schemeClr val="tx1"/>
                </a:solidFill>
              </a:rPr>
              <a:t>Yahuwah </a:t>
            </a:r>
            <a:r>
              <a:rPr lang="en-US" sz="4800" b="1" dirty="0">
                <a:solidFill>
                  <a:schemeClr val="tx1"/>
                </a:solidFill>
              </a:rPr>
              <a:t>spoke to </a:t>
            </a:r>
            <a:r>
              <a:rPr lang="en-US" sz="4800" b="1" dirty="0" err="1">
                <a:solidFill>
                  <a:schemeClr val="tx1"/>
                </a:solidFill>
              </a:rPr>
              <a:t>Mosheh</a:t>
            </a:r>
            <a:r>
              <a:rPr lang="en-US" sz="4800" b="1" dirty="0">
                <a:solidFill>
                  <a:schemeClr val="tx1"/>
                </a:solidFill>
              </a:rPr>
              <a:t>:  "</a:t>
            </a:r>
            <a:r>
              <a:rPr lang="en-US" sz="4800" b="1" u="sng" dirty="0">
                <a:solidFill>
                  <a:schemeClr val="tx1"/>
                </a:solidFill>
              </a:rPr>
              <a:t>Phinehas</a:t>
            </a:r>
            <a:r>
              <a:rPr lang="en-US" sz="4800" b="1" dirty="0">
                <a:solidFill>
                  <a:schemeClr val="tx1"/>
                </a:solidFill>
              </a:rPr>
              <a:t> son of </a:t>
            </a:r>
            <a:r>
              <a:rPr lang="en-US" sz="4800" b="1" dirty="0" err="1">
                <a:solidFill>
                  <a:schemeClr val="tx1"/>
                </a:solidFill>
              </a:rPr>
              <a:t>Eleazar</a:t>
            </a:r>
            <a:r>
              <a:rPr lang="en-US" sz="4800" b="1" dirty="0">
                <a:solidFill>
                  <a:schemeClr val="tx1"/>
                </a:solidFill>
              </a:rPr>
              <a:t>, the son of </a:t>
            </a:r>
            <a:r>
              <a:rPr lang="en-US" sz="4800" b="1" dirty="0" err="1">
                <a:solidFill>
                  <a:schemeClr val="tx1"/>
                </a:solidFill>
              </a:rPr>
              <a:t>Aharon</a:t>
            </a:r>
            <a:r>
              <a:rPr lang="en-US" sz="4800" b="1" dirty="0">
                <a:solidFill>
                  <a:schemeClr val="tx1"/>
                </a:solidFill>
              </a:rPr>
              <a:t> the priest, </a:t>
            </a:r>
            <a:r>
              <a:rPr lang="en-US" sz="4800" b="1" u="sng" dirty="0">
                <a:solidFill>
                  <a:schemeClr val="tx1"/>
                </a:solidFill>
              </a:rPr>
              <a:t>has turned my anger away from the sons of </a:t>
            </a:r>
            <a:r>
              <a:rPr lang="en-US" sz="4800" b="1" u="sng" dirty="0" err="1">
                <a:solidFill>
                  <a:schemeClr val="tx1"/>
                </a:solidFill>
              </a:rPr>
              <a:t>Yisrael</a:t>
            </a:r>
            <a:r>
              <a:rPr lang="en-US" sz="4800" b="1" u="sng" dirty="0">
                <a:solidFill>
                  <a:schemeClr val="tx1"/>
                </a:solidFill>
              </a:rPr>
              <a:t>, when he manifested such zeal for my sake among them</a:t>
            </a:r>
            <a:r>
              <a:rPr lang="en-US" sz="4800" b="1" dirty="0">
                <a:solidFill>
                  <a:schemeClr val="tx1"/>
                </a:solidFill>
              </a:rPr>
              <a:t>, so that I did not consume the sons of </a:t>
            </a:r>
            <a:r>
              <a:rPr lang="en-US" sz="4800" b="1" dirty="0" err="1">
                <a:solidFill>
                  <a:schemeClr val="tx1"/>
                </a:solidFill>
              </a:rPr>
              <a:t>Yisrael</a:t>
            </a:r>
            <a:r>
              <a:rPr lang="en-US" sz="4800" b="1" dirty="0">
                <a:solidFill>
                  <a:schemeClr val="tx1"/>
                </a:solidFill>
              </a:rPr>
              <a:t> in my zeal.  Therefore, announce: '</a:t>
            </a:r>
            <a:r>
              <a:rPr lang="en-US" sz="4800" b="1" u="sng" dirty="0">
                <a:solidFill>
                  <a:schemeClr val="tx1"/>
                </a:solidFill>
              </a:rPr>
              <a:t>I am going to give to him my covenant of peace</a:t>
            </a:r>
            <a:r>
              <a:rPr lang="en-US" sz="4800" b="1" dirty="0">
                <a:solidFill>
                  <a:schemeClr val="tx1"/>
                </a:solidFill>
              </a:rPr>
              <a:t>.  So it will be to him and his descendants after him a covenant of a permanent priesthood, because he has been zealous for his </a:t>
            </a:r>
            <a:r>
              <a:rPr lang="en-US" sz="4800" b="1" dirty="0" err="1">
                <a:solidFill>
                  <a:schemeClr val="tx1"/>
                </a:solidFill>
              </a:rPr>
              <a:t>Elohim</a:t>
            </a:r>
            <a:r>
              <a:rPr lang="en-US" sz="4800" b="1" dirty="0">
                <a:solidFill>
                  <a:schemeClr val="tx1"/>
                </a:solidFill>
              </a:rPr>
              <a:t>, and has made atonement for the sons of </a:t>
            </a:r>
            <a:r>
              <a:rPr lang="en-US" sz="4800" b="1" dirty="0" err="1">
                <a:solidFill>
                  <a:schemeClr val="tx1"/>
                </a:solidFill>
              </a:rPr>
              <a:t>Yisrael</a:t>
            </a:r>
            <a:r>
              <a:rPr lang="en-US" sz="4800" b="1" dirty="0">
                <a:solidFill>
                  <a:schemeClr val="tx1"/>
                </a:solidFill>
              </a:rPr>
              <a:t>.'" (</a:t>
            </a:r>
            <a:r>
              <a:rPr lang="en-US" sz="4800" b="1" dirty="0" err="1">
                <a:solidFill>
                  <a:schemeClr val="tx1"/>
                </a:solidFill>
              </a:rPr>
              <a:t>Bemidbar</a:t>
            </a:r>
            <a:r>
              <a:rPr lang="en-US" sz="4800" b="1" dirty="0">
                <a:solidFill>
                  <a:schemeClr val="tx1"/>
                </a:solidFill>
              </a:rPr>
              <a:t> [Numbers] 25:10-13).</a:t>
            </a:r>
            <a:endParaRPr lang="en-US" sz="5333" b="1" dirty="0">
              <a:solidFill>
                <a:schemeClr val="tx1"/>
              </a:solidFill>
            </a:endParaRPr>
          </a:p>
        </p:txBody>
      </p:sp>
    </p:spTree>
    <p:extLst>
      <p:ext uri="{BB962C8B-B14F-4D97-AF65-F5344CB8AC3E}">
        <p14:creationId xmlns:p14="http://schemas.microsoft.com/office/powerpoint/2010/main" val="22371453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486" y="876303"/>
            <a:ext cx="11255829" cy="5578925"/>
          </a:xfrm>
        </p:spPr>
        <p:txBody>
          <a:bodyPr>
            <a:normAutofit/>
          </a:bodyPr>
          <a:lstStyle/>
          <a:p>
            <a:pPr marL="0" indent="0">
              <a:buNone/>
            </a:pPr>
            <a:r>
              <a:rPr lang="en-US" sz="4000" b="1" baseline="30000" dirty="0">
                <a:solidFill>
                  <a:schemeClr val="tx1"/>
                </a:solidFill>
              </a:rPr>
              <a:t>30</a:t>
            </a:r>
            <a:r>
              <a:rPr lang="en-US" sz="4000" b="1" dirty="0">
                <a:solidFill>
                  <a:schemeClr val="tx1"/>
                </a:solidFill>
              </a:rPr>
              <a:t> But </a:t>
            </a:r>
            <a:r>
              <a:rPr lang="en-US" sz="4000" b="1" dirty="0" err="1">
                <a:solidFill>
                  <a:schemeClr val="tx1"/>
                </a:solidFill>
              </a:rPr>
              <a:t>Phinehas</a:t>
            </a:r>
            <a:r>
              <a:rPr lang="en-US" sz="4000" b="1" dirty="0">
                <a:solidFill>
                  <a:schemeClr val="tx1"/>
                </a:solidFill>
              </a:rPr>
              <a:t> stood up and intervened, and the plague was checked.</a:t>
            </a:r>
          </a:p>
          <a:p>
            <a:pPr marL="0" indent="0">
              <a:buNone/>
            </a:pPr>
            <a:r>
              <a:rPr lang="en-US" sz="4000" b="1" baseline="30000" dirty="0" smtClean="0">
                <a:solidFill>
                  <a:schemeClr val="tx1"/>
                </a:solidFill>
              </a:rPr>
              <a:t>31</a:t>
            </a:r>
            <a:r>
              <a:rPr lang="en-US" sz="4000" b="1" dirty="0" smtClean="0">
                <a:solidFill>
                  <a:schemeClr val="tx1"/>
                </a:solidFill>
              </a:rPr>
              <a:t> </a:t>
            </a:r>
            <a:r>
              <a:rPr lang="en-US" sz="4000" b="1" dirty="0">
                <a:solidFill>
                  <a:schemeClr val="tx1"/>
                </a:solidFill>
              </a:rPr>
              <a:t>This was credited to him as righteousness for endless </a:t>
            </a:r>
            <a:r>
              <a:rPr lang="en-US" sz="4000" b="1" dirty="0" smtClean="0">
                <a:solidFill>
                  <a:schemeClr val="tx1"/>
                </a:solidFill>
              </a:rPr>
              <a:t>generations </a:t>
            </a:r>
            <a:r>
              <a:rPr lang="en-US" sz="4000" b="1" dirty="0">
                <a:solidFill>
                  <a:schemeClr val="tx1"/>
                </a:solidFill>
              </a:rPr>
              <a:t>to come</a:t>
            </a:r>
            <a:r>
              <a:rPr lang="en-US" sz="4000" b="1" dirty="0" smtClean="0">
                <a:solidFill>
                  <a:schemeClr val="tx1"/>
                </a:solidFill>
              </a:rPr>
              <a:t>.  (Psalm 106)</a:t>
            </a:r>
          </a:p>
        </p:txBody>
      </p:sp>
    </p:spTree>
    <p:extLst>
      <p:ext uri="{BB962C8B-B14F-4D97-AF65-F5344CB8AC3E}">
        <p14:creationId xmlns:p14="http://schemas.microsoft.com/office/powerpoint/2010/main" val="7545599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446049"/>
            <a:ext cx="11262732" cy="5573754"/>
          </a:xfrm>
        </p:spPr>
        <p:txBody>
          <a:bodyPr>
            <a:noAutofit/>
          </a:bodyPr>
          <a:lstStyle/>
          <a:p>
            <a:pPr algn="ctr">
              <a:buNone/>
            </a:pPr>
            <a:r>
              <a:rPr lang="en-US" sz="4000" b="1" dirty="0" smtClean="0">
                <a:solidFill>
                  <a:schemeClr val="tx1"/>
                </a:solidFill>
              </a:rPr>
              <a:t>Matthew 5:10-12</a:t>
            </a:r>
          </a:p>
          <a:p>
            <a:pPr>
              <a:buNone/>
            </a:pPr>
            <a:r>
              <a:rPr lang="en-US" sz="4000" b="1" dirty="0" smtClean="0">
                <a:solidFill>
                  <a:schemeClr val="tx1"/>
                </a:solidFill>
              </a:rPr>
              <a:t>Blessed </a:t>
            </a:r>
            <a:r>
              <a:rPr lang="en-US" sz="4000" b="1" dirty="0">
                <a:solidFill>
                  <a:schemeClr val="tx1"/>
                </a:solidFill>
              </a:rPr>
              <a:t>are those persecuted for righteousness’ sake, because theirs is the reign of the heavens.  Blessed are you when they reproach and persecute you, and falsely say every wicked word against you, for My sake.  Rejoice and be glad, because your reward in the heavens is great. For </a:t>
            </a:r>
            <a:r>
              <a:rPr lang="en-US" sz="4000" b="1" u="sng" dirty="0">
                <a:solidFill>
                  <a:schemeClr val="tx1"/>
                </a:solidFill>
              </a:rPr>
              <a:t>in this way they persecuted the prophets who were before you</a:t>
            </a:r>
          </a:p>
        </p:txBody>
      </p:sp>
    </p:spTree>
    <p:extLst>
      <p:ext uri="{BB962C8B-B14F-4D97-AF65-F5344CB8AC3E}">
        <p14:creationId xmlns:p14="http://schemas.microsoft.com/office/powerpoint/2010/main" val="19541493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654" y="876303"/>
            <a:ext cx="11374243" cy="5666012"/>
          </a:xfrm>
        </p:spPr>
        <p:txBody>
          <a:bodyPr>
            <a:normAutofit fontScale="70000" lnSpcReduction="20000"/>
          </a:bodyPr>
          <a:lstStyle/>
          <a:p>
            <a:pPr>
              <a:buNone/>
            </a:pPr>
            <a:r>
              <a:rPr lang="en-US" sz="6400" b="1" dirty="0">
                <a:solidFill>
                  <a:schemeClr val="tx1"/>
                </a:solidFill>
              </a:rPr>
              <a:t>Hear the word of </a:t>
            </a:r>
            <a:r>
              <a:rPr lang="en-US" sz="6400" b="1" dirty="0" smtClean="0">
                <a:solidFill>
                  <a:schemeClr val="tx1"/>
                </a:solidFill>
              </a:rPr>
              <a:t>Yahuwah, </a:t>
            </a:r>
            <a:r>
              <a:rPr lang="en-US" sz="6400" b="1" dirty="0">
                <a:solidFill>
                  <a:schemeClr val="tx1"/>
                </a:solidFill>
              </a:rPr>
              <a:t>you who respect what he has to say! </a:t>
            </a:r>
            <a:r>
              <a:rPr lang="en-US" sz="6400" b="1" u="sng" dirty="0">
                <a:solidFill>
                  <a:schemeClr val="tx1"/>
                </a:solidFill>
              </a:rPr>
              <a:t>Your countrymen, who hate you and exclude you, supposedly for the sake of my name</a:t>
            </a:r>
            <a:r>
              <a:rPr lang="en-US" sz="6400" b="1" dirty="0">
                <a:solidFill>
                  <a:schemeClr val="tx1"/>
                </a:solidFill>
              </a:rPr>
              <a:t>, say, "May </a:t>
            </a:r>
            <a:r>
              <a:rPr lang="en-US" sz="6400" b="1" dirty="0" smtClean="0">
                <a:solidFill>
                  <a:schemeClr val="tx1"/>
                </a:solidFill>
              </a:rPr>
              <a:t>Yahuwah </a:t>
            </a:r>
            <a:r>
              <a:rPr lang="en-US" sz="6400" b="1" dirty="0">
                <a:solidFill>
                  <a:schemeClr val="tx1"/>
                </a:solidFill>
              </a:rPr>
              <a:t>be glorified, then we will witness your joy." But they will be put to shame.  The sound of battle comes from the city; the sound comes from the temple! </a:t>
            </a:r>
            <a:r>
              <a:rPr lang="en-US" sz="6400" b="1" u="sng" dirty="0">
                <a:solidFill>
                  <a:schemeClr val="tx1"/>
                </a:solidFill>
              </a:rPr>
              <a:t>It is the sound of </a:t>
            </a:r>
            <a:r>
              <a:rPr lang="en-US" sz="6400" b="1" u="sng" dirty="0" smtClean="0">
                <a:solidFill>
                  <a:schemeClr val="tx1"/>
                </a:solidFill>
              </a:rPr>
              <a:t>Yahuwah </a:t>
            </a:r>
            <a:r>
              <a:rPr lang="en-US" sz="6400" b="1" u="sng" dirty="0">
                <a:solidFill>
                  <a:schemeClr val="tx1"/>
                </a:solidFill>
              </a:rPr>
              <a:t>paying back his enemies</a:t>
            </a:r>
            <a:r>
              <a:rPr lang="en-US" sz="6400" b="1" dirty="0">
                <a:solidFill>
                  <a:schemeClr val="tx1"/>
                </a:solidFill>
              </a:rPr>
              <a:t> (</a:t>
            </a:r>
            <a:r>
              <a:rPr lang="en-US" sz="6400" b="1" dirty="0" err="1" smtClean="0">
                <a:solidFill>
                  <a:schemeClr val="tx1"/>
                </a:solidFill>
              </a:rPr>
              <a:t>Yeshayahu</a:t>
            </a:r>
            <a:r>
              <a:rPr lang="en-US" sz="6400" b="1" dirty="0" smtClean="0">
                <a:solidFill>
                  <a:schemeClr val="tx1"/>
                </a:solidFill>
              </a:rPr>
              <a:t>/Isaiah </a:t>
            </a:r>
            <a:r>
              <a:rPr lang="en-US" sz="6400" b="1" dirty="0">
                <a:solidFill>
                  <a:schemeClr val="tx1"/>
                </a:solidFill>
              </a:rPr>
              <a:t>66:5,6).</a:t>
            </a:r>
            <a:endParaRPr lang="en-US" sz="5333" b="1" dirty="0">
              <a:solidFill>
                <a:schemeClr val="tx1"/>
              </a:solidFill>
            </a:endParaRPr>
          </a:p>
        </p:txBody>
      </p:sp>
    </p:spTree>
    <p:extLst>
      <p:ext uri="{BB962C8B-B14F-4D97-AF65-F5344CB8AC3E}">
        <p14:creationId xmlns:p14="http://schemas.microsoft.com/office/powerpoint/2010/main" val="1619469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873" y="876303"/>
            <a:ext cx="11597268" cy="5143500"/>
          </a:xfrm>
        </p:spPr>
        <p:txBody>
          <a:bodyPr>
            <a:normAutofit/>
          </a:bodyPr>
          <a:lstStyle/>
          <a:p>
            <a:pPr>
              <a:buNone/>
            </a:pPr>
            <a:r>
              <a:rPr lang="en-US" sz="5333" dirty="0">
                <a:solidFill>
                  <a:schemeClr val="tx1"/>
                </a:solidFill>
              </a:rPr>
              <a:t> </a:t>
            </a:r>
            <a:r>
              <a:rPr lang="en-US" sz="4400" b="1" dirty="0" smtClean="0"/>
              <a:t>M</a:t>
            </a:r>
            <a:r>
              <a:rPr lang="en-US" sz="4400" b="1" dirty="0" smtClean="0">
                <a:solidFill>
                  <a:schemeClr val="tx1"/>
                </a:solidFill>
              </a:rPr>
              <a:t>essiah </a:t>
            </a:r>
            <a:r>
              <a:rPr lang="en-US" sz="4400" b="1" dirty="0" err="1" smtClean="0">
                <a:solidFill>
                  <a:schemeClr val="tx1"/>
                </a:solidFill>
              </a:rPr>
              <a:t>Yahusha</a:t>
            </a:r>
            <a:r>
              <a:rPr lang="en-US" sz="4400" b="1" dirty="0" smtClean="0">
                <a:solidFill>
                  <a:schemeClr val="tx1"/>
                </a:solidFill>
              </a:rPr>
              <a:t> was not </a:t>
            </a:r>
            <a:r>
              <a:rPr lang="en-US" sz="4400" b="1" dirty="0">
                <a:solidFill>
                  <a:schemeClr val="tx1"/>
                </a:solidFill>
              </a:rPr>
              <a:t>weak and wimpy, effeminate and </a:t>
            </a:r>
            <a:r>
              <a:rPr lang="en-US" sz="4400" b="1" dirty="0" smtClean="0">
                <a:solidFill>
                  <a:schemeClr val="tx1"/>
                </a:solidFill>
              </a:rPr>
              <a:t>spineless.</a:t>
            </a:r>
            <a:r>
              <a:rPr lang="en-US" sz="4400" b="1" dirty="0">
                <a:solidFill>
                  <a:schemeClr val="tx1"/>
                </a:solidFill>
              </a:rPr>
              <a:t> </a:t>
            </a:r>
            <a:r>
              <a:rPr lang="en-US" sz="4400" b="1" dirty="0" smtClean="0">
                <a:solidFill>
                  <a:schemeClr val="tx1"/>
                </a:solidFill>
              </a:rPr>
              <a:t>He did not hang out with tax collectors and sinners.  He did not approve of alternative lifestyles.  He came to draw sinners out of their ways and into the ways of obedience to Yahuwah.</a:t>
            </a:r>
            <a:endParaRPr lang="en-US" sz="4400" b="1" dirty="0">
              <a:solidFill>
                <a:schemeClr val="tx1"/>
              </a:solidFill>
            </a:endParaRPr>
          </a:p>
        </p:txBody>
      </p:sp>
    </p:spTree>
    <p:extLst>
      <p:ext uri="{BB962C8B-B14F-4D97-AF65-F5344CB8AC3E}">
        <p14:creationId xmlns:p14="http://schemas.microsoft.com/office/powerpoint/2010/main" val="37515591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014" y="446316"/>
            <a:ext cx="10861287" cy="6193971"/>
          </a:xfrm>
        </p:spPr>
        <p:txBody>
          <a:bodyPr>
            <a:normAutofit/>
          </a:bodyPr>
          <a:lstStyle/>
          <a:p>
            <a:pPr marL="0" indent="0">
              <a:buNone/>
            </a:pPr>
            <a:r>
              <a:rPr lang="en-US" sz="4000" b="1" dirty="0">
                <a:solidFill>
                  <a:schemeClr val="tx1"/>
                </a:solidFill>
              </a:rPr>
              <a:t>The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(Jesus) of Scripture calls upon his disciples to repent of all transgressions of the Torah, to endure hardship and persecution, to do the compassionate work of caring for the poor, the orphans and widows, to walk in complete compliance with the Instructions and commandments of Scripture and to stand firm in the righteousness of doing what is just and good.</a:t>
            </a:r>
          </a:p>
          <a:p>
            <a:pPr marL="0" indent="0">
              <a:buNone/>
            </a:pPr>
            <a:r>
              <a:rPr lang="en-US" sz="4000" b="1" dirty="0">
                <a:solidFill>
                  <a:schemeClr val="tx1"/>
                </a:solidFill>
              </a:rPr>
              <a:t>The Beatitudes are the blessings of </a:t>
            </a:r>
            <a:r>
              <a:rPr lang="en-US" sz="4000" b="1" dirty="0" smtClean="0">
                <a:solidFill>
                  <a:schemeClr val="tx1"/>
                </a:solidFill>
              </a:rPr>
              <a:t>Yahuwah </a:t>
            </a:r>
            <a:r>
              <a:rPr lang="en-US" sz="4000" b="1" dirty="0">
                <a:solidFill>
                  <a:schemeClr val="tx1"/>
                </a:solidFill>
              </a:rPr>
              <a:t>conferred upon such people.</a:t>
            </a:r>
          </a:p>
        </p:txBody>
      </p:sp>
    </p:spTree>
    <p:extLst>
      <p:ext uri="{BB962C8B-B14F-4D97-AF65-F5344CB8AC3E}">
        <p14:creationId xmlns:p14="http://schemas.microsoft.com/office/powerpoint/2010/main" val="21668630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805" y="876302"/>
            <a:ext cx="10972800" cy="5669463"/>
          </a:xfrm>
        </p:spPr>
        <p:txBody>
          <a:bodyPr>
            <a:normAutofit/>
          </a:bodyPr>
          <a:lstStyle/>
          <a:p>
            <a:pPr algn="ctr">
              <a:buNone/>
            </a:pPr>
            <a:r>
              <a:rPr lang="en-US" sz="5333" dirty="0">
                <a:solidFill>
                  <a:schemeClr val="tx1"/>
                </a:solidFill>
              </a:rPr>
              <a:t>You are the salt of the earth</a:t>
            </a:r>
            <a:r>
              <a:rPr lang="en-US" dirty="0" smtClean="0">
                <a:solidFill>
                  <a:schemeClr val="tx1"/>
                </a:solidFill>
              </a:rPr>
              <a:t>,</a:t>
            </a:r>
          </a:p>
          <a:p>
            <a:pPr>
              <a:buNone/>
            </a:pPr>
            <a:r>
              <a:rPr lang="en-US" dirty="0" smtClean="0">
                <a:solidFill>
                  <a:schemeClr val="tx1"/>
                </a:solidFill>
              </a:rPr>
              <a:t> </a:t>
            </a:r>
            <a:r>
              <a:rPr lang="en-US" sz="4000" b="1" dirty="0">
                <a:solidFill>
                  <a:schemeClr val="tx1"/>
                </a:solidFill>
              </a:rPr>
              <a:t>but if the salt becomes tasteless, how shall it be seasoned?  For it is no longer of any use but to be thrown out and to be trodden down by men</a:t>
            </a:r>
            <a:r>
              <a:rPr lang="en-US" sz="4000" b="1" dirty="0" smtClean="0">
                <a:solidFill>
                  <a:schemeClr val="tx1"/>
                </a:solidFill>
              </a:rPr>
              <a:t>. (Matthew 5:13)</a:t>
            </a:r>
            <a:endParaRPr lang="en-US" sz="6600" b="1" dirty="0">
              <a:solidFill>
                <a:schemeClr val="tx1"/>
              </a:solidFill>
            </a:endParaRPr>
          </a:p>
        </p:txBody>
      </p:sp>
    </p:spTree>
    <p:extLst>
      <p:ext uri="{BB962C8B-B14F-4D97-AF65-F5344CB8AC3E}">
        <p14:creationId xmlns:p14="http://schemas.microsoft.com/office/powerpoint/2010/main" val="25388864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50" y="876303"/>
            <a:ext cx="11184673" cy="5602556"/>
          </a:xfrm>
        </p:spPr>
        <p:txBody>
          <a:bodyPr>
            <a:noAutofit/>
          </a:bodyPr>
          <a:lstStyle/>
          <a:p>
            <a:pPr>
              <a:buNone/>
            </a:pPr>
            <a:r>
              <a:rPr lang="en-US" sz="4000" b="1" dirty="0">
                <a:solidFill>
                  <a:schemeClr val="tx1"/>
                </a:solidFill>
              </a:rPr>
              <a:t>Moreover, you must season every one of your grain offerings with salt; you must not allow the salt of the covenant of your </a:t>
            </a:r>
            <a:r>
              <a:rPr lang="en-US" sz="4000" b="1" dirty="0" err="1">
                <a:solidFill>
                  <a:schemeClr val="tx1"/>
                </a:solidFill>
              </a:rPr>
              <a:t>Elohim</a:t>
            </a:r>
            <a:r>
              <a:rPr lang="en-US" sz="4000" b="1" dirty="0">
                <a:solidFill>
                  <a:schemeClr val="tx1"/>
                </a:solidFill>
              </a:rPr>
              <a:t> to be missing from your grain offering--on every one of your grain offerings you must present salt (</a:t>
            </a:r>
            <a:r>
              <a:rPr lang="en-US" sz="4000" b="1" dirty="0" err="1">
                <a:solidFill>
                  <a:schemeClr val="tx1"/>
                </a:solidFill>
              </a:rPr>
              <a:t>Vayiqra</a:t>
            </a:r>
            <a:r>
              <a:rPr lang="en-US" sz="4000" b="1" dirty="0">
                <a:solidFill>
                  <a:schemeClr val="tx1"/>
                </a:solidFill>
              </a:rPr>
              <a:t> [Leviticus] 2:13).</a:t>
            </a:r>
          </a:p>
        </p:txBody>
      </p:sp>
    </p:spTree>
    <p:extLst>
      <p:ext uri="{BB962C8B-B14F-4D97-AF65-F5344CB8AC3E}">
        <p14:creationId xmlns:p14="http://schemas.microsoft.com/office/powerpoint/2010/main" val="18294624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654" y="876303"/>
            <a:ext cx="11095463" cy="5687783"/>
          </a:xfrm>
        </p:spPr>
        <p:txBody>
          <a:bodyPr>
            <a:normAutofit/>
          </a:bodyPr>
          <a:lstStyle/>
          <a:p>
            <a:pPr algn="ctr">
              <a:buNone/>
            </a:pPr>
            <a:r>
              <a:rPr lang="en-US" sz="6200" dirty="0">
                <a:solidFill>
                  <a:schemeClr val="tx1"/>
                </a:solidFill>
              </a:rPr>
              <a:t>You are the light of the world</a:t>
            </a:r>
            <a:r>
              <a:rPr lang="en-US" sz="5700" dirty="0">
                <a:solidFill>
                  <a:schemeClr val="tx1"/>
                </a:solidFill>
              </a:rPr>
              <a:t>.</a:t>
            </a:r>
          </a:p>
          <a:p>
            <a:pPr>
              <a:buNone/>
            </a:pPr>
            <a:r>
              <a:rPr lang="en-US" sz="4000" b="1" dirty="0">
                <a:solidFill>
                  <a:schemeClr val="tx1"/>
                </a:solidFill>
              </a:rPr>
              <a:t>It is impossible for a city to be hidden on a mountain.  Nor do they light a lamp and put it under a basket, but on a lampstand, and it shines to all those in the house.  Let your light so shine before men, so that they see your good works and praise your Father who is in the heavens  (</a:t>
            </a:r>
            <a:r>
              <a:rPr lang="en-US" sz="4000" b="1" dirty="0" err="1">
                <a:solidFill>
                  <a:schemeClr val="tx1"/>
                </a:solidFill>
              </a:rPr>
              <a:t>Mattityahu</a:t>
            </a:r>
            <a:r>
              <a:rPr lang="en-US" sz="4000" b="1" dirty="0">
                <a:solidFill>
                  <a:schemeClr val="tx1"/>
                </a:solidFill>
              </a:rPr>
              <a:t> 5:14-16)</a:t>
            </a:r>
            <a:endParaRPr lang="en-US" sz="3200" b="1" dirty="0">
              <a:solidFill>
                <a:schemeClr val="tx1"/>
              </a:solidFill>
            </a:endParaRPr>
          </a:p>
        </p:txBody>
      </p:sp>
    </p:spTree>
    <p:extLst>
      <p:ext uri="{BB962C8B-B14F-4D97-AF65-F5344CB8AC3E}">
        <p14:creationId xmlns:p14="http://schemas.microsoft.com/office/powerpoint/2010/main" val="35911432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283" y="468351"/>
            <a:ext cx="10248384" cy="6211229"/>
          </a:xfrm>
        </p:spPr>
        <p:txBody>
          <a:bodyPr>
            <a:normAutofit fontScale="92500"/>
          </a:bodyPr>
          <a:lstStyle/>
          <a:p>
            <a:pPr algn="ctr">
              <a:buNone/>
            </a:pPr>
            <a:r>
              <a:rPr lang="en-US" sz="4800" b="1" dirty="0">
                <a:solidFill>
                  <a:schemeClr val="tx1"/>
                </a:solidFill>
                <a:latin typeface="Times New Roman" pitchFamily="18" charset="0"/>
                <a:cs typeface="Times New Roman" pitchFamily="18" charset="0"/>
              </a:rPr>
              <a:t>The Righteous Walk in the Light</a:t>
            </a:r>
          </a:p>
          <a:p>
            <a:pPr marL="0" indent="0">
              <a:buNone/>
            </a:pPr>
            <a:r>
              <a:rPr lang="en-US" sz="4300" b="1" dirty="0">
                <a:solidFill>
                  <a:schemeClr val="tx1"/>
                </a:solidFill>
              </a:rPr>
              <a:t>You who love </a:t>
            </a:r>
            <a:r>
              <a:rPr lang="en-US" sz="4300" b="1" dirty="0" smtClean="0">
                <a:solidFill>
                  <a:schemeClr val="tx1"/>
                </a:solidFill>
              </a:rPr>
              <a:t>Yahuwah, </a:t>
            </a:r>
            <a:r>
              <a:rPr lang="en-US" sz="4300" b="1" dirty="0">
                <a:solidFill>
                  <a:schemeClr val="tx1"/>
                </a:solidFill>
              </a:rPr>
              <a:t>hate evil! He protects the lives of his faithful followers; he delivers them from the power of the wicked.  </a:t>
            </a:r>
            <a:r>
              <a:rPr lang="en-US" sz="4300" b="1" u="sng" dirty="0">
                <a:solidFill>
                  <a:schemeClr val="tx1"/>
                </a:solidFill>
              </a:rPr>
              <a:t>The righteous bask in the light</a:t>
            </a:r>
            <a:r>
              <a:rPr lang="en-US" sz="4300" b="1" dirty="0">
                <a:solidFill>
                  <a:schemeClr val="tx1"/>
                </a:solidFill>
              </a:rPr>
              <a:t>; the morally upright experience joy (Psalm 97:10,11).</a:t>
            </a:r>
          </a:p>
          <a:p>
            <a:pPr marL="0" indent="0">
              <a:buNone/>
            </a:pPr>
            <a:endParaRPr lang="en-US" sz="4300" b="1" dirty="0">
              <a:solidFill>
                <a:schemeClr val="tx1"/>
              </a:solidFill>
            </a:endParaRPr>
          </a:p>
          <a:p>
            <a:pPr marL="0" indent="0">
              <a:buNone/>
            </a:pPr>
            <a:r>
              <a:rPr lang="en-US" sz="4300" b="1" dirty="0">
                <a:solidFill>
                  <a:schemeClr val="tx1"/>
                </a:solidFill>
              </a:rPr>
              <a:t>But the path of the righteous is like the bright morning light, growing brighter and brighter until full day (</a:t>
            </a:r>
            <a:r>
              <a:rPr lang="en-US" sz="4300" b="1" dirty="0" err="1">
                <a:solidFill>
                  <a:schemeClr val="tx1"/>
                </a:solidFill>
              </a:rPr>
              <a:t>Mishlei</a:t>
            </a:r>
            <a:r>
              <a:rPr lang="en-US" sz="4300" b="1" dirty="0">
                <a:solidFill>
                  <a:schemeClr val="tx1"/>
                </a:solidFill>
              </a:rPr>
              <a:t> [Proverbs] 4:18).</a:t>
            </a:r>
          </a:p>
          <a:p>
            <a:pPr>
              <a:buNone/>
            </a:pPr>
            <a:endParaRPr lang="en-US" sz="5333"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3019214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0292" y="446050"/>
            <a:ext cx="11262731" cy="6133170"/>
          </a:xfrm>
        </p:spPr>
        <p:txBody>
          <a:bodyPr>
            <a:normAutofit fontScale="70000" lnSpcReduction="20000"/>
          </a:bodyPr>
          <a:lstStyle/>
          <a:p>
            <a:pPr marL="0" indent="0" algn="ctr">
              <a:buNone/>
            </a:pPr>
            <a:r>
              <a:rPr lang="en-US" sz="6933" b="1" dirty="0">
                <a:solidFill>
                  <a:schemeClr val="tx1"/>
                </a:solidFill>
              </a:rPr>
              <a:t>The Torah is Light</a:t>
            </a:r>
          </a:p>
          <a:p>
            <a:pPr marL="0" indent="0">
              <a:buNone/>
            </a:pPr>
            <a:r>
              <a:rPr lang="en-US" sz="5800" b="1" dirty="0">
                <a:solidFill>
                  <a:schemeClr val="tx1"/>
                </a:solidFill>
              </a:rPr>
              <a:t>Your Word is lamp that shows me where to walk, and a light that shines on my path (Psalm 119:105</a:t>
            </a:r>
            <a:r>
              <a:rPr lang="en-US" sz="5800" b="1" dirty="0" smtClean="0">
                <a:solidFill>
                  <a:schemeClr val="tx1"/>
                </a:solidFill>
              </a:rPr>
              <a:t>).</a:t>
            </a:r>
            <a:endParaRPr lang="en-US" sz="5800" b="1" dirty="0">
              <a:solidFill>
                <a:schemeClr val="tx1"/>
              </a:solidFill>
            </a:endParaRPr>
          </a:p>
          <a:p>
            <a:pPr marL="0" indent="0">
              <a:buNone/>
            </a:pPr>
            <a:r>
              <a:rPr lang="en-US" sz="5800" b="1" dirty="0">
                <a:solidFill>
                  <a:schemeClr val="tx1"/>
                </a:solidFill>
              </a:rPr>
              <a:t>Your Word is like a doorway through which the light shines. It gives insight to the untrained (Psalm 119:130</a:t>
            </a:r>
            <a:r>
              <a:rPr lang="en-US" sz="5800" b="1" dirty="0" smtClean="0">
                <a:solidFill>
                  <a:schemeClr val="tx1"/>
                </a:solidFill>
              </a:rPr>
              <a:t>).</a:t>
            </a:r>
            <a:endParaRPr lang="en-US" sz="5800" b="1" dirty="0">
              <a:solidFill>
                <a:schemeClr val="tx1"/>
              </a:solidFill>
            </a:endParaRPr>
          </a:p>
          <a:p>
            <a:pPr marL="0" indent="0">
              <a:buNone/>
            </a:pPr>
            <a:r>
              <a:rPr lang="en-US" sz="5800" b="1" dirty="0">
                <a:solidFill>
                  <a:schemeClr val="tx1"/>
                </a:solidFill>
              </a:rPr>
              <a:t>For the commandments are like a lamp, instruction is like a light, and rebukes of discipline are like the road leading to life, by keeping you from the evil woman, from the smooth tongue of the loose woman (</a:t>
            </a:r>
            <a:r>
              <a:rPr lang="en-US" sz="5800" b="1" dirty="0" err="1">
                <a:solidFill>
                  <a:schemeClr val="tx1"/>
                </a:solidFill>
              </a:rPr>
              <a:t>Mishlei</a:t>
            </a:r>
            <a:r>
              <a:rPr lang="en-US" sz="5800" b="1" dirty="0">
                <a:solidFill>
                  <a:schemeClr val="tx1"/>
                </a:solidFill>
              </a:rPr>
              <a:t> 6:23,24).</a:t>
            </a:r>
            <a:endParaRPr lang="en-US" sz="5800" b="1"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12571351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283" y="620486"/>
            <a:ext cx="10248384" cy="6063343"/>
          </a:xfrm>
        </p:spPr>
        <p:txBody>
          <a:bodyPr>
            <a:normAutofit/>
          </a:bodyPr>
          <a:lstStyle/>
          <a:p>
            <a:pPr marL="0" indent="0" algn="ctr">
              <a:spcBef>
                <a:spcPts val="0"/>
              </a:spcBef>
              <a:buNone/>
            </a:pPr>
            <a:r>
              <a:rPr lang="en-US" sz="4800" b="1" dirty="0">
                <a:solidFill>
                  <a:schemeClr val="tx1"/>
                </a:solidFill>
              </a:rPr>
              <a:t>Walking in the Light</a:t>
            </a:r>
          </a:p>
          <a:p>
            <a:pPr marL="0" indent="0">
              <a:spcBef>
                <a:spcPts val="0"/>
              </a:spcBef>
              <a:buNone/>
            </a:pPr>
            <a:r>
              <a:rPr lang="en-US" sz="4000" b="1" dirty="0">
                <a:solidFill>
                  <a:schemeClr val="tx1"/>
                </a:solidFill>
              </a:rPr>
              <a:t>But whoever lives by the truth comes into the light, so that it may be seen plainly that what he has done has been done through </a:t>
            </a:r>
            <a:r>
              <a:rPr lang="en-US" sz="4000" b="1" dirty="0" err="1">
                <a:solidFill>
                  <a:schemeClr val="tx1"/>
                </a:solidFill>
              </a:rPr>
              <a:t>Elohim</a:t>
            </a:r>
            <a:r>
              <a:rPr lang="en-US" sz="4000" b="1" dirty="0">
                <a:solidFill>
                  <a:schemeClr val="tx1"/>
                </a:solidFill>
              </a:rPr>
              <a:t>. (John 3:21)</a:t>
            </a:r>
          </a:p>
          <a:p>
            <a:pPr marL="0" indent="0">
              <a:spcBef>
                <a:spcPts val="0"/>
              </a:spcBef>
              <a:buNone/>
            </a:pPr>
            <a:endParaRPr lang="en-US" sz="4000" b="1" dirty="0">
              <a:solidFill>
                <a:schemeClr val="tx1"/>
              </a:solidFill>
            </a:endParaRPr>
          </a:p>
          <a:p>
            <a:pPr marL="0" indent="0">
              <a:spcBef>
                <a:spcPts val="0"/>
              </a:spcBef>
              <a:buNone/>
            </a:pPr>
            <a:r>
              <a:rPr lang="en-US" sz="4000" b="1" dirty="0">
                <a:solidFill>
                  <a:schemeClr val="tx1"/>
                </a:solidFill>
              </a:rPr>
              <a:t>Whoever loves his brother lives in the light, and there is nothing in him to make him stumble. (1 John 2:10)</a:t>
            </a:r>
          </a:p>
          <a:p>
            <a:pPr marL="0" indent="0">
              <a:spcBef>
                <a:spcPts val="0"/>
              </a:spcBef>
              <a:buNone/>
            </a:pPr>
            <a:endParaRPr lang="en-US" sz="5333" dirty="0">
              <a:solidFill>
                <a:schemeClr val="tx1"/>
              </a:solidFill>
            </a:endParaRPr>
          </a:p>
        </p:txBody>
      </p:sp>
    </p:spTree>
    <p:extLst>
      <p:ext uri="{BB962C8B-B14F-4D97-AF65-F5344CB8AC3E}">
        <p14:creationId xmlns:p14="http://schemas.microsoft.com/office/powerpoint/2010/main" val="20208363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502" y="446050"/>
            <a:ext cx="11251581" cy="6226894"/>
          </a:xfrm>
        </p:spPr>
        <p:txBody>
          <a:bodyPr>
            <a:normAutofit fontScale="70000" lnSpcReduction="20000"/>
          </a:bodyPr>
          <a:lstStyle/>
          <a:p>
            <a:pPr algn="ctr">
              <a:buNone/>
            </a:pPr>
            <a:r>
              <a:rPr lang="en-US" sz="6900" b="1" dirty="0" smtClean="0">
                <a:solidFill>
                  <a:schemeClr val="tx1"/>
                </a:solidFill>
              </a:rPr>
              <a:t>Messiah’s Declaration of Purpose</a:t>
            </a:r>
            <a:endParaRPr lang="en-US" sz="6900" b="1" dirty="0">
              <a:solidFill>
                <a:schemeClr val="tx1"/>
              </a:solidFill>
            </a:endParaRPr>
          </a:p>
          <a:p>
            <a:pPr>
              <a:buNone/>
            </a:pPr>
            <a:r>
              <a:rPr lang="en-US" sz="5333" b="1" dirty="0" smtClean="0">
                <a:solidFill>
                  <a:schemeClr val="tx1"/>
                </a:solidFill>
              </a:rPr>
              <a:t>Do </a:t>
            </a:r>
            <a:r>
              <a:rPr lang="en-US" sz="5333" b="1" dirty="0" smtClean="0"/>
              <a:t>not think </a:t>
            </a:r>
            <a:r>
              <a:rPr lang="en-US" sz="5333" b="1" dirty="0" smtClean="0">
                <a:solidFill>
                  <a:schemeClr val="tx1"/>
                </a:solidFill>
              </a:rPr>
              <a:t>that </a:t>
            </a:r>
            <a:r>
              <a:rPr lang="en-US" sz="5333" b="1" dirty="0">
                <a:solidFill>
                  <a:schemeClr val="tx1"/>
                </a:solidFill>
              </a:rPr>
              <a:t>I came to destroy the Torah or the Prophets.  I did not come to destroy but </a:t>
            </a:r>
            <a:r>
              <a:rPr lang="en-US" sz="5333" b="1" u="sng" dirty="0">
                <a:solidFill>
                  <a:schemeClr val="tx1"/>
                </a:solidFill>
              </a:rPr>
              <a:t>to fulfill</a:t>
            </a:r>
            <a:r>
              <a:rPr lang="en-US" sz="5333" b="1" dirty="0">
                <a:solidFill>
                  <a:schemeClr val="tx1"/>
                </a:solidFill>
              </a:rPr>
              <a:t>.  For truly, I say to you, till the heaven and the earth pass away, one jot or one tittle shall by no means pass from the Torah till all be done.  Whoever, then, breaks one of the least of these commands, and teaches men so, shall be called least in the reign of the heavens; but whoever does and teaches them, he shall be called great in the reign of the heavens.  For I say to you, that unless your righteousness exceeds that of the scribes and Pharisees, you shall by no means enter into the reign of the heavens (</a:t>
            </a:r>
            <a:r>
              <a:rPr lang="en-US" sz="5333" b="1" dirty="0" err="1">
                <a:solidFill>
                  <a:schemeClr val="tx1"/>
                </a:solidFill>
              </a:rPr>
              <a:t>Mattityahu</a:t>
            </a:r>
            <a:r>
              <a:rPr lang="en-US" sz="5333" b="1" dirty="0">
                <a:solidFill>
                  <a:schemeClr val="tx1"/>
                </a:solidFill>
              </a:rPr>
              <a:t> 5:17-20).</a:t>
            </a:r>
          </a:p>
        </p:txBody>
      </p:sp>
    </p:spTree>
    <p:extLst>
      <p:ext uri="{BB962C8B-B14F-4D97-AF65-F5344CB8AC3E}">
        <p14:creationId xmlns:p14="http://schemas.microsoft.com/office/powerpoint/2010/main" val="479740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6409" y="820547"/>
            <a:ext cx="10983951" cy="5687783"/>
          </a:xfrm>
        </p:spPr>
        <p:txBody>
          <a:bodyPr>
            <a:normAutofit/>
          </a:bodyPr>
          <a:lstStyle/>
          <a:p>
            <a:pPr algn="ctr">
              <a:buNone/>
            </a:pPr>
            <a:r>
              <a:rPr lang="en-US" sz="4800" b="1" dirty="0" err="1">
                <a:solidFill>
                  <a:schemeClr val="tx1"/>
                </a:solidFill>
                <a:latin typeface="Times New Roman" pitchFamily="18" charset="0"/>
                <a:cs typeface="Times New Roman" pitchFamily="18" charset="0"/>
              </a:rPr>
              <a:t>Pleero</a:t>
            </a:r>
            <a:r>
              <a:rPr lang="en-US" sz="4800" b="1" dirty="0">
                <a:solidFill>
                  <a:schemeClr val="tx1"/>
                </a:solidFill>
                <a:latin typeface="Times New Roman" pitchFamily="18" charset="0"/>
                <a:cs typeface="Times New Roman" pitchFamily="18" charset="0"/>
              </a:rPr>
              <a:t>-o</a:t>
            </a:r>
          </a:p>
          <a:p>
            <a:pPr>
              <a:buNone/>
            </a:pPr>
            <a:r>
              <a:rPr lang="en-US" sz="4000" b="1" dirty="0">
                <a:solidFill>
                  <a:schemeClr val="tx1"/>
                </a:solidFill>
              </a:rPr>
              <a:t>Depending on how one prefers to interpret the context, (</a:t>
            </a:r>
            <a:r>
              <a:rPr lang="en-US" sz="4000" b="1" dirty="0" err="1">
                <a:solidFill>
                  <a:schemeClr val="tx1"/>
                </a:solidFill>
              </a:rPr>
              <a:t>pleeroo</a:t>
            </a:r>
            <a:r>
              <a:rPr lang="en-US" sz="4000" b="1" dirty="0">
                <a:solidFill>
                  <a:schemeClr val="tx1"/>
                </a:solidFill>
              </a:rPr>
              <a:t>) is understood here either as </a:t>
            </a:r>
            <a:r>
              <a:rPr lang="en-US" sz="4000" b="1" u="sng" dirty="0">
                <a:solidFill>
                  <a:schemeClr val="tx1"/>
                </a:solidFill>
              </a:rPr>
              <a:t>fulfill</a:t>
            </a:r>
            <a:r>
              <a:rPr lang="en-US" sz="4000" b="1" dirty="0">
                <a:solidFill>
                  <a:schemeClr val="tx1"/>
                </a:solidFill>
              </a:rPr>
              <a:t>=do, carry out, or as </a:t>
            </a:r>
            <a:r>
              <a:rPr lang="en-US" sz="4000" b="1" u="sng" dirty="0">
                <a:solidFill>
                  <a:schemeClr val="tx1"/>
                </a:solidFill>
              </a:rPr>
              <a:t>bring to full expression</a:t>
            </a:r>
            <a:r>
              <a:rPr lang="en-US" sz="4000" b="1" dirty="0">
                <a:solidFill>
                  <a:schemeClr val="tx1"/>
                </a:solidFill>
              </a:rPr>
              <a:t>=show it forth in its true </a:t>
            </a:r>
            <a:r>
              <a:rPr lang="en-US" sz="4000" b="1" dirty="0" err="1">
                <a:solidFill>
                  <a:schemeClr val="tx1"/>
                </a:solidFill>
              </a:rPr>
              <a:t>mng</a:t>
            </a:r>
            <a:r>
              <a:rPr lang="en-US" sz="4000" b="1" dirty="0">
                <a:solidFill>
                  <a:schemeClr val="tx1"/>
                </a:solidFill>
              </a:rPr>
              <a:t>., or as </a:t>
            </a:r>
            <a:r>
              <a:rPr lang="en-US" sz="4000" b="1" u="sng" dirty="0">
                <a:solidFill>
                  <a:schemeClr val="tx1"/>
                </a:solidFill>
              </a:rPr>
              <a:t>fill up </a:t>
            </a:r>
            <a:r>
              <a:rPr lang="en-US" sz="4000" b="1" dirty="0">
                <a:solidFill>
                  <a:schemeClr val="tx1"/>
                </a:solidFill>
              </a:rPr>
              <a:t>=complete...(</a:t>
            </a:r>
            <a:r>
              <a:rPr lang="en-US" sz="4000" b="1" i="1" dirty="0">
                <a:solidFill>
                  <a:schemeClr val="tx1"/>
                </a:solidFill>
              </a:rPr>
              <a:t>Greek-English Lexicon of the New Testament and Other Early Christian Literature</a:t>
            </a:r>
            <a:r>
              <a:rPr lang="en-US" sz="4000" b="1" dirty="0">
                <a:solidFill>
                  <a:schemeClr val="tx1"/>
                </a:solidFill>
              </a:rPr>
              <a:t>, p.671)</a:t>
            </a:r>
            <a:endParaRPr lang="en-US" sz="4400" b="1" dirty="0">
              <a:solidFill>
                <a:schemeClr val="tx1"/>
              </a:solidFill>
            </a:endParaRPr>
          </a:p>
        </p:txBody>
      </p:sp>
    </p:spTree>
    <p:extLst>
      <p:ext uri="{BB962C8B-B14F-4D97-AF65-F5344CB8AC3E}">
        <p14:creationId xmlns:p14="http://schemas.microsoft.com/office/powerpoint/2010/main" val="426378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804" y="620486"/>
            <a:ext cx="11162371" cy="6063343"/>
          </a:xfrm>
        </p:spPr>
        <p:txBody>
          <a:bodyPr>
            <a:normAutofit/>
          </a:bodyPr>
          <a:lstStyle/>
          <a:p>
            <a:pPr marL="0" indent="0">
              <a:buNone/>
            </a:pPr>
            <a:r>
              <a:rPr lang="en-US" sz="4400" b="1" dirty="0">
                <a:solidFill>
                  <a:schemeClr val="tx1"/>
                </a:solidFill>
              </a:rPr>
              <a:t>What Does the </a:t>
            </a:r>
            <a:r>
              <a:rPr lang="en-US" sz="4400" b="1" dirty="0" err="1">
                <a:solidFill>
                  <a:schemeClr val="tx1"/>
                </a:solidFill>
              </a:rPr>
              <a:t>TaNaCH</a:t>
            </a:r>
            <a:r>
              <a:rPr lang="en-US" sz="4400" b="1" dirty="0">
                <a:solidFill>
                  <a:schemeClr val="tx1"/>
                </a:solidFill>
              </a:rPr>
              <a:t> say about Messiah?</a:t>
            </a:r>
            <a:endParaRPr lang="en-US" sz="4400" b="1" baseline="30000" dirty="0">
              <a:solidFill>
                <a:schemeClr val="tx1"/>
              </a:solidFill>
            </a:endParaRPr>
          </a:p>
          <a:p>
            <a:pPr marL="0" indent="0">
              <a:buNone/>
            </a:pPr>
            <a:r>
              <a:rPr lang="en-US" sz="4000" b="1" baseline="30000" dirty="0">
                <a:solidFill>
                  <a:schemeClr val="tx1"/>
                </a:solidFill>
              </a:rPr>
              <a:t>6</a:t>
            </a:r>
            <a:r>
              <a:rPr lang="en-US" sz="4000" b="1" dirty="0">
                <a:solidFill>
                  <a:schemeClr val="tx1"/>
                </a:solidFill>
              </a:rPr>
              <a:t> Sacrifice and offering you did not desire, but my ears you have pierced; burnt offerings and sin offerings you did not require.</a:t>
            </a:r>
          </a:p>
          <a:p>
            <a:pPr marL="0" indent="0">
              <a:buNone/>
            </a:pPr>
            <a:r>
              <a:rPr lang="en-US" sz="4000" b="1" baseline="30000" dirty="0">
                <a:solidFill>
                  <a:schemeClr val="tx1"/>
                </a:solidFill>
              </a:rPr>
              <a:t>7</a:t>
            </a:r>
            <a:r>
              <a:rPr lang="en-US" sz="4000" b="1" dirty="0">
                <a:solidFill>
                  <a:schemeClr val="tx1"/>
                </a:solidFill>
              </a:rPr>
              <a:t> Then I said, "Here I am, I have come-- it is written about me in the scroll.</a:t>
            </a:r>
          </a:p>
          <a:p>
            <a:pPr marL="0" indent="0">
              <a:buNone/>
            </a:pPr>
            <a:r>
              <a:rPr lang="en-US" sz="4000" b="1" baseline="30000" dirty="0">
                <a:solidFill>
                  <a:schemeClr val="tx1"/>
                </a:solidFill>
              </a:rPr>
              <a:t>8</a:t>
            </a:r>
            <a:r>
              <a:rPr lang="en-US" sz="4000" b="1" dirty="0">
                <a:solidFill>
                  <a:schemeClr val="tx1"/>
                </a:solidFill>
              </a:rPr>
              <a:t> I desire to do your will, O my </a:t>
            </a:r>
            <a:r>
              <a:rPr lang="en-US" sz="4000" b="1" dirty="0" err="1">
                <a:solidFill>
                  <a:schemeClr val="tx1"/>
                </a:solidFill>
              </a:rPr>
              <a:t>Elohim</a:t>
            </a:r>
            <a:r>
              <a:rPr lang="en-US" sz="4000" b="1" dirty="0">
                <a:solidFill>
                  <a:schemeClr val="tx1"/>
                </a:solidFill>
              </a:rPr>
              <a:t>; your law (Torah) is within my heart.“ (Psalm 40:6-8)</a:t>
            </a:r>
          </a:p>
          <a:p>
            <a:pPr marL="0" indent="0">
              <a:spcBef>
                <a:spcPts val="0"/>
              </a:spcBef>
              <a:buNone/>
            </a:pPr>
            <a:endParaRPr lang="en-US" sz="5333" dirty="0">
              <a:solidFill>
                <a:schemeClr val="tx1"/>
              </a:solidFill>
            </a:endParaRPr>
          </a:p>
        </p:txBody>
      </p:sp>
    </p:spTree>
    <p:extLst>
      <p:ext uri="{BB962C8B-B14F-4D97-AF65-F5344CB8AC3E}">
        <p14:creationId xmlns:p14="http://schemas.microsoft.com/office/powerpoint/2010/main" val="27483931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654" y="620486"/>
            <a:ext cx="10972800" cy="6063343"/>
          </a:xfrm>
        </p:spPr>
        <p:txBody>
          <a:bodyPr>
            <a:normAutofit/>
          </a:bodyPr>
          <a:lstStyle/>
          <a:p>
            <a:pPr marL="0" indent="0" algn="ctr">
              <a:spcBef>
                <a:spcPts val="0"/>
              </a:spcBef>
              <a:buNone/>
            </a:pPr>
            <a:r>
              <a:rPr lang="en-US" sz="3733" b="1" dirty="0">
                <a:solidFill>
                  <a:schemeClr val="tx1"/>
                </a:solidFill>
              </a:rPr>
              <a:t>When He Comes, Will Messiah Teach the Torah?</a:t>
            </a:r>
          </a:p>
          <a:p>
            <a:pPr marL="0" indent="0">
              <a:buNone/>
            </a:pPr>
            <a:r>
              <a:rPr lang="en-US" sz="3733" b="1" baseline="30000" dirty="0">
                <a:solidFill>
                  <a:schemeClr val="tx1"/>
                </a:solidFill>
              </a:rPr>
              <a:t>2</a:t>
            </a:r>
            <a:r>
              <a:rPr lang="en-US" sz="3733" b="1" dirty="0">
                <a:solidFill>
                  <a:schemeClr val="tx1"/>
                </a:solidFill>
              </a:rPr>
              <a:t> In the last days the mountain of </a:t>
            </a:r>
            <a:r>
              <a:rPr lang="en-US" sz="3733" b="1" dirty="0" smtClean="0">
                <a:solidFill>
                  <a:schemeClr val="tx1"/>
                </a:solidFill>
              </a:rPr>
              <a:t>Yahuwah's </a:t>
            </a:r>
            <a:r>
              <a:rPr lang="en-US" sz="3733" b="1" dirty="0">
                <a:solidFill>
                  <a:schemeClr val="tx1"/>
                </a:solidFill>
              </a:rPr>
              <a:t>temple will be established as chief among the mountains; it will be raised above the hills, and all nations will stream to it.</a:t>
            </a:r>
          </a:p>
          <a:p>
            <a:pPr marL="0" indent="0">
              <a:buNone/>
            </a:pPr>
            <a:r>
              <a:rPr lang="en-US" sz="3733" b="1" baseline="30000" dirty="0">
                <a:solidFill>
                  <a:schemeClr val="tx1"/>
                </a:solidFill>
              </a:rPr>
              <a:t>3</a:t>
            </a:r>
            <a:r>
              <a:rPr lang="en-US" sz="3733" b="1" dirty="0">
                <a:solidFill>
                  <a:schemeClr val="tx1"/>
                </a:solidFill>
              </a:rPr>
              <a:t> Many peoples will come and say, "Come, let us go up to the mountain of </a:t>
            </a:r>
            <a:r>
              <a:rPr lang="en-US" sz="3733" b="1" dirty="0" smtClean="0">
                <a:solidFill>
                  <a:schemeClr val="tx1"/>
                </a:solidFill>
              </a:rPr>
              <a:t>Yahuwah, </a:t>
            </a:r>
            <a:r>
              <a:rPr lang="en-US" sz="3733" b="1" dirty="0">
                <a:solidFill>
                  <a:schemeClr val="tx1"/>
                </a:solidFill>
              </a:rPr>
              <a:t>to the house of the Elohim of </a:t>
            </a:r>
            <a:r>
              <a:rPr lang="en-US" sz="3733" b="1" dirty="0" err="1">
                <a:solidFill>
                  <a:schemeClr val="tx1"/>
                </a:solidFill>
              </a:rPr>
              <a:t>Ya'acov</a:t>
            </a:r>
            <a:r>
              <a:rPr lang="en-US" sz="3733" b="1" dirty="0">
                <a:solidFill>
                  <a:schemeClr val="tx1"/>
                </a:solidFill>
              </a:rPr>
              <a:t>. He will teach us his ways, so that we may walk in his paths." The Torah will go out from Zion, the word of </a:t>
            </a:r>
            <a:r>
              <a:rPr lang="en-US" sz="3733" b="1" dirty="0" smtClean="0">
                <a:solidFill>
                  <a:schemeClr val="tx1"/>
                </a:solidFill>
              </a:rPr>
              <a:t>Yahuwah </a:t>
            </a:r>
            <a:r>
              <a:rPr lang="en-US" sz="3733" b="1" dirty="0">
                <a:solidFill>
                  <a:schemeClr val="tx1"/>
                </a:solidFill>
              </a:rPr>
              <a:t>from </a:t>
            </a:r>
            <a:r>
              <a:rPr lang="en-US" sz="3733" b="1" dirty="0" err="1">
                <a:solidFill>
                  <a:schemeClr val="tx1"/>
                </a:solidFill>
              </a:rPr>
              <a:t>Yerushalayim</a:t>
            </a:r>
            <a:r>
              <a:rPr lang="en-US" sz="3733" b="1" dirty="0">
                <a:solidFill>
                  <a:schemeClr val="tx1"/>
                </a:solidFill>
              </a:rPr>
              <a:t>. (Isaiah 2:2-3)</a:t>
            </a:r>
          </a:p>
        </p:txBody>
      </p:sp>
    </p:spTree>
    <p:extLst>
      <p:ext uri="{BB962C8B-B14F-4D97-AF65-F5344CB8AC3E}">
        <p14:creationId xmlns:p14="http://schemas.microsoft.com/office/powerpoint/2010/main" val="23856841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Part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53083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3007</TotalTime>
  <Words>2183</Words>
  <Application>Microsoft Office PowerPoint</Application>
  <PresentationFormat>Widescreen</PresentationFormat>
  <Paragraphs>179</Paragraphs>
  <Slides>50</Slides>
  <Notes>49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Part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31</cp:revision>
  <dcterms:created xsi:type="dcterms:W3CDTF">2018-11-07T08:55:54Z</dcterms:created>
  <dcterms:modified xsi:type="dcterms:W3CDTF">2019-01-08T01:22:08Z</dcterms:modified>
</cp:coreProperties>
</file>