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64" r:id="rId2"/>
    <p:sldId id="257" r:id="rId3"/>
    <p:sldId id="715" r:id="rId4"/>
    <p:sldId id="695" r:id="rId5"/>
    <p:sldId id="713" r:id="rId6"/>
    <p:sldId id="722" r:id="rId7"/>
    <p:sldId id="696" r:id="rId8"/>
    <p:sldId id="712" r:id="rId9"/>
    <p:sldId id="697" r:id="rId10"/>
    <p:sldId id="699" r:id="rId11"/>
    <p:sldId id="698" r:id="rId12"/>
    <p:sldId id="700" r:id="rId13"/>
    <p:sldId id="701" r:id="rId14"/>
    <p:sldId id="702" r:id="rId15"/>
    <p:sldId id="714" r:id="rId16"/>
    <p:sldId id="703" r:id="rId17"/>
    <p:sldId id="704" r:id="rId18"/>
    <p:sldId id="717" r:id="rId19"/>
    <p:sldId id="716" r:id="rId20"/>
    <p:sldId id="718" r:id="rId21"/>
    <p:sldId id="719" r:id="rId22"/>
    <p:sldId id="720" r:id="rId23"/>
    <p:sldId id="723" r:id="rId24"/>
    <p:sldId id="705" r:id="rId25"/>
    <p:sldId id="706" r:id="rId26"/>
    <p:sldId id="707" r:id="rId27"/>
    <p:sldId id="708" r:id="rId28"/>
    <p:sldId id="710" r:id="rId29"/>
    <p:sldId id="711" r:id="rId30"/>
    <p:sldId id="721" r:id="rId31"/>
    <p:sldId id="628"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701" autoAdjust="0"/>
    <p:restoredTop sz="94655" autoAdjust="0"/>
  </p:normalViewPr>
  <p:slideViewPr>
    <p:cSldViewPr snapToGrid="0">
      <p:cViewPr varScale="1">
        <p:scale>
          <a:sx n="72" d="100"/>
          <a:sy n="72" d="100"/>
        </p:scale>
        <p:origin x="96" y="546"/>
      </p:cViewPr>
      <p:guideLst/>
    </p:cSldViewPr>
  </p:slideViewPr>
  <p:outlineViewPr>
    <p:cViewPr>
      <p:scale>
        <a:sx n="33" d="100"/>
        <a:sy n="33" d="100"/>
      </p:scale>
      <p:origin x="0" y="-2973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2/7/2020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59360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32760089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25998700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7142737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13348741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31584999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21988971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36321088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27581362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28411225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37785305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15250994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23832153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17404387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16448934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5147467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29648969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17272481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20415173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28702955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998857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19290412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15300010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3445521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112259916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39100007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36091790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7342225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227687477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27330651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F47777-84D7-4CF1-B56F-347CA25596FD}" type="datetimeFigureOut">
              <a:rPr lang="en-US" smtClean="0"/>
              <a:t>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F47777-84D7-4CF1-B56F-347CA25596FD}" type="datetimeFigureOut">
              <a:rPr lang="en-US" smtClean="0"/>
              <a:t>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F47777-84D7-4CF1-B56F-347CA25596FD}" type="datetimeFigureOut">
              <a:rPr lang="en-US" smtClean="0"/>
              <a:t>2/7/2020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F47777-84D7-4CF1-B56F-347CA25596FD}" type="datetimeFigureOut">
              <a:rPr lang="en-US" smtClean="0"/>
              <a:t>2/7/2020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2/7/2020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2/7/2020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98715"/>
            <a:ext cx="11038115" cy="6030684"/>
          </a:xfrm>
        </p:spPr>
        <p:txBody>
          <a:bodyPr>
            <a:normAutofit/>
          </a:bodyPr>
          <a:lstStyle/>
          <a:p>
            <a:pPr algn="ctr">
              <a:buNone/>
            </a:pPr>
            <a:r>
              <a:rPr lang="en-US" sz="5200" b="1" dirty="0">
                <a:solidFill>
                  <a:schemeClr val="accent1">
                    <a:lumMod val="50000"/>
                  </a:schemeClr>
                </a:solidFill>
                <a:latin typeface="Helvetica" pitchFamily="34" charset="0"/>
                <a:cs typeface="Helvetica" pitchFamily="34" charset="0"/>
              </a:rPr>
              <a:t>Shabbat Shalom Saints</a:t>
            </a:r>
            <a:endParaRPr lang="en-US" sz="2400" dirty="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Proclaiming the Ancient Paths of Our Biblical Roots</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February 8, 2020</a:t>
            </a:r>
            <a:endParaRPr lang="en-US" sz="5333" b="1" dirty="0">
              <a:solidFill>
                <a:schemeClr val="tx1">
                  <a:lumMod val="95000"/>
                  <a:lumOff val="5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marL="0" indent="0" algn="ctr">
              <a:spcBef>
                <a:spcPts val="0"/>
              </a:spcBef>
              <a:buNone/>
            </a:pPr>
            <a:endParaRPr lang="en-US" sz="6600" b="1" dirty="0">
              <a:solidFill>
                <a:schemeClr val="accent2">
                  <a:lumMod val="50000"/>
                </a:schemeClr>
              </a:solidFill>
              <a:latin typeface="Helvetica" pitchFamily="34" charset="0"/>
              <a:cs typeface="Helvetica" pitchFamily="34" charset="0"/>
            </a:endParaRPr>
          </a:p>
          <a:p>
            <a:pPr marL="0" indent="0" algn="ctr">
              <a:spcBef>
                <a:spcPts val="0"/>
              </a:spcBef>
              <a:buNone/>
            </a:pPr>
            <a:r>
              <a:rPr lang="en-US" sz="6600" b="1" dirty="0" smtClean="0">
                <a:solidFill>
                  <a:schemeClr val="accent2">
                    <a:lumMod val="50000"/>
                  </a:schemeClr>
                </a:solidFill>
                <a:latin typeface="Helvetica" pitchFamily="34" charset="0"/>
                <a:cs typeface="Helvetica" pitchFamily="34" charset="0"/>
              </a:rPr>
              <a:t>Healings By the Disciples of Messiah</a:t>
            </a:r>
            <a:endParaRPr lang="en-US" sz="6000" b="1" dirty="0" smtClean="0">
              <a:solidFill>
                <a:schemeClr val="accent2">
                  <a:lumMod val="50000"/>
                </a:schemeClr>
              </a:solidFill>
              <a:latin typeface="Helvetica" pitchFamily="34" charset="0"/>
              <a:cs typeface="Helvetica" pitchFamily="34" charset="0"/>
            </a:endParaRPr>
          </a:p>
          <a:p>
            <a:pPr algn="ctr">
              <a:buNone/>
            </a:pPr>
            <a:endParaRPr lang="en-US" sz="3733" dirty="0" smtClean="0">
              <a:solidFill>
                <a:schemeClr val="tx1">
                  <a:lumMod val="95000"/>
                  <a:lumOff val="5000"/>
                </a:schemeClr>
              </a:solidFill>
              <a:latin typeface="Helvetica" pitchFamily="34" charset="0"/>
              <a:cs typeface="Helvetica" pitchFamily="34" charset="0"/>
            </a:endParaRPr>
          </a:p>
          <a:p>
            <a:pPr marL="0" indent="0" algn="ctr">
              <a:buNone/>
            </a:pPr>
            <a:r>
              <a:rPr lang="en-US" sz="4400" b="1" dirty="0" smtClean="0"/>
              <a:t>More New Testament Examples of the Authority </a:t>
            </a:r>
            <a:r>
              <a:rPr lang="en-US" sz="4400" b="1" dirty="0" smtClean="0"/>
              <a:t>Messiah Has Given to Us</a:t>
            </a:r>
            <a:endParaRPr lang="en-US" sz="4400" b="1" dirty="0"/>
          </a:p>
        </p:txBody>
      </p:sp>
    </p:spTree>
    <p:extLst>
      <p:ext uri="{BB962C8B-B14F-4D97-AF65-F5344CB8AC3E}">
        <p14:creationId xmlns:p14="http://schemas.microsoft.com/office/powerpoint/2010/main" val="39762457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Be in Good Health</a:t>
            </a:r>
            <a:endParaRPr lang="en-US" sz="4800" b="1" dirty="0">
              <a:solidFill>
                <a:schemeClr val="tx1"/>
              </a:solidFill>
              <a:latin typeface="+mn-lt"/>
              <a:cs typeface="Times New Roman" pitchFamily="18" charset="0"/>
            </a:endParaRPr>
          </a:p>
          <a:p>
            <a:pPr marL="0" indent="0">
              <a:buNone/>
            </a:pPr>
            <a:r>
              <a:rPr lang="en-US" sz="4000" b="1" dirty="0"/>
              <a:t>Beloved, I pray that in all respects you may prosper and be in good health, just as your soul prospers</a:t>
            </a:r>
            <a:r>
              <a:rPr lang="en-US" sz="4000" b="1" dirty="0" smtClean="0"/>
              <a:t>.  3 John 2</a:t>
            </a:r>
            <a:endParaRPr lang="en-US" sz="4000" b="1" dirty="0"/>
          </a:p>
        </p:txBody>
      </p:sp>
    </p:spTree>
    <p:extLst>
      <p:ext uri="{BB962C8B-B14F-4D97-AF65-F5344CB8AC3E}">
        <p14:creationId xmlns:p14="http://schemas.microsoft.com/office/powerpoint/2010/main" val="20407373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Authority Given to the Apostles</a:t>
            </a:r>
            <a:endParaRPr lang="en-US" sz="4800" b="1" dirty="0">
              <a:solidFill>
                <a:schemeClr val="tx1"/>
              </a:solidFill>
              <a:latin typeface="+mn-lt"/>
              <a:cs typeface="Times New Roman" pitchFamily="18" charset="0"/>
            </a:endParaRPr>
          </a:p>
          <a:p>
            <a:pPr marL="0" indent="0">
              <a:buNone/>
            </a:pPr>
            <a:r>
              <a:rPr lang="en-US" sz="4000" b="1" dirty="0" smtClean="0"/>
              <a:t>These </a:t>
            </a:r>
            <a:r>
              <a:rPr lang="en-US" sz="4000" b="1" dirty="0"/>
              <a:t>twelve Yahusha sent out after instructing them: "Do not go in [the] way </a:t>
            </a:r>
            <a:r>
              <a:rPr lang="en-US" sz="4000" b="1" dirty="0" smtClean="0"/>
              <a:t>of </a:t>
            </a:r>
            <a:r>
              <a:rPr lang="en-US" sz="4000" b="1" dirty="0"/>
              <a:t>Gentiles, and do not enter [any] city of the Samaritans</a:t>
            </a:r>
            <a:r>
              <a:rPr lang="en-US" sz="4000" b="1" dirty="0" smtClean="0"/>
              <a:t>; </a:t>
            </a:r>
            <a:r>
              <a:rPr lang="en-US" sz="4000" b="1" dirty="0"/>
              <a:t>but rather go to the lost sheep of the house of Israel.</a:t>
            </a:r>
          </a:p>
          <a:p>
            <a:pPr marL="0" indent="0">
              <a:buNone/>
            </a:pPr>
            <a:r>
              <a:rPr lang="en-US" sz="4000" b="1" dirty="0" smtClean="0"/>
              <a:t>"And </a:t>
            </a:r>
            <a:r>
              <a:rPr lang="en-US" sz="4000" b="1" dirty="0"/>
              <a:t>as you go, preach, saying, 'The kingdom of heaven is at hand</a:t>
            </a:r>
            <a:r>
              <a:rPr lang="en-US" sz="4000" b="1" dirty="0" smtClean="0"/>
              <a:t>.' Heal sick ones, </a:t>
            </a:r>
            <a:r>
              <a:rPr lang="en-US" sz="4000" b="1" dirty="0"/>
              <a:t>raise </a:t>
            </a:r>
            <a:r>
              <a:rPr lang="en-US" sz="4000" b="1" dirty="0" smtClean="0"/>
              <a:t>dead ones, </a:t>
            </a:r>
            <a:r>
              <a:rPr lang="en-US" sz="4000" b="1" dirty="0"/>
              <a:t>cleanse </a:t>
            </a:r>
            <a:r>
              <a:rPr lang="en-US" sz="4000" b="1" dirty="0" smtClean="0"/>
              <a:t>lepers</a:t>
            </a:r>
            <a:r>
              <a:rPr lang="en-US" sz="4000" b="1" dirty="0"/>
              <a:t>, cast out demons. Freely you received, freely give</a:t>
            </a:r>
            <a:r>
              <a:rPr lang="en-US" sz="4000" b="1" dirty="0" smtClean="0"/>
              <a:t>.  Matthew 10:5-8</a:t>
            </a:r>
            <a:endParaRPr lang="en-US" sz="4000" b="1" dirty="0"/>
          </a:p>
        </p:txBody>
      </p:sp>
    </p:spTree>
    <p:extLst>
      <p:ext uri="{BB962C8B-B14F-4D97-AF65-F5344CB8AC3E}">
        <p14:creationId xmlns:p14="http://schemas.microsoft.com/office/powerpoint/2010/main" val="39915333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800" b="1" dirty="0" smtClean="0">
                <a:solidFill>
                  <a:schemeClr val="tx1"/>
                </a:solidFill>
                <a:latin typeface="+mn-lt"/>
                <a:cs typeface="Times New Roman" pitchFamily="18" charset="0"/>
              </a:rPr>
              <a:t>Authority Given to the Apostles</a:t>
            </a:r>
            <a:endParaRPr lang="en-US" sz="4800" b="1" dirty="0">
              <a:solidFill>
                <a:schemeClr val="tx1"/>
              </a:solidFill>
              <a:latin typeface="+mn-lt"/>
              <a:cs typeface="Times New Roman" pitchFamily="18" charset="0"/>
            </a:endParaRPr>
          </a:p>
          <a:p>
            <a:pPr marL="0" indent="0">
              <a:buNone/>
            </a:pPr>
            <a:r>
              <a:rPr lang="en-US" sz="4000" b="1" dirty="0" smtClean="0"/>
              <a:t>The </a:t>
            </a:r>
            <a:r>
              <a:rPr lang="en-US" sz="4000" b="1" dirty="0"/>
              <a:t>seventy returned with joy, saying, "Lord, even the demons are subject to us in Your name</a:t>
            </a:r>
            <a:r>
              <a:rPr lang="en-US" sz="4000" b="1" dirty="0" smtClean="0"/>
              <a:t>." </a:t>
            </a:r>
            <a:r>
              <a:rPr lang="en-US" sz="4000" b="1" dirty="0"/>
              <a:t>And He said to them, </a:t>
            </a:r>
            <a:r>
              <a:rPr lang="en-US" sz="4000" b="1" dirty="0" smtClean="0"/>
              <a:t>I </a:t>
            </a:r>
            <a:r>
              <a:rPr lang="en-US" sz="4000" b="1" dirty="0"/>
              <a:t>was watching Satan fall from heaven like </a:t>
            </a:r>
            <a:r>
              <a:rPr lang="en-US" sz="4000" b="1" dirty="0" smtClean="0"/>
              <a:t>lightning. </a:t>
            </a:r>
            <a:r>
              <a:rPr lang="en-US" sz="4000" b="1" u="sng" dirty="0" smtClean="0"/>
              <a:t>Behold</a:t>
            </a:r>
            <a:r>
              <a:rPr lang="en-US" sz="4000" b="1" u="sng" dirty="0"/>
              <a:t>, I have given you authority to tread on serpents and scorpions, and over all the power of the enemy, and nothing will injure </a:t>
            </a:r>
            <a:r>
              <a:rPr lang="en-US" sz="4000" b="1" u="sng" dirty="0" smtClean="0"/>
              <a:t>you.</a:t>
            </a:r>
            <a:r>
              <a:rPr lang="en-US" sz="4000" b="1" dirty="0" smtClean="0"/>
              <a:t>  Nevertheless </a:t>
            </a:r>
            <a:r>
              <a:rPr lang="en-US" sz="4000" b="1" dirty="0"/>
              <a:t>do not rejoice in this, that the spirits are subject to you, but rejoice that your names are recorded in heaven</a:t>
            </a:r>
            <a:r>
              <a:rPr lang="en-US" sz="4000" b="1" dirty="0" smtClean="0"/>
              <a:t>.“  Luke 10:17-20</a:t>
            </a:r>
            <a:endParaRPr lang="en-US" sz="4000" b="1" dirty="0"/>
          </a:p>
        </p:txBody>
      </p:sp>
    </p:spTree>
    <p:extLst>
      <p:ext uri="{BB962C8B-B14F-4D97-AF65-F5344CB8AC3E}">
        <p14:creationId xmlns:p14="http://schemas.microsoft.com/office/powerpoint/2010/main" val="305762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Authority Of Messiah</a:t>
            </a:r>
            <a:endParaRPr lang="en-US" sz="4800" b="1" dirty="0">
              <a:solidFill>
                <a:schemeClr val="tx1"/>
              </a:solidFill>
              <a:latin typeface="+mn-lt"/>
              <a:cs typeface="Times New Roman" pitchFamily="18" charset="0"/>
            </a:endParaRPr>
          </a:p>
          <a:p>
            <a:pPr marL="0" indent="0">
              <a:buNone/>
            </a:pPr>
            <a:r>
              <a:rPr lang="en-US" sz="4000" b="1" dirty="0" smtClean="0"/>
              <a:t>And </a:t>
            </a:r>
            <a:r>
              <a:rPr lang="en-US" sz="4000" b="1" dirty="0"/>
              <a:t>Yahusha came up and spoke to them, saying, "All authority has been given to Me in heaven and on earth.</a:t>
            </a:r>
          </a:p>
          <a:p>
            <a:pPr marL="0" indent="0">
              <a:buNone/>
            </a:pPr>
            <a:r>
              <a:rPr lang="en-US" sz="4000" b="1" dirty="0" smtClean="0"/>
              <a:t>"</a:t>
            </a:r>
            <a:r>
              <a:rPr lang="en-US" sz="4000" b="1" dirty="0"/>
              <a:t>Go therefore and make disciples of all the nations, baptizing them in the name of the Father and the Son and the Holy Spirit</a:t>
            </a:r>
            <a:r>
              <a:rPr lang="en-US" sz="4000" b="1" dirty="0" smtClean="0"/>
              <a:t>, </a:t>
            </a:r>
            <a:r>
              <a:rPr lang="en-US" sz="4000" b="1" dirty="0"/>
              <a:t>teaching them to observe all that I commanded you; and lo, I am with you always, even to the end of the age."</a:t>
            </a:r>
          </a:p>
          <a:p>
            <a:pPr marL="0" indent="0">
              <a:buNone/>
            </a:pPr>
            <a:r>
              <a:rPr lang="en-US" sz="4000" b="1" dirty="0" smtClean="0"/>
              <a:t>Matthew 28:18-20</a:t>
            </a:r>
            <a:endParaRPr lang="en-US" sz="4000" b="1" dirty="0"/>
          </a:p>
        </p:txBody>
      </p:sp>
    </p:spTree>
    <p:extLst>
      <p:ext uri="{BB962C8B-B14F-4D97-AF65-F5344CB8AC3E}">
        <p14:creationId xmlns:p14="http://schemas.microsoft.com/office/powerpoint/2010/main" val="335122710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800" b="1" dirty="0" smtClean="0">
                <a:solidFill>
                  <a:schemeClr val="tx1"/>
                </a:solidFill>
                <a:latin typeface="+mn-lt"/>
                <a:cs typeface="Times New Roman" pitchFamily="18" charset="0"/>
              </a:rPr>
              <a:t>Signs Accompanying His Disciples</a:t>
            </a:r>
            <a:endParaRPr lang="en-US" sz="4800" b="1" dirty="0">
              <a:solidFill>
                <a:schemeClr val="tx1"/>
              </a:solidFill>
              <a:latin typeface="+mn-lt"/>
              <a:cs typeface="Times New Roman" pitchFamily="18" charset="0"/>
            </a:endParaRPr>
          </a:p>
          <a:p>
            <a:pPr marL="0" indent="0">
              <a:buNone/>
            </a:pPr>
            <a:r>
              <a:rPr lang="en-US" sz="4000" b="1" dirty="0" smtClean="0"/>
              <a:t>And </a:t>
            </a:r>
            <a:r>
              <a:rPr lang="en-US" sz="4000" b="1" dirty="0"/>
              <a:t>He said to them, "Go into all the world and preach the gospel to all creation</a:t>
            </a:r>
            <a:r>
              <a:rPr lang="en-US" sz="4000" b="1" dirty="0" smtClean="0"/>
              <a:t>. </a:t>
            </a:r>
            <a:r>
              <a:rPr lang="en-US" sz="4000" b="1" dirty="0"/>
              <a:t>"He who has believed and has been baptized shall be saved; but he who has disbelieved shall be condemned.</a:t>
            </a:r>
          </a:p>
          <a:p>
            <a:pPr marL="0" indent="0">
              <a:buNone/>
            </a:pPr>
            <a:r>
              <a:rPr lang="en-US" sz="4000" b="1" dirty="0" smtClean="0"/>
              <a:t>"These </a:t>
            </a:r>
            <a:r>
              <a:rPr lang="en-US" sz="4000" b="1" dirty="0"/>
              <a:t>signs will accompany those who have believed: in My name they will cast out demons, they will speak with new tongues</a:t>
            </a:r>
            <a:r>
              <a:rPr lang="en-US" sz="4000" b="1" dirty="0" smtClean="0"/>
              <a:t>; </a:t>
            </a:r>
            <a:r>
              <a:rPr lang="en-US" sz="4000" b="1" dirty="0"/>
              <a:t>they will pick up serpents, and if they drink any deadly [poison], it will not hurt them; they will lay hands on the sick, and they will recover</a:t>
            </a:r>
            <a:r>
              <a:rPr lang="en-US" sz="4000" b="1" dirty="0" smtClean="0"/>
              <a:t>.“  Mark 16:15-18</a:t>
            </a:r>
            <a:endParaRPr lang="en-US" sz="4000" b="1" dirty="0"/>
          </a:p>
        </p:txBody>
      </p:sp>
    </p:spTree>
    <p:extLst>
      <p:ext uri="{BB962C8B-B14F-4D97-AF65-F5344CB8AC3E}">
        <p14:creationId xmlns:p14="http://schemas.microsoft.com/office/powerpoint/2010/main" val="209428586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Healing of the Lame Man</a:t>
            </a:r>
            <a:endParaRPr lang="en-US" sz="4800" b="1" dirty="0">
              <a:solidFill>
                <a:schemeClr val="tx1"/>
              </a:solidFill>
              <a:latin typeface="+mn-lt"/>
              <a:cs typeface="Times New Roman" pitchFamily="18" charset="0"/>
            </a:endParaRPr>
          </a:p>
          <a:p>
            <a:pPr marL="0" indent="0">
              <a:buNone/>
            </a:pPr>
            <a:r>
              <a:rPr lang="en-US" sz="4000" b="1" dirty="0"/>
              <a:t>Now Peter and John were going up to the temple at the ninth [hour], the hour of </a:t>
            </a:r>
            <a:r>
              <a:rPr lang="en-US" sz="4000" b="1" dirty="0" smtClean="0"/>
              <a:t>prayer.  And </a:t>
            </a:r>
            <a:r>
              <a:rPr lang="en-US" sz="4000" b="1" dirty="0"/>
              <a:t>a man who had been lame from his mother's womb was being carried along, whom they used to set down every day at the gate of the temple which is called Beautiful, in order to beg alms of those who were entering the </a:t>
            </a:r>
            <a:r>
              <a:rPr lang="en-US" sz="4000" b="1" dirty="0" smtClean="0"/>
              <a:t>temple. </a:t>
            </a:r>
            <a:r>
              <a:rPr lang="en-US" sz="4000" b="1" dirty="0"/>
              <a:t>When he saw Peter and John about to go into the temple, he [began] asking to receive alms</a:t>
            </a:r>
            <a:r>
              <a:rPr lang="en-US" sz="4000" b="1" dirty="0" smtClean="0"/>
              <a:t>.  Acts 3:1-3</a:t>
            </a:r>
            <a:endParaRPr lang="en-US" sz="4000" b="1" dirty="0"/>
          </a:p>
        </p:txBody>
      </p:sp>
    </p:spTree>
    <p:extLst>
      <p:ext uri="{BB962C8B-B14F-4D97-AF65-F5344CB8AC3E}">
        <p14:creationId xmlns:p14="http://schemas.microsoft.com/office/powerpoint/2010/main" val="383270221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a:cs typeface="Times New Roman" pitchFamily="18" charset="0"/>
              </a:rPr>
              <a:t>Healing of the Lame </a:t>
            </a:r>
            <a:r>
              <a:rPr lang="en-US" sz="4800" b="1" dirty="0" smtClean="0">
                <a:cs typeface="Times New Roman" pitchFamily="18" charset="0"/>
              </a:rPr>
              <a:t>Man</a:t>
            </a:r>
            <a:endParaRPr lang="en-US" sz="4800" b="1" dirty="0">
              <a:solidFill>
                <a:schemeClr val="tx1"/>
              </a:solidFill>
              <a:latin typeface="+mn-lt"/>
              <a:cs typeface="Times New Roman" pitchFamily="18" charset="0"/>
            </a:endParaRPr>
          </a:p>
          <a:p>
            <a:pPr marL="0" indent="0">
              <a:buNone/>
            </a:pPr>
            <a:r>
              <a:rPr lang="en-US" sz="4000" b="1" dirty="0"/>
              <a:t>But Peter, along with John, fixed his gaze on him and said, "Look at us</a:t>
            </a:r>
            <a:r>
              <a:rPr lang="en-US" sz="4000" b="1" dirty="0" smtClean="0"/>
              <a:t>!" </a:t>
            </a:r>
            <a:r>
              <a:rPr lang="en-US" sz="4000" b="1" dirty="0"/>
              <a:t>And he [began] to give them his attention, expecting to receive something from </a:t>
            </a:r>
            <a:r>
              <a:rPr lang="en-US" sz="4000" b="1" dirty="0" smtClean="0"/>
              <a:t>them. </a:t>
            </a:r>
            <a:r>
              <a:rPr lang="en-US" sz="4000" b="1" dirty="0"/>
              <a:t>But Peter said, "I do not possess silver and gold, but what I do have I give to you: In the name of Yahusha Messiah the Nazarene-- walk!"</a:t>
            </a:r>
          </a:p>
          <a:p>
            <a:pPr marL="0" indent="0">
              <a:buNone/>
            </a:pPr>
            <a:r>
              <a:rPr lang="en-US" sz="4000" b="1" dirty="0" smtClean="0"/>
              <a:t> Acts 3:4-6</a:t>
            </a:r>
            <a:endParaRPr lang="en-US" sz="4000" b="1" dirty="0"/>
          </a:p>
        </p:txBody>
      </p:sp>
    </p:spTree>
    <p:extLst>
      <p:ext uri="{BB962C8B-B14F-4D97-AF65-F5344CB8AC3E}">
        <p14:creationId xmlns:p14="http://schemas.microsoft.com/office/powerpoint/2010/main" val="258838021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a:cs typeface="Times New Roman" pitchFamily="18" charset="0"/>
              </a:rPr>
              <a:t>Healing of the Lame Man</a:t>
            </a:r>
          </a:p>
          <a:p>
            <a:pPr marL="0" indent="0">
              <a:buNone/>
            </a:pPr>
            <a:r>
              <a:rPr lang="en-US" sz="4000" b="1" dirty="0"/>
              <a:t>And seizing him by the right hand, he raised him up; and immediately his feet and his ankles were strengthened</a:t>
            </a:r>
            <a:r>
              <a:rPr lang="en-US" sz="4000" b="1" dirty="0" smtClean="0"/>
              <a:t>. </a:t>
            </a:r>
            <a:r>
              <a:rPr lang="en-US" sz="4000" b="1" dirty="0"/>
              <a:t>With a leap he stood upright and [began] to walk; and he entered the temple with them, walking and leaping and praising </a:t>
            </a:r>
            <a:r>
              <a:rPr lang="en-US" sz="4000" b="1" dirty="0" smtClean="0"/>
              <a:t>Elohim. </a:t>
            </a:r>
            <a:r>
              <a:rPr lang="en-US" sz="4000" b="1" dirty="0"/>
              <a:t>And all the people saw him walking and praising </a:t>
            </a:r>
            <a:r>
              <a:rPr lang="en-US" sz="4000" b="1" dirty="0" smtClean="0"/>
              <a:t>Elohim;  Acts 3:7-9</a:t>
            </a:r>
            <a:endParaRPr lang="en-US" sz="5400" b="1" dirty="0"/>
          </a:p>
        </p:txBody>
      </p:sp>
    </p:spTree>
    <p:extLst>
      <p:ext uri="{BB962C8B-B14F-4D97-AF65-F5344CB8AC3E}">
        <p14:creationId xmlns:p14="http://schemas.microsoft.com/office/powerpoint/2010/main" val="10945410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Peter’s Explanation</a:t>
            </a:r>
            <a:endParaRPr lang="en-US" sz="4800" b="1" dirty="0">
              <a:solidFill>
                <a:schemeClr val="tx1"/>
              </a:solidFill>
              <a:latin typeface="+mn-lt"/>
              <a:cs typeface="Times New Roman" pitchFamily="18" charset="0"/>
            </a:endParaRPr>
          </a:p>
          <a:p>
            <a:pPr marL="0" indent="0">
              <a:buNone/>
            </a:pPr>
            <a:r>
              <a:rPr lang="en-US" sz="4000" b="1" dirty="0"/>
              <a:t>And on the basis of faith in His name, [it is] the name of Yahusha which has strengthened this man whom you see and know; and the faith which [comes] through Him has given him this perfect health in the presence of you all.</a:t>
            </a:r>
          </a:p>
          <a:p>
            <a:pPr marL="0" indent="0">
              <a:buNone/>
            </a:pPr>
            <a:r>
              <a:rPr lang="en-US" sz="4000" b="1" dirty="0" smtClean="0"/>
              <a:t>Acts 3:16</a:t>
            </a:r>
            <a:endParaRPr lang="en-US" sz="4000" b="1" dirty="0"/>
          </a:p>
        </p:txBody>
      </p:sp>
    </p:spTree>
    <p:extLst>
      <p:ext uri="{BB962C8B-B14F-4D97-AF65-F5344CB8AC3E}">
        <p14:creationId xmlns:p14="http://schemas.microsoft.com/office/powerpoint/2010/main" val="21753959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800" b="1" dirty="0" smtClean="0">
                <a:solidFill>
                  <a:schemeClr val="tx1"/>
                </a:solidFill>
                <a:latin typeface="+mn-lt"/>
                <a:cs typeface="Times New Roman" pitchFamily="18" charset="0"/>
              </a:rPr>
              <a:t>Before the Sanhedrin</a:t>
            </a:r>
            <a:endParaRPr lang="en-US" sz="4800" b="1" dirty="0">
              <a:solidFill>
                <a:schemeClr val="tx1"/>
              </a:solidFill>
              <a:latin typeface="+mn-lt"/>
              <a:cs typeface="Times New Roman" pitchFamily="18" charset="0"/>
            </a:endParaRPr>
          </a:p>
          <a:p>
            <a:pPr marL="0" indent="0">
              <a:buNone/>
            </a:pPr>
            <a:r>
              <a:rPr lang="en-US" sz="4000" b="1" dirty="0" smtClean="0"/>
              <a:t>Then </a:t>
            </a:r>
            <a:r>
              <a:rPr lang="en-US" sz="4000" b="1" dirty="0"/>
              <a:t>Peter, filled with the Holy Spirit, said to them, "Rulers and elders of the people</a:t>
            </a:r>
            <a:r>
              <a:rPr lang="en-US" sz="4000" b="1" dirty="0" smtClean="0"/>
              <a:t>, </a:t>
            </a:r>
            <a:r>
              <a:rPr lang="en-US" sz="4000" b="1" dirty="0"/>
              <a:t>if we are on trial today for a benefit done to a sick man, as to how this man has been made well</a:t>
            </a:r>
            <a:r>
              <a:rPr lang="en-US" sz="4000" b="1" dirty="0" smtClean="0"/>
              <a:t>, </a:t>
            </a:r>
            <a:r>
              <a:rPr lang="en-US" sz="4000" b="1" dirty="0"/>
              <a:t>let it be known to all of you and to all the people of Israel, that by the name of Yahusha Messiah the Nazarene, whom you crucified, whom Elohim raised from the dead-- by this [name] this man stands here before you in good health.</a:t>
            </a:r>
          </a:p>
          <a:p>
            <a:pPr marL="0" indent="0">
              <a:buNone/>
            </a:pPr>
            <a:r>
              <a:rPr lang="en-US" sz="4000" b="1" dirty="0" smtClean="0"/>
              <a:t>Acts 4:8-10</a:t>
            </a:r>
            <a:endParaRPr lang="en-US" sz="4000" b="1" dirty="0"/>
          </a:p>
        </p:txBody>
      </p:sp>
    </p:spTree>
    <p:extLst>
      <p:ext uri="{BB962C8B-B14F-4D97-AF65-F5344CB8AC3E}">
        <p14:creationId xmlns:p14="http://schemas.microsoft.com/office/powerpoint/2010/main" val="127394785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fontScale="92500"/>
          </a:bodyPr>
          <a:lstStyle/>
          <a:p>
            <a:pPr algn="ctr">
              <a:buNone/>
            </a:pPr>
            <a:r>
              <a:rPr lang="en-US" sz="4800" b="1" dirty="0" smtClean="0">
                <a:solidFill>
                  <a:schemeClr val="tx1"/>
                </a:solidFill>
                <a:latin typeface="+mn-lt"/>
                <a:cs typeface="Times New Roman" pitchFamily="18" charset="0"/>
              </a:rPr>
              <a:t>Peter’s Prayer</a:t>
            </a:r>
            <a:endParaRPr lang="en-US" sz="4800" b="1" dirty="0">
              <a:solidFill>
                <a:schemeClr val="tx1"/>
              </a:solidFill>
              <a:latin typeface="+mn-lt"/>
              <a:cs typeface="Times New Roman" pitchFamily="18" charset="0"/>
            </a:endParaRPr>
          </a:p>
          <a:p>
            <a:pPr marL="0" indent="0">
              <a:buNone/>
            </a:pPr>
            <a:r>
              <a:rPr lang="en-US" sz="4000" b="1" dirty="0" smtClean="0"/>
              <a:t>"For </a:t>
            </a:r>
            <a:r>
              <a:rPr lang="en-US" sz="4000" b="1" dirty="0"/>
              <a:t>truly in this city there were gathered together against Your holy servant Yahusha, whom You anointed, both Herod and Pontius Pilate, along with the Gentiles and the peoples of Israel</a:t>
            </a:r>
            <a:r>
              <a:rPr lang="en-US" sz="4000" b="1" dirty="0" smtClean="0"/>
              <a:t>, </a:t>
            </a:r>
            <a:r>
              <a:rPr lang="en-US" sz="4000" b="1" dirty="0"/>
              <a:t>to do whatever Your hand and Your purpose predestined to </a:t>
            </a:r>
            <a:r>
              <a:rPr lang="en-US" sz="4000" b="1" dirty="0" smtClean="0"/>
              <a:t>occur. </a:t>
            </a:r>
            <a:r>
              <a:rPr lang="en-US" sz="4000" b="1" dirty="0"/>
              <a:t>"And now, Lord, take note of their threats, and grant that Your bond-servants may speak Your word with all </a:t>
            </a:r>
            <a:r>
              <a:rPr lang="en-US" sz="4000" b="1" dirty="0" smtClean="0"/>
              <a:t>confidence, </a:t>
            </a:r>
            <a:r>
              <a:rPr lang="en-US" sz="4000" b="1" dirty="0"/>
              <a:t>while You extend Your hand to heal, and signs and wonders take place through the name of Your holy servant Yahusha</a:t>
            </a:r>
            <a:r>
              <a:rPr lang="en-US" sz="4000" b="1" dirty="0" smtClean="0"/>
              <a:t>.“  Acts 4:27-30</a:t>
            </a:r>
            <a:endParaRPr lang="en-US" sz="4000" b="1" dirty="0"/>
          </a:p>
        </p:txBody>
      </p:sp>
    </p:spTree>
    <p:extLst>
      <p:ext uri="{BB962C8B-B14F-4D97-AF65-F5344CB8AC3E}">
        <p14:creationId xmlns:p14="http://schemas.microsoft.com/office/powerpoint/2010/main" val="14769499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More Miracles Performed</a:t>
            </a:r>
            <a:endParaRPr lang="en-US" sz="4800" b="1" dirty="0">
              <a:solidFill>
                <a:schemeClr val="tx1"/>
              </a:solidFill>
              <a:latin typeface="+mn-lt"/>
              <a:cs typeface="Times New Roman" pitchFamily="18" charset="0"/>
            </a:endParaRPr>
          </a:p>
          <a:p>
            <a:pPr marL="0" indent="0">
              <a:buNone/>
            </a:pPr>
            <a:r>
              <a:rPr lang="en-US" sz="4000" b="1" dirty="0" smtClean="0"/>
              <a:t>At </a:t>
            </a:r>
            <a:r>
              <a:rPr lang="en-US" sz="4000" b="1" dirty="0"/>
              <a:t>the hands of the apostles many signs and wonders were taking place among the people; and they were all with one accord in Solomon's portico</a:t>
            </a:r>
            <a:r>
              <a:rPr lang="en-US" sz="4000" b="1" dirty="0" smtClean="0"/>
              <a:t>.   </a:t>
            </a:r>
            <a:r>
              <a:rPr lang="en-US" sz="4000" b="1" dirty="0"/>
              <a:t>But none of the rest dared to associate with them; however, the people held them in high </a:t>
            </a:r>
            <a:r>
              <a:rPr lang="en-US" sz="4000" b="1" dirty="0" smtClean="0"/>
              <a:t>esteem. </a:t>
            </a:r>
            <a:r>
              <a:rPr lang="en-US" sz="4000" b="1" dirty="0"/>
              <a:t>And all the more believers in the Lord, multitudes of men and women, were constantly added to [their number</a:t>
            </a:r>
            <a:r>
              <a:rPr lang="en-US" sz="4000" b="1" dirty="0" smtClean="0"/>
              <a:t>], </a:t>
            </a:r>
            <a:r>
              <a:rPr lang="en-US" sz="4000" b="1" dirty="0"/>
              <a:t>Acts </a:t>
            </a:r>
            <a:r>
              <a:rPr lang="en-US" sz="4000" b="1" dirty="0" smtClean="0"/>
              <a:t>5:12-14</a:t>
            </a:r>
            <a:endParaRPr lang="en-US" sz="4000" b="1" dirty="0"/>
          </a:p>
          <a:p>
            <a:pPr marL="0" indent="0">
              <a:buNone/>
            </a:pPr>
            <a:endParaRPr lang="en-US" sz="4000" b="1" dirty="0"/>
          </a:p>
        </p:txBody>
      </p:sp>
    </p:spTree>
    <p:extLst>
      <p:ext uri="{BB962C8B-B14F-4D97-AF65-F5344CB8AC3E}">
        <p14:creationId xmlns:p14="http://schemas.microsoft.com/office/powerpoint/2010/main" val="231691423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More Miracles Performed</a:t>
            </a:r>
            <a:endParaRPr lang="en-US" sz="4800" b="1" dirty="0">
              <a:solidFill>
                <a:schemeClr val="tx1"/>
              </a:solidFill>
              <a:latin typeface="+mn-lt"/>
              <a:cs typeface="Times New Roman" pitchFamily="18" charset="0"/>
            </a:endParaRPr>
          </a:p>
          <a:p>
            <a:pPr marL="0" indent="0">
              <a:buNone/>
            </a:pPr>
            <a:r>
              <a:rPr lang="en-US" sz="4000" b="1" dirty="0" smtClean="0"/>
              <a:t>to </a:t>
            </a:r>
            <a:r>
              <a:rPr lang="en-US" sz="4000" b="1" dirty="0"/>
              <a:t>such an extent that they even carried the sick out into the streets and laid them on cots and pallets, so that when Peter came by at least his shadow might fall on any one of them</a:t>
            </a:r>
            <a:r>
              <a:rPr lang="en-US" sz="4000" b="1" dirty="0" smtClean="0"/>
              <a:t>. </a:t>
            </a:r>
            <a:r>
              <a:rPr lang="en-US" sz="4000" b="1" dirty="0"/>
              <a:t>Also the people from the cities in the vicinity of Jerusalem were coming together, bringing people who were sick or afflicted with unclean spirits, and they were all being healed.</a:t>
            </a:r>
          </a:p>
          <a:p>
            <a:pPr marL="0" indent="0">
              <a:buNone/>
            </a:pPr>
            <a:r>
              <a:rPr lang="en-US" sz="4000" b="1" dirty="0" smtClean="0"/>
              <a:t>Acts 5:15-16</a:t>
            </a:r>
            <a:endParaRPr lang="en-US" sz="4000" b="1" dirty="0"/>
          </a:p>
        </p:txBody>
      </p:sp>
    </p:spTree>
    <p:extLst>
      <p:ext uri="{BB962C8B-B14F-4D97-AF65-F5344CB8AC3E}">
        <p14:creationId xmlns:p14="http://schemas.microsoft.com/office/powerpoint/2010/main" val="372617640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Paul is Gifted With Signs</a:t>
            </a:r>
            <a:endParaRPr lang="en-US" sz="4800" b="1" dirty="0">
              <a:solidFill>
                <a:schemeClr val="tx1"/>
              </a:solidFill>
              <a:latin typeface="+mn-lt"/>
              <a:cs typeface="Times New Roman" pitchFamily="18" charset="0"/>
            </a:endParaRPr>
          </a:p>
          <a:p>
            <a:pPr marL="0" indent="0">
              <a:buNone/>
            </a:pPr>
            <a:r>
              <a:rPr lang="en-US" sz="4000" b="1" dirty="0"/>
              <a:t>At </a:t>
            </a:r>
            <a:r>
              <a:rPr lang="en-US" sz="4000" b="1" dirty="0" err="1"/>
              <a:t>Lystra</a:t>
            </a:r>
            <a:r>
              <a:rPr lang="en-US" sz="4000" b="1" dirty="0"/>
              <a:t> a man was sitting who had no strength in his feet, lame from his mother's womb, who had never walked</a:t>
            </a:r>
            <a:r>
              <a:rPr lang="en-US" sz="4000" b="1" dirty="0" smtClean="0"/>
              <a:t>. </a:t>
            </a:r>
            <a:r>
              <a:rPr lang="en-US" sz="4000" b="1" dirty="0"/>
              <a:t>This man was listening to Paul as he spoke, who, when he had fixed his gaze on him and had seen that he had faith to be made </a:t>
            </a:r>
            <a:r>
              <a:rPr lang="en-US" sz="4000" b="1" dirty="0" smtClean="0"/>
              <a:t>well </a:t>
            </a:r>
            <a:r>
              <a:rPr lang="en-US" sz="4000" b="1" dirty="0"/>
              <a:t>said with a loud voice, "Stand upright on your feet." And he leaped up and [began] to walk.</a:t>
            </a:r>
          </a:p>
          <a:p>
            <a:pPr marL="0" indent="0">
              <a:buNone/>
            </a:pPr>
            <a:r>
              <a:rPr lang="en-US" sz="4000" b="1" dirty="0" smtClean="0"/>
              <a:t>Acts 14:8-10</a:t>
            </a:r>
            <a:endParaRPr lang="en-US" sz="4000" b="1" dirty="0"/>
          </a:p>
        </p:txBody>
      </p:sp>
    </p:spTree>
    <p:extLst>
      <p:ext uri="{BB962C8B-B14F-4D97-AF65-F5344CB8AC3E}">
        <p14:creationId xmlns:p14="http://schemas.microsoft.com/office/powerpoint/2010/main" val="87704193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Signs</a:t>
            </a:r>
            <a:endParaRPr lang="en-US" sz="4800" b="1" dirty="0">
              <a:solidFill>
                <a:schemeClr val="tx1"/>
              </a:solidFill>
              <a:latin typeface="+mn-lt"/>
              <a:cs typeface="Times New Roman" pitchFamily="18" charset="0"/>
            </a:endParaRPr>
          </a:p>
          <a:p>
            <a:pPr marL="0" indent="0">
              <a:buNone/>
            </a:pPr>
            <a:r>
              <a:rPr lang="en-US" sz="4000" b="1" dirty="0" smtClean="0"/>
              <a:t>This </a:t>
            </a:r>
            <a:r>
              <a:rPr lang="en-US" sz="4000" b="1" dirty="0"/>
              <a:t>took place for two years, so that all who lived in Asia heard the word of the Lord, both </a:t>
            </a:r>
            <a:r>
              <a:rPr lang="en-US" sz="4000" b="1" dirty="0" err="1"/>
              <a:t>Yehudim</a:t>
            </a:r>
            <a:r>
              <a:rPr lang="en-US" sz="4000" b="1" dirty="0"/>
              <a:t> and Greeks</a:t>
            </a:r>
            <a:r>
              <a:rPr lang="en-US" sz="4000" b="1" dirty="0" smtClean="0"/>
              <a:t>. </a:t>
            </a:r>
            <a:r>
              <a:rPr lang="en-US" sz="4000" b="1" dirty="0"/>
              <a:t>Elohim was performing extraordinary miracles by the hands of </a:t>
            </a:r>
            <a:r>
              <a:rPr lang="en-US" sz="4000" b="1" dirty="0" smtClean="0"/>
              <a:t>Paul, </a:t>
            </a:r>
            <a:r>
              <a:rPr lang="en-US" sz="4000" b="1" dirty="0"/>
              <a:t>so that handkerchiefs or aprons were even carried from his body to the sick, and the diseases left them and the evil spirits went out.</a:t>
            </a:r>
          </a:p>
          <a:p>
            <a:pPr marL="0" indent="0">
              <a:buNone/>
            </a:pPr>
            <a:r>
              <a:rPr lang="en-US" sz="4000" b="1" dirty="0" smtClean="0"/>
              <a:t>Acts 19:10-12</a:t>
            </a:r>
            <a:endParaRPr lang="en-US" sz="4000" b="1" dirty="0"/>
          </a:p>
        </p:txBody>
      </p:sp>
    </p:spTree>
    <p:extLst>
      <p:ext uri="{BB962C8B-B14F-4D97-AF65-F5344CB8AC3E}">
        <p14:creationId xmlns:p14="http://schemas.microsoft.com/office/powerpoint/2010/main" val="346929476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fontScale="92500"/>
          </a:bodyPr>
          <a:lstStyle/>
          <a:p>
            <a:pPr algn="ctr">
              <a:buNone/>
            </a:pPr>
            <a:r>
              <a:rPr lang="en-US" sz="4800" b="1" dirty="0" smtClean="0">
                <a:solidFill>
                  <a:schemeClr val="tx1"/>
                </a:solidFill>
                <a:latin typeface="+mn-lt"/>
                <a:cs typeface="Times New Roman" pitchFamily="18" charset="0"/>
              </a:rPr>
              <a:t>At Malta</a:t>
            </a:r>
            <a:endParaRPr lang="en-US" sz="4800" b="1" dirty="0">
              <a:solidFill>
                <a:schemeClr val="tx1"/>
              </a:solidFill>
              <a:latin typeface="+mn-lt"/>
              <a:cs typeface="Times New Roman" pitchFamily="18" charset="0"/>
            </a:endParaRPr>
          </a:p>
          <a:p>
            <a:pPr marL="0" indent="0">
              <a:buNone/>
            </a:pPr>
            <a:r>
              <a:rPr lang="en-US" sz="4000" b="1" dirty="0" smtClean="0"/>
              <a:t>When </a:t>
            </a:r>
            <a:r>
              <a:rPr lang="en-US" sz="4000" b="1" dirty="0"/>
              <a:t>they had been brought safely through, then we found out that the island was called Malta.</a:t>
            </a:r>
          </a:p>
          <a:p>
            <a:pPr marL="0" indent="0">
              <a:buNone/>
            </a:pPr>
            <a:r>
              <a:rPr lang="en-US" sz="4000" b="1" dirty="0" smtClean="0"/>
              <a:t>The </a:t>
            </a:r>
            <a:r>
              <a:rPr lang="en-US" sz="4000" b="1" dirty="0"/>
              <a:t>natives showed us extraordinary kindness; for because of the rain that had set in and because of the cold, they kindled a fire and received us all.</a:t>
            </a:r>
          </a:p>
          <a:p>
            <a:pPr marL="0" indent="0">
              <a:buNone/>
            </a:pPr>
            <a:r>
              <a:rPr lang="en-US" sz="4000" b="1" dirty="0" smtClean="0"/>
              <a:t>But </a:t>
            </a:r>
            <a:r>
              <a:rPr lang="en-US" sz="4000" b="1" dirty="0"/>
              <a:t>when Paul had gathered a bundle of sticks and laid them on the fire, a viper came out because of the heat and fastened itself on his hand.</a:t>
            </a:r>
          </a:p>
          <a:p>
            <a:pPr marL="0" indent="0">
              <a:buNone/>
            </a:pPr>
            <a:r>
              <a:rPr lang="en-US" sz="4000" b="1" dirty="0" smtClean="0"/>
              <a:t>Acts 28:1-3</a:t>
            </a:r>
            <a:endParaRPr lang="en-US" sz="4000" b="1" dirty="0"/>
          </a:p>
        </p:txBody>
      </p:sp>
    </p:spTree>
    <p:extLst>
      <p:ext uri="{BB962C8B-B14F-4D97-AF65-F5344CB8AC3E}">
        <p14:creationId xmlns:p14="http://schemas.microsoft.com/office/powerpoint/2010/main" val="340340331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Snake Handling?</a:t>
            </a:r>
            <a:endParaRPr lang="en-US" sz="4800" b="1" dirty="0">
              <a:solidFill>
                <a:schemeClr val="tx1"/>
              </a:solidFill>
              <a:latin typeface="+mn-lt"/>
              <a:cs typeface="Times New Roman" pitchFamily="18" charset="0"/>
            </a:endParaRPr>
          </a:p>
          <a:p>
            <a:pPr marL="0" indent="0">
              <a:buNone/>
            </a:pPr>
            <a:r>
              <a:rPr lang="en-US" sz="4000" b="1" dirty="0" smtClean="0"/>
              <a:t>When </a:t>
            </a:r>
            <a:r>
              <a:rPr lang="en-US" sz="4000" b="1" dirty="0"/>
              <a:t>the natives saw the creature hanging from his hand, they [began] saying to one another, "Undoubtedly this man is a murderer, and though he has been saved from the sea, justice has not allowed him to live."</a:t>
            </a:r>
          </a:p>
          <a:p>
            <a:pPr marL="0" indent="0">
              <a:buNone/>
            </a:pPr>
            <a:r>
              <a:rPr lang="en-US" sz="4000" b="1" dirty="0" smtClean="0"/>
              <a:t>However </a:t>
            </a:r>
            <a:r>
              <a:rPr lang="en-US" sz="4000" b="1" dirty="0"/>
              <a:t>he shook the creature off into the fire and suffered no harm.</a:t>
            </a:r>
          </a:p>
          <a:p>
            <a:pPr marL="0" indent="0">
              <a:buNone/>
            </a:pPr>
            <a:endParaRPr lang="en-US" dirty="0"/>
          </a:p>
          <a:p>
            <a:pPr marL="0" indent="0">
              <a:buNone/>
            </a:pPr>
            <a:r>
              <a:rPr lang="en-US" sz="4000" b="1" dirty="0" smtClean="0"/>
              <a:t>Acts 28:4-5</a:t>
            </a:r>
            <a:endParaRPr lang="en-US" sz="4000" b="1" dirty="0"/>
          </a:p>
        </p:txBody>
      </p:sp>
    </p:spTree>
    <p:extLst>
      <p:ext uri="{BB962C8B-B14F-4D97-AF65-F5344CB8AC3E}">
        <p14:creationId xmlns:p14="http://schemas.microsoft.com/office/powerpoint/2010/main" val="199175181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Snake Handling?</a:t>
            </a:r>
            <a:endParaRPr lang="en-US" sz="4800" b="1" dirty="0">
              <a:solidFill>
                <a:schemeClr val="tx1"/>
              </a:solidFill>
              <a:latin typeface="+mn-lt"/>
              <a:cs typeface="Times New Roman" pitchFamily="18" charset="0"/>
            </a:endParaRPr>
          </a:p>
          <a:p>
            <a:pPr marL="0" indent="0">
              <a:buNone/>
            </a:pPr>
            <a:r>
              <a:rPr lang="en-US" sz="4000" b="1" dirty="0" smtClean="0"/>
              <a:t>But </a:t>
            </a:r>
            <a:r>
              <a:rPr lang="en-US" sz="4000" b="1" dirty="0"/>
              <a:t>they were expecting that he was about to swell up or suddenly fall down dead. But after they had waited a long time and had seen nothing unusual happen to him, they changed their minds and [began] to say that he was a god</a:t>
            </a:r>
            <a:r>
              <a:rPr lang="en-US" sz="4000" b="1" dirty="0" smtClean="0"/>
              <a:t>.</a:t>
            </a:r>
            <a:endParaRPr lang="en-US" sz="4000" b="1" dirty="0"/>
          </a:p>
          <a:p>
            <a:pPr marL="0" indent="0">
              <a:buNone/>
            </a:pPr>
            <a:r>
              <a:rPr lang="en-US" sz="4000" b="1" dirty="0" smtClean="0"/>
              <a:t>Acts 28:6</a:t>
            </a:r>
            <a:endParaRPr lang="en-US" sz="4000" b="1" dirty="0"/>
          </a:p>
        </p:txBody>
      </p:sp>
    </p:spTree>
    <p:extLst>
      <p:ext uri="{BB962C8B-B14F-4D97-AF65-F5344CB8AC3E}">
        <p14:creationId xmlns:p14="http://schemas.microsoft.com/office/powerpoint/2010/main" val="368521288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800" b="1" dirty="0" smtClean="0">
                <a:solidFill>
                  <a:schemeClr val="tx1"/>
                </a:solidFill>
                <a:latin typeface="+mn-lt"/>
                <a:cs typeface="Times New Roman" pitchFamily="18" charset="0"/>
              </a:rPr>
              <a:t>Paul Healing the Native</a:t>
            </a:r>
            <a:endParaRPr lang="en-US" sz="4800" b="1" dirty="0">
              <a:solidFill>
                <a:schemeClr val="tx1"/>
              </a:solidFill>
              <a:latin typeface="+mn-lt"/>
              <a:cs typeface="Times New Roman" pitchFamily="18" charset="0"/>
            </a:endParaRPr>
          </a:p>
          <a:p>
            <a:pPr marL="0" indent="0">
              <a:buNone/>
            </a:pPr>
            <a:r>
              <a:rPr lang="en-US" sz="4000" b="1" dirty="0" smtClean="0"/>
              <a:t>Now </a:t>
            </a:r>
            <a:r>
              <a:rPr lang="en-US" sz="4000" b="1" dirty="0"/>
              <a:t>in the neighborhood of that place were lands belonging to the leading man of the island, named </a:t>
            </a:r>
            <a:r>
              <a:rPr lang="en-US" sz="4000" b="1" dirty="0" err="1"/>
              <a:t>Publius</a:t>
            </a:r>
            <a:r>
              <a:rPr lang="en-US" sz="4000" b="1" dirty="0"/>
              <a:t>, who welcomed us and entertained us courteously three days.</a:t>
            </a:r>
          </a:p>
          <a:p>
            <a:pPr marL="0" indent="0">
              <a:buNone/>
            </a:pPr>
            <a:r>
              <a:rPr lang="en-US" sz="4000" b="1" dirty="0" smtClean="0"/>
              <a:t>And </a:t>
            </a:r>
            <a:r>
              <a:rPr lang="en-US" sz="4000" b="1" dirty="0"/>
              <a:t>it happened that the father of </a:t>
            </a:r>
            <a:r>
              <a:rPr lang="en-US" sz="4000" b="1" dirty="0" err="1"/>
              <a:t>Publius</a:t>
            </a:r>
            <a:r>
              <a:rPr lang="en-US" sz="4000" b="1" dirty="0"/>
              <a:t> was lying [in bed] afflicted with [recurrent] fever and dysentery; and Paul went in [to see] him and after he had prayed, he laid his hands on him and healed him.</a:t>
            </a:r>
          </a:p>
          <a:p>
            <a:pPr marL="0" indent="0">
              <a:buNone/>
            </a:pPr>
            <a:r>
              <a:rPr lang="en-US" sz="4000" b="1" dirty="0" smtClean="0"/>
              <a:t>Acts 28:7-8</a:t>
            </a:r>
            <a:endParaRPr lang="en-US" sz="4000" b="1" dirty="0"/>
          </a:p>
        </p:txBody>
      </p:sp>
    </p:spTree>
    <p:extLst>
      <p:ext uri="{BB962C8B-B14F-4D97-AF65-F5344CB8AC3E}">
        <p14:creationId xmlns:p14="http://schemas.microsoft.com/office/powerpoint/2010/main" val="312086560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Paul Healing the Native</a:t>
            </a:r>
            <a:endParaRPr lang="en-US" sz="4800" b="1" dirty="0">
              <a:solidFill>
                <a:schemeClr val="tx1"/>
              </a:solidFill>
              <a:latin typeface="+mn-lt"/>
              <a:cs typeface="Times New Roman" pitchFamily="18" charset="0"/>
            </a:endParaRPr>
          </a:p>
          <a:p>
            <a:pPr marL="0" indent="0">
              <a:buNone/>
            </a:pPr>
            <a:r>
              <a:rPr lang="en-US" sz="4000" b="1" dirty="0"/>
              <a:t>After this had happened, the rest of the people on the island who had diseases were coming to him and getting cured.</a:t>
            </a:r>
          </a:p>
          <a:p>
            <a:pPr marL="0" indent="0">
              <a:buNone/>
            </a:pPr>
            <a:r>
              <a:rPr lang="en-US" sz="4000" b="1" dirty="0" smtClean="0"/>
              <a:t>Acts 28:9</a:t>
            </a:r>
            <a:endParaRPr lang="en-US" sz="4000" b="1" dirty="0"/>
          </a:p>
        </p:txBody>
      </p:sp>
    </p:spTree>
    <p:extLst>
      <p:ext uri="{BB962C8B-B14F-4D97-AF65-F5344CB8AC3E}">
        <p14:creationId xmlns:p14="http://schemas.microsoft.com/office/powerpoint/2010/main" val="368988400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Paul in Rome</a:t>
            </a:r>
            <a:endParaRPr lang="en-US" sz="4800" b="1" dirty="0">
              <a:solidFill>
                <a:schemeClr val="tx1"/>
              </a:solidFill>
              <a:latin typeface="+mn-lt"/>
              <a:cs typeface="Times New Roman" pitchFamily="18" charset="0"/>
            </a:endParaRPr>
          </a:p>
          <a:p>
            <a:pPr marL="0" indent="0">
              <a:buNone/>
            </a:pPr>
            <a:r>
              <a:rPr lang="en-US" sz="4000" b="1" dirty="0" smtClean="0"/>
              <a:t>Acts 28:16ff</a:t>
            </a:r>
          </a:p>
          <a:p>
            <a:pPr marL="0" indent="0">
              <a:buNone/>
            </a:pPr>
            <a:r>
              <a:rPr lang="en-US" sz="4000" b="1" dirty="0" smtClean="0"/>
              <a:t>Quoting Isaiah 6:9-10</a:t>
            </a:r>
          </a:p>
          <a:p>
            <a:pPr marL="0" indent="0">
              <a:buNone/>
            </a:pPr>
            <a:r>
              <a:rPr lang="en-US" sz="4000" b="1" dirty="0"/>
              <a:t>He said, "Go, and tell this people: 'Keep on listening, but do not perceive; Keep on looking, but do not understand</a:t>
            </a:r>
            <a:r>
              <a:rPr lang="en-US" sz="4000" b="1" dirty="0" smtClean="0"/>
              <a:t>.‘ Render </a:t>
            </a:r>
            <a:r>
              <a:rPr lang="en-US" sz="4000" b="1" dirty="0"/>
              <a:t>the hearts of this people insensitive, Their ears dull, And their eyes dim, Otherwise they might see with their eyes, Hear with their ears, Understand with their hearts, And return and be healed</a:t>
            </a:r>
            <a:r>
              <a:rPr lang="en-US" sz="4000" b="1" dirty="0" smtClean="0"/>
              <a:t>."</a:t>
            </a:r>
            <a:endParaRPr lang="en-US" sz="4000" b="1" dirty="0"/>
          </a:p>
        </p:txBody>
      </p:sp>
    </p:spTree>
    <p:extLst>
      <p:ext uri="{BB962C8B-B14F-4D97-AF65-F5344CB8AC3E}">
        <p14:creationId xmlns:p14="http://schemas.microsoft.com/office/powerpoint/2010/main" val="309487407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Signs Are a Validation of the Gospel</a:t>
            </a:r>
            <a:endParaRPr lang="en-US" sz="4800" b="1" dirty="0">
              <a:solidFill>
                <a:schemeClr val="tx1"/>
              </a:solidFill>
              <a:latin typeface="+mn-lt"/>
              <a:cs typeface="Times New Roman" pitchFamily="18" charset="0"/>
            </a:endParaRPr>
          </a:p>
          <a:p>
            <a:pPr marL="0" indent="0">
              <a:buNone/>
            </a:pPr>
            <a:r>
              <a:rPr lang="en-US" sz="4000" b="1" dirty="0" smtClean="0"/>
              <a:t>For </a:t>
            </a:r>
            <a:r>
              <a:rPr lang="en-US" sz="4000" b="1" dirty="0"/>
              <a:t>I will not presume to speak of anything except what Messiah has accomplished through me, resulting in the obedience of the Gentiles by word and deed</a:t>
            </a:r>
            <a:r>
              <a:rPr lang="en-US" sz="4000" b="1" dirty="0" smtClean="0"/>
              <a:t>, </a:t>
            </a:r>
            <a:r>
              <a:rPr lang="en-US" sz="4000" b="1" dirty="0"/>
              <a:t>in the power of signs and wonders, in the power of the Spirit; so that from Jerusalem and round about as far as Illyricum I have fully preached the gospel of Messiah.</a:t>
            </a:r>
            <a:endParaRPr lang="en-US" b="1" dirty="0"/>
          </a:p>
          <a:p>
            <a:pPr marL="0" indent="0">
              <a:buNone/>
            </a:pPr>
            <a:r>
              <a:rPr lang="en-US" sz="4000" b="1" dirty="0" smtClean="0"/>
              <a:t>Romans 15:18-19</a:t>
            </a:r>
            <a:endParaRPr lang="en-US" sz="4000" b="1" dirty="0"/>
          </a:p>
        </p:txBody>
      </p:sp>
    </p:spTree>
    <p:extLst>
      <p:ext uri="{BB962C8B-B14F-4D97-AF65-F5344CB8AC3E}">
        <p14:creationId xmlns:p14="http://schemas.microsoft.com/office/powerpoint/2010/main" val="89211847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800" b="1" dirty="0" smtClean="0">
                <a:cs typeface="Times New Roman" pitchFamily="18" charset="0"/>
              </a:rPr>
              <a:t>A Demonstration of the Spirit’s Power</a:t>
            </a:r>
            <a:endParaRPr lang="en-US" sz="4800" b="1" dirty="0">
              <a:solidFill>
                <a:schemeClr val="tx1"/>
              </a:solidFill>
              <a:latin typeface="+mn-lt"/>
              <a:cs typeface="Times New Roman" pitchFamily="18" charset="0"/>
            </a:endParaRPr>
          </a:p>
          <a:p>
            <a:pPr marL="0" indent="0">
              <a:buNone/>
            </a:pPr>
            <a:r>
              <a:rPr lang="en-US" sz="4000" b="1" dirty="0" smtClean="0"/>
              <a:t>And </a:t>
            </a:r>
            <a:r>
              <a:rPr lang="en-US" sz="4000" b="1" dirty="0"/>
              <a:t>when I came to you, brethren, I did not come with superiority of speech or of wisdom, proclaiming to you the testimony of Elohim</a:t>
            </a:r>
            <a:r>
              <a:rPr lang="en-US" sz="4000" b="1" dirty="0" smtClean="0"/>
              <a:t>. </a:t>
            </a:r>
            <a:r>
              <a:rPr lang="en-US" sz="4000" b="1" dirty="0"/>
              <a:t>For I determined to know nothing among you except Yahusha Messiah, and Him </a:t>
            </a:r>
            <a:r>
              <a:rPr lang="en-US" sz="4000" b="1" dirty="0" smtClean="0"/>
              <a:t>crucified. </a:t>
            </a:r>
            <a:r>
              <a:rPr lang="en-US" sz="4000" b="1" dirty="0"/>
              <a:t>I was with you in weakness and in fear and in much </a:t>
            </a:r>
            <a:r>
              <a:rPr lang="en-US" sz="4000" b="1" dirty="0" smtClean="0"/>
              <a:t>trembling, </a:t>
            </a:r>
            <a:r>
              <a:rPr lang="en-US" sz="4000" b="1" dirty="0"/>
              <a:t>and my message and my preaching were not in persuasive words of wisdom, but in demonstration of the Spirit and of power</a:t>
            </a:r>
            <a:r>
              <a:rPr lang="en-US" sz="4000" b="1" dirty="0" smtClean="0"/>
              <a:t>, </a:t>
            </a:r>
            <a:r>
              <a:rPr lang="en-US" sz="4000" b="1" dirty="0"/>
              <a:t>so that your faith would not rest on the wisdom of men, but on the power of Elohim</a:t>
            </a:r>
            <a:r>
              <a:rPr lang="en-US" sz="4000" b="1" dirty="0" smtClean="0"/>
              <a:t>.  1 Corinthians 2:1-5</a:t>
            </a:r>
            <a:endParaRPr lang="en-US" sz="4000" b="1" dirty="0"/>
          </a:p>
        </p:txBody>
      </p:sp>
    </p:spTree>
    <p:extLst>
      <p:ext uri="{BB962C8B-B14F-4D97-AF65-F5344CB8AC3E}">
        <p14:creationId xmlns:p14="http://schemas.microsoft.com/office/powerpoint/2010/main" val="22150036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fontScale="92500" lnSpcReduction="10000"/>
          </a:bodyPr>
          <a:lstStyle/>
          <a:p>
            <a:pPr algn="ctr">
              <a:buNone/>
            </a:pPr>
            <a:r>
              <a:rPr lang="en-US" sz="4800" b="1" dirty="0" smtClean="0">
                <a:solidFill>
                  <a:schemeClr val="tx1"/>
                </a:solidFill>
                <a:latin typeface="+mn-lt"/>
                <a:cs typeface="Times New Roman" pitchFamily="18" charset="0"/>
              </a:rPr>
              <a:t>The Body of Messiah (Us!)</a:t>
            </a:r>
            <a:endParaRPr lang="en-US" sz="4800" b="1" dirty="0">
              <a:solidFill>
                <a:schemeClr val="tx1"/>
              </a:solidFill>
              <a:latin typeface="+mn-lt"/>
              <a:cs typeface="Times New Roman" pitchFamily="18" charset="0"/>
            </a:endParaRPr>
          </a:p>
          <a:p>
            <a:pPr marL="0" indent="0">
              <a:buNone/>
            </a:pPr>
            <a:r>
              <a:rPr lang="en-US" sz="4000" b="1" dirty="0" smtClean="0"/>
              <a:t>Now </a:t>
            </a:r>
            <a:r>
              <a:rPr lang="en-US" sz="4000" b="1" dirty="0"/>
              <a:t>you are Messiah's body, and individually members of it</a:t>
            </a:r>
            <a:r>
              <a:rPr lang="en-US" sz="4000" b="1" dirty="0" smtClean="0"/>
              <a:t>. </a:t>
            </a:r>
            <a:r>
              <a:rPr lang="en-US" sz="4000" b="1" dirty="0"/>
              <a:t>And Elohim has appointed in the assembly, first apostles, second prophets, third teachers, then miracles, then gifts of healings, helps, administrations, [various] kinds of tongues.</a:t>
            </a:r>
          </a:p>
          <a:p>
            <a:pPr marL="0" indent="0">
              <a:buNone/>
            </a:pPr>
            <a:r>
              <a:rPr lang="en-US" sz="4000" b="1" dirty="0" smtClean="0"/>
              <a:t>All </a:t>
            </a:r>
            <a:r>
              <a:rPr lang="en-US" sz="4000" b="1" dirty="0"/>
              <a:t>are not apostles, are they? All are not prophets, are they? All are not teachers, are they? All are not [workers of] miracles, are they</a:t>
            </a:r>
            <a:r>
              <a:rPr lang="en-US" sz="4000" b="1" dirty="0" smtClean="0"/>
              <a:t>? </a:t>
            </a:r>
            <a:r>
              <a:rPr lang="en-US" sz="4000" b="1" dirty="0"/>
              <a:t>All do not have gifts of healings, do they? All do not speak with tongues, do they? All do not interpret, do they</a:t>
            </a:r>
            <a:r>
              <a:rPr lang="en-US" sz="4000" b="1" dirty="0" smtClean="0"/>
              <a:t>?  </a:t>
            </a:r>
          </a:p>
          <a:p>
            <a:pPr marL="0" indent="0">
              <a:buNone/>
            </a:pPr>
            <a:r>
              <a:rPr lang="en-US" sz="4000" b="1" dirty="0" smtClean="0"/>
              <a:t>1 Corinthians 12:27-30</a:t>
            </a:r>
            <a:endParaRPr lang="en-US" sz="4000" b="1" dirty="0"/>
          </a:p>
        </p:txBody>
      </p:sp>
    </p:spTree>
    <p:extLst>
      <p:ext uri="{BB962C8B-B14F-4D97-AF65-F5344CB8AC3E}">
        <p14:creationId xmlns:p14="http://schemas.microsoft.com/office/powerpoint/2010/main" val="134797856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Our Authority to Battle the Enemy</a:t>
            </a:r>
            <a:endParaRPr lang="en-US" sz="4800" b="1" dirty="0">
              <a:solidFill>
                <a:schemeClr val="tx1"/>
              </a:solidFill>
              <a:latin typeface="+mn-lt"/>
              <a:cs typeface="Times New Roman" pitchFamily="18" charset="0"/>
            </a:endParaRPr>
          </a:p>
          <a:p>
            <a:pPr marL="0" indent="0">
              <a:buNone/>
            </a:pPr>
            <a:r>
              <a:rPr lang="en-US" sz="4000" b="1" dirty="0" smtClean="0"/>
              <a:t>For </a:t>
            </a:r>
            <a:r>
              <a:rPr lang="en-US" sz="4000" b="1" dirty="0"/>
              <a:t>though we walk in the flesh, we do not war according to the flesh</a:t>
            </a:r>
            <a:r>
              <a:rPr lang="en-US" sz="4000" b="1" dirty="0" smtClean="0"/>
              <a:t>, </a:t>
            </a:r>
            <a:r>
              <a:rPr lang="en-US" sz="4000" b="1" dirty="0"/>
              <a:t>for the weapons of our warfare are not of the flesh, but divinely powerful for the destruction of </a:t>
            </a:r>
            <a:r>
              <a:rPr lang="en-US" sz="4000" b="1" dirty="0" smtClean="0"/>
              <a:t>fortresses. </a:t>
            </a:r>
            <a:r>
              <a:rPr lang="en-US" sz="4000" b="1" dirty="0"/>
              <a:t>[We are] destroying speculations and every lofty thing raised up against the knowledge of Elohim, and [we are] taking every thought captive to the obedience of Messiah,</a:t>
            </a:r>
          </a:p>
          <a:p>
            <a:pPr marL="0" indent="0">
              <a:buNone/>
            </a:pPr>
            <a:r>
              <a:rPr lang="en-US" sz="4000" b="1" dirty="0" smtClean="0"/>
              <a:t>2 Corinthians 10:3-5</a:t>
            </a:r>
            <a:endParaRPr lang="en-US" sz="4000" b="1" dirty="0"/>
          </a:p>
        </p:txBody>
      </p:sp>
    </p:spTree>
    <p:extLst>
      <p:ext uri="{BB962C8B-B14F-4D97-AF65-F5344CB8AC3E}">
        <p14:creationId xmlns:p14="http://schemas.microsoft.com/office/powerpoint/2010/main" val="426849430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800" b="1" dirty="0" smtClean="0">
                <a:solidFill>
                  <a:schemeClr val="tx1"/>
                </a:solidFill>
                <a:latin typeface="+mn-lt"/>
                <a:cs typeface="Times New Roman" pitchFamily="18" charset="0"/>
              </a:rPr>
              <a:t>Paul’s Prayer For Enlightenment</a:t>
            </a:r>
            <a:endParaRPr lang="en-US" sz="4800" b="1" dirty="0">
              <a:solidFill>
                <a:schemeClr val="tx1"/>
              </a:solidFill>
              <a:latin typeface="+mn-lt"/>
              <a:cs typeface="Times New Roman" pitchFamily="18" charset="0"/>
            </a:endParaRPr>
          </a:p>
          <a:p>
            <a:pPr marL="0" indent="0">
              <a:buNone/>
            </a:pPr>
            <a:r>
              <a:rPr lang="en-US" sz="4000" b="1" dirty="0" smtClean="0"/>
              <a:t>[I </a:t>
            </a:r>
            <a:r>
              <a:rPr lang="en-US" sz="4000" b="1" dirty="0"/>
              <a:t>pray that] the eyes of your heart may be enlightened, so that you will know what is the hope of His calling, what are the riches of the glory of His inheritance in the saints</a:t>
            </a:r>
            <a:r>
              <a:rPr lang="en-US" sz="4000" b="1" dirty="0" smtClean="0"/>
              <a:t>, </a:t>
            </a:r>
            <a:r>
              <a:rPr lang="en-US" sz="4000" b="1" dirty="0"/>
              <a:t>and what is the surpassing greatness of His power toward us who believe. [These are] in accordance with the working of the strength of His </a:t>
            </a:r>
            <a:r>
              <a:rPr lang="en-US" sz="4000" b="1" dirty="0" smtClean="0"/>
              <a:t>might </a:t>
            </a:r>
            <a:r>
              <a:rPr lang="en-US" sz="4000" b="1" dirty="0"/>
              <a:t>which He brought about in Messiah, when He raised Him from the dead and seated Him at His right hand in the heavenly [places],</a:t>
            </a:r>
          </a:p>
          <a:p>
            <a:pPr marL="0" indent="0">
              <a:buNone/>
            </a:pPr>
            <a:r>
              <a:rPr lang="en-US" sz="4000" b="1" dirty="0" smtClean="0"/>
              <a:t>Ephesians 1:18-20</a:t>
            </a:r>
            <a:endParaRPr lang="en-US" sz="4000" b="1" dirty="0"/>
          </a:p>
        </p:txBody>
      </p:sp>
    </p:spTree>
    <p:extLst>
      <p:ext uri="{BB962C8B-B14F-4D97-AF65-F5344CB8AC3E}">
        <p14:creationId xmlns:p14="http://schemas.microsoft.com/office/powerpoint/2010/main" val="156739463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fontScale="92500" lnSpcReduction="10000"/>
          </a:bodyPr>
          <a:lstStyle/>
          <a:p>
            <a:pPr algn="ctr">
              <a:buNone/>
            </a:pPr>
            <a:r>
              <a:rPr lang="en-US" sz="4800" b="1" dirty="0" smtClean="0">
                <a:solidFill>
                  <a:schemeClr val="tx1"/>
                </a:solidFill>
                <a:latin typeface="+mn-lt"/>
                <a:cs typeface="Times New Roman" pitchFamily="18" charset="0"/>
              </a:rPr>
              <a:t>Prayer For the Sick</a:t>
            </a:r>
            <a:endParaRPr lang="en-US" sz="4800" b="1" dirty="0">
              <a:solidFill>
                <a:schemeClr val="tx1"/>
              </a:solidFill>
              <a:latin typeface="+mn-lt"/>
              <a:cs typeface="Times New Roman" pitchFamily="18" charset="0"/>
            </a:endParaRPr>
          </a:p>
          <a:p>
            <a:pPr marL="0" indent="0">
              <a:buNone/>
            </a:pPr>
            <a:r>
              <a:rPr lang="en-US" sz="4000" b="1" dirty="0" smtClean="0"/>
              <a:t>Is </a:t>
            </a:r>
            <a:r>
              <a:rPr lang="en-US" sz="4000" b="1" dirty="0"/>
              <a:t>anyone among you suffering? [Then] he must pray. Is anyone cheerful? He is to sing praises</a:t>
            </a:r>
            <a:r>
              <a:rPr lang="en-US" sz="4000" b="1" dirty="0" smtClean="0"/>
              <a:t>. </a:t>
            </a:r>
            <a:r>
              <a:rPr lang="en-US" sz="4000" b="1" dirty="0"/>
              <a:t>Is anyone among you sick? [Then] he must call for the elders of the assembly and they are to pray over him, anointing him with oil in the name of the Lord</a:t>
            </a:r>
            <a:r>
              <a:rPr lang="en-US" sz="4000" b="1" dirty="0" smtClean="0"/>
              <a:t>; </a:t>
            </a:r>
            <a:r>
              <a:rPr lang="en-US" sz="4000" b="1" dirty="0"/>
              <a:t>and the prayer offered in faith will restore the one who is sick, and the Lord will raise him up, and if he has committed sins, they will be forgiven </a:t>
            </a:r>
            <a:r>
              <a:rPr lang="en-US" sz="4000" b="1" dirty="0" smtClean="0"/>
              <a:t>him. </a:t>
            </a:r>
            <a:r>
              <a:rPr lang="en-US" sz="4000" b="1" dirty="0"/>
              <a:t>Therefore, confess your sins to one another, and pray for one another so that you may be healed. The effective prayer of a righteous man can accomplish much</a:t>
            </a:r>
            <a:r>
              <a:rPr lang="en-US" sz="4000" b="1" dirty="0" smtClean="0"/>
              <a:t>.  James 5:13-16</a:t>
            </a:r>
            <a:endParaRPr lang="en-US" sz="4000" b="1" dirty="0"/>
          </a:p>
        </p:txBody>
      </p:sp>
    </p:spTree>
    <p:extLst>
      <p:ext uri="{BB962C8B-B14F-4D97-AF65-F5344CB8AC3E}">
        <p14:creationId xmlns:p14="http://schemas.microsoft.com/office/powerpoint/2010/main" val="384984549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Praying Like </a:t>
            </a:r>
            <a:r>
              <a:rPr lang="en-US" sz="4800" b="1" dirty="0" err="1" smtClean="0">
                <a:solidFill>
                  <a:schemeClr val="tx1"/>
                </a:solidFill>
                <a:latin typeface="+mn-lt"/>
                <a:cs typeface="Times New Roman" pitchFamily="18" charset="0"/>
              </a:rPr>
              <a:t>Eliyahu</a:t>
            </a:r>
            <a:r>
              <a:rPr lang="en-US" sz="4800" b="1" dirty="0" smtClean="0">
                <a:solidFill>
                  <a:schemeClr val="tx1"/>
                </a:solidFill>
                <a:latin typeface="+mn-lt"/>
                <a:cs typeface="Times New Roman" pitchFamily="18" charset="0"/>
              </a:rPr>
              <a:t> (Elijah)</a:t>
            </a:r>
            <a:endParaRPr lang="en-US" sz="4800" b="1" dirty="0">
              <a:solidFill>
                <a:schemeClr val="tx1"/>
              </a:solidFill>
              <a:latin typeface="+mn-lt"/>
              <a:cs typeface="Times New Roman" pitchFamily="18" charset="0"/>
            </a:endParaRPr>
          </a:p>
          <a:p>
            <a:pPr marL="0" indent="0">
              <a:buNone/>
            </a:pPr>
            <a:r>
              <a:rPr lang="en-US" sz="4000" b="1" dirty="0" err="1" smtClean="0"/>
              <a:t>Eliyahu</a:t>
            </a:r>
            <a:r>
              <a:rPr lang="en-US" sz="4000" b="1" dirty="0" smtClean="0"/>
              <a:t> </a:t>
            </a:r>
            <a:r>
              <a:rPr lang="en-US" sz="4000" b="1" dirty="0"/>
              <a:t>was a man with a nature like ours, and he prayed earnestly that it would not rain, and it did not rain on the earth for three years and six months.</a:t>
            </a:r>
          </a:p>
          <a:p>
            <a:pPr marL="0" indent="0">
              <a:buNone/>
            </a:pPr>
            <a:r>
              <a:rPr lang="en-US" sz="4000" b="1" dirty="0" smtClean="0"/>
              <a:t>Then </a:t>
            </a:r>
            <a:r>
              <a:rPr lang="en-US" sz="4000" b="1" dirty="0"/>
              <a:t>he prayed again, and the sky poured rain and the earth produced its fruit.</a:t>
            </a:r>
          </a:p>
          <a:p>
            <a:pPr marL="0" indent="0">
              <a:buNone/>
            </a:pPr>
            <a:r>
              <a:rPr lang="en-US" sz="4000" b="1" dirty="0" smtClean="0"/>
              <a:t>James 5:17-18</a:t>
            </a:r>
            <a:endParaRPr lang="en-US" sz="4000" b="1" dirty="0"/>
          </a:p>
        </p:txBody>
      </p:sp>
    </p:spTree>
    <p:extLst>
      <p:ext uri="{BB962C8B-B14F-4D97-AF65-F5344CB8AC3E}">
        <p14:creationId xmlns:p14="http://schemas.microsoft.com/office/powerpoint/2010/main" val="235942977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a:solidFill>
                  <a:schemeClr val="tx1"/>
                </a:solidFill>
                <a:latin typeface="+mn-lt"/>
                <a:cs typeface="Times New Roman" pitchFamily="18" charset="0"/>
              </a:rPr>
              <a:t>What Say You?</a:t>
            </a:r>
          </a:p>
          <a:p>
            <a:pPr algn="ctr">
              <a:buNone/>
            </a:pPr>
            <a:r>
              <a:rPr lang="en-US" sz="4800" b="1" dirty="0">
                <a:solidFill>
                  <a:schemeClr val="tx1"/>
                </a:solidFill>
                <a:latin typeface="+mn-lt"/>
                <a:cs typeface="Times New Roman" pitchFamily="18" charset="0"/>
              </a:rPr>
              <a:t>Your Turn to Respond to the Teaching </a:t>
            </a:r>
          </a:p>
          <a:p>
            <a:pPr marL="0" indent="0">
              <a:buNone/>
            </a:pPr>
            <a:r>
              <a:rPr lang="en-US" sz="4000" b="1" dirty="0"/>
              <a:t>Questions</a:t>
            </a:r>
          </a:p>
          <a:p>
            <a:pPr marL="0" indent="0">
              <a:buNone/>
            </a:pPr>
            <a:r>
              <a:rPr lang="en-US" sz="4000" b="1" dirty="0"/>
              <a:t>Comments</a:t>
            </a:r>
          </a:p>
          <a:p>
            <a:pPr marL="0" indent="0">
              <a:buNone/>
            </a:pPr>
            <a:r>
              <a:rPr lang="en-US" sz="4000" b="1" dirty="0"/>
              <a:t>Testimonies</a:t>
            </a:r>
          </a:p>
          <a:p>
            <a:pPr marL="0" indent="0">
              <a:buNone/>
            </a:pPr>
            <a:r>
              <a:rPr lang="en-US" sz="4000" b="1" dirty="0"/>
              <a:t>Prophesies</a:t>
            </a:r>
          </a:p>
          <a:p>
            <a:pPr marL="0" indent="0">
              <a:buNone/>
            </a:pPr>
            <a:r>
              <a:rPr lang="en-US" sz="4000" b="1" dirty="0"/>
              <a:t>Prayer Requests</a:t>
            </a:r>
          </a:p>
        </p:txBody>
      </p:sp>
    </p:spTree>
    <p:extLst>
      <p:ext uri="{BB962C8B-B14F-4D97-AF65-F5344CB8AC3E}">
        <p14:creationId xmlns:p14="http://schemas.microsoft.com/office/powerpoint/2010/main" val="90055055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82403</TotalTime>
  <Words>2395</Words>
  <Application>Microsoft Office PowerPoint</Application>
  <PresentationFormat>Widescreen</PresentationFormat>
  <Paragraphs>133</Paragraphs>
  <Slides>31</Slides>
  <Notes>31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31</vt:i4>
      </vt:variant>
    </vt:vector>
  </HeadingPairs>
  <TitlesOfParts>
    <vt:vector size="37" baseType="lpstr">
      <vt:lpstr>Arial</vt:lpstr>
      <vt:lpstr>Calibri</vt:lpstr>
      <vt:lpstr>Calibri Light</vt:lpstr>
      <vt:lpstr>Helvetica</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665</cp:revision>
  <dcterms:created xsi:type="dcterms:W3CDTF">2018-11-07T08:55:54Z</dcterms:created>
  <dcterms:modified xsi:type="dcterms:W3CDTF">2020-02-08T14:56:17Z</dcterms:modified>
</cp:coreProperties>
</file>