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64" r:id="rId2"/>
    <p:sldId id="267"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5" r:id="rId20"/>
    <p:sldId id="286" r:id="rId21"/>
    <p:sldId id="287" r:id="rId22"/>
    <p:sldId id="288" r:id="rId23"/>
    <p:sldId id="289" r:id="rId24"/>
    <p:sldId id="290" r:id="rId25"/>
    <p:sldId id="291" r:id="rId26"/>
    <p:sldId id="292" r:id="rId27"/>
    <p:sldId id="293" r:id="rId28"/>
    <p:sldId id="294" r:id="rId29"/>
    <p:sldId id="295" r:id="rId30"/>
    <p:sldId id="296" r:id="rId31"/>
    <p:sldId id="297" r:id="rId32"/>
    <p:sldId id="298" r:id="rId33"/>
    <p:sldId id="299" r:id="rId34"/>
    <p:sldId id="300" r:id="rId35"/>
    <p:sldId id="301" r:id="rId36"/>
    <p:sldId id="302" r:id="rId37"/>
    <p:sldId id="303" r:id="rId38"/>
    <p:sldId id="304" r:id="rId39"/>
    <p:sldId id="305" r:id="rId40"/>
    <p:sldId id="306" r:id="rId41"/>
    <p:sldId id="307" r:id="rId42"/>
    <p:sldId id="310" r:id="rId43"/>
    <p:sldId id="311" r:id="rId44"/>
    <p:sldId id="312" r:id="rId45"/>
    <p:sldId id="313" r:id="rId46"/>
    <p:sldId id="314" r:id="rId47"/>
    <p:sldId id="316" r:id="rId48"/>
    <p:sldId id="318" r:id="rId49"/>
    <p:sldId id="319"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9" autoAdjust="0"/>
    <p:restoredTop sz="94660"/>
  </p:normalViewPr>
  <p:slideViewPr>
    <p:cSldViewPr snapToGrid="0">
      <p:cViewPr varScale="1">
        <p:scale>
          <a:sx n="104" d="100"/>
          <a:sy n="104" d="100"/>
        </p:scale>
        <p:origin x="114"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11/8/2018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3488045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1389714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33299570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12869671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19195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1105856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1415223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24114939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18593105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38462292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38860898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26867265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30577365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19598139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14303842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4331774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20443208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5733433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2036696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8454650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1204635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41349089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4212121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9018439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8470308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5863288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6374063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5830477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5256996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4293784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38548645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8637623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41554245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35708715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23435141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39091384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4796601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3680532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41318676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14349356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37440949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28132468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20753821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8714769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36325236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20787772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27719386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1535270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11/8/2018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11/8/2018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11/8/2018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11/8/2018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11/8/2018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333" dirty="0">
                <a:solidFill>
                  <a:schemeClr val="tx2"/>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buNone/>
            </a:pPr>
            <a:r>
              <a:rPr lang="en-US" sz="3733" dirty="0">
                <a:solidFill>
                  <a:schemeClr val="tx1">
                    <a:lumMod val="95000"/>
                    <a:lumOff val="5000"/>
                  </a:schemeClr>
                </a:solidFill>
                <a:latin typeface="Helvetica" pitchFamily="34" charset="0"/>
                <a:cs typeface="Helvetica" pitchFamily="34" charset="0"/>
              </a:rPr>
              <a:t>Welcome to</a:t>
            </a:r>
            <a:endParaRPr lang="en-US" sz="3733"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666" i="1" dirty="0">
                <a:solidFill>
                  <a:srgbClr val="C00000"/>
                </a:solidFill>
                <a:latin typeface="Helvetica" pitchFamily="34" charset="0"/>
                <a:cs typeface="Helvetica" pitchFamily="34" charset="0"/>
              </a:rPr>
              <a:t>The </a:t>
            </a:r>
            <a:r>
              <a:rPr lang="en-US" sz="10666" i="1" dirty="0" err="1">
                <a:solidFill>
                  <a:srgbClr val="C00000"/>
                </a:solidFill>
                <a:latin typeface="Helvetica" pitchFamily="34" charset="0"/>
                <a:cs typeface="Helvetica" pitchFamily="34" charset="0"/>
              </a:rPr>
              <a:t>Miqra</a:t>
            </a:r>
            <a:endParaRPr lang="en-US" sz="10666"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At the Home of Alan and Sandra</a:t>
            </a: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November </a:t>
            </a:r>
            <a:r>
              <a:rPr lang="en-US" sz="5333" dirty="0" smtClean="0">
                <a:solidFill>
                  <a:schemeClr val="tx1">
                    <a:lumMod val="95000"/>
                    <a:lumOff val="5000"/>
                  </a:schemeClr>
                </a:solidFill>
                <a:latin typeface="Helvetica" pitchFamily="34" charset="0"/>
                <a:cs typeface="Helvetica" pitchFamily="34" charset="0"/>
              </a:rPr>
              <a:t>10, </a:t>
            </a:r>
            <a:r>
              <a:rPr lang="en-US" sz="5333" dirty="0">
                <a:solidFill>
                  <a:schemeClr val="tx1">
                    <a:lumMod val="95000"/>
                    <a:lumOff val="5000"/>
                  </a:schemeClr>
                </a:solidFill>
                <a:latin typeface="Helvetica" pitchFamily="34" charset="0"/>
                <a:cs typeface="Helvetica" pitchFamily="34" charset="0"/>
              </a:rPr>
              <a:t>2018</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0473267"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algn="ctr">
              <a:buNone/>
            </a:pPr>
            <a:r>
              <a:rPr lang="en-US" sz="5867" dirty="0">
                <a:latin typeface="Helvetica" pitchFamily="34" charset="0"/>
                <a:cs typeface="Helvetica" pitchFamily="34" charset="0"/>
              </a:rPr>
              <a:t>Return to </a:t>
            </a:r>
            <a:r>
              <a:rPr lang="en-US" sz="5867" dirty="0" smtClean="0">
                <a:latin typeface="Helvetica" pitchFamily="34" charset="0"/>
                <a:cs typeface="Helvetica" pitchFamily="34" charset="0"/>
              </a:rPr>
              <a:t>Your Maker</a:t>
            </a:r>
            <a:endParaRPr lang="en-US" sz="5600" dirty="0">
              <a:latin typeface="Helvetica" pitchFamily="34" charset="0"/>
              <a:cs typeface="Helvetica" pitchFamily="34" charset="0"/>
            </a:endParaRPr>
          </a:p>
          <a:p>
            <a:pPr marL="0" indent="0" algn="ctr">
              <a:buNone/>
            </a:pPr>
            <a:endParaRPr lang="en-US" sz="4800" dirty="0">
              <a:latin typeface="Helvetica" pitchFamily="34" charset="0"/>
              <a:cs typeface="Helvetica" pitchFamily="34" charset="0"/>
            </a:endParaRPr>
          </a:p>
          <a:p>
            <a:pPr marL="0" indent="0" algn="ctr">
              <a:buNone/>
            </a:pPr>
            <a:r>
              <a:rPr lang="en-US" sz="4800" dirty="0">
                <a:latin typeface="Helvetica" pitchFamily="34" charset="0"/>
                <a:cs typeface="Helvetica" pitchFamily="34" charset="0"/>
              </a:rPr>
              <a:t>A Study of Repentance </a:t>
            </a:r>
          </a:p>
          <a:p>
            <a:pPr marL="0" indent="0" algn="ctr">
              <a:spcBef>
                <a:spcPts val="0"/>
              </a:spcBef>
              <a:buNone/>
            </a:pPr>
            <a:r>
              <a:rPr lang="en-US" sz="4800" dirty="0">
                <a:latin typeface="Helvetica" pitchFamily="34" charset="0"/>
                <a:cs typeface="Helvetica" pitchFamily="34" charset="0"/>
              </a:rPr>
              <a:t>and its Benefits</a:t>
            </a:r>
          </a:p>
        </p:txBody>
      </p:sp>
    </p:spTree>
    <p:extLst>
      <p:ext uri="{BB962C8B-B14F-4D97-AF65-F5344CB8AC3E}">
        <p14:creationId xmlns:p14="http://schemas.microsoft.com/office/powerpoint/2010/main" val="11285521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4000" dirty="0"/>
              <a:t>Repentance is an </a:t>
            </a:r>
            <a:r>
              <a:rPr lang="en-US" sz="4000" u="sng" dirty="0"/>
              <a:t>Elementary</a:t>
            </a:r>
            <a:r>
              <a:rPr lang="en-US" sz="4000" dirty="0"/>
              <a:t> Truth</a:t>
            </a:r>
          </a:p>
          <a:p>
            <a:pPr marL="0" indent="0">
              <a:buNone/>
            </a:pPr>
            <a:r>
              <a:rPr lang="en-US" dirty="0" smtClean="0"/>
              <a:t>We </a:t>
            </a:r>
            <a:r>
              <a:rPr lang="en-US" dirty="0"/>
              <a:t>have much to say about this, but it is hard to explain because you are slow to learn</a:t>
            </a:r>
            <a:r>
              <a:rPr lang="en-US" dirty="0" smtClean="0"/>
              <a:t>.  </a:t>
            </a:r>
            <a:r>
              <a:rPr lang="en-US" dirty="0"/>
              <a:t>In fact, though by this time you ought to be teachers, you need someone to teach you </a:t>
            </a:r>
            <a:r>
              <a:rPr lang="en-US" u="sng" dirty="0"/>
              <a:t>the elementary truths</a:t>
            </a:r>
            <a:r>
              <a:rPr lang="en-US" dirty="0"/>
              <a:t> of Elohim's word all over again. You need milk, not solid food!</a:t>
            </a:r>
          </a:p>
          <a:p>
            <a:pPr marL="0" indent="0">
              <a:buNone/>
            </a:pPr>
            <a:r>
              <a:rPr lang="en-US" dirty="0" smtClean="0"/>
              <a:t>Anyone </a:t>
            </a:r>
            <a:r>
              <a:rPr lang="en-US" dirty="0"/>
              <a:t>who lives on milk, being still an infant, is not acquainted with the teaching about righteousness</a:t>
            </a:r>
            <a:r>
              <a:rPr lang="en-US" dirty="0" smtClean="0"/>
              <a:t>.  </a:t>
            </a:r>
            <a:r>
              <a:rPr lang="en-US" dirty="0"/>
              <a:t>But solid food is for the mature, who by constant use have trained themselves to distinguish good from evil.</a:t>
            </a:r>
          </a:p>
          <a:p>
            <a:pPr marL="0" indent="0">
              <a:buNone/>
            </a:pPr>
            <a:r>
              <a:rPr lang="en-US" dirty="0" smtClean="0"/>
              <a:t>Therefore </a:t>
            </a:r>
            <a:r>
              <a:rPr lang="en-US" dirty="0"/>
              <a:t>let us leave </a:t>
            </a:r>
            <a:r>
              <a:rPr lang="en-US" u="sng" dirty="0"/>
              <a:t>the elementary teachings</a:t>
            </a:r>
            <a:r>
              <a:rPr lang="en-US" dirty="0"/>
              <a:t> about Messiah and go on to maturity, not laying again the foundation of </a:t>
            </a:r>
            <a:r>
              <a:rPr lang="en-US" u="sng" dirty="0"/>
              <a:t>repentance from acts that lead to death</a:t>
            </a:r>
            <a:r>
              <a:rPr lang="en-US" dirty="0"/>
              <a:t>, and of faith in Elohim</a:t>
            </a:r>
            <a:r>
              <a:rPr lang="en-US" dirty="0" smtClean="0"/>
              <a:t>, instruction </a:t>
            </a:r>
            <a:r>
              <a:rPr lang="en-US" dirty="0"/>
              <a:t>about baptisms, the laying on of hands, the resurrection of the dead, and eternal judgment</a:t>
            </a:r>
            <a:r>
              <a:rPr lang="en-US" dirty="0" smtClean="0"/>
              <a:t>. And </a:t>
            </a:r>
            <a:r>
              <a:rPr lang="en-US" dirty="0"/>
              <a:t>Elohim permitting, we will do so</a:t>
            </a:r>
            <a:r>
              <a:rPr lang="en-US" dirty="0" smtClean="0"/>
              <a:t>. (Hebrews 5:11-6:3)</a:t>
            </a:r>
            <a:endParaRPr lang="en-US" dirty="0"/>
          </a:p>
        </p:txBody>
      </p:sp>
    </p:spTree>
    <p:extLst>
      <p:ext uri="{BB962C8B-B14F-4D97-AF65-F5344CB8AC3E}">
        <p14:creationId xmlns:p14="http://schemas.microsoft.com/office/powerpoint/2010/main" val="9291006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1373" y="402772"/>
            <a:ext cx="10375295" cy="6193971"/>
          </a:xfrm>
        </p:spPr>
        <p:txBody>
          <a:bodyPr>
            <a:normAutofit/>
          </a:bodyPr>
          <a:lstStyle/>
          <a:p>
            <a:pPr algn="ctr">
              <a:buNone/>
            </a:pPr>
            <a:r>
              <a:rPr lang="en-US" sz="3900" dirty="0"/>
              <a:t>Questions We Endeavor to Answer</a:t>
            </a:r>
            <a:endParaRPr lang="en-US" sz="5200" dirty="0"/>
          </a:p>
          <a:p>
            <a:pPr>
              <a:buNone/>
            </a:pPr>
            <a:r>
              <a:rPr lang="en-US" sz="3200" dirty="0"/>
              <a:t>What is </a:t>
            </a:r>
            <a:r>
              <a:rPr lang="en-US" sz="3200" dirty="0" smtClean="0"/>
              <a:t>repentance and why is it important?</a:t>
            </a:r>
            <a:endParaRPr lang="en-US" sz="3200" dirty="0"/>
          </a:p>
          <a:p>
            <a:pPr>
              <a:buNone/>
            </a:pPr>
            <a:r>
              <a:rPr lang="en-US" sz="3200" dirty="0"/>
              <a:t>Is repentance a gift from Abba or is it solely a work on our part?</a:t>
            </a:r>
          </a:p>
          <a:p>
            <a:pPr>
              <a:buNone/>
            </a:pPr>
            <a:r>
              <a:rPr lang="en-US" sz="3200" dirty="0"/>
              <a:t>What does it mean to confess our sins?</a:t>
            </a:r>
          </a:p>
          <a:p>
            <a:pPr>
              <a:buNone/>
            </a:pPr>
            <a:r>
              <a:rPr lang="en-US" sz="3200" dirty="0"/>
              <a:t>Is repentance a one time event?</a:t>
            </a:r>
          </a:p>
          <a:p>
            <a:pPr>
              <a:buNone/>
            </a:pPr>
            <a:r>
              <a:rPr lang="en-US" sz="3200" dirty="0"/>
              <a:t>How do we recognize someone who has truly repented?</a:t>
            </a:r>
            <a:endParaRPr lang="en-US" sz="3200" dirty="0"/>
          </a:p>
        </p:txBody>
      </p:sp>
    </p:spTree>
    <p:extLst>
      <p:ext uri="{BB962C8B-B14F-4D97-AF65-F5344CB8AC3E}">
        <p14:creationId xmlns:p14="http://schemas.microsoft.com/office/powerpoint/2010/main" val="16703306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smtClean="0"/>
              <a:t>The Promises of Blessings and Curses</a:t>
            </a:r>
          </a:p>
          <a:p>
            <a:pPr marL="0" indent="0">
              <a:buNone/>
            </a:pPr>
            <a:r>
              <a:rPr lang="en-US" sz="3200" dirty="0" smtClean="0"/>
              <a:t>Vayiqra [Leviticus] 26</a:t>
            </a:r>
          </a:p>
          <a:p>
            <a:pPr marL="0" indent="0">
              <a:buNone/>
            </a:pPr>
            <a:r>
              <a:rPr lang="en-US" sz="3200" dirty="0" smtClean="0"/>
              <a:t>Also in Devarim [Deuteronomy] 28</a:t>
            </a:r>
            <a:endParaRPr lang="en-US" sz="3200" dirty="0"/>
          </a:p>
        </p:txBody>
      </p:sp>
    </p:spTree>
    <p:extLst>
      <p:ext uri="{BB962C8B-B14F-4D97-AF65-F5344CB8AC3E}">
        <p14:creationId xmlns:p14="http://schemas.microsoft.com/office/powerpoint/2010/main" val="158197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lnSpcReduction="10000"/>
          </a:bodyPr>
          <a:lstStyle/>
          <a:p>
            <a:pPr marL="0" indent="0" algn="ctr">
              <a:buNone/>
            </a:pPr>
            <a:r>
              <a:rPr lang="en-US" sz="4300" dirty="0"/>
              <a:t>The Promise to Those Who Return to Sender</a:t>
            </a:r>
          </a:p>
          <a:p>
            <a:pPr marL="0" indent="0">
              <a:buNone/>
            </a:pPr>
            <a:r>
              <a:rPr lang="en-US" dirty="0"/>
              <a:t>You will perish among the nations; the land of your enemies will devour you.</a:t>
            </a:r>
          </a:p>
          <a:p>
            <a:pPr marL="0" indent="0">
              <a:buNone/>
            </a:pPr>
            <a:r>
              <a:rPr lang="en-US" dirty="0" smtClean="0"/>
              <a:t>Those </a:t>
            </a:r>
            <a:r>
              <a:rPr lang="en-US" dirty="0"/>
              <a:t>of you who are left will waste away in the lands of their enemies because of their sins; also because of their fathers' sins they will waste away.</a:t>
            </a:r>
          </a:p>
          <a:p>
            <a:pPr marL="0" indent="0">
              <a:buNone/>
            </a:pPr>
            <a:r>
              <a:rPr lang="en-US" dirty="0" smtClean="0"/>
              <a:t>"</a:t>
            </a:r>
            <a:r>
              <a:rPr lang="en-US" dirty="0"/>
              <a:t>'But if they will </a:t>
            </a:r>
            <a:r>
              <a:rPr lang="en-US" u="sng" dirty="0"/>
              <a:t>confess their sins</a:t>
            </a:r>
            <a:r>
              <a:rPr lang="en-US" dirty="0"/>
              <a:t> and the sins of their fathers-- their treachery against me and their hostility toward </a:t>
            </a:r>
            <a:r>
              <a:rPr lang="en-US" dirty="0" smtClean="0"/>
              <a:t>me, which </a:t>
            </a:r>
            <a:r>
              <a:rPr lang="en-US" dirty="0"/>
              <a:t>made me hostile toward them so that </a:t>
            </a:r>
            <a:r>
              <a:rPr lang="en-US" u="sng" dirty="0"/>
              <a:t>I sent them</a:t>
            </a:r>
            <a:r>
              <a:rPr lang="en-US" dirty="0"/>
              <a:t> into the land of their enemies-- then when their uncircumcised hearts are humbled and they pay for their sin,</a:t>
            </a:r>
          </a:p>
          <a:p>
            <a:pPr marL="0" indent="0">
              <a:buNone/>
            </a:pPr>
            <a:r>
              <a:rPr lang="en-US" dirty="0" smtClean="0"/>
              <a:t>I </a:t>
            </a:r>
            <a:r>
              <a:rPr lang="en-US" dirty="0"/>
              <a:t>will remember my covenant with Ya'acov and my covenant with Yitzchak and my covenant with Avraham, and I will remember the land</a:t>
            </a:r>
            <a:r>
              <a:rPr lang="en-US" dirty="0" smtClean="0"/>
              <a:t>.</a:t>
            </a:r>
            <a:r>
              <a:rPr lang="en-US" dirty="0"/>
              <a:t> </a:t>
            </a:r>
            <a:r>
              <a:rPr lang="en-US" dirty="0" smtClean="0"/>
              <a:t>(Vayiqra [Leviticus] 26:38-42)</a:t>
            </a:r>
            <a:endParaRPr lang="en-US" dirty="0"/>
          </a:p>
        </p:txBody>
      </p:sp>
    </p:spTree>
    <p:extLst>
      <p:ext uri="{BB962C8B-B14F-4D97-AF65-F5344CB8AC3E}">
        <p14:creationId xmlns:p14="http://schemas.microsoft.com/office/powerpoint/2010/main" val="10935622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4800" dirty="0"/>
              <a:t>True Repentance Reaches </a:t>
            </a:r>
            <a:r>
              <a:rPr lang="en-US" sz="4800" dirty="0" smtClean="0"/>
              <a:t>Deep</a:t>
            </a:r>
            <a:endParaRPr lang="en-US" sz="4800" dirty="0"/>
          </a:p>
          <a:p>
            <a:pPr marL="0" indent="0">
              <a:buNone/>
            </a:pPr>
            <a:r>
              <a:rPr lang="en-US" dirty="0"/>
              <a:t>When all these blessings and curses I have set before you come upon you and you take them to heart wherever Yahuwah your Elohim disperses you among the nations,</a:t>
            </a:r>
          </a:p>
          <a:p>
            <a:pPr marL="0" indent="0">
              <a:buNone/>
            </a:pPr>
            <a:r>
              <a:rPr lang="en-US" dirty="0" smtClean="0"/>
              <a:t>and </a:t>
            </a:r>
            <a:r>
              <a:rPr lang="en-US" dirty="0"/>
              <a:t>when you and your children </a:t>
            </a:r>
            <a:r>
              <a:rPr lang="en-US" u="sng" dirty="0" smtClean="0"/>
              <a:t>return (Heb. </a:t>
            </a:r>
            <a:r>
              <a:rPr lang="en-US" i="1" u="sng" dirty="0"/>
              <a:t>s</a:t>
            </a:r>
            <a:r>
              <a:rPr lang="en-US" i="1" u="sng" dirty="0" smtClean="0"/>
              <a:t>huv</a:t>
            </a:r>
            <a:r>
              <a:rPr lang="en-US" u="sng" dirty="0" smtClean="0"/>
              <a:t>)</a:t>
            </a:r>
            <a:r>
              <a:rPr lang="en-US" dirty="0" smtClean="0"/>
              <a:t> </a:t>
            </a:r>
            <a:r>
              <a:rPr lang="en-US" dirty="0"/>
              <a:t>to Yahuwah your Elohim and obey him with all your heart and with all your soul according to everything I command you today,</a:t>
            </a:r>
          </a:p>
          <a:p>
            <a:pPr marL="0" indent="0">
              <a:buNone/>
            </a:pPr>
            <a:r>
              <a:rPr lang="en-US" dirty="0" smtClean="0"/>
              <a:t>then </a:t>
            </a:r>
            <a:r>
              <a:rPr lang="en-US" dirty="0"/>
              <a:t>Yahuwah your Elohim will restore your fortunes and have compassion on you and gather you again from all the nations where he scattered you.</a:t>
            </a:r>
          </a:p>
          <a:p>
            <a:pPr marL="0" indent="0">
              <a:buNone/>
            </a:pPr>
            <a:r>
              <a:rPr lang="en-US" dirty="0" smtClean="0"/>
              <a:t>Even </a:t>
            </a:r>
            <a:r>
              <a:rPr lang="en-US" dirty="0"/>
              <a:t>if you have been banished to the most distant land under the heavens, from there </a:t>
            </a:r>
            <a:r>
              <a:rPr lang="en-US" u="sng" dirty="0"/>
              <a:t>Yahuwah your Elohim will gather you and bring you back</a:t>
            </a:r>
            <a:r>
              <a:rPr lang="en-US" dirty="0" smtClean="0"/>
              <a:t>.  (Devarim [Deuteronomy] 30:1-4)</a:t>
            </a:r>
            <a:endParaRPr lang="en-US" dirty="0"/>
          </a:p>
        </p:txBody>
      </p:sp>
    </p:spTree>
    <p:extLst>
      <p:ext uri="{BB962C8B-B14F-4D97-AF65-F5344CB8AC3E}">
        <p14:creationId xmlns:p14="http://schemas.microsoft.com/office/powerpoint/2010/main" val="8064923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5067" dirty="0"/>
              <a:t>The Return to the Land</a:t>
            </a:r>
          </a:p>
          <a:p>
            <a:pPr marL="0" indent="0">
              <a:buNone/>
            </a:pPr>
            <a:r>
              <a:rPr lang="en-US" dirty="0" smtClean="0"/>
              <a:t>He </a:t>
            </a:r>
            <a:r>
              <a:rPr lang="en-US" dirty="0"/>
              <a:t>will bring you to the land that belonged to your fathers, and you will take possession of it. He will make you more prosperous and numerous than your fathers.</a:t>
            </a:r>
            <a:endParaRPr lang="en-US" dirty="0" smtClean="0"/>
          </a:p>
          <a:p>
            <a:pPr marL="0" indent="0">
              <a:buNone/>
            </a:pPr>
            <a:r>
              <a:rPr lang="en-US" dirty="0" smtClean="0"/>
              <a:t>Yahuwah </a:t>
            </a:r>
            <a:r>
              <a:rPr lang="en-US" dirty="0"/>
              <a:t>your Elohim will circumcise your hearts and the hearts of your descendants, so that you may love him with all your heart and with all your soul, and live.</a:t>
            </a:r>
          </a:p>
          <a:p>
            <a:pPr marL="0" indent="0">
              <a:buNone/>
            </a:pPr>
            <a:r>
              <a:rPr lang="en-US" dirty="0" smtClean="0"/>
              <a:t>Yahuwah </a:t>
            </a:r>
            <a:r>
              <a:rPr lang="en-US" dirty="0"/>
              <a:t>your Elohim will put all these curses on your enemies who hate and persecute you.</a:t>
            </a:r>
          </a:p>
          <a:p>
            <a:pPr marL="0" indent="0">
              <a:buNone/>
            </a:pPr>
            <a:r>
              <a:rPr lang="en-US" dirty="0" smtClean="0"/>
              <a:t>You </a:t>
            </a:r>
            <a:r>
              <a:rPr lang="en-US" dirty="0"/>
              <a:t>will again obey Yahuwah and follow all his commands I am giving you today</a:t>
            </a:r>
            <a:r>
              <a:rPr lang="en-US" dirty="0" smtClean="0"/>
              <a:t>.</a:t>
            </a:r>
            <a:r>
              <a:rPr lang="en-US" dirty="0"/>
              <a:t> (Devarim [Deuteronomy] </a:t>
            </a:r>
            <a:r>
              <a:rPr lang="en-US" dirty="0" smtClean="0"/>
              <a:t>30:5-8)</a:t>
            </a:r>
            <a:endParaRPr lang="en-US" dirty="0"/>
          </a:p>
          <a:p>
            <a:endParaRPr lang="en-US" dirty="0"/>
          </a:p>
        </p:txBody>
      </p:sp>
    </p:spTree>
    <p:extLst>
      <p:ext uri="{BB962C8B-B14F-4D97-AF65-F5344CB8AC3E}">
        <p14:creationId xmlns:p14="http://schemas.microsoft.com/office/powerpoint/2010/main" val="42847207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4667" dirty="0"/>
              <a:t>The Condition of Our Return to the Land</a:t>
            </a:r>
          </a:p>
          <a:p>
            <a:pPr marL="0" indent="0">
              <a:buNone/>
            </a:pPr>
            <a:r>
              <a:rPr lang="en-US" dirty="0" smtClean="0"/>
              <a:t>Then </a:t>
            </a:r>
            <a:r>
              <a:rPr lang="en-US" dirty="0"/>
              <a:t>Yahuwah your Elohim will make you most prosperous in all the work of your hands and in the fruit of your womb, the young of your livestock and the crops of your land. Yahuwah will again delight in you and make you prosperous, just as he delighted in your </a:t>
            </a:r>
            <a:r>
              <a:rPr lang="en-US" dirty="0" smtClean="0"/>
              <a:t>fathers, </a:t>
            </a:r>
            <a:r>
              <a:rPr lang="en-US" u="sng" dirty="0"/>
              <a:t>if you </a:t>
            </a:r>
            <a:r>
              <a:rPr lang="en-US" u="sng" dirty="0" smtClean="0"/>
              <a:t>obey</a:t>
            </a:r>
            <a:r>
              <a:rPr lang="en-US" dirty="0" smtClean="0"/>
              <a:t> Yahuwah </a:t>
            </a:r>
            <a:r>
              <a:rPr lang="en-US" dirty="0"/>
              <a:t>your Elohim </a:t>
            </a:r>
            <a:r>
              <a:rPr lang="en-US" u="sng" dirty="0"/>
              <a:t>and </a:t>
            </a:r>
            <a:r>
              <a:rPr lang="en-US" u="sng" dirty="0" smtClean="0"/>
              <a:t>keep</a:t>
            </a:r>
            <a:r>
              <a:rPr lang="en-US" dirty="0" smtClean="0"/>
              <a:t> his </a:t>
            </a:r>
            <a:r>
              <a:rPr lang="en-US" dirty="0"/>
              <a:t>commands and decrees that are written in this Book of the Law </a:t>
            </a:r>
            <a:r>
              <a:rPr lang="en-US" u="sng" dirty="0"/>
              <a:t>and turn</a:t>
            </a:r>
            <a:r>
              <a:rPr lang="en-US" dirty="0"/>
              <a:t> to Yahuwah your Elohim with all your heart and with all your soul</a:t>
            </a:r>
            <a:r>
              <a:rPr lang="en-US" dirty="0" smtClean="0"/>
              <a:t>.</a:t>
            </a:r>
            <a:r>
              <a:rPr lang="en-US" dirty="0"/>
              <a:t> (Devarim [Deuteronomy] </a:t>
            </a:r>
            <a:r>
              <a:rPr lang="en-US" dirty="0" smtClean="0"/>
              <a:t>30:9-10)</a:t>
            </a:r>
            <a:endParaRPr lang="en-US" dirty="0"/>
          </a:p>
          <a:p>
            <a:pPr marL="0" indent="0">
              <a:buNone/>
            </a:pPr>
            <a:endParaRPr lang="en-US" dirty="0">
              <a:solidFill>
                <a:schemeClr val="bg1"/>
              </a:solidFill>
            </a:endParaRPr>
          </a:p>
          <a:p>
            <a:pPr marL="0" indent="0">
              <a:buNone/>
            </a:pPr>
            <a:endParaRPr lang="en-US" dirty="0">
              <a:solidFill>
                <a:schemeClr val="bg1"/>
              </a:solidFill>
            </a:endParaRPr>
          </a:p>
        </p:txBody>
      </p:sp>
    </p:spTree>
    <p:extLst>
      <p:ext uri="{BB962C8B-B14F-4D97-AF65-F5344CB8AC3E}">
        <p14:creationId xmlns:p14="http://schemas.microsoft.com/office/powerpoint/2010/main" val="3938565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7573" y="876303"/>
            <a:ext cx="10299095" cy="5143500"/>
          </a:xfrm>
        </p:spPr>
        <p:txBody>
          <a:bodyPr>
            <a:normAutofit/>
          </a:bodyPr>
          <a:lstStyle/>
          <a:p>
            <a:pPr marL="0" indent="0" algn="ctr">
              <a:buNone/>
            </a:pPr>
            <a:r>
              <a:rPr lang="en-US" sz="4800" dirty="0"/>
              <a:t>Definition of “Shuv”</a:t>
            </a:r>
          </a:p>
          <a:p>
            <a:pPr marL="0" indent="0" algn="ctr">
              <a:buNone/>
            </a:pPr>
            <a:r>
              <a:rPr lang="en-US" sz="5333" dirty="0" err="1">
                <a:latin typeface="Bwhebb" panose="00000400000000000000" pitchFamily="2" charset="0"/>
              </a:rPr>
              <a:t>bWv</a:t>
            </a:r>
            <a:r>
              <a:rPr lang="en-US" dirty="0">
                <a:latin typeface="Bwhebb" panose="00000400000000000000" pitchFamily="2" charset="0"/>
              </a:rPr>
              <a:t> </a:t>
            </a:r>
            <a:r>
              <a:rPr lang="en-US" dirty="0" smtClean="0"/>
              <a:t>(</a:t>
            </a:r>
            <a:r>
              <a:rPr lang="en-US" dirty="0" err="1" smtClean="0"/>
              <a:t>shub</a:t>
            </a:r>
            <a:r>
              <a:rPr lang="en-US" dirty="0" smtClean="0"/>
              <a:t>)</a:t>
            </a:r>
          </a:p>
          <a:p>
            <a:pPr marL="0" indent="0">
              <a:buNone/>
            </a:pPr>
            <a:r>
              <a:rPr lang="en-US" dirty="0" smtClean="0"/>
              <a:t>HALOT - </a:t>
            </a:r>
            <a:r>
              <a:rPr lang="en-US" dirty="0"/>
              <a:t>to turn around, </a:t>
            </a:r>
            <a:r>
              <a:rPr lang="en-US" dirty="0" smtClean="0"/>
              <a:t>repent; </a:t>
            </a:r>
            <a:r>
              <a:rPr lang="en-US" dirty="0" err="1"/>
              <a:t>hif</a:t>
            </a:r>
            <a:r>
              <a:rPr lang="en-US" dirty="0" smtClean="0"/>
              <a:t>. (causative) stem - </a:t>
            </a:r>
            <a:r>
              <a:rPr lang="en-US" dirty="0"/>
              <a:t>to bring back, </a:t>
            </a:r>
            <a:r>
              <a:rPr lang="en-US" dirty="0" smtClean="0"/>
              <a:t>refresh</a:t>
            </a:r>
            <a:r>
              <a:rPr lang="en-US" dirty="0"/>
              <a:t>, </a:t>
            </a:r>
            <a:r>
              <a:rPr lang="en-US" dirty="0" smtClean="0"/>
              <a:t>refute, </a:t>
            </a:r>
            <a:r>
              <a:rPr lang="en-US" dirty="0"/>
              <a:t>to be changed </a:t>
            </a:r>
            <a:endParaRPr lang="en-US" dirty="0" smtClean="0"/>
          </a:p>
          <a:p>
            <a:pPr marL="0" indent="0">
              <a:buNone/>
            </a:pPr>
            <a:r>
              <a:rPr lang="en-US" dirty="0" smtClean="0"/>
              <a:t>BDB - turn </a:t>
            </a:r>
            <a:r>
              <a:rPr lang="en-US" dirty="0"/>
              <a:t>back, return </a:t>
            </a:r>
          </a:p>
        </p:txBody>
      </p:sp>
    </p:spTree>
    <p:extLst>
      <p:ext uri="{BB962C8B-B14F-4D97-AF65-F5344CB8AC3E}">
        <p14:creationId xmlns:p14="http://schemas.microsoft.com/office/powerpoint/2010/main" val="17517367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7573" y="876303"/>
            <a:ext cx="10299095" cy="5143500"/>
          </a:xfrm>
        </p:spPr>
        <p:txBody>
          <a:bodyPr>
            <a:normAutofit/>
          </a:bodyPr>
          <a:lstStyle/>
          <a:p>
            <a:pPr marL="0" indent="0" algn="ctr">
              <a:buNone/>
            </a:pPr>
            <a:r>
              <a:rPr lang="en-US" sz="4800" dirty="0"/>
              <a:t>More About “Shuv” in the Scriptures</a:t>
            </a:r>
          </a:p>
          <a:p>
            <a:pPr marL="0" indent="0">
              <a:buNone/>
            </a:pPr>
            <a:r>
              <a:rPr lang="en-US" dirty="0" smtClean="0"/>
              <a:t>TWOT - The </a:t>
            </a:r>
            <a:r>
              <a:rPr lang="en-US" dirty="0"/>
              <a:t>basic meaning of shûb "to (re)turn" implying physical motion or movement appears over 270 times. A few times God is the subject, "At the appointed time I will return to you (Sarah)," (Gen 18:14). Most often the subject is a person: "I (Abraham) and the lad (Isaac) will go yonder and worship, and return to you" (Gen 22:5). In the </a:t>
            </a:r>
            <a:r>
              <a:rPr lang="en-US" dirty="0" smtClean="0"/>
              <a:t>Hiphil stem form </a:t>
            </a:r>
            <a:r>
              <a:rPr lang="en-US" dirty="0"/>
              <a:t>there are eighty-seven occurrences of shûb in the sense of "bring back, carry back." </a:t>
            </a:r>
          </a:p>
          <a:p>
            <a:pPr marL="0" indent="0">
              <a:buNone/>
            </a:pPr>
            <a:endParaRPr lang="en-US" dirty="0">
              <a:solidFill>
                <a:schemeClr val="bg1"/>
              </a:solidFill>
            </a:endParaRPr>
          </a:p>
        </p:txBody>
      </p:sp>
    </p:spTree>
    <p:extLst>
      <p:ext uri="{BB962C8B-B14F-4D97-AF65-F5344CB8AC3E}">
        <p14:creationId xmlns:p14="http://schemas.microsoft.com/office/powerpoint/2010/main" val="37295164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7573" y="876303"/>
            <a:ext cx="10299095" cy="5143500"/>
          </a:xfrm>
        </p:spPr>
        <p:txBody>
          <a:bodyPr>
            <a:normAutofit/>
          </a:bodyPr>
          <a:lstStyle/>
          <a:p>
            <a:pPr marL="0" indent="0" algn="ctr">
              <a:buNone/>
            </a:pPr>
            <a:r>
              <a:rPr lang="en-US" sz="4800" dirty="0"/>
              <a:t>More About “Shuv” in the Scriptures</a:t>
            </a:r>
          </a:p>
          <a:p>
            <a:pPr marL="0" indent="0">
              <a:buNone/>
            </a:pPr>
            <a:r>
              <a:rPr lang="en-US" dirty="0" smtClean="0"/>
              <a:t>TWOT - Another </a:t>
            </a:r>
            <a:r>
              <a:rPr lang="en-US" dirty="0"/>
              <a:t>important use of shûb in the Qal, and theologically the most crucial, is in passages dealing with the covenant community's return to God (in the sense of repentance), or turning away from evil (in the sense of renouncing and disowning sin), or turning away from God (in the sense of becoming apostate). In such contexts shûb in the Qal is used 129 times. By contrast, in the Hiphil shûb is used only eleven times when discussing the divine-human relationship. "turn back (Qal imperative) and 'let yourself be turned </a:t>
            </a:r>
            <a:r>
              <a:rPr lang="en-US" dirty="0" smtClean="0"/>
              <a:t>from </a:t>
            </a:r>
            <a:r>
              <a:rPr lang="en-US" dirty="0"/>
              <a:t>your idols' (Hiphil) </a:t>
            </a:r>
            <a:r>
              <a:rPr lang="en-US" dirty="0" smtClean="0"/>
              <a:t>" </a:t>
            </a:r>
            <a:r>
              <a:rPr lang="en-US" dirty="0"/>
              <a:t>(Ezek 14:6). </a:t>
            </a:r>
          </a:p>
        </p:txBody>
      </p:sp>
    </p:spTree>
    <p:extLst>
      <p:ext uri="{BB962C8B-B14F-4D97-AF65-F5344CB8AC3E}">
        <p14:creationId xmlns:p14="http://schemas.microsoft.com/office/powerpoint/2010/main" val="21262312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7573" y="876303"/>
            <a:ext cx="10299095" cy="5143500"/>
          </a:xfrm>
        </p:spPr>
        <p:txBody>
          <a:bodyPr>
            <a:normAutofit/>
          </a:bodyPr>
          <a:lstStyle/>
          <a:p>
            <a:pPr marL="0" indent="0" algn="ctr">
              <a:buNone/>
            </a:pPr>
            <a:r>
              <a:rPr lang="en-US" sz="4800" dirty="0"/>
              <a:t>Biblical Usage of “Teshuvah”</a:t>
            </a:r>
          </a:p>
          <a:p>
            <a:pPr marL="0" indent="0">
              <a:buNone/>
            </a:pPr>
            <a:r>
              <a:rPr lang="en-US" sz="5200" dirty="0">
                <a:latin typeface="Bwhebb" panose="00000400000000000000" pitchFamily="2" charset="0"/>
              </a:rPr>
              <a:t>hb'vut. </a:t>
            </a:r>
            <a:r>
              <a:rPr lang="en-US" dirty="0" smtClean="0"/>
              <a:t>(teshuvah) - </a:t>
            </a:r>
            <a:r>
              <a:rPr lang="en-US" dirty="0"/>
              <a:t>Answer, (re-)turn. Appears eight times, five times in reference to the spring as the "turn" of the year (2Sam 11:l; 1Kings 20:22, 26; 1Chr 20:1 ; 2Chr 36:10); once "return" to a place (1Sam 7:17), and twice in the sense of "answer, retort" (Job 21:34; Job 34:36). </a:t>
            </a:r>
            <a:r>
              <a:rPr lang="en-US" dirty="0" smtClean="0"/>
              <a:t>(Theological Wordbook of the Old Testament –[TWOT] Lexicon)</a:t>
            </a:r>
            <a:endParaRPr lang="en-US" dirty="0"/>
          </a:p>
        </p:txBody>
      </p:sp>
    </p:spTree>
    <p:extLst>
      <p:ext uri="{BB962C8B-B14F-4D97-AF65-F5344CB8AC3E}">
        <p14:creationId xmlns:p14="http://schemas.microsoft.com/office/powerpoint/2010/main" val="5165176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smtClean="0"/>
              <a:t>Teshuvah in 1 Kings 20:22</a:t>
            </a:r>
          </a:p>
          <a:p>
            <a:pPr marL="0" indent="0">
              <a:buNone/>
            </a:pPr>
            <a:r>
              <a:rPr lang="en-US" dirty="0"/>
              <a:t>Afterward, the prophet came to the king of Yisrael and said, "Strengthen your position and see what must be done, because next spring </a:t>
            </a:r>
            <a:r>
              <a:rPr lang="en-US" dirty="0" smtClean="0"/>
              <a:t>(lit. “at the </a:t>
            </a:r>
            <a:r>
              <a:rPr lang="en-US" u="sng" dirty="0" smtClean="0"/>
              <a:t>turning</a:t>
            </a:r>
            <a:r>
              <a:rPr lang="en-US" dirty="0" smtClean="0"/>
              <a:t> of the year”) the </a:t>
            </a:r>
            <a:r>
              <a:rPr lang="en-US" dirty="0"/>
              <a:t>king of Aram will attack you again</a:t>
            </a:r>
            <a:r>
              <a:rPr lang="en-US" dirty="0" smtClean="0"/>
              <a:t>."</a:t>
            </a:r>
            <a:endParaRPr lang="en-US" dirty="0"/>
          </a:p>
        </p:txBody>
      </p:sp>
    </p:spTree>
    <p:extLst>
      <p:ext uri="{BB962C8B-B14F-4D97-AF65-F5344CB8AC3E}">
        <p14:creationId xmlns:p14="http://schemas.microsoft.com/office/powerpoint/2010/main" val="33012654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4800" dirty="0"/>
              <a:t>The Promise to Those Who Repent</a:t>
            </a:r>
          </a:p>
          <a:p>
            <a:pPr marL="0" indent="0">
              <a:buNone/>
            </a:pPr>
            <a:r>
              <a:rPr lang="en-US" dirty="0" smtClean="0"/>
              <a:t>"</a:t>
            </a:r>
            <a:r>
              <a:rPr lang="en-US" dirty="0"/>
              <a:t>When I shut up the heavens so that there is no rain, or command locusts to devour the land or send a plague among my people,</a:t>
            </a:r>
          </a:p>
          <a:p>
            <a:pPr marL="0" indent="0">
              <a:buNone/>
            </a:pPr>
            <a:r>
              <a:rPr lang="en-US" dirty="0" smtClean="0"/>
              <a:t>if </a:t>
            </a:r>
            <a:r>
              <a:rPr lang="en-US" dirty="0"/>
              <a:t>my people, who are called by my name, will humble themselves and pray and seek my face and turn from their wicked ways, then will I hear from heaven and will forgive their sin and will heal their land.</a:t>
            </a:r>
          </a:p>
          <a:p>
            <a:pPr marL="0" indent="0">
              <a:buNone/>
            </a:pPr>
            <a:r>
              <a:rPr lang="en-US" dirty="0" smtClean="0"/>
              <a:t>Now </a:t>
            </a:r>
            <a:r>
              <a:rPr lang="en-US" dirty="0"/>
              <a:t>my eyes will be open and my ears attentive to the prayers offered in this place</a:t>
            </a:r>
            <a:r>
              <a:rPr lang="en-US" dirty="0" smtClean="0"/>
              <a:t>.  (2 Chronicles 7:13-15)</a:t>
            </a:r>
            <a:endParaRPr lang="en-US" dirty="0"/>
          </a:p>
        </p:txBody>
      </p:sp>
    </p:spTree>
    <p:extLst>
      <p:ext uri="{BB962C8B-B14F-4D97-AF65-F5344CB8AC3E}">
        <p14:creationId xmlns:p14="http://schemas.microsoft.com/office/powerpoint/2010/main" val="15948711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smtClean="0"/>
              <a:t>Isaiah Preached Repentance</a:t>
            </a:r>
          </a:p>
          <a:p>
            <a:pPr marL="0" indent="0">
              <a:buNone/>
            </a:pPr>
            <a:r>
              <a:rPr lang="en-US" dirty="0"/>
              <a:t>From the west, men will fear the name of Yahuwah, and from the rising of the sun, they will revere his glory. For he will come like a pent-up flood that the breath of Yahuwah drives </a:t>
            </a:r>
            <a:r>
              <a:rPr lang="en-US" dirty="0" smtClean="0"/>
              <a:t>along. </a:t>
            </a:r>
            <a:r>
              <a:rPr lang="en-US" dirty="0"/>
              <a:t>"The Redeemer will come to Zion, to those in Ya'acov who repent of their sins," declares Yahuwah.</a:t>
            </a:r>
          </a:p>
          <a:p>
            <a:pPr marL="0" indent="0">
              <a:buNone/>
            </a:pPr>
            <a:r>
              <a:rPr lang="en-US" dirty="0" smtClean="0"/>
              <a:t>(</a:t>
            </a:r>
            <a:r>
              <a:rPr lang="en-US" dirty="0" err="1" smtClean="0"/>
              <a:t>Yeshayahu</a:t>
            </a:r>
            <a:r>
              <a:rPr lang="en-US" dirty="0" smtClean="0"/>
              <a:t> [Isaiah] 59:19-20)</a:t>
            </a:r>
            <a:endParaRPr lang="en-US" dirty="0"/>
          </a:p>
        </p:txBody>
      </p:sp>
    </p:spTree>
    <p:extLst>
      <p:ext uri="{BB962C8B-B14F-4D97-AF65-F5344CB8AC3E}">
        <p14:creationId xmlns:p14="http://schemas.microsoft.com/office/powerpoint/2010/main" val="3778221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smtClean="0"/>
              <a:t>Jeremiah Preached Repentance</a:t>
            </a:r>
          </a:p>
          <a:p>
            <a:pPr marL="0" indent="0">
              <a:buNone/>
            </a:pPr>
            <a:r>
              <a:rPr lang="en-US" dirty="0" smtClean="0"/>
              <a:t>Therefore </a:t>
            </a:r>
            <a:r>
              <a:rPr lang="en-US" dirty="0"/>
              <a:t>this is what Yahuwah says: "If you repent, I will restore you that you may serve me; if you utter worthy, not worthless, words, you will be my spokesman. Let this people turn to you, but you must not turn to them.</a:t>
            </a:r>
          </a:p>
          <a:p>
            <a:pPr marL="0" indent="0">
              <a:buNone/>
            </a:pPr>
            <a:r>
              <a:rPr lang="en-US" dirty="0" smtClean="0"/>
              <a:t>I </a:t>
            </a:r>
            <a:r>
              <a:rPr lang="en-US" dirty="0"/>
              <a:t>will make you a wall to this people, a fortified wall of bronze; they will fight against you but will not overcome you, for I am with you to rescue and save you," declares Yahuwah</a:t>
            </a:r>
            <a:r>
              <a:rPr lang="en-US" dirty="0" smtClean="0"/>
              <a:t>.</a:t>
            </a:r>
            <a:r>
              <a:rPr lang="en-US" dirty="0"/>
              <a:t> </a:t>
            </a:r>
            <a:r>
              <a:rPr lang="en-US" dirty="0" smtClean="0"/>
              <a:t>(</a:t>
            </a:r>
            <a:r>
              <a:rPr lang="en-US" dirty="0" err="1" smtClean="0"/>
              <a:t>Yirmeyah</a:t>
            </a:r>
            <a:r>
              <a:rPr lang="en-US" dirty="0" smtClean="0"/>
              <a:t> [Jeremiah] 15:19-20)</a:t>
            </a:r>
            <a:endParaRPr lang="en-US" dirty="0"/>
          </a:p>
        </p:txBody>
      </p:sp>
    </p:spTree>
    <p:extLst>
      <p:ext uri="{BB962C8B-B14F-4D97-AF65-F5344CB8AC3E}">
        <p14:creationId xmlns:p14="http://schemas.microsoft.com/office/powerpoint/2010/main" val="9672084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smtClean="0"/>
              <a:t>Ezekiel Preached Repentance</a:t>
            </a:r>
          </a:p>
          <a:p>
            <a:pPr marL="0" indent="0">
              <a:buNone/>
            </a:pPr>
            <a:r>
              <a:rPr lang="en-US" dirty="0" smtClean="0"/>
              <a:t>Therefore </a:t>
            </a:r>
            <a:r>
              <a:rPr lang="en-US" dirty="0"/>
              <a:t>this is what Yahuwah says: "If you repent, I will restore you that you may serve me; if you utter worthy, not worthless, words, you will be my spokesman. Let this people turn to you, but you must not turn to them.</a:t>
            </a:r>
          </a:p>
          <a:p>
            <a:pPr marL="0" indent="0">
              <a:buNone/>
            </a:pPr>
            <a:r>
              <a:rPr lang="en-US" dirty="0" smtClean="0"/>
              <a:t>I </a:t>
            </a:r>
            <a:r>
              <a:rPr lang="en-US" dirty="0"/>
              <a:t>will make you a wall to this people, a fortified wall of bronze; they will fight against you but will not overcome you, for I am with you to rescue and save you," declares Yahuwah</a:t>
            </a:r>
            <a:r>
              <a:rPr lang="en-US" dirty="0" smtClean="0"/>
              <a:t>.</a:t>
            </a:r>
            <a:r>
              <a:rPr lang="en-US" dirty="0"/>
              <a:t> </a:t>
            </a:r>
            <a:r>
              <a:rPr lang="en-US" dirty="0" smtClean="0"/>
              <a:t>(</a:t>
            </a:r>
            <a:r>
              <a:rPr lang="en-US" dirty="0" err="1" smtClean="0"/>
              <a:t>Yechezqel</a:t>
            </a:r>
            <a:r>
              <a:rPr lang="en-US" dirty="0" smtClean="0"/>
              <a:t> </a:t>
            </a:r>
            <a:r>
              <a:rPr lang="en-US" dirty="0" smtClean="0"/>
              <a:t>[Ezekiel] 18:30-32)</a:t>
            </a:r>
            <a:endParaRPr lang="en-US" dirty="0"/>
          </a:p>
        </p:txBody>
      </p:sp>
    </p:spTree>
    <p:extLst>
      <p:ext uri="{BB962C8B-B14F-4D97-AF65-F5344CB8AC3E}">
        <p14:creationId xmlns:p14="http://schemas.microsoft.com/office/powerpoint/2010/main" val="25421662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smtClean="0"/>
              <a:t>Repentance in the New Testament</a:t>
            </a:r>
          </a:p>
          <a:p>
            <a:pPr marL="0" indent="0">
              <a:buNone/>
            </a:pPr>
            <a:r>
              <a:rPr lang="en-US" b="1" dirty="0">
                <a:latin typeface="Bwgrkn" panose="00000400000000000000" pitchFamily="2" charset="0"/>
              </a:rPr>
              <a:t> meta,noia </a:t>
            </a:r>
            <a:r>
              <a:rPr lang="en-US" dirty="0" smtClean="0"/>
              <a:t>(meta-</a:t>
            </a:r>
            <a:r>
              <a:rPr lang="en-US" dirty="0" err="1" smtClean="0"/>
              <a:t>noi</a:t>
            </a:r>
            <a:r>
              <a:rPr lang="en-US" dirty="0" smtClean="0"/>
              <a:t>-a)</a:t>
            </a:r>
          </a:p>
          <a:p>
            <a:pPr marL="0" indent="0">
              <a:buNone/>
            </a:pPr>
            <a:r>
              <a:rPr lang="en-US" dirty="0" smtClean="0"/>
              <a:t>- </a:t>
            </a:r>
            <a:r>
              <a:rPr lang="en-US" i="1" dirty="0"/>
              <a:t>repentance, turning about, </a:t>
            </a:r>
            <a:r>
              <a:rPr lang="en-US" i="1" dirty="0" smtClean="0"/>
              <a:t>conversion; (BDG)</a:t>
            </a:r>
          </a:p>
          <a:p>
            <a:pPr marL="0" indent="0">
              <a:buNone/>
            </a:pPr>
            <a:r>
              <a:rPr lang="en-US" dirty="0" smtClean="0"/>
              <a:t>- strictly </a:t>
            </a:r>
            <a:r>
              <a:rPr lang="en-US" i="1" dirty="0"/>
              <a:t>later knowledge, subsequent correction</a:t>
            </a:r>
            <a:r>
              <a:rPr lang="en-US" dirty="0"/>
              <a:t>; </a:t>
            </a:r>
            <a:r>
              <a:rPr lang="en-US" dirty="0" smtClean="0"/>
              <a:t> </a:t>
            </a:r>
            <a:r>
              <a:rPr lang="en-US" dirty="0"/>
              <a:t>religiously and morally, as </a:t>
            </a:r>
            <a:r>
              <a:rPr lang="en-US" u="sng" dirty="0"/>
              <a:t>a change of mind leading to change of behavior</a:t>
            </a:r>
            <a:r>
              <a:rPr lang="en-US" dirty="0"/>
              <a:t> </a:t>
            </a:r>
            <a:r>
              <a:rPr lang="en-US" i="1" dirty="0"/>
              <a:t>repentance, conversion, turning about </a:t>
            </a:r>
            <a:r>
              <a:rPr lang="en-US" dirty="0"/>
              <a:t>(MT 3.8; 2C 7.10</a:t>
            </a:r>
            <a:r>
              <a:rPr lang="en-US" dirty="0" smtClean="0"/>
              <a:t>) (</a:t>
            </a:r>
            <a:r>
              <a:rPr lang="en-US" dirty="0" err="1" smtClean="0"/>
              <a:t>Friberg</a:t>
            </a:r>
            <a:r>
              <a:rPr lang="en-US" dirty="0" smtClean="0"/>
              <a:t> Lexicon)</a:t>
            </a:r>
            <a:endParaRPr lang="en-US" dirty="0"/>
          </a:p>
        </p:txBody>
      </p:sp>
    </p:spTree>
    <p:extLst>
      <p:ext uri="{BB962C8B-B14F-4D97-AF65-F5344CB8AC3E}">
        <p14:creationId xmlns:p14="http://schemas.microsoft.com/office/powerpoint/2010/main" val="23222474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smtClean="0"/>
              <a:t>Repentance is a Pillar of the Gospel of the Kingdom</a:t>
            </a:r>
          </a:p>
          <a:p>
            <a:pPr marL="0" indent="0">
              <a:buNone/>
            </a:pPr>
            <a:r>
              <a:rPr lang="en-US" dirty="0" smtClean="0"/>
              <a:t>John the Baptizer - </a:t>
            </a:r>
            <a:r>
              <a:rPr lang="en-US" dirty="0"/>
              <a:t> </a:t>
            </a:r>
            <a:r>
              <a:rPr lang="en-US" dirty="0" smtClean="0"/>
              <a:t>(</a:t>
            </a:r>
            <a:r>
              <a:rPr lang="en-US" dirty="0" err="1" smtClean="0"/>
              <a:t>Yochanan</a:t>
            </a:r>
            <a:r>
              <a:rPr lang="en-US" dirty="0" smtClean="0"/>
              <a:t> the </a:t>
            </a:r>
            <a:r>
              <a:rPr lang="en-US" dirty="0" err="1" smtClean="0"/>
              <a:t>Immerser</a:t>
            </a:r>
            <a:r>
              <a:rPr lang="en-US" dirty="0" smtClean="0"/>
              <a:t>)</a:t>
            </a:r>
          </a:p>
          <a:p>
            <a:pPr marL="0" indent="0">
              <a:buNone/>
            </a:pPr>
            <a:r>
              <a:rPr lang="en-US" dirty="0" smtClean="0"/>
              <a:t>In </a:t>
            </a:r>
            <a:r>
              <a:rPr lang="en-US" dirty="0"/>
              <a:t>those days </a:t>
            </a:r>
            <a:r>
              <a:rPr lang="en-US" dirty="0" err="1"/>
              <a:t>Yochanan</a:t>
            </a:r>
            <a:r>
              <a:rPr lang="en-US" dirty="0"/>
              <a:t> the Baptist came, preaching in the Desert of </a:t>
            </a:r>
            <a:r>
              <a:rPr lang="en-US" dirty="0" err="1" smtClean="0"/>
              <a:t>Yehudah</a:t>
            </a:r>
            <a:r>
              <a:rPr lang="en-US" dirty="0" smtClean="0"/>
              <a:t> </a:t>
            </a:r>
            <a:r>
              <a:rPr lang="en-US" dirty="0"/>
              <a:t>and saying, "</a:t>
            </a:r>
            <a:r>
              <a:rPr lang="en-US" u="sng" dirty="0"/>
              <a:t>Repent, for the kingdom of heaven is near</a:t>
            </a:r>
            <a:r>
              <a:rPr lang="en-US" u="sng" dirty="0" smtClean="0"/>
              <a:t>.</a:t>
            </a:r>
            <a:r>
              <a:rPr lang="en-US" dirty="0" smtClean="0"/>
              <a:t>" </a:t>
            </a:r>
            <a:r>
              <a:rPr lang="en-US" dirty="0"/>
              <a:t>This is he who was spoken of through the prophet </a:t>
            </a:r>
            <a:r>
              <a:rPr lang="en-US" dirty="0" err="1"/>
              <a:t>Yeshayahu</a:t>
            </a:r>
            <a:r>
              <a:rPr lang="en-US" dirty="0"/>
              <a:t>: "A voice of one calling in the desert, 'Prepare the way for Yahuwah, make straight paths for him</a:t>
            </a:r>
            <a:r>
              <a:rPr lang="en-US" dirty="0" smtClean="0"/>
              <a:t>.'" </a:t>
            </a:r>
            <a:r>
              <a:rPr lang="en-US" dirty="0" err="1"/>
              <a:t>Yochanan's</a:t>
            </a:r>
            <a:r>
              <a:rPr lang="en-US" dirty="0"/>
              <a:t> clothes were made of camel's hair, and he had a leather belt around his waist. His food was locusts and wild </a:t>
            </a:r>
            <a:r>
              <a:rPr lang="en-US" dirty="0" smtClean="0"/>
              <a:t>honey. (Matthew 3:1-4)</a:t>
            </a:r>
            <a:endParaRPr lang="en-US" dirty="0"/>
          </a:p>
        </p:txBody>
      </p:sp>
    </p:spTree>
    <p:extLst>
      <p:ext uri="{BB962C8B-B14F-4D97-AF65-F5344CB8AC3E}">
        <p14:creationId xmlns:p14="http://schemas.microsoft.com/office/powerpoint/2010/main" val="15520344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smtClean="0"/>
              <a:t>John’s Message</a:t>
            </a:r>
          </a:p>
          <a:p>
            <a:pPr marL="0" indent="0">
              <a:buNone/>
            </a:pPr>
            <a:r>
              <a:rPr lang="en-US" dirty="0" smtClean="0"/>
              <a:t>People </a:t>
            </a:r>
            <a:r>
              <a:rPr lang="en-US" dirty="0"/>
              <a:t>went out to him from </a:t>
            </a:r>
            <a:r>
              <a:rPr lang="en-US" dirty="0" err="1"/>
              <a:t>Yerushalayim</a:t>
            </a:r>
            <a:r>
              <a:rPr lang="en-US" dirty="0"/>
              <a:t> and all </a:t>
            </a:r>
            <a:r>
              <a:rPr lang="en-US" dirty="0" err="1"/>
              <a:t>Yehudah</a:t>
            </a:r>
            <a:r>
              <a:rPr lang="en-US" dirty="0"/>
              <a:t> and the whole region of the </a:t>
            </a:r>
            <a:r>
              <a:rPr lang="en-US" dirty="0" err="1" smtClean="0"/>
              <a:t>Yarden</a:t>
            </a:r>
            <a:r>
              <a:rPr lang="en-US" dirty="0" smtClean="0"/>
              <a:t>. </a:t>
            </a:r>
            <a:r>
              <a:rPr lang="en-US" dirty="0"/>
              <a:t>Confessing their sins, they were baptized by him in the </a:t>
            </a:r>
            <a:r>
              <a:rPr lang="en-US" dirty="0" err="1"/>
              <a:t>Yarden</a:t>
            </a:r>
            <a:r>
              <a:rPr lang="en-US" dirty="0"/>
              <a:t> </a:t>
            </a:r>
            <a:r>
              <a:rPr lang="en-US" dirty="0" smtClean="0"/>
              <a:t>River. </a:t>
            </a:r>
            <a:r>
              <a:rPr lang="en-US" dirty="0"/>
              <a:t>But when he saw many of the </a:t>
            </a:r>
            <a:r>
              <a:rPr lang="en-US" u="sng" dirty="0"/>
              <a:t>Pharisees and Sadducees</a:t>
            </a:r>
            <a:r>
              <a:rPr lang="en-US" dirty="0"/>
              <a:t> coming to where he was baptizing, he said to them: "</a:t>
            </a:r>
            <a:r>
              <a:rPr lang="en-US" u="sng" dirty="0"/>
              <a:t>You brood of vipers</a:t>
            </a:r>
            <a:r>
              <a:rPr lang="en-US" dirty="0"/>
              <a:t>! Who warned you to flee from the coming </a:t>
            </a:r>
            <a:r>
              <a:rPr lang="en-US" dirty="0" smtClean="0"/>
              <a:t>wrath? </a:t>
            </a:r>
            <a:r>
              <a:rPr lang="en-US" u="sng" dirty="0"/>
              <a:t>Produce fruit in keeping with repentance</a:t>
            </a:r>
            <a:r>
              <a:rPr lang="en-US" dirty="0" smtClean="0"/>
              <a:t>.</a:t>
            </a:r>
            <a:r>
              <a:rPr lang="en-US" dirty="0"/>
              <a:t> </a:t>
            </a:r>
            <a:r>
              <a:rPr lang="en-US" dirty="0" smtClean="0"/>
              <a:t>Matthew 3:5-8)</a:t>
            </a:r>
            <a:endParaRPr lang="en-US" dirty="0"/>
          </a:p>
        </p:txBody>
      </p:sp>
    </p:spTree>
    <p:extLst>
      <p:ext uri="{BB962C8B-B14F-4D97-AF65-F5344CB8AC3E}">
        <p14:creationId xmlns:p14="http://schemas.microsoft.com/office/powerpoint/2010/main" val="31604259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lnSpcReduction="10000"/>
          </a:bodyPr>
          <a:lstStyle/>
          <a:p>
            <a:pPr marL="0" indent="0" algn="ctr">
              <a:buNone/>
            </a:pPr>
            <a:r>
              <a:rPr lang="en-US" sz="5400" dirty="0"/>
              <a:t>What is Sin?</a:t>
            </a:r>
          </a:p>
          <a:p>
            <a:pPr marL="0" indent="0">
              <a:buNone/>
            </a:pPr>
            <a:r>
              <a:rPr lang="en-US" dirty="0"/>
              <a:t>Everyone who has this </a:t>
            </a:r>
            <a:r>
              <a:rPr lang="en-US" dirty="0" smtClean="0"/>
              <a:t>hope (of being like </a:t>
            </a:r>
            <a:r>
              <a:rPr lang="en-US" dirty="0" err="1" smtClean="0"/>
              <a:t>Yahusha</a:t>
            </a:r>
            <a:r>
              <a:rPr lang="en-US" dirty="0" smtClean="0"/>
              <a:t>) </a:t>
            </a:r>
            <a:r>
              <a:rPr lang="en-US" dirty="0"/>
              <a:t>in him purifies himself, just as he is pure.</a:t>
            </a:r>
          </a:p>
          <a:p>
            <a:pPr marL="0" indent="0">
              <a:buNone/>
            </a:pPr>
            <a:r>
              <a:rPr lang="en-US" dirty="0" smtClean="0"/>
              <a:t>Everyone </a:t>
            </a:r>
            <a:r>
              <a:rPr lang="en-US" dirty="0"/>
              <a:t>who sins breaks the </a:t>
            </a:r>
            <a:r>
              <a:rPr lang="en-US" dirty="0" smtClean="0"/>
              <a:t>law (Torah); </a:t>
            </a:r>
            <a:r>
              <a:rPr lang="en-US" dirty="0"/>
              <a:t>in fact, sin is lawlessness.</a:t>
            </a:r>
          </a:p>
          <a:p>
            <a:pPr marL="0" indent="0">
              <a:buNone/>
            </a:pPr>
            <a:r>
              <a:rPr lang="en-US" dirty="0" smtClean="0"/>
              <a:t>But </a:t>
            </a:r>
            <a:r>
              <a:rPr lang="en-US" dirty="0"/>
              <a:t>you know that he appeared so that he might take away our sins. And in him is no sin.</a:t>
            </a:r>
          </a:p>
          <a:p>
            <a:pPr marL="0" indent="0">
              <a:buNone/>
            </a:pPr>
            <a:r>
              <a:rPr lang="en-US" dirty="0" smtClean="0"/>
              <a:t>No </a:t>
            </a:r>
            <a:r>
              <a:rPr lang="en-US" dirty="0"/>
              <a:t>one who lives in him keeps on sinning. No one who continues to sin has either seen him or known him.</a:t>
            </a:r>
          </a:p>
          <a:p>
            <a:pPr marL="0" indent="0">
              <a:buNone/>
            </a:pPr>
            <a:r>
              <a:rPr lang="en-US" dirty="0" smtClean="0"/>
              <a:t>Dear </a:t>
            </a:r>
            <a:r>
              <a:rPr lang="en-US" dirty="0"/>
              <a:t>children, do not let anyone lead you astray. He who does what is right is righteous, just as he is righteous.</a:t>
            </a:r>
          </a:p>
          <a:p>
            <a:pPr marL="0" indent="0">
              <a:buNone/>
            </a:pPr>
            <a:r>
              <a:rPr lang="en-US" dirty="0" smtClean="0"/>
              <a:t>He </a:t>
            </a:r>
            <a:r>
              <a:rPr lang="en-US" dirty="0"/>
              <a:t>who does what is sinful is of the devil, because the devil has been sinning from the beginning. The reason the Son of Elohim appeared was to destroy the devil's work</a:t>
            </a:r>
            <a:r>
              <a:rPr lang="en-US" dirty="0" smtClean="0"/>
              <a:t>.</a:t>
            </a:r>
            <a:r>
              <a:rPr lang="en-US" dirty="0"/>
              <a:t> </a:t>
            </a:r>
            <a:r>
              <a:rPr lang="en-US" dirty="0" smtClean="0"/>
              <a:t>(1 John 3:3-8)</a:t>
            </a:r>
            <a:endParaRPr lang="en-US" dirty="0"/>
          </a:p>
        </p:txBody>
      </p:sp>
    </p:spTree>
    <p:extLst>
      <p:ext uri="{BB962C8B-B14F-4D97-AF65-F5344CB8AC3E}">
        <p14:creationId xmlns:p14="http://schemas.microsoft.com/office/powerpoint/2010/main" val="32568988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smtClean="0"/>
              <a:t>The Wages of Sin is Death</a:t>
            </a:r>
          </a:p>
          <a:p>
            <a:pPr marL="0" indent="0">
              <a:buNone/>
            </a:pPr>
            <a:r>
              <a:rPr lang="en-US" dirty="0" smtClean="0"/>
              <a:t>Transgression of Elohim’s law requires a payment.  That payment is death.  (Garden) Thus, Elohim requires everyone who sins to pay with death.</a:t>
            </a:r>
          </a:p>
          <a:p>
            <a:pPr marL="0" indent="0">
              <a:buNone/>
            </a:pPr>
            <a:r>
              <a:rPr lang="en-US" dirty="0" smtClean="0"/>
              <a:t>The sacrifice of animals as a substitute for the death of a human was permitted from the beginning.  This sacrifice was acceptable but also foreshadowed the death of </a:t>
            </a:r>
            <a:r>
              <a:rPr lang="en-US" dirty="0" err="1" smtClean="0"/>
              <a:t>Yahusha</a:t>
            </a:r>
            <a:r>
              <a:rPr lang="en-US" dirty="0" smtClean="0"/>
              <a:t>.</a:t>
            </a:r>
            <a:endParaRPr lang="en-US" dirty="0"/>
          </a:p>
        </p:txBody>
      </p:sp>
    </p:spTree>
    <p:extLst>
      <p:ext uri="{BB962C8B-B14F-4D97-AF65-F5344CB8AC3E}">
        <p14:creationId xmlns:p14="http://schemas.microsoft.com/office/powerpoint/2010/main" val="40084609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lnSpcReduction="10000"/>
          </a:bodyPr>
          <a:lstStyle/>
          <a:p>
            <a:pPr marL="0" indent="0" algn="ctr">
              <a:buNone/>
            </a:pPr>
            <a:r>
              <a:rPr lang="en-US" sz="5400" dirty="0"/>
              <a:t>What is the Fruit of Repentance?</a:t>
            </a:r>
          </a:p>
          <a:p>
            <a:pPr marL="0" indent="0">
              <a:buNone/>
            </a:pPr>
            <a:r>
              <a:rPr lang="en-US" dirty="0" smtClean="0"/>
              <a:t>John gives three examples:</a:t>
            </a:r>
          </a:p>
          <a:p>
            <a:pPr marL="0" indent="0">
              <a:buNone/>
            </a:pPr>
            <a:r>
              <a:rPr lang="en-US" dirty="0"/>
              <a:t>Produce fruit in keeping with repentance. And do not begin to say to yourselves, 'We have Avraham as our father.' For I tell you that out of these stones Elohim can raise up children for Avraham</a:t>
            </a:r>
            <a:r>
              <a:rPr lang="en-US" dirty="0" smtClean="0"/>
              <a:t>.  </a:t>
            </a:r>
            <a:r>
              <a:rPr lang="en-US" dirty="0"/>
              <a:t>The ax is already at the root of the trees, and every tree that does not produce good fruit will be cut down and thrown into the fire</a:t>
            </a:r>
            <a:r>
              <a:rPr lang="en-US" dirty="0" smtClean="0"/>
              <a:t>." </a:t>
            </a:r>
            <a:r>
              <a:rPr lang="en-US" dirty="0"/>
              <a:t>"What should we do then?" the crowd </a:t>
            </a:r>
            <a:r>
              <a:rPr lang="en-US" dirty="0" smtClean="0"/>
              <a:t>asked. </a:t>
            </a:r>
            <a:r>
              <a:rPr lang="en-US" dirty="0" err="1"/>
              <a:t>Yochanan</a:t>
            </a:r>
            <a:r>
              <a:rPr lang="en-US" dirty="0"/>
              <a:t> answered, "The man with two tunics should share with him who has none, and the one who has food should do the same</a:t>
            </a:r>
            <a:r>
              <a:rPr lang="en-US" dirty="0" smtClean="0"/>
              <a:t>." </a:t>
            </a:r>
            <a:r>
              <a:rPr lang="en-US" dirty="0"/>
              <a:t>Tax collectors also came to be baptized. "Teacher," they asked, "what should we do</a:t>
            </a:r>
            <a:r>
              <a:rPr lang="en-US" dirty="0" smtClean="0"/>
              <a:t>?" </a:t>
            </a:r>
            <a:r>
              <a:rPr lang="en-US" dirty="0"/>
              <a:t>"Don't collect any more than you are required to," he told </a:t>
            </a:r>
            <a:r>
              <a:rPr lang="en-US" dirty="0" smtClean="0"/>
              <a:t>them. </a:t>
            </a:r>
            <a:r>
              <a:rPr lang="en-US" dirty="0"/>
              <a:t>Then some soldiers asked him, "And what should we do?" He replied, "Don't extort money and don't accuse people falsely-- be content with your pay</a:t>
            </a:r>
            <a:r>
              <a:rPr lang="en-US" dirty="0" smtClean="0"/>
              <a:t>.“ (Luke 3:8-14) </a:t>
            </a:r>
            <a:endParaRPr lang="en-US" dirty="0"/>
          </a:p>
        </p:txBody>
      </p:sp>
    </p:spTree>
    <p:extLst>
      <p:ext uri="{BB962C8B-B14F-4D97-AF65-F5344CB8AC3E}">
        <p14:creationId xmlns:p14="http://schemas.microsoft.com/office/powerpoint/2010/main" val="35629948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4400" dirty="0"/>
              <a:t>Good Fruit</a:t>
            </a:r>
          </a:p>
          <a:p>
            <a:pPr marL="0" indent="0">
              <a:buNone/>
            </a:pPr>
            <a:r>
              <a:rPr lang="en-US" dirty="0" err="1" smtClean="0"/>
              <a:t>Yahusha</a:t>
            </a:r>
            <a:r>
              <a:rPr lang="en-US" dirty="0" smtClean="0"/>
              <a:t>: </a:t>
            </a:r>
            <a:r>
              <a:rPr lang="en-US" dirty="0"/>
              <a:t>By their fruit you will recognize them. Do people pick grapes from </a:t>
            </a:r>
            <a:r>
              <a:rPr lang="en-US" dirty="0" err="1"/>
              <a:t>thornbushes</a:t>
            </a:r>
            <a:r>
              <a:rPr lang="en-US" dirty="0"/>
              <a:t>, or figs from thistles?</a:t>
            </a:r>
          </a:p>
          <a:p>
            <a:pPr marL="0" indent="0">
              <a:buNone/>
            </a:pPr>
            <a:r>
              <a:rPr lang="en-US" dirty="0" smtClean="0"/>
              <a:t>Likewise </a:t>
            </a:r>
            <a:r>
              <a:rPr lang="en-US" dirty="0"/>
              <a:t>every good tree bears good fruit, but a bad tree bears bad fruit.</a:t>
            </a:r>
          </a:p>
          <a:p>
            <a:pPr marL="0" indent="0">
              <a:buNone/>
            </a:pPr>
            <a:r>
              <a:rPr lang="en-US" dirty="0" smtClean="0"/>
              <a:t>A </a:t>
            </a:r>
            <a:r>
              <a:rPr lang="en-US" dirty="0"/>
              <a:t>good tree cannot bear bad fruit, and a bad tree cannot bear good fruit.</a:t>
            </a:r>
          </a:p>
          <a:p>
            <a:pPr marL="0" indent="0">
              <a:buNone/>
            </a:pPr>
            <a:r>
              <a:rPr lang="en-US" dirty="0" smtClean="0"/>
              <a:t>Every </a:t>
            </a:r>
            <a:r>
              <a:rPr lang="en-US" dirty="0"/>
              <a:t>tree that does not bear good fruit is cut down and thrown into the fire.</a:t>
            </a:r>
          </a:p>
          <a:p>
            <a:pPr marL="0" indent="0">
              <a:buNone/>
            </a:pPr>
            <a:r>
              <a:rPr lang="en-US" dirty="0" smtClean="0"/>
              <a:t>Thus</a:t>
            </a:r>
            <a:r>
              <a:rPr lang="en-US" dirty="0"/>
              <a:t>, by their fruit you will recognize them</a:t>
            </a:r>
            <a:r>
              <a:rPr lang="en-US" dirty="0" smtClean="0"/>
              <a:t>.</a:t>
            </a:r>
            <a:r>
              <a:rPr lang="en-US" dirty="0"/>
              <a:t> </a:t>
            </a:r>
            <a:r>
              <a:rPr lang="en-US" dirty="0" smtClean="0"/>
              <a:t>(Matthew 7:16-20)</a:t>
            </a:r>
            <a:endParaRPr lang="en-US" dirty="0"/>
          </a:p>
        </p:txBody>
      </p:sp>
    </p:spTree>
    <p:extLst>
      <p:ext uri="{BB962C8B-B14F-4D97-AF65-F5344CB8AC3E}">
        <p14:creationId xmlns:p14="http://schemas.microsoft.com/office/powerpoint/2010/main" val="6443907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4400" dirty="0"/>
              <a:t>A Tree is Recognized By Its Fruit</a:t>
            </a:r>
          </a:p>
          <a:p>
            <a:pPr marL="0" indent="0">
              <a:buNone/>
            </a:pPr>
            <a:r>
              <a:rPr lang="en-US" dirty="0" err="1" smtClean="0"/>
              <a:t>Yahusha</a:t>
            </a:r>
            <a:r>
              <a:rPr lang="en-US" dirty="0" smtClean="0"/>
              <a:t>: </a:t>
            </a:r>
            <a:r>
              <a:rPr lang="en-US" dirty="0"/>
              <a:t>"Make a tree good and its fruit will be good, or make a tree bad and its fruit will be bad, for a tree is recognized by its fruit.</a:t>
            </a:r>
          </a:p>
          <a:p>
            <a:pPr marL="0" indent="0">
              <a:buNone/>
            </a:pPr>
            <a:r>
              <a:rPr lang="en-US" dirty="0" smtClean="0"/>
              <a:t>You </a:t>
            </a:r>
            <a:r>
              <a:rPr lang="en-US" dirty="0"/>
              <a:t>brood of vipers, how can you who are evil say anything good? For out of the overflow of the heart the mouth speaks.</a:t>
            </a:r>
          </a:p>
          <a:p>
            <a:pPr marL="0" indent="0">
              <a:buNone/>
            </a:pPr>
            <a:r>
              <a:rPr lang="en-US" dirty="0" smtClean="0"/>
              <a:t>The </a:t>
            </a:r>
            <a:r>
              <a:rPr lang="en-US" dirty="0"/>
              <a:t>good man brings good things out of the good stored up in him, and the evil man brings evil things out of the evil stored up in him.</a:t>
            </a:r>
          </a:p>
          <a:p>
            <a:pPr marL="0" indent="0">
              <a:buNone/>
            </a:pPr>
            <a:r>
              <a:rPr lang="en-US" dirty="0" smtClean="0"/>
              <a:t>(Matthew 12:33-35)</a:t>
            </a:r>
            <a:endParaRPr lang="en-US" dirty="0"/>
          </a:p>
        </p:txBody>
      </p:sp>
    </p:spTree>
    <p:extLst>
      <p:ext uri="{BB962C8B-B14F-4D97-AF65-F5344CB8AC3E}">
        <p14:creationId xmlns:p14="http://schemas.microsoft.com/office/powerpoint/2010/main" val="27637946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smtClean="0"/>
              <a:t>Mark’s Testimony About John</a:t>
            </a:r>
          </a:p>
          <a:p>
            <a:pPr marL="0" indent="0">
              <a:buNone/>
            </a:pPr>
            <a:r>
              <a:rPr lang="en-US" dirty="0"/>
              <a:t> And so </a:t>
            </a:r>
            <a:r>
              <a:rPr lang="en-US" dirty="0" err="1"/>
              <a:t>Yochanan</a:t>
            </a:r>
            <a:r>
              <a:rPr lang="en-US" dirty="0"/>
              <a:t> came, baptizing in the desert region and preaching a </a:t>
            </a:r>
            <a:r>
              <a:rPr lang="en-US" u="sng" dirty="0"/>
              <a:t>baptism of repentance for the forgiveness of sins</a:t>
            </a:r>
            <a:r>
              <a:rPr lang="en-US" dirty="0" smtClean="0"/>
              <a:t>. (Mark 1:4)</a:t>
            </a:r>
          </a:p>
          <a:p>
            <a:pPr marL="0" indent="0">
              <a:buNone/>
            </a:pPr>
            <a:r>
              <a:rPr lang="en-US" dirty="0" smtClean="0"/>
              <a:t>The </a:t>
            </a:r>
            <a:r>
              <a:rPr lang="en-US" i="1" u="sng" dirty="0" err="1" smtClean="0"/>
              <a:t>mikvah</a:t>
            </a:r>
            <a:r>
              <a:rPr lang="en-US" dirty="0" smtClean="0"/>
              <a:t> (washing) was a symbolic (and literal) gesture of being cleansed.</a:t>
            </a:r>
            <a:endParaRPr lang="en-US" dirty="0"/>
          </a:p>
        </p:txBody>
      </p:sp>
    </p:spTree>
    <p:extLst>
      <p:ext uri="{BB962C8B-B14F-4D97-AF65-F5344CB8AC3E}">
        <p14:creationId xmlns:p14="http://schemas.microsoft.com/office/powerpoint/2010/main" val="18669964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291943"/>
          </a:xfrm>
        </p:spPr>
        <p:txBody>
          <a:bodyPr>
            <a:normAutofit fontScale="92500" lnSpcReduction="10000"/>
          </a:bodyPr>
          <a:lstStyle/>
          <a:p>
            <a:pPr marL="0" indent="0" algn="ctr">
              <a:buNone/>
            </a:pPr>
            <a:r>
              <a:rPr lang="en-US" sz="3600" dirty="0" err="1" smtClean="0"/>
              <a:t>Yahusha</a:t>
            </a:r>
            <a:r>
              <a:rPr lang="en-US" sz="3600" dirty="0" smtClean="0"/>
              <a:t> </a:t>
            </a:r>
            <a:r>
              <a:rPr lang="en-US" sz="3600" dirty="0" smtClean="0"/>
              <a:t>(</a:t>
            </a:r>
            <a:r>
              <a:rPr lang="en-US" sz="3600" dirty="0" err="1" smtClean="0"/>
              <a:t>Yahusha</a:t>
            </a:r>
            <a:r>
              <a:rPr lang="en-US" sz="3600" dirty="0" smtClean="0"/>
              <a:t>) </a:t>
            </a:r>
            <a:r>
              <a:rPr lang="en-US" sz="3600" dirty="0" smtClean="0"/>
              <a:t>Taught Repentance as an Integral Part of the Gospel of the Kingdom</a:t>
            </a:r>
          </a:p>
          <a:p>
            <a:pPr marL="0" indent="0">
              <a:buNone/>
            </a:pPr>
            <a:r>
              <a:rPr lang="en-US" dirty="0" smtClean="0"/>
              <a:t>Following his baptism and temptation in the wilderness, </a:t>
            </a:r>
            <a:r>
              <a:rPr lang="en-US" dirty="0" err="1" smtClean="0"/>
              <a:t>Yahusha</a:t>
            </a:r>
            <a:r>
              <a:rPr lang="en-US" dirty="0" smtClean="0"/>
              <a:t> </a:t>
            </a:r>
            <a:r>
              <a:rPr lang="en-US" dirty="0" smtClean="0"/>
              <a:t>began to </a:t>
            </a:r>
            <a:r>
              <a:rPr lang="en-US" dirty="0" smtClean="0"/>
              <a:t>preach:  </a:t>
            </a:r>
          </a:p>
          <a:p>
            <a:pPr marL="0" indent="0">
              <a:buNone/>
            </a:pPr>
            <a:r>
              <a:rPr lang="en-US" dirty="0" smtClean="0"/>
              <a:t>From </a:t>
            </a:r>
            <a:r>
              <a:rPr lang="en-US" dirty="0"/>
              <a:t>that time on </a:t>
            </a:r>
            <a:r>
              <a:rPr lang="en-US" dirty="0" err="1"/>
              <a:t>Yahusha</a:t>
            </a:r>
            <a:r>
              <a:rPr lang="en-US" dirty="0"/>
              <a:t> began to preach, "Repent, for the kingdom of heaven is near</a:t>
            </a:r>
            <a:r>
              <a:rPr lang="en-US" dirty="0" smtClean="0"/>
              <a:t>.“ (Matthew 4:17</a:t>
            </a:r>
            <a:r>
              <a:rPr lang="en-US" dirty="0" smtClean="0"/>
              <a:t>)</a:t>
            </a:r>
          </a:p>
          <a:p>
            <a:pPr marL="0" indent="0">
              <a:buNone/>
            </a:pPr>
            <a:r>
              <a:rPr lang="en-US" dirty="0" smtClean="0"/>
              <a:t>After </a:t>
            </a:r>
            <a:r>
              <a:rPr lang="en-US" dirty="0" err="1"/>
              <a:t>Yochanan</a:t>
            </a:r>
            <a:r>
              <a:rPr lang="en-US" dirty="0"/>
              <a:t> was put in prison, </a:t>
            </a:r>
            <a:r>
              <a:rPr lang="en-US" dirty="0" err="1"/>
              <a:t>Yahusha</a:t>
            </a:r>
            <a:r>
              <a:rPr lang="en-US" dirty="0"/>
              <a:t> went into Galilee, proclaiming the good news of Elohim</a:t>
            </a:r>
            <a:r>
              <a:rPr lang="en-US" dirty="0" smtClean="0"/>
              <a:t>.  </a:t>
            </a:r>
            <a:r>
              <a:rPr lang="en-US" dirty="0"/>
              <a:t>"The time has come," he said. "The kingdom of Elohim is near. Repent and believe the good news</a:t>
            </a:r>
            <a:r>
              <a:rPr lang="en-US" dirty="0" smtClean="0"/>
              <a:t>!“ Mark 1:14-15</a:t>
            </a:r>
          </a:p>
          <a:p>
            <a:pPr marL="0" indent="0">
              <a:buNone/>
            </a:pPr>
            <a:r>
              <a:rPr lang="en-US" dirty="0"/>
              <a:t>Now there were some present at that time who told </a:t>
            </a:r>
            <a:r>
              <a:rPr lang="en-US" dirty="0" err="1"/>
              <a:t>Yahusha</a:t>
            </a:r>
            <a:r>
              <a:rPr lang="en-US" dirty="0"/>
              <a:t> about the Galileans whose blood Pilate had mixed with their </a:t>
            </a:r>
            <a:r>
              <a:rPr lang="en-US" dirty="0" smtClean="0"/>
              <a:t>sacrifices. </a:t>
            </a:r>
            <a:r>
              <a:rPr lang="en-US" dirty="0" err="1"/>
              <a:t>Yahusha</a:t>
            </a:r>
            <a:r>
              <a:rPr lang="en-US" dirty="0"/>
              <a:t> answered, "Do you think that these Galileans were worse sinners than all the other Galileans because they suffered this </a:t>
            </a:r>
            <a:r>
              <a:rPr lang="en-US" dirty="0" smtClean="0"/>
              <a:t>way? </a:t>
            </a:r>
            <a:r>
              <a:rPr lang="en-US" dirty="0"/>
              <a:t>I tell you, no! </a:t>
            </a:r>
            <a:r>
              <a:rPr lang="en-US" u="sng" dirty="0"/>
              <a:t>But unless you repent, you too will all </a:t>
            </a:r>
            <a:r>
              <a:rPr lang="en-US" u="sng" dirty="0" smtClean="0"/>
              <a:t>perish</a:t>
            </a:r>
            <a:r>
              <a:rPr lang="en-US" dirty="0" smtClean="0"/>
              <a:t>. </a:t>
            </a:r>
            <a:r>
              <a:rPr lang="en-US" dirty="0"/>
              <a:t>Or those eighteen who died when the tower in Siloam fell on them-- do you think they were more guilty than all the others living in </a:t>
            </a:r>
            <a:r>
              <a:rPr lang="en-US" dirty="0" err="1" smtClean="0"/>
              <a:t>Yerushalayim</a:t>
            </a:r>
            <a:r>
              <a:rPr lang="en-US" dirty="0" smtClean="0"/>
              <a:t>? </a:t>
            </a:r>
            <a:r>
              <a:rPr lang="en-US" dirty="0"/>
              <a:t>I tell you, no! </a:t>
            </a:r>
            <a:r>
              <a:rPr lang="en-US" u="sng" dirty="0"/>
              <a:t>But unless you repent, you too will all perish</a:t>
            </a:r>
            <a:r>
              <a:rPr lang="en-US" dirty="0" smtClean="0"/>
              <a:t>.“ Luke 13:1-5</a:t>
            </a:r>
            <a:endParaRPr lang="en-US" dirty="0"/>
          </a:p>
        </p:txBody>
      </p:sp>
    </p:spTree>
    <p:extLst>
      <p:ext uri="{BB962C8B-B14F-4D97-AF65-F5344CB8AC3E}">
        <p14:creationId xmlns:p14="http://schemas.microsoft.com/office/powerpoint/2010/main" val="27100609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smtClean="0"/>
              <a:t>Repentance Means “Stop Sinning”!</a:t>
            </a:r>
          </a:p>
          <a:p>
            <a:pPr marL="0" indent="0">
              <a:buNone/>
            </a:pPr>
            <a:r>
              <a:rPr lang="en-US" dirty="0" smtClean="0"/>
              <a:t>Following several healings, </a:t>
            </a:r>
            <a:r>
              <a:rPr lang="en-US" dirty="0" err="1" smtClean="0"/>
              <a:t>Yahusha</a:t>
            </a:r>
            <a:r>
              <a:rPr lang="en-US" dirty="0" smtClean="0"/>
              <a:t> admonished the recipients of the healing to stop sinning.</a:t>
            </a:r>
          </a:p>
          <a:p>
            <a:pPr marL="0" indent="0">
              <a:buNone/>
            </a:pPr>
            <a:r>
              <a:rPr lang="en-US" dirty="0" smtClean="0"/>
              <a:t>This is another example of the fruit of repentance.</a:t>
            </a:r>
            <a:endParaRPr lang="en-US" dirty="0" smtClean="0"/>
          </a:p>
        </p:txBody>
      </p:sp>
    </p:spTree>
    <p:extLst>
      <p:ext uri="{BB962C8B-B14F-4D97-AF65-F5344CB8AC3E}">
        <p14:creationId xmlns:p14="http://schemas.microsoft.com/office/powerpoint/2010/main" val="40252194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a:t>The </a:t>
            </a:r>
            <a:r>
              <a:rPr lang="en-US" sz="3600" dirty="0" smtClean="0"/>
              <a:t>Invalid </a:t>
            </a:r>
            <a:r>
              <a:rPr lang="en-US" sz="3600" dirty="0"/>
              <a:t>at the pool of Bethesda </a:t>
            </a:r>
            <a:endParaRPr lang="en-US" sz="3600" dirty="0" smtClean="0"/>
          </a:p>
          <a:p>
            <a:pPr marL="0" indent="0">
              <a:buNone/>
            </a:pPr>
            <a:r>
              <a:rPr lang="en-US" dirty="0" smtClean="0"/>
              <a:t>Later </a:t>
            </a:r>
            <a:r>
              <a:rPr lang="en-US" dirty="0" err="1"/>
              <a:t>Yahusha</a:t>
            </a:r>
            <a:r>
              <a:rPr lang="en-US" dirty="0"/>
              <a:t> found him at the temple and said to him, "See, you are well again. Stop sinning or something worse may happen to you</a:t>
            </a:r>
            <a:r>
              <a:rPr lang="en-US" dirty="0" smtClean="0"/>
              <a:t>.“ (4</a:t>
            </a:r>
            <a:r>
              <a:rPr lang="en-US" baseline="30000" dirty="0" smtClean="0"/>
              <a:t>th</a:t>
            </a:r>
            <a:r>
              <a:rPr lang="en-US" dirty="0" smtClean="0"/>
              <a:t> Gospel 5:14) </a:t>
            </a:r>
            <a:endParaRPr lang="en-US" dirty="0"/>
          </a:p>
        </p:txBody>
      </p:sp>
    </p:spTree>
    <p:extLst>
      <p:ext uri="{BB962C8B-B14F-4D97-AF65-F5344CB8AC3E}">
        <p14:creationId xmlns:p14="http://schemas.microsoft.com/office/powerpoint/2010/main" val="151476755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smtClean="0"/>
              <a:t>The Woman Caught in Adultery</a:t>
            </a:r>
          </a:p>
          <a:p>
            <a:pPr marL="0" indent="0">
              <a:buNone/>
            </a:pPr>
            <a:r>
              <a:rPr lang="en-US" dirty="0" err="1"/>
              <a:t>Yahusha</a:t>
            </a:r>
            <a:r>
              <a:rPr lang="en-US" dirty="0"/>
              <a:t> straightened up and asked her, "Woman, where are they? Has no one condemned you?"</a:t>
            </a:r>
          </a:p>
          <a:p>
            <a:pPr marL="0" indent="0">
              <a:buNone/>
            </a:pPr>
            <a:r>
              <a:rPr lang="en-US" dirty="0" smtClean="0"/>
              <a:t>"</a:t>
            </a:r>
            <a:r>
              <a:rPr lang="en-US" dirty="0"/>
              <a:t>No one, sir," she said. "Then neither do I condemn you," </a:t>
            </a:r>
            <a:r>
              <a:rPr lang="en-US" dirty="0" err="1"/>
              <a:t>Yahusha</a:t>
            </a:r>
            <a:r>
              <a:rPr lang="en-US" dirty="0"/>
              <a:t> declared. "Go now and </a:t>
            </a:r>
            <a:r>
              <a:rPr lang="en-US" u="sng" dirty="0"/>
              <a:t>leave your life of </a:t>
            </a:r>
            <a:r>
              <a:rPr lang="en-US" u="sng" dirty="0" smtClean="0"/>
              <a:t>sin (Greek literally, ‘go, for now on no longer commit sin’)</a:t>
            </a:r>
            <a:r>
              <a:rPr lang="en-US" dirty="0" smtClean="0"/>
              <a:t>.“ (4</a:t>
            </a:r>
            <a:r>
              <a:rPr lang="en-US" baseline="30000" dirty="0" smtClean="0"/>
              <a:t>th</a:t>
            </a:r>
            <a:r>
              <a:rPr lang="en-US" dirty="0" smtClean="0"/>
              <a:t> Gospel 8:10-11)</a:t>
            </a:r>
            <a:endParaRPr lang="en-US" dirty="0"/>
          </a:p>
        </p:txBody>
      </p:sp>
    </p:spTree>
    <p:extLst>
      <p:ext uri="{BB962C8B-B14F-4D97-AF65-F5344CB8AC3E}">
        <p14:creationId xmlns:p14="http://schemas.microsoft.com/office/powerpoint/2010/main" val="38247943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a:t>Can a Follower of </a:t>
            </a:r>
            <a:r>
              <a:rPr lang="en-US" sz="3600" dirty="0" err="1"/>
              <a:t>Yahusha</a:t>
            </a:r>
            <a:r>
              <a:rPr lang="en-US" sz="3600" dirty="0"/>
              <a:t> Keep on Sinning?</a:t>
            </a:r>
          </a:p>
          <a:p>
            <a:pPr marL="0" indent="0">
              <a:buNone/>
            </a:pPr>
            <a:r>
              <a:rPr lang="en-US" dirty="0"/>
              <a:t>No one who lives in him keeps on sinning. No one who continues to sin has either seen him or known him</a:t>
            </a:r>
            <a:r>
              <a:rPr lang="en-US" dirty="0" smtClean="0"/>
              <a:t>. Dear </a:t>
            </a:r>
            <a:r>
              <a:rPr lang="en-US" dirty="0"/>
              <a:t>children, do not let anyone lead you astray. He who does what is right is righteous, just as he is righteous</a:t>
            </a:r>
            <a:r>
              <a:rPr lang="en-US" dirty="0" smtClean="0"/>
              <a:t>. He </a:t>
            </a:r>
            <a:r>
              <a:rPr lang="en-US" dirty="0"/>
              <a:t>who does what is sinful is of the devil, because the devil has been sinning from the beginning. The reason the Son of Elohim appeared was to destroy the devil's work.</a:t>
            </a:r>
          </a:p>
          <a:p>
            <a:pPr marL="0" indent="0">
              <a:buNone/>
            </a:pPr>
            <a:r>
              <a:rPr lang="en-US" dirty="0" smtClean="0"/>
              <a:t>No </a:t>
            </a:r>
            <a:r>
              <a:rPr lang="en-US" dirty="0"/>
              <a:t>one who is born of Elohim will continue to sin, because Elohim's seed remains in him; he cannot go on sinning, because he has been born of Elohim</a:t>
            </a:r>
            <a:r>
              <a:rPr lang="en-US" dirty="0" smtClean="0"/>
              <a:t>.  </a:t>
            </a:r>
            <a:r>
              <a:rPr lang="en-US" dirty="0"/>
              <a:t>This is how we know who the children of Elohim are and who the children of the devil are: Anyone who does not do what is right is not a child of Elohim; nor is anyone who does not love his brother</a:t>
            </a:r>
            <a:r>
              <a:rPr lang="en-US" dirty="0" smtClean="0"/>
              <a:t>. (1 John 3:6-10)</a:t>
            </a:r>
            <a:endParaRPr lang="en-US" dirty="0"/>
          </a:p>
        </p:txBody>
      </p:sp>
    </p:spTree>
    <p:extLst>
      <p:ext uri="{BB962C8B-B14F-4D97-AF65-F5344CB8AC3E}">
        <p14:creationId xmlns:p14="http://schemas.microsoft.com/office/powerpoint/2010/main" val="8304661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smtClean="0"/>
              <a:t>Repentance as Preached by the Apostles</a:t>
            </a:r>
          </a:p>
          <a:p>
            <a:pPr marL="0" indent="0">
              <a:buNone/>
            </a:pPr>
            <a:r>
              <a:rPr lang="en-US" dirty="0" smtClean="0"/>
              <a:t>Peter at Pentecost: </a:t>
            </a:r>
            <a:r>
              <a:rPr lang="en-US" dirty="0"/>
              <a:t>"Therefore let all Yisrael be assured of this: Elohim has made this </a:t>
            </a:r>
            <a:r>
              <a:rPr lang="en-US" dirty="0" err="1"/>
              <a:t>Yahusha</a:t>
            </a:r>
            <a:r>
              <a:rPr lang="en-US" dirty="0"/>
              <a:t>, whom you crucified, both Master and Messiah."</a:t>
            </a:r>
          </a:p>
          <a:p>
            <a:pPr marL="0" indent="0">
              <a:buNone/>
            </a:pPr>
            <a:r>
              <a:rPr lang="en-US" dirty="0" smtClean="0"/>
              <a:t>When </a:t>
            </a:r>
            <a:r>
              <a:rPr lang="en-US" dirty="0"/>
              <a:t>the people heard this, they were cut to the heart and said to </a:t>
            </a:r>
            <a:r>
              <a:rPr lang="en-US" dirty="0" err="1"/>
              <a:t>Kepha</a:t>
            </a:r>
            <a:r>
              <a:rPr lang="en-US" dirty="0"/>
              <a:t> and the other apostles, "Brothers, what shall we do?"</a:t>
            </a:r>
          </a:p>
          <a:p>
            <a:pPr marL="0" indent="0">
              <a:buNone/>
            </a:pPr>
            <a:r>
              <a:rPr lang="en-US" dirty="0" err="1" smtClean="0"/>
              <a:t>Kepha</a:t>
            </a:r>
            <a:r>
              <a:rPr lang="en-US" dirty="0" smtClean="0"/>
              <a:t> </a:t>
            </a:r>
            <a:r>
              <a:rPr lang="en-US" dirty="0"/>
              <a:t>replied, "</a:t>
            </a:r>
            <a:r>
              <a:rPr lang="en-US" u="sng" dirty="0"/>
              <a:t>Repent and be baptized</a:t>
            </a:r>
            <a:r>
              <a:rPr lang="en-US" dirty="0"/>
              <a:t>, every one of you, in the name of </a:t>
            </a:r>
            <a:r>
              <a:rPr lang="en-US" dirty="0" err="1"/>
              <a:t>Yahusha</a:t>
            </a:r>
            <a:r>
              <a:rPr lang="en-US" dirty="0"/>
              <a:t> Messiah </a:t>
            </a:r>
            <a:r>
              <a:rPr lang="en-US" u="sng" dirty="0"/>
              <a:t>for the forgiveness of your sins</a:t>
            </a:r>
            <a:r>
              <a:rPr lang="en-US" dirty="0"/>
              <a:t>. And you will receive the gift of the Holy Spirit</a:t>
            </a:r>
            <a:r>
              <a:rPr lang="en-US" dirty="0" smtClean="0"/>
              <a:t>.</a:t>
            </a:r>
            <a:r>
              <a:rPr lang="en-US" dirty="0"/>
              <a:t> </a:t>
            </a:r>
            <a:r>
              <a:rPr lang="en-US" dirty="0" smtClean="0"/>
              <a:t>(Acts 2:36-38)</a:t>
            </a:r>
            <a:endParaRPr lang="en-US" dirty="0"/>
          </a:p>
        </p:txBody>
      </p:sp>
    </p:spTree>
    <p:extLst>
      <p:ext uri="{BB962C8B-B14F-4D97-AF65-F5344CB8AC3E}">
        <p14:creationId xmlns:p14="http://schemas.microsoft.com/office/powerpoint/2010/main" val="35607484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smtClean="0"/>
              <a:t>Peter to the Crowds After Healing the Man Crippled from Birth</a:t>
            </a:r>
          </a:p>
          <a:p>
            <a:pPr marL="0" indent="0">
              <a:buNone/>
            </a:pPr>
            <a:r>
              <a:rPr lang="en-US" dirty="0" smtClean="0"/>
              <a:t>Acts 3</a:t>
            </a:r>
          </a:p>
          <a:p>
            <a:pPr marL="0" indent="0">
              <a:buNone/>
            </a:pPr>
            <a:r>
              <a:rPr lang="en-US" u="sng" dirty="0"/>
              <a:t>Repent, then, and turn to Elohim, so that your sins may be wiped out</a:t>
            </a:r>
            <a:r>
              <a:rPr lang="en-US" dirty="0"/>
              <a:t>, that times of refreshing may come from </a:t>
            </a:r>
            <a:r>
              <a:rPr lang="en-US" dirty="0" smtClean="0"/>
              <a:t>Yahuwah, </a:t>
            </a:r>
            <a:r>
              <a:rPr lang="en-US" dirty="0"/>
              <a:t>and that he may send the Messiah, who has been appointed for you-- even </a:t>
            </a:r>
            <a:r>
              <a:rPr lang="en-US" dirty="0" err="1"/>
              <a:t>Yahusha</a:t>
            </a:r>
            <a:r>
              <a:rPr lang="en-US" dirty="0" smtClean="0"/>
              <a:t>. (</a:t>
            </a:r>
            <a:r>
              <a:rPr lang="en-US" dirty="0" err="1" smtClean="0"/>
              <a:t>vss</a:t>
            </a:r>
            <a:r>
              <a:rPr lang="en-US" dirty="0" smtClean="0"/>
              <a:t> 19-20)</a:t>
            </a:r>
            <a:endParaRPr lang="en-US" dirty="0"/>
          </a:p>
        </p:txBody>
      </p:sp>
    </p:spTree>
    <p:extLst>
      <p:ext uri="{BB962C8B-B14F-4D97-AF65-F5344CB8AC3E}">
        <p14:creationId xmlns:p14="http://schemas.microsoft.com/office/powerpoint/2010/main" val="33069048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smtClean="0"/>
              <a:t>Paul to the Philosophers at Athens</a:t>
            </a:r>
          </a:p>
          <a:p>
            <a:pPr marL="0" indent="0">
              <a:buNone/>
            </a:pPr>
            <a:r>
              <a:rPr lang="en-US" dirty="0"/>
              <a:t>"Therefore since we are Elohim's offspring, we should not think that the divine being is like gold or silver or stone-- an image made by man's design and skill.</a:t>
            </a:r>
          </a:p>
          <a:p>
            <a:pPr marL="0" indent="0">
              <a:buNone/>
            </a:pPr>
            <a:r>
              <a:rPr lang="en-US" dirty="0" smtClean="0"/>
              <a:t>In </a:t>
            </a:r>
            <a:r>
              <a:rPr lang="en-US" dirty="0"/>
              <a:t>the past Elohim overlooked such ignorance, but now he commands all people everywhere to repent.</a:t>
            </a:r>
          </a:p>
          <a:p>
            <a:pPr marL="0" indent="0">
              <a:buNone/>
            </a:pPr>
            <a:r>
              <a:rPr lang="en-US" dirty="0" smtClean="0"/>
              <a:t>For </a:t>
            </a:r>
            <a:r>
              <a:rPr lang="en-US" dirty="0"/>
              <a:t>he has set a day when he will judge the world with justice by the man he has appointed. He has given proof of this to all men by raising him from the dead</a:t>
            </a:r>
            <a:r>
              <a:rPr lang="en-US" dirty="0" smtClean="0"/>
              <a:t>.“ (Acts 17:29-31)</a:t>
            </a:r>
            <a:endParaRPr lang="en-US" dirty="0"/>
          </a:p>
        </p:txBody>
      </p:sp>
    </p:spTree>
    <p:extLst>
      <p:ext uri="{BB962C8B-B14F-4D97-AF65-F5344CB8AC3E}">
        <p14:creationId xmlns:p14="http://schemas.microsoft.com/office/powerpoint/2010/main" val="10707519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smtClean="0"/>
              <a:t>Paul’s Testimony About His Message</a:t>
            </a:r>
          </a:p>
          <a:p>
            <a:pPr marL="0" indent="0">
              <a:buNone/>
            </a:pPr>
            <a:r>
              <a:rPr lang="en-US" dirty="0"/>
              <a:t>First to those in Damascus, then to those in </a:t>
            </a:r>
            <a:r>
              <a:rPr lang="en-US" dirty="0" err="1"/>
              <a:t>Yerushalayim</a:t>
            </a:r>
            <a:r>
              <a:rPr lang="en-US" dirty="0"/>
              <a:t> and in all </a:t>
            </a:r>
            <a:r>
              <a:rPr lang="en-US" dirty="0" err="1"/>
              <a:t>Yehudah</a:t>
            </a:r>
            <a:r>
              <a:rPr lang="en-US" dirty="0"/>
              <a:t>, and to the Gentiles also, </a:t>
            </a:r>
            <a:r>
              <a:rPr lang="en-US" u="sng" dirty="0"/>
              <a:t>I preached that they should repent and turn to Elohim and prove their repentance by their deeds</a:t>
            </a:r>
            <a:r>
              <a:rPr lang="en-US" dirty="0" smtClean="0"/>
              <a:t>. (Acts 26:20)</a:t>
            </a:r>
            <a:endParaRPr lang="en-US" dirty="0"/>
          </a:p>
        </p:txBody>
      </p:sp>
    </p:spTree>
    <p:extLst>
      <p:ext uri="{BB962C8B-B14F-4D97-AF65-F5344CB8AC3E}">
        <p14:creationId xmlns:p14="http://schemas.microsoft.com/office/powerpoint/2010/main" val="80503687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smtClean="0"/>
              <a:t>Repentance in John’s Epistles</a:t>
            </a:r>
          </a:p>
          <a:p>
            <a:pPr marL="0" indent="0">
              <a:buNone/>
            </a:pPr>
            <a:r>
              <a:rPr lang="en-US" dirty="0" smtClean="0"/>
              <a:t>What Does John Mean When He Exhorts us “To Confess Our Sins”?</a:t>
            </a:r>
          </a:p>
          <a:p>
            <a:pPr marL="0" indent="0">
              <a:buNone/>
            </a:pPr>
            <a:r>
              <a:rPr lang="en-US" dirty="0" smtClean="0"/>
              <a:t>If </a:t>
            </a:r>
            <a:r>
              <a:rPr lang="en-US" dirty="0"/>
              <a:t>we claim to be without sin, we deceive ourselves and the truth is not in us.</a:t>
            </a:r>
          </a:p>
          <a:p>
            <a:pPr marL="0" indent="0">
              <a:buNone/>
            </a:pPr>
            <a:r>
              <a:rPr lang="en-US" dirty="0" smtClean="0"/>
              <a:t>If </a:t>
            </a:r>
            <a:r>
              <a:rPr lang="en-US" dirty="0"/>
              <a:t>we confess our sins, he is faithful and just and will forgive us our sins and purify us from all unrighteousness</a:t>
            </a:r>
            <a:r>
              <a:rPr lang="en-US" dirty="0" smtClean="0"/>
              <a:t>.</a:t>
            </a:r>
            <a:r>
              <a:rPr lang="en-US" dirty="0"/>
              <a:t> </a:t>
            </a:r>
            <a:r>
              <a:rPr lang="en-US" dirty="0" smtClean="0"/>
              <a:t>(1 John 1:8-9)</a:t>
            </a:r>
            <a:endParaRPr lang="en-US" dirty="0"/>
          </a:p>
        </p:txBody>
      </p:sp>
    </p:spTree>
    <p:extLst>
      <p:ext uri="{BB962C8B-B14F-4D97-AF65-F5344CB8AC3E}">
        <p14:creationId xmlns:p14="http://schemas.microsoft.com/office/powerpoint/2010/main" val="30840866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smtClean="0"/>
              <a:t>Confess</a:t>
            </a:r>
          </a:p>
          <a:p>
            <a:pPr marL="0" indent="0">
              <a:buNone/>
            </a:pPr>
            <a:r>
              <a:rPr lang="en-US" b="1" dirty="0" err="1">
                <a:latin typeface="Bwgrkn" panose="00000400000000000000" pitchFamily="2" charset="0"/>
              </a:rPr>
              <a:t>o`mologe,w</a:t>
            </a:r>
            <a:r>
              <a:rPr lang="en-US" b="1" dirty="0">
                <a:latin typeface="Bwgrkn" panose="00000400000000000000" pitchFamily="2" charset="0"/>
              </a:rPr>
              <a:t> </a:t>
            </a:r>
            <a:r>
              <a:rPr lang="en-US" dirty="0" smtClean="0"/>
              <a:t> (</a:t>
            </a:r>
            <a:r>
              <a:rPr lang="en-US" dirty="0" err="1" smtClean="0"/>
              <a:t>homologeo</a:t>
            </a:r>
            <a:r>
              <a:rPr lang="en-US" dirty="0" smtClean="0"/>
              <a:t>) – BDAG:</a:t>
            </a:r>
          </a:p>
          <a:p>
            <a:pPr marL="685783" indent="-685783">
              <a:buAutoNum type="arabicPeriod"/>
            </a:pPr>
            <a:r>
              <a:rPr lang="en-US" b="1" dirty="0" smtClean="0"/>
              <a:t>to </a:t>
            </a:r>
            <a:r>
              <a:rPr lang="en-US" b="1" dirty="0"/>
              <a:t>commit oneself to do </a:t>
            </a:r>
            <a:r>
              <a:rPr lang="en-US" b="1" dirty="0" err="1"/>
              <a:t>someth</a:t>
            </a:r>
            <a:r>
              <a:rPr lang="en-US" b="1" dirty="0"/>
              <a:t>. for someone, </a:t>
            </a:r>
            <a:r>
              <a:rPr lang="en-US" b="1" i="1" dirty="0"/>
              <a:t>promise, assure </a:t>
            </a:r>
            <a:endParaRPr lang="en-US" b="1" i="1" dirty="0" smtClean="0"/>
          </a:p>
          <a:p>
            <a:pPr marL="685783" indent="-685783">
              <a:buAutoNum type="arabicPeriod"/>
            </a:pPr>
            <a:r>
              <a:rPr lang="en-US" b="1" dirty="0" smtClean="0"/>
              <a:t>to </a:t>
            </a:r>
            <a:r>
              <a:rPr lang="en-US" b="1" dirty="0"/>
              <a:t>share a common view or be of common mind about a matter, </a:t>
            </a:r>
            <a:r>
              <a:rPr lang="en-US" b="1" i="1" dirty="0"/>
              <a:t>agree </a:t>
            </a:r>
            <a:endParaRPr lang="en-US" b="1" i="1" dirty="0" smtClean="0"/>
          </a:p>
          <a:p>
            <a:pPr marL="685783" indent="-685783">
              <a:buAutoNum type="arabicPeriod"/>
            </a:pPr>
            <a:r>
              <a:rPr lang="en-US" b="1" dirty="0"/>
              <a:t>to concede that something is factual or true, </a:t>
            </a:r>
            <a:r>
              <a:rPr lang="en-US" b="1" i="1" dirty="0"/>
              <a:t>grant, admit, confess </a:t>
            </a:r>
            <a:endParaRPr lang="en-US" dirty="0"/>
          </a:p>
        </p:txBody>
      </p:sp>
    </p:spTree>
    <p:extLst>
      <p:ext uri="{BB962C8B-B14F-4D97-AF65-F5344CB8AC3E}">
        <p14:creationId xmlns:p14="http://schemas.microsoft.com/office/powerpoint/2010/main" val="9504716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smtClean="0"/>
              <a:t>The Torah on “Confession”</a:t>
            </a:r>
          </a:p>
          <a:p>
            <a:pPr marL="0" indent="0">
              <a:buNone/>
            </a:pPr>
            <a:r>
              <a:rPr lang="en-US" dirty="0" smtClean="0"/>
              <a:t>But if they will confess their sins and the sins of their fathers-- their treachery against me and their hostility toward me,</a:t>
            </a:r>
          </a:p>
          <a:p>
            <a:pPr marL="0" indent="0">
              <a:buNone/>
            </a:pPr>
            <a:r>
              <a:rPr lang="en-US" dirty="0" smtClean="0"/>
              <a:t>which </a:t>
            </a:r>
            <a:r>
              <a:rPr lang="en-US" dirty="0"/>
              <a:t>made me hostile toward them so that I sent them into the land of their enemies-- then when their uncircumcised hearts are humbled and they pay for their sin,</a:t>
            </a:r>
          </a:p>
          <a:p>
            <a:pPr marL="0" indent="0">
              <a:buNone/>
            </a:pPr>
            <a:r>
              <a:rPr lang="en-US" dirty="0" smtClean="0"/>
              <a:t>I </a:t>
            </a:r>
            <a:r>
              <a:rPr lang="en-US" dirty="0"/>
              <a:t>will remember my </a:t>
            </a:r>
            <a:r>
              <a:rPr lang="en-US" dirty="0" smtClean="0"/>
              <a:t>covenant… (Vayiqra 26:40-42)</a:t>
            </a:r>
            <a:endParaRPr lang="en-US" dirty="0"/>
          </a:p>
        </p:txBody>
      </p:sp>
    </p:spTree>
    <p:extLst>
      <p:ext uri="{BB962C8B-B14F-4D97-AF65-F5344CB8AC3E}">
        <p14:creationId xmlns:p14="http://schemas.microsoft.com/office/powerpoint/2010/main" val="382240154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smtClean="0"/>
              <a:t>How Do We Pay for Our Sin?</a:t>
            </a:r>
          </a:p>
          <a:p>
            <a:pPr marL="0" indent="0">
              <a:buNone/>
            </a:pPr>
            <a:r>
              <a:rPr lang="en-US" dirty="0" smtClean="0"/>
              <a:t>Sins of uncleanness, failure to speak up, taking thoughtless oath: Leviticus 5:1-13 - Make atonement</a:t>
            </a:r>
          </a:p>
          <a:p>
            <a:pPr marL="0" indent="0">
              <a:buNone/>
            </a:pPr>
            <a:r>
              <a:rPr lang="en-US" dirty="0" smtClean="0"/>
              <a:t>Sins against Yahuwah’s holy things: Leviticus 5:14-16</a:t>
            </a:r>
          </a:p>
          <a:p>
            <a:pPr marL="0" indent="0">
              <a:buNone/>
            </a:pPr>
            <a:r>
              <a:rPr lang="en-US" dirty="0" smtClean="0"/>
              <a:t>Sins against a person: Numbers 5:6-8</a:t>
            </a:r>
          </a:p>
          <a:p>
            <a:pPr marL="0" indent="0">
              <a:buNone/>
            </a:pPr>
            <a:r>
              <a:rPr lang="en-US" dirty="0" smtClean="0"/>
              <a:t>Sins of doing what is forbidden by </a:t>
            </a:r>
            <a:r>
              <a:rPr lang="en-US" dirty="0" err="1" smtClean="0"/>
              <a:t>Yah’s</a:t>
            </a:r>
            <a:r>
              <a:rPr lang="en-US" dirty="0" smtClean="0"/>
              <a:t> commands: Leviticus 5:17-19</a:t>
            </a:r>
          </a:p>
          <a:p>
            <a:pPr marL="0" indent="0">
              <a:buNone/>
            </a:pPr>
            <a:r>
              <a:rPr lang="en-US" dirty="0" smtClean="0"/>
              <a:t>More sins: Leviticus 6</a:t>
            </a:r>
          </a:p>
        </p:txBody>
      </p:sp>
    </p:spTree>
    <p:extLst>
      <p:ext uri="{BB962C8B-B14F-4D97-AF65-F5344CB8AC3E}">
        <p14:creationId xmlns:p14="http://schemas.microsoft.com/office/powerpoint/2010/main" val="126776315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fontScale="92500"/>
          </a:bodyPr>
          <a:lstStyle/>
          <a:p>
            <a:pPr marL="0" indent="0" algn="ctr">
              <a:buNone/>
            </a:pPr>
            <a:r>
              <a:rPr lang="en-US" sz="3500" dirty="0" smtClean="0"/>
              <a:t>Nehemiah’s Pray of Confession</a:t>
            </a:r>
          </a:p>
          <a:p>
            <a:pPr marL="0" indent="0">
              <a:buNone/>
            </a:pPr>
            <a:r>
              <a:rPr lang="en-US" dirty="0"/>
              <a:t>Then I said: "Yahuwah, Elohim of heaven, the great and awesome Elohim, who keeps his covenant of love with those who love him and obey his commands,</a:t>
            </a:r>
          </a:p>
          <a:p>
            <a:pPr marL="0" indent="0">
              <a:buNone/>
            </a:pPr>
            <a:r>
              <a:rPr lang="en-US" dirty="0" smtClean="0"/>
              <a:t>let </a:t>
            </a:r>
            <a:r>
              <a:rPr lang="en-US" dirty="0"/>
              <a:t>your ear be attentive and your eyes open to hear the prayer your servant is praying before you day and night for your servants, the people of Yisrael. I confess the sins we sons of Yisrael, including myself and my father's house, have committed against you.</a:t>
            </a:r>
          </a:p>
          <a:p>
            <a:pPr marL="0" indent="0">
              <a:buNone/>
            </a:pPr>
            <a:r>
              <a:rPr lang="en-US" dirty="0" smtClean="0"/>
              <a:t>We </a:t>
            </a:r>
            <a:r>
              <a:rPr lang="en-US" dirty="0"/>
              <a:t>have acted very wickedly toward you. We have not obeyed the commands, decrees and laws you gave your servant </a:t>
            </a:r>
            <a:r>
              <a:rPr lang="en-US" dirty="0" err="1"/>
              <a:t>Mosheh</a:t>
            </a:r>
            <a:r>
              <a:rPr lang="en-US" dirty="0"/>
              <a:t>.</a:t>
            </a:r>
          </a:p>
          <a:p>
            <a:pPr marL="0" indent="0">
              <a:buNone/>
            </a:pPr>
            <a:r>
              <a:rPr lang="en-US" dirty="0" smtClean="0"/>
              <a:t>"</a:t>
            </a:r>
            <a:r>
              <a:rPr lang="en-US" dirty="0"/>
              <a:t>Remember the instruction you gave your servant </a:t>
            </a:r>
            <a:r>
              <a:rPr lang="en-US" dirty="0" err="1"/>
              <a:t>Mosheh</a:t>
            </a:r>
            <a:r>
              <a:rPr lang="en-US" dirty="0"/>
              <a:t>, saying, 'If you are unfaithful, I will scatter you among the nations,</a:t>
            </a:r>
          </a:p>
          <a:p>
            <a:pPr marL="0" indent="0">
              <a:buNone/>
            </a:pPr>
            <a:r>
              <a:rPr lang="en-US" dirty="0" smtClean="0"/>
              <a:t>but </a:t>
            </a:r>
            <a:r>
              <a:rPr lang="en-US" dirty="0"/>
              <a:t>if you return to me and obey my commands, then even if your exiled people are at the farthest horizon, I will gather them from there and bring them to the place I have chosen as a dwelling for my Name</a:t>
            </a:r>
            <a:r>
              <a:rPr lang="en-US" dirty="0" smtClean="0"/>
              <a:t>.‘ (Nehemiah 1:5-9)</a:t>
            </a:r>
            <a:endParaRPr lang="en-US" dirty="0"/>
          </a:p>
        </p:txBody>
      </p:sp>
    </p:spTree>
    <p:extLst>
      <p:ext uri="{BB962C8B-B14F-4D97-AF65-F5344CB8AC3E}">
        <p14:creationId xmlns:p14="http://schemas.microsoft.com/office/powerpoint/2010/main" val="7303068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smtClean="0"/>
              <a:t>Godly Sorrow Leads Us to Repentance</a:t>
            </a:r>
          </a:p>
          <a:p>
            <a:pPr marL="0" indent="0">
              <a:buNone/>
            </a:pPr>
            <a:r>
              <a:rPr lang="en-US" dirty="0"/>
              <a:t>Even if I caused you sorrow by my letter, I do not regret it. Though I did regret it-- I see that my letter hurt you, but only for a little while-</a:t>
            </a:r>
            <a:r>
              <a:rPr lang="en-US" dirty="0" smtClean="0"/>
              <a:t>- </a:t>
            </a:r>
            <a:r>
              <a:rPr lang="en-US" dirty="0"/>
              <a:t>yet now I am happy, not because you were made sorry, but because your sorrow led you to repentance. For you became sorrowful as Elohim intended and so were not harmed in any way by us.</a:t>
            </a:r>
          </a:p>
          <a:p>
            <a:pPr marL="0" indent="0">
              <a:buNone/>
            </a:pPr>
            <a:r>
              <a:rPr lang="en-US" dirty="0" smtClean="0"/>
              <a:t>Godly </a:t>
            </a:r>
            <a:r>
              <a:rPr lang="en-US" dirty="0"/>
              <a:t>sorrow brings </a:t>
            </a:r>
            <a:r>
              <a:rPr lang="en-US" u="sng" dirty="0"/>
              <a:t>repentance that leads to salvation </a:t>
            </a:r>
            <a:r>
              <a:rPr lang="en-US" dirty="0"/>
              <a:t>and leaves no regret, but worldly sorrow brings death</a:t>
            </a:r>
            <a:r>
              <a:rPr lang="en-US" dirty="0" smtClean="0"/>
              <a:t>.</a:t>
            </a:r>
            <a:r>
              <a:rPr lang="en-US" dirty="0"/>
              <a:t> </a:t>
            </a:r>
            <a:r>
              <a:rPr lang="en-US" dirty="0" smtClean="0"/>
              <a:t>(2 Corinthians 7:8-10)</a:t>
            </a:r>
            <a:endParaRPr lang="en-US" dirty="0"/>
          </a:p>
        </p:txBody>
      </p:sp>
    </p:spTree>
    <p:extLst>
      <p:ext uri="{BB962C8B-B14F-4D97-AF65-F5344CB8AC3E}">
        <p14:creationId xmlns:p14="http://schemas.microsoft.com/office/powerpoint/2010/main" val="108061240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smtClean="0"/>
              <a:t>Is Repentance a Gift from Elohim or is it Entirely as an Act of Our Free Will?</a:t>
            </a:r>
          </a:p>
          <a:p>
            <a:pPr marL="0" indent="0">
              <a:buNone/>
            </a:pPr>
            <a:r>
              <a:rPr lang="en-US" dirty="0" smtClean="0"/>
              <a:t>Yahuwah brings evil (bad, disaster) to drive his own to repentance.</a:t>
            </a:r>
          </a:p>
          <a:p>
            <a:pPr marL="0" indent="0">
              <a:buNone/>
            </a:pPr>
            <a:r>
              <a:rPr lang="en-US" dirty="0" smtClean="0"/>
              <a:t>Yet, he requires obedience from his own.  But he leaves it up to individuals to make that decision.</a:t>
            </a:r>
          </a:p>
          <a:p>
            <a:pPr marL="0" indent="0">
              <a:buNone/>
            </a:pPr>
            <a:r>
              <a:rPr lang="en-US" dirty="0" smtClean="0"/>
              <a:t>Yahuwah brings evil upon unbelievers to draw them to him and to destroy those who will not repent.</a:t>
            </a:r>
            <a:endParaRPr lang="en-US" dirty="0"/>
          </a:p>
        </p:txBody>
      </p:sp>
    </p:spTree>
    <p:extLst>
      <p:ext uri="{BB962C8B-B14F-4D97-AF65-F5344CB8AC3E}">
        <p14:creationId xmlns:p14="http://schemas.microsoft.com/office/powerpoint/2010/main" val="137128975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smtClean="0"/>
              <a:t>What is In the Heart of Elohim?</a:t>
            </a:r>
          </a:p>
          <a:p>
            <a:pPr marL="0" indent="0">
              <a:buNone/>
            </a:pPr>
            <a:r>
              <a:rPr lang="en-US" dirty="0" smtClean="0"/>
              <a:t>The sacrifices are to atone for sin.</a:t>
            </a:r>
          </a:p>
          <a:p>
            <a:pPr marL="0" indent="0">
              <a:buNone/>
            </a:pPr>
            <a:r>
              <a:rPr lang="en-US" dirty="0" smtClean="0"/>
              <a:t>Elohim does not delight in sacrifice and offering.</a:t>
            </a:r>
          </a:p>
          <a:p>
            <a:pPr marL="0" indent="0">
              <a:buNone/>
            </a:pPr>
            <a:r>
              <a:rPr lang="en-US" dirty="0"/>
              <a:t>Psalm </a:t>
            </a:r>
            <a:r>
              <a:rPr lang="en-US" dirty="0" smtClean="0"/>
              <a:t>40:6-9</a:t>
            </a:r>
            <a:r>
              <a:rPr lang="en-US" dirty="0"/>
              <a:t> </a:t>
            </a:r>
            <a:r>
              <a:rPr lang="en-US" dirty="0" smtClean="0"/>
              <a:t>- Sacrifice </a:t>
            </a:r>
            <a:r>
              <a:rPr lang="en-US" dirty="0"/>
              <a:t>and offering you did not desire, but my ears you have pierced; burnt offerings and sin offerings you did not </a:t>
            </a:r>
            <a:r>
              <a:rPr lang="en-US" dirty="0" smtClean="0"/>
              <a:t>require. </a:t>
            </a:r>
            <a:r>
              <a:rPr lang="en-US" dirty="0"/>
              <a:t>Then I said, "Here I am, I have come-- it is written about me in the </a:t>
            </a:r>
            <a:r>
              <a:rPr lang="en-US" dirty="0" smtClean="0"/>
              <a:t>scroll. </a:t>
            </a:r>
            <a:r>
              <a:rPr lang="en-US" dirty="0"/>
              <a:t>I desire to do your will, O my Elohim; your law is within my heart</a:t>
            </a:r>
            <a:r>
              <a:rPr lang="en-US" dirty="0" smtClean="0"/>
              <a:t>." </a:t>
            </a:r>
            <a:r>
              <a:rPr lang="en-US" dirty="0"/>
              <a:t>I proclaim righteousness in the great assembly; I do not seal my lips, as you know, Yahuwah</a:t>
            </a:r>
            <a:r>
              <a:rPr lang="en-US" dirty="0" smtClean="0"/>
              <a:t>.</a:t>
            </a:r>
            <a:endParaRPr lang="en-US" dirty="0"/>
          </a:p>
        </p:txBody>
      </p:sp>
    </p:spTree>
    <p:extLst>
      <p:ext uri="{BB962C8B-B14F-4D97-AF65-F5344CB8AC3E}">
        <p14:creationId xmlns:p14="http://schemas.microsoft.com/office/powerpoint/2010/main" val="201355633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smtClean="0"/>
              <a:t>Elohim Wants Our Obedience</a:t>
            </a:r>
          </a:p>
          <a:p>
            <a:pPr marL="0" indent="0">
              <a:buNone/>
            </a:pPr>
            <a:r>
              <a:rPr lang="en-US" dirty="0"/>
              <a:t>"Does Yahuwah delight in burnt offerings and sacrifices as much as in obeying the voice of Yahuwah? To obey is better than sacrifice, and to heed is better than the fat of rams.</a:t>
            </a:r>
          </a:p>
          <a:p>
            <a:pPr marL="0" indent="0">
              <a:buNone/>
            </a:pPr>
            <a:r>
              <a:rPr lang="en-US" dirty="0" smtClean="0"/>
              <a:t>For </a:t>
            </a:r>
            <a:r>
              <a:rPr lang="en-US" dirty="0"/>
              <a:t>rebellion is like the sin of divination, and arrogance like the evil of idolatry. </a:t>
            </a:r>
            <a:r>
              <a:rPr lang="en-US" dirty="0" smtClean="0"/>
              <a:t>(1 Samuel 15:22-23)</a:t>
            </a:r>
            <a:endParaRPr lang="en-US" dirty="0"/>
          </a:p>
        </p:txBody>
      </p:sp>
    </p:spTree>
    <p:extLst>
      <p:ext uri="{BB962C8B-B14F-4D97-AF65-F5344CB8AC3E}">
        <p14:creationId xmlns:p14="http://schemas.microsoft.com/office/powerpoint/2010/main" val="46701615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smtClean="0"/>
              <a:t>What Does Elohim Require of Us?</a:t>
            </a:r>
          </a:p>
          <a:p>
            <a:pPr marL="0" indent="0">
              <a:buNone/>
            </a:pPr>
            <a:r>
              <a:rPr lang="en-US" dirty="0"/>
              <a:t>With what shall I come before Yahuwah and bow down before the exalted Elohim? Shall I come before him with burnt offerings, with calves a year old?</a:t>
            </a:r>
          </a:p>
          <a:p>
            <a:pPr marL="0" indent="0">
              <a:buNone/>
            </a:pPr>
            <a:r>
              <a:rPr lang="en-US" dirty="0" smtClean="0"/>
              <a:t>Will </a:t>
            </a:r>
            <a:r>
              <a:rPr lang="en-US" dirty="0"/>
              <a:t>Yahuwah be pleased with thousands of rams, with ten thousand rivers of oil? Shall I offer my firstborn for my transgression, the fruit of my body for the sin of my soul?</a:t>
            </a:r>
          </a:p>
          <a:p>
            <a:pPr marL="0" indent="0">
              <a:buNone/>
            </a:pPr>
            <a:r>
              <a:rPr lang="en-US" dirty="0" smtClean="0"/>
              <a:t>He </a:t>
            </a:r>
            <a:r>
              <a:rPr lang="en-US" dirty="0"/>
              <a:t>has showed you, O man, what is good. And what does Yahuwah require of you? </a:t>
            </a:r>
            <a:r>
              <a:rPr lang="en-US" u="sng" dirty="0"/>
              <a:t>To act justly</a:t>
            </a:r>
            <a:r>
              <a:rPr lang="en-US" dirty="0"/>
              <a:t> and </a:t>
            </a:r>
            <a:r>
              <a:rPr lang="en-US" u="sng" dirty="0"/>
              <a:t>to love mercy</a:t>
            </a:r>
            <a:r>
              <a:rPr lang="en-US" dirty="0"/>
              <a:t> and </a:t>
            </a:r>
            <a:r>
              <a:rPr lang="en-US" u="sng" dirty="0"/>
              <a:t>to walk humbly</a:t>
            </a:r>
            <a:r>
              <a:rPr lang="en-US" dirty="0"/>
              <a:t> with your Elohim</a:t>
            </a:r>
            <a:r>
              <a:rPr lang="en-US" dirty="0" smtClean="0"/>
              <a:t>. (Micah 6:6-8)</a:t>
            </a:r>
            <a:endParaRPr lang="en-US" dirty="0"/>
          </a:p>
        </p:txBody>
      </p:sp>
    </p:spTree>
    <p:extLst>
      <p:ext uri="{BB962C8B-B14F-4D97-AF65-F5344CB8AC3E}">
        <p14:creationId xmlns:p14="http://schemas.microsoft.com/office/powerpoint/2010/main" val="116088477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smtClean="0"/>
              <a:t>Is Repentance a One Time Event?</a:t>
            </a:r>
          </a:p>
          <a:p>
            <a:pPr marL="0" indent="0">
              <a:buNone/>
            </a:pPr>
            <a:r>
              <a:rPr lang="en-US" dirty="0" smtClean="0"/>
              <a:t>Yes it is – every time you do it.</a:t>
            </a:r>
            <a:endParaRPr lang="en-US" dirty="0"/>
          </a:p>
        </p:txBody>
      </p:sp>
    </p:spTree>
    <p:extLst>
      <p:ext uri="{BB962C8B-B14F-4D97-AF65-F5344CB8AC3E}">
        <p14:creationId xmlns:p14="http://schemas.microsoft.com/office/powerpoint/2010/main" val="128229740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smtClean="0"/>
              <a:t>David’s Prayer of Confession – Psalm 32</a:t>
            </a:r>
          </a:p>
          <a:p>
            <a:pPr marL="0" indent="0">
              <a:buNone/>
            </a:pPr>
            <a:r>
              <a:rPr lang="en-US" dirty="0"/>
              <a:t>Of David. A </a:t>
            </a:r>
            <a:r>
              <a:rPr lang="en-US" dirty="0" err="1"/>
              <a:t>maskil</a:t>
            </a:r>
            <a:r>
              <a:rPr lang="en-US" dirty="0"/>
              <a:t>. Blessed is he whose transgressions are forgiven, whose sins are covered</a:t>
            </a:r>
            <a:r>
              <a:rPr lang="en-US" dirty="0" smtClean="0"/>
              <a:t>.  </a:t>
            </a:r>
            <a:r>
              <a:rPr lang="en-US" baseline="30000" dirty="0"/>
              <a:t>2</a:t>
            </a:r>
            <a:r>
              <a:rPr lang="en-US" dirty="0"/>
              <a:t> Blessed is the man whose sin Yahuwah does not count against him and in whose spirit is no deceit.</a:t>
            </a:r>
          </a:p>
          <a:p>
            <a:pPr marL="0" indent="0">
              <a:buNone/>
            </a:pPr>
            <a:r>
              <a:rPr lang="en-US" dirty="0"/>
              <a:t> </a:t>
            </a:r>
            <a:r>
              <a:rPr lang="en-US" baseline="30000" dirty="0"/>
              <a:t>3</a:t>
            </a:r>
            <a:r>
              <a:rPr lang="en-US" dirty="0"/>
              <a:t> When I kept silent, my bones wasted away through my groaning all day long</a:t>
            </a:r>
            <a:r>
              <a:rPr lang="en-US" dirty="0" smtClean="0"/>
              <a:t>.  </a:t>
            </a:r>
            <a:r>
              <a:rPr lang="en-US" baseline="30000" dirty="0"/>
              <a:t>4</a:t>
            </a:r>
            <a:r>
              <a:rPr lang="en-US" dirty="0"/>
              <a:t> For day and night your hand was heavy upon me; my strength was sapped as in the heat of summer. Selah</a:t>
            </a:r>
          </a:p>
          <a:p>
            <a:pPr marL="0" indent="0">
              <a:buNone/>
            </a:pPr>
            <a:r>
              <a:rPr lang="en-US" dirty="0"/>
              <a:t> </a:t>
            </a:r>
            <a:r>
              <a:rPr lang="en-US" baseline="30000" dirty="0"/>
              <a:t>5</a:t>
            </a:r>
            <a:r>
              <a:rPr lang="en-US" dirty="0"/>
              <a:t> Then I acknowledged my sin to you and did not cover up my iniquity. I said, "I will confess my transgressions to Yahuwah"-- and you </a:t>
            </a:r>
            <a:r>
              <a:rPr lang="en-US" dirty="0" smtClean="0"/>
              <a:t>forgave the </a:t>
            </a:r>
            <a:r>
              <a:rPr lang="en-US" dirty="0"/>
              <a:t>guilt of my sin. Selah</a:t>
            </a:r>
          </a:p>
          <a:p>
            <a:pPr marL="0" indent="0">
              <a:buNone/>
            </a:pPr>
            <a:r>
              <a:rPr lang="en-US" dirty="0"/>
              <a:t> </a:t>
            </a:r>
            <a:r>
              <a:rPr lang="en-US" baseline="30000" dirty="0"/>
              <a:t>6</a:t>
            </a:r>
            <a:r>
              <a:rPr lang="en-US" dirty="0"/>
              <a:t> Therefore let everyone who is godly pray to you while you may be found; surely when the mighty waters rise, they will not reach him</a:t>
            </a:r>
            <a:r>
              <a:rPr lang="en-US" dirty="0" smtClean="0"/>
              <a:t>.</a:t>
            </a:r>
            <a:endParaRPr lang="en-US" dirty="0"/>
          </a:p>
        </p:txBody>
      </p:sp>
    </p:spTree>
    <p:extLst>
      <p:ext uri="{BB962C8B-B14F-4D97-AF65-F5344CB8AC3E}">
        <p14:creationId xmlns:p14="http://schemas.microsoft.com/office/powerpoint/2010/main" val="221943396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7" y="566057"/>
            <a:ext cx="10940141" cy="6008915"/>
          </a:xfrm>
        </p:spPr>
        <p:txBody>
          <a:bodyPr>
            <a:normAutofit/>
          </a:bodyPr>
          <a:lstStyle/>
          <a:p>
            <a:pPr marL="0" indent="0" algn="ctr">
              <a:buNone/>
            </a:pPr>
            <a:r>
              <a:rPr lang="en-US" sz="3600" dirty="0" smtClean="0"/>
              <a:t>David’s Prayer of Confession – Psalm 32</a:t>
            </a:r>
          </a:p>
          <a:p>
            <a:pPr marL="0" indent="0">
              <a:buNone/>
            </a:pPr>
            <a:r>
              <a:rPr lang="en-US" baseline="30000" dirty="0" smtClean="0"/>
              <a:t>7</a:t>
            </a:r>
            <a:r>
              <a:rPr lang="en-US" dirty="0" smtClean="0"/>
              <a:t> </a:t>
            </a:r>
            <a:r>
              <a:rPr lang="en-US" dirty="0"/>
              <a:t>You are my hiding place; you will protect me from trouble and surround me with songs of deliverance. Selah</a:t>
            </a:r>
          </a:p>
          <a:p>
            <a:pPr marL="0" indent="0">
              <a:buNone/>
            </a:pPr>
            <a:r>
              <a:rPr lang="en-US" dirty="0"/>
              <a:t> </a:t>
            </a:r>
            <a:r>
              <a:rPr lang="en-US" baseline="30000" dirty="0"/>
              <a:t>8</a:t>
            </a:r>
            <a:r>
              <a:rPr lang="en-US" dirty="0"/>
              <a:t> I will instruct you and teach you in the way you should go; I will counsel you and watch over you.</a:t>
            </a:r>
          </a:p>
          <a:p>
            <a:pPr marL="0" indent="0">
              <a:buNone/>
            </a:pPr>
            <a:r>
              <a:rPr lang="en-US" dirty="0"/>
              <a:t> </a:t>
            </a:r>
            <a:r>
              <a:rPr lang="en-US" baseline="30000" dirty="0"/>
              <a:t>9</a:t>
            </a:r>
            <a:r>
              <a:rPr lang="en-US" dirty="0"/>
              <a:t> Do not be like the horse or the mule, which have no understanding but must be controlled by bit and bridle or they will not come to you.</a:t>
            </a:r>
          </a:p>
          <a:p>
            <a:pPr marL="0" indent="0">
              <a:buNone/>
            </a:pPr>
            <a:r>
              <a:rPr lang="en-US" dirty="0"/>
              <a:t> </a:t>
            </a:r>
            <a:r>
              <a:rPr lang="en-US" baseline="30000" dirty="0"/>
              <a:t>10</a:t>
            </a:r>
            <a:r>
              <a:rPr lang="en-US" dirty="0"/>
              <a:t> Many are the woes of the wicked, but Yahuwah's unfailing love surrounds the man who trusts in him.</a:t>
            </a:r>
          </a:p>
          <a:p>
            <a:pPr marL="0" indent="0">
              <a:buNone/>
            </a:pPr>
            <a:r>
              <a:rPr lang="en-US" dirty="0"/>
              <a:t> </a:t>
            </a:r>
            <a:r>
              <a:rPr lang="en-US" baseline="30000" dirty="0"/>
              <a:t>11</a:t>
            </a:r>
            <a:r>
              <a:rPr lang="en-US" dirty="0"/>
              <a:t> Rejoice in Yahuwah and be glad, you righteous; sing, all you who are upright in heart</a:t>
            </a:r>
            <a:r>
              <a:rPr lang="en-US" dirty="0" smtClean="0"/>
              <a:t>!</a:t>
            </a:r>
            <a:endParaRPr lang="en-US" dirty="0"/>
          </a:p>
        </p:txBody>
      </p:sp>
    </p:spTree>
    <p:extLst>
      <p:ext uri="{BB962C8B-B14F-4D97-AF65-F5344CB8AC3E}">
        <p14:creationId xmlns:p14="http://schemas.microsoft.com/office/powerpoint/2010/main" val="40503264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1659</TotalTime>
  <Words>4591</Words>
  <Application>Microsoft Office PowerPoint</Application>
  <PresentationFormat>Widescreen</PresentationFormat>
  <Paragraphs>238</Paragraphs>
  <Slides>49</Slides>
  <Notes>49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49</vt:i4>
      </vt:variant>
    </vt:vector>
  </HeadingPairs>
  <TitlesOfParts>
    <vt:vector size="56" baseType="lpstr">
      <vt:lpstr>Arial</vt:lpstr>
      <vt:lpstr>Bwgrkn</vt:lpstr>
      <vt:lpstr>Bwhebb</vt:lpstr>
      <vt:lpstr>Calibri</vt:lpstr>
      <vt:lpstr>Calibri Light</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13</cp:revision>
  <dcterms:created xsi:type="dcterms:W3CDTF">2018-11-07T08:55:54Z</dcterms:created>
  <dcterms:modified xsi:type="dcterms:W3CDTF">2018-11-10T03:07:13Z</dcterms:modified>
</cp:coreProperties>
</file>