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64" r:id="rId2"/>
    <p:sldId id="266"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325" r:id="rId21"/>
    <p:sldId id="285" r:id="rId22"/>
    <p:sldId id="286" r:id="rId23"/>
    <p:sldId id="287" r:id="rId24"/>
    <p:sldId id="288" r:id="rId25"/>
    <p:sldId id="289" r:id="rId26"/>
    <p:sldId id="290" r:id="rId27"/>
    <p:sldId id="291" r:id="rId28"/>
    <p:sldId id="292" r:id="rId29"/>
    <p:sldId id="293" r:id="rId30"/>
    <p:sldId id="327" r:id="rId31"/>
    <p:sldId id="294" r:id="rId32"/>
    <p:sldId id="295" r:id="rId33"/>
    <p:sldId id="296" r:id="rId34"/>
    <p:sldId id="297" r:id="rId35"/>
    <p:sldId id="298" r:id="rId36"/>
    <p:sldId id="299" r:id="rId37"/>
    <p:sldId id="300" r:id="rId38"/>
    <p:sldId id="301" r:id="rId39"/>
    <p:sldId id="302" r:id="rId40"/>
    <p:sldId id="326" r:id="rId41"/>
    <p:sldId id="303" r:id="rId42"/>
    <p:sldId id="304" r:id="rId43"/>
    <p:sldId id="305" r:id="rId44"/>
    <p:sldId id="306" r:id="rId45"/>
    <p:sldId id="307" r:id="rId46"/>
    <p:sldId id="308" r:id="rId47"/>
    <p:sldId id="310" r:id="rId48"/>
    <p:sldId id="311" r:id="rId49"/>
    <p:sldId id="312" r:id="rId50"/>
    <p:sldId id="313" r:id="rId51"/>
    <p:sldId id="314" r:id="rId52"/>
    <p:sldId id="315" r:id="rId53"/>
    <p:sldId id="316" r:id="rId54"/>
    <p:sldId id="317" r:id="rId55"/>
    <p:sldId id="318" r:id="rId56"/>
    <p:sldId id="319" r:id="rId57"/>
    <p:sldId id="321" r:id="rId58"/>
    <p:sldId id="320" r:id="rId59"/>
    <p:sldId id="322" r:id="rId60"/>
    <p:sldId id="323" r:id="rId61"/>
    <p:sldId id="324" r:id="rId62"/>
    <p:sldId id="265"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9" autoAdjust="0"/>
    <p:restoredTop sz="94660"/>
  </p:normalViewPr>
  <p:slideViewPr>
    <p:cSldViewPr snapToGrid="0">
      <p:cViewPr varScale="1">
        <p:scale>
          <a:sx n="91" d="100"/>
          <a:sy n="91" d="100"/>
        </p:scale>
        <p:origin x="78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84493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321393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100284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647040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372141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545036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196013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225129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047221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138979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877199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853664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818157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260234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873182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885947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8273591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330652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333087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3051509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946065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486060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8660390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8426529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152109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7451590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9840832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7006291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2551381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1265009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9072805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7497183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8860757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7300903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0127140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5182488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1288047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6910360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5026506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9825052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5432511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31228926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0957065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3517749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5568739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3207923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8040337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14826029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6603851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16160943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2712488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23781183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35466731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8224035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11923370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22942379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39779260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11239383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5016217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1139117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12/27/2018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12/27/2018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12/27/2018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fontScale="92500"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On the Ground Level</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December </a:t>
            </a:r>
            <a:r>
              <a:rPr lang="en-US" sz="5333" b="1" dirty="0" smtClean="0">
                <a:solidFill>
                  <a:schemeClr val="tx1">
                    <a:lumMod val="95000"/>
                    <a:lumOff val="5000"/>
                  </a:schemeClr>
                </a:solidFill>
                <a:latin typeface="Helvetica" pitchFamily="34" charset="0"/>
                <a:cs typeface="Helvetica" pitchFamily="34" charset="0"/>
              </a:rPr>
              <a:t>29</a:t>
            </a:r>
            <a:r>
              <a:rPr lang="en-US" sz="5333" b="1" dirty="0" smtClean="0">
                <a:solidFill>
                  <a:schemeClr val="tx1">
                    <a:lumMod val="95000"/>
                    <a:lumOff val="5000"/>
                  </a:schemeClr>
                </a:solidFill>
                <a:latin typeface="Helvetica" pitchFamily="34" charset="0"/>
                <a:cs typeface="Helvetica" pitchFamily="34" charset="0"/>
              </a:rPr>
              <a:t>, </a:t>
            </a:r>
            <a:r>
              <a:rPr lang="en-US" sz="5333" b="1" dirty="0">
                <a:solidFill>
                  <a:schemeClr val="tx1">
                    <a:lumMod val="95000"/>
                    <a:lumOff val="5000"/>
                  </a:schemeClr>
                </a:solidFill>
                <a:latin typeface="Helvetica" pitchFamily="34" charset="0"/>
                <a:cs typeface="Helvetica" pitchFamily="34" charset="0"/>
              </a:rPr>
              <a:t>2018</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0473267"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algn="ctr">
              <a:buNone/>
            </a:pPr>
            <a:r>
              <a:rPr lang="en-US" sz="5867" b="1" dirty="0">
                <a:latin typeface="Helvetica" pitchFamily="34" charset="0"/>
                <a:cs typeface="Helvetica" pitchFamily="34" charset="0"/>
              </a:rPr>
              <a:t>Call No Man Rabbi</a:t>
            </a:r>
            <a:endParaRPr lang="en-US" sz="5600" b="1" dirty="0">
              <a:latin typeface="Helvetica" pitchFamily="34" charset="0"/>
              <a:cs typeface="Helvetica" pitchFamily="34" charset="0"/>
            </a:endParaRPr>
          </a:p>
          <a:p>
            <a:pPr algn="ctr">
              <a:buNone/>
            </a:pPr>
            <a:r>
              <a:rPr lang="en-US" sz="4800" b="1" dirty="0">
                <a:latin typeface="Helvetica" pitchFamily="34" charset="0"/>
                <a:cs typeface="Helvetica" pitchFamily="34" charset="0"/>
              </a:rPr>
              <a:t>Is It Okay for a Messianic Leader to Take on the Title of Rabbi?</a:t>
            </a:r>
          </a:p>
        </p:txBody>
      </p:sp>
    </p:spTree>
    <p:extLst>
      <p:ext uri="{BB962C8B-B14F-4D97-AF65-F5344CB8AC3E}">
        <p14:creationId xmlns:p14="http://schemas.microsoft.com/office/powerpoint/2010/main" val="3984932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372" y="231228"/>
            <a:ext cx="10624456" cy="6526924"/>
          </a:xfrm>
        </p:spPr>
        <p:txBody>
          <a:bodyPr>
            <a:normAutofit fontScale="32500" lnSpcReduction="20000"/>
          </a:bodyPr>
          <a:lstStyle/>
          <a:p>
            <a:pPr algn="ctr">
              <a:buNone/>
            </a:pPr>
            <a:r>
              <a:rPr lang="en-US" sz="12000" b="1" dirty="0"/>
              <a:t>Matthew 23:1-12 (KJV)</a:t>
            </a:r>
            <a:endParaRPr lang="en-US" sz="10000" b="1" dirty="0"/>
          </a:p>
          <a:p>
            <a:pPr marL="0" indent="0">
              <a:buNone/>
            </a:pPr>
            <a:r>
              <a:rPr lang="en-US" sz="8600" b="1" baseline="30000" dirty="0"/>
              <a:t> </a:t>
            </a:r>
            <a:r>
              <a:rPr lang="en-US" sz="11100" b="1" baseline="30000" dirty="0"/>
              <a:t>1</a:t>
            </a:r>
            <a:r>
              <a:rPr lang="en-US" sz="11100" b="1" dirty="0"/>
              <a:t> </a:t>
            </a:r>
            <a:r>
              <a:rPr lang="en-US" sz="11100" b="1" dirty="0"/>
              <a:t>Then </a:t>
            </a:r>
            <a:r>
              <a:rPr lang="en-US" sz="11100" b="1" dirty="0" err="1"/>
              <a:t>spake</a:t>
            </a:r>
            <a:r>
              <a:rPr lang="en-US" sz="11100" b="1" dirty="0"/>
              <a:t> Jesus to the multitude, and to his disciples</a:t>
            </a:r>
            <a:r>
              <a:rPr lang="en-US" sz="11100" b="1" dirty="0" smtClean="0"/>
              <a:t>, </a:t>
            </a:r>
            <a:r>
              <a:rPr lang="en-US" sz="11100" b="1" baseline="30000" dirty="0"/>
              <a:t>2</a:t>
            </a:r>
            <a:r>
              <a:rPr lang="en-US" sz="11100" b="1" dirty="0"/>
              <a:t> Saying, The scribes and the Pharisees sit in Moses' seat:</a:t>
            </a:r>
          </a:p>
          <a:p>
            <a:pPr marL="0" indent="0">
              <a:buNone/>
            </a:pPr>
            <a:r>
              <a:rPr lang="en-US" sz="11100" b="1" dirty="0"/>
              <a:t> </a:t>
            </a:r>
            <a:r>
              <a:rPr lang="en-US" sz="11100" b="1" baseline="30000" dirty="0"/>
              <a:t>3</a:t>
            </a:r>
            <a:r>
              <a:rPr lang="en-US" sz="11100" b="1" dirty="0"/>
              <a:t> All therefore whatsoever they bid you observe, </a:t>
            </a:r>
            <a:r>
              <a:rPr lang="en-US" sz="11100" b="1" i="1" dirty="0"/>
              <a:t>that </a:t>
            </a:r>
            <a:r>
              <a:rPr lang="en-US" sz="11100" b="1" dirty="0"/>
              <a:t>observe and do; but do not ye after their works: for they say, and do not</a:t>
            </a:r>
            <a:r>
              <a:rPr lang="en-US" sz="11100" b="1" dirty="0" smtClean="0"/>
              <a:t>. </a:t>
            </a:r>
            <a:r>
              <a:rPr lang="en-US" sz="11100" b="1" baseline="30000" dirty="0"/>
              <a:t>4</a:t>
            </a:r>
            <a:r>
              <a:rPr lang="en-US" sz="11100" b="1" dirty="0"/>
              <a:t> For they bind heavy burdens and grievous to be borne, and lay </a:t>
            </a:r>
            <a:r>
              <a:rPr lang="en-US" sz="11100" b="1" i="1" dirty="0"/>
              <a:t>them </a:t>
            </a:r>
            <a:r>
              <a:rPr lang="en-US" sz="11100" b="1" dirty="0"/>
              <a:t>on men's shoulders; but they </a:t>
            </a:r>
            <a:r>
              <a:rPr lang="en-US" sz="11100" b="1" i="1" dirty="0"/>
              <a:t>themselves </a:t>
            </a:r>
            <a:r>
              <a:rPr lang="en-US" sz="11100" b="1" dirty="0"/>
              <a:t>will not move them with one of their fingers.</a:t>
            </a:r>
          </a:p>
          <a:p>
            <a:pPr marL="0" indent="0">
              <a:buNone/>
            </a:pPr>
            <a:r>
              <a:rPr lang="en-US" sz="11100" b="1" dirty="0"/>
              <a:t> </a:t>
            </a:r>
            <a:r>
              <a:rPr lang="en-US" sz="11100" b="1" baseline="30000" dirty="0"/>
              <a:t>5</a:t>
            </a:r>
            <a:r>
              <a:rPr lang="en-US" sz="11100" b="1" dirty="0"/>
              <a:t> But all their works they do for to be seen of men: they make broad their phylacteries, and enlarge the borders of their garments</a:t>
            </a:r>
            <a:r>
              <a:rPr lang="en-US" sz="11100" b="1" dirty="0"/>
              <a:t>,</a:t>
            </a:r>
            <a:endParaRPr lang="en-US" sz="11100" b="1" dirty="0"/>
          </a:p>
        </p:txBody>
      </p:sp>
    </p:spTree>
    <p:extLst>
      <p:ext uri="{BB962C8B-B14F-4D97-AF65-F5344CB8AC3E}">
        <p14:creationId xmlns:p14="http://schemas.microsoft.com/office/powerpoint/2010/main" val="156478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373" y="220717"/>
            <a:ext cx="10559143" cy="6526923"/>
          </a:xfrm>
        </p:spPr>
        <p:txBody>
          <a:bodyPr>
            <a:normAutofit fontScale="70000" lnSpcReduction="20000"/>
          </a:bodyPr>
          <a:lstStyle/>
          <a:p>
            <a:pPr algn="ctr">
              <a:buNone/>
            </a:pPr>
            <a:r>
              <a:rPr lang="en-US" sz="6133" b="1" dirty="0"/>
              <a:t>Matthew 23:1-12</a:t>
            </a:r>
            <a:endParaRPr lang="en-US" sz="4800" b="1" dirty="0"/>
          </a:p>
          <a:p>
            <a:pPr marL="0" indent="0">
              <a:buNone/>
            </a:pPr>
            <a:r>
              <a:rPr lang="en-US" sz="4800" b="1" baseline="30000" dirty="0"/>
              <a:t>6</a:t>
            </a:r>
            <a:r>
              <a:rPr lang="en-US" sz="4800" b="1" dirty="0"/>
              <a:t> </a:t>
            </a:r>
            <a:r>
              <a:rPr lang="en-US" sz="4800" b="1" dirty="0"/>
              <a:t>And love the uppermost rooms at feasts, and the chief seats in the synagogues,</a:t>
            </a:r>
          </a:p>
          <a:p>
            <a:pPr marL="0" indent="0">
              <a:buNone/>
            </a:pPr>
            <a:r>
              <a:rPr lang="en-US" sz="4800" b="1" dirty="0"/>
              <a:t> </a:t>
            </a:r>
            <a:r>
              <a:rPr lang="en-US" sz="4800" b="1" baseline="30000" dirty="0"/>
              <a:t>7</a:t>
            </a:r>
            <a:r>
              <a:rPr lang="en-US" sz="4800" b="1" dirty="0"/>
              <a:t> And greetings in the markets, and to be called of men, Rabbi, Rabbi.</a:t>
            </a:r>
          </a:p>
          <a:p>
            <a:pPr marL="0" indent="0">
              <a:buNone/>
            </a:pPr>
            <a:r>
              <a:rPr lang="en-US" sz="4800" b="1" dirty="0"/>
              <a:t> </a:t>
            </a:r>
            <a:r>
              <a:rPr lang="en-US" sz="4800" b="1" baseline="30000" dirty="0"/>
              <a:t>8</a:t>
            </a:r>
            <a:r>
              <a:rPr lang="en-US" sz="4800" b="1" dirty="0"/>
              <a:t> But be not ye called Rabbi: for one is your Master, </a:t>
            </a:r>
            <a:r>
              <a:rPr lang="en-US" sz="4800" b="1" i="1" dirty="0"/>
              <a:t>even </a:t>
            </a:r>
            <a:r>
              <a:rPr lang="en-US" sz="4800" b="1" dirty="0"/>
              <a:t>Christ; and all ye are brethren.</a:t>
            </a:r>
          </a:p>
          <a:p>
            <a:pPr marL="0" indent="0">
              <a:buNone/>
            </a:pPr>
            <a:r>
              <a:rPr lang="en-US" sz="4800" b="1" dirty="0"/>
              <a:t> </a:t>
            </a:r>
            <a:r>
              <a:rPr lang="en-US" sz="4800" b="1" baseline="30000" dirty="0"/>
              <a:t>9</a:t>
            </a:r>
            <a:r>
              <a:rPr lang="en-US" sz="4800" b="1" dirty="0"/>
              <a:t> And call no </a:t>
            </a:r>
            <a:r>
              <a:rPr lang="en-US" sz="4800" b="1" i="1" dirty="0"/>
              <a:t>man </a:t>
            </a:r>
            <a:r>
              <a:rPr lang="en-US" sz="4800" b="1" dirty="0"/>
              <a:t>your father upon the earth: for one is your Father, which is in heaven.</a:t>
            </a:r>
          </a:p>
          <a:p>
            <a:pPr marL="0" indent="0">
              <a:buNone/>
            </a:pPr>
            <a:r>
              <a:rPr lang="en-US" sz="4800" b="1" dirty="0"/>
              <a:t> </a:t>
            </a:r>
            <a:r>
              <a:rPr lang="en-US" sz="4800" b="1" baseline="30000" dirty="0"/>
              <a:t>10</a:t>
            </a:r>
            <a:r>
              <a:rPr lang="en-US" sz="4800" b="1" dirty="0"/>
              <a:t> Neither be ye called masters: for one is your Master, </a:t>
            </a:r>
            <a:r>
              <a:rPr lang="en-US" sz="4800" b="1" i="1" dirty="0"/>
              <a:t>even </a:t>
            </a:r>
            <a:r>
              <a:rPr lang="en-US" sz="4800" b="1" dirty="0"/>
              <a:t>Christ.</a:t>
            </a:r>
          </a:p>
          <a:p>
            <a:pPr marL="0" indent="0">
              <a:buNone/>
            </a:pPr>
            <a:r>
              <a:rPr lang="en-US" sz="4800" b="1" dirty="0"/>
              <a:t> </a:t>
            </a:r>
            <a:r>
              <a:rPr lang="en-US" sz="4800" b="1" baseline="30000" dirty="0"/>
              <a:t>11</a:t>
            </a:r>
            <a:r>
              <a:rPr lang="en-US" sz="4800" b="1" dirty="0"/>
              <a:t> But he that is greatest among you shall be your servant.</a:t>
            </a:r>
          </a:p>
          <a:p>
            <a:pPr marL="0" indent="0">
              <a:buNone/>
            </a:pPr>
            <a:r>
              <a:rPr lang="en-US" sz="4800" b="1" dirty="0"/>
              <a:t> </a:t>
            </a:r>
            <a:r>
              <a:rPr lang="en-US" sz="4800" b="1" baseline="30000" dirty="0"/>
              <a:t>12</a:t>
            </a:r>
            <a:r>
              <a:rPr lang="en-US" sz="4800" b="1" dirty="0"/>
              <a:t> And whosoever shall exalt himself shall be abased; and he that shall humble himself shall be exalted.</a:t>
            </a:r>
          </a:p>
        </p:txBody>
      </p:sp>
    </p:spTree>
    <p:extLst>
      <p:ext uri="{BB962C8B-B14F-4D97-AF65-F5344CB8AC3E}">
        <p14:creationId xmlns:p14="http://schemas.microsoft.com/office/powerpoint/2010/main" val="25683273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3" y="876303"/>
            <a:ext cx="10299095" cy="5568040"/>
          </a:xfrm>
        </p:spPr>
        <p:txBody>
          <a:bodyPr>
            <a:normAutofit fontScale="85000" lnSpcReduction="20000"/>
          </a:bodyPr>
          <a:lstStyle/>
          <a:p>
            <a:pPr algn="ctr">
              <a:buNone/>
            </a:pPr>
            <a:r>
              <a:rPr lang="en-US" sz="5333" b="1" dirty="0"/>
              <a:t>So, why are there so many self designated Rabbis in the Messianic and Jewish Roots Movements?  Jewish </a:t>
            </a:r>
            <a:r>
              <a:rPr lang="en-US" sz="5333" b="1" dirty="0"/>
              <a:t>and even some non-Jewish congregational </a:t>
            </a:r>
            <a:r>
              <a:rPr lang="en-US" sz="5333" b="1" dirty="0"/>
              <a:t>leaders in Messianic assemblies still hold onto the title of Rabbi.  </a:t>
            </a:r>
            <a:endParaRPr lang="en-US" sz="5333" b="1" dirty="0"/>
          </a:p>
          <a:p>
            <a:pPr algn="ctr">
              <a:buNone/>
            </a:pPr>
            <a:r>
              <a:rPr lang="en-US" sz="5333" b="1" dirty="0"/>
              <a:t>If </a:t>
            </a:r>
            <a:r>
              <a:rPr lang="en-US" sz="5333" b="1" dirty="0" err="1" smtClean="0"/>
              <a:t>Yahusha</a:t>
            </a:r>
            <a:r>
              <a:rPr lang="en-US" sz="5333" b="1" dirty="0" smtClean="0"/>
              <a:t> </a:t>
            </a:r>
            <a:r>
              <a:rPr lang="en-US" sz="5333" b="1" dirty="0"/>
              <a:t>strictly commanded his followers not to be called Rabbi, then why do so </a:t>
            </a:r>
            <a:r>
              <a:rPr lang="en-US" sz="5333" b="1" dirty="0"/>
              <a:t>many </a:t>
            </a:r>
            <a:r>
              <a:rPr lang="en-US" sz="5333" b="1" dirty="0"/>
              <a:t>leaders who claim faith in </a:t>
            </a:r>
            <a:r>
              <a:rPr lang="en-US" sz="5333" b="1" dirty="0" err="1" smtClean="0"/>
              <a:t>Yahusha</a:t>
            </a:r>
            <a:r>
              <a:rPr lang="en-US" sz="5333" b="1" dirty="0" smtClean="0"/>
              <a:t> </a:t>
            </a:r>
            <a:r>
              <a:rPr lang="en-US" sz="5333" b="1" dirty="0"/>
              <a:t>still hold this title?</a:t>
            </a:r>
          </a:p>
        </p:txBody>
      </p:sp>
    </p:spTree>
    <p:extLst>
      <p:ext uri="{BB962C8B-B14F-4D97-AF65-F5344CB8AC3E}">
        <p14:creationId xmlns:p14="http://schemas.microsoft.com/office/powerpoint/2010/main" val="18660934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buNone/>
            </a:pPr>
            <a:r>
              <a:rPr lang="en-US" sz="4000" b="1" dirty="0" smtClean="0"/>
              <a:t>*What are Scribes, Pharisees and Rabbis?</a:t>
            </a:r>
          </a:p>
          <a:p>
            <a:pPr marL="0" indent="0">
              <a:buNone/>
            </a:pPr>
            <a:r>
              <a:rPr lang="en-US" sz="4000" b="1" dirty="0"/>
              <a:t>*What Is the Seat of </a:t>
            </a:r>
            <a:r>
              <a:rPr lang="en-US" sz="4000" b="1" dirty="0" err="1"/>
              <a:t>Mosheh</a:t>
            </a:r>
            <a:r>
              <a:rPr lang="en-US" sz="4000" b="1" dirty="0" smtClean="0"/>
              <a:t>?</a:t>
            </a:r>
          </a:p>
          <a:p>
            <a:pPr marL="0" indent="0">
              <a:buNone/>
            </a:pPr>
            <a:r>
              <a:rPr lang="en-US" sz="4000" b="1" dirty="0" smtClean="0"/>
              <a:t>*The Authority of the Rabbis</a:t>
            </a:r>
            <a:endParaRPr lang="en-US" sz="4000" b="1" dirty="0"/>
          </a:p>
          <a:p>
            <a:pPr marL="0" indent="0">
              <a:buNone/>
            </a:pPr>
            <a:r>
              <a:rPr lang="en-US" sz="4000" b="1" dirty="0" smtClean="0"/>
              <a:t>*What’s Wrong With Being Called Rabbi?</a:t>
            </a:r>
            <a:endParaRPr lang="en-US" sz="4000" b="1" dirty="0"/>
          </a:p>
          <a:p>
            <a:pPr marL="0" indent="0">
              <a:buNone/>
            </a:pPr>
            <a:r>
              <a:rPr lang="en-US" sz="4000" b="1" dirty="0" smtClean="0"/>
              <a:t>*What’s Wrong With Being Called Father?</a:t>
            </a:r>
          </a:p>
          <a:p>
            <a:pPr marL="0" indent="0">
              <a:buNone/>
            </a:pPr>
            <a:r>
              <a:rPr lang="en-US" sz="4000" b="1" dirty="0" smtClean="0"/>
              <a:t>*What’s Wrong With Being Called Teacher?</a:t>
            </a:r>
            <a:endParaRPr lang="en-US" sz="4000" b="1" dirty="0"/>
          </a:p>
          <a:p>
            <a:pPr marL="0" indent="0">
              <a:buNone/>
            </a:pPr>
            <a:r>
              <a:rPr lang="en-US" sz="4000" b="1" dirty="0" smtClean="0"/>
              <a:t>*On Being a Servant and Being Humble</a:t>
            </a:r>
            <a:endParaRPr lang="en-US" sz="4000" b="1" dirty="0"/>
          </a:p>
        </p:txBody>
      </p:sp>
    </p:spTree>
    <p:extLst>
      <p:ext uri="{BB962C8B-B14F-4D97-AF65-F5344CB8AC3E}">
        <p14:creationId xmlns:p14="http://schemas.microsoft.com/office/powerpoint/2010/main" val="13769242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413658"/>
            <a:ext cx="10722429" cy="6074228"/>
          </a:xfrm>
        </p:spPr>
        <p:txBody>
          <a:bodyPr>
            <a:normAutofit/>
          </a:bodyPr>
          <a:lstStyle/>
          <a:p>
            <a:pPr algn="ctr">
              <a:buNone/>
            </a:pPr>
            <a:r>
              <a:rPr lang="en-US" sz="4000" b="1" dirty="0"/>
              <a:t>Then </a:t>
            </a:r>
            <a:r>
              <a:rPr lang="en-US" sz="4000" b="1" dirty="0" err="1" smtClean="0"/>
              <a:t>Yahusha</a:t>
            </a:r>
            <a:r>
              <a:rPr lang="en-US" sz="4000" b="1" dirty="0" smtClean="0"/>
              <a:t> </a:t>
            </a:r>
            <a:r>
              <a:rPr lang="en-US" sz="4000" b="1" dirty="0"/>
              <a:t>said to the crowds and to his disciples:  </a:t>
            </a:r>
            <a:r>
              <a:rPr lang="en-US" sz="4000" b="1" dirty="0" smtClean="0"/>
              <a:t>“The </a:t>
            </a:r>
            <a:r>
              <a:rPr lang="en-US" sz="4000" b="1" dirty="0"/>
              <a:t>teachers of the law and the Pharisees </a:t>
            </a:r>
            <a:r>
              <a:rPr lang="en-US" sz="4000" b="1" dirty="0" smtClean="0"/>
              <a:t>sit </a:t>
            </a:r>
            <a:r>
              <a:rPr lang="en-US" sz="4000" b="1" dirty="0"/>
              <a:t>in </a:t>
            </a:r>
            <a:r>
              <a:rPr lang="en-US" sz="4000" b="1" dirty="0" err="1"/>
              <a:t>Mosheh's</a:t>
            </a:r>
            <a:r>
              <a:rPr lang="en-US" sz="4000" b="1" dirty="0"/>
              <a:t> seat</a:t>
            </a:r>
            <a:r>
              <a:rPr lang="en-US" sz="4000" b="1" dirty="0" smtClean="0"/>
              <a:t>.”</a:t>
            </a:r>
          </a:p>
          <a:p>
            <a:pPr algn="ctr">
              <a:buNone/>
            </a:pPr>
            <a:r>
              <a:rPr lang="en-US" sz="4000" b="1" i="1" dirty="0" smtClean="0"/>
              <a:t>Matthew 23:1-2</a:t>
            </a:r>
            <a:endParaRPr lang="en-US" sz="4000" b="1" i="1" dirty="0"/>
          </a:p>
        </p:txBody>
      </p:sp>
    </p:spTree>
    <p:extLst>
      <p:ext uri="{BB962C8B-B14F-4D97-AF65-F5344CB8AC3E}">
        <p14:creationId xmlns:p14="http://schemas.microsoft.com/office/powerpoint/2010/main" val="4621273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7" y="522516"/>
            <a:ext cx="10842171" cy="5910941"/>
          </a:xfrm>
        </p:spPr>
        <p:txBody>
          <a:bodyPr>
            <a:normAutofit/>
          </a:bodyPr>
          <a:lstStyle/>
          <a:p>
            <a:pPr algn="ctr">
              <a:buNone/>
            </a:pPr>
            <a:r>
              <a:rPr lang="en-US" sz="4000" b="1" dirty="0" smtClean="0"/>
              <a:t>Who are the Teachers of the Law?</a:t>
            </a:r>
          </a:p>
          <a:p>
            <a:pPr>
              <a:buNone/>
            </a:pPr>
            <a:r>
              <a:rPr lang="en-US" sz="4000" b="1" dirty="0" smtClean="0"/>
              <a:t>Greek </a:t>
            </a:r>
            <a:r>
              <a:rPr lang="en-US" sz="4000" b="1" dirty="0" err="1">
                <a:latin typeface="Bwgrkn" panose="00000400000000000000" pitchFamily="2" charset="0"/>
              </a:rPr>
              <a:t>grammateu,j</a:t>
            </a:r>
            <a:r>
              <a:rPr lang="en-US" sz="4000" b="1" dirty="0"/>
              <a:t> </a:t>
            </a:r>
            <a:r>
              <a:rPr lang="en-US" sz="4000" b="1" dirty="0" smtClean="0"/>
              <a:t> (</a:t>
            </a:r>
            <a:r>
              <a:rPr lang="en-US" sz="4000" b="1" dirty="0" err="1" smtClean="0"/>
              <a:t>grammatoos</a:t>
            </a:r>
            <a:r>
              <a:rPr lang="en-US" sz="4000" b="1" dirty="0" smtClean="0"/>
              <a:t>) - </a:t>
            </a:r>
            <a:r>
              <a:rPr lang="en-US" sz="4000" b="1" dirty="0"/>
              <a:t>(1) one skilled in Jewish law and theology </a:t>
            </a:r>
            <a:r>
              <a:rPr lang="en-US" sz="4000" b="1" i="1" dirty="0"/>
              <a:t>scribe, expert, scholar </a:t>
            </a:r>
            <a:r>
              <a:rPr lang="en-US" sz="4000" b="1" dirty="0"/>
              <a:t>(MT 2.4); (2) as a town official </a:t>
            </a:r>
            <a:r>
              <a:rPr lang="en-US" sz="4000" b="1" i="1" dirty="0" smtClean="0"/>
              <a:t>secretary, town clerk </a:t>
            </a:r>
            <a:r>
              <a:rPr lang="en-US" sz="4000" b="1" dirty="0" smtClean="0"/>
              <a:t>(AC 19.35) </a:t>
            </a:r>
          </a:p>
          <a:p>
            <a:pPr>
              <a:buNone/>
            </a:pPr>
            <a:r>
              <a:rPr lang="en-US" sz="4000" b="1" dirty="0"/>
              <a:t>one who has special functions in connection with documents</a:t>
            </a:r>
            <a:r>
              <a:rPr lang="en-US" sz="4000" b="1" dirty="0" smtClean="0"/>
              <a:t>.</a:t>
            </a:r>
            <a:endParaRPr lang="en-US" sz="4000" b="1" dirty="0"/>
          </a:p>
        </p:txBody>
      </p:sp>
    </p:spTree>
    <p:extLst>
      <p:ext uri="{BB962C8B-B14F-4D97-AF65-F5344CB8AC3E}">
        <p14:creationId xmlns:p14="http://schemas.microsoft.com/office/powerpoint/2010/main" val="12284260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500742"/>
            <a:ext cx="10364409" cy="6357257"/>
          </a:xfrm>
        </p:spPr>
        <p:txBody>
          <a:bodyPr>
            <a:normAutofit/>
          </a:bodyPr>
          <a:lstStyle/>
          <a:p>
            <a:pPr marL="685783" indent="-685783" algn="ctr">
              <a:buAutoNum type="arabicPeriod"/>
            </a:pPr>
            <a:r>
              <a:rPr lang="en-US" sz="4000" b="1" dirty="0" smtClean="0"/>
              <a:t>chief </a:t>
            </a:r>
            <a:r>
              <a:rPr lang="en-US" sz="4000" b="1" dirty="0"/>
              <a:t>executive officer of a governmental entity, </a:t>
            </a:r>
            <a:r>
              <a:rPr lang="en-US" sz="4000" b="1" i="1" dirty="0"/>
              <a:t>secretary (of state), clerk, </a:t>
            </a:r>
            <a:r>
              <a:rPr lang="en-US" sz="4000" b="1" dirty="0"/>
              <a:t>title of a high official in Ephesus </a:t>
            </a:r>
          </a:p>
          <a:p>
            <a:pPr marL="0" indent="0" algn="ctr">
              <a:buNone/>
            </a:pPr>
            <a:r>
              <a:rPr lang="en-US" sz="4000" b="1" dirty="0"/>
              <a:t>2. an expert in matters relating to divine revelation,</a:t>
            </a:r>
          </a:p>
          <a:p>
            <a:pPr marL="685783" indent="-685783" algn="ctr">
              <a:buAutoNum type="alphaLcPeriod"/>
            </a:pPr>
            <a:r>
              <a:rPr lang="en-US" sz="4000" b="1" dirty="0" smtClean="0"/>
              <a:t>specialists </a:t>
            </a:r>
            <a:r>
              <a:rPr lang="en-US" sz="4000" b="1" dirty="0"/>
              <a:t>in the law of Moses: </a:t>
            </a:r>
            <a:r>
              <a:rPr lang="en-US" sz="4000" b="1" i="1" dirty="0"/>
              <a:t>experts in the law, scholars versed in the law, scribes; </a:t>
            </a:r>
            <a:endParaRPr lang="en-US" sz="4000" b="1" i="1" dirty="0" smtClean="0"/>
          </a:p>
          <a:p>
            <a:pPr marL="0" indent="0" algn="ctr">
              <a:buNone/>
            </a:pPr>
            <a:r>
              <a:rPr lang="en-US" sz="4000" b="1" dirty="0"/>
              <a:t>b. interpreter of teaching connected with the ministry of Jesus, ext. of 2a </a:t>
            </a:r>
            <a:r>
              <a:rPr lang="en-US" sz="4000" b="1" i="1" dirty="0"/>
              <a:t>scribe, instructor </a:t>
            </a:r>
            <a:endParaRPr lang="en-US" sz="4000" b="1" dirty="0" smtClean="0"/>
          </a:p>
        </p:txBody>
      </p:sp>
    </p:spTree>
    <p:extLst>
      <p:ext uri="{BB962C8B-B14F-4D97-AF65-F5344CB8AC3E}">
        <p14:creationId xmlns:p14="http://schemas.microsoft.com/office/powerpoint/2010/main" val="17299294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algn="ctr">
              <a:buNone/>
            </a:pPr>
            <a:r>
              <a:rPr lang="en-US" sz="4800" b="1" dirty="0" err="1">
                <a:latin typeface="Bwgrkn" panose="00000400000000000000" pitchFamily="2" charset="0"/>
              </a:rPr>
              <a:t>gra,mma</a:t>
            </a:r>
            <a:r>
              <a:rPr lang="en-US" sz="4800" b="1" dirty="0"/>
              <a:t> </a:t>
            </a:r>
            <a:r>
              <a:rPr lang="en-US" sz="4800" b="1" dirty="0"/>
              <a:t> (</a:t>
            </a:r>
            <a:r>
              <a:rPr lang="en-US" sz="4800" b="1" dirty="0" err="1"/>
              <a:t>gramma</a:t>
            </a:r>
            <a:r>
              <a:rPr lang="en-US" sz="4800" b="1" dirty="0"/>
              <a:t>)</a:t>
            </a:r>
          </a:p>
          <a:p>
            <a:pPr marL="990575" indent="-990575" algn="ctr">
              <a:buAutoNum type="arabicPeriod"/>
            </a:pPr>
            <a:r>
              <a:rPr lang="en-US" sz="4000" b="1" dirty="0"/>
              <a:t>a </a:t>
            </a:r>
            <a:r>
              <a:rPr lang="en-US" sz="4000" b="1" dirty="0"/>
              <a:t>unit of an alphabet, </a:t>
            </a:r>
            <a:r>
              <a:rPr lang="en-US" sz="4000" dirty="0"/>
              <a:t>in our lit. only of a Greek character: </a:t>
            </a:r>
            <a:r>
              <a:rPr lang="en-US" sz="4000" b="1" i="1" dirty="0"/>
              <a:t>letter </a:t>
            </a:r>
            <a:endParaRPr lang="en-US" sz="4000" b="1" i="1" dirty="0"/>
          </a:p>
          <a:p>
            <a:pPr marL="0" indent="0" algn="ctr">
              <a:buNone/>
            </a:pPr>
            <a:r>
              <a:rPr lang="en-US" sz="4000" b="1" dirty="0"/>
              <a:t>2</a:t>
            </a:r>
            <a:r>
              <a:rPr lang="en-US" sz="4000" dirty="0"/>
              <a:t>. </a:t>
            </a:r>
            <a:r>
              <a:rPr lang="en-US" sz="4000" b="1" dirty="0"/>
              <a:t>a set of written characters forming a document or piece of writing, </a:t>
            </a:r>
            <a:r>
              <a:rPr lang="en-US" sz="4000" b="1" i="1" dirty="0"/>
              <a:t>a document, piece of writing </a:t>
            </a: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18593275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1266" y="387007"/>
            <a:ext cx="10407952" cy="6030685"/>
          </a:xfrm>
        </p:spPr>
        <p:txBody>
          <a:bodyPr>
            <a:noAutofit/>
          </a:bodyPr>
          <a:lstStyle/>
          <a:p>
            <a:pPr marL="0" indent="0">
              <a:buNone/>
            </a:pPr>
            <a:r>
              <a:rPr lang="en-US" sz="4000" b="1" baseline="30000" dirty="0"/>
              <a:t>46</a:t>
            </a:r>
            <a:r>
              <a:rPr lang="en-US" sz="4000" b="1" dirty="0"/>
              <a:t> </a:t>
            </a:r>
            <a:r>
              <a:rPr lang="en-US" sz="4000" b="1" dirty="0"/>
              <a:t>If you believed </a:t>
            </a:r>
            <a:r>
              <a:rPr lang="en-US" sz="4000" b="1" dirty="0" err="1"/>
              <a:t>Mosheh</a:t>
            </a:r>
            <a:r>
              <a:rPr lang="en-US" sz="4000" b="1" dirty="0"/>
              <a:t>, you would believe me, for he wrote about me.</a:t>
            </a:r>
          </a:p>
          <a:p>
            <a:pPr marL="0" indent="0">
              <a:buNone/>
            </a:pPr>
            <a:r>
              <a:rPr lang="en-US" sz="4000" b="1" baseline="30000" dirty="0"/>
              <a:t>47</a:t>
            </a:r>
            <a:r>
              <a:rPr lang="en-US" sz="4000" b="1" dirty="0"/>
              <a:t> </a:t>
            </a:r>
            <a:r>
              <a:rPr lang="en-US" sz="4000" b="1" dirty="0"/>
              <a:t>But since you do not believe </a:t>
            </a:r>
            <a:r>
              <a:rPr lang="en-US" sz="4000" b="1" u="sng" dirty="0"/>
              <a:t>what he </a:t>
            </a:r>
            <a:r>
              <a:rPr lang="en-US" sz="4000" b="1" u="sng" dirty="0"/>
              <a:t>wrote</a:t>
            </a:r>
            <a:r>
              <a:rPr lang="en-US" sz="4000" b="1" dirty="0"/>
              <a:t> (literally, “his letters”), </a:t>
            </a:r>
            <a:r>
              <a:rPr lang="en-US" sz="4000" b="1" dirty="0"/>
              <a:t>how are you going to believe what I say</a:t>
            </a:r>
            <a:r>
              <a:rPr lang="en-US" sz="4000" b="1" dirty="0"/>
              <a:t>?“ (4</a:t>
            </a:r>
            <a:r>
              <a:rPr lang="en-US" sz="4000" b="1" baseline="30000" dirty="0"/>
              <a:t>th</a:t>
            </a:r>
            <a:r>
              <a:rPr lang="en-US" sz="4000" b="1" dirty="0"/>
              <a:t> Gospel 5)</a:t>
            </a:r>
          </a:p>
          <a:p>
            <a:pPr marL="0" indent="0">
              <a:buNone/>
            </a:pPr>
            <a:r>
              <a:rPr lang="en-US" sz="4000" b="1" dirty="0"/>
              <a:t> See what large </a:t>
            </a:r>
            <a:r>
              <a:rPr lang="en-US" sz="4000" b="1" u="sng" dirty="0"/>
              <a:t>letters</a:t>
            </a:r>
            <a:r>
              <a:rPr lang="en-US" sz="4000" b="1" dirty="0"/>
              <a:t> I use as I write to you with my own hand</a:t>
            </a:r>
            <a:r>
              <a:rPr lang="en-US" sz="4000" b="1" dirty="0"/>
              <a:t>!</a:t>
            </a:r>
            <a:r>
              <a:rPr lang="en-US" sz="4000" b="1" dirty="0"/>
              <a:t> </a:t>
            </a:r>
            <a:r>
              <a:rPr lang="en-US" sz="4000" b="1" dirty="0"/>
              <a:t>(Galatians 6:11)</a:t>
            </a:r>
            <a:endParaRPr lang="en-US" sz="4000" b="1" dirty="0"/>
          </a:p>
        </p:txBody>
      </p:sp>
    </p:spTree>
    <p:extLst>
      <p:ext uri="{BB962C8B-B14F-4D97-AF65-F5344CB8AC3E}">
        <p14:creationId xmlns:p14="http://schemas.microsoft.com/office/powerpoint/2010/main" val="37033184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marL="0" indent="0">
              <a:buNone/>
            </a:pPr>
            <a:r>
              <a:rPr lang="en-US" sz="4000" b="1" dirty="0"/>
              <a:t>And </a:t>
            </a:r>
            <a:r>
              <a:rPr lang="en-US" sz="4000" b="1" dirty="0"/>
              <a:t>the Jews </a:t>
            </a:r>
            <a:r>
              <a:rPr lang="en-US" sz="4000" b="1" dirty="0" err="1"/>
              <a:t>marvelled</a:t>
            </a:r>
            <a:r>
              <a:rPr lang="en-US" sz="4000" b="1" dirty="0"/>
              <a:t>, saying, How </a:t>
            </a:r>
            <a:r>
              <a:rPr lang="en-US" sz="4000" b="1" dirty="0" err="1"/>
              <a:t>knoweth</a:t>
            </a:r>
            <a:r>
              <a:rPr lang="en-US" sz="4000" b="1" dirty="0"/>
              <a:t> this man letters, having never </a:t>
            </a:r>
            <a:r>
              <a:rPr lang="en-US" sz="4000" b="1" u="sng" dirty="0"/>
              <a:t>learned</a:t>
            </a:r>
            <a:r>
              <a:rPr lang="en-US" sz="4000" b="1" dirty="0"/>
              <a:t>?</a:t>
            </a:r>
            <a:r>
              <a:rPr lang="en-US" sz="4000" b="1" dirty="0"/>
              <a:t> </a:t>
            </a:r>
            <a:r>
              <a:rPr lang="en-US" sz="4000" b="1" dirty="0"/>
              <a:t>(4</a:t>
            </a:r>
            <a:r>
              <a:rPr lang="en-US" sz="4000" b="1" baseline="30000" dirty="0"/>
              <a:t>th</a:t>
            </a:r>
            <a:r>
              <a:rPr lang="en-US" sz="4000" b="1" dirty="0"/>
              <a:t> Gospel 7:15)</a:t>
            </a:r>
          </a:p>
          <a:p>
            <a:pPr marL="0" indent="0">
              <a:buNone/>
            </a:pPr>
            <a:r>
              <a:rPr lang="en-US" sz="4000" b="1" dirty="0" err="1">
                <a:latin typeface="Bwgrkn" panose="00000400000000000000" pitchFamily="2" charset="0"/>
              </a:rPr>
              <a:t>manqa,nw</a:t>
            </a:r>
            <a:r>
              <a:rPr lang="en-US" sz="4000" b="1" dirty="0"/>
              <a:t> </a:t>
            </a:r>
            <a:r>
              <a:rPr lang="en-US" sz="4000" b="1" dirty="0"/>
              <a:t>(</a:t>
            </a:r>
            <a:r>
              <a:rPr lang="en-US" sz="4000" b="1" dirty="0" err="1"/>
              <a:t>manthano</a:t>
            </a:r>
            <a:r>
              <a:rPr lang="en-US" sz="4000" b="1" dirty="0"/>
              <a:t> – This is the verb form of the word for disciple) </a:t>
            </a:r>
            <a:r>
              <a:rPr lang="en-US" sz="4000" b="1" dirty="0"/>
              <a:t>learn; find out, discover; learn by experience; attend a rabbinic </a:t>
            </a:r>
            <a:r>
              <a:rPr lang="en-US" sz="4000" b="1" dirty="0"/>
              <a:t>school</a:t>
            </a:r>
            <a:endParaRPr lang="en-US" sz="4000" b="1" dirty="0"/>
          </a:p>
        </p:txBody>
      </p:sp>
    </p:spTree>
    <p:extLst>
      <p:ext uri="{BB962C8B-B14F-4D97-AF65-F5344CB8AC3E}">
        <p14:creationId xmlns:p14="http://schemas.microsoft.com/office/powerpoint/2010/main" val="11797339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fontScale="92500" lnSpcReduction="10000"/>
          </a:bodyPr>
          <a:lstStyle/>
          <a:p>
            <a:pPr marL="0" indent="0" algn="ctr">
              <a:buNone/>
            </a:pPr>
            <a:r>
              <a:rPr lang="en-US" sz="4800" b="1" dirty="0" err="1"/>
              <a:t>Mirriam</a:t>
            </a:r>
            <a:r>
              <a:rPr lang="en-US" sz="4800" b="1" dirty="0"/>
              <a:t>\Webster</a:t>
            </a:r>
            <a:endParaRPr lang="en-US" sz="4800" b="1" dirty="0"/>
          </a:p>
          <a:p>
            <a:pPr fontAlgn="t"/>
            <a:r>
              <a:rPr lang="en-US" sz="4800" b="1" dirty="0" smtClean="0"/>
              <a:t>Teachers of the Law - Scribes</a:t>
            </a:r>
          </a:p>
          <a:p>
            <a:pPr fontAlgn="t"/>
            <a:r>
              <a:rPr lang="en-US" sz="4800" b="1" dirty="0" smtClean="0"/>
              <a:t>:</a:t>
            </a:r>
            <a:r>
              <a:rPr lang="en-US" sz="4800" b="1" dirty="0"/>
              <a:t>  a member of a learned class in ancient Israel through New Testament times studying the Scriptures and serving as copyists, editors, teachers, and jurists </a:t>
            </a:r>
          </a:p>
          <a:p>
            <a:pPr fontAlgn="t"/>
            <a:r>
              <a:rPr lang="en-US" sz="4800" b="1" i="1" dirty="0"/>
              <a:t>a</a:t>
            </a:r>
            <a:r>
              <a:rPr lang="en-US" sz="4800" b="1" dirty="0"/>
              <a:t> :  an official or public secretary or clerk </a:t>
            </a:r>
          </a:p>
          <a:p>
            <a:pPr fontAlgn="t"/>
            <a:r>
              <a:rPr lang="en-US" sz="4800" b="1" i="1" dirty="0"/>
              <a:t>b</a:t>
            </a:r>
            <a:r>
              <a:rPr lang="en-US" sz="4800" b="1" dirty="0"/>
              <a:t> :  a copier of manuscripts </a:t>
            </a:r>
          </a:p>
          <a:p>
            <a:pPr fontAlgn="t"/>
            <a:r>
              <a:rPr lang="en-US" sz="4800" b="1" dirty="0"/>
              <a:t>:  writer; </a:t>
            </a:r>
            <a:r>
              <a:rPr lang="en-US" sz="4800" b="1" i="1" dirty="0"/>
              <a:t>specifically</a:t>
            </a:r>
            <a:r>
              <a:rPr lang="en-US" sz="4800" b="1" dirty="0"/>
              <a:t> :  journalist </a:t>
            </a:r>
          </a:p>
        </p:txBody>
      </p:sp>
    </p:spTree>
    <p:extLst>
      <p:ext uri="{BB962C8B-B14F-4D97-AF65-F5344CB8AC3E}">
        <p14:creationId xmlns:p14="http://schemas.microsoft.com/office/powerpoint/2010/main" val="13271982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8" y="876303"/>
            <a:ext cx="10288209" cy="5611583"/>
          </a:xfrm>
        </p:spPr>
        <p:txBody>
          <a:bodyPr>
            <a:normAutofit/>
          </a:bodyPr>
          <a:lstStyle/>
          <a:p>
            <a:pPr marL="0" indent="0" algn="ctr">
              <a:buNone/>
            </a:pPr>
            <a:r>
              <a:rPr lang="en-US" sz="4800" b="1" dirty="0"/>
              <a:t>Who are the Pharisees?</a:t>
            </a:r>
          </a:p>
          <a:p>
            <a:pPr marL="0" indent="0">
              <a:buNone/>
            </a:pPr>
            <a:r>
              <a:rPr lang="en-US" sz="4000" b="1" dirty="0" err="1">
                <a:latin typeface="Bwgrkn" panose="00000400000000000000" pitchFamily="2" charset="0"/>
              </a:rPr>
              <a:t>Farisai</a:t>
            </a:r>
            <a:r>
              <a:rPr lang="en-US" sz="4000" b="1" dirty="0">
                <a:latin typeface="Bwgrkn" panose="00000400000000000000" pitchFamily="2" charset="0"/>
              </a:rPr>
              <a:t>/</a:t>
            </a:r>
            <a:r>
              <a:rPr lang="en-US" sz="4000" b="1" dirty="0" err="1">
                <a:latin typeface="Bwgrkn" panose="00000400000000000000" pitchFamily="2" charset="0"/>
              </a:rPr>
              <a:t>oj</a:t>
            </a:r>
            <a:r>
              <a:rPr lang="en-US" sz="4000" b="1" dirty="0">
                <a:latin typeface="Bwgrkn" panose="00000400000000000000" pitchFamily="2" charset="0"/>
              </a:rPr>
              <a:t>, </a:t>
            </a:r>
            <a:r>
              <a:rPr lang="en-US" sz="4000" b="1" dirty="0"/>
              <a:t>(</a:t>
            </a:r>
            <a:r>
              <a:rPr lang="en-US" sz="4000" b="1" dirty="0" err="1"/>
              <a:t>Farisai-os</a:t>
            </a:r>
            <a:r>
              <a:rPr lang="en-US" sz="4000" b="1" dirty="0"/>
              <a:t>) - Hebr</a:t>
            </a:r>
            <a:r>
              <a:rPr lang="en-US" sz="4000" b="1" dirty="0"/>
              <a:t>. </a:t>
            </a:r>
            <a:r>
              <a:rPr lang="en-US" sz="4000" b="1" dirty="0">
                <a:latin typeface="Bwhebb" panose="00000400000000000000" pitchFamily="2" charset="0"/>
              </a:rPr>
              <a:t>~</a:t>
            </a:r>
            <a:r>
              <a:rPr lang="en-US" sz="4000" b="1" dirty="0" err="1">
                <a:latin typeface="Bwhebb" panose="00000400000000000000" pitchFamily="2" charset="0"/>
              </a:rPr>
              <a:t>yviWrP.h</a:t>
            </a:r>
            <a:r>
              <a:rPr lang="en-US" sz="4000" b="1" dirty="0">
                <a:latin typeface="Bwhebb" panose="00000400000000000000" pitchFamily="2" charset="0"/>
              </a:rPr>
              <a:t>;=</a:t>
            </a:r>
            <a:r>
              <a:rPr lang="en-US" sz="4000" b="1" dirty="0"/>
              <a:t> (</a:t>
            </a:r>
            <a:r>
              <a:rPr lang="en-US" sz="4000" b="1" dirty="0" err="1"/>
              <a:t>Prushim</a:t>
            </a:r>
            <a:r>
              <a:rPr lang="en-US" sz="4000" b="1" dirty="0"/>
              <a:t>) Aram</a:t>
            </a:r>
            <a:r>
              <a:rPr lang="en-US" sz="4000" b="1" dirty="0"/>
              <a:t>. </a:t>
            </a:r>
            <a:r>
              <a:rPr lang="en-US" sz="4000" b="1" dirty="0" err="1">
                <a:latin typeface="Bwhebb" panose="00000400000000000000" pitchFamily="2" charset="0"/>
              </a:rPr>
              <a:t>aY"v;yriP</a:t>
            </a:r>
            <a:r>
              <a:rPr lang="en-US" sz="4000" b="1" dirty="0">
                <a:latin typeface="Bwhebb" panose="00000400000000000000" pitchFamily="2" charset="0"/>
              </a:rPr>
              <a:t>., </a:t>
            </a:r>
            <a:r>
              <a:rPr lang="en-US" sz="4000" b="1" dirty="0"/>
              <a:t>(</a:t>
            </a:r>
            <a:r>
              <a:rPr lang="en-US" sz="4000" b="1" dirty="0" err="1"/>
              <a:t>Perishayah</a:t>
            </a:r>
            <a:r>
              <a:rPr lang="en-US" sz="4000" b="1" dirty="0"/>
              <a:t>) The </a:t>
            </a:r>
            <a:r>
              <a:rPr lang="en-US" sz="4000" b="1" dirty="0"/>
              <a:t>Semitic words mean ‘the separated ones, separatists’. </a:t>
            </a:r>
            <a:endParaRPr lang="en-US" sz="4000" b="1" dirty="0"/>
          </a:p>
          <a:p>
            <a:pPr marL="0" indent="0">
              <a:buNone/>
            </a:pPr>
            <a:r>
              <a:rPr lang="en-US" sz="4000" b="1" dirty="0"/>
              <a:t>Rulers of the synagogues</a:t>
            </a:r>
            <a:endParaRPr lang="en-US" sz="4000" b="1" dirty="0"/>
          </a:p>
        </p:txBody>
      </p:sp>
    </p:spTree>
    <p:extLst>
      <p:ext uri="{BB962C8B-B14F-4D97-AF65-F5344CB8AC3E}">
        <p14:creationId xmlns:p14="http://schemas.microsoft.com/office/powerpoint/2010/main" val="3080130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8" y="609602"/>
            <a:ext cx="10288209" cy="5878285"/>
          </a:xfrm>
        </p:spPr>
        <p:txBody>
          <a:bodyPr>
            <a:normAutofit/>
          </a:bodyPr>
          <a:lstStyle/>
          <a:p>
            <a:pPr marL="0" indent="0" algn="ctr">
              <a:buNone/>
            </a:pPr>
            <a:r>
              <a:rPr lang="en-US" sz="5333" b="1" dirty="0"/>
              <a:t>Who are the Pharisees?</a:t>
            </a:r>
          </a:p>
          <a:p>
            <a:pPr marL="0" indent="0" algn="ctr">
              <a:buNone/>
            </a:pPr>
            <a:r>
              <a:rPr lang="en-US" sz="4000" b="1" dirty="0"/>
              <a:t>According to Josephus…</a:t>
            </a:r>
          </a:p>
          <a:p>
            <a:pPr marL="0" indent="0" algn="ctr">
              <a:buNone/>
            </a:pPr>
            <a:r>
              <a:rPr lang="en-US" sz="4000" b="1" i="1" dirty="0"/>
              <a:t>Pharisees, </a:t>
            </a:r>
            <a:r>
              <a:rPr lang="en-US" sz="4000" b="1" dirty="0"/>
              <a:t>the organized followers of the experts in interpreting the scriptures (scribes). It was the purpose of the Pharisees to take the pattern of a pious Israelite as established by the scribes, and to put it into practice as nearly as possible</a:t>
            </a:r>
            <a:r>
              <a:rPr lang="en-US" sz="4000" b="1" dirty="0">
                <a:solidFill>
                  <a:schemeClr val="bg1"/>
                </a:solidFill>
              </a:rPr>
              <a:t>.</a:t>
            </a:r>
            <a:r>
              <a:rPr lang="en-US" sz="4000" b="1" dirty="0"/>
              <a:t> </a:t>
            </a:r>
            <a:endParaRPr lang="en-US" sz="4000" b="1" dirty="0">
              <a:solidFill>
                <a:schemeClr val="bg1"/>
              </a:solidFill>
            </a:endParaRPr>
          </a:p>
        </p:txBody>
      </p:sp>
    </p:spTree>
    <p:extLst>
      <p:ext uri="{BB962C8B-B14F-4D97-AF65-F5344CB8AC3E}">
        <p14:creationId xmlns:p14="http://schemas.microsoft.com/office/powerpoint/2010/main" val="22535983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620486"/>
            <a:ext cx="10951029" cy="6106887"/>
          </a:xfrm>
        </p:spPr>
        <p:txBody>
          <a:bodyPr>
            <a:normAutofit/>
          </a:bodyPr>
          <a:lstStyle/>
          <a:p>
            <a:pPr algn="ctr">
              <a:buNone/>
            </a:pPr>
            <a:r>
              <a:rPr lang="en-US" sz="4800" b="1" dirty="0"/>
              <a:t>Understanding </a:t>
            </a:r>
            <a:r>
              <a:rPr lang="en-US" sz="4800" b="1" dirty="0" err="1"/>
              <a:t>Phariseeism</a:t>
            </a:r>
            <a:endParaRPr lang="en-US" sz="4800" b="1" dirty="0"/>
          </a:p>
          <a:p>
            <a:pPr>
              <a:buNone/>
            </a:pPr>
            <a:r>
              <a:rPr lang="en-US" sz="4000" b="1" dirty="0"/>
              <a:t>1 Believe in Two </a:t>
            </a:r>
            <a:r>
              <a:rPr lang="en-US" sz="4000" b="1" dirty="0" err="1"/>
              <a:t>Torahs</a:t>
            </a:r>
            <a:endParaRPr lang="en-US" sz="4000" b="1" dirty="0"/>
          </a:p>
          <a:p>
            <a:pPr>
              <a:buNone/>
            </a:pPr>
            <a:r>
              <a:rPr lang="en-US" sz="4000" b="1" dirty="0"/>
              <a:t>2 Have absolute authority to interpret Scripture</a:t>
            </a:r>
          </a:p>
          <a:p>
            <a:pPr>
              <a:buNone/>
            </a:pPr>
            <a:r>
              <a:rPr lang="en-US" sz="4000" b="1" dirty="0"/>
              <a:t>3 Random, irrational interpretation</a:t>
            </a:r>
          </a:p>
          <a:p>
            <a:pPr>
              <a:buNone/>
            </a:pPr>
            <a:r>
              <a:rPr lang="en-US" sz="4000" b="1" dirty="0"/>
              <a:t>4 Traditions take precedence over Scripture</a:t>
            </a:r>
          </a:p>
          <a:p>
            <a:pPr>
              <a:buNone/>
            </a:pPr>
            <a:r>
              <a:rPr lang="en-US" sz="4000" b="1" dirty="0"/>
              <a:t>5 Enact new, man-made laws </a:t>
            </a:r>
          </a:p>
        </p:txBody>
      </p:sp>
    </p:spTree>
    <p:extLst>
      <p:ext uri="{BB962C8B-B14F-4D97-AF65-F5344CB8AC3E}">
        <p14:creationId xmlns:p14="http://schemas.microsoft.com/office/powerpoint/2010/main" val="11481936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566057"/>
            <a:ext cx="10951029" cy="6161315"/>
          </a:xfrm>
        </p:spPr>
        <p:txBody>
          <a:bodyPr>
            <a:normAutofit/>
          </a:bodyPr>
          <a:lstStyle/>
          <a:p>
            <a:pPr algn="ctr">
              <a:buNone/>
            </a:pPr>
            <a:r>
              <a:rPr lang="en-US" sz="4800" b="1" dirty="0" smtClean="0"/>
              <a:t>1 Believe </a:t>
            </a:r>
            <a:r>
              <a:rPr lang="en-US" sz="4800" b="1" dirty="0"/>
              <a:t>in Two </a:t>
            </a:r>
            <a:r>
              <a:rPr lang="en-US" sz="4800" b="1" dirty="0" err="1" smtClean="0"/>
              <a:t>Torahs</a:t>
            </a:r>
            <a:endParaRPr lang="en-US" sz="4800" b="1" dirty="0" smtClean="0"/>
          </a:p>
          <a:p>
            <a:pPr algn="ctr">
              <a:buNone/>
            </a:pPr>
            <a:r>
              <a:rPr lang="en-US" sz="4000" b="1" dirty="0"/>
              <a:t>“Our Rabbis taught: An incident with a certain gentile that came before </a:t>
            </a:r>
            <a:r>
              <a:rPr lang="en-US" sz="4000" b="1" dirty="0" err="1"/>
              <a:t>Shammai</a:t>
            </a:r>
            <a:r>
              <a:rPr lang="en-US" sz="4000" b="1" dirty="0"/>
              <a:t>.  He said to him: How many </a:t>
            </a:r>
            <a:r>
              <a:rPr lang="en-US" sz="4000" b="1" dirty="0" err="1"/>
              <a:t>Torahs</a:t>
            </a:r>
            <a:r>
              <a:rPr lang="en-US" sz="4000" b="1" dirty="0"/>
              <a:t> do you have?  (</a:t>
            </a:r>
            <a:r>
              <a:rPr lang="en-US" sz="4000" b="1" dirty="0" err="1"/>
              <a:t>Shammai</a:t>
            </a:r>
            <a:r>
              <a:rPr lang="en-US" sz="4000" b="1" dirty="0"/>
              <a:t>) answered: Two, the Written Torah and the Oral Torah (</a:t>
            </a:r>
            <a:r>
              <a:rPr lang="en-US" sz="4000" b="1" i="1" dirty="0"/>
              <a:t>Babylonian Talmud</a:t>
            </a:r>
            <a:r>
              <a:rPr lang="en-US" sz="4000" b="1" dirty="0"/>
              <a:t>, Sabbath 31a) </a:t>
            </a:r>
          </a:p>
        </p:txBody>
      </p:sp>
    </p:spTree>
    <p:extLst>
      <p:ext uri="{BB962C8B-B14F-4D97-AF65-F5344CB8AC3E}">
        <p14:creationId xmlns:p14="http://schemas.microsoft.com/office/powerpoint/2010/main" val="19958978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566057"/>
            <a:ext cx="10951029" cy="6161315"/>
          </a:xfrm>
        </p:spPr>
        <p:txBody>
          <a:bodyPr>
            <a:normAutofit/>
          </a:bodyPr>
          <a:lstStyle/>
          <a:p>
            <a:pPr algn="ctr">
              <a:buNone/>
            </a:pPr>
            <a:r>
              <a:rPr lang="en-US" sz="4000" b="1" dirty="0" smtClean="0"/>
              <a:t>The Talmud explains that the Oral Torah was revealed to </a:t>
            </a:r>
            <a:r>
              <a:rPr lang="en-US" sz="4000" b="1" dirty="0" err="1" smtClean="0"/>
              <a:t>Mosheh</a:t>
            </a:r>
            <a:r>
              <a:rPr lang="en-US" sz="4000" b="1" dirty="0" smtClean="0"/>
              <a:t> in a second revelation at Mt. Sinai.  It was not written down in order to keep it out of the hands of the Gentiles.  It was given exclusively to the Rabbis as secret knowledge.</a:t>
            </a:r>
          </a:p>
          <a:p>
            <a:pPr algn="ctr">
              <a:buNone/>
            </a:pPr>
            <a:r>
              <a:rPr lang="en-US" sz="4000" b="1" dirty="0" smtClean="0"/>
              <a:t>The Mishnah was written around 200 CE</a:t>
            </a:r>
          </a:p>
        </p:txBody>
      </p:sp>
    </p:spTree>
    <p:extLst>
      <p:ext uri="{BB962C8B-B14F-4D97-AF65-F5344CB8AC3E}">
        <p14:creationId xmlns:p14="http://schemas.microsoft.com/office/powerpoint/2010/main" val="24974412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algn="ctr">
              <a:buNone/>
            </a:pPr>
            <a:r>
              <a:rPr lang="en-US" sz="4000" b="1" dirty="0" smtClean="0"/>
              <a:t>2 Have </a:t>
            </a:r>
            <a:r>
              <a:rPr lang="en-US" sz="4000" b="1" dirty="0"/>
              <a:t>absolute authority to interpret </a:t>
            </a:r>
            <a:r>
              <a:rPr lang="en-US" sz="4000" b="1" dirty="0" smtClean="0"/>
              <a:t>Scripture </a:t>
            </a:r>
          </a:p>
          <a:p>
            <a:pPr>
              <a:buNone/>
            </a:pPr>
            <a:r>
              <a:rPr lang="en-US" sz="4000" b="1" dirty="0" smtClean="0"/>
              <a:t>Even if they instruct you that right is left and left is right you must obey them (</a:t>
            </a:r>
            <a:r>
              <a:rPr lang="en-US" sz="4000" b="1" i="1" dirty="0" err="1" smtClean="0"/>
              <a:t>Sifre</a:t>
            </a:r>
            <a:r>
              <a:rPr lang="en-US" sz="4000" b="1" i="1" dirty="0" smtClean="0"/>
              <a:t> Deuteronomy</a:t>
            </a:r>
            <a:r>
              <a:rPr lang="en-US" sz="4000" b="1" dirty="0" smtClean="0"/>
              <a:t> #154 on </a:t>
            </a:r>
            <a:r>
              <a:rPr lang="en-US" sz="4000" b="1" dirty="0" err="1" smtClean="0"/>
              <a:t>Deut</a:t>
            </a:r>
            <a:r>
              <a:rPr lang="en-US" sz="4000" b="1" dirty="0" smtClean="0"/>
              <a:t> 17:11)</a:t>
            </a:r>
          </a:p>
          <a:p>
            <a:pPr algn="ctr">
              <a:buNone/>
            </a:pPr>
            <a:endParaRPr lang="en-US" dirty="0" smtClean="0">
              <a:solidFill>
                <a:schemeClr val="bg1"/>
              </a:solidFill>
            </a:endParaRPr>
          </a:p>
        </p:txBody>
      </p:sp>
    </p:spTree>
    <p:extLst>
      <p:ext uri="{BB962C8B-B14F-4D97-AF65-F5344CB8AC3E}">
        <p14:creationId xmlns:p14="http://schemas.microsoft.com/office/powerpoint/2010/main" val="40743827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lnSpcReduction="10000"/>
          </a:bodyPr>
          <a:lstStyle/>
          <a:p>
            <a:pPr algn="ctr">
              <a:buNone/>
            </a:pPr>
            <a:r>
              <a:rPr lang="en-US" sz="4000" b="1" dirty="0" smtClean="0"/>
              <a:t>The Torah was </a:t>
            </a:r>
            <a:r>
              <a:rPr lang="en-US" sz="4000" b="1" u="sng" dirty="0" smtClean="0"/>
              <a:t>Written</a:t>
            </a:r>
            <a:endParaRPr lang="en-US" sz="4000" b="1" u="sng" dirty="0" smtClean="0"/>
          </a:p>
          <a:p>
            <a:pPr marL="0" indent="0">
              <a:buNone/>
            </a:pPr>
            <a:r>
              <a:rPr lang="en-US" sz="4000" b="1" baseline="30000" dirty="0" smtClean="0"/>
              <a:t>3</a:t>
            </a:r>
            <a:r>
              <a:rPr lang="en-US" sz="4000" b="1" dirty="0" smtClean="0"/>
              <a:t> </a:t>
            </a:r>
            <a:r>
              <a:rPr lang="en-US" sz="4000" b="1" dirty="0"/>
              <a:t>When </a:t>
            </a:r>
            <a:r>
              <a:rPr lang="en-US" sz="4000" b="1" dirty="0" err="1"/>
              <a:t>Mosheh</a:t>
            </a:r>
            <a:r>
              <a:rPr lang="en-US" sz="4000" b="1" dirty="0"/>
              <a:t> went and told the people all Yahuwah's words and laws, they responded with one voice, "Everything Yahuwah has said we will do."</a:t>
            </a:r>
          </a:p>
          <a:p>
            <a:pPr marL="0" indent="0">
              <a:buNone/>
            </a:pPr>
            <a:r>
              <a:rPr lang="en-US" sz="4000" b="1" baseline="30000" dirty="0" smtClean="0"/>
              <a:t>4</a:t>
            </a:r>
            <a:r>
              <a:rPr lang="en-US" sz="4000" b="1" dirty="0" smtClean="0"/>
              <a:t> </a:t>
            </a:r>
            <a:r>
              <a:rPr lang="en-US" sz="4000" b="1" u="sng" dirty="0" err="1"/>
              <a:t>Mosheh</a:t>
            </a:r>
            <a:r>
              <a:rPr lang="en-US" sz="4000" b="1" u="sng" dirty="0"/>
              <a:t> then wrote down everything Yahuwah had said</a:t>
            </a:r>
            <a:r>
              <a:rPr lang="en-US" sz="4000" b="1" dirty="0"/>
              <a:t>. He got up early the next morning and built an altar at the foot of the mountain and set up twelve stone pillars representing the twelve tribes of </a:t>
            </a:r>
            <a:r>
              <a:rPr lang="en-US" sz="4000" b="1" dirty="0" err="1"/>
              <a:t>Yisrael</a:t>
            </a:r>
            <a:r>
              <a:rPr lang="en-US" sz="4000" b="1" dirty="0"/>
              <a:t>.</a:t>
            </a:r>
            <a:endParaRPr lang="en-US" b="1" dirty="0"/>
          </a:p>
          <a:p>
            <a:pPr>
              <a:buNone/>
            </a:pPr>
            <a:r>
              <a:rPr lang="en-US" sz="4000" b="1" dirty="0" smtClean="0"/>
              <a:t>Exodus 24:3-4</a:t>
            </a:r>
            <a:endParaRPr lang="en-US" sz="4000" b="1" dirty="0" smtClean="0"/>
          </a:p>
          <a:p>
            <a:pPr algn="ctr">
              <a:buNone/>
            </a:pPr>
            <a:endParaRPr lang="en-US" dirty="0" smtClean="0">
              <a:solidFill>
                <a:schemeClr val="bg1"/>
              </a:solidFill>
            </a:endParaRPr>
          </a:p>
        </p:txBody>
      </p:sp>
    </p:spTree>
    <p:extLst>
      <p:ext uri="{BB962C8B-B14F-4D97-AF65-F5344CB8AC3E}">
        <p14:creationId xmlns:p14="http://schemas.microsoft.com/office/powerpoint/2010/main" val="34255903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a:bodyPr>
          <a:lstStyle/>
          <a:p>
            <a:pPr marL="0" indent="0" algn="ctr">
              <a:buNone/>
            </a:pPr>
            <a:r>
              <a:rPr lang="en-US" sz="4000" b="1" dirty="0" err="1" smtClean="0"/>
              <a:t>Devarim</a:t>
            </a:r>
            <a:r>
              <a:rPr lang="en-US" sz="4000" b="1" dirty="0" smtClean="0"/>
              <a:t> 17</a:t>
            </a:r>
          </a:p>
          <a:p>
            <a:pPr marL="0" indent="0">
              <a:buNone/>
            </a:pPr>
            <a:r>
              <a:rPr lang="en-US" sz="4000" b="1" dirty="0"/>
              <a:t> </a:t>
            </a:r>
            <a:r>
              <a:rPr lang="en-US" sz="4000" b="1" baseline="30000" dirty="0" smtClean="0"/>
              <a:t>9</a:t>
            </a:r>
            <a:r>
              <a:rPr lang="en-US" sz="4000" b="1" dirty="0" smtClean="0"/>
              <a:t> Go </a:t>
            </a:r>
            <a:r>
              <a:rPr lang="en-US" sz="4000" b="1" dirty="0"/>
              <a:t>to the priests, who are Levites, and to the judge who is in office at that time. Inquire of them and they will give you the verdict.</a:t>
            </a:r>
          </a:p>
          <a:p>
            <a:pPr marL="0" indent="0">
              <a:buNone/>
            </a:pPr>
            <a:r>
              <a:rPr lang="en-US" sz="4000" b="1" dirty="0"/>
              <a:t> </a:t>
            </a:r>
            <a:r>
              <a:rPr lang="en-US" sz="4000" b="1" baseline="30000" dirty="0"/>
              <a:t>10</a:t>
            </a:r>
            <a:r>
              <a:rPr lang="en-US" sz="4000" b="1" dirty="0"/>
              <a:t> You must act according to the decisions they give you at the place </a:t>
            </a:r>
            <a:r>
              <a:rPr lang="en-US" sz="4000" b="1" dirty="0" smtClean="0"/>
              <a:t>Yahuwah </a:t>
            </a:r>
            <a:r>
              <a:rPr lang="en-US" sz="4000" b="1" dirty="0"/>
              <a:t>will choose. Be careful to do everything they direct you to do.</a:t>
            </a:r>
          </a:p>
          <a:p>
            <a:pPr marL="0" indent="0">
              <a:buNone/>
            </a:pPr>
            <a:r>
              <a:rPr lang="en-US" sz="4000" b="1" dirty="0"/>
              <a:t> </a:t>
            </a:r>
            <a:r>
              <a:rPr lang="en-US" sz="4000" b="1" baseline="30000" dirty="0"/>
              <a:t>11</a:t>
            </a:r>
            <a:r>
              <a:rPr lang="en-US" sz="4000" b="1" dirty="0"/>
              <a:t> Act according to the law they teach you and the decisions they give you. Do not turn aside from what they tell you, to the right or to the left.</a:t>
            </a:r>
          </a:p>
          <a:p>
            <a:pPr algn="ctr">
              <a:buNone/>
            </a:pPr>
            <a:endParaRPr lang="en-US" dirty="0" smtClean="0"/>
          </a:p>
        </p:txBody>
      </p:sp>
    </p:spTree>
    <p:extLst>
      <p:ext uri="{BB962C8B-B14F-4D97-AF65-F5344CB8AC3E}">
        <p14:creationId xmlns:p14="http://schemas.microsoft.com/office/powerpoint/2010/main" val="41289100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53143"/>
            <a:ext cx="11125200" cy="6074229"/>
          </a:xfrm>
        </p:spPr>
        <p:txBody>
          <a:bodyPr>
            <a:normAutofit lnSpcReduction="10000"/>
          </a:bodyPr>
          <a:lstStyle/>
          <a:p>
            <a:pPr marL="0" indent="0">
              <a:buNone/>
            </a:pPr>
            <a:r>
              <a:rPr lang="en-US" sz="4000" b="1" dirty="0" err="1" smtClean="0"/>
              <a:t>Devarim</a:t>
            </a:r>
            <a:r>
              <a:rPr lang="en-US" sz="4000" b="1" dirty="0" smtClean="0"/>
              <a:t> 30:11-12 </a:t>
            </a:r>
            <a:r>
              <a:rPr lang="en-US" sz="4000" b="1" dirty="0"/>
              <a:t>Now what I am commanding you today is not too difficult for you or beyond your reach.  It is not up in heaven, so that you have to ask, "Who will ascend into heaven to get it and proclaim it to us so we may obey it?"</a:t>
            </a:r>
          </a:p>
          <a:p>
            <a:pPr marL="0" indent="0">
              <a:buNone/>
            </a:pPr>
            <a:endParaRPr lang="en-US" sz="4000" b="1" dirty="0" smtClean="0"/>
          </a:p>
          <a:p>
            <a:pPr marL="0" indent="0">
              <a:buNone/>
            </a:pPr>
            <a:r>
              <a:rPr lang="en-US" sz="4000" b="1" dirty="0" smtClean="0"/>
              <a:t>  </a:t>
            </a:r>
            <a:r>
              <a:rPr lang="en-US" sz="4000" b="1" strike="sngStrike" dirty="0" smtClean="0"/>
              <a:t>Now </a:t>
            </a:r>
            <a:r>
              <a:rPr lang="en-US" sz="4000" b="1" strike="sngStrike" dirty="0"/>
              <a:t>what I am commanding you today is not too difficult for you or beyond your </a:t>
            </a:r>
            <a:r>
              <a:rPr lang="en-US" sz="4000" b="1" strike="sngStrike" dirty="0" smtClean="0"/>
              <a:t>reach. </a:t>
            </a:r>
            <a:r>
              <a:rPr lang="en-US" sz="4000" b="1" dirty="0" smtClean="0"/>
              <a:t> It </a:t>
            </a:r>
            <a:r>
              <a:rPr lang="en-US" sz="4000" b="1" dirty="0"/>
              <a:t>is not up in heaven, </a:t>
            </a:r>
            <a:r>
              <a:rPr lang="en-US" sz="4000" b="1" strike="sngStrike" dirty="0"/>
              <a:t>so that you have to ask, "Who will ascend into heaven to get it and proclaim it to us so we may obey it</a:t>
            </a:r>
            <a:r>
              <a:rPr lang="en-US" sz="4000" b="1" strike="sngStrike" dirty="0" smtClean="0"/>
              <a:t>?"</a:t>
            </a:r>
            <a:endParaRPr lang="en-US" dirty="0" smtClean="0">
              <a:solidFill>
                <a:schemeClr val="bg1"/>
              </a:solidFill>
            </a:endParaRPr>
          </a:p>
        </p:txBody>
      </p:sp>
    </p:spTree>
    <p:extLst>
      <p:ext uri="{BB962C8B-B14F-4D97-AF65-F5344CB8AC3E}">
        <p14:creationId xmlns:p14="http://schemas.microsoft.com/office/powerpoint/2010/main" val="7732117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09602"/>
            <a:ext cx="10961915" cy="5834741"/>
          </a:xfrm>
        </p:spPr>
        <p:txBody>
          <a:bodyPr>
            <a:normAutofit/>
          </a:bodyPr>
          <a:lstStyle/>
          <a:p>
            <a:pPr>
              <a:buNone/>
            </a:pPr>
            <a:r>
              <a:rPr lang="en-US" sz="4000" b="1" dirty="0" smtClean="0"/>
              <a:t>Definition: </a:t>
            </a:r>
            <a:r>
              <a:rPr lang="en-US" sz="4000" b="1" dirty="0" err="1" smtClean="0"/>
              <a:t>Rabban</a:t>
            </a:r>
            <a:r>
              <a:rPr lang="en-US" sz="4000" b="1" dirty="0" smtClean="0"/>
              <a:t> - a </a:t>
            </a:r>
            <a:r>
              <a:rPr lang="en-US" sz="4000" b="1" dirty="0"/>
              <a:t>title traditionally given to the head of the Sanhedrin during </a:t>
            </a:r>
            <a:r>
              <a:rPr lang="en-US" sz="4000" b="1" dirty="0" err="1" smtClean="0"/>
              <a:t>Tannaitic</a:t>
            </a:r>
            <a:r>
              <a:rPr lang="en-US" sz="4000" b="1" dirty="0" smtClean="0"/>
              <a:t> times (10-220 CE)</a:t>
            </a:r>
          </a:p>
          <a:p>
            <a:pPr>
              <a:buNone/>
            </a:pPr>
            <a:r>
              <a:rPr lang="en-US" sz="4000" b="1" dirty="0" smtClean="0"/>
              <a:t>Rabbi – any of the “Great Ones” among the leaders and teachers of the Torah</a:t>
            </a:r>
            <a:endParaRPr lang="en-US" sz="4000" b="1" dirty="0"/>
          </a:p>
        </p:txBody>
      </p:sp>
    </p:spTree>
    <p:extLst>
      <p:ext uri="{BB962C8B-B14F-4D97-AF65-F5344CB8AC3E}">
        <p14:creationId xmlns:p14="http://schemas.microsoft.com/office/powerpoint/2010/main" val="39920736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a:bodyPr>
          <a:lstStyle/>
          <a:p>
            <a:pPr algn="ctr">
              <a:buNone/>
            </a:pPr>
            <a:r>
              <a:rPr lang="en-US" sz="4000" b="1" dirty="0"/>
              <a:t>The Talmudic account of the dispute between </a:t>
            </a:r>
            <a:r>
              <a:rPr lang="en-US" sz="4000" b="1" dirty="0" err="1"/>
              <a:t>Rabban</a:t>
            </a:r>
            <a:r>
              <a:rPr lang="en-US" sz="4000" b="1" dirty="0"/>
              <a:t> Gamaliel II and Rabbi Joshua.  These rabbis disagreed about when Yom Kippur was to occur in a certain year.</a:t>
            </a:r>
          </a:p>
          <a:p>
            <a:pPr algn="ctr">
              <a:buNone/>
            </a:pPr>
            <a:r>
              <a:rPr lang="en-US" sz="4000" b="1" dirty="0"/>
              <a:t>But </a:t>
            </a:r>
            <a:r>
              <a:rPr lang="en-US" sz="4000" b="1" dirty="0" err="1"/>
              <a:t>Rabban</a:t>
            </a:r>
            <a:r>
              <a:rPr lang="en-US" sz="4000" b="1" dirty="0"/>
              <a:t> Gamaliel sat on the Rabbinic court.  So, Rabbi Joshua was compelled to accept </a:t>
            </a:r>
            <a:r>
              <a:rPr lang="en-US" sz="4000" b="1" dirty="0" err="1"/>
              <a:t>Rabban</a:t>
            </a:r>
            <a:r>
              <a:rPr lang="en-US" sz="4000" b="1" dirty="0"/>
              <a:t> Gamaliel’s ruling even though he knew it to be factually untrue. </a:t>
            </a:r>
          </a:p>
        </p:txBody>
      </p:sp>
    </p:spTree>
    <p:extLst>
      <p:ext uri="{BB962C8B-B14F-4D97-AF65-F5344CB8AC3E}">
        <p14:creationId xmlns:p14="http://schemas.microsoft.com/office/powerpoint/2010/main" val="12368521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fontScale="92500"/>
          </a:bodyPr>
          <a:lstStyle/>
          <a:p>
            <a:pPr algn="ctr">
              <a:buNone/>
            </a:pPr>
            <a:r>
              <a:rPr lang="en-US" sz="4800" b="1" dirty="0"/>
              <a:t>Rabbi </a:t>
            </a:r>
            <a:r>
              <a:rPr lang="en-US" sz="4800" b="1" dirty="0" err="1"/>
              <a:t>Dosa</a:t>
            </a:r>
            <a:r>
              <a:rPr lang="en-US" sz="4800" b="1" dirty="0"/>
              <a:t> reasoned with Rabbi Joshua that he must give in to Gamaliel’s ruling because…</a:t>
            </a:r>
          </a:p>
          <a:p>
            <a:pPr algn="ctr">
              <a:buNone/>
            </a:pPr>
            <a:r>
              <a:rPr lang="en-US" sz="4800" b="1" dirty="0"/>
              <a:t>“If we go and challenge </a:t>
            </a:r>
            <a:r>
              <a:rPr lang="en-US" sz="4800" b="1" dirty="0" err="1"/>
              <a:t>Rabban</a:t>
            </a:r>
            <a:r>
              <a:rPr lang="en-US" sz="4800" b="1" dirty="0"/>
              <a:t> Gamaliel’s court, we must also challenge each and every court that has presided since the days of Moses until now… each and every set of three that preside as a court over Israel are equivalent to the court of Moses” (</a:t>
            </a:r>
            <a:r>
              <a:rPr lang="en-US" sz="4800" b="1" i="1" dirty="0"/>
              <a:t>Babylonian Talmud</a:t>
            </a:r>
            <a:r>
              <a:rPr lang="en-US" sz="4800" b="1" dirty="0"/>
              <a:t>, Rosh </a:t>
            </a:r>
            <a:r>
              <a:rPr lang="en-US" sz="4800" b="1" dirty="0" err="1"/>
              <a:t>Hashannah</a:t>
            </a:r>
            <a:r>
              <a:rPr lang="en-US" sz="4800" b="1" dirty="0"/>
              <a:t> </a:t>
            </a:r>
            <a:r>
              <a:rPr lang="en-US" sz="4800" b="1" dirty="0"/>
              <a:t>25a)</a:t>
            </a:r>
          </a:p>
        </p:txBody>
      </p:sp>
    </p:spTree>
    <p:extLst>
      <p:ext uri="{BB962C8B-B14F-4D97-AF65-F5344CB8AC3E}">
        <p14:creationId xmlns:p14="http://schemas.microsoft.com/office/powerpoint/2010/main" val="27165830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a:bodyPr>
          <a:lstStyle/>
          <a:p>
            <a:pPr algn="ctr">
              <a:buNone/>
            </a:pPr>
            <a:r>
              <a:rPr lang="en-US" sz="4800" b="1" dirty="0"/>
              <a:t>3 Random</a:t>
            </a:r>
            <a:r>
              <a:rPr lang="en-US" sz="4800" b="1" dirty="0"/>
              <a:t>, irrational </a:t>
            </a:r>
            <a:r>
              <a:rPr lang="en-US" sz="4800" b="1" dirty="0"/>
              <a:t>interpretation</a:t>
            </a:r>
            <a:endParaRPr lang="en-US" sz="4800" b="1" dirty="0"/>
          </a:p>
          <a:p>
            <a:pPr algn="ctr">
              <a:buNone/>
            </a:pPr>
            <a:r>
              <a:rPr lang="en-US" sz="4000" b="1" dirty="0"/>
              <a:t>The Torah was read to all Israel.  Very difficult to copy.  The average person could understand it.</a:t>
            </a:r>
          </a:p>
          <a:p>
            <a:pPr algn="ctr">
              <a:buNone/>
            </a:pPr>
            <a:r>
              <a:rPr lang="en-US" sz="4000" b="1" dirty="0"/>
              <a:t>We can understand it when we fill in the cultural and linguistic gaps.</a:t>
            </a:r>
            <a:endParaRPr lang="en-US" sz="4800" b="1" dirty="0"/>
          </a:p>
        </p:txBody>
      </p:sp>
    </p:spTree>
    <p:extLst>
      <p:ext uri="{BB962C8B-B14F-4D97-AF65-F5344CB8AC3E}">
        <p14:creationId xmlns:p14="http://schemas.microsoft.com/office/powerpoint/2010/main" val="40906565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674916"/>
            <a:ext cx="10951029" cy="6052457"/>
          </a:xfrm>
        </p:spPr>
        <p:txBody>
          <a:bodyPr>
            <a:normAutofit/>
          </a:bodyPr>
          <a:lstStyle/>
          <a:p>
            <a:pPr algn="ctr">
              <a:buNone/>
            </a:pPr>
            <a:r>
              <a:rPr lang="en-US" sz="4800" b="1" dirty="0"/>
              <a:t>Exodus 23:2</a:t>
            </a:r>
          </a:p>
          <a:p>
            <a:pPr>
              <a:buNone/>
            </a:pPr>
            <a:r>
              <a:rPr lang="en-US" sz="4000" b="1" strike="sngStrike" dirty="0"/>
              <a:t>You shall not go after the majority to do evil, neither shall you testify in a matter of strife to</a:t>
            </a:r>
            <a:r>
              <a:rPr lang="en-US" sz="4000" b="1" dirty="0"/>
              <a:t> incline after the majority </a:t>
            </a:r>
            <a:r>
              <a:rPr lang="en-US" sz="4000" b="1" strike="sngStrike" dirty="0"/>
              <a:t>to pervert justice</a:t>
            </a:r>
          </a:p>
          <a:p>
            <a:pPr>
              <a:buNone/>
            </a:pPr>
            <a:r>
              <a:rPr lang="en-US" sz="4000" b="1" dirty="0"/>
              <a:t>Torn out of context (does this sound familiar?) – “creative” – “sound bites”</a:t>
            </a:r>
          </a:p>
        </p:txBody>
      </p:sp>
    </p:spTree>
    <p:extLst>
      <p:ext uri="{BB962C8B-B14F-4D97-AF65-F5344CB8AC3E}">
        <p14:creationId xmlns:p14="http://schemas.microsoft.com/office/powerpoint/2010/main" val="24250646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210207"/>
            <a:ext cx="10951029" cy="6517165"/>
          </a:xfrm>
        </p:spPr>
        <p:txBody>
          <a:bodyPr>
            <a:normAutofit/>
          </a:bodyPr>
          <a:lstStyle/>
          <a:p>
            <a:pPr algn="ctr">
              <a:buNone/>
            </a:pPr>
            <a:r>
              <a:rPr lang="en-US" sz="4800" b="1" dirty="0"/>
              <a:t>4 Traditions </a:t>
            </a:r>
            <a:r>
              <a:rPr lang="en-US" sz="4800" b="1" dirty="0"/>
              <a:t>take precedence over </a:t>
            </a:r>
            <a:r>
              <a:rPr lang="en-US" sz="4800" b="1" dirty="0"/>
              <a:t>Scripture</a:t>
            </a:r>
          </a:p>
          <a:p>
            <a:pPr>
              <a:buNone/>
            </a:pPr>
            <a:r>
              <a:rPr lang="en-US" sz="4000" b="1" dirty="0"/>
              <a:t>A custom of Israel is Torah</a:t>
            </a:r>
          </a:p>
          <a:p>
            <a:pPr>
              <a:buNone/>
            </a:pPr>
            <a:r>
              <a:rPr lang="en-US" sz="4000" b="1" i="1" dirty="0" err="1"/>
              <a:t>Minhag</a:t>
            </a:r>
            <a:r>
              <a:rPr lang="en-US" sz="4000" b="1" dirty="0"/>
              <a:t> – Any custom practiced for an extended period of time becomes binding upon all Israel</a:t>
            </a:r>
          </a:p>
          <a:p>
            <a:pPr>
              <a:buNone/>
            </a:pPr>
            <a:r>
              <a:rPr lang="en-US" sz="4000" b="1" dirty="0"/>
              <a:t>Ex: </a:t>
            </a:r>
            <a:r>
              <a:rPr lang="en-US" sz="4000" b="1" dirty="0" err="1"/>
              <a:t>kippah</a:t>
            </a:r>
            <a:r>
              <a:rPr lang="en-US" sz="4000" b="1" dirty="0"/>
              <a:t> – a man may not walk four cubits without his head covered nor make a blessing uncovered </a:t>
            </a:r>
          </a:p>
        </p:txBody>
      </p:sp>
    </p:spTree>
    <p:extLst>
      <p:ext uri="{BB962C8B-B14F-4D97-AF65-F5344CB8AC3E}">
        <p14:creationId xmlns:p14="http://schemas.microsoft.com/office/powerpoint/2010/main" val="26473413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a:bodyPr>
          <a:lstStyle/>
          <a:p>
            <a:pPr algn="ctr">
              <a:buNone/>
            </a:pPr>
            <a:r>
              <a:rPr lang="en-US" sz="4800" b="1" dirty="0"/>
              <a:t>5 Enact </a:t>
            </a:r>
            <a:r>
              <a:rPr lang="en-US" sz="4800" b="1" dirty="0"/>
              <a:t>new, man-made </a:t>
            </a:r>
            <a:r>
              <a:rPr lang="en-US" sz="4800" b="1" dirty="0"/>
              <a:t>laws </a:t>
            </a:r>
          </a:p>
          <a:p>
            <a:pPr>
              <a:buNone/>
            </a:pPr>
            <a:r>
              <a:rPr lang="en-US" sz="4000" b="1" i="1" dirty="0" err="1"/>
              <a:t>Takanah</a:t>
            </a:r>
            <a:r>
              <a:rPr lang="en-US" sz="4000" b="1" dirty="0"/>
              <a:t> (</a:t>
            </a:r>
            <a:r>
              <a:rPr lang="en-US" sz="4000" b="1" dirty="0" err="1"/>
              <a:t>pl</a:t>
            </a:r>
            <a:r>
              <a:rPr lang="en-US" sz="4000" b="1" dirty="0"/>
              <a:t> </a:t>
            </a:r>
            <a:r>
              <a:rPr lang="en-US" sz="4000" b="1" i="1" dirty="0" err="1"/>
              <a:t>takanot</a:t>
            </a:r>
            <a:r>
              <a:rPr lang="en-US" sz="4000" b="1" dirty="0"/>
              <a:t>) – invented Rabbinic laws, enactments, reforms</a:t>
            </a:r>
          </a:p>
          <a:p>
            <a:pPr>
              <a:buNone/>
            </a:pPr>
            <a:r>
              <a:rPr lang="en-US" sz="4000" b="1" dirty="0"/>
              <a:t>Ex: Washing the hands before eating</a:t>
            </a:r>
          </a:p>
          <a:p>
            <a:pPr>
              <a:buNone/>
            </a:pPr>
            <a:r>
              <a:rPr lang="en-US" sz="4000" b="1" dirty="0"/>
              <a:t>“Blessed art thou Lord, king of the universe, who has sanctified us with his commandments and commanded us to wash the hands.”</a:t>
            </a:r>
          </a:p>
        </p:txBody>
      </p:sp>
    </p:spTree>
    <p:extLst>
      <p:ext uri="{BB962C8B-B14F-4D97-AF65-F5344CB8AC3E}">
        <p14:creationId xmlns:p14="http://schemas.microsoft.com/office/powerpoint/2010/main" val="8993884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lnSpcReduction="10000"/>
          </a:bodyPr>
          <a:lstStyle/>
          <a:p>
            <a:pPr algn="ctr">
              <a:buNone/>
            </a:pPr>
            <a:r>
              <a:rPr lang="en-US" sz="4800" b="1" dirty="0" smtClean="0"/>
              <a:t>Torah v Tradition</a:t>
            </a:r>
            <a:endParaRPr lang="en-US" sz="4800" b="1" dirty="0"/>
          </a:p>
          <a:p>
            <a:pPr marL="0" indent="0">
              <a:buNone/>
            </a:pPr>
            <a:r>
              <a:rPr lang="en-US" sz="4000" b="1" i="1" dirty="0" smtClean="0"/>
              <a:t>Matthew 15  </a:t>
            </a:r>
            <a:r>
              <a:rPr lang="en-US" dirty="0"/>
              <a:t> </a:t>
            </a:r>
            <a:r>
              <a:rPr lang="en-US" sz="4000" b="1" dirty="0"/>
              <a:t>Then some Pharisees and teachers of the law came to </a:t>
            </a:r>
            <a:r>
              <a:rPr lang="en-US" sz="4000" b="1" dirty="0" err="1"/>
              <a:t>Yahusha</a:t>
            </a:r>
            <a:r>
              <a:rPr lang="en-US" sz="4000" b="1" dirty="0"/>
              <a:t> from </a:t>
            </a:r>
            <a:r>
              <a:rPr lang="en-US" sz="4000" b="1" dirty="0" err="1"/>
              <a:t>Yerushalayim</a:t>
            </a:r>
            <a:r>
              <a:rPr lang="en-US" sz="4000" b="1" dirty="0"/>
              <a:t> and asked,</a:t>
            </a:r>
          </a:p>
          <a:p>
            <a:pPr marL="0" indent="0">
              <a:buNone/>
            </a:pPr>
            <a:r>
              <a:rPr lang="en-US" sz="4000" b="1" baseline="30000" dirty="0" smtClean="0"/>
              <a:t>2</a:t>
            </a:r>
            <a:r>
              <a:rPr lang="en-US" sz="4000" b="1" dirty="0" smtClean="0"/>
              <a:t> </a:t>
            </a:r>
            <a:r>
              <a:rPr lang="en-US" sz="4000" b="1" dirty="0"/>
              <a:t>"Why do your disciples break the tradition </a:t>
            </a:r>
            <a:r>
              <a:rPr lang="en-US" sz="4000" b="1" dirty="0" smtClean="0"/>
              <a:t>(</a:t>
            </a:r>
            <a:r>
              <a:rPr lang="en-US" sz="4000" b="1" dirty="0" err="1" smtClean="0"/>
              <a:t>takanot</a:t>
            </a:r>
            <a:r>
              <a:rPr lang="en-US" sz="4000" b="1" dirty="0" smtClean="0"/>
              <a:t>, Rabbinic reforms) of </a:t>
            </a:r>
            <a:r>
              <a:rPr lang="en-US" sz="4000" b="1" dirty="0"/>
              <a:t>the elders? They don't wash their hands before they eat!"</a:t>
            </a:r>
          </a:p>
          <a:p>
            <a:pPr marL="0" indent="0">
              <a:buNone/>
            </a:pPr>
            <a:r>
              <a:rPr lang="en-US" sz="4000" b="1" baseline="30000" dirty="0" smtClean="0"/>
              <a:t>3</a:t>
            </a:r>
            <a:r>
              <a:rPr lang="en-US" sz="4000" b="1" dirty="0" smtClean="0"/>
              <a:t> </a:t>
            </a:r>
            <a:r>
              <a:rPr lang="en-US" sz="4000" b="1" dirty="0" err="1"/>
              <a:t>Yahusha</a:t>
            </a:r>
            <a:r>
              <a:rPr lang="en-US" sz="4000" b="1" dirty="0"/>
              <a:t> replied, "And why do you break the command of Elohim </a:t>
            </a:r>
            <a:r>
              <a:rPr lang="en-US" sz="4000" b="1" dirty="0" smtClean="0"/>
              <a:t>(written Torah) for </a:t>
            </a:r>
            <a:r>
              <a:rPr lang="en-US" sz="4000" b="1" dirty="0"/>
              <a:t>the sake of your </a:t>
            </a:r>
            <a:r>
              <a:rPr lang="en-US" sz="4000" b="1" dirty="0" smtClean="0"/>
              <a:t>tradition (</a:t>
            </a:r>
            <a:r>
              <a:rPr lang="en-US" sz="4000" b="1" dirty="0" err="1" smtClean="0"/>
              <a:t>takanah</a:t>
            </a:r>
            <a:r>
              <a:rPr lang="en-US" sz="4000" b="1" dirty="0" smtClean="0"/>
              <a:t>, reform)?</a:t>
            </a:r>
            <a:endParaRPr lang="en-US" sz="4000" b="1" dirty="0"/>
          </a:p>
          <a:p>
            <a:pPr>
              <a:buNone/>
            </a:pPr>
            <a:endParaRPr lang="en-US" sz="4000" b="1" dirty="0"/>
          </a:p>
        </p:txBody>
      </p:sp>
    </p:spTree>
    <p:extLst>
      <p:ext uri="{BB962C8B-B14F-4D97-AF65-F5344CB8AC3E}">
        <p14:creationId xmlns:p14="http://schemas.microsoft.com/office/powerpoint/2010/main" val="28031978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598716"/>
            <a:ext cx="10951029" cy="6128657"/>
          </a:xfrm>
        </p:spPr>
        <p:txBody>
          <a:bodyPr>
            <a:normAutofit/>
          </a:bodyPr>
          <a:lstStyle/>
          <a:p>
            <a:pPr marL="0" indent="0" algn="ctr">
              <a:buNone/>
            </a:pPr>
            <a:r>
              <a:rPr lang="en-US" sz="4000" b="1" dirty="0" smtClean="0"/>
              <a:t>Matthew 23:1-2</a:t>
            </a:r>
          </a:p>
          <a:p>
            <a:pPr marL="0" indent="0">
              <a:buNone/>
            </a:pPr>
            <a:r>
              <a:rPr lang="en-US" sz="4000" b="1" dirty="0" smtClean="0"/>
              <a:t>Then </a:t>
            </a:r>
            <a:r>
              <a:rPr lang="en-US" sz="4000" b="1" dirty="0" err="1"/>
              <a:t>spake</a:t>
            </a:r>
            <a:r>
              <a:rPr lang="en-US" sz="4000" b="1" dirty="0"/>
              <a:t> Jesus to the multitude, and to his disciples,</a:t>
            </a:r>
          </a:p>
          <a:p>
            <a:pPr marL="0" indent="0">
              <a:buNone/>
            </a:pPr>
            <a:r>
              <a:rPr lang="en-US" sz="4000" b="1" dirty="0"/>
              <a:t> </a:t>
            </a:r>
            <a:r>
              <a:rPr lang="en-US" sz="4000" b="1" baseline="30000" dirty="0"/>
              <a:t>2</a:t>
            </a:r>
            <a:r>
              <a:rPr lang="en-US" sz="4000" b="1" dirty="0"/>
              <a:t> Saying, The scribes and the Pharisees sit in Moses' seat:</a:t>
            </a:r>
          </a:p>
          <a:p>
            <a:pPr algn="ctr">
              <a:buNone/>
            </a:pPr>
            <a:r>
              <a:rPr lang="en-US" sz="4800" dirty="0">
                <a:solidFill>
                  <a:schemeClr val="bg1"/>
                </a:solidFill>
              </a:rPr>
              <a:t> </a:t>
            </a:r>
          </a:p>
        </p:txBody>
      </p:sp>
    </p:spTree>
    <p:extLst>
      <p:ext uri="{BB962C8B-B14F-4D97-AF65-F5344CB8AC3E}">
        <p14:creationId xmlns:p14="http://schemas.microsoft.com/office/powerpoint/2010/main" val="12575602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058" y="402772"/>
            <a:ext cx="10440609" cy="6193971"/>
          </a:xfrm>
        </p:spPr>
        <p:txBody>
          <a:bodyPr>
            <a:noAutofit/>
          </a:bodyPr>
          <a:lstStyle/>
          <a:p>
            <a:pPr algn="ctr">
              <a:buNone/>
            </a:pPr>
            <a:r>
              <a:rPr lang="en-US" sz="4400" b="1" dirty="0"/>
              <a:t>What is Moses’ Seat?</a:t>
            </a:r>
            <a:endParaRPr lang="en-US" sz="6000" b="1" dirty="0"/>
          </a:p>
          <a:p>
            <a:pPr>
              <a:buNone/>
            </a:pPr>
            <a:r>
              <a:rPr lang="en-US" sz="4000" b="1" dirty="0" err="1"/>
              <a:t>Mosheh's</a:t>
            </a:r>
            <a:r>
              <a:rPr lang="en-US" sz="4000" b="1" dirty="0"/>
              <a:t> seat may refer to the chair found in many synagogues that represents the place of authority which a leader would sit in to pronounce decisions which carry the weight of authority of </a:t>
            </a:r>
            <a:r>
              <a:rPr lang="en-US" sz="4000" b="1" dirty="0" err="1"/>
              <a:t>Mosheh</a:t>
            </a:r>
            <a:r>
              <a:rPr lang="en-US" sz="4000" b="1" dirty="0"/>
              <a:t> himself.  </a:t>
            </a:r>
            <a:endParaRPr lang="en-US" sz="4000" b="1" dirty="0"/>
          </a:p>
          <a:p>
            <a:pPr>
              <a:buNone/>
            </a:pPr>
            <a:r>
              <a:rPr lang="en-US" sz="4000" b="1" dirty="0"/>
              <a:t>Or </a:t>
            </a:r>
            <a:r>
              <a:rPr lang="en-US" sz="4000" b="1" dirty="0" err="1"/>
              <a:t>Mosheh's</a:t>
            </a:r>
            <a:r>
              <a:rPr lang="en-US" sz="4000" b="1" dirty="0"/>
              <a:t> seat may refer in general to a Rabbi who teaches with the authority of </a:t>
            </a:r>
            <a:r>
              <a:rPr lang="en-US" sz="4000" b="1" dirty="0" err="1"/>
              <a:t>Mosheh</a:t>
            </a:r>
            <a:r>
              <a:rPr lang="en-US" sz="4000" b="1" dirty="0"/>
              <a:t>.  Both interpretations suggest that such a teacher is speaking with the authority of </a:t>
            </a:r>
            <a:r>
              <a:rPr lang="en-US" sz="4000" b="1" dirty="0" err="1"/>
              <a:t>Mosheh</a:t>
            </a:r>
            <a:r>
              <a:rPr lang="en-US" sz="4000" b="1" dirty="0"/>
              <a:t>.</a:t>
            </a:r>
          </a:p>
        </p:txBody>
      </p:sp>
    </p:spTree>
    <p:extLst>
      <p:ext uri="{BB962C8B-B14F-4D97-AF65-F5344CB8AC3E}">
        <p14:creationId xmlns:p14="http://schemas.microsoft.com/office/powerpoint/2010/main" val="16711918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09602"/>
            <a:ext cx="10961915" cy="5834741"/>
          </a:xfrm>
        </p:spPr>
        <p:txBody>
          <a:bodyPr>
            <a:normAutofit/>
          </a:bodyPr>
          <a:lstStyle/>
          <a:p>
            <a:pPr algn="ctr">
              <a:buNone/>
            </a:pPr>
            <a:r>
              <a:rPr lang="en-US" sz="5333" dirty="0"/>
              <a:t>The Seat of Moses</a:t>
            </a:r>
          </a:p>
          <a:p>
            <a:pPr algn="ctr">
              <a:buNone/>
            </a:pPr>
            <a:endParaRPr lang="en-US" sz="9600" dirty="0">
              <a:solidFill>
                <a:schemeClr val="bg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8496" y="1909121"/>
            <a:ext cx="5911849" cy="4428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4256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874828" cy="5655125"/>
          </a:xfrm>
        </p:spPr>
        <p:txBody>
          <a:bodyPr>
            <a:normAutofit fontScale="55000" lnSpcReduction="20000"/>
          </a:bodyPr>
          <a:lstStyle/>
          <a:p>
            <a:pPr marL="0" indent="0">
              <a:buNone/>
            </a:pPr>
            <a:r>
              <a:rPr lang="en-US" sz="7733" b="1" dirty="0"/>
              <a:t>The scribes and the Pharisees sit in Moses' </a:t>
            </a:r>
            <a:r>
              <a:rPr lang="en-US" sz="7733" b="1" dirty="0"/>
              <a:t>seat: </a:t>
            </a:r>
            <a:r>
              <a:rPr lang="en-US" sz="7733" b="1" dirty="0"/>
              <a:t>All therefore whatsoever they bid you observe, </a:t>
            </a:r>
            <a:r>
              <a:rPr lang="en-US" sz="7733" b="1" i="1" dirty="0"/>
              <a:t>that </a:t>
            </a:r>
            <a:r>
              <a:rPr lang="en-US" sz="7733" b="1" dirty="0"/>
              <a:t>observe and do; but do not ye after their works: for they say, and do not</a:t>
            </a:r>
            <a:r>
              <a:rPr lang="en-US" sz="7733" b="1" dirty="0"/>
              <a:t>. (Matthew 23:2-3 KJV)</a:t>
            </a:r>
            <a:r>
              <a:rPr lang="en-US" sz="7200" b="1" dirty="0"/>
              <a:t> </a:t>
            </a:r>
            <a:endParaRPr lang="en-US" sz="6800" b="1" dirty="0"/>
          </a:p>
          <a:p>
            <a:pPr>
              <a:buNone/>
            </a:pPr>
            <a:r>
              <a:rPr lang="en-US" sz="7733" b="1" dirty="0"/>
              <a:t>The typical interpretation of this saying of Jesus </a:t>
            </a:r>
            <a:r>
              <a:rPr lang="en-US" sz="7733" b="1" dirty="0"/>
              <a:t>suggests </a:t>
            </a:r>
            <a:r>
              <a:rPr lang="en-US" sz="7733" b="1" dirty="0"/>
              <a:t>that Jesus is telling his disciples to obey the </a:t>
            </a:r>
            <a:r>
              <a:rPr lang="en-US" sz="7733" b="1" dirty="0"/>
              <a:t>Pharisees </a:t>
            </a:r>
            <a:r>
              <a:rPr lang="en-US" sz="7733" b="1" dirty="0"/>
              <a:t>in everything they teach, but not to follow their example because they do not do what they tell others to do.</a:t>
            </a:r>
            <a:endParaRPr lang="en-US" sz="8666" b="1" dirty="0"/>
          </a:p>
        </p:txBody>
      </p:sp>
    </p:spTree>
    <p:extLst>
      <p:ext uri="{BB962C8B-B14F-4D97-AF65-F5344CB8AC3E}">
        <p14:creationId xmlns:p14="http://schemas.microsoft.com/office/powerpoint/2010/main" val="8951511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874828" cy="5655125"/>
          </a:xfrm>
        </p:spPr>
        <p:txBody>
          <a:bodyPr>
            <a:normAutofit/>
          </a:bodyPr>
          <a:lstStyle/>
          <a:p>
            <a:pPr algn="ctr">
              <a:buNone/>
            </a:pPr>
            <a:r>
              <a:rPr lang="en-US" sz="7200" dirty="0"/>
              <a:t> </a:t>
            </a:r>
            <a:r>
              <a:rPr lang="en-US" sz="4000" b="1" dirty="0" smtClean="0"/>
              <a:t>What’s the Problem Here?</a:t>
            </a:r>
          </a:p>
          <a:p>
            <a:pPr algn="ctr">
              <a:buNone/>
            </a:pPr>
            <a:r>
              <a:rPr lang="en-US" sz="4000" b="1" dirty="0" smtClean="0"/>
              <a:t>If </a:t>
            </a:r>
            <a:r>
              <a:rPr lang="en-US" sz="4000" b="1" dirty="0" err="1" smtClean="0"/>
              <a:t>Yahusha</a:t>
            </a:r>
            <a:r>
              <a:rPr lang="en-US" sz="4000" b="1" dirty="0" smtClean="0"/>
              <a:t> </a:t>
            </a:r>
            <a:r>
              <a:rPr lang="en-US" sz="4000" b="1" dirty="0" smtClean="0"/>
              <a:t>is telling his disciples to obey everything the Pharisees tell them, </a:t>
            </a:r>
            <a:r>
              <a:rPr lang="en-US" sz="4000" b="1" dirty="0"/>
              <a:t>t</a:t>
            </a:r>
            <a:r>
              <a:rPr lang="en-US" sz="4000" b="1" dirty="0" smtClean="0"/>
              <a:t>hen he should be observing their traditions since that is what they teach</a:t>
            </a:r>
          </a:p>
        </p:txBody>
      </p:sp>
    </p:spTree>
    <p:extLst>
      <p:ext uri="{BB962C8B-B14F-4D97-AF65-F5344CB8AC3E}">
        <p14:creationId xmlns:p14="http://schemas.microsoft.com/office/powerpoint/2010/main" val="2271531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5543" y="685801"/>
            <a:ext cx="10461172" cy="5900057"/>
          </a:xfrm>
        </p:spPr>
        <p:txBody>
          <a:bodyPr>
            <a:normAutofit/>
          </a:bodyPr>
          <a:lstStyle/>
          <a:p>
            <a:pPr algn="ctr">
              <a:buNone/>
            </a:pPr>
            <a:r>
              <a:rPr lang="en-US" sz="4000" b="1" dirty="0" err="1" smtClean="0"/>
              <a:t>Yahusha’s</a:t>
            </a:r>
            <a:r>
              <a:rPr lang="en-US" sz="4000" b="1" dirty="0" smtClean="0"/>
              <a:t>  </a:t>
            </a:r>
            <a:r>
              <a:rPr lang="en-US" sz="4000" b="1" dirty="0" smtClean="0"/>
              <a:t>confrontation with the religious leaders over the conflict between the commands of </a:t>
            </a:r>
            <a:r>
              <a:rPr lang="en-US" sz="4000" b="1" dirty="0" smtClean="0"/>
              <a:t>Yahuwah </a:t>
            </a:r>
            <a:r>
              <a:rPr lang="en-US" sz="4000" b="1" dirty="0" smtClean="0"/>
              <a:t>and their traditions</a:t>
            </a:r>
          </a:p>
          <a:p>
            <a:pPr algn="ctr">
              <a:buNone/>
            </a:pPr>
            <a:r>
              <a:rPr lang="en-US" sz="4000" b="1" dirty="0" smtClean="0">
                <a:latin typeface="Times New Roman" pitchFamily="18" charset="0"/>
                <a:cs typeface="Times New Roman" pitchFamily="18" charset="0"/>
              </a:rPr>
              <a:t>Matthew 15</a:t>
            </a:r>
          </a:p>
          <a:p>
            <a:pPr marL="0" indent="0">
              <a:buNone/>
            </a:pPr>
            <a:r>
              <a:rPr lang="en-US" sz="4000" b="1" dirty="0"/>
              <a:t>Then some Pharisees and teachers of the law came to </a:t>
            </a:r>
            <a:r>
              <a:rPr lang="en-US" sz="4000" b="1" dirty="0" err="1" smtClean="0"/>
              <a:t>Yahusha</a:t>
            </a:r>
            <a:r>
              <a:rPr lang="en-US" sz="4000" b="1" dirty="0" smtClean="0"/>
              <a:t> </a:t>
            </a:r>
            <a:r>
              <a:rPr lang="en-US" sz="4000" b="1" dirty="0"/>
              <a:t>from </a:t>
            </a:r>
            <a:r>
              <a:rPr lang="en-US" sz="4000" b="1" dirty="0" err="1"/>
              <a:t>Yerushalayim</a:t>
            </a:r>
            <a:r>
              <a:rPr lang="en-US" sz="4000" b="1" dirty="0"/>
              <a:t> and asked,</a:t>
            </a:r>
          </a:p>
          <a:p>
            <a:pPr marL="0" indent="0">
              <a:buNone/>
            </a:pPr>
            <a:r>
              <a:rPr lang="en-US" sz="4000" b="1" baseline="30000" dirty="0" smtClean="0"/>
              <a:t>2</a:t>
            </a:r>
            <a:r>
              <a:rPr lang="en-US" sz="4000" b="1" dirty="0" smtClean="0"/>
              <a:t> </a:t>
            </a:r>
            <a:r>
              <a:rPr lang="en-US" sz="4000" b="1" dirty="0"/>
              <a:t>"Why do your disciples break the tradition </a:t>
            </a:r>
            <a:r>
              <a:rPr lang="en-US" sz="4000" b="1" dirty="0" smtClean="0"/>
              <a:t>(</a:t>
            </a:r>
            <a:r>
              <a:rPr lang="en-US" sz="4000" b="1" i="1" dirty="0" err="1" smtClean="0"/>
              <a:t>takanah</a:t>
            </a:r>
            <a:r>
              <a:rPr lang="en-US" sz="4000" b="1" dirty="0" smtClean="0"/>
              <a:t>) of </a:t>
            </a:r>
            <a:r>
              <a:rPr lang="en-US" sz="4000" b="1" dirty="0"/>
              <a:t>the elders? They don't wash their hands before they eat</a:t>
            </a:r>
            <a:r>
              <a:rPr lang="en-US" sz="4000" b="1" dirty="0" smtClean="0"/>
              <a:t>!”</a:t>
            </a:r>
            <a:endParaRPr lang="en-US" sz="4000" b="1" dirty="0"/>
          </a:p>
        </p:txBody>
      </p:sp>
    </p:spTree>
    <p:extLst>
      <p:ext uri="{BB962C8B-B14F-4D97-AF65-F5344CB8AC3E}">
        <p14:creationId xmlns:p14="http://schemas.microsoft.com/office/powerpoint/2010/main" val="32212853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210207"/>
            <a:ext cx="10874828" cy="6321221"/>
          </a:xfrm>
        </p:spPr>
        <p:txBody>
          <a:bodyPr>
            <a:noAutofit/>
          </a:bodyPr>
          <a:lstStyle/>
          <a:p>
            <a:pPr marL="0" indent="0">
              <a:buNone/>
            </a:pPr>
            <a:r>
              <a:rPr lang="en-US" sz="4000" b="1" baseline="30000" dirty="0"/>
              <a:t>3</a:t>
            </a:r>
            <a:r>
              <a:rPr lang="en-US" sz="4000" b="1" dirty="0"/>
              <a:t> </a:t>
            </a:r>
            <a:r>
              <a:rPr lang="en-US" sz="4000" b="1" dirty="0" err="1" smtClean="0"/>
              <a:t>Yahusha</a:t>
            </a:r>
            <a:r>
              <a:rPr lang="en-US" sz="4000" b="1" dirty="0" smtClean="0"/>
              <a:t> </a:t>
            </a:r>
            <a:r>
              <a:rPr lang="en-US" sz="4000" b="1" dirty="0"/>
              <a:t>replied, "And why do you break the command of Elohim for the sake of your tradition?</a:t>
            </a:r>
          </a:p>
          <a:p>
            <a:pPr marL="0" indent="0">
              <a:buNone/>
            </a:pPr>
            <a:r>
              <a:rPr lang="en-US" sz="4000" b="1" dirty="0"/>
              <a:t> </a:t>
            </a:r>
            <a:r>
              <a:rPr lang="en-US" sz="4000" b="1" baseline="30000" dirty="0"/>
              <a:t>4</a:t>
            </a:r>
            <a:r>
              <a:rPr lang="en-US" sz="4000" b="1" dirty="0"/>
              <a:t> For Elohim said, 'Honor your father and mother' and 'Anyone who curses his father or mother must be put to death.'</a:t>
            </a:r>
          </a:p>
          <a:p>
            <a:pPr marL="0" indent="0">
              <a:buNone/>
            </a:pPr>
            <a:r>
              <a:rPr lang="en-US" sz="4000" b="1" dirty="0"/>
              <a:t> </a:t>
            </a:r>
            <a:r>
              <a:rPr lang="en-US" sz="4000" b="1" baseline="30000" dirty="0"/>
              <a:t>5</a:t>
            </a:r>
            <a:r>
              <a:rPr lang="en-US" sz="4000" b="1" dirty="0"/>
              <a:t> But you say that if a man says to his father or mother, 'Whatever help you might otherwise have received from me is a gift devoted to Elohim,'</a:t>
            </a:r>
          </a:p>
          <a:p>
            <a:pPr marL="0" indent="0">
              <a:buNone/>
            </a:pPr>
            <a:r>
              <a:rPr lang="en-US" sz="4000" b="1" dirty="0"/>
              <a:t> </a:t>
            </a:r>
            <a:r>
              <a:rPr lang="en-US" sz="4000" b="1" baseline="30000" dirty="0"/>
              <a:t>6</a:t>
            </a:r>
            <a:r>
              <a:rPr lang="en-US" sz="4000" b="1" dirty="0"/>
              <a:t> he is not to 'honor his father 'with it. Thus you nullify the word of Elohim for the sake of your tradition</a:t>
            </a:r>
            <a:r>
              <a:rPr lang="en-US" sz="4000" b="1" dirty="0" smtClean="0"/>
              <a:t>.</a:t>
            </a:r>
            <a:endParaRPr lang="en-US" sz="4000" b="1" dirty="0"/>
          </a:p>
        </p:txBody>
      </p:sp>
    </p:spTree>
    <p:extLst>
      <p:ext uri="{BB962C8B-B14F-4D97-AF65-F5344CB8AC3E}">
        <p14:creationId xmlns:p14="http://schemas.microsoft.com/office/powerpoint/2010/main" val="12775170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273269"/>
            <a:ext cx="10874828" cy="6258159"/>
          </a:xfrm>
        </p:spPr>
        <p:txBody>
          <a:bodyPr>
            <a:normAutofit/>
          </a:bodyPr>
          <a:lstStyle/>
          <a:p>
            <a:pPr marL="0" indent="0">
              <a:buNone/>
            </a:pPr>
            <a:r>
              <a:rPr lang="en-US" dirty="0"/>
              <a:t> </a:t>
            </a:r>
            <a:r>
              <a:rPr lang="en-US" sz="4000" b="1" baseline="30000" dirty="0"/>
              <a:t>7</a:t>
            </a:r>
            <a:r>
              <a:rPr lang="en-US" sz="4000" b="1" dirty="0"/>
              <a:t> You hypocrites! </a:t>
            </a:r>
            <a:r>
              <a:rPr lang="en-US" sz="4000" b="1" dirty="0" err="1"/>
              <a:t>Yeshayahu</a:t>
            </a:r>
            <a:r>
              <a:rPr lang="en-US" sz="4000" b="1" dirty="0"/>
              <a:t> was right when he prophesied about you:</a:t>
            </a:r>
          </a:p>
          <a:p>
            <a:pPr marL="0" indent="0">
              <a:buNone/>
            </a:pPr>
            <a:r>
              <a:rPr lang="en-US" sz="4000" b="1" dirty="0"/>
              <a:t> </a:t>
            </a:r>
            <a:r>
              <a:rPr lang="en-US" sz="4000" b="1" baseline="30000" dirty="0"/>
              <a:t>8</a:t>
            </a:r>
            <a:r>
              <a:rPr lang="en-US" sz="4000" b="1" dirty="0"/>
              <a:t> "'These people honor me with their lips, but their hearts are far from me.</a:t>
            </a:r>
          </a:p>
          <a:p>
            <a:pPr marL="0" indent="0">
              <a:buNone/>
            </a:pPr>
            <a:r>
              <a:rPr lang="en-US" sz="4000" b="1" dirty="0"/>
              <a:t> </a:t>
            </a:r>
            <a:r>
              <a:rPr lang="en-US" sz="4000" b="1" baseline="30000" dirty="0"/>
              <a:t>9</a:t>
            </a:r>
            <a:r>
              <a:rPr lang="en-US" sz="4000" b="1" dirty="0"/>
              <a:t> They worship me in vain; their teachings are but rules taught by men</a:t>
            </a:r>
            <a:r>
              <a:rPr lang="en-US" sz="4000" b="1" dirty="0" smtClean="0"/>
              <a:t>.'“</a:t>
            </a:r>
          </a:p>
          <a:p>
            <a:pPr marL="0" indent="0">
              <a:buNone/>
            </a:pPr>
            <a:r>
              <a:rPr lang="en-US" sz="4000" b="1" dirty="0" smtClean="0"/>
              <a:t>Isaiah says, “learned commandments of men”</a:t>
            </a:r>
            <a:endParaRPr lang="en-US" sz="4000" b="1" dirty="0"/>
          </a:p>
        </p:txBody>
      </p:sp>
    </p:spTree>
    <p:extLst>
      <p:ext uri="{BB962C8B-B14F-4D97-AF65-F5344CB8AC3E}">
        <p14:creationId xmlns:p14="http://schemas.microsoft.com/office/powerpoint/2010/main" val="172643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874828" cy="5655125"/>
          </a:xfrm>
        </p:spPr>
        <p:txBody>
          <a:bodyPr>
            <a:normAutofit/>
          </a:bodyPr>
          <a:lstStyle/>
          <a:p>
            <a:pPr marL="0" indent="0">
              <a:buNone/>
            </a:pPr>
            <a:r>
              <a:rPr lang="en-US" sz="4000" b="1" dirty="0"/>
              <a:t>The scribes and the Pharisees sit in Moses' </a:t>
            </a:r>
            <a:r>
              <a:rPr lang="en-US" sz="4000" b="1" dirty="0" smtClean="0"/>
              <a:t>seat: </a:t>
            </a:r>
            <a:r>
              <a:rPr lang="en-US" sz="4000" b="1" dirty="0"/>
              <a:t>All therefore whatsoever they bid you observe, </a:t>
            </a:r>
            <a:r>
              <a:rPr lang="en-US" sz="4000" b="1" i="1" dirty="0"/>
              <a:t>that </a:t>
            </a:r>
            <a:r>
              <a:rPr lang="en-US" sz="4000" b="1" dirty="0"/>
              <a:t>observe and do; but do not ye after their works: for they say, and do not</a:t>
            </a:r>
            <a:r>
              <a:rPr lang="en-US" sz="4000" b="1" dirty="0" smtClean="0"/>
              <a:t>. (Matt 23:2-3)</a:t>
            </a:r>
            <a:endParaRPr lang="en-US" sz="4000" b="1" dirty="0"/>
          </a:p>
          <a:p>
            <a:pPr algn="ctr">
              <a:buNone/>
            </a:pPr>
            <a:r>
              <a:rPr lang="en-US" sz="7200" dirty="0"/>
              <a:t> </a:t>
            </a:r>
            <a:endParaRPr lang="en-US" sz="7200" dirty="0"/>
          </a:p>
        </p:txBody>
      </p:sp>
    </p:spTree>
    <p:extLst>
      <p:ext uri="{BB962C8B-B14F-4D97-AF65-F5344CB8AC3E}">
        <p14:creationId xmlns:p14="http://schemas.microsoft.com/office/powerpoint/2010/main" val="42158183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874828" cy="5655125"/>
          </a:xfrm>
        </p:spPr>
        <p:txBody>
          <a:bodyPr>
            <a:normAutofit/>
          </a:bodyPr>
          <a:lstStyle/>
          <a:p>
            <a:pPr marL="0" indent="0" algn="ctr">
              <a:buNone/>
            </a:pPr>
            <a:r>
              <a:rPr lang="en-US" sz="4000" b="1" dirty="0" err="1" smtClean="0"/>
              <a:t>Ma’asim</a:t>
            </a:r>
            <a:r>
              <a:rPr lang="en-US" sz="4000" b="1" dirty="0" smtClean="0"/>
              <a:t> (Works, Work </a:t>
            </a:r>
            <a:r>
              <a:rPr lang="en-US" sz="4000" b="1" smtClean="0"/>
              <a:t>of the Law)</a:t>
            </a:r>
            <a:endParaRPr lang="en-US" sz="4000" b="1" dirty="0" smtClean="0"/>
          </a:p>
          <a:p>
            <a:pPr marL="0" indent="0">
              <a:buNone/>
            </a:pPr>
            <a:r>
              <a:rPr lang="en-US" sz="4000" b="1" dirty="0" smtClean="0"/>
              <a:t>When the Pharisee does not know the law </a:t>
            </a:r>
            <a:r>
              <a:rPr lang="en-US" sz="4000" b="1" dirty="0" err="1" smtClean="0"/>
              <a:t>iin</a:t>
            </a:r>
            <a:r>
              <a:rPr lang="en-US" sz="4000" b="1" dirty="0" smtClean="0"/>
              <a:t> a particular situation he looks for a precedent of one of his teachers. If a teacher did a certain act it must be what the Oral Law requires.</a:t>
            </a:r>
          </a:p>
          <a:p>
            <a:pPr marL="0" indent="0">
              <a:buNone/>
            </a:pPr>
            <a:r>
              <a:rPr lang="en-US" sz="4000" b="1" dirty="0" smtClean="0"/>
              <a:t>Learning precedents from the actions of the Rabbis is a standard method used to derive religious law.  There is no need for biblical proof because Rabbinic proof is even better.</a:t>
            </a:r>
            <a:endParaRPr lang="en-US" sz="7200" dirty="0"/>
          </a:p>
        </p:txBody>
      </p:sp>
    </p:spTree>
    <p:extLst>
      <p:ext uri="{BB962C8B-B14F-4D97-AF65-F5344CB8AC3E}">
        <p14:creationId xmlns:p14="http://schemas.microsoft.com/office/powerpoint/2010/main" val="17306651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874828" cy="5655125"/>
          </a:xfrm>
        </p:spPr>
        <p:txBody>
          <a:bodyPr>
            <a:normAutofit/>
          </a:bodyPr>
          <a:lstStyle/>
          <a:p>
            <a:pPr marL="0" indent="0" algn="ctr">
              <a:buNone/>
            </a:pPr>
            <a:r>
              <a:rPr lang="en-US" sz="4667" b="1" dirty="0"/>
              <a:t>Shem </a:t>
            </a:r>
            <a:r>
              <a:rPr lang="en-US" sz="4667" b="1" dirty="0"/>
              <a:t>T</a:t>
            </a:r>
            <a:r>
              <a:rPr lang="en-US" sz="4667" b="1" dirty="0"/>
              <a:t>ov Hebrew Matthew</a:t>
            </a:r>
          </a:p>
          <a:p>
            <a:pPr marL="0" indent="0" algn="ctr">
              <a:buNone/>
            </a:pPr>
            <a:r>
              <a:rPr lang="en-US" sz="4667" b="1" dirty="0"/>
              <a:t>George Howard</a:t>
            </a:r>
          </a:p>
          <a:p>
            <a:pPr marL="0" indent="0" algn="ctr">
              <a:buNone/>
            </a:pPr>
            <a:r>
              <a:rPr lang="en-US" sz="4000" b="1" dirty="0"/>
              <a:t>14</a:t>
            </a:r>
            <a:r>
              <a:rPr lang="en-US" sz="4000" b="1" baseline="30000" dirty="0"/>
              <a:t>th</a:t>
            </a:r>
            <a:r>
              <a:rPr lang="en-US" sz="4000" b="1" dirty="0"/>
              <a:t> cent Spanish Jew Shem-Tov Ibn </a:t>
            </a:r>
            <a:r>
              <a:rPr lang="en-US" sz="4000" b="1" dirty="0" err="1"/>
              <a:t>Shaprut</a:t>
            </a:r>
            <a:endParaRPr lang="en-US" sz="4000" b="1" dirty="0"/>
          </a:p>
          <a:p>
            <a:pPr marL="0" indent="0" algn="ctr">
              <a:buNone/>
            </a:pPr>
            <a:r>
              <a:rPr lang="en-US" sz="4000" b="1" dirty="0"/>
              <a:t>His polemic </a:t>
            </a:r>
            <a:r>
              <a:rPr lang="en-US" sz="4000" b="1" i="1" dirty="0"/>
              <a:t>Even </a:t>
            </a:r>
            <a:r>
              <a:rPr lang="en-US" sz="4000" b="1" i="1" dirty="0" err="1"/>
              <a:t>Bochan</a:t>
            </a:r>
            <a:r>
              <a:rPr lang="en-US" sz="4000" b="1" i="1" dirty="0"/>
              <a:t> </a:t>
            </a:r>
            <a:r>
              <a:rPr lang="en-US" sz="4000" b="1" dirty="0"/>
              <a:t>(“Test Stone”)</a:t>
            </a:r>
            <a:endParaRPr lang="en-US" sz="4000" b="1" dirty="0"/>
          </a:p>
          <a:p>
            <a:pPr marL="0" indent="0">
              <a:buNone/>
            </a:pPr>
            <a:r>
              <a:rPr lang="en-US" sz="4000" b="1" dirty="0"/>
              <a:t>“So </a:t>
            </a:r>
            <a:r>
              <a:rPr lang="en-US" sz="4000" b="1" dirty="0"/>
              <a:t>everything he (Moses) says </a:t>
            </a:r>
            <a:r>
              <a:rPr lang="en-US" sz="4000" b="1" dirty="0"/>
              <a:t>to you, diligently do. But according to their reforms (</a:t>
            </a:r>
            <a:r>
              <a:rPr lang="en-US" sz="4000" b="1" i="1" dirty="0" err="1"/>
              <a:t>takanot</a:t>
            </a:r>
            <a:r>
              <a:rPr lang="en-US" sz="4000" b="1" i="1" dirty="0"/>
              <a:t>)</a:t>
            </a:r>
            <a:r>
              <a:rPr lang="en-US" sz="4000" b="1" dirty="0"/>
              <a:t> and their precedents (</a:t>
            </a:r>
            <a:r>
              <a:rPr lang="en-US" sz="4000" b="1" i="1" dirty="0" err="1"/>
              <a:t>ma’asim</a:t>
            </a:r>
            <a:r>
              <a:rPr lang="en-US" sz="4000" b="1" i="1" dirty="0"/>
              <a:t>)</a:t>
            </a:r>
            <a:r>
              <a:rPr lang="en-US" sz="4000" b="1" dirty="0"/>
              <a:t> </a:t>
            </a:r>
            <a:r>
              <a:rPr lang="en-US" sz="4000" b="1" dirty="0"/>
              <a:t>do not </a:t>
            </a:r>
            <a:r>
              <a:rPr lang="en-US" sz="4000" b="1" dirty="0"/>
              <a:t>do, </a:t>
            </a:r>
            <a:r>
              <a:rPr lang="en-US" sz="4000" b="1" dirty="0"/>
              <a:t>for they speak but do not do</a:t>
            </a:r>
            <a:r>
              <a:rPr lang="en-US" sz="4000" b="1" dirty="0"/>
              <a:t>.”</a:t>
            </a:r>
            <a:endParaRPr lang="en-US" sz="3600" b="1" dirty="0"/>
          </a:p>
        </p:txBody>
      </p:sp>
    </p:spTree>
    <p:extLst>
      <p:ext uri="{BB962C8B-B14F-4D97-AF65-F5344CB8AC3E}">
        <p14:creationId xmlns:p14="http://schemas.microsoft.com/office/powerpoint/2010/main" val="35391361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874828" cy="5655125"/>
          </a:xfrm>
        </p:spPr>
        <p:txBody>
          <a:bodyPr>
            <a:normAutofit/>
          </a:bodyPr>
          <a:lstStyle/>
          <a:p>
            <a:pPr marL="0" indent="0" algn="ctr">
              <a:buNone/>
            </a:pPr>
            <a:r>
              <a:rPr lang="en-US" sz="4000" b="1" dirty="0" smtClean="0"/>
              <a:t>They speak but do not do (Matthew 23:3)</a:t>
            </a:r>
          </a:p>
          <a:p>
            <a:pPr marL="0" indent="0">
              <a:buNone/>
            </a:pPr>
            <a:r>
              <a:rPr lang="en-US" sz="4000" b="1" dirty="0" smtClean="0"/>
              <a:t>They do not do WHAT?</a:t>
            </a:r>
          </a:p>
          <a:p>
            <a:pPr marL="0" indent="0">
              <a:buNone/>
            </a:pPr>
            <a:r>
              <a:rPr lang="en-US" sz="4000" b="1" dirty="0" smtClean="0"/>
              <a:t>They do not do according to the Torah of </a:t>
            </a:r>
            <a:r>
              <a:rPr lang="en-US" sz="4000" b="1" dirty="0" smtClean="0"/>
              <a:t>Yahuwah</a:t>
            </a:r>
            <a:endParaRPr lang="en-US" sz="4000" b="1" dirty="0"/>
          </a:p>
          <a:p>
            <a:pPr marL="0" indent="0">
              <a:buNone/>
            </a:pPr>
            <a:endParaRPr lang="en-US" dirty="0" smtClean="0">
              <a:solidFill>
                <a:schemeClr val="bg1"/>
              </a:solidFill>
            </a:endParaRPr>
          </a:p>
        </p:txBody>
      </p:sp>
    </p:spTree>
    <p:extLst>
      <p:ext uri="{BB962C8B-B14F-4D97-AF65-F5344CB8AC3E}">
        <p14:creationId xmlns:p14="http://schemas.microsoft.com/office/powerpoint/2010/main" val="9883964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435428"/>
            <a:ext cx="10874828" cy="6096000"/>
          </a:xfrm>
        </p:spPr>
        <p:txBody>
          <a:bodyPr>
            <a:normAutofit lnSpcReduction="10000"/>
          </a:bodyPr>
          <a:lstStyle/>
          <a:p>
            <a:pPr marL="0" indent="0">
              <a:buNone/>
            </a:pPr>
            <a:r>
              <a:rPr lang="en-US" sz="4000" b="1" baseline="30000" dirty="0"/>
              <a:t>33</a:t>
            </a:r>
            <a:r>
              <a:rPr lang="en-US" sz="4000" b="1" dirty="0"/>
              <a:t> They feared the LORD, and served their own gods, after the manner of the nations whom they carried away from thence</a:t>
            </a:r>
            <a:r>
              <a:rPr lang="en-US" sz="4000" b="1" dirty="0"/>
              <a:t>.</a:t>
            </a:r>
            <a:endParaRPr lang="en-US" sz="3467" b="1" dirty="0"/>
          </a:p>
          <a:p>
            <a:pPr marL="0" indent="0" algn="ctr">
              <a:buNone/>
            </a:pPr>
            <a:r>
              <a:rPr lang="en-US" sz="4000" b="1" dirty="0"/>
              <a:t>2 Kings 17:34</a:t>
            </a:r>
          </a:p>
          <a:p>
            <a:pPr marL="0" indent="0">
              <a:buNone/>
            </a:pPr>
            <a:r>
              <a:rPr lang="en-US" sz="3733" b="1" dirty="0"/>
              <a:t>1 Unto </a:t>
            </a:r>
            <a:r>
              <a:rPr lang="en-US" sz="3733" b="1" dirty="0"/>
              <a:t>this day they do after the former manners</a:t>
            </a:r>
            <a:r>
              <a:rPr lang="en-US" sz="3733" b="1" dirty="0"/>
              <a:t>:</a:t>
            </a:r>
          </a:p>
          <a:p>
            <a:pPr marL="0" indent="0">
              <a:buNone/>
            </a:pPr>
            <a:r>
              <a:rPr lang="en-US" sz="3733" b="1" dirty="0"/>
              <a:t>2 they </a:t>
            </a:r>
            <a:r>
              <a:rPr lang="en-US" sz="3733" b="1" dirty="0"/>
              <a:t>fear not the LORD, neither do they </a:t>
            </a:r>
            <a:r>
              <a:rPr lang="en-US" sz="3733" b="1" dirty="0"/>
              <a:t>(do)</a:t>
            </a:r>
          </a:p>
          <a:p>
            <a:pPr marL="0" indent="0">
              <a:buNone/>
            </a:pPr>
            <a:r>
              <a:rPr lang="en-US" sz="3733" b="1" dirty="0"/>
              <a:t>3 after </a:t>
            </a:r>
            <a:r>
              <a:rPr lang="en-US" sz="3733" b="1" dirty="0"/>
              <a:t>their statutes, or after their ordinances, or </a:t>
            </a:r>
            <a:endParaRPr lang="en-US" sz="3733" b="1" dirty="0"/>
          </a:p>
          <a:p>
            <a:pPr marL="0" indent="0">
              <a:buNone/>
            </a:pPr>
            <a:r>
              <a:rPr lang="en-US" sz="3733" b="1" dirty="0"/>
              <a:t>4 after </a:t>
            </a:r>
            <a:r>
              <a:rPr lang="en-US" sz="3733" b="1" dirty="0"/>
              <a:t>the law and commandment which the LORD commanded the children of Jacob, whom he named Israel;</a:t>
            </a:r>
          </a:p>
          <a:p>
            <a:pPr marL="0" indent="0" algn="ctr">
              <a:buNone/>
            </a:pPr>
            <a:r>
              <a:rPr lang="en-US" sz="4000" b="1" dirty="0"/>
              <a:t>Read 1,3 then 2,4</a:t>
            </a:r>
          </a:p>
        </p:txBody>
      </p:sp>
    </p:spTree>
    <p:extLst>
      <p:ext uri="{BB962C8B-B14F-4D97-AF65-F5344CB8AC3E}">
        <p14:creationId xmlns:p14="http://schemas.microsoft.com/office/powerpoint/2010/main" val="28962632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273269"/>
            <a:ext cx="10689772" cy="6410559"/>
          </a:xfrm>
        </p:spPr>
        <p:txBody>
          <a:bodyPr>
            <a:noAutofit/>
          </a:bodyPr>
          <a:lstStyle/>
          <a:p>
            <a:pPr algn="ctr">
              <a:buNone/>
            </a:pPr>
            <a:r>
              <a:rPr lang="en-US" sz="4000" b="1" dirty="0" smtClean="0"/>
              <a:t>The Problem With the Pharisees</a:t>
            </a:r>
          </a:p>
          <a:p>
            <a:pPr>
              <a:buNone/>
            </a:pPr>
            <a:r>
              <a:rPr lang="en-US" sz="4000" b="1" dirty="0"/>
              <a:t>They tie up heavy loads and put them on men's shoulders, but they themselves are not willing to lift a finger to move them.  </a:t>
            </a:r>
            <a:endParaRPr lang="en-US" sz="4000" b="1" dirty="0" smtClean="0"/>
          </a:p>
          <a:p>
            <a:pPr>
              <a:buNone/>
            </a:pPr>
            <a:r>
              <a:rPr lang="en-US" sz="4000" b="1" dirty="0" smtClean="0"/>
              <a:t>Everything </a:t>
            </a:r>
            <a:r>
              <a:rPr lang="en-US" sz="4000" b="1" dirty="0"/>
              <a:t>they do is done for men to see: They make their phylacteries wide and the tassels on their garments long;  they love the place of honor at banquets and the most important seats in the synagogues;  they love to be greeted in the marketplaces and to have men call them 'Rabbi</a:t>
            </a:r>
            <a:r>
              <a:rPr lang="en-US" sz="4000" b="1" dirty="0" smtClean="0"/>
              <a:t>.‘ (Matthew 23:4-7)</a:t>
            </a:r>
            <a:endParaRPr lang="en-US" sz="4000" b="1" dirty="0"/>
          </a:p>
        </p:txBody>
      </p:sp>
    </p:spTree>
    <p:extLst>
      <p:ext uri="{BB962C8B-B14F-4D97-AF65-F5344CB8AC3E}">
        <p14:creationId xmlns:p14="http://schemas.microsoft.com/office/powerpoint/2010/main" val="33500844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566057"/>
            <a:ext cx="10689772" cy="6117771"/>
          </a:xfrm>
        </p:spPr>
        <p:txBody>
          <a:bodyPr>
            <a:normAutofit/>
          </a:bodyPr>
          <a:lstStyle/>
          <a:p>
            <a:pPr algn="ctr">
              <a:buNone/>
            </a:pPr>
            <a:r>
              <a:rPr lang="en-US" sz="4000" b="1" dirty="0" smtClean="0"/>
              <a:t>Heavy Loads</a:t>
            </a:r>
          </a:p>
          <a:p>
            <a:pPr algn="ctr">
              <a:buNone/>
            </a:pPr>
            <a:r>
              <a:rPr lang="en-US" sz="4000" b="1" dirty="0" smtClean="0"/>
              <a:t>“A person must first put on his right shoe, but not tie it.  Then he must put on his left shoe and tie it and go back and tie his right shoe”</a:t>
            </a:r>
          </a:p>
          <a:p>
            <a:pPr algn="ctr">
              <a:buNone/>
            </a:pPr>
            <a:r>
              <a:rPr lang="en-US" sz="4000" b="1" dirty="0" smtClean="0"/>
              <a:t>(</a:t>
            </a:r>
            <a:r>
              <a:rPr lang="en-US" sz="4000" b="1" i="1" dirty="0" err="1" smtClean="0"/>
              <a:t>Shulchan</a:t>
            </a:r>
            <a:r>
              <a:rPr lang="en-US" sz="4000" b="1" i="1" dirty="0" smtClean="0"/>
              <a:t> </a:t>
            </a:r>
            <a:r>
              <a:rPr lang="en-US" sz="4000" b="1" i="1" dirty="0" err="1" smtClean="0"/>
              <a:t>Aruch</a:t>
            </a:r>
            <a:r>
              <a:rPr lang="en-US" sz="4000" b="1" dirty="0" smtClean="0"/>
              <a:t>, </a:t>
            </a:r>
            <a:r>
              <a:rPr lang="en-US" sz="4000" b="1" dirty="0" err="1" smtClean="0"/>
              <a:t>Orach</a:t>
            </a:r>
            <a:r>
              <a:rPr lang="en-US" sz="4000" b="1" dirty="0" smtClean="0"/>
              <a:t> </a:t>
            </a:r>
            <a:r>
              <a:rPr lang="en-US" sz="4000" b="1" dirty="0" err="1" smtClean="0"/>
              <a:t>Chayim</a:t>
            </a:r>
            <a:r>
              <a:rPr lang="en-US" sz="4000" b="1" dirty="0" smtClean="0"/>
              <a:t> 2:4)</a:t>
            </a:r>
          </a:p>
        </p:txBody>
      </p:sp>
    </p:spTree>
    <p:extLst>
      <p:ext uri="{BB962C8B-B14F-4D97-AF65-F5344CB8AC3E}">
        <p14:creationId xmlns:p14="http://schemas.microsoft.com/office/powerpoint/2010/main" val="39856986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566057"/>
            <a:ext cx="10689772" cy="6117771"/>
          </a:xfrm>
        </p:spPr>
        <p:txBody>
          <a:bodyPr>
            <a:normAutofit/>
          </a:bodyPr>
          <a:lstStyle/>
          <a:p>
            <a:pPr algn="ctr">
              <a:buNone/>
            </a:pPr>
            <a:r>
              <a:rPr lang="en-US" sz="4000" b="1" dirty="0" smtClean="0"/>
              <a:t>Everything is a Show </a:t>
            </a:r>
          </a:p>
          <a:p>
            <a:pPr>
              <a:buNone/>
            </a:pPr>
            <a:r>
              <a:rPr lang="en-US" sz="4000" b="1" dirty="0" smtClean="0"/>
              <a:t>Everything </a:t>
            </a:r>
            <a:r>
              <a:rPr lang="en-US" sz="4000" b="1" dirty="0"/>
              <a:t>they do is done for men to see: They make their phylacteries wide and the tassels on their garments long;  they love the place of honor at banquets and the most important seats in the synagogues;  they love to be greeted in the marketplaces and to have men call them 'Rabbi.'</a:t>
            </a:r>
          </a:p>
        </p:txBody>
      </p:sp>
    </p:spTree>
    <p:extLst>
      <p:ext uri="{BB962C8B-B14F-4D97-AF65-F5344CB8AC3E}">
        <p14:creationId xmlns:p14="http://schemas.microsoft.com/office/powerpoint/2010/main" val="35144152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a:bodyPr>
          <a:lstStyle/>
          <a:p>
            <a:pPr algn="ctr">
              <a:buNone/>
            </a:pPr>
            <a:r>
              <a:rPr lang="en-US" sz="4800" b="1" dirty="0"/>
              <a:t>Being Called Rabbi</a:t>
            </a:r>
          </a:p>
          <a:p>
            <a:pPr>
              <a:buNone/>
            </a:pPr>
            <a:r>
              <a:rPr lang="en-US" sz="4000" b="1" dirty="0"/>
              <a:t>They love to be greeted in the marketplaces and to have men call them 'Rabbi.'  But you are not to be called 'Rabbi,' for you have only one Master and you are all brothers. </a:t>
            </a:r>
          </a:p>
        </p:txBody>
      </p:sp>
    </p:spTree>
    <p:extLst>
      <p:ext uri="{BB962C8B-B14F-4D97-AF65-F5344CB8AC3E}">
        <p14:creationId xmlns:p14="http://schemas.microsoft.com/office/powerpoint/2010/main" val="288043566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609602"/>
            <a:ext cx="10961915" cy="5834741"/>
          </a:xfrm>
        </p:spPr>
        <p:txBody>
          <a:bodyPr>
            <a:normAutofit/>
          </a:bodyPr>
          <a:lstStyle/>
          <a:p>
            <a:pPr algn="ctr">
              <a:buNone/>
            </a:pPr>
            <a:r>
              <a:rPr lang="en-US" sz="4000" b="1" dirty="0" smtClean="0"/>
              <a:t>What Is a Rabbi?</a:t>
            </a:r>
          </a:p>
          <a:p>
            <a:pPr>
              <a:buNone/>
            </a:pPr>
            <a:r>
              <a:rPr lang="en-US" sz="4000" b="1" dirty="0" smtClean="0"/>
              <a:t>Usually translated “Master”</a:t>
            </a:r>
          </a:p>
          <a:p>
            <a:pPr>
              <a:buNone/>
            </a:pPr>
            <a:r>
              <a:rPr lang="en-US" sz="4000" b="1" dirty="0" smtClean="0"/>
              <a:t>Is a Rabbi a teacher?</a:t>
            </a:r>
          </a:p>
          <a:p>
            <a:pPr>
              <a:buNone/>
            </a:pPr>
            <a:r>
              <a:rPr lang="en-US" sz="4000" b="1" dirty="0" smtClean="0"/>
              <a:t>Used only of </a:t>
            </a:r>
            <a:r>
              <a:rPr lang="en-US" sz="4000" b="1" dirty="0" err="1" smtClean="0"/>
              <a:t>Yahusha</a:t>
            </a:r>
            <a:r>
              <a:rPr lang="en-US" sz="4000" b="1" dirty="0" smtClean="0"/>
              <a:t> </a:t>
            </a:r>
            <a:r>
              <a:rPr lang="en-US" sz="4000" b="1" dirty="0" smtClean="0"/>
              <a:t>in Gospels and here in Matthew 23 where </a:t>
            </a:r>
            <a:r>
              <a:rPr lang="en-US" sz="4000" b="1" dirty="0" err="1" smtClean="0"/>
              <a:t>Yahusha</a:t>
            </a:r>
            <a:r>
              <a:rPr lang="en-US" sz="4000" b="1" dirty="0" smtClean="0"/>
              <a:t> </a:t>
            </a:r>
            <a:r>
              <a:rPr lang="en-US" sz="4000" b="1" dirty="0" smtClean="0"/>
              <a:t>tells us not to be called Rabbi</a:t>
            </a:r>
          </a:p>
          <a:p>
            <a:pPr>
              <a:buNone/>
            </a:pPr>
            <a:r>
              <a:rPr lang="en-US" sz="4000" b="1" dirty="0" smtClean="0"/>
              <a:t>Hebrew, </a:t>
            </a:r>
            <a:r>
              <a:rPr lang="en-US" sz="4000" b="1" i="1" dirty="0" err="1" smtClean="0"/>
              <a:t>rav</a:t>
            </a:r>
            <a:r>
              <a:rPr lang="en-US" sz="4000" b="1" dirty="0" smtClean="0"/>
              <a:t>, “great one”</a:t>
            </a:r>
            <a:endParaRPr lang="en-US" sz="4000" b="1" dirty="0"/>
          </a:p>
        </p:txBody>
      </p:sp>
    </p:spTree>
    <p:extLst>
      <p:ext uri="{BB962C8B-B14F-4D97-AF65-F5344CB8AC3E}">
        <p14:creationId xmlns:p14="http://schemas.microsoft.com/office/powerpoint/2010/main" val="24653181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631372"/>
            <a:ext cx="10951029" cy="6096000"/>
          </a:xfrm>
        </p:spPr>
        <p:txBody>
          <a:bodyPr>
            <a:normAutofit/>
          </a:bodyPr>
          <a:lstStyle/>
          <a:p>
            <a:pPr algn="ctr">
              <a:buNone/>
            </a:pPr>
            <a:r>
              <a:rPr lang="en-US" sz="4000" b="1" dirty="0" smtClean="0"/>
              <a:t>Why We Should Not Be Called Rabbi</a:t>
            </a:r>
          </a:p>
          <a:p>
            <a:pPr>
              <a:buNone/>
            </a:pPr>
            <a:r>
              <a:rPr lang="en-US" sz="4000" b="1" dirty="0" smtClean="0"/>
              <a:t>Rabbi means “great one” – a term of </a:t>
            </a:r>
            <a:r>
              <a:rPr lang="en-US" sz="4000" b="1" dirty="0" smtClean="0"/>
              <a:t>exaltation</a:t>
            </a:r>
            <a:endParaRPr lang="en-US" sz="4000" b="1" dirty="0" smtClean="0"/>
          </a:p>
          <a:p>
            <a:pPr>
              <a:buNone/>
            </a:pPr>
            <a:r>
              <a:rPr lang="en-US" sz="4000" b="1" dirty="0" err="1" smtClean="0"/>
              <a:t>Yahusha</a:t>
            </a:r>
            <a:r>
              <a:rPr lang="en-US" sz="4000" b="1" dirty="0" smtClean="0"/>
              <a:t> </a:t>
            </a:r>
            <a:r>
              <a:rPr lang="en-US" sz="4000" b="1" dirty="0" smtClean="0"/>
              <a:t>said not to be called Rabbi</a:t>
            </a:r>
          </a:p>
          <a:p>
            <a:pPr>
              <a:buNone/>
            </a:pPr>
            <a:r>
              <a:rPr lang="en-US" sz="4000" b="1" dirty="0" smtClean="0"/>
              <a:t>The Rabbis in Judaism exalt their own law over the written laws of </a:t>
            </a:r>
            <a:r>
              <a:rPr lang="en-US" sz="4000" b="1" dirty="0" smtClean="0"/>
              <a:t>Yahuwah and themselves over everyone else</a:t>
            </a:r>
            <a:endParaRPr lang="en-US" sz="4000" b="1" dirty="0"/>
          </a:p>
          <a:p>
            <a:pPr>
              <a:buNone/>
            </a:pPr>
            <a:r>
              <a:rPr lang="en-US" sz="4000" b="1" dirty="0" smtClean="0"/>
              <a:t>The Rabbis hate </a:t>
            </a:r>
            <a:r>
              <a:rPr lang="en-US" sz="4000" b="1" dirty="0" err="1" smtClean="0"/>
              <a:t>Yahusha</a:t>
            </a:r>
            <a:r>
              <a:rPr lang="en-US" sz="4000" b="1" dirty="0" smtClean="0"/>
              <a:t> </a:t>
            </a:r>
            <a:endParaRPr lang="en-US" sz="4000" b="1" dirty="0" smtClean="0"/>
          </a:p>
        </p:txBody>
      </p:sp>
    </p:spTree>
    <p:extLst>
      <p:ext uri="{BB962C8B-B14F-4D97-AF65-F5344CB8AC3E}">
        <p14:creationId xmlns:p14="http://schemas.microsoft.com/office/powerpoint/2010/main" val="112670145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943" y="598715"/>
            <a:ext cx="10907485" cy="5845628"/>
          </a:xfrm>
        </p:spPr>
        <p:txBody>
          <a:bodyPr>
            <a:normAutofit/>
          </a:bodyPr>
          <a:lstStyle/>
          <a:p>
            <a:pPr algn="ctr">
              <a:buNone/>
            </a:pPr>
            <a:r>
              <a:rPr lang="en-US" sz="4000" b="1" dirty="0" smtClean="0"/>
              <a:t>Is Paul to be called “Rabbi”</a:t>
            </a:r>
          </a:p>
          <a:p>
            <a:pPr>
              <a:buNone/>
            </a:pPr>
            <a:r>
              <a:rPr lang="en-US" sz="4000" b="1" dirty="0" err="1" smtClean="0"/>
              <a:t>Messianics</a:t>
            </a:r>
            <a:r>
              <a:rPr lang="en-US" sz="4000" b="1" dirty="0" smtClean="0"/>
              <a:t> refer to him as “</a:t>
            </a:r>
            <a:r>
              <a:rPr lang="en-US" sz="4000" b="1" dirty="0" err="1" smtClean="0"/>
              <a:t>Rav</a:t>
            </a:r>
            <a:r>
              <a:rPr lang="en-US" sz="4000" b="1" dirty="0" smtClean="0"/>
              <a:t> </a:t>
            </a:r>
            <a:r>
              <a:rPr lang="en-US" sz="4000" b="1" dirty="0" err="1" smtClean="0"/>
              <a:t>Sha’ul</a:t>
            </a:r>
            <a:r>
              <a:rPr lang="en-US" sz="4000" b="1" dirty="0" smtClean="0"/>
              <a:t>”</a:t>
            </a:r>
          </a:p>
          <a:p>
            <a:pPr>
              <a:buNone/>
            </a:pPr>
            <a:r>
              <a:rPr lang="en-US" sz="4000" b="1" dirty="0" smtClean="0"/>
              <a:t>(Am I nit-picking?)</a:t>
            </a:r>
          </a:p>
          <a:p>
            <a:pPr>
              <a:buNone/>
            </a:pPr>
            <a:r>
              <a:rPr lang="en-US" sz="4000" b="1" dirty="0" smtClean="0"/>
              <a:t>Yet, nowhere in all his writings does he refer to himself with this title</a:t>
            </a:r>
            <a:endParaRPr lang="en-US" b="1" dirty="0"/>
          </a:p>
          <a:p>
            <a:pPr algn="ctr">
              <a:buNone/>
            </a:pPr>
            <a:endParaRPr lang="en-US" sz="5333" dirty="0">
              <a:solidFill>
                <a:schemeClr val="bg1"/>
              </a:solidFill>
            </a:endParaRPr>
          </a:p>
        </p:txBody>
      </p:sp>
    </p:spTree>
    <p:extLst>
      <p:ext uri="{BB962C8B-B14F-4D97-AF65-F5344CB8AC3E}">
        <p14:creationId xmlns:p14="http://schemas.microsoft.com/office/powerpoint/2010/main" val="10075054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943" y="210206"/>
            <a:ext cx="10907485" cy="6647793"/>
          </a:xfrm>
        </p:spPr>
        <p:txBody>
          <a:bodyPr>
            <a:noAutofit/>
          </a:bodyPr>
          <a:lstStyle/>
          <a:p>
            <a:pPr algn="ctr">
              <a:buNone/>
            </a:pPr>
            <a:r>
              <a:rPr lang="en-US" sz="4000" b="1" dirty="0"/>
              <a:t>Paul’s Opinion of </a:t>
            </a:r>
            <a:r>
              <a:rPr lang="en-US" sz="4000" b="1" dirty="0" err="1"/>
              <a:t>Phariseeism</a:t>
            </a:r>
            <a:r>
              <a:rPr lang="en-US" sz="4000" b="1" dirty="0"/>
              <a:t> (Philippians 3)</a:t>
            </a:r>
          </a:p>
          <a:p>
            <a:pPr marL="0" indent="0">
              <a:buNone/>
            </a:pPr>
            <a:r>
              <a:rPr lang="en-US" sz="3600" b="1" baseline="30000" dirty="0"/>
              <a:t>2</a:t>
            </a:r>
            <a:r>
              <a:rPr lang="en-US" sz="3600" b="1" dirty="0"/>
              <a:t> </a:t>
            </a:r>
            <a:r>
              <a:rPr lang="en-US" sz="3600" b="1" dirty="0"/>
              <a:t>Watch out for those dogs, those men who do evil, those mutilators of the flesh.</a:t>
            </a:r>
          </a:p>
          <a:p>
            <a:pPr marL="0" indent="0">
              <a:buNone/>
            </a:pPr>
            <a:r>
              <a:rPr lang="en-US" sz="3600" b="1" dirty="0"/>
              <a:t> </a:t>
            </a:r>
            <a:r>
              <a:rPr lang="en-US" sz="3600" b="1" baseline="30000" dirty="0"/>
              <a:t>3</a:t>
            </a:r>
            <a:r>
              <a:rPr lang="en-US" sz="3600" b="1" dirty="0"/>
              <a:t> For it is we who are the circumcision, we who worship by the Spirit of Elohim, who glory in Messiah </a:t>
            </a:r>
            <a:r>
              <a:rPr lang="en-US" sz="3600" b="1" dirty="0" err="1" smtClean="0"/>
              <a:t>Yahusha</a:t>
            </a:r>
            <a:r>
              <a:rPr lang="en-US" sz="3600" b="1" dirty="0" smtClean="0"/>
              <a:t>, </a:t>
            </a:r>
            <a:r>
              <a:rPr lang="en-US" sz="3600" b="1" dirty="0"/>
              <a:t>and who put no confidence in the flesh--</a:t>
            </a:r>
          </a:p>
          <a:p>
            <a:pPr marL="0" indent="0">
              <a:buNone/>
            </a:pPr>
            <a:r>
              <a:rPr lang="en-US" sz="3600" b="1" dirty="0"/>
              <a:t> </a:t>
            </a:r>
            <a:r>
              <a:rPr lang="en-US" sz="3600" b="1" baseline="30000" dirty="0"/>
              <a:t>4</a:t>
            </a:r>
            <a:r>
              <a:rPr lang="en-US" sz="3600" b="1" dirty="0"/>
              <a:t> though I myself have reasons for such confidence. If anyone else thinks he has reasons to put confidence in the flesh, I have more:</a:t>
            </a:r>
          </a:p>
          <a:p>
            <a:pPr marL="0" indent="0">
              <a:buNone/>
            </a:pPr>
            <a:r>
              <a:rPr lang="en-US" sz="3600" b="1" dirty="0"/>
              <a:t> </a:t>
            </a:r>
            <a:r>
              <a:rPr lang="en-US" sz="3600" b="1" baseline="30000" dirty="0"/>
              <a:t>5</a:t>
            </a:r>
            <a:r>
              <a:rPr lang="en-US" sz="3600" b="1" dirty="0"/>
              <a:t> circumcised on the eighth day, of the people of </a:t>
            </a:r>
            <a:r>
              <a:rPr lang="en-US" sz="3600" b="1" dirty="0" err="1"/>
              <a:t>Yisrael</a:t>
            </a:r>
            <a:r>
              <a:rPr lang="en-US" sz="3600" b="1" dirty="0"/>
              <a:t>, of the tribe of Benjamin, a Hebrew of Hebrews; in regard to the law, a Pharisee</a:t>
            </a:r>
            <a:r>
              <a:rPr lang="en-US" sz="3600" b="1" dirty="0"/>
              <a:t>;</a:t>
            </a:r>
            <a:endParaRPr lang="en-US" sz="3600" b="1" dirty="0"/>
          </a:p>
        </p:txBody>
      </p:sp>
    </p:spTree>
    <p:extLst>
      <p:ext uri="{BB962C8B-B14F-4D97-AF65-F5344CB8AC3E}">
        <p14:creationId xmlns:p14="http://schemas.microsoft.com/office/powerpoint/2010/main" val="130565365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943" y="178676"/>
            <a:ext cx="10907485" cy="6679323"/>
          </a:xfrm>
        </p:spPr>
        <p:txBody>
          <a:bodyPr>
            <a:normAutofit fontScale="47500" lnSpcReduction="20000"/>
          </a:bodyPr>
          <a:lstStyle/>
          <a:p>
            <a:pPr algn="ctr">
              <a:buNone/>
            </a:pPr>
            <a:r>
              <a:rPr lang="en-US" sz="8400" b="1" dirty="0"/>
              <a:t>Paul’s Opinion of </a:t>
            </a:r>
            <a:r>
              <a:rPr lang="en-US" sz="8400" b="1" dirty="0" err="1"/>
              <a:t>Phariseeism</a:t>
            </a:r>
            <a:r>
              <a:rPr lang="en-US" sz="8400" b="1" dirty="0"/>
              <a:t> (Philippians 3)</a:t>
            </a:r>
          </a:p>
          <a:p>
            <a:pPr marL="0" indent="0">
              <a:buNone/>
            </a:pPr>
            <a:r>
              <a:rPr lang="en-US" sz="7600" b="1" baseline="30000" dirty="0"/>
              <a:t>6</a:t>
            </a:r>
            <a:r>
              <a:rPr lang="en-US" sz="7600" b="1" dirty="0"/>
              <a:t> </a:t>
            </a:r>
            <a:r>
              <a:rPr lang="en-US" sz="7600" b="1" dirty="0"/>
              <a:t>as for zeal, persecuting the assembly; as for legalistic righteousness, faultless.</a:t>
            </a:r>
          </a:p>
          <a:p>
            <a:pPr marL="0" indent="0">
              <a:buNone/>
            </a:pPr>
            <a:r>
              <a:rPr lang="en-US" sz="7600" b="1" dirty="0"/>
              <a:t> </a:t>
            </a:r>
            <a:r>
              <a:rPr lang="en-US" sz="7600" b="1" baseline="30000" dirty="0"/>
              <a:t>7</a:t>
            </a:r>
            <a:r>
              <a:rPr lang="en-US" sz="7600" b="1" dirty="0"/>
              <a:t> But whatever was to my profit I now consider loss for the sake of Messiah.</a:t>
            </a:r>
          </a:p>
          <a:p>
            <a:pPr marL="0" indent="0">
              <a:buNone/>
            </a:pPr>
            <a:r>
              <a:rPr lang="en-US" sz="7600" b="1" dirty="0"/>
              <a:t> </a:t>
            </a:r>
            <a:r>
              <a:rPr lang="en-US" sz="7600" b="1" baseline="30000" dirty="0"/>
              <a:t>8</a:t>
            </a:r>
            <a:r>
              <a:rPr lang="en-US" sz="7600" b="1" dirty="0"/>
              <a:t> What is more, I consider everything a loss compared to the surpassing greatness of knowing Messiah </a:t>
            </a:r>
            <a:r>
              <a:rPr lang="en-US" sz="7600" b="1" dirty="0" err="1" smtClean="0"/>
              <a:t>Yahusha</a:t>
            </a:r>
            <a:r>
              <a:rPr lang="en-US" sz="7600" b="1" dirty="0" smtClean="0"/>
              <a:t> </a:t>
            </a:r>
            <a:r>
              <a:rPr lang="en-US" sz="7600" b="1" dirty="0"/>
              <a:t>my master, for whose sake I have lost all things. </a:t>
            </a:r>
            <a:r>
              <a:rPr lang="en-US" sz="7600" b="1" dirty="0"/>
              <a:t>I consider them </a:t>
            </a:r>
            <a:r>
              <a:rPr lang="en-US" sz="7600" b="1" u="sng" dirty="0"/>
              <a:t>rubbish</a:t>
            </a:r>
            <a:r>
              <a:rPr lang="en-US" sz="7600" b="1" dirty="0"/>
              <a:t>, that I may gain Messiah</a:t>
            </a:r>
          </a:p>
          <a:p>
            <a:pPr marL="0" indent="0">
              <a:buNone/>
            </a:pPr>
            <a:r>
              <a:rPr lang="en-US" sz="7600" b="1" dirty="0"/>
              <a:t> </a:t>
            </a:r>
            <a:r>
              <a:rPr lang="en-US" sz="7600" b="1" baseline="30000" dirty="0"/>
              <a:t>9</a:t>
            </a:r>
            <a:r>
              <a:rPr lang="en-US" sz="7600" b="1" dirty="0"/>
              <a:t> and be found in him, not having a righteousness of my own that comes from the law, but that which is through faith in Messiah-- the righteousness that comes from Elohim and is by faith.</a:t>
            </a:r>
          </a:p>
          <a:p>
            <a:pPr algn="ctr">
              <a:buNone/>
            </a:pPr>
            <a:endParaRPr lang="en-US" sz="5333" dirty="0"/>
          </a:p>
        </p:txBody>
      </p:sp>
    </p:spTree>
    <p:extLst>
      <p:ext uri="{BB962C8B-B14F-4D97-AF65-F5344CB8AC3E}">
        <p14:creationId xmlns:p14="http://schemas.microsoft.com/office/powerpoint/2010/main" val="177346135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943" y="598715"/>
            <a:ext cx="10907485" cy="5845628"/>
          </a:xfrm>
        </p:spPr>
        <p:txBody>
          <a:bodyPr>
            <a:normAutofit/>
          </a:bodyPr>
          <a:lstStyle/>
          <a:p>
            <a:pPr algn="ctr">
              <a:buNone/>
            </a:pPr>
            <a:r>
              <a:rPr lang="en-US" sz="4000" b="1" dirty="0" smtClean="0"/>
              <a:t>Calling Men on Earth “Father”</a:t>
            </a:r>
          </a:p>
          <a:p>
            <a:pPr>
              <a:buNone/>
            </a:pPr>
            <a:r>
              <a:rPr lang="en-US" sz="4000" b="1" dirty="0"/>
              <a:t>And call no </a:t>
            </a:r>
            <a:r>
              <a:rPr lang="en-US" sz="4000" b="1" i="1" dirty="0"/>
              <a:t>man </a:t>
            </a:r>
            <a:r>
              <a:rPr lang="en-US" sz="4000" b="1" dirty="0"/>
              <a:t>your father upon the earth: for one is your Father, which is in heaven</a:t>
            </a:r>
            <a:r>
              <a:rPr lang="en-US" sz="4000" b="1" dirty="0" smtClean="0"/>
              <a:t>. (Matthew 23:9)</a:t>
            </a:r>
          </a:p>
          <a:p>
            <a:pPr>
              <a:buNone/>
            </a:pPr>
            <a:r>
              <a:rPr lang="en-US" sz="4000" b="1" dirty="0" smtClean="0"/>
              <a:t>What aspect of fatherhood is </a:t>
            </a:r>
            <a:r>
              <a:rPr lang="en-US" sz="4000" b="1" dirty="0" err="1" smtClean="0"/>
              <a:t>Yahusha</a:t>
            </a:r>
            <a:r>
              <a:rPr lang="en-US" sz="4000" b="1" dirty="0" smtClean="0"/>
              <a:t> </a:t>
            </a:r>
            <a:r>
              <a:rPr lang="en-US" sz="4000" b="1" dirty="0" smtClean="0"/>
              <a:t>talking about?</a:t>
            </a:r>
          </a:p>
          <a:p>
            <a:pPr>
              <a:buNone/>
            </a:pPr>
            <a:r>
              <a:rPr lang="en-US" sz="4000" b="1" dirty="0" smtClean="0"/>
              <a:t>We have earthly fathers who have authority</a:t>
            </a:r>
          </a:p>
          <a:p>
            <a:pPr>
              <a:buNone/>
            </a:pPr>
            <a:r>
              <a:rPr lang="en-US" sz="4000" b="1" dirty="0" err="1" smtClean="0"/>
              <a:t>Yahusha</a:t>
            </a:r>
            <a:r>
              <a:rPr lang="en-US" sz="4000" b="1" dirty="0" smtClean="0"/>
              <a:t> </a:t>
            </a:r>
            <a:r>
              <a:rPr lang="en-US" sz="4000" b="1" dirty="0" smtClean="0"/>
              <a:t>is talking about appointing spiritual fathers who have authority over you</a:t>
            </a:r>
            <a:endParaRPr lang="en-US" sz="4000" b="1" dirty="0"/>
          </a:p>
          <a:p>
            <a:pPr algn="ctr">
              <a:buNone/>
            </a:pPr>
            <a:endParaRPr lang="en-US" sz="5333" dirty="0">
              <a:solidFill>
                <a:schemeClr val="bg1"/>
              </a:solidFill>
            </a:endParaRPr>
          </a:p>
        </p:txBody>
      </p:sp>
    </p:spTree>
    <p:extLst>
      <p:ext uri="{BB962C8B-B14F-4D97-AF65-F5344CB8AC3E}">
        <p14:creationId xmlns:p14="http://schemas.microsoft.com/office/powerpoint/2010/main" val="110756043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943" y="598715"/>
            <a:ext cx="10907485" cy="5845628"/>
          </a:xfrm>
        </p:spPr>
        <p:txBody>
          <a:bodyPr>
            <a:normAutofit/>
          </a:bodyPr>
          <a:lstStyle/>
          <a:p>
            <a:pPr algn="ctr">
              <a:buNone/>
            </a:pPr>
            <a:r>
              <a:rPr lang="en-US" sz="4000" b="1" dirty="0" smtClean="0"/>
              <a:t>Does Paul Promote Being Called “Father”?</a:t>
            </a:r>
          </a:p>
          <a:p>
            <a:pPr>
              <a:buNone/>
            </a:pPr>
            <a:r>
              <a:rPr lang="en-US" sz="4000" b="1" dirty="0" smtClean="0"/>
              <a:t>Even </a:t>
            </a:r>
            <a:r>
              <a:rPr lang="en-US" sz="4000" b="1" dirty="0"/>
              <a:t>though you have ten thousand guardians in Messiah, you do not have many fathers, for in Messiah </a:t>
            </a:r>
            <a:r>
              <a:rPr lang="en-US" sz="4000" b="1" dirty="0" err="1" smtClean="0"/>
              <a:t>Yahusha</a:t>
            </a:r>
            <a:r>
              <a:rPr lang="en-US" sz="4000" b="1" dirty="0" smtClean="0"/>
              <a:t> </a:t>
            </a:r>
            <a:r>
              <a:rPr lang="en-US" sz="4000" b="1" dirty="0"/>
              <a:t>I became your father through the gospel</a:t>
            </a:r>
            <a:r>
              <a:rPr lang="en-US" sz="4000" b="1" dirty="0" smtClean="0"/>
              <a:t>.</a:t>
            </a:r>
            <a:r>
              <a:rPr lang="en-US" sz="4000" b="1" dirty="0"/>
              <a:t> </a:t>
            </a:r>
            <a:r>
              <a:rPr lang="en-US" sz="4000" b="1" dirty="0" smtClean="0"/>
              <a:t>(1 Corinthians 4:15</a:t>
            </a:r>
            <a:r>
              <a:rPr lang="en-US" sz="4000" b="1" dirty="0" smtClean="0"/>
              <a:t>)</a:t>
            </a:r>
          </a:p>
          <a:p>
            <a:pPr>
              <a:buNone/>
            </a:pPr>
            <a:r>
              <a:rPr lang="en-US" sz="4000" b="1" dirty="0" smtClean="0"/>
              <a:t>This is a “father” in the sense of begetting (giving birth), not as a father who lords it over people</a:t>
            </a:r>
            <a:endParaRPr lang="en-US" sz="4000" b="1" dirty="0"/>
          </a:p>
        </p:txBody>
      </p:sp>
    </p:spTree>
    <p:extLst>
      <p:ext uri="{BB962C8B-B14F-4D97-AF65-F5344CB8AC3E}">
        <p14:creationId xmlns:p14="http://schemas.microsoft.com/office/powerpoint/2010/main" val="5642169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566057"/>
            <a:ext cx="10951029" cy="6161315"/>
          </a:xfrm>
        </p:spPr>
        <p:txBody>
          <a:bodyPr>
            <a:normAutofit/>
          </a:bodyPr>
          <a:lstStyle/>
          <a:p>
            <a:pPr algn="ctr">
              <a:buNone/>
            </a:pPr>
            <a:r>
              <a:rPr lang="en-US" sz="4000" b="1" dirty="0" smtClean="0"/>
              <a:t>Roman Catholicism has their “Father”</a:t>
            </a:r>
          </a:p>
          <a:p>
            <a:pPr>
              <a:buNone/>
            </a:pPr>
            <a:r>
              <a:rPr lang="en-US" sz="4000" b="1" dirty="0" smtClean="0"/>
              <a:t>The Pope, or “Papa”, which means daddy or Father.</a:t>
            </a:r>
          </a:p>
          <a:p>
            <a:pPr>
              <a:buNone/>
            </a:pPr>
            <a:r>
              <a:rPr lang="en-US" sz="4000" b="1" dirty="0" smtClean="0"/>
              <a:t>He sits on a seat of authority and makes law for Catholics.</a:t>
            </a:r>
          </a:p>
          <a:p>
            <a:pPr>
              <a:buNone/>
            </a:pPr>
            <a:r>
              <a:rPr lang="en-US" sz="4000" b="1" dirty="0" smtClean="0"/>
              <a:t>He speaks “ex cathedra” which means “from the chair” – the place of authority </a:t>
            </a:r>
          </a:p>
        </p:txBody>
      </p:sp>
    </p:spTree>
    <p:extLst>
      <p:ext uri="{BB962C8B-B14F-4D97-AF65-F5344CB8AC3E}">
        <p14:creationId xmlns:p14="http://schemas.microsoft.com/office/powerpoint/2010/main" val="418275603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951029" cy="5851069"/>
          </a:xfrm>
        </p:spPr>
        <p:txBody>
          <a:bodyPr>
            <a:normAutofit lnSpcReduction="10000"/>
          </a:bodyPr>
          <a:lstStyle/>
          <a:p>
            <a:pPr algn="ctr">
              <a:buNone/>
            </a:pPr>
            <a:r>
              <a:rPr lang="en-US" sz="4800" b="1" dirty="0"/>
              <a:t>In connection with papal infallibility, the Latin phrase </a:t>
            </a:r>
            <a:r>
              <a:rPr lang="en-US" sz="4800" b="1" i="1" dirty="0"/>
              <a:t>ex cathedra</a:t>
            </a:r>
            <a:r>
              <a:rPr lang="en-US" sz="4800" b="1" dirty="0"/>
              <a:t> (literally, "from the chair") has been defined as meaning "when, in the exercise of his office as shepherd and teacher of all Christians, in virtue of his supreme apostolic authority, (the Bishop of Rome) defines a doctrine concerning faith or morals to be held by the whole Church</a:t>
            </a:r>
            <a:endParaRPr lang="en-US" sz="4800" b="1" dirty="0"/>
          </a:p>
        </p:txBody>
      </p:sp>
    </p:spTree>
    <p:extLst>
      <p:ext uri="{BB962C8B-B14F-4D97-AF65-F5344CB8AC3E}">
        <p14:creationId xmlns:p14="http://schemas.microsoft.com/office/powerpoint/2010/main" val="8218137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500742"/>
            <a:ext cx="10364409" cy="6357257"/>
          </a:xfrm>
        </p:spPr>
        <p:txBody>
          <a:bodyPr>
            <a:normAutofit/>
          </a:bodyPr>
          <a:lstStyle/>
          <a:p>
            <a:pPr algn="ctr">
              <a:buNone/>
            </a:pPr>
            <a:r>
              <a:rPr lang="en-US" sz="4800" b="1" dirty="0"/>
              <a:t>Breaking it down…</a:t>
            </a:r>
          </a:p>
          <a:p>
            <a:pPr>
              <a:buNone/>
            </a:pPr>
            <a:r>
              <a:rPr lang="en-US" sz="4000" b="1" i="1" dirty="0" smtClean="0"/>
              <a:t>Kath-ay-gay-</a:t>
            </a:r>
            <a:r>
              <a:rPr lang="en-US" sz="4000" b="1" i="1" dirty="0" err="1" smtClean="0"/>
              <a:t>tays</a:t>
            </a:r>
            <a:endParaRPr lang="en-US" sz="4000" b="1" i="1" dirty="0" smtClean="0"/>
          </a:p>
          <a:p>
            <a:pPr>
              <a:buNone/>
            </a:pPr>
            <a:r>
              <a:rPr lang="en-US" sz="4000" b="1" dirty="0" smtClean="0"/>
              <a:t>From </a:t>
            </a:r>
            <a:r>
              <a:rPr lang="en-US" sz="4000" b="1" i="1" dirty="0" err="1" smtClean="0"/>
              <a:t>kath</a:t>
            </a:r>
            <a:r>
              <a:rPr lang="en-US" sz="4000" b="1" dirty="0" smtClean="0"/>
              <a:t> – root word for </a:t>
            </a:r>
            <a:r>
              <a:rPr lang="en-US" sz="4000" b="1" i="1" dirty="0" smtClean="0"/>
              <a:t>seat, chair, to sit</a:t>
            </a:r>
          </a:p>
          <a:p>
            <a:pPr>
              <a:buNone/>
            </a:pPr>
            <a:r>
              <a:rPr lang="en-US" sz="4000" b="1" dirty="0" smtClean="0"/>
              <a:t>And </a:t>
            </a:r>
            <a:r>
              <a:rPr lang="en-US" sz="4000" b="1" i="1" dirty="0" smtClean="0"/>
              <a:t>ago</a:t>
            </a:r>
            <a:r>
              <a:rPr lang="en-US" sz="4000" b="1" dirty="0" smtClean="0"/>
              <a:t> – </a:t>
            </a:r>
            <a:r>
              <a:rPr lang="en-US" sz="4000" b="1" i="1" dirty="0" smtClean="0"/>
              <a:t>to lead</a:t>
            </a:r>
          </a:p>
          <a:p>
            <a:pPr>
              <a:buNone/>
            </a:pPr>
            <a:r>
              <a:rPr lang="en-US" sz="4000" b="1" dirty="0" smtClean="0"/>
              <a:t>This rare word literally means </a:t>
            </a:r>
            <a:r>
              <a:rPr lang="en-US" sz="4000" b="1" i="1" dirty="0" smtClean="0"/>
              <a:t>one who leads/ guides from a chair – “seated guide”</a:t>
            </a:r>
            <a:endParaRPr lang="en-US" sz="4000" b="1" i="1" dirty="0"/>
          </a:p>
        </p:txBody>
      </p:sp>
    </p:spTree>
    <p:extLst>
      <p:ext uri="{BB962C8B-B14F-4D97-AF65-F5344CB8AC3E}">
        <p14:creationId xmlns:p14="http://schemas.microsoft.com/office/powerpoint/2010/main" val="7407426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500742"/>
            <a:ext cx="10364409" cy="6357257"/>
          </a:xfrm>
        </p:spPr>
        <p:txBody>
          <a:bodyPr>
            <a:normAutofit/>
          </a:bodyPr>
          <a:lstStyle/>
          <a:p>
            <a:pPr algn="ctr">
              <a:buNone/>
            </a:pPr>
            <a:r>
              <a:rPr lang="en-US" sz="4800" b="1" dirty="0"/>
              <a:t>Being Called Teacher</a:t>
            </a:r>
          </a:p>
          <a:p>
            <a:pPr>
              <a:buNone/>
            </a:pPr>
            <a:r>
              <a:rPr lang="en-US" sz="4000" b="1" dirty="0"/>
              <a:t>Nor are you to be called </a:t>
            </a:r>
            <a:r>
              <a:rPr lang="en-US" sz="4000" b="1" dirty="0" smtClean="0"/>
              <a:t>“Teacher,” </a:t>
            </a:r>
            <a:r>
              <a:rPr lang="en-US" sz="4000" b="1" dirty="0"/>
              <a:t>for you have one </a:t>
            </a:r>
            <a:r>
              <a:rPr lang="en-US" sz="4000" b="1" dirty="0" smtClean="0"/>
              <a:t>Teacher, </a:t>
            </a:r>
            <a:r>
              <a:rPr lang="en-US" sz="4000" b="1" dirty="0"/>
              <a:t>the Messiah</a:t>
            </a:r>
            <a:r>
              <a:rPr lang="en-US" sz="4000" b="1" dirty="0" smtClean="0"/>
              <a:t>. (Matthew 23:10)</a:t>
            </a:r>
          </a:p>
          <a:p>
            <a:pPr>
              <a:buNone/>
            </a:pPr>
            <a:r>
              <a:rPr lang="en-US" sz="4000" b="1" dirty="0" smtClean="0"/>
              <a:t>Greek </a:t>
            </a:r>
            <a:r>
              <a:rPr lang="en-US" sz="4000" b="1" dirty="0" err="1">
                <a:latin typeface="Bwgrkn" panose="00000400000000000000" pitchFamily="2" charset="0"/>
              </a:rPr>
              <a:t>kaqhghth,j</a:t>
            </a:r>
            <a:r>
              <a:rPr lang="en-US" sz="4000" b="1" dirty="0"/>
              <a:t> </a:t>
            </a:r>
            <a:r>
              <a:rPr lang="en-US" sz="4000" b="1" dirty="0" smtClean="0"/>
              <a:t> (</a:t>
            </a:r>
            <a:r>
              <a:rPr lang="en-US" sz="4000" b="1" dirty="0" err="1" smtClean="0"/>
              <a:t>kath</a:t>
            </a:r>
            <a:r>
              <a:rPr lang="en-US" sz="4000" b="1" dirty="0" smtClean="0"/>
              <a:t>-ay-gay-</a:t>
            </a:r>
            <a:r>
              <a:rPr lang="en-US" sz="4000" b="1" dirty="0" err="1" smtClean="0"/>
              <a:t>tays</a:t>
            </a:r>
            <a:r>
              <a:rPr lang="en-US" sz="4000" b="1" dirty="0" smtClean="0"/>
              <a:t>) - </a:t>
            </a:r>
            <a:r>
              <a:rPr lang="en-US" sz="4000" b="1" i="1" dirty="0"/>
              <a:t>guide, leader</a:t>
            </a:r>
            <a:r>
              <a:rPr lang="en-US" sz="4000" b="1" dirty="0"/>
              <a:t>; in the NT </a:t>
            </a:r>
            <a:r>
              <a:rPr lang="en-US" sz="4000" b="1" i="1" dirty="0"/>
              <a:t>teacher, instructor </a:t>
            </a:r>
            <a:endParaRPr lang="en-US" sz="4000" b="1" dirty="0"/>
          </a:p>
          <a:p>
            <a:pPr>
              <a:buNone/>
            </a:pPr>
            <a:r>
              <a:rPr lang="en-US" sz="4000" b="1" dirty="0"/>
              <a:t> </a:t>
            </a:r>
            <a:r>
              <a:rPr lang="en-US" sz="4000" b="1" dirty="0" err="1" smtClean="0">
                <a:latin typeface="Bwgrkn" panose="00000400000000000000" pitchFamily="2" charset="0"/>
              </a:rPr>
              <a:t>kaqhghth,j</a:t>
            </a:r>
            <a:r>
              <a:rPr lang="en-US" sz="4000" b="1" dirty="0" smtClean="0">
                <a:latin typeface="Bwgrkn" panose="00000400000000000000" pitchFamily="2" charset="0"/>
              </a:rPr>
              <a:t> </a:t>
            </a:r>
            <a:r>
              <a:rPr lang="en-US" sz="4000" b="1" dirty="0"/>
              <a:t>(derivative of </a:t>
            </a:r>
            <a:r>
              <a:rPr lang="en-US" sz="4000" b="1" dirty="0" err="1">
                <a:latin typeface="Bwgrkn" panose="00000400000000000000" pitchFamily="2" charset="0"/>
              </a:rPr>
              <a:t>kaqhge,omai</a:t>
            </a:r>
            <a:r>
              <a:rPr lang="en-US" sz="4000" b="1" dirty="0"/>
              <a:t> 'to guide, to explain,' not occurring in the NT) one who provides instruction and guidance - 'teacher, instructor.' </a:t>
            </a:r>
            <a:endParaRPr lang="en-US" sz="4000" b="1" dirty="0" smtClean="0"/>
          </a:p>
        </p:txBody>
      </p:sp>
    </p:spTree>
    <p:extLst>
      <p:ext uri="{BB962C8B-B14F-4D97-AF65-F5344CB8AC3E}">
        <p14:creationId xmlns:p14="http://schemas.microsoft.com/office/powerpoint/2010/main" val="169100961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500742"/>
            <a:ext cx="10364409" cy="6357257"/>
          </a:xfrm>
        </p:spPr>
        <p:txBody>
          <a:bodyPr>
            <a:normAutofit/>
          </a:bodyPr>
          <a:lstStyle/>
          <a:p>
            <a:pPr>
              <a:buNone/>
            </a:pPr>
            <a:r>
              <a:rPr lang="en-US" sz="4000" b="1" dirty="0" err="1" smtClean="0"/>
              <a:t>Yahusha</a:t>
            </a:r>
            <a:r>
              <a:rPr lang="en-US" sz="4000" b="1" dirty="0" smtClean="0"/>
              <a:t> </a:t>
            </a:r>
            <a:r>
              <a:rPr lang="en-US" sz="4000" b="1" dirty="0" smtClean="0"/>
              <a:t>is coming full circle on his teaching</a:t>
            </a:r>
          </a:p>
          <a:p>
            <a:pPr>
              <a:buNone/>
            </a:pPr>
            <a:r>
              <a:rPr lang="en-US" sz="4000" b="1" dirty="0" smtClean="0"/>
              <a:t>He said that the Pharisees sit in Moses seat of authority, but misuse that authority</a:t>
            </a:r>
          </a:p>
          <a:p>
            <a:pPr>
              <a:buNone/>
            </a:pPr>
            <a:r>
              <a:rPr lang="en-US" sz="4000" b="1" dirty="0" smtClean="0"/>
              <a:t>Now he says not to be one of those who place themselves in a seat of absolute authority, because Messiah is the only one who legitimately has that kind of authority</a:t>
            </a:r>
            <a:endParaRPr lang="en-US" sz="4000" b="1" dirty="0"/>
          </a:p>
        </p:txBody>
      </p:sp>
    </p:spTree>
    <p:extLst>
      <p:ext uri="{BB962C8B-B14F-4D97-AF65-F5344CB8AC3E}">
        <p14:creationId xmlns:p14="http://schemas.microsoft.com/office/powerpoint/2010/main" val="351194778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500742"/>
            <a:ext cx="10364409" cy="6357257"/>
          </a:xfrm>
        </p:spPr>
        <p:txBody>
          <a:bodyPr>
            <a:normAutofit/>
          </a:bodyPr>
          <a:lstStyle/>
          <a:p>
            <a:pPr algn="ctr">
              <a:buNone/>
            </a:pPr>
            <a:r>
              <a:rPr lang="en-US" sz="4000" b="1" dirty="0"/>
              <a:t>What Kind of Authority Do the Followers of </a:t>
            </a:r>
            <a:r>
              <a:rPr lang="en-US" sz="4000" b="1" dirty="0" err="1" smtClean="0"/>
              <a:t>Yahusha</a:t>
            </a:r>
            <a:r>
              <a:rPr lang="en-US" sz="4000" b="1" dirty="0" smtClean="0"/>
              <a:t> </a:t>
            </a:r>
            <a:r>
              <a:rPr lang="en-US" sz="4000" b="1" dirty="0"/>
              <a:t>Have?</a:t>
            </a:r>
          </a:p>
          <a:p>
            <a:pPr>
              <a:buNone/>
            </a:pPr>
            <a:r>
              <a:rPr lang="en-US" sz="4000" b="1" dirty="0"/>
              <a:t>The Torah is our authority</a:t>
            </a:r>
          </a:p>
          <a:p>
            <a:pPr>
              <a:buNone/>
            </a:pPr>
            <a:r>
              <a:rPr lang="en-US" sz="4000" b="1" dirty="0"/>
              <a:t>Right-rulings are for judging and decisions</a:t>
            </a:r>
          </a:p>
          <a:p>
            <a:pPr>
              <a:buNone/>
            </a:pPr>
            <a:r>
              <a:rPr lang="en-US" sz="4000" b="1" dirty="0"/>
              <a:t>Matt 18 – see my teaching on “The Judgments of the Torah”</a:t>
            </a:r>
            <a:endParaRPr lang="en-US" sz="2000" b="1" dirty="0"/>
          </a:p>
        </p:txBody>
      </p:sp>
    </p:spTree>
    <p:extLst>
      <p:ext uri="{BB962C8B-B14F-4D97-AF65-F5344CB8AC3E}">
        <p14:creationId xmlns:p14="http://schemas.microsoft.com/office/powerpoint/2010/main" val="207229678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500742"/>
            <a:ext cx="10364409" cy="6357257"/>
          </a:xfrm>
        </p:spPr>
        <p:txBody>
          <a:bodyPr>
            <a:normAutofit/>
          </a:bodyPr>
          <a:lstStyle/>
          <a:p>
            <a:pPr algn="ctr">
              <a:buNone/>
            </a:pPr>
            <a:r>
              <a:rPr lang="en-US" sz="4000" b="1" dirty="0" smtClean="0"/>
              <a:t>A Servant's Attitude and Humility</a:t>
            </a:r>
          </a:p>
          <a:p>
            <a:pPr>
              <a:buNone/>
            </a:pPr>
            <a:r>
              <a:rPr lang="en-US" sz="4000" b="1" dirty="0" smtClean="0"/>
              <a:t>The </a:t>
            </a:r>
            <a:r>
              <a:rPr lang="en-US" sz="4000" b="1" dirty="0"/>
              <a:t>greatest among you will be your servant.  For whoever exalts himself will be humbled, and whoever humbles himself will be exalted</a:t>
            </a:r>
            <a:r>
              <a:rPr lang="en-US" sz="4000" b="1" dirty="0" smtClean="0"/>
              <a:t>.“ (Matthew 23:11-12)</a:t>
            </a:r>
          </a:p>
          <a:p>
            <a:pPr>
              <a:buNone/>
            </a:pPr>
            <a:r>
              <a:rPr lang="en-US" sz="4000" b="1" dirty="0" smtClean="0"/>
              <a:t>Philippians 2:2-11</a:t>
            </a:r>
            <a:endParaRPr lang="en-US" sz="4000" b="1" dirty="0"/>
          </a:p>
        </p:txBody>
      </p:sp>
    </p:spTree>
    <p:extLst>
      <p:ext uri="{BB962C8B-B14F-4D97-AF65-F5344CB8AC3E}">
        <p14:creationId xmlns:p14="http://schemas.microsoft.com/office/powerpoint/2010/main" val="338689593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Summary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Text</a:t>
            </a:r>
            <a:endParaRPr lang="en-US" sz="4000" b="1"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1108</TotalTime>
  <Words>3353</Words>
  <Application>Microsoft Office PowerPoint</Application>
  <PresentationFormat>Widescreen</PresentationFormat>
  <Paragraphs>282</Paragraphs>
  <Slides>62</Slides>
  <Notes>61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62</vt:i4>
      </vt:variant>
    </vt:vector>
  </HeadingPairs>
  <TitlesOfParts>
    <vt:vector size="70"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28</cp:revision>
  <dcterms:created xsi:type="dcterms:W3CDTF">2018-11-07T08:55:54Z</dcterms:created>
  <dcterms:modified xsi:type="dcterms:W3CDTF">2018-12-28T13:20:52Z</dcterms:modified>
</cp:coreProperties>
</file>