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64" r:id="rId2"/>
    <p:sldId id="257" r:id="rId3"/>
    <p:sldId id="846" r:id="rId4"/>
    <p:sldId id="887" r:id="rId5"/>
    <p:sldId id="891" r:id="rId6"/>
    <p:sldId id="897" r:id="rId7"/>
    <p:sldId id="861" r:id="rId8"/>
    <p:sldId id="894" r:id="rId9"/>
    <p:sldId id="888" r:id="rId10"/>
    <p:sldId id="889" r:id="rId11"/>
    <p:sldId id="890" r:id="rId12"/>
    <p:sldId id="892" r:id="rId13"/>
    <p:sldId id="893" r:id="rId14"/>
    <p:sldId id="895" r:id="rId15"/>
    <p:sldId id="896" r:id="rId16"/>
    <p:sldId id="886" r:id="rId17"/>
    <p:sldId id="870" r:id="rId18"/>
    <p:sldId id="868" r:id="rId19"/>
    <p:sldId id="847" r:id="rId20"/>
    <p:sldId id="849" r:id="rId21"/>
    <p:sldId id="850" r:id="rId22"/>
    <p:sldId id="872" r:id="rId23"/>
    <p:sldId id="873" r:id="rId24"/>
    <p:sldId id="874" r:id="rId25"/>
    <p:sldId id="875" r:id="rId26"/>
    <p:sldId id="876" r:id="rId27"/>
    <p:sldId id="877" r:id="rId28"/>
    <p:sldId id="879" r:id="rId29"/>
    <p:sldId id="878" r:id="rId30"/>
    <p:sldId id="880" r:id="rId31"/>
    <p:sldId id="898" r:id="rId32"/>
    <p:sldId id="899" r:id="rId33"/>
    <p:sldId id="881" r:id="rId34"/>
    <p:sldId id="851" r:id="rId35"/>
    <p:sldId id="852" r:id="rId36"/>
    <p:sldId id="853" r:id="rId37"/>
    <p:sldId id="854" r:id="rId38"/>
    <p:sldId id="900" r:id="rId39"/>
    <p:sldId id="855" r:id="rId40"/>
    <p:sldId id="844" r:id="rId41"/>
    <p:sldId id="628" r:id="rId42"/>
    <p:sldId id="774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19" autoAdjust="0"/>
    <p:restoredTop sz="94723" autoAdjust="0"/>
  </p:normalViewPr>
  <p:slideViewPr>
    <p:cSldViewPr snapToGrid="0">
      <p:cViewPr varScale="1">
        <p:scale>
          <a:sx n="72" d="100"/>
          <a:sy n="72" d="100"/>
        </p:scale>
        <p:origin x="96" y="5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FE066-076E-4FCB-A0D9-5A2CC649E639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57C46-5D63-4036-B9A6-820866E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5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6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03013-8287-D549-A06B-B0A86AFD76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936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959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591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065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03013-8287-D549-A06B-B0A86AFD7633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73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0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0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1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1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5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0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2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1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7777-84D7-4CF1-B56F-347CA25596FD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7777-84D7-4CF1-B56F-347CA25596FD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B01FA-5DD9-417B-ABB8-22AA979D9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57" y="598715"/>
            <a:ext cx="11489633" cy="6030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200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Shabbat Shalom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spcAft>
                <a:spcPts val="1200"/>
              </a:spcAft>
              <a:buNone/>
            </a:pPr>
            <a:r>
              <a:rPr lang="en-US" sz="37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Welcome to</a:t>
            </a:r>
            <a:endParaRPr lang="en-US" sz="3733" b="1" i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400" b="1" i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10400" b="1" i="1" dirty="0" err="1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Miqra</a:t>
            </a:r>
            <a:endParaRPr lang="en-US" sz="10400" b="1" i="1" dirty="0">
              <a:solidFill>
                <a:srgbClr val="C00000"/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53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Proclaiming the Ancient Paths of Our Biblical Roots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May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9, </a:t>
            </a:r>
            <a:r>
              <a:rPr lang="en-US" sz="5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2020</a:t>
            </a:r>
            <a:endParaRPr lang="en-US" sz="5333" b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8" y="598715"/>
            <a:ext cx="11948159" cy="603068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en-US" sz="66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Psalm </a:t>
            </a: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119:41-80 </a:t>
            </a: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(</a:t>
            </a: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Pt 2)</a:t>
            </a:r>
            <a:endParaRPr lang="en-US" sz="6000" b="1" dirty="0">
              <a:solidFill>
                <a:schemeClr val="accent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None/>
            </a:pPr>
            <a:endParaRPr lang="en-US" sz="3733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marL="0" indent="0" algn="ctr">
              <a:buNone/>
            </a:pPr>
            <a:r>
              <a:rPr lang="en-US" sz="4400" b="1" dirty="0" smtClean="0"/>
              <a:t>The Word is the Way, the Truth and the Life!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97624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David’s Heart of Love for </a:t>
            </a:r>
            <a:r>
              <a:rPr lang="en-US" sz="4800" b="1" dirty="0" err="1" smtClean="0">
                <a:latin typeface="+mn-lt"/>
              </a:rPr>
              <a:t>Yah’s</a:t>
            </a:r>
            <a:r>
              <a:rPr lang="en-US" sz="4800" b="1" dirty="0" smtClean="0">
                <a:latin typeface="+mn-lt"/>
              </a:rPr>
              <a:t> Word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/>
              <a:t>10</a:t>
            </a:r>
            <a:r>
              <a:rPr lang="en-US" sz="4000" b="1" dirty="0"/>
              <a:t> I have sought You </a:t>
            </a:r>
            <a:r>
              <a:rPr lang="en-US" sz="4000" b="1" u="sng" dirty="0"/>
              <a:t>with all my heart</a:t>
            </a:r>
            <a:r>
              <a:rPr lang="en-US" sz="4000" b="1" dirty="0"/>
              <a:t>; Let me not stray from Your commands!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11</a:t>
            </a:r>
            <a:r>
              <a:rPr lang="en-US" sz="4000" b="1" dirty="0"/>
              <a:t> I have </a:t>
            </a:r>
            <a:r>
              <a:rPr lang="en-US" sz="4000" b="1" u="sng" dirty="0"/>
              <a:t>treasured up</a:t>
            </a:r>
            <a:r>
              <a:rPr lang="en-US" sz="4000" b="1" dirty="0"/>
              <a:t> Your word in my heart, That I might not sin against You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 </a:t>
            </a:r>
            <a:r>
              <a:rPr lang="en-US" sz="4000" b="1" baseline="30000" dirty="0"/>
              <a:t>15</a:t>
            </a:r>
            <a:r>
              <a:rPr lang="en-US" sz="4000" b="1" dirty="0"/>
              <a:t> I </a:t>
            </a:r>
            <a:r>
              <a:rPr lang="en-US" sz="4000" b="1" u="sng" dirty="0"/>
              <a:t>meditate</a:t>
            </a:r>
            <a:r>
              <a:rPr lang="en-US" sz="4000" b="1" dirty="0"/>
              <a:t> on Your overseers, and regard Your ways.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16</a:t>
            </a:r>
            <a:r>
              <a:rPr lang="en-US" sz="4000" b="1" dirty="0"/>
              <a:t> I </a:t>
            </a:r>
            <a:r>
              <a:rPr lang="en-US" sz="4000" b="1" u="sng" dirty="0"/>
              <a:t>delight myself</a:t>
            </a:r>
            <a:r>
              <a:rPr lang="en-US" sz="4000" b="1" dirty="0"/>
              <a:t> in Your statutes; I do not forget Your word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90616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David’s Love of </a:t>
            </a:r>
            <a:r>
              <a:rPr lang="en-US" sz="4800" b="1" dirty="0" err="1" smtClean="0">
                <a:latin typeface="+mn-lt"/>
              </a:rPr>
              <a:t>Yah’s</a:t>
            </a:r>
            <a:r>
              <a:rPr lang="en-US" sz="4800" b="1" dirty="0" smtClean="0">
                <a:latin typeface="+mn-lt"/>
              </a:rPr>
              <a:t> Word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baseline="30000" dirty="0"/>
              <a:t>18</a:t>
            </a:r>
            <a:r>
              <a:rPr lang="en-US" sz="4000" b="1" dirty="0"/>
              <a:t> </a:t>
            </a:r>
            <a:r>
              <a:rPr lang="en-US" sz="4000" b="1" u="sng" dirty="0"/>
              <a:t>Open my eyes</a:t>
            </a:r>
            <a:r>
              <a:rPr lang="en-US" sz="4000" b="1" dirty="0"/>
              <a:t>, that I might see Wonders from Your instruction.</a:t>
            </a:r>
          </a:p>
          <a:p>
            <a:pPr marL="0" indent="0">
              <a:buNone/>
            </a:pPr>
            <a:r>
              <a:rPr lang="en-US" sz="4000" b="1" baseline="30000" dirty="0" smtClean="0"/>
              <a:t>20</a:t>
            </a:r>
            <a:r>
              <a:rPr lang="en-US" sz="4000" b="1" dirty="0" smtClean="0"/>
              <a:t> </a:t>
            </a:r>
            <a:r>
              <a:rPr lang="en-US" sz="4000" b="1" dirty="0"/>
              <a:t>My being is </a:t>
            </a:r>
            <a:r>
              <a:rPr lang="en-US" sz="4000" b="1" u="sng" dirty="0"/>
              <a:t>crushed with longing</a:t>
            </a:r>
            <a:r>
              <a:rPr lang="en-US" sz="4000" b="1" dirty="0"/>
              <a:t> for Your right-rulings at all times.</a:t>
            </a:r>
          </a:p>
          <a:p>
            <a:pPr marL="0" indent="0">
              <a:buNone/>
            </a:pPr>
            <a:r>
              <a:rPr lang="en-US" sz="4000" b="1" baseline="30000" dirty="0"/>
              <a:t>24</a:t>
            </a:r>
            <a:r>
              <a:rPr lang="en-US" sz="4000" b="1" dirty="0"/>
              <a:t> Your testimonies also are </a:t>
            </a:r>
            <a:r>
              <a:rPr lang="en-US" sz="4000" b="1" u="sng" dirty="0"/>
              <a:t>my delight</a:t>
            </a:r>
            <a:r>
              <a:rPr lang="en-US" sz="4000" b="1" dirty="0"/>
              <a:t>, My counsellors.</a:t>
            </a:r>
          </a:p>
          <a:p>
            <a:pPr marL="0" indent="0">
              <a:buNone/>
            </a:pPr>
            <a:r>
              <a:rPr lang="en-US" sz="4000" b="1" baseline="30000" dirty="0"/>
              <a:t>36</a:t>
            </a:r>
            <a:r>
              <a:rPr lang="en-US" sz="4000" b="1" dirty="0"/>
              <a:t> </a:t>
            </a:r>
            <a:r>
              <a:rPr lang="en-US" sz="4000" b="1" u="sng" dirty="0"/>
              <a:t>Incline my heart</a:t>
            </a:r>
            <a:r>
              <a:rPr lang="en-US" sz="4000" b="1" dirty="0"/>
              <a:t> to Your testimonies, and not to own gain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40</a:t>
            </a:r>
            <a:r>
              <a:rPr lang="en-US" sz="4000" b="1" dirty="0"/>
              <a:t> </a:t>
            </a:r>
            <a:r>
              <a:rPr lang="en-US" sz="4000" b="1" dirty="0" smtClean="0"/>
              <a:t>See</a:t>
            </a:r>
            <a:r>
              <a:rPr lang="en-US" sz="4000" b="1" dirty="0"/>
              <a:t>, I have </a:t>
            </a:r>
            <a:r>
              <a:rPr lang="en-US" sz="4000" b="1" u="sng" dirty="0"/>
              <a:t>longed</a:t>
            </a:r>
            <a:r>
              <a:rPr lang="en-US" sz="4000" b="1" dirty="0"/>
              <a:t> for Your overseers; Revive me in Your righteousness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65271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1" y="1"/>
            <a:ext cx="7758113" cy="995363"/>
          </a:xfrm>
        </p:spPr>
        <p:txBody>
          <a:bodyPr/>
          <a:lstStyle/>
          <a:p>
            <a:pPr algn="ctr"/>
            <a:r>
              <a:rPr lang="en-US" altLang="en-US" b="1" dirty="0"/>
              <a:t>Torah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9903" y="990600"/>
            <a:ext cx="11204028" cy="5867400"/>
          </a:xfrm>
        </p:spPr>
        <p:txBody>
          <a:bodyPr>
            <a:noAutofit/>
          </a:bodyPr>
          <a:lstStyle/>
          <a:p>
            <a:pPr marL="609600" indent="-609600">
              <a:lnSpc>
                <a:spcPct val="80000"/>
              </a:lnSpc>
              <a:buNone/>
            </a:pPr>
            <a:r>
              <a:rPr lang="en-US" altLang="en-US" sz="3200" dirty="0"/>
              <a:t>(</a:t>
            </a:r>
            <a:r>
              <a:rPr lang="en-US" altLang="en-US" sz="3200" dirty="0" err="1"/>
              <a:t>tôrâ</a:t>
            </a:r>
            <a:r>
              <a:rPr lang="en-US" altLang="en-US" sz="3200" dirty="0"/>
              <a:t>) </a:t>
            </a:r>
            <a:r>
              <a:rPr lang="en-US" altLang="en-US" sz="3200" b="1" dirty="0"/>
              <a:t>law, direction, instruction, rule, teaching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altLang="en-US" sz="3200" dirty="0"/>
              <a:t>The basic idea of the root </a:t>
            </a:r>
            <a:r>
              <a:rPr lang="en-US" altLang="en-US" sz="3200" dirty="0" err="1"/>
              <a:t>yarâ</a:t>
            </a:r>
            <a:r>
              <a:rPr lang="en-US" altLang="en-US" sz="3200" dirty="0"/>
              <a:t> is "to throw" or "to cast."   The three most frequent uses of this root deal with shooting arrows, sending rain and teaching.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altLang="en-US" sz="3200" dirty="0"/>
              <a:t>Specifically </a:t>
            </a:r>
            <a:r>
              <a:rPr lang="en-US" altLang="en-US" sz="3200" dirty="0" err="1"/>
              <a:t>torah</a:t>
            </a:r>
            <a:r>
              <a:rPr lang="en-US" altLang="en-US" sz="3200" dirty="0"/>
              <a:t> refers to any set of regulations; e.g., </a:t>
            </a:r>
            <a:r>
              <a:rPr lang="en-US" altLang="en-US" sz="3200" dirty="0" err="1"/>
              <a:t>Exo</a:t>
            </a:r>
            <a:r>
              <a:rPr lang="en-US" altLang="en-US" sz="3200" dirty="0"/>
              <a:t> 12 contains the </a:t>
            </a:r>
            <a:r>
              <a:rPr lang="en-US" altLang="en-US" sz="3200" dirty="0" err="1"/>
              <a:t>torah</a:t>
            </a:r>
            <a:r>
              <a:rPr lang="en-US" altLang="en-US" sz="3200" dirty="0"/>
              <a:t> in regard to observing the Passover, Some other specific instructions include those for the various offerings (Lev 7:37), for leprosy (Lev 14:57) and for jealousy (</a:t>
            </a:r>
            <a:r>
              <a:rPr lang="en-US" altLang="en-US" sz="3200" dirty="0" err="1"/>
              <a:t>Num</a:t>
            </a:r>
            <a:r>
              <a:rPr lang="en-US" altLang="en-US" sz="3200" dirty="0"/>
              <a:t> 5:29). </a:t>
            </a:r>
            <a:r>
              <a:rPr lang="en-US" altLang="en-US" sz="3200" b="1" dirty="0"/>
              <a:t>In this light </a:t>
            </a:r>
            <a:r>
              <a:rPr lang="en-US" altLang="en-US" sz="3200" b="1" dirty="0" err="1"/>
              <a:t>torah</a:t>
            </a:r>
            <a:r>
              <a:rPr lang="en-US" altLang="en-US" sz="3200" b="1" dirty="0"/>
              <a:t> is often considered to consist of statutes, ordinances, precepts, commandments, and testimonies</a:t>
            </a:r>
            <a:r>
              <a:rPr lang="en-US" altLang="en-US" sz="3200" b="1" dirty="0" smtClean="0"/>
              <a:t>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altLang="en-US" sz="3200" b="1" dirty="0" smtClean="0"/>
              <a:t>25 times in Psalm 119</a:t>
            </a:r>
            <a:endParaRPr lang="en-US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9680296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1" y="1"/>
            <a:ext cx="7758113" cy="995363"/>
          </a:xfrm>
        </p:spPr>
        <p:txBody>
          <a:bodyPr/>
          <a:lstStyle/>
          <a:p>
            <a:pPr algn="ctr"/>
            <a:r>
              <a:rPr lang="en-US" altLang="en-US" b="1" dirty="0"/>
              <a:t>Mitzvah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7048" y="1143000"/>
            <a:ext cx="11204028" cy="5715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4000" dirty="0"/>
              <a:t>(</a:t>
            </a:r>
            <a:r>
              <a:rPr lang="en-US" altLang="en-US" sz="4000" dirty="0" err="1"/>
              <a:t>mitzvâ</a:t>
            </a:r>
            <a:r>
              <a:rPr lang="en-US" altLang="en-US" sz="4000" dirty="0"/>
              <a:t>) </a:t>
            </a:r>
            <a:r>
              <a:rPr lang="en-US" altLang="en-US" sz="4000" b="1" dirty="0"/>
              <a:t>commission</a:t>
            </a:r>
            <a:r>
              <a:rPr lang="en-US" altLang="en-US" sz="4000" dirty="0"/>
              <a:t>, (individual) </a:t>
            </a:r>
            <a:r>
              <a:rPr lang="en-US" altLang="en-US" sz="4000" b="1" dirty="0"/>
              <a:t>commandment</a:t>
            </a:r>
            <a:r>
              <a:rPr lang="en-US" altLang="en-US" sz="4000" dirty="0"/>
              <a:t>, (set of all the) </a:t>
            </a:r>
            <a:r>
              <a:rPr lang="en-US" altLang="en-US" sz="4000" b="1" dirty="0"/>
              <a:t>commandments, right</a:t>
            </a:r>
          </a:p>
          <a:p>
            <a:pPr>
              <a:buFont typeface="Wingdings" pitchFamily="2" charset="2"/>
              <a:buNone/>
            </a:pPr>
            <a:r>
              <a:rPr lang="en-US" altLang="en-US" sz="4000" dirty="0"/>
              <a:t>In a deed of purchase for a plot of land, mitzvah refers to the terms of the contract (</a:t>
            </a:r>
            <a:r>
              <a:rPr lang="en-US" altLang="en-US" sz="4000" dirty="0" err="1"/>
              <a:t>Jer</a:t>
            </a:r>
            <a:r>
              <a:rPr lang="en-US" altLang="en-US" sz="4000" dirty="0"/>
              <a:t> 32:11). </a:t>
            </a:r>
          </a:p>
          <a:p>
            <a:pPr>
              <a:buFont typeface="Wingdings" pitchFamily="2" charset="2"/>
              <a:buNone/>
            </a:pPr>
            <a:r>
              <a:rPr lang="en-US" altLang="en-US" sz="4000" dirty="0"/>
              <a:t>It is also the word used by the wisdom school for the instruction of a teacher to his pupil (</a:t>
            </a:r>
            <a:r>
              <a:rPr lang="en-US" altLang="en-US" sz="4000" dirty="0" err="1"/>
              <a:t>Prov</a:t>
            </a:r>
            <a:r>
              <a:rPr lang="en-US" altLang="en-US" sz="4000" dirty="0"/>
              <a:t> 2:1; </a:t>
            </a:r>
            <a:r>
              <a:rPr lang="en-US" altLang="en-US" sz="4000" dirty="0" err="1"/>
              <a:t>Prov</a:t>
            </a:r>
            <a:r>
              <a:rPr lang="en-US" altLang="en-US" sz="4000" dirty="0"/>
              <a:t> 3:1). </a:t>
            </a:r>
          </a:p>
          <a:p>
            <a:pPr>
              <a:buFont typeface="Wingdings" pitchFamily="2" charset="2"/>
              <a:buNone/>
            </a:pPr>
            <a:r>
              <a:rPr lang="en-US" altLang="en-US" sz="4000" dirty="0"/>
              <a:t>More frequently the commandments (“</a:t>
            </a:r>
            <a:r>
              <a:rPr lang="en-US" altLang="en-US" sz="4000" dirty="0" err="1"/>
              <a:t>mitzvot</a:t>
            </a:r>
            <a:r>
              <a:rPr lang="en-US" altLang="en-US" sz="4000" dirty="0"/>
              <a:t>”) are the particular </a:t>
            </a:r>
            <a:r>
              <a:rPr lang="en-US" altLang="en-US" sz="4000" b="1" u="sng" dirty="0"/>
              <a:t>conditions of the covenant</a:t>
            </a:r>
            <a:r>
              <a:rPr lang="en-US" altLang="en-US" sz="4000" dirty="0"/>
              <a:t>.</a:t>
            </a:r>
            <a:endParaRPr lang="en-US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436704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 err="1"/>
              <a:t>Imrah</a:t>
            </a:r>
            <a:endParaRPr lang="en-US" altLang="en-US" b="1" dirty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4000" b="1" dirty="0" smtClean="0">
                <a:effectLst/>
              </a:rPr>
              <a:t>utterance</a:t>
            </a:r>
            <a:r>
              <a:rPr lang="en-US" altLang="en-US" sz="4000" b="1" dirty="0">
                <a:effectLst/>
              </a:rPr>
              <a:t>, speech, saying, word</a:t>
            </a:r>
          </a:p>
          <a:p>
            <a:pPr>
              <a:buFont typeface="Wingdings" pitchFamily="2" charset="2"/>
              <a:buNone/>
            </a:pPr>
            <a:r>
              <a:rPr lang="en-US" altLang="en-US" sz="4000" b="1" dirty="0">
                <a:effectLst/>
              </a:rPr>
              <a:t>From </a:t>
            </a:r>
            <a:r>
              <a:rPr lang="en-US" altLang="en-US" sz="4000" b="1" i="1" dirty="0" err="1" smtClean="0">
                <a:effectLst/>
              </a:rPr>
              <a:t>amar</a:t>
            </a:r>
            <a:r>
              <a:rPr lang="en-US" altLang="en-US" sz="4000" b="1" dirty="0" smtClean="0">
                <a:effectLst/>
              </a:rPr>
              <a:t> </a:t>
            </a:r>
            <a:r>
              <a:rPr lang="en-US" altLang="en-US" sz="4000" dirty="0" smtClean="0"/>
              <a:t>-  </a:t>
            </a:r>
            <a:r>
              <a:rPr lang="en-US" altLang="en-US" sz="4000" b="1" dirty="0">
                <a:effectLst/>
              </a:rPr>
              <a:t>say, speak, say to one self (think), intend, command, promise</a:t>
            </a:r>
            <a:r>
              <a:rPr lang="en-US" altLang="en-US" sz="4000" dirty="0"/>
              <a:t> </a:t>
            </a:r>
            <a:endParaRPr lang="en-US" altLang="en-US" sz="4000" dirty="0" smtClean="0"/>
          </a:p>
          <a:p>
            <a:pPr>
              <a:buFont typeface="Wingdings" pitchFamily="2" charset="2"/>
              <a:buNone/>
            </a:pPr>
            <a:endParaRPr lang="en-US" altLang="en-US" sz="4000" dirty="0" smtClean="0"/>
          </a:p>
          <a:p>
            <a:pPr algn="ctr">
              <a:buFont typeface="Wingdings" pitchFamily="2" charset="2"/>
              <a:buNone/>
            </a:pPr>
            <a:r>
              <a:rPr lang="en-US" altLang="en-US" sz="4000" dirty="0" err="1" smtClean="0"/>
              <a:t>Dabar</a:t>
            </a:r>
            <a:endParaRPr lang="en-US" altLang="en-US" sz="4000" dirty="0" smtClean="0"/>
          </a:p>
          <a:p>
            <a:pPr>
              <a:buFont typeface="Wingdings" pitchFamily="2" charset="2"/>
              <a:buNone/>
            </a:pPr>
            <a:r>
              <a:rPr lang="en-US" altLang="en-US" sz="4000" dirty="0" smtClean="0"/>
              <a:t>Word, thing, matter</a:t>
            </a:r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37986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 err="1"/>
              <a:t>Chukah</a:t>
            </a:r>
            <a:endParaRPr lang="en-US" altLang="en-US" b="1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5007" y="1600200"/>
            <a:ext cx="10838793" cy="5105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3600" dirty="0" smtClean="0"/>
              <a:t>“</a:t>
            </a:r>
            <a:r>
              <a:rPr lang="en-US" altLang="en-US" sz="3600" dirty="0" err="1"/>
              <a:t>chukah</a:t>
            </a:r>
            <a:r>
              <a:rPr lang="en-US" altLang="en-US" sz="3600" dirty="0"/>
              <a:t>” </a:t>
            </a:r>
            <a:r>
              <a:rPr lang="en-US" altLang="en-US" sz="3600" b="1" dirty="0"/>
              <a:t>enactment, statute, </a:t>
            </a:r>
            <a:r>
              <a:rPr lang="en-US" altLang="en-US" sz="3600" b="1" dirty="0" smtClean="0"/>
              <a:t>order, precept</a:t>
            </a:r>
            <a:endParaRPr lang="en-US" altLang="en-US" sz="3600" b="1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3600" dirty="0"/>
              <a:t>“</a:t>
            </a:r>
            <a:r>
              <a:rPr lang="en-US" altLang="en-US" sz="3600" dirty="0" err="1"/>
              <a:t>Chukak</a:t>
            </a:r>
            <a:r>
              <a:rPr lang="en-US" altLang="en-US" sz="3600" dirty="0"/>
              <a:t>” has the primary meaning of cutting in or engraving in stone as hewing a tomb in the rock (Isa 22:16) and as drawing a picture on a brick (</a:t>
            </a:r>
            <a:r>
              <a:rPr lang="en-US" altLang="en-US" sz="3600" dirty="0" err="1"/>
              <a:t>Ezek</a:t>
            </a:r>
            <a:r>
              <a:rPr lang="en-US" altLang="en-US" sz="3600" dirty="0"/>
              <a:t> 4:1) or a wall (</a:t>
            </a:r>
            <a:r>
              <a:rPr lang="en-US" altLang="en-US" sz="3600" dirty="0" err="1"/>
              <a:t>Ezek</a:t>
            </a:r>
            <a:r>
              <a:rPr lang="en-US" altLang="en-US" sz="3600" dirty="0"/>
              <a:t> 23:14). It may also describe writing on the palm of one's hand (Isa 49:16) or in a book (Isa 30:8; Job 19:23).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3600" dirty="0"/>
              <a:t>Thus, “something prescribed, a statute, a prescribed limit or boundary” “cut in stone”</a:t>
            </a:r>
          </a:p>
        </p:txBody>
      </p:sp>
    </p:spTree>
    <p:extLst>
      <p:ext uri="{BB962C8B-B14F-4D97-AF65-F5344CB8AC3E}">
        <p14:creationId xmlns:p14="http://schemas.microsoft.com/office/powerpoint/2010/main" val="21713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24088" y="178677"/>
            <a:ext cx="7758112" cy="888123"/>
          </a:xfrm>
        </p:spPr>
        <p:txBody>
          <a:bodyPr>
            <a:normAutofit/>
          </a:bodyPr>
          <a:lstStyle/>
          <a:p>
            <a:pPr algn="ctr"/>
            <a:r>
              <a:rPr lang="en-US" altLang="en-US" sz="4000" b="1" dirty="0" err="1" smtClean="0"/>
              <a:t>Mishpat</a:t>
            </a:r>
            <a:endParaRPr lang="en-US" altLang="en-US" sz="4000" b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8069" y="1066800"/>
            <a:ext cx="10951779" cy="5562600"/>
          </a:xfrm>
        </p:spPr>
        <p:txBody>
          <a:bodyPr>
            <a:normAutofit lnSpcReduction="10000"/>
          </a:bodyPr>
          <a:lstStyle/>
          <a:p>
            <a:pPr marL="609600" indent="-609600">
              <a:buNone/>
            </a:pPr>
            <a:r>
              <a:rPr lang="en-US" altLang="en-US" sz="3200" dirty="0"/>
              <a:t>(</a:t>
            </a:r>
            <a:r>
              <a:rPr lang="en-US" altLang="en-US" sz="3200" dirty="0" err="1" smtClean="0"/>
              <a:t>mishpat</a:t>
            </a:r>
            <a:r>
              <a:rPr lang="en-US" altLang="en-US" sz="3200" dirty="0"/>
              <a:t>) </a:t>
            </a:r>
            <a:r>
              <a:rPr lang="en-US" altLang="en-US" sz="3200" b="1" dirty="0"/>
              <a:t>justice, judgment, </a:t>
            </a:r>
            <a:r>
              <a:rPr lang="en-US" altLang="en-US" sz="3200" b="1" dirty="0" smtClean="0"/>
              <a:t>ordinance, rulings</a:t>
            </a:r>
            <a:endParaRPr lang="en-US" altLang="en-US" sz="3200" b="1" dirty="0"/>
          </a:p>
          <a:p>
            <a:pPr marL="609600" indent="-609600">
              <a:buNone/>
            </a:pPr>
            <a:r>
              <a:rPr lang="en-US" altLang="en-US" sz="3200" dirty="0"/>
              <a:t>The primary sense of “</a:t>
            </a:r>
            <a:r>
              <a:rPr lang="en-US" altLang="en-US" sz="3200" dirty="0" err="1"/>
              <a:t>shaphat</a:t>
            </a:r>
            <a:r>
              <a:rPr lang="en-US" altLang="en-US" sz="3200" dirty="0"/>
              <a:t>” is to exercise the processes of government, to decide a case, to arbitrate a righteous solution to a quarrel.  </a:t>
            </a:r>
          </a:p>
          <a:p>
            <a:pPr marL="609600" indent="-609600">
              <a:buNone/>
            </a:pPr>
            <a:r>
              <a:rPr lang="en-US" altLang="en-US" sz="3200" dirty="0"/>
              <a:t>Thus, “judgment, justice, litigation, procedure, sentence (verdict), </a:t>
            </a:r>
            <a:r>
              <a:rPr lang="en-US" altLang="en-US" sz="3200" u="sng" dirty="0"/>
              <a:t>ruling</a:t>
            </a:r>
            <a:r>
              <a:rPr lang="en-US" altLang="en-US" sz="3200" dirty="0"/>
              <a:t>”</a:t>
            </a:r>
            <a:endParaRPr lang="en-US" altLang="en-US" sz="3200" b="1" dirty="0"/>
          </a:p>
          <a:p>
            <a:pPr marL="609600" indent="-609600">
              <a:buFontTx/>
              <a:buAutoNum type="arabicPeriod"/>
            </a:pPr>
            <a:r>
              <a:rPr lang="en-US" altLang="en-US" sz="3200" dirty="0"/>
              <a:t>To act as ruler 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3200" dirty="0"/>
              <a:t>to decide cases of controversy as judge in civil, domestic, and religious cases 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3200" dirty="0"/>
              <a:t>such words as deliver, vindicate, condemn, punish, and related words of judicial executive import are justly used in the translations.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170220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151" y="294290"/>
            <a:ext cx="10951779" cy="603031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4000" b="1" dirty="0" err="1" smtClean="0"/>
              <a:t>Mishpatim</a:t>
            </a:r>
            <a:r>
              <a:rPr lang="en-US" sz="4000" b="1" dirty="0" smtClean="0"/>
              <a:t> (judgments) in Psalm 119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 smtClean="0"/>
              <a:t>7 </a:t>
            </a:r>
            <a:r>
              <a:rPr lang="en-US" sz="4000" dirty="0"/>
              <a:t>I will praise you with an upright heart as I learn </a:t>
            </a:r>
            <a:r>
              <a:rPr lang="en-US" sz="4000" u="sng" dirty="0"/>
              <a:t>your righteous laws (</a:t>
            </a:r>
            <a:r>
              <a:rPr lang="en-US" sz="4000" u="sng" dirty="0" err="1"/>
              <a:t>mishpatim</a:t>
            </a:r>
            <a:r>
              <a:rPr lang="en-US" sz="4000" u="sng" dirty="0"/>
              <a:t>)</a:t>
            </a:r>
            <a:r>
              <a:rPr lang="en-US" sz="4000" dirty="0"/>
              <a:t>.</a:t>
            </a:r>
          </a:p>
          <a:p>
            <a:pPr marL="0" indent="0">
              <a:buNone/>
            </a:pPr>
            <a:r>
              <a:rPr lang="en-US" sz="4000" dirty="0"/>
              <a:t>62 At midnight I rise to give you thanks for </a:t>
            </a:r>
            <a:r>
              <a:rPr lang="en-US" sz="4000" u="sng" dirty="0"/>
              <a:t>your righteous laws (</a:t>
            </a:r>
            <a:r>
              <a:rPr lang="en-US" sz="4000" u="sng" dirty="0" err="1"/>
              <a:t>mishpatim</a:t>
            </a:r>
            <a:r>
              <a:rPr lang="en-US" sz="4000" u="sng" dirty="0"/>
              <a:t>)</a:t>
            </a:r>
            <a:r>
              <a:rPr lang="en-US" sz="4000" dirty="0"/>
              <a:t>.</a:t>
            </a:r>
          </a:p>
          <a:p>
            <a:pPr marL="0" indent="0">
              <a:buNone/>
            </a:pPr>
            <a:r>
              <a:rPr lang="en-US" sz="4000" dirty="0"/>
              <a:t>75 I know, </a:t>
            </a:r>
            <a:r>
              <a:rPr lang="en-US" sz="4000" dirty="0" smtClean="0"/>
              <a:t>Yahuwah, </a:t>
            </a:r>
            <a:r>
              <a:rPr lang="en-US" sz="4000" dirty="0"/>
              <a:t>that </a:t>
            </a:r>
            <a:r>
              <a:rPr lang="en-US" sz="4000" u="sng" dirty="0"/>
              <a:t>your laws (</a:t>
            </a:r>
            <a:r>
              <a:rPr lang="en-US" sz="4000" u="sng" dirty="0" err="1"/>
              <a:t>mishpatim</a:t>
            </a:r>
            <a:r>
              <a:rPr lang="en-US" sz="4000" u="sng" dirty="0"/>
              <a:t>) are righteous</a:t>
            </a:r>
            <a:r>
              <a:rPr lang="en-US" sz="4000" dirty="0"/>
              <a:t>, and in faithfulness you have afflicted me.</a:t>
            </a:r>
          </a:p>
          <a:p>
            <a:pPr marL="0" indent="0">
              <a:buNone/>
            </a:pPr>
            <a:r>
              <a:rPr lang="en-US" sz="4000" dirty="0"/>
              <a:t>106 I have taken an oath and confirmed it, that I will follow </a:t>
            </a:r>
            <a:r>
              <a:rPr lang="en-US" sz="4000" u="sng" dirty="0"/>
              <a:t>your righteous laws (</a:t>
            </a:r>
            <a:r>
              <a:rPr lang="en-US" sz="4000" u="sng" dirty="0" err="1"/>
              <a:t>mishpatim</a:t>
            </a:r>
            <a:r>
              <a:rPr lang="en-US" sz="4000" u="sng" dirty="0"/>
              <a:t>)</a:t>
            </a:r>
            <a:r>
              <a:rPr lang="en-US" sz="4000" dirty="0"/>
              <a:t>.</a:t>
            </a:r>
          </a:p>
          <a:p>
            <a:pPr marL="0" indent="0">
              <a:buNone/>
            </a:pPr>
            <a:r>
              <a:rPr lang="en-US" sz="4000" dirty="0"/>
              <a:t>137 Righteous are you, </a:t>
            </a:r>
            <a:r>
              <a:rPr lang="en-US" sz="4000" dirty="0" smtClean="0"/>
              <a:t>Yahuwah, </a:t>
            </a:r>
            <a:r>
              <a:rPr lang="en-US" sz="4000" dirty="0"/>
              <a:t>and </a:t>
            </a:r>
            <a:r>
              <a:rPr lang="en-US" sz="4000" u="sng" dirty="0"/>
              <a:t>your laws (</a:t>
            </a:r>
            <a:r>
              <a:rPr lang="en-US" sz="4000" u="sng" dirty="0" err="1"/>
              <a:t>mishpatim</a:t>
            </a:r>
            <a:r>
              <a:rPr lang="en-US" sz="4000" u="sng" dirty="0"/>
              <a:t>) are right</a:t>
            </a:r>
            <a:r>
              <a:rPr lang="en-US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453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579" y="685801"/>
            <a:ext cx="10783614" cy="563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160 </a:t>
            </a:r>
            <a:r>
              <a:rPr lang="en-US" sz="4000" dirty="0"/>
              <a:t>All your words are true; </a:t>
            </a:r>
            <a:r>
              <a:rPr lang="en-US" sz="4000" u="sng" dirty="0"/>
              <a:t>all your righteous laws (</a:t>
            </a:r>
            <a:r>
              <a:rPr lang="en-US" sz="4000" u="sng" dirty="0" err="1"/>
              <a:t>mishpatim</a:t>
            </a:r>
            <a:r>
              <a:rPr lang="en-US" sz="4000" u="sng" dirty="0"/>
              <a:t>) are eternal</a:t>
            </a:r>
            <a:r>
              <a:rPr lang="en-US" sz="4000" dirty="0"/>
              <a:t>.</a:t>
            </a:r>
          </a:p>
          <a:p>
            <a:pPr marL="0" indent="0">
              <a:buNone/>
            </a:pPr>
            <a:r>
              <a:rPr lang="en-US" sz="4000" dirty="0"/>
              <a:t>164 Seven times a day I praise you for </a:t>
            </a:r>
            <a:r>
              <a:rPr lang="en-US" sz="4000" u="sng" dirty="0"/>
              <a:t>your righteous laws (</a:t>
            </a:r>
            <a:r>
              <a:rPr lang="en-US" sz="4000" u="sng" dirty="0" err="1"/>
              <a:t>mishpatim</a:t>
            </a:r>
            <a:r>
              <a:rPr lang="en-US" sz="4000" u="sng" dirty="0"/>
              <a:t>)</a:t>
            </a:r>
            <a:r>
              <a:rPr lang="en-US" sz="4000" dirty="0"/>
              <a:t>.</a:t>
            </a:r>
          </a:p>
          <a:p>
            <a:pPr marL="0" indent="0">
              <a:buNone/>
            </a:pPr>
            <a:r>
              <a:rPr lang="en-US" sz="4000" dirty="0"/>
              <a:t>172 May my tongue sing of </a:t>
            </a:r>
            <a:r>
              <a:rPr lang="en-US" sz="4000" u="sng" dirty="0"/>
              <a:t>your </a:t>
            </a:r>
            <a:r>
              <a:rPr lang="en-US" sz="4000" u="sng" dirty="0" smtClean="0"/>
              <a:t>word (</a:t>
            </a:r>
            <a:r>
              <a:rPr lang="en-US" sz="4000" u="sng" dirty="0" err="1" smtClean="0"/>
              <a:t>imrah</a:t>
            </a:r>
            <a:r>
              <a:rPr lang="en-US" sz="4000" u="sng" dirty="0" smtClean="0"/>
              <a:t>)</a:t>
            </a:r>
            <a:r>
              <a:rPr lang="en-US" sz="4000" dirty="0" smtClean="0"/>
              <a:t>, </a:t>
            </a:r>
            <a:r>
              <a:rPr lang="en-US" sz="4000" dirty="0"/>
              <a:t>for </a:t>
            </a:r>
            <a:r>
              <a:rPr lang="en-US" sz="4000" u="sng" dirty="0"/>
              <a:t>all your </a:t>
            </a:r>
            <a:r>
              <a:rPr lang="en-US" sz="4000" u="sng" dirty="0" smtClean="0"/>
              <a:t>commands (</a:t>
            </a:r>
            <a:r>
              <a:rPr lang="en-US" sz="4000" u="sng" dirty="0" err="1" smtClean="0"/>
              <a:t>mitzvot</a:t>
            </a:r>
            <a:r>
              <a:rPr lang="en-US" sz="4000" u="sng" dirty="0" smtClean="0"/>
              <a:t>) </a:t>
            </a:r>
            <a:r>
              <a:rPr lang="en-US" sz="4000" u="sng" dirty="0"/>
              <a:t>are righteous</a:t>
            </a:r>
            <a:r>
              <a:rPr lang="en-US" sz="4000" dirty="0"/>
              <a:t>.</a:t>
            </a:r>
          </a:p>
          <a:p>
            <a:pPr algn="ctr">
              <a:buNone/>
            </a:pP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93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24088" y="387350"/>
            <a:ext cx="7758112" cy="795338"/>
          </a:xfrm>
        </p:spPr>
        <p:txBody>
          <a:bodyPr/>
          <a:lstStyle/>
          <a:p>
            <a:pPr algn="ctr"/>
            <a:r>
              <a:rPr lang="en-US" altLang="en-US" b="1" dirty="0" err="1"/>
              <a:t>Piqud</a:t>
            </a:r>
            <a:endParaRPr lang="en-US" altLang="en-US" b="1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0414" y="1066800"/>
            <a:ext cx="11151476" cy="5562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3600" b="1" dirty="0"/>
              <a:t>instructions, procedures,</a:t>
            </a:r>
            <a:r>
              <a:rPr lang="en-US" altLang="en-US" sz="3600" dirty="0"/>
              <a:t> </a:t>
            </a:r>
            <a:r>
              <a:rPr lang="en-US" altLang="en-US" sz="3600" u="sng" dirty="0"/>
              <a:t>precept</a:t>
            </a:r>
            <a:r>
              <a:rPr lang="en-US" altLang="en-US" sz="3600" dirty="0"/>
              <a:t> (</a:t>
            </a:r>
            <a:r>
              <a:rPr lang="en-US" altLang="en-US" sz="3600" i="1" dirty="0"/>
              <a:t>thing appointed</a:t>
            </a:r>
            <a:r>
              <a:rPr lang="en-US" altLang="en-US" sz="3600" dirty="0"/>
              <a:t>, </a:t>
            </a:r>
            <a:r>
              <a:rPr lang="en-US" altLang="en-US" sz="3600" i="1" dirty="0"/>
              <a:t>charge</a:t>
            </a:r>
            <a:r>
              <a:rPr lang="en-US" altLang="en-US" sz="3600" dirty="0"/>
              <a:t>). Instruction, procedure, regulation, </a:t>
            </a:r>
            <a:r>
              <a:rPr lang="en-US" altLang="en-US" sz="3600" u="sng" dirty="0"/>
              <a:t>inspection</a:t>
            </a:r>
            <a:r>
              <a:rPr lang="en-US" altLang="en-US" sz="3600" dirty="0"/>
              <a:t> (</a:t>
            </a:r>
            <a:r>
              <a:rPr lang="en-US" altLang="en-US" sz="3600" u="sng" dirty="0"/>
              <a:t>something watching over you</a:t>
            </a:r>
            <a:r>
              <a:rPr lang="en-US" altLang="en-US" sz="3600" dirty="0"/>
              <a:t>), </a:t>
            </a:r>
            <a:r>
              <a:rPr lang="en-US" altLang="en-US" sz="3600" u="sng" dirty="0"/>
              <a:t>custodian, </a:t>
            </a:r>
            <a:r>
              <a:rPr lang="en-US" altLang="en-US" sz="3600" u="sng" dirty="0" smtClean="0"/>
              <a:t>supervisor</a:t>
            </a:r>
            <a:r>
              <a:rPr lang="en-US" altLang="en-US" sz="3600" dirty="0" smtClean="0"/>
              <a:t>, orders</a:t>
            </a:r>
            <a:endParaRPr lang="en-US" altLang="en-US" sz="3600" dirty="0"/>
          </a:p>
          <a:p>
            <a:pPr>
              <a:buFont typeface="Wingdings" pitchFamily="2" charset="2"/>
              <a:buNone/>
            </a:pPr>
            <a:r>
              <a:rPr lang="en-US" altLang="en-US" sz="3600" dirty="0"/>
              <a:t>From  </a:t>
            </a:r>
            <a:r>
              <a:rPr lang="en-US" altLang="en-US" sz="4800" dirty="0" err="1">
                <a:latin typeface="Bwhebb" pitchFamily="2" charset="0"/>
              </a:rPr>
              <a:t>dq;P</a:t>
            </a:r>
            <a:r>
              <a:rPr lang="en-US" altLang="en-US" sz="4800" dirty="0">
                <a:latin typeface="Bwhebb" pitchFamily="2" charset="0"/>
              </a:rPr>
              <a:t>'</a:t>
            </a:r>
            <a:r>
              <a:rPr lang="en-US" altLang="en-US" sz="3600" dirty="0"/>
              <a:t> (</a:t>
            </a:r>
            <a:r>
              <a:rPr lang="en-US" altLang="en-US" sz="3600" dirty="0" err="1"/>
              <a:t>paqad</a:t>
            </a:r>
            <a:r>
              <a:rPr lang="en-US" altLang="en-US" sz="3600" dirty="0"/>
              <a:t>) </a:t>
            </a:r>
            <a:r>
              <a:rPr lang="en-US" altLang="en-US" sz="3600" dirty="0" smtClean="0"/>
              <a:t> The </a:t>
            </a:r>
            <a:r>
              <a:rPr lang="en-US" altLang="en-US" sz="3600" dirty="0"/>
              <a:t>basic meaning is </a:t>
            </a:r>
            <a:r>
              <a:rPr lang="en-US" altLang="en-US" sz="3600" u="sng" dirty="0"/>
              <a:t>to exercise oversight over</a:t>
            </a:r>
            <a:r>
              <a:rPr lang="en-US" altLang="en-US" sz="3600" dirty="0"/>
              <a:t> a subordinate, either in the form of inspecting or of taking action to cause a considerable change in the circumstances of the </a:t>
            </a:r>
            <a:r>
              <a:rPr lang="en-US" altLang="en-US" sz="3600" dirty="0" smtClean="0"/>
              <a:t>subordinate</a:t>
            </a:r>
          </a:p>
          <a:p>
            <a:pPr>
              <a:buFont typeface="Wingdings" pitchFamily="2" charset="2"/>
              <a:buNone/>
            </a:pPr>
            <a:r>
              <a:rPr lang="en-US" altLang="en-US" sz="3600" dirty="0" smtClean="0"/>
              <a:t>20 times in Psalm </a:t>
            </a:r>
            <a:r>
              <a:rPr lang="en-US" altLang="en-US" sz="3600" dirty="0" smtClean="0"/>
              <a:t>119 – “overseers”</a:t>
            </a: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4127007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24088" y="252249"/>
            <a:ext cx="7758112" cy="693682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 err="1"/>
              <a:t>Edah</a:t>
            </a:r>
            <a:endParaRPr lang="en-US" altLang="en-US" b="1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8372" y="945931"/>
            <a:ext cx="11214538" cy="5683469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400" dirty="0"/>
              <a:t>(</a:t>
            </a:r>
            <a:r>
              <a:rPr lang="en-US" altLang="en-US" sz="3200" dirty="0" err="1"/>
              <a:t>edût</a:t>
            </a:r>
            <a:r>
              <a:rPr lang="en-US" altLang="en-US" sz="3200" dirty="0"/>
              <a:t>) </a:t>
            </a:r>
            <a:r>
              <a:rPr lang="en-US" altLang="en-US" sz="3200" b="1" dirty="0"/>
              <a:t>testimony, witness,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3200" dirty="0"/>
              <a:t>This word, derived from </a:t>
            </a:r>
            <a:r>
              <a:rPr lang="en-US" altLang="en-US" sz="3200" dirty="0" err="1"/>
              <a:t>edûd</a:t>
            </a:r>
            <a:r>
              <a:rPr lang="en-US" altLang="en-US" sz="3200" dirty="0"/>
              <a:t> "to repeat," "to do again," has the sense of repetition and permanence.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3200" dirty="0"/>
              <a:t>Most frequently this word has a temporal sense. It is used to indicate the continuance of a past or present event ("Abraham still stood before the Lord," Gen 18:22), of a custom ("people still sacrificed and burned incense on the high places," 1Kings 22:44), and of an attribute ("I am still as strong," Josh 14:11). Constancy can be expressed by this term.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4400" dirty="0">
                <a:latin typeface="Bwhebb" pitchFamily="2" charset="0"/>
              </a:rPr>
              <a:t>d[e</a:t>
            </a:r>
            <a:r>
              <a:rPr lang="en-US" altLang="en-US" sz="3200" dirty="0"/>
              <a:t>  </a:t>
            </a:r>
            <a:r>
              <a:rPr lang="en-US" altLang="en-US" sz="3200" dirty="0" err="1"/>
              <a:t>ed</a:t>
            </a:r>
            <a:r>
              <a:rPr lang="en-US" altLang="en-US" sz="3200" dirty="0"/>
              <a:t> Witness. This word, appearing some sixty-seven times in the OT, is also derived from the root </a:t>
            </a:r>
            <a:r>
              <a:rPr lang="en-US" altLang="en-US" sz="3200" dirty="0" err="1"/>
              <a:t>edud</a:t>
            </a:r>
            <a:r>
              <a:rPr lang="en-US" altLang="en-US" sz="3200" dirty="0"/>
              <a:t> meaning "return" or "repeat, do again." The semantic development apparently is that a witness is one, who by reiteration, emphatically affirms his testimony</a:t>
            </a:r>
          </a:p>
        </p:txBody>
      </p:sp>
    </p:spTree>
    <p:extLst>
      <p:ext uri="{BB962C8B-B14F-4D97-AF65-F5344CB8AC3E}">
        <p14:creationId xmlns:p14="http://schemas.microsoft.com/office/powerpoint/2010/main" val="29964916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pPr algn="ctr"/>
            <a:r>
              <a:rPr lang="en-US" altLang="en-US" b="1" dirty="0" smtClean="0"/>
              <a:t>Terminology at a Glance</a:t>
            </a:r>
            <a:endParaRPr lang="en-US" altLang="en-US" b="1" dirty="0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5821" y="1143000"/>
            <a:ext cx="11288110" cy="5715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4000" u="sng" dirty="0"/>
              <a:t>Torah</a:t>
            </a:r>
            <a:r>
              <a:rPr lang="en-US" altLang="en-US" sz="4000" dirty="0"/>
              <a:t> = </a:t>
            </a:r>
            <a:r>
              <a:rPr lang="en-US" altLang="en-US" sz="4000" u="sng" dirty="0"/>
              <a:t>Instruction</a:t>
            </a:r>
            <a:r>
              <a:rPr lang="en-US" altLang="en-US" sz="4000" dirty="0"/>
              <a:t>, </a:t>
            </a:r>
            <a:r>
              <a:rPr lang="en-US" altLang="en-US" sz="4000" dirty="0" smtClean="0"/>
              <a:t>Teaching, Covenant</a:t>
            </a:r>
            <a:endParaRPr lang="en-US" altLang="en-US" sz="4000" dirty="0"/>
          </a:p>
          <a:p>
            <a:pPr>
              <a:buFont typeface="Wingdings" pitchFamily="2" charset="2"/>
              <a:buNone/>
            </a:pPr>
            <a:r>
              <a:rPr lang="en-US" altLang="en-US" sz="4000" u="sng" dirty="0"/>
              <a:t>Mitzvah</a:t>
            </a:r>
            <a:r>
              <a:rPr lang="en-US" altLang="en-US" sz="4000" dirty="0"/>
              <a:t> = A </a:t>
            </a:r>
            <a:r>
              <a:rPr lang="en-US" altLang="en-US" sz="4000" u="sng" dirty="0"/>
              <a:t>commandment</a:t>
            </a:r>
            <a:r>
              <a:rPr lang="en-US" altLang="en-US" sz="4000" dirty="0"/>
              <a:t>, </a:t>
            </a:r>
            <a:r>
              <a:rPr lang="en-US" altLang="en-US" sz="4000" dirty="0" smtClean="0"/>
              <a:t>the Covenant</a:t>
            </a:r>
            <a:endParaRPr lang="en-US" altLang="en-US" sz="4000" dirty="0"/>
          </a:p>
          <a:p>
            <a:pPr>
              <a:buFont typeface="Wingdings" pitchFamily="2" charset="2"/>
              <a:buNone/>
            </a:pPr>
            <a:r>
              <a:rPr lang="en-US" altLang="en-US" sz="4000" dirty="0"/>
              <a:t>Torah = Mitzvah (sometimes used </a:t>
            </a:r>
            <a:r>
              <a:rPr lang="en-US" altLang="en-US" sz="4000" dirty="0" smtClean="0"/>
              <a:t>interchangeably</a:t>
            </a:r>
            <a:r>
              <a:rPr lang="en-US" altLang="en-US" sz="4000" dirty="0" smtClean="0"/>
              <a:t>)</a:t>
            </a:r>
          </a:p>
          <a:p>
            <a:pPr>
              <a:buFont typeface="Wingdings" pitchFamily="2" charset="2"/>
              <a:buNone/>
            </a:pPr>
            <a:r>
              <a:rPr lang="en-US" altLang="en-US" sz="4000" dirty="0" smtClean="0"/>
              <a:t>Torah = </a:t>
            </a:r>
            <a:r>
              <a:rPr lang="en-US" altLang="en-US" sz="4000" dirty="0" err="1" smtClean="0"/>
              <a:t>Chukot</a:t>
            </a:r>
            <a:r>
              <a:rPr lang="en-US" altLang="en-US" sz="4000" dirty="0" smtClean="0"/>
              <a:t> + </a:t>
            </a:r>
            <a:r>
              <a:rPr lang="en-US" altLang="en-US" sz="4000" dirty="0" err="1" smtClean="0"/>
              <a:t>Mishpatim</a:t>
            </a:r>
            <a:endParaRPr lang="en-US" altLang="en-US" sz="4000" dirty="0"/>
          </a:p>
          <a:p>
            <a:pPr>
              <a:buFont typeface="Wingdings" pitchFamily="2" charset="2"/>
              <a:buNone/>
            </a:pPr>
            <a:r>
              <a:rPr lang="en-US" altLang="en-US" sz="4000" u="sng" dirty="0" err="1" smtClean="0"/>
              <a:t>Chukot</a:t>
            </a:r>
            <a:r>
              <a:rPr lang="en-US" altLang="en-US" sz="4000" dirty="0" smtClean="0"/>
              <a:t> </a:t>
            </a:r>
            <a:r>
              <a:rPr lang="en-US" altLang="en-US" sz="4000" dirty="0"/>
              <a:t>are the prescriptions or direct (non-negotiable) orders, edicts, </a:t>
            </a:r>
            <a:r>
              <a:rPr lang="en-US" altLang="en-US" sz="4000" dirty="0" smtClean="0"/>
              <a:t>rules, </a:t>
            </a:r>
            <a:r>
              <a:rPr lang="en-US" altLang="en-US" sz="4000" u="sng" dirty="0" smtClean="0"/>
              <a:t>precepts</a:t>
            </a:r>
            <a:r>
              <a:rPr lang="en-US" altLang="en-US" sz="4000" dirty="0" smtClean="0"/>
              <a:t>, “carved”</a:t>
            </a:r>
            <a:endParaRPr lang="en-US" altLang="en-US" sz="4000" dirty="0"/>
          </a:p>
          <a:p>
            <a:pPr>
              <a:buFont typeface="Wingdings" pitchFamily="2" charset="2"/>
              <a:buNone/>
            </a:pPr>
            <a:r>
              <a:rPr lang="en-US" altLang="en-US" sz="4000" u="sng" dirty="0" err="1"/>
              <a:t>Mishpatim</a:t>
            </a:r>
            <a:r>
              <a:rPr lang="en-US" altLang="en-US" sz="4000" dirty="0"/>
              <a:t> are the “righteous applications” of the </a:t>
            </a:r>
            <a:r>
              <a:rPr lang="en-US" altLang="en-US" sz="4000" dirty="0" err="1"/>
              <a:t>chukim</a:t>
            </a:r>
            <a:r>
              <a:rPr lang="en-US" altLang="en-US" sz="4000" dirty="0"/>
              <a:t> in some given situation, “decisions”, </a:t>
            </a:r>
            <a:r>
              <a:rPr lang="en-US" altLang="en-US" sz="4000" u="sng" dirty="0"/>
              <a:t>rulings</a:t>
            </a:r>
            <a:r>
              <a:rPr lang="en-US" altLang="en-US" sz="4000" dirty="0"/>
              <a:t>, judgments, settlements (of a dispute)</a:t>
            </a:r>
          </a:p>
        </p:txBody>
      </p:sp>
    </p:spTree>
    <p:extLst>
      <p:ext uri="{BB962C8B-B14F-4D97-AF65-F5344CB8AC3E}">
        <p14:creationId xmlns:p14="http://schemas.microsoft.com/office/powerpoint/2010/main" val="21726229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87896" y="0"/>
            <a:ext cx="9952382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/>
              <a:t>Terminology at a </a:t>
            </a:r>
            <a:r>
              <a:rPr lang="en-US" altLang="en-US" b="1" dirty="0" smtClean="0"/>
              <a:t>Glance-Synonyms of Torah</a:t>
            </a:r>
            <a:endParaRPr lang="en-US" altLang="en-US" b="1" dirty="0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5821" y="1143000"/>
            <a:ext cx="11288110" cy="571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en-US" sz="4000" dirty="0" smtClean="0"/>
              <a:t>  </a:t>
            </a:r>
            <a:r>
              <a:rPr lang="en-US" altLang="en-US" sz="4000" dirty="0" err="1" smtClean="0"/>
              <a:t>Mishmeret</a:t>
            </a:r>
            <a:r>
              <a:rPr lang="en-US" altLang="en-US" sz="4000" dirty="0" smtClean="0"/>
              <a:t> = </a:t>
            </a:r>
            <a:r>
              <a:rPr lang="en-US" altLang="en-US" sz="4000" dirty="0" smtClean="0"/>
              <a:t>Guardians (none in Ps 119)</a:t>
            </a:r>
            <a:endParaRPr lang="en-US" altLang="en-US" sz="4000" dirty="0"/>
          </a:p>
          <a:p>
            <a:pPr>
              <a:buNone/>
            </a:pPr>
            <a:r>
              <a:rPr lang="en-US" altLang="en-US" sz="4000" dirty="0"/>
              <a:t>	</a:t>
            </a:r>
            <a:r>
              <a:rPr lang="en-US" altLang="en-US" sz="4000" dirty="0" err="1"/>
              <a:t>Edah</a:t>
            </a:r>
            <a:r>
              <a:rPr lang="en-US" altLang="en-US" sz="4000" dirty="0"/>
              <a:t> </a:t>
            </a:r>
            <a:r>
              <a:rPr lang="en-US" altLang="en-US" sz="4000" dirty="0" smtClean="0"/>
              <a:t>– </a:t>
            </a:r>
            <a:r>
              <a:rPr lang="en-US" altLang="en-US" sz="4000" dirty="0" err="1" smtClean="0"/>
              <a:t>Edot</a:t>
            </a:r>
            <a:r>
              <a:rPr lang="en-US" altLang="en-US" sz="4000" dirty="0" smtClean="0"/>
              <a:t> = </a:t>
            </a:r>
            <a:r>
              <a:rPr lang="en-US" altLang="en-US" sz="4000" u="sng" dirty="0" smtClean="0"/>
              <a:t>Testimonies</a:t>
            </a:r>
          </a:p>
          <a:p>
            <a:pPr>
              <a:buNone/>
            </a:pPr>
            <a:r>
              <a:rPr lang="en-US" altLang="en-US" sz="4000" dirty="0" smtClean="0"/>
              <a:t>  </a:t>
            </a:r>
            <a:r>
              <a:rPr lang="en-US" altLang="en-US" sz="4000" dirty="0" err="1" smtClean="0"/>
              <a:t>Piqud</a:t>
            </a:r>
            <a:r>
              <a:rPr lang="en-US" altLang="en-US" sz="4000" dirty="0" smtClean="0"/>
              <a:t> – </a:t>
            </a:r>
            <a:r>
              <a:rPr lang="en-US" altLang="en-US" sz="4000" dirty="0" err="1" smtClean="0"/>
              <a:t>piqudim</a:t>
            </a:r>
            <a:r>
              <a:rPr lang="en-US" altLang="en-US" sz="4000" dirty="0" smtClean="0"/>
              <a:t> = </a:t>
            </a:r>
            <a:r>
              <a:rPr lang="en-US" altLang="en-US" sz="4000" u="sng" dirty="0" smtClean="0"/>
              <a:t>overseers</a:t>
            </a:r>
            <a:r>
              <a:rPr lang="en-US" altLang="en-US" sz="4000" dirty="0" smtClean="0"/>
              <a:t>, precepts</a:t>
            </a:r>
            <a:r>
              <a:rPr lang="en-US" altLang="en-US" sz="4000" dirty="0" smtClean="0"/>
              <a:t>, inspectors, custodians </a:t>
            </a:r>
            <a:endParaRPr lang="en-US" altLang="en-US" sz="4000" dirty="0"/>
          </a:p>
          <a:p>
            <a:pPr>
              <a:buNone/>
            </a:pPr>
            <a:r>
              <a:rPr lang="en-US" altLang="en-US" sz="4000" dirty="0"/>
              <a:t>	</a:t>
            </a:r>
            <a:r>
              <a:rPr lang="en-US" altLang="en-US" sz="4000" dirty="0" err="1" smtClean="0"/>
              <a:t>Imrah</a:t>
            </a:r>
            <a:r>
              <a:rPr lang="en-US" altLang="en-US" sz="4000" dirty="0" smtClean="0"/>
              <a:t> = </a:t>
            </a:r>
            <a:r>
              <a:rPr lang="en-US" altLang="en-US" sz="4000" u="sng" dirty="0" smtClean="0"/>
              <a:t>Spoken </a:t>
            </a:r>
            <a:r>
              <a:rPr lang="en-US" altLang="en-US" sz="4000" u="sng" dirty="0" smtClean="0"/>
              <a:t>words</a:t>
            </a:r>
          </a:p>
          <a:p>
            <a:pPr>
              <a:buNone/>
            </a:pPr>
            <a:r>
              <a:rPr lang="en-US" altLang="en-US" sz="4000" dirty="0" smtClean="0"/>
              <a:t>  </a:t>
            </a:r>
            <a:r>
              <a:rPr lang="en-US" altLang="en-US" sz="4000" dirty="0" err="1" smtClean="0"/>
              <a:t>Davar</a:t>
            </a:r>
            <a:r>
              <a:rPr lang="en-US" altLang="en-US" sz="4000" dirty="0" smtClean="0"/>
              <a:t> = </a:t>
            </a:r>
            <a:r>
              <a:rPr lang="en-US" altLang="en-US" sz="4000" u="sng" dirty="0" smtClean="0"/>
              <a:t>Word</a:t>
            </a:r>
            <a:r>
              <a:rPr lang="en-US" altLang="en-US" sz="4000" dirty="0" smtClean="0"/>
              <a:t>, thing, matter</a:t>
            </a:r>
            <a:endParaRPr lang="en-US" altLang="en-US" sz="4000" dirty="0"/>
          </a:p>
          <a:p>
            <a:pPr>
              <a:buNone/>
            </a:pPr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6642324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119:41-42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41 And </a:t>
            </a:r>
            <a:r>
              <a:rPr lang="en-US" sz="4000" b="1" dirty="0"/>
              <a:t>let Your </a:t>
            </a:r>
            <a:r>
              <a:rPr lang="en-US" sz="4000" b="1" u="sng" dirty="0"/>
              <a:t>kindnesses</a:t>
            </a:r>
            <a:r>
              <a:rPr lang="en-US" sz="4000" b="1" dirty="0"/>
              <a:t> come to me</a:t>
            </a:r>
            <a:r>
              <a:rPr lang="en-US" sz="4000" b="1" dirty="0" smtClean="0"/>
              <a:t>, </a:t>
            </a:r>
            <a:r>
              <a:rPr lang="en-US" sz="4800" b="1" dirty="0" err="1" smtClean="0">
                <a:latin typeface="Bwhebb" panose="00000400000000000000" pitchFamily="2" charset="0"/>
              </a:rPr>
              <a:t>hwhy</a:t>
            </a:r>
            <a:r>
              <a:rPr lang="en-US" sz="4000" b="1" dirty="0" smtClean="0"/>
              <a:t>; </a:t>
            </a:r>
            <a:r>
              <a:rPr lang="en-US" sz="4000" b="1" dirty="0"/>
              <a:t>Your </a:t>
            </a:r>
            <a:r>
              <a:rPr lang="en-US" sz="4000" b="1" dirty="0" smtClean="0"/>
              <a:t>deliverance (</a:t>
            </a:r>
            <a:r>
              <a:rPr lang="en-US" sz="4000" b="1" dirty="0" err="1" smtClean="0"/>
              <a:t>teshua</a:t>
            </a:r>
            <a:r>
              <a:rPr lang="en-US" sz="4000" b="1" dirty="0" smtClean="0"/>
              <a:t>=</a:t>
            </a:r>
            <a:r>
              <a:rPr lang="en-US" sz="4000" b="1" dirty="0" err="1" smtClean="0"/>
              <a:t>yeshua</a:t>
            </a:r>
            <a:r>
              <a:rPr lang="en-US" sz="4000" b="1" dirty="0" smtClean="0"/>
              <a:t>, salvation), </a:t>
            </a:r>
            <a:r>
              <a:rPr lang="en-US" sz="4000" b="1" dirty="0"/>
              <a:t>according to Your </a:t>
            </a:r>
            <a:r>
              <a:rPr lang="en-US" sz="4000" b="1" dirty="0" smtClean="0"/>
              <a:t>spoken word (</a:t>
            </a:r>
            <a:r>
              <a:rPr lang="en-US" sz="4000" b="1" dirty="0" err="1" smtClean="0"/>
              <a:t>imrah</a:t>
            </a:r>
            <a:r>
              <a:rPr lang="en-US" sz="4000" b="1" dirty="0" smtClean="0"/>
              <a:t>), </a:t>
            </a:r>
          </a:p>
          <a:p>
            <a:pPr marL="0" indent="0">
              <a:buNone/>
            </a:pPr>
            <a:r>
              <a:rPr lang="en-US" sz="4000" b="1" dirty="0" err="1" smtClean="0"/>
              <a:t>Chesed</a:t>
            </a:r>
            <a:r>
              <a:rPr lang="en-US" sz="4000" b="1" dirty="0" smtClean="0"/>
              <a:t> = </a:t>
            </a:r>
            <a:r>
              <a:rPr lang="en-US" sz="4000" dirty="0"/>
              <a:t>1. </a:t>
            </a:r>
            <a:r>
              <a:rPr lang="en-US" sz="4000" b="1" dirty="0"/>
              <a:t>joint obligation </a:t>
            </a:r>
            <a:r>
              <a:rPr lang="en-US" sz="4000" dirty="0"/>
              <a:t>between relatives, friends, host and guest, master and servant; closeness, solidarity, </a:t>
            </a:r>
            <a:r>
              <a:rPr lang="en-US" sz="4000" b="1" dirty="0"/>
              <a:t>loyalty</a:t>
            </a:r>
            <a:r>
              <a:rPr lang="en-US" sz="4000" dirty="0"/>
              <a:t>: </a:t>
            </a:r>
            <a:r>
              <a:rPr lang="en-US" sz="4000" dirty="0" smtClean="0"/>
              <a:t>family love/loyalty</a:t>
            </a:r>
          </a:p>
          <a:p>
            <a:pPr marL="0" indent="0">
              <a:buNone/>
            </a:pPr>
            <a:r>
              <a:rPr lang="en-US" sz="4000" b="1" dirty="0" smtClean="0"/>
              <a:t>“</a:t>
            </a:r>
            <a:r>
              <a:rPr lang="en-US" sz="4000" b="1" dirty="0" err="1" smtClean="0"/>
              <a:t>mercy”KJV</a:t>
            </a:r>
            <a:r>
              <a:rPr lang="en-US" sz="4000" b="1" dirty="0" smtClean="0"/>
              <a:t> “</a:t>
            </a:r>
            <a:r>
              <a:rPr lang="en-US" sz="4000" b="1" dirty="0" err="1" smtClean="0"/>
              <a:t>lovingkindness”NAS</a:t>
            </a:r>
            <a:r>
              <a:rPr lang="en-US" sz="4000" b="1" dirty="0" smtClean="0"/>
              <a:t> “unfailing </a:t>
            </a:r>
            <a:r>
              <a:rPr lang="en-US" sz="4000" b="1" dirty="0" err="1" smtClean="0"/>
              <a:t>love”NIV</a:t>
            </a:r>
            <a:r>
              <a:rPr lang="en-US" sz="4000" b="1" dirty="0" smtClean="0"/>
              <a:t> “loving-</a:t>
            </a:r>
            <a:r>
              <a:rPr lang="en-US" sz="4000" b="1" dirty="0" err="1" smtClean="0"/>
              <a:t>commitment”Scriptures</a:t>
            </a:r>
            <a:r>
              <a:rPr lang="en-US" sz="4000" b="1" dirty="0" smtClean="0"/>
              <a:t> 2009</a:t>
            </a:r>
          </a:p>
          <a:p>
            <a:pPr marL="0" indent="0">
              <a:buNone/>
            </a:pPr>
            <a:r>
              <a:rPr lang="en-US" sz="4000" b="1" dirty="0"/>
              <a:t>42 So that I answer my </a:t>
            </a:r>
            <a:r>
              <a:rPr lang="en-US" sz="4000" b="1" dirty="0" err="1"/>
              <a:t>reprover</a:t>
            </a:r>
            <a:r>
              <a:rPr lang="en-US" sz="4000" b="1" dirty="0"/>
              <a:t> a word (</a:t>
            </a:r>
            <a:r>
              <a:rPr lang="en-US" sz="4000" b="1" dirty="0" err="1"/>
              <a:t>dabar</a:t>
            </a:r>
            <a:r>
              <a:rPr lang="en-US" sz="4000" b="1" dirty="0"/>
              <a:t>), for I have trusted in Your word (</a:t>
            </a:r>
            <a:r>
              <a:rPr lang="en-US" sz="4000" b="1" dirty="0" err="1"/>
              <a:t>dabar</a:t>
            </a:r>
            <a:r>
              <a:rPr lang="en-US" sz="4000" b="1" dirty="0"/>
              <a:t>). </a:t>
            </a:r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40596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119:43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861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43 And </a:t>
            </a:r>
            <a:r>
              <a:rPr lang="en-US" sz="4000" b="1" dirty="0"/>
              <a:t>do not take away from my mouth </a:t>
            </a:r>
            <a:r>
              <a:rPr lang="en-US" sz="4000" b="1" dirty="0" smtClean="0"/>
              <a:t>the </a:t>
            </a:r>
            <a:r>
              <a:rPr lang="en-US" sz="4000" b="1" dirty="0"/>
              <a:t>word </a:t>
            </a:r>
            <a:r>
              <a:rPr lang="en-US" sz="4000" b="1" dirty="0" smtClean="0"/>
              <a:t>(</a:t>
            </a:r>
            <a:r>
              <a:rPr lang="en-US" sz="4000" b="1" dirty="0" err="1" smtClean="0"/>
              <a:t>dabar</a:t>
            </a:r>
            <a:r>
              <a:rPr lang="en-US" sz="4000" b="1" dirty="0" smtClean="0"/>
              <a:t>) of </a:t>
            </a:r>
            <a:r>
              <a:rPr lang="en-US" sz="4000" b="1" dirty="0"/>
              <a:t>truth entirely, For I have waited for Your </a:t>
            </a:r>
            <a:r>
              <a:rPr lang="en-US" sz="4000" b="1" dirty="0" smtClean="0"/>
              <a:t>right-rulings (</a:t>
            </a:r>
            <a:r>
              <a:rPr lang="en-US" sz="4000" b="1" dirty="0" err="1" smtClean="0"/>
              <a:t>mishpat</a:t>
            </a:r>
            <a:r>
              <a:rPr lang="en-US" sz="4000" b="1" dirty="0" smtClean="0"/>
              <a:t>); </a:t>
            </a:r>
          </a:p>
          <a:p>
            <a:pPr marL="0" indent="0">
              <a:buNone/>
            </a:pPr>
            <a:r>
              <a:rPr lang="en-US" sz="4000" b="1" dirty="0"/>
              <a:t>44 That I might guard Your Instruction (</a:t>
            </a:r>
            <a:r>
              <a:rPr lang="en-US" sz="4000" b="1" dirty="0" err="1"/>
              <a:t>torah</a:t>
            </a:r>
            <a:r>
              <a:rPr lang="en-US" sz="4000" b="1" dirty="0"/>
              <a:t>) continually, Forever and ever;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/>
              <a:t>45 That I might walk in a broad place, For I have sought Your overseers (</a:t>
            </a:r>
            <a:r>
              <a:rPr lang="en-US" sz="4000" b="1" dirty="0" err="1"/>
              <a:t>piqud</a:t>
            </a:r>
            <a:r>
              <a:rPr lang="en-US" sz="4000" b="1" dirty="0"/>
              <a:t>);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/>
              <a:t>46 That I might speak of Your witnesses (</a:t>
            </a:r>
            <a:r>
              <a:rPr lang="en-US" sz="4000" b="1" dirty="0" err="1"/>
              <a:t>edah</a:t>
            </a:r>
            <a:r>
              <a:rPr lang="en-US" sz="4000" b="1" dirty="0"/>
              <a:t>) before sovereigns, And not be ashamed; </a:t>
            </a:r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69709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119:47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47 That </a:t>
            </a:r>
            <a:r>
              <a:rPr lang="en-US" sz="4000" b="1" dirty="0"/>
              <a:t>I might </a:t>
            </a:r>
            <a:r>
              <a:rPr lang="en-US" sz="4000" b="1" u="sng" dirty="0"/>
              <a:t>delight</a:t>
            </a:r>
            <a:r>
              <a:rPr lang="en-US" sz="4000" b="1" dirty="0"/>
              <a:t> myself in Your </a:t>
            </a:r>
            <a:r>
              <a:rPr lang="en-US" sz="4000" b="1" dirty="0" smtClean="0"/>
              <a:t>commands (mitzvah), </a:t>
            </a:r>
            <a:r>
              <a:rPr lang="en-US" sz="4000" b="1" dirty="0"/>
              <a:t>Which </a:t>
            </a:r>
            <a:r>
              <a:rPr lang="en-US" sz="4000" b="1" u="sng" dirty="0"/>
              <a:t>I have loved</a:t>
            </a:r>
            <a:r>
              <a:rPr lang="en-US" sz="4000" b="1" dirty="0"/>
              <a:t>;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/>
              <a:t>48 That I might lift up my hands to Your commands (mitzvah), Which I have loved; While I meditate on Your precepts (</a:t>
            </a:r>
            <a:r>
              <a:rPr lang="en-US" sz="4000" b="1" dirty="0" err="1"/>
              <a:t>chukah</a:t>
            </a:r>
            <a:r>
              <a:rPr lang="en-US" sz="4000" b="1" dirty="0"/>
              <a:t>). </a:t>
            </a:r>
            <a:endParaRPr lang="en-US" sz="2000" b="1" dirty="0"/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50036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119:49-52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49 Remember </a:t>
            </a:r>
            <a:r>
              <a:rPr lang="en-US" sz="4000" b="1" dirty="0"/>
              <a:t>the word (</a:t>
            </a:r>
            <a:r>
              <a:rPr lang="en-US" sz="4000" b="1" dirty="0" err="1"/>
              <a:t>dabar</a:t>
            </a:r>
            <a:r>
              <a:rPr lang="en-US" sz="4000" b="1" dirty="0"/>
              <a:t>),</a:t>
            </a:r>
            <a:r>
              <a:rPr lang="en-US" sz="4000" b="1" dirty="0" smtClean="0"/>
              <a:t> </a:t>
            </a:r>
            <a:r>
              <a:rPr lang="en-US" sz="4000" b="1" dirty="0"/>
              <a:t>to Your servant, On which You have caused me to wait.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50 This </a:t>
            </a:r>
            <a:r>
              <a:rPr lang="en-US" sz="4000" b="1" dirty="0"/>
              <a:t>is my comfort in my affliction, For Your spoken word (</a:t>
            </a:r>
            <a:r>
              <a:rPr lang="en-US" sz="4000" b="1" dirty="0" err="1"/>
              <a:t>imrah</a:t>
            </a:r>
            <a:r>
              <a:rPr lang="en-US" sz="4000" b="1" dirty="0"/>
              <a:t>)</a:t>
            </a:r>
            <a:r>
              <a:rPr lang="en-US" sz="4000" b="1" dirty="0" smtClean="0"/>
              <a:t> </a:t>
            </a:r>
            <a:r>
              <a:rPr lang="en-US" sz="4000" b="1" dirty="0"/>
              <a:t>has given me life.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51 The </a:t>
            </a:r>
            <a:r>
              <a:rPr lang="en-US" sz="4000" b="1" dirty="0"/>
              <a:t>proud have utterly scorned me, I did not turn aside from Your Instruction (</a:t>
            </a:r>
            <a:r>
              <a:rPr lang="en-US" sz="4000" b="1" dirty="0" err="1"/>
              <a:t>torah</a:t>
            </a:r>
            <a:r>
              <a:rPr lang="en-US" sz="4000" b="1" dirty="0"/>
              <a:t>) </a:t>
            </a:r>
            <a:r>
              <a:rPr lang="en-US" sz="4000" b="1" dirty="0" smtClean="0"/>
              <a:t>. </a:t>
            </a:r>
          </a:p>
          <a:p>
            <a:pPr marL="0" indent="0">
              <a:buNone/>
            </a:pPr>
            <a:r>
              <a:rPr lang="en-US" sz="4000" b="1" dirty="0" smtClean="0"/>
              <a:t>52 I </a:t>
            </a:r>
            <a:r>
              <a:rPr lang="en-US" sz="4000" b="1" dirty="0"/>
              <a:t>remembered Your right-rulings (</a:t>
            </a:r>
            <a:r>
              <a:rPr lang="en-US" sz="4000" b="1" dirty="0" err="1"/>
              <a:t>mishpat</a:t>
            </a:r>
            <a:r>
              <a:rPr lang="en-US" sz="4000" b="1" dirty="0" smtClean="0"/>
              <a:t>) </a:t>
            </a:r>
            <a:r>
              <a:rPr lang="en-US" sz="4000" b="1" dirty="0"/>
              <a:t>of old, O </a:t>
            </a:r>
            <a:r>
              <a:rPr lang="en-US" sz="4800" b="1" dirty="0" err="1">
                <a:latin typeface="Bwhebb" panose="00000400000000000000" pitchFamily="2" charset="0"/>
              </a:rPr>
              <a:t>hwhy</a:t>
            </a:r>
            <a:r>
              <a:rPr lang="en-US" sz="4000" b="1" dirty="0" smtClean="0"/>
              <a:t>, </a:t>
            </a:r>
            <a:r>
              <a:rPr lang="en-US" sz="4000" b="1" dirty="0"/>
              <a:t>And I comfort myself.</a:t>
            </a:r>
            <a:endParaRPr lang="en-US" sz="2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89200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119:53-56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53 Rage </a:t>
            </a:r>
            <a:r>
              <a:rPr lang="en-US" sz="4000" b="1" dirty="0"/>
              <a:t>has seized me because of the wrong Who forsake Your Instruction (</a:t>
            </a:r>
            <a:r>
              <a:rPr lang="en-US" sz="4000" b="1" dirty="0" err="1"/>
              <a:t>torah</a:t>
            </a:r>
            <a:r>
              <a:rPr lang="en-US" sz="4000" b="1" dirty="0"/>
              <a:t>) </a:t>
            </a:r>
            <a:r>
              <a:rPr lang="en-US" sz="4000" b="1" dirty="0" smtClean="0"/>
              <a:t>. </a:t>
            </a:r>
          </a:p>
          <a:p>
            <a:pPr marL="0" indent="0">
              <a:buNone/>
            </a:pPr>
            <a:r>
              <a:rPr lang="en-US" sz="4000" b="1" dirty="0" smtClean="0"/>
              <a:t>54 Your </a:t>
            </a:r>
            <a:r>
              <a:rPr lang="en-US" sz="4000" b="1" dirty="0"/>
              <a:t>precepts (</a:t>
            </a:r>
            <a:r>
              <a:rPr lang="en-US" sz="4000" b="1" dirty="0" err="1"/>
              <a:t>chukah</a:t>
            </a:r>
            <a:r>
              <a:rPr lang="en-US" sz="4000" b="1" dirty="0" smtClean="0"/>
              <a:t>) </a:t>
            </a:r>
            <a:r>
              <a:rPr lang="en-US" sz="4000" b="1" dirty="0"/>
              <a:t>have been my songs In the place of my </a:t>
            </a:r>
            <a:r>
              <a:rPr lang="en-US" sz="4000" b="1" dirty="0" err="1"/>
              <a:t>sojournings</a:t>
            </a:r>
            <a:r>
              <a:rPr lang="en-US" sz="4000" b="1" dirty="0"/>
              <a:t>.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55 I </a:t>
            </a:r>
            <a:r>
              <a:rPr lang="en-US" sz="4000" b="1" dirty="0"/>
              <a:t>have remembered Your Name in the night, O </a:t>
            </a:r>
            <a:r>
              <a:rPr lang="en-US" sz="4800" b="1" dirty="0" err="1">
                <a:latin typeface="Bwhebb" panose="00000400000000000000" pitchFamily="2" charset="0"/>
              </a:rPr>
              <a:t>hwhy</a:t>
            </a:r>
            <a:r>
              <a:rPr lang="en-US" sz="4000" b="1" dirty="0" smtClean="0"/>
              <a:t>, </a:t>
            </a:r>
            <a:r>
              <a:rPr lang="en-US" sz="4000" b="1" dirty="0"/>
              <a:t>And I guard Your Instruction (</a:t>
            </a:r>
            <a:r>
              <a:rPr lang="en-US" sz="4000" b="1" dirty="0" err="1"/>
              <a:t>torah</a:t>
            </a:r>
            <a:r>
              <a:rPr lang="en-US" sz="4000" b="1" dirty="0"/>
              <a:t>) </a:t>
            </a:r>
            <a:r>
              <a:rPr lang="en-US" sz="4000" b="1" dirty="0" smtClean="0"/>
              <a:t>. </a:t>
            </a:r>
          </a:p>
          <a:p>
            <a:pPr marL="0" indent="0">
              <a:buNone/>
            </a:pPr>
            <a:r>
              <a:rPr lang="en-US" sz="4000" b="1" dirty="0" smtClean="0"/>
              <a:t>56 This </a:t>
            </a:r>
            <a:r>
              <a:rPr lang="en-US" sz="4000" b="1" dirty="0"/>
              <a:t>has become mine, Because I have observed Your overseers (</a:t>
            </a:r>
            <a:r>
              <a:rPr lang="en-US" sz="4000" b="1" dirty="0" err="1"/>
              <a:t>piqud</a:t>
            </a:r>
            <a:r>
              <a:rPr lang="en-US" sz="4000" b="1" dirty="0" smtClean="0"/>
              <a:t>). </a:t>
            </a:r>
            <a:endParaRPr lang="en-US" sz="2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65273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119:57-60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57 You </a:t>
            </a:r>
            <a:r>
              <a:rPr lang="en-US" sz="4000" b="1" dirty="0"/>
              <a:t>are my portion, O </a:t>
            </a:r>
            <a:r>
              <a:rPr lang="en-US" sz="4800" b="1" dirty="0" err="1">
                <a:latin typeface="Bwhebb" panose="00000400000000000000" pitchFamily="2" charset="0"/>
              </a:rPr>
              <a:t>hwhy</a:t>
            </a:r>
            <a:r>
              <a:rPr lang="en-US" sz="4000" b="1" dirty="0" smtClean="0"/>
              <a:t>; </a:t>
            </a:r>
            <a:r>
              <a:rPr lang="en-US" sz="4000" b="1" dirty="0"/>
              <a:t>I have promised to guard Your word (</a:t>
            </a:r>
            <a:r>
              <a:rPr lang="en-US" sz="4000" b="1" dirty="0" err="1"/>
              <a:t>dabar</a:t>
            </a:r>
            <a:r>
              <a:rPr lang="en-US" sz="4000" b="1" dirty="0" smtClean="0"/>
              <a:t>).  </a:t>
            </a:r>
          </a:p>
          <a:p>
            <a:pPr marL="0" indent="0">
              <a:buNone/>
            </a:pPr>
            <a:r>
              <a:rPr lang="en-US" sz="4000" b="1" dirty="0" smtClean="0"/>
              <a:t>58 I </a:t>
            </a:r>
            <a:r>
              <a:rPr lang="en-US" sz="4000" b="1" dirty="0"/>
              <a:t>have sought Your face with all my heart; Show me </a:t>
            </a:r>
            <a:r>
              <a:rPr lang="en-US" sz="4000" b="1" dirty="0" err="1"/>
              <a:t>favour</a:t>
            </a:r>
            <a:r>
              <a:rPr lang="en-US" sz="4000" b="1" dirty="0"/>
              <a:t> according to Your spoken word (</a:t>
            </a:r>
            <a:r>
              <a:rPr lang="en-US" sz="4000" b="1" dirty="0" err="1"/>
              <a:t>imrah</a:t>
            </a:r>
            <a:r>
              <a:rPr lang="en-US" sz="4000" b="1" dirty="0"/>
              <a:t>)</a:t>
            </a:r>
            <a:r>
              <a:rPr lang="en-US" sz="4000" b="1" dirty="0" smtClean="0"/>
              <a:t>. </a:t>
            </a:r>
          </a:p>
          <a:p>
            <a:pPr marL="0" indent="0">
              <a:buNone/>
            </a:pPr>
            <a:r>
              <a:rPr lang="en-US" sz="4000" b="1" dirty="0" smtClean="0"/>
              <a:t>59 I </a:t>
            </a:r>
            <a:r>
              <a:rPr lang="en-US" sz="4000" b="1" dirty="0"/>
              <a:t>have thought upon </a:t>
            </a:r>
            <a:r>
              <a:rPr lang="en-US" sz="4000" b="1" u="sng" dirty="0"/>
              <a:t>my ways</a:t>
            </a:r>
            <a:r>
              <a:rPr lang="en-US" sz="4000" b="1" dirty="0"/>
              <a:t>, And turned my feet to Your witnesses (</a:t>
            </a:r>
            <a:r>
              <a:rPr lang="en-US" sz="4000" b="1" dirty="0" err="1"/>
              <a:t>edah</a:t>
            </a:r>
            <a:r>
              <a:rPr lang="en-US" sz="4000" b="1" dirty="0" smtClean="0"/>
              <a:t>). </a:t>
            </a:r>
          </a:p>
          <a:p>
            <a:pPr marL="0" indent="0">
              <a:buNone/>
            </a:pPr>
            <a:r>
              <a:rPr lang="en-US" sz="4000" b="1" dirty="0" smtClean="0"/>
              <a:t>60 I </a:t>
            </a:r>
            <a:r>
              <a:rPr lang="en-US" sz="4000" b="1" dirty="0"/>
              <a:t>have hurried, and did not delay To guard Your </a:t>
            </a:r>
            <a:r>
              <a:rPr lang="en-US" sz="4000" b="1" dirty="0" smtClean="0"/>
              <a:t>commands </a:t>
            </a:r>
            <a:r>
              <a:rPr lang="en-US" sz="4000" b="1" dirty="0"/>
              <a:t>(mitzvah</a:t>
            </a:r>
            <a:r>
              <a:rPr lang="en-US" sz="4000" b="1" dirty="0" smtClean="0"/>
              <a:t>).</a:t>
            </a: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54222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Way - Derek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Way, road, path, “sidewalk?”</a:t>
            </a:r>
          </a:p>
          <a:p>
            <a:pPr marL="0" indent="0">
              <a:buNone/>
            </a:pPr>
            <a:r>
              <a:rPr lang="en-US" sz="4000" dirty="0"/>
              <a:t>way = </a:t>
            </a:r>
            <a:r>
              <a:rPr lang="en-US" sz="4000" b="1" dirty="0"/>
              <a:t>manner, custom, </a:t>
            </a:r>
            <a:r>
              <a:rPr lang="en-US" sz="4000" b="1" dirty="0" err="1"/>
              <a:t>behaviour</a:t>
            </a:r>
            <a:r>
              <a:rPr lang="en-US" sz="4000" b="1" dirty="0"/>
              <a:t> </a:t>
            </a:r>
            <a:endParaRPr lang="en-US" sz="5400" b="1" dirty="0" smtClean="0"/>
          </a:p>
        </p:txBody>
      </p:sp>
    </p:spTree>
    <p:extLst>
      <p:ext uri="{BB962C8B-B14F-4D97-AF65-F5344CB8AC3E}">
        <p14:creationId xmlns:p14="http://schemas.microsoft.com/office/powerpoint/2010/main" val="299754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The Way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1 Blessed </a:t>
            </a:r>
            <a:r>
              <a:rPr lang="en-US" sz="4000" b="1" dirty="0"/>
              <a:t>are the perfect in </a:t>
            </a:r>
            <a:r>
              <a:rPr lang="en-US" sz="4000" b="1" u="sng" dirty="0"/>
              <a:t>the way</a:t>
            </a:r>
            <a:r>
              <a:rPr lang="en-US" sz="4000" b="1" dirty="0"/>
              <a:t>, </a:t>
            </a:r>
            <a:r>
              <a:rPr lang="en-US" sz="4000" b="1" dirty="0" smtClean="0"/>
              <a:t>Who </a:t>
            </a:r>
            <a:r>
              <a:rPr lang="en-US" sz="4000" b="1" dirty="0"/>
              <a:t>walk in the Torah (teaching) of </a:t>
            </a:r>
            <a:r>
              <a:rPr lang="en-US" sz="4800" b="1" dirty="0" err="1">
                <a:latin typeface="Bwhebb" panose="00000400000000000000" pitchFamily="2" charset="0"/>
              </a:rPr>
              <a:t>hwhy</a:t>
            </a:r>
            <a:r>
              <a:rPr lang="en-US" sz="4000" b="1" dirty="0"/>
              <a:t>! </a:t>
            </a:r>
          </a:p>
          <a:p>
            <a:pPr marL="0" indent="0">
              <a:buNone/>
            </a:pPr>
            <a:r>
              <a:rPr lang="en-US" sz="4000" b="1" dirty="0"/>
              <a:t>3 Yea, they shall do no unrighteousness; They shall walk </a:t>
            </a:r>
            <a:r>
              <a:rPr lang="en-US" sz="4000" b="1" u="sng" dirty="0"/>
              <a:t>in His </a:t>
            </a:r>
            <a:r>
              <a:rPr lang="en-US" sz="4000" b="1" u="sng" dirty="0" smtClean="0"/>
              <a:t>ways</a:t>
            </a:r>
          </a:p>
          <a:p>
            <a:pPr marL="0" indent="0">
              <a:buNone/>
            </a:pPr>
            <a:r>
              <a:rPr lang="en-US" sz="4000" b="1" dirty="0" smtClean="0"/>
              <a:t>5 Oh </a:t>
            </a:r>
            <a:r>
              <a:rPr lang="en-US" sz="4000" b="1" dirty="0"/>
              <a:t>that </a:t>
            </a:r>
            <a:r>
              <a:rPr lang="en-US" sz="4000" b="1" u="sng" dirty="0"/>
              <a:t>my ways</a:t>
            </a:r>
            <a:r>
              <a:rPr lang="en-US" sz="4000" b="1" dirty="0"/>
              <a:t> may be established To keep Your </a:t>
            </a:r>
            <a:r>
              <a:rPr lang="en-US" sz="4000" b="1" dirty="0" smtClean="0"/>
              <a:t>statutes</a:t>
            </a:r>
          </a:p>
          <a:p>
            <a:pPr marL="0" indent="0">
              <a:buNone/>
            </a:pPr>
            <a:r>
              <a:rPr lang="en-US" sz="4000" b="1" dirty="0" smtClean="0"/>
              <a:t>14 I </a:t>
            </a:r>
            <a:r>
              <a:rPr lang="en-US" sz="4000" b="1" dirty="0"/>
              <a:t>have rejoiced in </a:t>
            </a:r>
            <a:r>
              <a:rPr lang="en-US" sz="4000" b="1" u="sng" dirty="0"/>
              <a:t>the way of Your </a:t>
            </a:r>
            <a:r>
              <a:rPr lang="en-US" sz="4000" b="1" u="sng" dirty="0" smtClean="0"/>
              <a:t>testimonies</a:t>
            </a:r>
            <a:r>
              <a:rPr lang="en-US" sz="4000" b="1" dirty="0" smtClean="0"/>
              <a:t>, </a:t>
            </a:r>
            <a:r>
              <a:rPr lang="en-US" sz="4000" b="1" dirty="0"/>
              <a:t>As much as in all riches.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70585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The Way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26 I </a:t>
            </a:r>
            <a:r>
              <a:rPr lang="en-US" sz="4000" b="1" dirty="0"/>
              <a:t>have told of </a:t>
            </a:r>
            <a:r>
              <a:rPr lang="en-US" sz="4000" b="1" u="sng" dirty="0"/>
              <a:t>my ways</a:t>
            </a:r>
            <a:r>
              <a:rPr lang="en-US" sz="4000" b="1" dirty="0"/>
              <a:t>, and You have answered me; Teach me Your </a:t>
            </a:r>
            <a:r>
              <a:rPr lang="en-US" sz="4000" b="1" dirty="0" smtClean="0"/>
              <a:t>statutes.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 smtClean="0"/>
              <a:t>27 Make </a:t>
            </a:r>
            <a:r>
              <a:rPr lang="en-US" sz="4000" b="1" dirty="0"/>
              <a:t>me understand </a:t>
            </a:r>
            <a:r>
              <a:rPr lang="en-US" sz="4000" b="1" u="sng" dirty="0"/>
              <a:t>the way of Your </a:t>
            </a:r>
            <a:r>
              <a:rPr lang="en-US" sz="4000" b="1" u="sng" dirty="0" smtClean="0"/>
              <a:t>precepts</a:t>
            </a:r>
            <a:r>
              <a:rPr lang="en-US" sz="4000" b="1" dirty="0" smtClean="0"/>
              <a:t>, </a:t>
            </a:r>
            <a:r>
              <a:rPr lang="en-US" sz="4000" b="1" dirty="0"/>
              <a:t>So I will meditate on Your wonders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29 Remove </a:t>
            </a:r>
            <a:r>
              <a:rPr lang="en-US" sz="4000" b="1" u="sng" dirty="0"/>
              <a:t>the false way</a:t>
            </a:r>
            <a:r>
              <a:rPr lang="en-US" sz="4000" b="1" dirty="0"/>
              <a:t> from me, And graciously grant me Your </a:t>
            </a:r>
            <a:r>
              <a:rPr lang="en-US" sz="4000" b="1" dirty="0" err="1" smtClean="0"/>
              <a:t>torah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30 I </a:t>
            </a:r>
            <a:r>
              <a:rPr lang="en-US" sz="4000" b="1" dirty="0"/>
              <a:t>have chosen </a:t>
            </a:r>
            <a:r>
              <a:rPr lang="en-US" sz="4000" b="1" dirty="0" smtClean="0"/>
              <a:t>the</a:t>
            </a:r>
            <a:r>
              <a:rPr lang="en-US" sz="4000" b="1" u="sng" dirty="0" smtClean="0"/>
              <a:t> </a:t>
            </a:r>
            <a:r>
              <a:rPr lang="en-US" sz="4000" b="1" u="sng" dirty="0"/>
              <a:t>way of </a:t>
            </a:r>
            <a:r>
              <a:rPr lang="en-US" sz="4000" b="1" u="sng" dirty="0" smtClean="0"/>
              <a:t>faith</a:t>
            </a:r>
            <a:r>
              <a:rPr lang="en-US" sz="4000" b="1" dirty="0" smtClean="0"/>
              <a:t>; </a:t>
            </a:r>
            <a:r>
              <a:rPr lang="en-US" sz="4000" b="1" dirty="0"/>
              <a:t>I have placed Your ordinances (</a:t>
            </a:r>
            <a:r>
              <a:rPr lang="en-US" sz="4000" b="1" dirty="0" err="1"/>
              <a:t>mishpat</a:t>
            </a:r>
            <a:r>
              <a:rPr lang="en-US" sz="4000" b="1" dirty="0"/>
              <a:t>) [before me</a:t>
            </a:r>
            <a:r>
              <a:rPr lang="en-US" sz="4000" b="1" dirty="0" smtClean="0"/>
              <a:t>].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04143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The Way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32 I </a:t>
            </a:r>
            <a:r>
              <a:rPr lang="en-US" sz="4000" b="1" dirty="0"/>
              <a:t>shall run </a:t>
            </a:r>
            <a:r>
              <a:rPr lang="en-US" sz="4000" b="1" u="sng" dirty="0"/>
              <a:t>the way of Your </a:t>
            </a:r>
            <a:r>
              <a:rPr lang="en-US" sz="4000" b="1" u="sng" dirty="0" smtClean="0"/>
              <a:t>commandments</a:t>
            </a:r>
            <a:r>
              <a:rPr lang="en-US" sz="4000" b="1" dirty="0" smtClean="0"/>
              <a:t>, </a:t>
            </a:r>
            <a:r>
              <a:rPr lang="en-US" sz="4000" b="1" dirty="0"/>
              <a:t>For You will enlarge my heart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33 Teach </a:t>
            </a:r>
            <a:r>
              <a:rPr lang="en-US" sz="4000" b="1" dirty="0"/>
              <a:t>me, O Yahuwah, </a:t>
            </a:r>
            <a:r>
              <a:rPr lang="en-US" sz="4000" b="1" u="sng" dirty="0"/>
              <a:t>the way of Your statutes</a:t>
            </a:r>
            <a:r>
              <a:rPr lang="en-US" sz="4000" b="1" dirty="0"/>
              <a:t> (</a:t>
            </a:r>
            <a:r>
              <a:rPr lang="en-US" sz="4000" b="1" dirty="0" err="1"/>
              <a:t>chukah</a:t>
            </a:r>
            <a:r>
              <a:rPr lang="en-US" sz="4000" b="1" dirty="0"/>
              <a:t>), And I shall observe it to the end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35 Make </a:t>
            </a:r>
            <a:r>
              <a:rPr lang="en-US" sz="4000" b="1" dirty="0"/>
              <a:t>me walk in the </a:t>
            </a:r>
            <a:r>
              <a:rPr lang="en-US" sz="4000" b="1" u="sng" dirty="0" smtClean="0"/>
              <a:t>way </a:t>
            </a:r>
            <a:r>
              <a:rPr lang="en-US" sz="4000" b="1" u="sng" dirty="0"/>
              <a:t>of Your commandments</a:t>
            </a:r>
            <a:r>
              <a:rPr lang="en-US" sz="4000" b="1" dirty="0"/>
              <a:t> (mitzvah), For I delight in it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 smtClean="0"/>
              <a:t>37 Pass </a:t>
            </a:r>
            <a:r>
              <a:rPr lang="en-US" sz="4000" b="1" dirty="0"/>
              <a:t>over my eyes from looking at vanity, And revive me </a:t>
            </a:r>
            <a:r>
              <a:rPr lang="en-US" sz="4000" b="1" u="sng" dirty="0"/>
              <a:t>in Your </a:t>
            </a:r>
            <a:r>
              <a:rPr lang="en-US" sz="4000" b="1" u="sng" dirty="0" smtClean="0"/>
              <a:t>ways</a:t>
            </a:r>
            <a:r>
              <a:rPr lang="en-US" sz="4000" b="1" dirty="0" smtClean="0"/>
              <a:t>.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62021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My</a:t>
            </a:r>
            <a:r>
              <a:rPr lang="en-US" sz="4800" b="1" dirty="0" smtClean="0">
                <a:latin typeface="+mn-lt"/>
              </a:rPr>
              <a:t> Way (according to the flesh)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59 </a:t>
            </a:r>
            <a:r>
              <a:rPr lang="en-US" sz="4000" b="1" dirty="0"/>
              <a:t>I have thought upon </a:t>
            </a:r>
            <a:r>
              <a:rPr lang="en-US" sz="4000" b="1" u="sng" dirty="0"/>
              <a:t>my ways</a:t>
            </a:r>
            <a:r>
              <a:rPr lang="en-US" sz="4000" b="1" dirty="0"/>
              <a:t>, And turned my feet to Your </a:t>
            </a:r>
            <a:r>
              <a:rPr lang="en-US" sz="4000" b="1" dirty="0" smtClean="0"/>
              <a:t>witnesses. </a:t>
            </a:r>
          </a:p>
          <a:p>
            <a:pPr marL="0" indent="0">
              <a:buNone/>
            </a:pPr>
            <a:r>
              <a:rPr lang="en-US" sz="3600" b="1" baseline="30000" smtClean="0"/>
              <a:t>101</a:t>
            </a:r>
            <a:r>
              <a:rPr lang="en-US" sz="3600" b="1" smtClean="0"/>
              <a:t> </a:t>
            </a:r>
            <a:r>
              <a:rPr lang="en-US" sz="3600" b="1" dirty="0"/>
              <a:t>I have restrained my feet from </a:t>
            </a:r>
            <a:r>
              <a:rPr lang="en-US" sz="3600" b="1" u="sng" dirty="0"/>
              <a:t>every evil way</a:t>
            </a:r>
            <a:r>
              <a:rPr lang="en-US" sz="3600" b="1" dirty="0"/>
              <a:t>, That I might guard Your word.</a:t>
            </a:r>
          </a:p>
          <a:p>
            <a:pPr marL="0" indent="0">
              <a:buNone/>
            </a:pPr>
            <a:r>
              <a:rPr lang="en-US" sz="3600" b="1" baseline="30000" dirty="0"/>
              <a:t>104</a:t>
            </a:r>
            <a:r>
              <a:rPr lang="en-US" sz="3600" b="1" dirty="0"/>
              <a:t> From Your overseers I get understanding; Therefore, I have hated </a:t>
            </a:r>
            <a:r>
              <a:rPr lang="en-US" sz="3600" b="1" u="sng" dirty="0"/>
              <a:t>every false way</a:t>
            </a:r>
            <a:r>
              <a:rPr lang="en-US" sz="3600" b="1" dirty="0"/>
              <a:t>.</a:t>
            </a:r>
          </a:p>
          <a:p>
            <a:pPr marL="0" indent="0">
              <a:buNone/>
            </a:pPr>
            <a:r>
              <a:rPr lang="en-US" sz="3600" b="1" baseline="30000" dirty="0"/>
              <a:t>128</a:t>
            </a:r>
            <a:r>
              <a:rPr lang="en-US" sz="3600" b="1" dirty="0"/>
              <a:t> Therefore all Your overseers I count as right; I have hated </a:t>
            </a:r>
            <a:r>
              <a:rPr lang="en-US" sz="3600" b="1" u="sng" dirty="0"/>
              <a:t>every false way</a:t>
            </a:r>
            <a:r>
              <a:rPr lang="en-US" sz="3600" b="1" dirty="0" smtClean="0"/>
              <a:t>.</a:t>
            </a:r>
            <a:endParaRPr lang="en-US" sz="3600" b="1" dirty="0"/>
          </a:p>
          <a:p>
            <a:pPr marL="0" indent="0">
              <a:buNone/>
            </a:pPr>
            <a:r>
              <a:rPr lang="en-US" sz="4000" b="1" dirty="0" smtClean="0"/>
              <a:t>168 I </a:t>
            </a:r>
            <a:r>
              <a:rPr lang="en-US" sz="4000" b="1" dirty="0"/>
              <a:t>have guarded Your overseers and Your testimonies, for </a:t>
            </a:r>
            <a:r>
              <a:rPr lang="en-US" sz="4000" b="1" u="sng" dirty="0"/>
              <a:t>all my ways</a:t>
            </a:r>
            <a:r>
              <a:rPr lang="en-US" sz="4000" b="1" dirty="0"/>
              <a:t> are before You</a:t>
            </a:r>
            <a:r>
              <a:rPr lang="en-US" sz="4000" b="1" dirty="0" smtClean="0"/>
              <a:t>.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47214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The Truth - </a:t>
            </a:r>
            <a:r>
              <a:rPr lang="en-US" sz="4800" b="1" dirty="0" err="1" smtClean="0">
                <a:latin typeface="+mn-lt"/>
              </a:rPr>
              <a:t>Emunah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 </a:t>
            </a:r>
            <a:r>
              <a:rPr lang="en-US" sz="4800" dirty="0" err="1">
                <a:latin typeface="Bwhebb" panose="00000400000000000000" pitchFamily="2" charset="0"/>
              </a:rPr>
              <a:t>hn"Wma</a:t>
            </a:r>
            <a:r>
              <a:rPr lang="en-US" sz="4800" dirty="0">
                <a:latin typeface="Bwhebb" panose="00000400000000000000" pitchFamily="2" charset="0"/>
              </a:rPr>
              <a:t>/ (</a:t>
            </a:r>
            <a:endParaRPr lang="en-US" sz="4800" dirty="0" smtClean="0">
              <a:latin typeface="Bwhebb" panose="00000400000000000000" pitchFamily="2" charset="0"/>
            </a:endParaRPr>
          </a:p>
          <a:p>
            <a:pPr marL="0" indent="0">
              <a:buNone/>
            </a:pPr>
            <a:r>
              <a:rPr lang="en-US" sz="4000" dirty="0" smtClean="0"/>
              <a:t>1</a:t>
            </a:r>
            <a:r>
              <a:rPr lang="en-US" sz="4000" dirty="0"/>
              <a:t>. </a:t>
            </a:r>
            <a:r>
              <a:rPr lang="en-US" sz="4000" b="1" dirty="0"/>
              <a:t>steadfastness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dirty="0"/>
              <a:t>2. </a:t>
            </a:r>
            <a:r>
              <a:rPr lang="en-US" sz="4000" b="1" dirty="0"/>
              <a:t>trustworthiness</a:t>
            </a:r>
            <a:r>
              <a:rPr lang="en-US" sz="4000" dirty="0"/>
              <a:t>, </a:t>
            </a:r>
            <a:r>
              <a:rPr lang="en-US" sz="4000" b="1" dirty="0"/>
              <a:t>faithfulness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dirty="0"/>
              <a:t>3. </a:t>
            </a:r>
            <a:r>
              <a:rPr lang="en-US" sz="4000" b="1" dirty="0" smtClean="0"/>
              <a:t>Honesty</a:t>
            </a:r>
          </a:p>
          <a:p>
            <a:pPr marL="0" indent="0">
              <a:buNone/>
            </a:pPr>
            <a:r>
              <a:rPr lang="en-US" sz="4000" b="1" dirty="0"/>
              <a:t>firmness, fidelity, steadiness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endParaRPr lang="en-US" sz="4000" b="1" dirty="0" smtClean="0"/>
          </a:p>
          <a:p>
            <a:pPr marL="0" indent="0" algn="ctr">
              <a:buNone/>
            </a:pPr>
            <a:r>
              <a:rPr lang="en-US" sz="4000" b="1" dirty="0" err="1" smtClean="0"/>
              <a:t>Emet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Truth, verily, amen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88384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The Truth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4000" b="1" baseline="30000" dirty="0"/>
              <a:t>30</a:t>
            </a:r>
            <a:r>
              <a:rPr lang="en-US" sz="4000" b="1" dirty="0"/>
              <a:t> I have chosen </a:t>
            </a:r>
            <a:r>
              <a:rPr lang="en-US" sz="4000" b="1" u="sng" dirty="0"/>
              <a:t>the way of </a:t>
            </a:r>
            <a:r>
              <a:rPr lang="en-US" sz="4000" b="1" u="sng" dirty="0" smtClean="0"/>
              <a:t>truth (</a:t>
            </a:r>
            <a:r>
              <a:rPr lang="en-US" sz="4000" b="1" u="sng" dirty="0" err="1" smtClean="0"/>
              <a:t>emunah</a:t>
            </a:r>
            <a:r>
              <a:rPr lang="en-US" sz="4000" b="1" u="sng" dirty="0" smtClean="0"/>
              <a:t>, faithfulness)</a:t>
            </a:r>
            <a:r>
              <a:rPr lang="en-US" sz="4000" b="1" dirty="0" smtClean="0"/>
              <a:t>; </a:t>
            </a:r>
            <a:r>
              <a:rPr lang="en-US" sz="4000" b="1" dirty="0"/>
              <a:t>Your right-rulings I have held level.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43</a:t>
            </a:r>
            <a:r>
              <a:rPr lang="en-US" sz="4000" b="1" dirty="0"/>
              <a:t> And do not take away from my mouth </a:t>
            </a:r>
            <a:r>
              <a:rPr lang="en-US" sz="4000" b="1" u="sng" dirty="0" smtClean="0"/>
              <a:t>the </a:t>
            </a:r>
            <a:r>
              <a:rPr lang="en-US" sz="4000" b="1" u="sng" dirty="0"/>
              <a:t>word of </a:t>
            </a:r>
            <a:r>
              <a:rPr lang="en-US" sz="4000" b="1" u="sng" dirty="0" smtClean="0"/>
              <a:t>truth</a:t>
            </a:r>
            <a:r>
              <a:rPr lang="en-US" sz="4000" b="1" dirty="0" smtClean="0"/>
              <a:t> (</a:t>
            </a:r>
            <a:r>
              <a:rPr lang="en-US" sz="4000" b="1" dirty="0" err="1" smtClean="0"/>
              <a:t>emet</a:t>
            </a:r>
            <a:r>
              <a:rPr lang="en-US" sz="4000" b="1" dirty="0" smtClean="0"/>
              <a:t>) </a:t>
            </a:r>
            <a:r>
              <a:rPr lang="en-US" sz="4000" b="1" dirty="0"/>
              <a:t>entirely, For I have waited for Your right-rulings</a:t>
            </a:r>
            <a:r>
              <a:rPr lang="en-US" sz="4000" b="1" dirty="0" smtClean="0"/>
              <a:t>;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138</a:t>
            </a:r>
            <a:r>
              <a:rPr lang="en-US" sz="4000" b="1" dirty="0"/>
              <a:t> You have commanded Your testimonies in righteousness and </a:t>
            </a:r>
            <a:r>
              <a:rPr lang="en-US" sz="4000" b="1" u="sng" dirty="0" smtClean="0"/>
              <a:t>truth (</a:t>
            </a:r>
            <a:r>
              <a:rPr lang="en-US" sz="4000" b="1" u="sng" dirty="0" err="1" smtClean="0"/>
              <a:t>emunah</a:t>
            </a:r>
            <a:r>
              <a:rPr lang="en-US" sz="4000" b="1" u="sng" dirty="0" smtClean="0"/>
              <a:t>)</a:t>
            </a:r>
            <a:r>
              <a:rPr lang="en-US" sz="4000" b="1" dirty="0" smtClean="0"/>
              <a:t>, </a:t>
            </a:r>
            <a:r>
              <a:rPr lang="en-US" sz="4000" b="1" dirty="0"/>
              <a:t>exceedingly.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142</a:t>
            </a:r>
            <a:r>
              <a:rPr lang="en-US" sz="4000" b="1" dirty="0"/>
              <a:t> Your righteousness is righteousness forever, And Your </a:t>
            </a:r>
            <a:r>
              <a:rPr lang="en-US" sz="4000" b="1" dirty="0" smtClean="0"/>
              <a:t>instruction (Torah) </a:t>
            </a:r>
            <a:r>
              <a:rPr lang="en-US" sz="4000" b="1" dirty="0"/>
              <a:t>is </a:t>
            </a:r>
            <a:r>
              <a:rPr lang="en-US" sz="4000" b="1" u="sng" dirty="0" smtClean="0"/>
              <a:t>truth</a:t>
            </a:r>
            <a:r>
              <a:rPr lang="en-US" sz="4000" b="1" dirty="0" smtClean="0"/>
              <a:t> (</a:t>
            </a:r>
            <a:r>
              <a:rPr lang="en-US" sz="4000" b="1" dirty="0" err="1" smtClean="0"/>
              <a:t>emet</a:t>
            </a:r>
            <a:r>
              <a:rPr lang="en-US" sz="4000" b="1" dirty="0" smtClean="0"/>
              <a:t>).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65360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The Truth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4000" b="1" baseline="30000" dirty="0"/>
              <a:t>151</a:t>
            </a:r>
            <a:r>
              <a:rPr lang="en-US" sz="4000" b="1" dirty="0"/>
              <a:t> You are near, O Yahuwah, and all Your commands are </a:t>
            </a:r>
            <a:r>
              <a:rPr lang="en-US" sz="4000" b="1" dirty="0" smtClean="0"/>
              <a:t>truth (</a:t>
            </a:r>
            <a:r>
              <a:rPr lang="en-US" sz="4000" b="1" dirty="0" err="1" smtClean="0"/>
              <a:t>emet</a:t>
            </a:r>
            <a:r>
              <a:rPr lang="en-US" sz="4000" b="1" dirty="0" smtClean="0"/>
              <a:t>).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160</a:t>
            </a:r>
            <a:r>
              <a:rPr lang="en-US" sz="4000" b="1" dirty="0"/>
              <a:t> The sum of Your word is </a:t>
            </a:r>
            <a:r>
              <a:rPr lang="en-US" sz="4000" b="1" dirty="0" smtClean="0"/>
              <a:t>truth (</a:t>
            </a:r>
            <a:r>
              <a:rPr lang="en-US" sz="4000" b="1" dirty="0" err="1" smtClean="0"/>
              <a:t>emet</a:t>
            </a:r>
            <a:r>
              <a:rPr lang="en-US" sz="4000" b="1" dirty="0" smtClean="0"/>
              <a:t>), </a:t>
            </a:r>
            <a:r>
              <a:rPr lang="en-US" sz="4000" b="1" dirty="0"/>
              <a:t>and all Your righteous right-rulings are forever</a:t>
            </a:r>
            <a:r>
              <a:rPr lang="en-US" sz="4000" b="1" dirty="0" smtClean="0"/>
              <a:t>.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38078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The </a:t>
            </a:r>
            <a:r>
              <a:rPr lang="en-US" sz="4800" b="1" dirty="0" smtClean="0">
                <a:latin typeface="+mn-lt"/>
              </a:rPr>
              <a:t>Life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4000" b="1" baseline="30000" dirty="0"/>
              <a:t>50</a:t>
            </a:r>
            <a:r>
              <a:rPr lang="en-US" sz="4000" b="1" dirty="0"/>
              <a:t> This is my comfort in my affliction, For </a:t>
            </a:r>
            <a:r>
              <a:rPr lang="en-US" sz="4000" b="1" u="sng" dirty="0"/>
              <a:t>Your word has given me life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93</a:t>
            </a:r>
            <a:r>
              <a:rPr lang="en-US" sz="4000" b="1" dirty="0"/>
              <a:t> Let me never forget Your overseers, for </a:t>
            </a:r>
            <a:r>
              <a:rPr lang="en-US" sz="4000" b="1" u="sng" dirty="0"/>
              <a:t>by them You have given me life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baseline="30000" dirty="0"/>
              <a:t>109</a:t>
            </a:r>
            <a:r>
              <a:rPr lang="en-US" sz="4000" b="1" dirty="0"/>
              <a:t> </a:t>
            </a:r>
            <a:r>
              <a:rPr lang="en-US" sz="4000" b="1" u="sng" dirty="0"/>
              <a:t>My life</a:t>
            </a:r>
            <a:r>
              <a:rPr lang="en-US" sz="4000" b="1" dirty="0"/>
              <a:t> is in my hand continually, And </a:t>
            </a:r>
            <a:r>
              <a:rPr lang="en-US" sz="4000" b="1" u="sng" dirty="0"/>
              <a:t>Your instruction I have not forgotten</a:t>
            </a:r>
            <a:r>
              <a:rPr lang="en-US" sz="4000" b="1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8608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Torah is </a:t>
            </a:r>
            <a:r>
              <a:rPr lang="en-US" sz="4800" b="1" dirty="0" smtClean="0">
                <a:latin typeface="+mn-lt"/>
              </a:rPr>
              <a:t>Life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"I </a:t>
            </a:r>
            <a:r>
              <a:rPr lang="en-US" sz="4000" b="1" dirty="0"/>
              <a:t>call heaven and earth to witness against you today, that I have set before you life and death, the blessing and the curse. So choose life in order that you may live, you and your </a:t>
            </a:r>
            <a:r>
              <a:rPr lang="en-US" sz="4000" b="1" dirty="0" smtClean="0"/>
              <a:t>descendants, by </a:t>
            </a:r>
            <a:r>
              <a:rPr lang="en-US" sz="4000" b="1" dirty="0"/>
              <a:t>loving Yahuwah your Elohim, by obeying His voice, and by holding fast to Him; for this is your life and the length of your days, that you may live in the land which Yahuwah swore to your fathers, to Abraham, Yitzchak, and </a:t>
            </a:r>
            <a:r>
              <a:rPr lang="en-US" sz="4000" b="1" dirty="0" err="1"/>
              <a:t>Ya'acob</a:t>
            </a:r>
            <a:r>
              <a:rPr lang="en-US" sz="4000" b="1" dirty="0"/>
              <a:t>, to give them."</a:t>
            </a:r>
          </a:p>
          <a:p>
            <a:pPr marL="0" indent="0">
              <a:buNone/>
            </a:pPr>
            <a:r>
              <a:rPr lang="en-US" sz="4000" b="1" dirty="0" err="1" smtClean="0"/>
              <a:t>Devarim</a:t>
            </a:r>
            <a:r>
              <a:rPr lang="en-US" sz="4000" b="1" dirty="0" smtClean="0"/>
              <a:t> 30:19-20</a:t>
            </a:r>
            <a:endParaRPr lang="en-US" sz="4000" b="1" dirty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94472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Torah is </a:t>
            </a:r>
            <a:r>
              <a:rPr lang="en-US" sz="4800" b="1" dirty="0" smtClean="0">
                <a:latin typeface="+mn-lt"/>
              </a:rPr>
              <a:t>Life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When </a:t>
            </a:r>
            <a:r>
              <a:rPr lang="en-US" sz="4000" b="1" dirty="0"/>
              <a:t>Mosheh had finished speaking all these words to all Israel</a:t>
            </a:r>
            <a:r>
              <a:rPr lang="en-US" sz="4000" b="1" dirty="0" smtClean="0"/>
              <a:t>, </a:t>
            </a:r>
            <a:r>
              <a:rPr lang="en-US" sz="4000" b="1" dirty="0"/>
              <a:t>he said to them, "Take to your heart all the words with which I am warning you today, which you shall command your sons to observe carefully, [even] all the words of this </a:t>
            </a:r>
            <a:r>
              <a:rPr lang="en-US" sz="4000" b="1" dirty="0" smtClean="0"/>
              <a:t>Instruction (</a:t>
            </a:r>
            <a:r>
              <a:rPr lang="en-US" sz="4000" b="1" dirty="0" err="1"/>
              <a:t>torah</a:t>
            </a:r>
            <a:r>
              <a:rPr lang="en-US" sz="4000" b="1" dirty="0"/>
              <a:t>).</a:t>
            </a:r>
          </a:p>
          <a:p>
            <a:pPr marL="0" indent="0">
              <a:buNone/>
            </a:pPr>
            <a:r>
              <a:rPr lang="en-US" sz="4000" b="1" u="sng" dirty="0" smtClean="0"/>
              <a:t>For </a:t>
            </a:r>
            <a:r>
              <a:rPr lang="en-US" sz="4000" b="1" u="sng" dirty="0"/>
              <a:t>it is not an idle word for you; indeed it is your life</a:t>
            </a:r>
            <a:r>
              <a:rPr lang="en-US" sz="4000" b="1" dirty="0"/>
              <a:t>. And by this word you will prolong your days in the land, which you are about to cross the Jordan to possess</a:t>
            </a:r>
            <a:r>
              <a:rPr lang="en-US" sz="4000" b="1" dirty="0" smtClean="0"/>
              <a:t>.“  </a:t>
            </a:r>
            <a:r>
              <a:rPr lang="en-US" sz="4000" b="1" dirty="0" err="1" smtClean="0"/>
              <a:t>Devarim</a:t>
            </a:r>
            <a:r>
              <a:rPr lang="en-US" sz="4000" b="1" dirty="0" smtClean="0"/>
              <a:t> 32:45-47</a:t>
            </a: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35385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Way Truth Life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How is the Torah “the Way, the Truth and the Life”?</a:t>
            </a:r>
          </a:p>
          <a:p>
            <a:pPr marL="0" indent="0">
              <a:buNone/>
            </a:pPr>
            <a:r>
              <a:rPr lang="en-US" sz="4000" b="1" dirty="0" smtClean="0"/>
              <a:t>Yahusha </a:t>
            </a:r>
            <a:r>
              <a:rPr lang="en-US" sz="4000" b="1" dirty="0"/>
              <a:t>said to him, "I am the way, and the truth, and the life; no one comes to the Father but through Me</a:t>
            </a:r>
            <a:r>
              <a:rPr lang="en-US" sz="4000" b="1" dirty="0" smtClean="0"/>
              <a:t>.”  4</a:t>
            </a:r>
            <a:r>
              <a:rPr lang="en-US" sz="4000" b="1" baseline="30000" dirty="0" smtClean="0"/>
              <a:t>th</a:t>
            </a:r>
            <a:r>
              <a:rPr lang="en-US" sz="4000" b="1" dirty="0" smtClean="0"/>
              <a:t> Gospel 14:6</a:t>
            </a:r>
          </a:p>
          <a:p>
            <a:pPr marL="0" indent="0">
              <a:buNone/>
            </a:pPr>
            <a:r>
              <a:rPr lang="en-US" sz="4000" b="1" dirty="0"/>
              <a:t>How is the Messiah “the Way, the Truth and the Life”?</a:t>
            </a:r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418238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119:61-64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61 The </a:t>
            </a:r>
            <a:r>
              <a:rPr lang="en-US" sz="4000" b="1" dirty="0"/>
              <a:t>cords of the wrong have surrounded me, Your Instruction (</a:t>
            </a:r>
            <a:r>
              <a:rPr lang="en-US" sz="4000" b="1" dirty="0" err="1"/>
              <a:t>torah</a:t>
            </a:r>
            <a:r>
              <a:rPr lang="en-US" sz="4000" b="1" dirty="0"/>
              <a:t>)</a:t>
            </a:r>
            <a:r>
              <a:rPr lang="en-US" sz="4000" b="1" dirty="0" smtClean="0"/>
              <a:t> </a:t>
            </a:r>
            <a:r>
              <a:rPr lang="en-US" sz="4000" b="1" dirty="0"/>
              <a:t>I have not forgotten.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62 At </a:t>
            </a:r>
            <a:r>
              <a:rPr lang="en-US" sz="4000" b="1" dirty="0"/>
              <a:t>midnight I rise to give thanks to You, For Your righteous right-rulings (</a:t>
            </a:r>
            <a:r>
              <a:rPr lang="en-US" sz="4000" b="1" dirty="0" err="1"/>
              <a:t>mishpat</a:t>
            </a:r>
            <a:r>
              <a:rPr lang="en-US" sz="4000" b="1" dirty="0" smtClean="0"/>
              <a:t>). </a:t>
            </a:r>
          </a:p>
          <a:p>
            <a:pPr marL="0" indent="0">
              <a:buNone/>
            </a:pPr>
            <a:r>
              <a:rPr lang="en-US" sz="4000" b="1" dirty="0" smtClean="0"/>
              <a:t>63 I </a:t>
            </a:r>
            <a:r>
              <a:rPr lang="en-US" sz="4000" b="1" dirty="0"/>
              <a:t>am a companion of all who fear You, And of those guarding Your overseers (</a:t>
            </a:r>
            <a:r>
              <a:rPr lang="en-US" sz="4000" b="1" dirty="0" err="1"/>
              <a:t>piqud</a:t>
            </a:r>
            <a:r>
              <a:rPr lang="en-US" sz="4000" b="1" dirty="0" smtClean="0"/>
              <a:t>). </a:t>
            </a:r>
          </a:p>
          <a:p>
            <a:pPr marL="0" indent="0">
              <a:buNone/>
            </a:pPr>
            <a:r>
              <a:rPr lang="en-US" sz="4000" b="1" dirty="0" smtClean="0"/>
              <a:t>64 O </a:t>
            </a:r>
            <a:r>
              <a:rPr lang="en-US" sz="4800" b="1" dirty="0" err="1">
                <a:latin typeface="Bwhebb" panose="00000400000000000000" pitchFamily="2" charset="0"/>
              </a:rPr>
              <a:t>hwhy</a:t>
            </a:r>
            <a:r>
              <a:rPr lang="en-US" sz="4000" b="1" dirty="0" smtClean="0"/>
              <a:t>, </a:t>
            </a:r>
            <a:r>
              <a:rPr lang="en-US" sz="4000" b="1" dirty="0"/>
              <a:t>Your </a:t>
            </a:r>
            <a:r>
              <a:rPr lang="en-US" sz="4000" b="1" dirty="0" smtClean="0"/>
              <a:t>kindness (</a:t>
            </a:r>
            <a:r>
              <a:rPr lang="en-US" sz="4000" b="1" dirty="0" err="1" smtClean="0"/>
              <a:t>chesed</a:t>
            </a:r>
            <a:r>
              <a:rPr lang="en-US" sz="4000" b="1" dirty="0" smtClean="0"/>
              <a:t>) </a:t>
            </a:r>
            <a:r>
              <a:rPr lang="en-US" sz="4000" b="1" dirty="0"/>
              <a:t>has filled the earth; Teach me Your precepts (</a:t>
            </a:r>
            <a:r>
              <a:rPr lang="en-US" sz="4000" b="1" dirty="0" err="1"/>
              <a:t>chukah</a:t>
            </a:r>
            <a:r>
              <a:rPr lang="en-US" sz="4000" b="1" dirty="0" smtClean="0"/>
              <a:t>). </a:t>
            </a:r>
            <a:endParaRPr lang="en-US" sz="2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43073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119:65-68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65 You </a:t>
            </a:r>
            <a:r>
              <a:rPr lang="en-US" sz="4000" b="1" dirty="0"/>
              <a:t>have done good to Your servant, O </a:t>
            </a:r>
            <a:r>
              <a:rPr lang="en-US" sz="4800" b="1" dirty="0" err="1">
                <a:latin typeface="Bwhebb" panose="00000400000000000000" pitchFamily="2" charset="0"/>
              </a:rPr>
              <a:t>hwhy</a:t>
            </a:r>
            <a:r>
              <a:rPr lang="en-US" sz="4000" b="1" dirty="0" smtClean="0"/>
              <a:t>, </a:t>
            </a:r>
            <a:r>
              <a:rPr lang="en-US" sz="4000" b="1" dirty="0"/>
              <a:t>According to Your word (</a:t>
            </a:r>
            <a:r>
              <a:rPr lang="en-US" sz="4000" b="1" dirty="0" err="1"/>
              <a:t>dabar</a:t>
            </a:r>
            <a:r>
              <a:rPr lang="en-US" sz="4000" b="1" dirty="0" smtClean="0"/>
              <a:t>). </a:t>
            </a:r>
          </a:p>
          <a:p>
            <a:pPr marL="0" indent="0">
              <a:buNone/>
            </a:pPr>
            <a:r>
              <a:rPr lang="en-US" sz="4000" b="1" dirty="0" smtClean="0"/>
              <a:t>66 Teach </a:t>
            </a:r>
            <a:r>
              <a:rPr lang="en-US" sz="4000" b="1" dirty="0"/>
              <a:t>me good sense and knowledge, For I have trusted in Your </a:t>
            </a:r>
            <a:r>
              <a:rPr lang="en-US" sz="4000" b="1" dirty="0" smtClean="0"/>
              <a:t>commands (mitzvah). </a:t>
            </a:r>
          </a:p>
          <a:p>
            <a:pPr marL="0" indent="0">
              <a:buNone/>
            </a:pPr>
            <a:r>
              <a:rPr lang="en-US" sz="4000" b="1" dirty="0" smtClean="0"/>
              <a:t>67 Before </a:t>
            </a:r>
            <a:r>
              <a:rPr lang="en-US" sz="4000" b="1" dirty="0"/>
              <a:t>I was afflicted I myself was going astray, But now I have guarded Your spoken word (</a:t>
            </a:r>
            <a:r>
              <a:rPr lang="en-US" sz="4000" b="1" dirty="0" err="1"/>
              <a:t>imrah</a:t>
            </a:r>
            <a:r>
              <a:rPr lang="en-US" sz="4000" b="1" dirty="0"/>
              <a:t>)</a:t>
            </a:r>
            <a:r>
              <a:rPr lang="en-US" sz="4000" b="1" dirty="0" smtClean="0"/>
              <a:t>. </a:t>
            </a:r>
          </a:p>
          <a:p>
            <a:pPr marL="0" indent="0">
              <a:buNone/>
            </a:pPr>
            <a:r>
              <a:rPr lang="en-US" sz="4000" b="1" dirty="0" smtClean="0"/>
              <a:t>68 You </a:t>
            </a:r>
            <a:r>
              <a:rPr lang="en-US" sz="4000" b="1" dirty="0"/>
              <a:t>are good, and do good; Teach me Your precepts (</a:t>
            </a:r>
            <a:r>
              <a:rPr lang="en-US" sz="4000" b="1" dirty="0" err="1"/>
              <a:t>chukah</a:t>
            </a:r>
            <a:r>
              <a:rPr lang="en-US" sz="4000" b="1" dirty="0" smtClean="0"/>
              <a:t>).</a:t>
            </a:r>
            <a:endParaRPr lang="en-US" sz="2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50691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119:69-72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69 The </a:t>
            </a:r>
            <a:r>
              <a:rPr lang="en-US" sz="4000" b="1" dirty="0"/>
              <a:t>proud have forged a lie against me, With all my heart I observe Your overseers (</a:t>
            </a:r>
            <a:r>
              <a:rPr lang="en-US" sz="4000" b="1" dirty="0" err="1"/>
              <a:t>piqud</a:t>
            </a:r>
            <a:r>
              <a:rPr lang="en-US" sz="4000" b="1" dirty="0" smtClean="0"/>
              <a:t>). </a:t>
            </a:r>
          </a:p>
          <a:p>
            <a:pPr marL="0" indent="0">
              <a:buNone/>
            </a:pPr>
            <a:r>
              <a:rPr lang="en-US" sz="4000" b="1" dirty="0" smtClean="0"/>
              <a:t>70 Their </a:t>
            </a:r>
            <a:r>
              <a:rPr lang="en-US" sz="4000" b="1" dirty="0"/>
              <a:t>heart has become like fat, Without feeling; I have delighted in Your </a:t>
            </a:r>
            <a:r>
              <a:rPr lang="en-US" sz="4000" b="1" dirty="0" smtClean="0"/>
              <a:t>Instruction </a:t>
            </a:r>
            <a:r>
              <a:rPr lang="en-US" sz="4000" b="1" dirty="0"/>
              <a:t>(</a:t>
            </a:r>
            <a:r>
              <a:rPr lang="en-US" sz="4000" b="1" dirty="0" err="1"/>
              <a:t>torah</a:t>
            </a:r>
            <a:r>
              <a:rPr lang="en-US" sz="4000" b="1" dirty="0"/>
              <a:t>)</a:t>
            </a:r>
            <a:r>
              <a:rPr lang="en-US" sz="4000" b="1" dirty="0" smtClean="0"/>
              <a:t>. </a:t>
            </a:r>
          </a:p>
          <a:p>
            <a:pPr marL="0" indent="0">
              <a:buNone/>
            </a:pPr>
            <a:r>
              <a:rPr lang="en-US" sz="4000" b="1" dirty="0" smtClean="0"/>
              <a:t>71 It </a:t>
            </a:r>
            <a:r>
              <a:rPr lang="en-US" sz="4000" b="1" dirty="0"/>
              <a:t>was good for me that I was afflicted, That I might learn Your precepts (</a:t>
            </a:r>
            <a:r>
              <a:rPr lang="en-US" sz="4000" b="1" dirty="0" err="1"/>
              <a:t>chukah</a:t>
            </a:r>
            <a:r>
              <a:rPr lang="en-US" sz="4000" b="1" dirty="0" smtClean="0"/>
              <a:t>). </a:t>
            </a:r>
          </a:p>
          <a:p>
            <a:pPr marL="0" indent="0">
              <a:buNone/>
            </a:pPr>
            <a:r>
              <a:rPr lang="en-US" sz="4000" b="1" dirty="0" smtClean="0"/>
              <a:t>72 The </a:t>
            </a:r>
            <a:r>
              <a:rPr lang="en-US" sz="4000" b="1" dirty="0"/>
              <a:t>Instruction (</a:t>
            </a:r>
            <a:r>
              <a:rPr lang="en-US" sz="4000" b="1" dirty="0" err="1"/>
              <a:t>torah</a:t>
            </a:r>
            <a:r>
              <a:rPr lang="en-US" sz="4000" b="1" dirty="0"/>
              <a:t>)</a:t>
            </a:r>
            <a:r>
              <a:rPr lang="en-US" sz="4000" b="1" dirty="0" smtClean="0"/>
              <a:t> </a:t>
            </a:r>
            <a:r>
              <a:rPr lang="en-US" sz="4000" b="1" dirty="0"/>
              <a:t>of Your mouth is better to me Than thousands of gold and silver pieces. </a:t>
            </a:r>
            <a:endParaRPr lang="en-US" sz="2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87808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119:73-76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27652"/>
            <a:ext cx="10972800" cy="58486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73 Your </a:t>
            </a:r>
            <a:r>
              <a:rPr lang="en-US" sz="4000" b="1" dirty="0"/>
              <a:t>hands have made me and formed me; Make me understand, that I might learn Your </a:t>
            </a:r>
            <a:r>
              <a:rPr lang="en-US" sz="4000" b="1" dirty="0" smtClean="0"/>
              <a:t>commands </a:t>
            </a:r>
            <a:r>
              <a:rPr lang="en-US" sz="4000" b="1" dirty="0"/>
              <a:t>(mitzvah</a:t>
            </a:r>
            <a:r>
              <a:rPr lang="en-US" sz="4000" b="1" dirty="0" smtClean="0"/>
              <a:t>). 74 Those </a:t>
            </a:r>
            <a:r>
              <a:rPr lang="en-US" sz="4000" b="1" dirty="0"/>
              <a:t>who fear You see me and rejoice, For I have waited for Your word (</a:t>
            </a:r>
            <a:r>
              <a:rPr lang="en-US" sz="4000" b="1" dirty="0" err="1"/>
              <a:t>dabar</a:t>
            </a:r>
            <a:r>
              <a:rPr lang="en-US" sz="4000" b="1" dirty="0" smtClean="0"/>
              <a:t>). 75 I </a:t>
            </a:r>
            <a:r>
              <a:rPr lang="en-US" sz="4000" b="1" dirty="0"/>
              <a:t>know, O </a:t>
            </a:r>
            <a:r>
              <a:rPr lang="en-US" sz="4800" b="1" dirty="0" err="1">
                <a:latin typeface="Bwhebb" panose="00000400000000000000" pitchFamily="2" charset="0"/>
              </a:rPr>
              <a:t>hwhy</a:t>
            </a:r>
            <a:r>
              <a:rPr lang="en-US" sz="4000" b="1" dirty="0" smtClean="0"/>
              <a:t>, </a:t>
            </a:r>
            <a:r>
              <a:rPr lang="en-US" sz="4000" b="1" dirty="0"/>
              <a:t>That Your right-rulings (</a:t>
            </a:r>
            <a:r>
              <a:rPr lang="en-US" sz="4000" b="1" dirty="0" err="1"/>
              <a:t>mishpat</a:t>
            </a:r>
            <a:r>
              <a:rPr lang="en-US" sz="4000" b="1" dirty="0" smtClean="0"/>
              <a:t>) </a:t>
            </a:r>
            <a:r>
              <a:rPr lang="en-US" sz="4000" b="1" dirty="0"/>
              <a:t>are righteous, And in trustworthiness You have afflicted me.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76 Please </a:t>
            </a:r>
            <a:r>
              <a:rPr lang="en-US" sz="4000" b="1" dirty="0"/>
              <a:t>let Your kindness be for my comfort, According to Your spoken word (</a:t>
            </a:r>
            <a:r>
              <a:rPr lang="en-US" sz="4000" b="1" dirty="0" err="1"/>
              <a:t>imrah</a:t>
            </a:r>
            <a:r>
              <a:rPr lang="en-US" sz="4000" b="1" dirty="0"/>
              <a:t>)</a:t>
            </a:r>
            <a:r>
              <a:rPr lang="en-US" sz="4000" b="1" dirty="0" smtClean="0"/>
              <a:t> </a:t>
            </a:r>
            <a:r>
              <a:rPr lang="en-US" sz="4000" b="1" dirty="0"/>
              <a:t>to Your </a:t>
            </a:r>
            <a:r>
              <a:rPr lang="en-US" sz="4000" b="1" dirty="0" smtClean="0"/>
              <a:t>servant.</a:t>
            </a:r>
            <a:endParaRPr lang="en-US" sz="2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95565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Summary of David’s Take on Affliction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27652"/>
            <a:ext cx="10972800" cy="58486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/>
              <a:t>50 This is my comfort in my affliction, For Your spoken word (</a:t>
            </a:r>
            <a:r>
              <a:rPr lang="en-US" sz="4000" b="1" dirty="0" err="1"/>
              <a:t>imrah</a:t>
            </a:r>
            <a:r>
              <a:rPr lang="en-US" sz="4000" b="1" dirty="0"/>
              <a:t>) has given me life. </a:t>
            </a:r>
          </a:p>
          <a:p>
            <a:pPr marL="0" indent="0">
              <a:buNone/>
            </a:pPr>
            <a:r>
              <a:rPr lang="en-US" sz="4000" b="1" dirty="0" smtClean="0"/>
              <a:t>67 </a:t>
            </a:r>
            <a:r>
              <a:rPr lang="en-US" sz="4000" b="1" dirty="0"/>
              <a:t>Before I was afflicted I myself was going astray, But now I have guarded Your spoken word (</a:t>
            </a:r>
            <a:r>
              <a:rPr lang="en-US" sz="4000" b="1" dirty="0" err="1"/>
              <a:t>imrah</a:t>
            </a:r>
            <a:r>
              <a:rPr lang="en-US" sz="4000" b="1" dirty="0"/>
              <a:t>). </a:t>
            </a:r>
          </a:p>
          <a:p>
            <a:pPr marL="0" indent="0">
              <a:buNone/>
            </a:pPr>
            <a:r>
              <a:rPr lang="en-US" sz="4000" b="1" dirty="0"/>
              <a:t>71 It was good for me that I was afflicted, That I might learn Your precepts (</a:t>
            </a:r>
            <a:r>
              <a:rPr lang="en-US" sz="4000" b="1" dirty="0" err="1"/>
              <a:t>chukah</a:t>
            </a:r>
            <a:r>
              <a:rPr lang="en-US" sz="4000" b="1" dirty="0"/>
              <a:t>). </a:t>
            </a:r>
          </a:p>
          <a:p>
            <a:pPr marL="0" indent="0">
              <a:buNone/>
            </a:pPr>
            <a:r>
              <a:rPr lang="en-US" sz="4000" b="1" dirty="0" smtClean="0"/>
              <a:t>75 </a:t>
            </a:r>
            <a:r>
              <a:rPr lang="en-US" sz="4000" b="1" dirty="0"/>
              <a:t>I know, O </a:t>
            </a:r>
            <a:r>
              <a:rPr lang="en-US" sz="4800" b="1" dirty="0" err="1">
                <a:latin typeface="Bwhebb" panose="00000400000000000000" pitchFamily="2" charset="0"/>
              </a:rPr>
              <a:t>hwhy</a:t>
            </a:r>
            <a:r>
              <a:rPr lang="en-US" sz="4000" b="1" dirty="0"/>
              <a:t>, That Your right-rulings (</a:t>
            </a:r>
            <a:r>
              <a:rPr lang="en-US" sz="4000" b="1" dirty="0" err="1"/>
              <a:t>mishpat</a:t>
            </a:r>
            <a:r>
              <a:rPr lang="en-US" sz="4000" b="1" dirty="0"/>
              <a:t>) are righteous, And in trustworthiness You have afflicted me. </a:t>
            </a:r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95959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Psalm 119:77-80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77 Let </a:t>
            </a:r>
            <a:r>
              <a:rPr lang="en-US" sz="4000" b="1" dirty="0"/>
              <a:t>Your compassions come to me, That I might live, For Your Instruction (</a:t>
            </a:r>
            <a:r>
              <a:rPr lang="en-US" sz="4000" b="1" dirty="0" err="1"/>
              <a:t>torah</a:t>
            </a:r>
            <a:r>
              <a:rPr lang="en-US" sz="4000" b="1" dirty="0"/>
              <a:t>)</a:t>
            </a:r>
            <a:r>
              <a:rPr lang="en-US" sz="4000" b="1" dirty="0" smtClean="0"/>
              <a:t> </a:t>
            </a:r>
            <a:r>
              <a:rPr lang="en-US" sz="4000" b="1" dirty="0"/>
              <a:t>is my delight. </a:t>
            </a:r>
            <a:endParaRPr lang="en-US" sz="4000" b="1" dirty="0" smtClean="0"/>
          </a:p>
          <a:p>
            <a:pPr marL="0" indent="0">
              <a:buNone/>
            </a:pPr>
            <a:r>
              <a:rPr lang="en-US" sz="4000" b="1" dirty="0" smtClean="0"/>
              <a:t>78 Let </a:t>
            </a:r>
            <a:r>
              <a:rPr lang="en-US" sz="4000" b="1" dirty="0"/>
              <a:t>the proud be put to shame, For with lies they perverted me; But I study Your overseers (</a:t>
            </a:r>
            <a:r>
              <a:rPr lang="en-US" sz="4000" b="1" dirty="0" err="1"/>
              <a:t>piqud</a:t>
            </a:r>
            <a:r>
              <a:rPr lang="en-US" sz="4000" b="1" dirty="0"/>
              <a:t>).</a:t>
            </a:r>
            <a:r>
              <a:rPr lang="en-US" sz="4000" b="1" dirty="0" smtClean="0"/>
              <a:t> </a:t>
            </a:r>
          </a:p>
          <a:p>
            <a:pPr marL="0" indent="0">
              <a:buNone/>
            </a:pPr>
            <a:r>
              <a:rPr lang="en-US" sz="4000" b="1" dirty="0" smtClean="0"/>
              <a:t>79 Let </a:t>
            </a:r>
            <a:r>
              <a:rPr lang="en-US" sz="4000" b="1" dirty="0"/>
              <a:t>those who fear You turn to me, And those who know Your witnesses (</a:t>
            </a:r>
            <a:r>
              <a:rPr lang="en-US" sz="4000" b="1" dirty="0" err="1"/>
              <a:t>edah</a:t>
            </a:r>
            <a:r>
              <a:rPr lang="en-US" sz="4000" b="1" dirty="0" smtClean="0"/>
              <a:t>). </a:t>
            </a:r>
          </a:p>
          <a:p>
            <a:pPr marL="0" indent="0">
              <a:buNone/>
            </a:pPr>
            <a:r>
              <a:rPr lang="en-US" sz="4000" b="1" dirty="0" smtClean="0"/>
              <a:t>80 Let </a:t>
            </a:r>
            <a:r>
              <a:rPr lang="en-US" sz="4000" b="1" dirty="0"/>
              <a:t>my heart be perfect in Your precepts (</a:t>
            </a:r>
            <a:r>
              <a:rPr lang="en-US" sz="4000" b="1" dirty="0" err="1"/>
              <a:t>chukah</a:t>
            </a:r>
            <a:r>
              <a:rPr lang="en-US" sz="4000" b="1" dirty="0" smtClean="0"/>
              <a:t>), </a:t>
            </a:r>
            <a:r>
              <a:rPr lang="en-US" sz="4000" b="1" dirty="0"/>
              <a:t>So that I am not put to shame. </a:t>
            </a:r>
            <a:endParaRPr lang="en-US" sz="2000" b="1" dirty="0" smtClean="0"/>
          </a:p>
          <a:p>
            <a:pPr marL="0" indent="0">
              <a:buNone/>
            </a:pPr>
            <a:endParaRPr lang="en-US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5036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5297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Summary of Verses </a:t>
            </a:r>
            <a:r>
              <a:rPr lang="en-US" sz="4800" b="1" dirty="0" smtClean="0">
                <a:latin typeface="+mn-lt"/>
              </a:rPr>
              <a:t>40-80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0852"/>
            <a:ext cx="10972800" cy="5645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David’s love for the Word of Yah is unquestionab</a:t>
            </a:r>
            <a:r>
              <a:rPr lang="en-US" sz="4000" b="1" dirty="0" smtClean="0"/>
              <a:t>le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 smtClean="0"/>
              <a:t>We have an answer to all who ask us of the hope we have by reciting </a:t>
            </a:r>
            <a:r>
              <a:rPr lang="en-US" sz="4000" b="1" dirty="0" err="1" smtClean="0"/>
              <a:t>Yah’s</a:t>
            </a:r>
            <a:r>
              <a:rPr lang="en-US" sz="4000" b="1" dirty="0" smtClean="0"/>
              <a:t> Word!</a:t>
            </a:r>
          </a:p>
          <a:p>
            <a:pPr marL="0" indent="0">
              <a:buNone/>
            </a:pPr>
            <a:r>
              <a:rPr lang="en-US" sz="4000" b="1" dirty="0" smtClean="0"/>
              <a:t>The Word (instruction) of Yah is the way, truth, life</a:t>
            </a:r>
          </a:p>
          <a:p>
            <a:pPr marL="0" indent="0">
              <a:buNone/>
            </a:pPr>
            <a:r>
              <a:rPr lang="en-US" sz="4000" b="1" dirty="0" smtClean="0"/>
              <a:t>Affliction is for my benefit and growth</a:t>
            </a:r>
          </a:p>
        </p:txBody>
      </p:sp>
    </p:spTree>
    <p:extLst>
      <p:ext uri="{BB962C8B-B14F-4D97-AF65-F5344CB8AC3E}">
        <p14:creationId xmlns:p14="http://schemas.microsoft.com/office/powerpoint/2010/main" val="247858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229" y="348344"/>
            <a:ext cx="10678887" cy="63137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What Say You?</a:t>
            </a:r>
          </a:p>
          <a:p>
            <a:pPr algn="ctr">
              <a:buNone/>
            </a:pPr>
            <a:r>
              <a:rPr lang="en-US" sz="4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Your Turn to Respond to the Teaching </a:t>
            </a:r>
          </a:p>
          <a:p>
            <a:pPr marL="0" indent="0">
              <a:buNone/>
            </a:pPr>
            <a:r>
              <a:rPr lang="en-US" sz="4000" b="1" dirty="0"/>
              <a:t>Questions</a:t>
            </a:r>
          </a:p>
          <a:p>
            <a:pPr marL="0" indent="0">
              <a:buNone/>
            </a:pPr>
            <a:r>
              <a:rPr lang="en-US" sz="4000" b="1" dirty="0"/>
              <a:t>Comments</a:t>
            </a:r>
          </a:p>
          <a:p>
            <a:pPr marL="0" indent="0">
              <a:buNone/>
            </a:pPr>
            <a:r>
              <a:rPr lang="en-US" sz="4000" b="1" dirty="0"/>
              <a:t>Testimonies</a:t>
            </a:r>
          </a:p>
          <a:p>
            <a:pPr marL="0" indent="0">
              <a:buNone/>
            </a:pPr>
            <a:r>
              <a:rPr lang="en-US" sz="4000" b="1" dirty="0"/>
              <a:t>Prophesies</a:t>
            </a:r>
          </a:p>
          <a:p>
            <a:pPr marL="0" indent="0">
              <a:buNone/>
            </a:pPr>
            <a:r>
              <a:rPr lang="en-US" sz="4000" b="1" dirty="0"/>
              <a:t>Prayer Requests</a:t>
            </a:r>
          </a:p>
        </p:txBody>
      </p:sp>
    </p:spTree>
    <p:extLst>
      <p:ext uri="{BB962C8B-B14F-4D97-AF65-F5344CB8AC3E}">
        <p14:creationId xmlns:p14="http://schemas.microsoft.com/office/powerpoint/2010/main" val="90055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86" y="876303"/>
            <a:ext cx="10462381" cy="51435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>
                <a:solidFill>
                  <a:schemeClr val="tx1"/>
                </a:solidFill>
                <a:latin typeface="+mn-lt"/>
              </a:rPr>
              <a:t>You Can Get More Information About Many Other Bible Study Topics From a Hebraic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</a:rPr>
              <a:t>Perspective At </a:t>
            </a:r>
            <a:r>
              <a:rPr lang="en-US" sz="4000" b="1" dirty="0">
                <a:solidFill>
                  <a:schemeClr val="tx1"/>
                </a:solidFill>
                <a:latin typeface="+mn-lt"/>
              </a:rPr>
              <a:t>My Website:</a:t>
            </a:r>
          </a:p>
          <a:p>
            <a:pPr algn="ctr">
              <a:buNone/>
            </a:pPr>
            <a:r>
              <a:rPr lang="en-US" sz="6000" b="1" dirty="0">
                <a:solidFill>
                  <a:schemeClr val="tx1"/>
                </a:solidFill>
                <a:latin typeface="+mn-lt"/>
              </a:rPr>
              <a:t>www.BibleTruth.cc</a:t>
            </a:r>
          </a:p>
        </p:txBody>
      </p:sp>
    </p:spTree>
    <p:extLst>
      <p:ext uri="{BB962C8B-B14F-4D97-AF65-F5344CB8AC3E}">
        <p14:creationId xmlns:p14="http://schemas.microsoft.com/office/powerpoint/2010/main" val="91191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84295</TotalTime>
  <Words>2983</Words>
  <Application>Microsoft Office PowerPoint</Application>
  <PresentationFormat>Widescreen</PresentationFormat>
  <Paragraphs>217</Paragraphs>
  <Slides>42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</vt:lpstr>
      <vt:lpstr>Bwhebb</vt:lpstr>
      <vt:lpstr>Calibri</vt:lpstr>
      <vt:lpstr>Calibri Light</vt:lpstr>
      <vt:lpstr>Helvetica</vt:lpstr>
      <vt:lpstr>Times New Roman</vt:lpstr>
      <vt:lpstr>Wingdings</vt:lpstr>
      <vt:lpstr>Office Theme</vt:lpstr>
      <vt:lpstr>PowerPoint Presentation</vt:lpstr>
      <vt:lpstr>PowerPoint Presentation</vt:lpstr>
      <vt:lpstr>David’s Heart of Love for Yah’s Word</vt:lpstr>
      <vt:lpstr>David’s Love of Yah’s Word</vt:lpstr>
      <vt:lpstr>Torah</vt:lpstr>
      <vt:lpstr>Mitzvah</vt:lpstr>
      <vt:lpstr>Imrah</vt:lpstr>
      <vt:lpstr>Chukah</vt:lpstr>
      <vt:lpstr>Mishpat</vt:lpstr>
      <vt:lpstr>PowerPoint Presentation</vt:lpstr>
      <vt:lpstr>PowerPoint Presentation</vt:lpstr>
      <vt:lpstr>Piqud</vt:lpstr>
      <vt:lpstr>Edah</vt:lpstr>
      <vt:lpstr>Terminology at a Glance</vt:lpstr>
      <vt:lpstr>Terminology at a Glance-Synonyms of Torah</vt:lpstr>
      <vt:lpstr>Psalm 119:41-42</vt:lpstr>
      <vt:lpstr>Psalm 119:43</vt:lpstr>
      <vt:lpstr>Psalm 119:47</vt:lpstr>
      <vt:lpstr>Psalm 119:49-52</vt:lpstr>
      <vt:lpstr>Psalm 119:53-56</vt:lpstr>
      <vt:lpstr>Psalm 119:57-60</vt:lpstr>
      <vt:lpstr>Way - Derek</vt:lpstr>
      <vt:lpstr>The Way</vt:lpstr>
      <vt:lpstr>The Way</vt:lpstr>
      <vt:lpstr>The Way</vt:lpstr>
      <vt:lpstr>My Way (according to the flesh)</vt:lpstr>
      <vt:lpstr>The Truth - Emunah</vt:lpstr>
      <vt:lpstr>The Truth</vt:lpstr>
      <vt:lpstr>The Truth</vt:lpstr>
      <vt:lpstr>The Life</vt:lpstr>
      <vt:lpstr>Torah is Life</vt:lpstr>
      <vt:lpstr>Torah is Life</vt:lpstr>
      <vt:lpstr>Way Truth Life</vt:lpstr>
      <vt:lpstr>Psalm 119:61-64</vt:lpstr>
      <vt:lpstr>Psalm 119:65-68</vt:lpstr>
      <vt:lpstr>Psalm 119:69-72</vt:lpstr>
      <vt:lpstr>Psalm 119:73-76</vt:lpstr>
      <vt:lpstr>Summary of David’s Take on Affliction</vt:lpstr>
      <vt:lpstr>Psalm 119:77-80</vt:lpstr>
      <vt:lpstr>Summary of Verses 40-80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 Rogers</dc:creator>
  <cp:lastModifiedBy>David M Rogers</cp:lastModifiedBy>
  <cp:revision>856</cp:revision>
  <dcterms:created xsi:type="dcterms:W3CDTF">2018-11-07T08:55:54Z</dcterms:created>
  <dcterms:modified xsi:type="dcterms:W3CDTF">2020-05-09T15:13:16Z</dcterms:modified>
</cp:coreProperties>
</file>