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4" r:id="rId2"/>
    <p:sldId id="257" r:id="rId3"/>
    <p:sldId id="817" r:id="rId4"/>
    <p:sldId id="818" r:id="rId5"/>
    <p:sldId id="822" r:id="rId6"/>
    <p:sldId id="821" r:id="rId7"/>
    <p:sldId id="846" r:id="rId8"/>
    <p:sldId id="824" r:id="rId9"/>
    <p:sldId id="826" r:id="rId10"/>
    <p:sldId id="827" r:id="rId11"/>
    <p:sldId id="825" r:id="rId12"/>
    <p:sldId id="829" r:id="rId13"/>
    <p:sldId id="828" r:id="rId14"/>
    <p:sldId id="830" r:id="rId15"/>
    <p:sldId id="831" r:id="rId16"/>
    <p:sldId id="845" r:id="rId17"/>
    <p:sldId id="832" r:id="rId18"/>
    <p:sldId id="833" r:id="rId19"/>
    <p:sldId id="836" r:id="rId20"/>
    <p:sldId id="835" r:id="rId21"/>
    <p:sldId id="834" r:id="rId22"/>
    <p:sldId id="837" r:id="rId23"/>
    <p:sldId id="838" r:id="rId24"/>
    <p:sldId id="844" r:id="rId25"/>
    <p:sldId id="628" r:id="rId26"/>
    <p:sldId id="77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19" autoAdjust="0"/>
    <p:restoredTop sz="94723" autoAdjust="0"/>
  </p:normalViewPr>
  <p:slideViewPr>
    <p:cSldViewPr snapToGrid="0">
      <p:cViewPr varScale="1">
        <p:scale>
          <a:sx n="72" d="100"/>
          <a:sy n="72" d="100"/>
        </p:scale>
        <p:origin x="96" y="5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FE066-076E-4FCB-A0D9-5A2CC649E639}" type="datetimeFigureOut">
              <a:rPr lang="en-US" smtClean="0"/>
              <a:t>5/2/2020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57C46-5D63-4036-B9A6-820866E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5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64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5936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065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73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0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05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1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1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5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0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2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1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5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7777-84D7-4CF1-B56F-347CA25596FD}" type="datetimeFigureOut">
              <a:rPr lang="en-US" smtClean="0"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57" y="598715"/>
            <a:ext cx="11489633" cy="6030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200" b="1" dirty="0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Shabbat Shalom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spcAft>
                <a:spcPts val="1200"/>
              </a:spcAft>
              <a:buNone/>
            </a:pPr>
            <a:r>
              <a:rPr lang="en-US" sz="37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Welcome to</a:t>
            </a:r>
            <a:endParaRPr lang="en-US" sz="3733" b="1" i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400" b="1" i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The </a:t>
            </a:r>
            <a:r>
              <a:rPr lang="en-US" sz="10400" b="1" i="1" dirty="0" err="1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Miqra</a:t>
            </a:r>
            <a:endParaRPr lang="en-US" sz="10400" b="1" i="1" dirty="0">
              <a:solidFill>
                <a:srgbClr val="C00000"/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53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Proclaiming the Ancient Paths of Our Biblical Roots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May 2, 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2020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38" y="598715"/>
            <a:ext cx="11948159" cy="603068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en-US" sz="66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Psalm 119 (Pt 1)</a:t>
            </a:r>
            <a:endParaRPr lang="en-US" sz="60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buNone/>
            </a:pPr>
            <a:r>
              <a:rPr lang="en-US" sz="4400" b="1" dirty="0" smtClean="0"/>
              <a:t>A Glimpse of the Heart of </a:t>
            </a:r>
            <a:r>
              <a:rPr lang="en-US" sz="4400" b="1" dirty="0" smtClean="0"/>
              <a:t>David </a:t>
            </a:r>
            <a:r>
              <a:rPr lang="en-US" sz="4400" b="1" dirty="0" smtClean="0"/>
              <a:t>For the Instruction of Yahuwah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97624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Aleph - Psalm 119:1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/>
              <a:t>Blessed are the perfect in the way,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Who </a:t>
            </a:r>
            <a:r>
              <a:rPr lang="en-US" sz="4000" b="1" dirty="0"/>
              <a:t>walk in the </a:t>
            </a:r>
            <a:r>
              <a:rPr lang="en-US" sz="4000" b="1" dirty="0" smtClean="0"/>
              <a:t>Torah (teaching) </a:t>
            </a:r>
            <a:r>
              <a:rPr lang="en-US" sz="4000" b="1" dirty="0"/>
              <a:t>of </a:t>
            </a:r>
            <a:r>
              <a:rPr lang="en-US" sz="4000" b="1" dirty="0" err="1" smtClean="0">
                <a:latin typeface="Bwhebb" panose="00000400000000000000" pitchFamily="2" charset="0"/>
              </a:rPr>
              <a:t>hwhy</a:t>
            </a:r>
            <a:r>
              <a:rPr lang="en-US" sz="4000" b="1" dirty="0" smtClean="0"/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372499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Perfect in the </a:t>
            </a:r>
            <a:r>
              <a:rPr lang="en-US" sz="4800" b="1" dirty="0" smtClean="0">
                <a:latin typeface="+mn-lt"/>
              </a:rPr>
              <a:t>Way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err="1" smtClean="0"/>
              <a:t>Tammim</a:t>
            </a:r>
            <a:r>
              <a:rPr lang="en-US" sz="4000" b="1" dirty="0" smtClean="0"/>
              <a:t> – perfect, blameless, complete</a:t>
            </a:r>
          </a:p>
          <a:p>
            <a:pPr marL="0" indent="0">
              <a:buNone/>
            </a:pPr>
            <a:r>
              <a:rPr lang="en-US" sz="4000" b="1" dirty="0" smtClean="0"/>
              <a:t>Be perfect as your Father in heaven is perfect.</a:t>
            </a:r>
          </a:p>
          <a:p>
            <a:pPr marL="0" indent="0">
              <a:buNone/>
            </a:pPr>
            <a:r>
              <a:rPr lang="en-US" sz="4000" b="1" dirty="0" smtClean="0"/>
              <a:t>Noah, Abraham, </a:t>
            </a:r>
            <a:r>
              <a:rPr lang="en-US" sz="4000" b="1" dirty="0" err="1" smtClean="0"/>
              <a:t>Ya’acov</a:t>
            </a:r>
            <a:r>
              <a:rPr lang="en-US" sz="4000" b="1" dirty="0" smtClean="0"/>
              <a:t> </a:t>
            </a:r>
          </a:p>
          <a:p>
            <a:pPr marL="0" indent="0">
              <a:buNone/>
            </a:pPr>
            <a:r>
              <a:rPr lang="en-US" sz="4000" b="1" dirty="0"/>
              <a:t>You shall be blameless before Yahuwah your Elohim.</a:t>
            </a:r>
          </a:p>
          <a:p>
            <a:pPr marL="0" indent="0">
              <a:buNone/>
            </a:pPr>
            <a:r>
              <a:rPr lang="en-US" sz="4000" b="1" dirty="0" err="1" smtClean="0"/>
              <a:t>Devarim</a:t>
            </a:r>
            <a:r>
              <a:rPr lang="en-US" sz="4000" b="1" dirty="0" smtClean="0"/>
              <a:t> 18:13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59384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1" y="1"/>
            <a:ext cx="7758113" cy="995363"/>
          </a:xfrm>
        </p:spPr>
        <p:txBody>
          <a:bodyPr/>
          <a:lstStyle/>
          <a:p>
            <a:pPr algn="ctr"/>
            <a:r>
              <a:rPr lang="en-US" altLang="en-US" b="1" dirty="0"/>
              <a:t>Torah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9903" y="990600"/>
            <a:ext cx="11204028" cy="5867400"/>
          </a:xfrm>
        </p:spPr>
        <p:txBody>
          <a:bodyPr>
            <a:noAutofit/>
          </a:bodyPr>
          <a:lstStyle/>
          <a:p>
            <a:pPr marL="609600" indent="-609600">
              <a:lnSpc>
                <a:spcPct val="80000"/>
              </a:lnSpc>
              <a:buNone/>
            </a:pPr>
            <a:r>
              <a:rPr lang="en-US" altLang="en-US" sz="3200" dirty="0"/>
              <a:t>(</a:t>
            </a:r>
            <a:r>
              <a:rPr lang="en-US" altLang="en-US" sz="3200" dirty="0" err="1"/>
              <a:t>tôrâ</a:t>
            </a:r>
            <a:r>
              <a:rPr lang="en-US" altLang="en-US" sz="3200" dirty="0"/>
              <a:t>) </a:t>
            </a:r>
            <a:r>
              <a:rPr lang="en-US" altLang="en-US" sz="3200" b="1" dirty="0"/>
              <a:t>law, direction, instruction, rule, teaching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altLang="en-US" sz="3200" dirty="0"/>
              <a:t>The basic idea of the root </a:t>
            </a:r>
            <a:r>
              <a:rPr lang="en-US" altLang="en-US" sz="3200" dirty="0" err="1"/>
              <a:t>yarâ</a:t>
            </a:r>
            <a:r>
              <a:rPr lang="en-US" altLang="en-US" sz="3200" dirty="0"/>
              <a:t> is "to throw" or "to cast."   The three most frequent uses of this root deal with shooting arrows, sending rain and teaching.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altLang="en-US" sz="3200" dirty="0"/>
              <a:t>Specifically </a:t>
            </a:r>
            <a:r>
              <a:rPr lang="en-US" altLang="en-US" sz="3200" dirty="0" err="1"/>
              <a:t>torah</a:t>
            </a:r>
            <a:r>
              <a:rPr lang="en-US" altLang="en-US" sz="3200" dirty="0"/>
              <a:t> refers to any set of regulations; e.g., </a:t>
            </a:r>
            <a:r>
              <a:rPr lang="en-US" altLang="en-US" sz="3200" dirty="0" err="1"/>
              <a:t>Exo</a:t>
            </a:r>
            <a:r>
              <a:rPr lang="en-US" altLang="en-US" sz="3200" dirty="0"/>
              <a:t> 12 contains the </a:t>
            </a:r>
            <a:r>
              <a:rPr lang="en-US" altLang="en-US" sz="3200" dirty="0" err="1"/>
              <a:t>torah</a:t>
            </a:r>
            <a:r>
              <a:rPr lang="en-US" altLang="en-US" sz="3200" dirty="0"/>
              <a:t> in regard to observing the Passover, Some other specific instructions include those for the various offerings (Lev 7:37), for leprosy (Lev 14:57) and for jealousy (</a:t>
            </a:r>
            <a:r>
              <a:rPr lang="en-US" altLang="en-US" sz="3200" dirty="0" err="1"/>
              <a:t>Num</a:t>
            </a:r>
            <a:r>
              <a:rPr lang="en-US" altLang="en-US" sz="3200" dirty="0"/>
              <a:t> 5:29). In this light </a:t>
            </a:r>
            <a:r>
              <a:rPr lang="en-US" altLang="en-US" sz="3200" dirty="0" err="1"/>
              <a:t>torah</a:t>
            </a:r>
            <a:r>
              <a:rPr lang="en-US" altLang="en-US" sz="3200" dirty="0"/>
              <a:t> is often considered to consist of statutes, ordinances, precepts, commandments, and testimonies</a:t>
            </a:r>
            <a:r>
              <a:rPr lang="en-US" altLang="en-US" sz="3200" dirty="0" smtClean="0"/>
              <a:t>.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altLang="en-US" sz="3200" b="1" dirty="0" smtClean="0"/>
              <a:t>25 times in Psalm 119</a:t>
            </a:r>
            <a:endParaRPr lang="en-US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87453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Instruction of a Parent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/>
              <a:t>Hear, my son, your father's </a:t>
            </a:r>
            <a:r>
              <a:rPr lang="en-US" sz="4000" b="1" dirty="0" smtClean="0"/>
              <a:t>discipline </a:t>
            </a:r>
            <a:r>
              <a:rPr lang="en-US" sz="4000" b="1" dirty="0"/>
              <a:t>And do not forsake your mother's </a:t>
            </a:r>
            <a:r>
              <a:rPr lang="en-US" sz="4000" b="1" u="sng" dirty="0"/>
              <a:t>teaching</a:t>
            </a:r>
            <a:r>
              <a:rPr lang="en-US" sz="4000" b="1" dirty="0" smtClean="0"/>
              <a:t>; Proverbs 1:8</a:t>
            </a:r>
          </a:p>
          <a:p>
            <a:pPr marL="0" indent="0">
              <a:buNone/>
            </a:pPr>
            <a:r>
              <a:rPr lang="en-US" sz="4000" b="1" dirty="0" smtClean="0"/>
              <a:t>For </a:t>
            </a:r>
            <a:r>
              <a:rPr lang="en-US" sz="4000" b="1" dirty="0"/>
              <a:t>I give you sound teaching; Do not abandon my </a:t>
            </a:r>
            <a:r>
              <a:rPr lang="en-US" sz="4000" b="1" u="sng" dirty="0"/>
              <a:t>instruction</a:t>
            </a:r>
            <a:r>
              <a:rPr lang="en-US" sz="4000" b="1" dirty="0" smtClean="0"/>
              <a:t>. Proverbs 4:2</a:t>
            </a:r>
          </a:p>
          <a:p>
            <a:pPr marL="0" indent="0">
              <a:buNone/>
            </a:pPr>
            <a:r>
              <a:rPr lang="en-US" sz="4000" b="1" dirty="0"/>
              <a:t>My son, observe the commandment of your father And do not forsake the </a:t>
            </a:r>
            <a:r>
              <a:rPr lang="en-US" sz="4000" b="1" u="sng" dirty="0"/>
              <a:t>teaching</a:t>
            </a:r>
            <a:r>
              <a:rPr lang="en-US" sz="4000" b="1" dirty="0"/>
              <a:t> of your mother;</a:t>
            </a:r>
          </a:p>
          <a:p>
            <a:pPr marL="0" indent="0">
              <a:buNone/>
            </a:pPr>
            <a:r>
              <a:rPr lang="en-US" sz="4000" b="1" dirty="0" smtClean="0"/>
              <a:t>Proverbs 6:20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13369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Aleph - Psalm 119:2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Blessed </a:t>
            </a:r>
            <a:r>
              <a:rPr lang="en-US" sz="4000" b="1" dirty="0"/>
              <a:t>are those who observe His witnesses,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Who </a:t>
            </a:r>
            <a:r>
              <a:rPr lang="en-US" sz="4000" b="1" dirty="0"/>
              <a:t>seek Him with all the heart!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62141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24088" y="252249"/>
            <a:ext cx="7758112" cy="693682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 err="1"/>
              <a:t>Edah</a:t>
            </a:r>
            <a:endParaRPr lang="en-US" altLang="en-US" b="1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8372" y="945931"/>
            <a:ext cx="11214538" cy="5683469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400" dirty="0"/>
              <a:t>(</a:t>
            </a:r>
            <a:r>
              <a:rPr lang="en-US" altLang="en-US" sz="3200" dirty="0" err="1"/>
              <a:t>edût</a:t>
            </a:r>
            <a:r>
              <a:rPr lang="en-US" altLang="en-US" sz="3200" dirty="0"/>
              <a:t>) </a:t>
            </a:r>
            <a:r>
              <a:rPr lang="en-US" altLang="en-US" sz="3200" b="1" dirty="0"/>
              <a:t>testimony, witness,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3200" dirty="0"/>
              <a:t>This word, derived from </a:t>
            </a:r>
            <a:r>
              <a:rPr lang="en-US" altLang="en-US" sz="3200" dirty="0" err="1"/>
              <a:t>edûd</a:t>
            </a:r>
            <a:r>
              <a:rPr lang="en-US" altLang="en-US" sz="3200" dirty="0"/>
              <a:t> "to repeat," "to do again," has the sense of repetition and permanence.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3200" dirty="0"/>
              <a:t>Most frequently this word has a temporal sense. It is used to indicate the continuance of a past or present event ("Abraham still stood before the Lord," Gen 18:22), of a custom ("people still sacrificed and burned incense on the high places," 1Kings 22:44), and of an attribute ("I am still as strong," Josh 14:11). Constancy can be expressed by this term.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4400" dirty="0">
                <a:latin typeface="Bwhebb" pitchFamily="2" charset="0"/>
              </a:rPr>
              <a:t>d[e</a:t>
            </a:r>
            <a:r>
              <a:rPr lang="en-US" altLang="en-US" sz="3200" dirty="0"/>
              <a:t>  </a:t>
            </a:r>
            <a:r>
              <a:rPr lang="en-US" altLang="en-US" sz="3200" dirty="0" err="1"/>
              <a:t>ed</a:t>
            </a:r>
            <a:r>
              <a:rPr lang="en-US" altLang="en-US" sz="3200" dirty="0"/>
              <a:t> Witness. This word, appearing some sixty-seven times in the OT, is also derived from the root </a:t>
            </a:r>
            <a:r>
              <a:rPr lang="en-US" altLang="en-US" sz="3200" dirty="0" err="1"/>
              <a:t>edud</a:t>
            </a:r>
            <a:r>
              <a:rPr lang="en-US" altLang="en-US" sz="3200" dirty="0"/>
              <a:t> meaning "return" or "repeat, do again." The semantic development apparently is that a witness is one, who by reiteration, emphatically affirms his testimony</a:t>
            </a:r>
          </a:p>
        </p:txBody>
      </p:sp>
    </p:spTree>
    <p:extLst>
      <p:ext uri="{BB962C8B-B14F-4D97-AF65-F5344CB8AC3E}">
        <p14:creationId xmlns:p14="http://schemas.microsoft.com/office/powerpoint/2010/main" val="40831155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119:3-4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3 Yea</a:t>
            </a:r>
            <a:r>
              <a:rPr lang="en-US" sz="4000" b="1" dirty="0"/>
              <a:t>, they shall do no unrighteousness; They shall walk in His </a:t>
            </a:r>
            <a:r>
              <a:rPr lang="en-US" sz="4000" b="1" dirty="0" smtClean="0"/>
              <a:t>ways (</a:t>
            </a:r>
            <a:r>
              <a:rPr lang="en-US" sz="4000" b="1" dirty="0" err="1" smtClean="0"/>
              <a:t>derek</a:t>
            </a:r>
            <a:r>
              <a:rPr lang="en-US" sz="4000" b="1" dirty="0" smtClean="0"/>
              <a:t>, road, journey, path, way of life). </a:t>
            </a:r>
          </a:p>
          <a:p>
            <a:pPr marL="0" indent="0">
              <a:buNone/>
            </a:pPr>
            <a:r>
              <a:rPr lang="en-US" sz="4000" b="1" dirty="0" smtClean="0"/>
              <a:t>4 You </a:t>
            </a:r>
            <a:r>
              <a:rPr lang="en-US" sz="4000" b="1" dirty="0"/>
              <a:t>have commanded us To guard Your </a:t>
            </a:r>
            <a:r>
              <a:rPr lang="en-US" sz="4000" b="1" u="sng" dirty="0"/>
              <a:t>orders</a:t>
            </a:r>
            <a:r>
              <a:rPr lang="en-US" sz="4000" b="1" dirty="0"/>
              <a:t> diligently.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77009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24088" y="387350"/>
            <a:ext cx="7758112" cy="795338"/>
          </a:xfrm>
        </p:spPr>
        <p:txBody>
          <a:bodyPr/>
          <a:lstStyle/>
          <a:p>
            <a:pPr algn="ctr"/>
            <a:r>
              <a:rPr lang="en-US" altLang="en-US" b="1" dirty="0" err="1"/>
              <a:t>Piqud</a:t>
            </a:r>
            <a:endParaRPr lang="en-US" altLang="en-US" b="1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0414" y="1066800"/>
            <a:ext cx="11151476" cy="5562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3600" b="1" dirty="0"/>
              <a:t>instructions, procedures,</a:t>
            </a:r>
            <a:r>
              <a:rPr lang="en-US" altLang="en-US" sz="3600" dirty="0"/>
              <a:t> </a:t>
            </a:r>
            <a:r>
              <a:rPr lang="en-US" altLang="en-US" sz="3600" u="sng" dirty="0"/>
              <a:t>precept</a:t>
            </a:r>
            <a:r>
              <a:rPr lang="en-US" altLang="en-US" sz="3600" dirty="0"/>
              <a:t> (</a:t>
            </a:r>
            <a:r>
              <a:rPr lang="en-US" altLang="en-US" sz="3600" i="1" dirty="0"/>
              <a:t>thing appointed</a:t>
            </a:r>
            <a:r>
              <a:rPr lang="en-US" altLang="en-US" sz="3600" dirty="0"/>
              <a:t>, </a:t>
            </a:r>
            <a:r>
              <a:rPr lang="en-US" altLang="en-US" sz="3600" i="1" dirty="0"/>
              <a:t>charge</a:t>
            </a:r>
            <a:r>
              <a:rPr lang="en-US" altLang="en-US" sz="3600" dirty="0"/>
              <a:t>). Instruction, procedure, regulation, </a:t>
            </a:r>
            <a:r>
              <a:rPr lang="en-US" altLang="en-US" sz="3600" u="sng" dirty="0"/>
              <a:t>inspection</a:t>
            </a:r>
            <a:r>
              <a:rPr lang="en-US" altLang="en-US" sz="3600" dirty="0"/>
              <a:t> (something watching over you), custodian, </a:t>
            </a:r>
            <a:r>
              <a:rPr lang="en-US" altLang="en-US" sz="3600" dirty="0" smtClean="0"/>
              <a:t>supervisor, orders</a:t>
            </a:r>
            <a:endParaRPr lang="en-US" altLang="en-US" sz="3600" dirty="0"/>
          </a:p>
          <a:p>
            <a:pPr>
              <a:buFont typeface="Wingdings" pitchFamily="2" charset="2"/>
              <a:buNone/>
            </a:pPr>
            <a:r>
              <a:rPr lang="en-US" altLang="en-US" sz="3600" dirty="0"/>
              <a:t>From  </a:t>
            </a:r>
            <a:r>
              <a:rPr lang="en-US" altLang="en-US" sz="4800" dirty="0" err="1">
                <a:latin typeface="Bwhebb" pitchFamily="2" charset="0"/>
              </a:rPr>
              <a:t>dq;P</a:t>
            </a:r>
            <a:r>
              <a:rPr lang="en-US" altLang="en-US" sz="4800" dirty="0">
                <a:latin typeface="Bwhebb" pitchFamily="2" charset="0"/>
              </a:rPr>
              <a:t>'</a:t>
            </a:r>
            <a:r>
              <a:rPr lang="en-US" altLang="en-US" sz="3600" dirty="0"/>
              <a:t> (</a:t>
            </a:r>
            <a:r>
              <a:rPr lang="en-US" altLang="en-US" sz="3600" dirty="0" err="1"/>
              <a:t>paqad</a:t>
            </a:r>
            <a:r>
              <a:rPr lang="en-US" altLang="en-US" sz="3600" dirty="0"/>
              <a:t>) </a:t>
            </a:r>
            <a:r>
              <a:rPr lang="en-US" altLang="en-US" sz="3600" dirty="0" smtClean="0"/>
              <a:t> The </a:t>
            </a:r>
            <a:r>
              <a:rPr lang="en-US" altLang="en-US" sz="3600" dirty="0"/>
              <a:t>basic meaning is </a:t>
            </a:r>
            <a:r>
              <a:rPr lang="en-US" altLang="en-US" sz="3600" u="sng" dirty="0"/>
              <a:t>to exercise oversight over</a:t>
            </a:r>
            <a:r>
              <a:rPr lang="en-US" altLang="en-US" sz="3600" dirty="0"/>
              <a:t> a subordinate, either in the form of inspecting or of taking action to cause a considerable change in the circumstances of the </a:t>
            </a:r>
            <a:r>
              <a:rPr lang="en-US" altLang="en-US" sz="3600" dirty="0" smtClean="0"/>
              <a:t>subordinate</a:t>
            </a:r>
          </a:p>
          <a:p>
            <a:pPr>
              <a:buFont typeface="Wingdings" pitchFamily="2" charset="2"/>
              <a:buNone/>
            </a:pPr>
            <a:r>
              <a:rPr lang="en-US" altLang="en-US" sz="3600" dirty="0" smtClean="0"/>
              <a:t>20 times in Psalm 119</a:t>
            </a: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5256200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119:5-8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/>
              <a:t>Oh that my ways may be established To keep Your </a:t>
            </a:r>
            <a:r>
              <a:rPr lang="en-US" sz="4000" b="1" dirty="0" smtClean="0"/>
              <a:t>statutes (</a:t>
            </a:r>
            <a:r>
              <a:rPr lang="en-US" sz="4000" b="1" dirty="0" err="1" smtClean="0"/>
              <a:t>chukah</a:t>
            </a:r>
            <a:r>
              <a:rPr lang="en-US" sz="4000" b="1" dirty="0" smtClean="0"/>
              <a:t>)!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6</a:t>
            </a:r>
            <a:r>
              <a:rPr lang="en-US" sz="4000" b="1" dirty="0"/>
              <a:t> Then I shall not be ashamed When I look upon all Your </a:t>
            </a:r>
            <a:r>
              <a:rPr lang="en-US" sz="4000" b="1" dirty="0" smtClean="0"/>
              <a:t>commandments (mitzvah).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7</a:t>
            </a:r>
            <a:r>
              <a:rPr lang="en-US" sz="4000" b="1" dirty="0"/>
              <a:t> I shall give thanks to You with uprightness of heart, When I learn Your righteous </a:t>
            </a:r>
            <a:r>
              <a:rPr lang="en-US" sz="4000" b="1" dirty="0" smtClean="0"/>
              <a:t>judgments (</a:t>
            </a:r>
            <a:r>
              <a:rPr lang="en-US" sz="4000" b="1" dirty="0" err="1" smtClean="0"/>
              <a:t>mishpat</a:t>
            </a:r>
            <a:r>
              <a:rPr lang="en-US" sz="4000" b="1" dirty="0" smtClean="0"/>
              <a:t>).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8</a:t>
            </a:r>
            <a:r>
              <a:rPr lang="en-US" sz="4000" b="1" dirty="0"/>
              <a:t> I shall keep Your </a:t>
            </a:r>
            <a:r>
              <a:rPr lang="en-US" sz="4000" b="1" dirty="0" smtClean="0"/>
              <a:t>statutes (</a:t>
            </a:r>
            <a:r>
              <a:rPr lang="en-US" sz="4000" b="1" dirty="0" err="1" smtClean="0"/>
              <a:t>chukah</a:t>
            </a:r>
            <a:r>
              <a:rPr lang="en-US" sz="4000" b="1" dirty="0" smtClean="0"/>
              <a:t>); </a:t>
            </a:r>
            <a:r>
              <a:rPr lang="en-US" sz="4000" b="1" dirty="0"/>
              <a:t>Do not forsake me utterly!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1567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 err="1"/>
              <a:t>Chukah</a:t>
            </a:r>
            <a:endParaRPr lang="en-US" altLang="en-US" b="1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5007" y="1600200"/>
            <a:ext cx="10838793" cy="5105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3600" dirty="0" smtClean="0"/>
              <a:t>“</a:t>
            </a:r>
            <a:r>
              <a:rPr lang="en-US" altLang="en-US" sz="3600" dirty="0" err="1"/>
              <a:t>chukah</a:t>
            </a:r>
            <a:r>
              <a:rPr lang="en-US" altLang="en-US" sz="3600" dirty="0"/>
              <a:t>” </a:t>
            </a:r>
            <a:r>
              <a:rPr lang="en-US" altLang="en-US" sz="3600" b="1" dirty="0"/>
              <a:t>enactment, statute, order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3600" dirty="0"/>
              <a:t>“</a:t>
            </a:r>
            <a:r>
              <a:rPr lang="en-US" altLang="en-US" sz="3600" dirty="0" err="1"/>
              <a:t>Chukak</a:t>
            </a:r>
            <a:r>
              <a:rPr lang="en-US" altLang="en-US" sz="3600" dirty="0"/>
              <a:t>” has the primary meaning of cutting in or engraving in stone as hewing a tomb in the rock (Isa 22:16) and as drawing a picture on a brick (</a:t>
            </a:r>
            <a:r>
              <a:rPr lang="en-US" altLang="en-US" sz="3600" dirty="0" err="1"/>
              <a:t>Ezek</a:t>
            </a:r>
            <a:r>
              <a:rPr lang="en-US" altLang="en-US" sz="3600" dirty="0"/>
              <a:t> 4:1) or a wall (</a:t>
            </a:r>
            <a:r>
              <a:rPr lang="en-US" altLang="en-US" sz="3600" dirty="0" err="1"/>
              <a:t>Ezek</a:t>
            </a:r>
            <a:r>
              <a:rPr lang="en-US" altLang="en-US" sz="3600" dirty="0"/>
              <a:t> 23:14). It may also describe writing on the palm of one's hand (Isa 49:16) or in a book (Isa 30:8; Job 19:23).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3600" dirty="0"/>
              <a:t>Thus, “something prescribed, a statute, a prescribed limit or boundary” “cut in stone”</a:t>
            </a:r>
          </a:p>
        </p:txBody>
      </p:sp>
    </p:spTree>
    <p:extLst>
      <p:ext uri="{BB962C8B-B14F-4D97-AF65-F5344CB8AC3E}">
        <p14:creationId xmlns:p14="http://schemas.microsoft.com/office/powerpoint/2010/main" val="428274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1" y="1"/>
            <a:ext cx="7758113" cy="995363"/>
          </a:xfrm>
        </p:spPr>
        <p:txBody>
          <a:bodyPr/>
          <a:lstStyle/>
          <a:p>
            <a:pPr algn="ctr"/>
            <a:r>
              <a:rPr lang="en-US" altLang="en-US" b="1" dirty="0"/>
              <a:t>Mitzvah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7048" y="1143000"/>
            <a:ext cx="11204028" cy="5715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4000" dirty="0"/>
              <a:t>(</a:t>
            </a:r>
            <a:r>
              <a:rPr lang="en-US" altLang="en-US" sz="4000" dirty="0" err="1"/>
              <a:t>mitzvâ</a:t>
            </a:r>
            <a:r>
              <a:rPr lang="en-US" altLang="en-US" sz="4000" dirty="0"/>
              <a:t>) </a:t>
            </a:r>
            <a:r>
              <a:rPr lang="en-US" altLang="en-US" sz="4000" b="1" dirty="0"/>
              <a:t>commission</a:t>
            </a:r>
            <a:r>
              <a:rPr lang="en-US" altLang="en-US" sz="4000" dirty="0"/>
              <a:t>, (individual) </a:t>
            </a:r>
            <a:r>
              <a:rPr lang="en-US" altLang="en-US" sz="4000" b="1" dirty="0"/>
              <a:t>commandment</a:t>
            </a:r>
            <a:r>
              <a:rPr lang="en-US" altLang="en-US" sz="4000" dirty="0"/>
              <a:t>, (set of all the) </a:t>
            </a:r>
            <a:r>
              <a:rPr lang="en-US" altLang="en-US" sz="4000" b="1" dirty="0"/>
              <a:t>commandments, right</a:t>
            </a:r>
          </a:p>
          <a:p>
            <a:pPr>
              <a:buFont typeface="Wingdings" pitchFamily="2" charset="2"/>
              <a:buNone/>
            </a:pPr>
            <a:r>
              <a:rPr lang="en-US" altLang="en-US" sz="4000" dirty="0"/>
              <a:t>In a deed of purchase for a plot of land, mitzvah refers to the terms of the contract (</a:t>
            </a:r>
            <a:r>
              <a:rPr lang="en-US" altLang="en-US" sz="4000" dirty="0" err="1"/>
              <a:t>Jer</a:t>
            </a:r>
            <a:r>
              <a:rPr lang="en-US" altLang="en-US" sz="4000" dirty="0"/>
              <a:t> 32:11). </a:t>
            </a:r>
          </a:p>
          <a:p>
            <a:pPr>
              <a:buFont typeface="Wingdings" pitchFamily="2" charset="2"/>
              <a:buNone/>
            </a:pPr>
            <a:r>
              <a:rPr lang="en-US" altLang="en-US" sz="4000" dirty="0"/>
              <a:t>It is also the word used by the wisdom school for the instruction of a teacher to his pupil (</a:t>
            </a:r>
            <a:r>
              <a:rPr lang="en-US" altLang="en-US" sz="4000" dirty="0" err="1"/>
              <a:t>Prov</a:t>
            </a:r>
            <a:r>
              <a:rPr lang="en-US" altLang="en-US" sz="4000" dirty="0"/>
              <a:t> 2:1; </a:t>
            </a:r>
            <a:r>
              <a:rPr lang="en-US" altLang="en-US" sz="4000" dirty="0" err="1"/>
              <a:t>Prov</a:t>
            </a:r>
            <a:r>
              <a:rPr lang="en-US" altLang="en-US" sz="4000" dirty="0"/>
              <a:t> 3:1). </a:t>
            </a:r>
          </a:p>
          <a:p>
            <a:pPr>
              <a:buFont typeface="Wingdings" pitchFamily="2" charset="2"/>
              <a:buNone/>
            </a:pPr>
            <a:r>
              <a:rPr lang="en-US" altLang="en-US" sz="4000" dirty="0"/>
              <a:t>More frequently the commandments (“</a:t>
            </a:r>
            <a:r>
              <a:rPr lang="en-US" altLang="en-US" sz="4000" dirty="0" err="1"/>
              <a:t>mitzvot</a:t>
            </a:r>
            <a:r>
              <a:rPr lang="en-US" altLang="en-US" sz="4000" dirty="0"/>
              <a:t>”) are the particular </a:t>
            </a:r>
            <a:r>
              <a:rPr lang="en-US" altLang="en-US" sz="4000" b="1" u="sng" dirty="0"/>
              <a:t>conditions of the covenant</a:t>
            </a:r>
            <a:r>
              <a:rPr lang="en-US" altLang="en-US" sz="4000" dirty="0"/>
              <a:t>.</a:t>
            </a:r>
            <a:endParaRPr lang="en-US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922945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24088" y="178677"/>
            <a:ext cx="7758112" cy="888123"/>
          </a:xfrm>
        </p:spPr>
        <p:txBody>
          <a:bodyPr>
            <a:normAutofit/>
          </a:bodyPr>
          <a:lstStyle/>
          <a:p>
            <a:pPr algn="ctr"/>
            <a:r>
              <a:rPr lang="en-US" altLang="en-US" sz="4000" b="1" dirty="0" err="1" smtClean="0"/>
              <a:t>Mishpat</a:t>
            </a:r>
            <a:endParaRPr lang="en-US" altLang="en-US" sz="4000" b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8069" y="1066800"/>
            <a:ext cx="10951779" cy="5562600"/>
          </a:xfrm>
        </p:spPr>
        <p:txBody>
          <a:bodyPr>
            <a:normAutofit lnSpcReduction="10000"/>
          </a:bodyPr>
          <a:lstStyle/>
          <a:p>
            <a:pPr marL="609600" indent="-609600">
              <a:buNone/>
            </a:pPr>
            <a:r>
              <a:rPr lang="en-US" altLang="en-US" sz="3200" dirty="0"/>
              <a:t>(</a:t>
            </a:r>
            <a:r>
              <a:rPr lang="en-US" altLang="en-US" sz="3200" dirty="0" err="1" smtClean="0"/>
              <a:t>mishpat</a:t>
            </a:r>
            <a:r>
              <a:rPr lang="en-US" altLang="en-US" sz="3200" dirty="0"/>
              <a:t>) </a:t>
            </a:r>
            <a:r>
              <a:rPr lang="en-US" altLang="en-US" sz="3200" b="1" dirty="0"/>
              <a:t>justice, judgment, ordinance</a:t>
            </a:r>
          </a:p>
          <a:p>
            <a:pPr marL="609600" indent="-609600">
              <a:buNone/>
            </a:pPr>
            <a:r>
              <a:rPr lang="en-US" altLang="en-US" sz="3200" dirty="0"/>
              <a:t>The primary sense of “</a:t>
            </a:r>
            <a:r>
              <a:rPr lang="en-US" altLang="en-US" sz="3200" dirty="0" err="1"/>
              <a:t>shaphat</a:t>
            </a:r>
            <a:r>
              <a:rPr lang="en-US" altLang="en-US" sz="3200" dirty="0"/>
              <a:t>” is to exercise the processes of government, to decide a case, to arbitrate a righteous solution to a quarrel.  </a:t>
            </a:r>
          </a:p>
          <a:p>
            <a:pPr marL="609600" indent="-609600">
              <a:buNone/>
            </a:pPr>
            <a:r>
              <a:rPr lang="en-US" altLang="en-US" sz="3200" dirty="0"/>
              <a:t>Thus, “judgment, justice, litigation, procedure, sentence (verdict), </a:t>
            </a:r>
            <a:r>
              <a:rPr lang="en-US" altLang="en-US" sz="3200" u="sng" dirty="0"/>
              <a:t>ruling</a:t>
            </a:r>
            <a:r>
              <a:rPr lang="en-US" altLang="en-US" sz="3200" dirty="0"/>
              <a:t>”</a:t>
            </a:r>
            <a:endParaRPr lang="en-US" altLang="en-US" sz="3200" b="1" dirty="0"/>
          </a:p>
          <a:p>
            <a:pPr marL="609600" indent="-609600">
              <a:buFontTx/>
              <a:buAutoNum type="arabicPeriod"/>
            </a:pPr>
            <a:r>
              <a:rPr lang="en-US" altLang="en-US" sz="3200" dirty="0"/>
              <a:t>To act as ruler 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3200" dirty="0"/>
              <a:t>to decide cases of controversy as judge in civil, domestic, and religious cases 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3200" dirty="0"/>
              <a:t>such words as deliver, vindicate, condemn, punish, and related words of judicial executive import are justly used in the translations.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97809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Beth - Psalm 119:9-12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/>
              <a:t>How can a young man keep his way pure? By keeping [it] according to Your </a:t>
            </a:r>
            <a:r>
              <a:rPr lang="en-US" sz="4000" b="1" dirty="0" smtClean="0"/>
              <a:t>word (</a:t>
            </a:r>
            <a:r>
              <a:rPr lang="en-US" sz="4000" b="1" dirty="0" err="1" smtClean="0"/>
              <a:t>dabar</a:t>
            </a:r>
            <a:r>
              <a:rPr lang="en-US" sz="4000" b="1" dirty="0" smtClean="0"/>
              <a:t>).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10</a:t>
            </a:r>
            <a:r>
              <a:rPr lang="en-US" sz="4000" b="1" dirty="0"/>
              <a:t> </a:t>
            </a:r>
            <a:r>
              <a:rPr lang="en-US" sz="4000" b="1" u="sng" dirty="0"/>
              <a:t>With all my heart</a:t>
            </a:r>
            <a:r>
              <a:rPr lang="en-US" sz="4000" b="1" dirty="0"/>
              <a:t> I have sought You; Do not let me wander from Your </a:t>
            </a:r>
            <a:r>
              <a:rPr lang="en-US" sz="4000" b="1" dirty="0" smtClean="0"/>
              <a:t>commandments (mitzvah).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11</a:t>
            </a:r>
            <a:r>
              <a:rPr lang="en-US" sz="4000" b="1" dirty="0"/>
              <a:t> Your </a:t>
            </a:r>
            <a:r>
              <a:rPr lang="en-US" sz="4000" b="1" dirty="0" smtClean="0"/>
              <a:t>word (</a:t>
            </a:r>
            <a:r>
              <a:rPr lang="en-US" sz="4000" b="1" dirty="0" err="1" smtClean="0"/>
              <a:t>amar</a:t>
            </a:r>
            <a:r>
              <a:rPr lang="en-US" sz="4000" b="1" dirty="0" smtClean="0"/>
              <a:t>, spoken word) </a:t>
            </a:r>
            <a:r>
              <a:rPr lang="en-US" sz="4000" b="1" dirty="0"/>
              <a:t>I have </a:t>
            </a:r>
            <a:r>
              <a:rPr lang="en-US" sz="4000" b="1" dirty="0" smtClean="0"/>
              <a:t>treasured (hide, store up) </a:t>
            </a:r>
            <a:r>
              <a:rPr lang="en-US" sz="4000" b="1" dirty="0"/>
              <a:t>in my heart, That I may not sin against You.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12</a:t>
            </a:r>
            <a:r>
              <a:rPr lang="en-US" sz="4000" b="1" dirty="0"/>
              <a:t> Blessed are You, O Yahuwah; Teach me Your </a:t>
            </a:r>
            <a:r>
              <a:rPr lang="en-US" sz="4000" b="1" dirty="0" smtClean="0"/>
              <a:t>statutes (</a:t>
            </a:r>
            <a:r>
              <a:rPr lang="en-US" sz="4000" b="1" dirty="0" err="1" smtClean="0"/>
              <a:t>chukah</a:t>
            </a:r>
            <a:r>
              <a:rPr lang="en-US" sz="4000" b="1" dirty="0" smtClean="0"/>
              <a:t>).</a:t>
            </a:r>
            <a:endParaRPr lang="en-US" sz="4000" b="1" dirty="0"/>
          </a:p>
          <a:p>
            <a:pPr marL="0" indent="0">
              <a:buNone/>
            </a:pP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6741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 err="1"/>
              <a:t>Imrah</a:t>
            </a:r>
            <a:endParaRPr lang="en-US" altLang="en-US" b="1" dirty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4000" b="1" dirty="0" smtClean="0">
                <a:effectLst/>
              </a:rPr>
              <a:t>utterance</a:t>
            </a:r>
            <a:r>
              <a:rPr lang="en-US" altLang="en-US" sz="4000" b="1" dirty="0">
                <a:effectLst/>
              </a:rPr>
              <a:t>, speech, saying, word</a:t>
            </a:r>
          </a:p>
          <a:p>
            <a:pPr>
              <a:buFont typeface="Wingdings" pitchFamily="2" charset="2"/>
              <a:buNone/>
            </a:pPr>
            <a:r>
              <a:rPr lang="en-US" altLang="en-US" sz="4000" b="1" dirty="0">
                <a:effectLst/>
              </a:rPr>
              <a:t>From </a:t>
            </a:r>
            <a:r>
              <a:rPr lang="en-US" altLang="en-US" sz="4000" b="1" i="1" dirty="0" err="1" smtClean="0">
                <a:effectLst/>
              </a:rPr>
              <a:t>amar</a:t>
            </a:r>
            <a:r>
              <a:rPr lang="en-US" altLang="en-US" sz="4000" b="1" dirty="0" smtClean="0">
                <a:effectLst/>
              </a:rPr>
              <a:t> </a:t>
            </a:r>
            <a:r>
              <a:rPr lang="en-US" altLang="en-US" sz="4000" dirty="0" smtClean="0"/>
              <a:t>-  </a:t>
            </a:r>
            <a:r>
              <a:rPr lang="en-US" altLang="en-US" sz="4000" b="1" dirty="0">
                <a:effectLst/>
              </a:rPr>
              <a:t>say, speak, say to one self (think), intend, command, promise</a:t>
            </a:r>
            <a:r>
              <a:rPr lang="en-US" altLang="en-US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497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119:13-16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/>
              <a:t>With my lips I have told of All the </a:t>
            </a:r>
            <a:r>
              <a:rPr lang="en-US" sz="4000" b="1" dirty="0" smtClean="0"/>
              <a:t>judgments (</a:t>
            </a:r>
            <a:r>
              <a:rPr lang="en-US" sz="4000" b="1" dirty="0" err="1" smtClean="0"/>
              <a:t>mishpat</a:t>
            </a:r>
            <a:r>
              <a:rPr lang="en-US" sz="4000" b="1" dirty="0" smtClean="0"/>
              <a:t>) </a:t>
            </a:r>
            <a:r>
              <a:rPr lang="en-US" sz="4000" b="1" dirty="0"/>
              <a:t>of Your mouth.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14</a:t>
            </a:r>
            <a:r>
              <a:rPr lang="en-US" sz="4000" b="1" dirty="0"/>
              <a:t> I have rejoiced in the way of Your </a:t>
            </a:r>
            <a:r>
              <a:rPr lang="en-US" sz="4000" b="1" dirty="0" smtClean="0"/>
              <a:t>testimonies (</a:t>
            </a:r>
            <a:r>
              <a:rPr lang="en-US" sz="4000" b="1" dirty="0" err="1" smtClean="0"/>
              <a:t>edah</a:t>
            </a:r>
            <a:r>
              <a:rPr lang="en-US" sz="4000" b="1" dirty="0" smtClean="0"/>
              <a:t>), </a:t>
            </a:r>
            <a:r>
              <a:rPr lang="en-US" sz="4000" b="1" dirty="0"/>
              <a:t>As much as in all riches.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15</a:t>
            </a:r>
            <a:r>
              <a:rPr lang="en-US" sz="4000" b="1" dirty="0"/>
              <a:t> I will meditate on Your </a:t>
            </a:r>
            <a:r>
              <a:rPr lang="en-US" sz="4000" b="1" dirty="0" smtClean="0"/>
              <a:t>precepts (</a:t>
            </a:r>
            <a:r>
              <a:rPr lang="en-US" sz="4000" b="1" dirty="0" err="1" smtClean="0"/>
              <a:t>piqad</a:t>
            </a:r>
            <a:r>
              <a:rPr lang="en-US" sz="4000" b="1" dirty="0" smtClean="0"/>
              <a:t>) </a:t>
            </a:r>
            <a:r>
              <a:rPr lang="en-US" sz="4000" b="1" dirty="0"/>
              <a:t>And regard Your ways.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16</a:t>
            </a:r>
            <a:r>
              <a:rPr lang="en-US" sz="4000" b="1" dirty="0"/>
              <a:t> I shall delight in Your </a:t>
            </a:r>
            <a:r>
              <a:rPr lang="en-US" sz="4000" b="1" dirty="0" smtClean="0"/>
              <a:t>statutes (</a:t>
            </a:r>
            <a:r>
              <a:rPr lang="en-US" sz="4000" b="1" dirty="0" err="1" smtClean="0"/>
              <a:t>chuqah</a:t>
            </a:r>
            <a:r>
              <a:rPr lang="en-US" sz="4000" b="1" dirty="0" smtClean="0"/>
              <a:t>); </a:t>
            </a:r>
            <a:r>
              <a:rPr lang="en-US" sz="4000" b="1" dirty="0"/>
              <a:t>I shall not forget Your </a:t>
            </a:r>
            <a:r>
              <a:rPr lang="en-US" sz="4000" b="1" dirty="0" smtClean="0"/>
              <a:t>word (</a:t>
            </a:r>
            <a:r>
              <a:rPr lang="en-US" sz="4000" b="1" dirty="0" err="1" smtClean="0"/>
              <a:t>dabar</a:t>
            </a:r>
            <a:r>
              <a:rPr lang="en-US" sz="4000" b="1" dirty="0" smtClean="0"/>
              <a:t>). </a:t>
            </a:r>
            <a:endParaRPr lang="en-US" sz="4000" b="1" dirty="0"/>
          </a:p>
          <a:p>
            <a:pPr marL="0" indent="0">
              <a:buNone/>
            </a:pP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7448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Gimel - Psalm 119:17-20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4000" b="1" baseline="30000" dirty="0"/>
              <a:t>17</a:t>
            </a:r>
            <a:r>
              <a:rPr lang="en-US" sz="4000" b="1" dirty="0"/>
              <a:t> Deal bountifully with Your servant, That I may live and keep Your </a:t>
            </a:r>
            <a:r>
              <a:rPr lang="en-US" sz="4000" b="1" dirty="0" smtClean="0"/>
              <a:t>word (</a:t>
            </a:r>
            <a:r>
              <a:rPr lang="en-US" sz="4000" b="1" dirty="0" err="1" smtClean="0"/>
              <a:t>dabar</a:t>
            </a:r>
            <a:r>
              <a:rPr lang="en-US" sz="4000" b="1" dirty="0" smtClean="0"/>
              <a:t>).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18</a:t>
            </a:r>
            <a:r>
              <a:rPr lang="en-US" sz="4000" b="1" dirty="0"/>
              <a:t> Open my eyes, that I may behold Wonderful things from Your </a:t>
            </a:r>
            <a:r>
              <a:rPr lang="en-US" sz="4000" b="1" dirty="0" smtClean="0"/>
              <a:t>law (</a:t>
            </a:r>
            <a:r>
              <a:rPr lang="en-US" sz="4000" b="1" dirty="0" err="1" smtClean="0"/>
              <a:t>torah</a:t>
            </a:r>
            <a:r>
              <a:rPr lang="en-US" sz="4000" b="1" dirty="0" smtClean="0"/>
              <a:t>).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19</a:t>
            </a:r>
            <a:r>
              <a:rPr lang="en-US" sz="4000" b="1" dirty="0"/>
              <a:t> I am a stranger in the earth; Do not hide Your </a:t>
            </a:r>
            <a:r>
              <a:rPr lang="en-US" sz="4000" b="1" dirty="0" smtClean="0"/>
              <a:t>commandments (mitzvah) </a:t>
            </a:r>
            <a:r>
              <a:rPr lang="en-US" sz="4000" b="1" dirty="0"/>
              <a:t>from me.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20</a:t>
            </a:r>
            <a:r>
              <a:rPr lang="en-US" sz="4000" b="1" dirty="0"/>
              <a:t> My soul is crushed with longing After Your </a:t>
            </a:r>
            <a:r>
              <a:rPr lang="en-US" sz="4000" b="1" dirty="0" smtClean="0"/>
              <a:t>ordinances (</a:t>
            </a:r>
            <a:r>
              <a:rPr lang="en-US" sz="4000" b="1" dirty="0" err="1" smtClean="0"/>
              <a:t>mishpat</a:t>
            </a:r>
            <a:r>
              <a:rPr lang="en-US" sz="4000" b="1" dirty="0" smtClean="0"/>
              <a:t>) </a:t>
            </a:r>
            <a:r>
              <a:rPr lang="en-US" sz="4000" b="1" dirty="0"/>
              <a:t>at all times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32488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119:21-24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aseline="30000" dirty="0" smtClean="0"/>
              <a:t> </a:t>
            </a:r>
            <a:r>
              <a:rPr lang="en-US" sz="4000" b="1" baseline="30000" dirty="0" smtClean="0"/>
              <a:t>21</a:t>
            </a:r>
            <a:r>
              <a:rPr lang="en-US" sz="4000" b="1" dirty="0" smtClean="0"/>
              <a:t> </a:t>
            </a:r>
            <a:r>
              <a:rPr lang="en-US" sz="4000" b="1" dirty="0"/>
              <a:t>You rebuke the arrogant, the cursed, Who wander from Your </a:t>
            </a:r>
            <a:r>
              <a:rPr lang="en-US" sz="4000" b="1" dirty="0" smtClean="0"/>
              <a:t>commandments (mitzvah).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22</a:t>
            </a:r>
            <a:r>
              <a:rPr lang="en-US" sz="4000" b="1" dirty="0"/>
              <a:t> Take away reproach and contempt from me, For I observe Your </a:t>
            </a:r>
            <a:r>
              <a:rPr lang="en-US" sz="4000" b="1" dirty="0" smtClean="0"/>
              <a:t>testimonies (</a:t>
            </a:r>
            <a:r>
              <a:rPr lang="en-US" sz="4000" b="1" dirty="0" err="1" smtClean="0"/>
              <a:t>edah</a:t>
            </a:r>
            <a:r>
              <a:rPr lang="en-US" sz="4000" b="1" dirty="0" smtClean="0"/>
              <a:t>).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23</a:t>
            </a:r>
            <a:r>
              <a:rPr lang="en-US" sz="4000" b="1" dirty="0"/>
              <a:t> even though princes sit [and] talk against me, Your servant meditates on Your </a:t>
            </a:r>
            <a:r>
              <a:rPr lang="en-US" sz="4000" b="1" dirty="0" smtClean="0"/>
              <a:t>statutes (</a:t>
            </a:r>
            <a:r>
              <a:rPr lang="en-US" sz="4000" b="1" dirty="0" err="1" smtClean="0"/>
              <a:t>chukah</a:t>
            </a:r>
            <a:r>
              <a:rPr lang="en-US" sz="4000" b="1" dirty="0" smtClean="0"/>
              <a:t>).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24</a:t>
            </a:r>
            <a:r>
              <a:rPr lang="en-US" sz="4000" b="1" dirty="0"/>
              <a:t> Your </a:t>
            </a:r>
            <a:r>
              <a:rPr lang="en-US" sz="4000" b="1" dirty="0" smtClean="0"/>
              <a:t>testimonies (</a:t>
            </a:r>
            <a:r>
              <a:rPr lang="en-US" sz="4000" b="1" dirty="0" err="1" smtClean="0"/>
              <a:t>edah</a:t>
            </a:r>
            <a:r>
              <a:rPr lang="en-US" sz="4000" b="1" dirty="0" smtClean="0"/>
              <a:t>) </a:t>
            </a:r>
            <a:r>
              <a:rPr lang="en-US" sz="4000" b="1" dirty="0"/>
              <a:t>also are my delight; [They are] my </a:t>
            </a:r>
            <a:r>
              <a:rPr lang="en-US" sz="4000" b="1" dirty="0" smtClean="0"/>
              <a:t>counselors (advise, consultation). </a:t>
            </a: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92097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err="1" smtClean="0">
                <a:latin typeface="+mn-lt"/>
              </a:rPr>
              <a:t>Dalet</a:t>
            </a:r>
            <a:r>
              <a:rPr lang="en-US" sz="4800" b="1" dirty="0" smtClean="0">
                <a:latin typeface="+mn-lt"/>
              </a:rPr>
              <a:t> - Psalm 119:25-28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4000" b="1" dirty="0" smtClean="0"/>
              <a:t>My </a:t>
            </a:r>
            <a:r>
              <a:rPr lang="en-US" sz="4000" b="1" dirty="0"/>
              <a:t>soul cleaves to the dust; Revive me according to Your </a:t>
            </a:r>
            <a:r>
              <a:rPr lang="en-US" sz="4000" b="1" dirty="0" smtClean="0"/>
              <a:t>word (</a:t>
            </a:r>
            <a:r>
              <a:rPr lang="en-US" sz="4000" b="1" dirty="0" err="1" smtClean="0"/>
              <a:t>dabar</a:t>
            </a:r>
            <a:r>
              <a:rPr lang="en-US" sz="4000" b="1" dirty="0" smtClean="0"/>
              <a:t>).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26</a:t>
            </a:r>
            <a:r>
              <a:rPr lang="en-US" sz="4000" b="1" dirty="0"/>
              <a:t> I have told of my ways, and You have answered me; Teach me Your </a:t>
            </a:r>
            <a:r>
              <a:rPr lang="en-US" sz="4000" b="1" dirty="0" smtClean="0"/>
              <a:t>statutes (</a:t>
            </a:r>
            <a:r>
              <a:rPr lang="en-US" sz="4000" b="1" dirty="0" err="1" smtClean="0"/>
              <a:t>chukah</a:t>
            </a:r>
            <a:r>
              <a:rPr lang="en-US" sz="4000" b="1" dirty="0" smtClean="0"/>
              <a:t>).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27</a:t>
            </a:r>
            <a:r>
              <a:rPr lang="en-US" sz="4000" b="1" dirty="0"/>
              <a:t> Make me understand the way of Your </a:t>
            </a:r>
            <a:r>
              <a:rPr lang="en-US" sz="4000" b="1" dirty="0" smtClean="0"/>
              <a:t>precepts (</a:t>
            </a:r>
            <a:r>
              <a:rPr lang="en-US" sz="4000" b="1" dirty="0" err="1" smtClean="0"/>
              <a:t>piqud</a:t>
            </a:r>
            <a:r>
              <a:rPr lang="en-US" sz="4000" b="1" dirty="0" smtClean="0"/>
              <a:t>), </a:t>
            </a:r>
            <a:r>
              <a:rPr lang="en-US" sz="4000" b="1" dirty="0"/>
              <a:t>So I will meditate on Your wonders.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28</a:t>
            </a:r>
            <a:r>
              <a:rPr lang="en-US" sz="4000" b="1" dirty="0"/>
              <a:t> My soul weeps because of grief; Strengthen me according to Your </a:t>
            </a:r>
            <a:r>
              <a:rPr lang="en-US" sz="4000" b="1" dirty="0" smtClean="0"/>
              <a:t>word (</a:t>
            </a:r>
            <a:r>
              <a:rPr lang="en-US" sz="4000" b="1" dirty="0" err="1" smtClean="0"/>
              <a:t>dabar</a:t>
            </a:r>
            <a:r>
              <a:rPr lang="en-US" sz="4000" b="1" dirty="0" smtClean="0"/>
              <a:t>).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63074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119:29-32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4000" b="1" dirty="0" smtClean="0"/>
              <a:t>Remove </a:t>
            </a:r>
            <a:r>
              <a:rPr lang="en-US" sz="4000" b="1" u="sng" dirty="0"/>
              <a:t>the false way</a:t>
            </a:r>
            <a:r>
              <a:rPr lang="en-US" sz="4000" b="1" dirty="0"/>
              <a:t> from me, And graciously grant me Your </a:t>
            </a:r>
            <a:r>
              <a:rPr lang="en-US" sz="4000" b="1" dirty="0" smtClean="0"/>
              <a:t>law (</a:t>
            </a:r>
            <a:r>
              <a:rPr lang="en-US" sz="4000" b="1" dirty="0" err="1" smtClean="0"/>
              <a:t>torah</a:t>
            </a:r>
            <a:r>
              <a:rPr lang="en-US" sz="4000" b="1" dirty="0" smtClean="0"/>
              <a:t>).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30</a:t>
            </a:r>
            <a:r>
              <a:rPr lang="en-US" sz="4000" b="1" dirty="0"/>
              <a:t> I have chosen the </a:t>
            </a:r>
            <a:r>
              <a:rPr lang="en-US" sz="4000" b="1" dirty="0" smtClean="0"/>
              <a:t>faithful (</a:t>
            </a:r>
            <a:r>
              <a:rPr lang="en-US" sz="4000" b="1" dirty="0" err="1" smtClean="0"/>
              <a:t>emunah</a:t>
            </a:r>
            <a:r>
              <a:rPr lang="en-US" sz="4000" b="1" dirty="0" smtClean="0"/>
              <a:t>) way (or, </a:t>
            </a:r>
            <a:r>
              <a:rPr lang="en-US" sz="4000" b="1" u="sng" dirty="0" smtClean="0"/>
              <a:t>the way of faith</a:t>
            </a:r>
            <a:r>
              <a:rPr lang="en-US" sz="4000" b="1" dirty="0" smtClean="0"/>
              <a:t>!); </a:t>
            </a:r>
            <a:r>
              <a:rPr lang="en-US" sz="4000" b="1" dirty="0"/>
              <a:t>I have placed Your </a:t>
            </a:r>
            <a:r>
              <a:rPr lang="en-US" sz="4000" b="1" dirty="0" smtClean="0"/>
              <a:t>ordinances (</a:t>
            </a:r>
            <a:r>
              <a:rPr lang="en-US" sz="4000" b="1" dirty="0" err="1" smtClean="0"/>
              <a:t>mishpat</a:t>
            </a:r>
            <a:r>
              <a:rPr lang="en-US" sz="4000" b="1" dirty="0" smtClean="0"/>
              <a:t>) </a:t>
            </a:r>
            <a:r>
              <a:rPr lang="en-US" sz="4000" b="1" dirty="0"/>
              <a:t>[before me].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31</a:t>
            </a:r>
            <a:r>
              <a:rPr lang="en-US" sz="4000" b="1" dirty="0"/>
              <a:t> I cling to Your </a:t>
            </a:r>
            <a:r>
              <a:rPr lang="en-US" sz="4000" b="1" dirty="0" smtClean="0"/>
              <a:t>testimonies (</a:t>
            </a:r>
            <a:r>
              <a:rPr lang="en-US" sz="4000" b="1" dirty="0" err="1" smtClean="0"/>
              <a:t>edah</a:t>
            </a:r>
            <a:r>
              <a:rPr lang="en-US" sz="4000" b="1" dirty="0" smtClean="0"/>
              <a:t>); </a:t>
            </a:r>
            <a:r>
              <a:rPr lang="en-US" sz="4000" b="1" dirty="0"/>
              <a:t>O Yahuwah, do not put me to shame!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32</a:t>
            </a:r>
            <a:r>
              <a:rPr lang="en-US" sz="4000" b="1" dirty="0"/>
              <a:t> I shall run </a:t>
            </a:r>
            <a:r>
              <a:rPr lang="en-US" sz="4000" b="1" u="sng" dirty="0"/>
              <a:t>the way of Your </a:t>
            </a:r>
            <a:r>
              <a:rPr lang="en-US" sz="4000" b="1" u="sng" dirty="0" smtClean="0"/>
              <a:t>commandments</a:t>
            </a:r>
            <a:r>
              <a:rPr lang="en-US" sz="4000" b="1" dirty="0" smtClean="0"/>
              <a:t> (mitzvah), </a:t>
            </a:r>
            <a:r>
              <a:rPr lang="en-US" sz="4000" b="1" dirty="0"/>
              <a:t>For You will enlarge my heart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73883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Hey - Psalm 119:33-36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4000" b="1" dirty="0" smtClean="0"/>
              <a:t>Teach </a:t>
            </a:r>
            <a:r>
              <a:rPr lang="en-US" sz="4000" b="1" dirty="0"/>
              <a:t>me, O Yahuwah, </a:t>
            </a:r>
            <a:r>
              <a:rPr lang="en-US" sz="4000" b="1" u="sng" dirty="0"/>
              <a:t>the way of Your </a:t>
            </a:r>
            <a:r>
              <a:rPr lang="en-US" sz="4000" b="1" u="sng" dirty="0" smtClean="0"/>
              <a:t>statutes</a:t>
            </a:r>
            <a:r>
              <a:rPr lang="en-US" sz="4000" b="1" dirty="0" smtClean="0"/>
              <a:t> (</a:t>
            </a:r>
            <a:r>
              <a:rPr lang="en-US" sz="4000" b="1" dirty="0" err="1" smtClean="0"/>
              <a:t>chukah</a:t>
            </a:r>
            <a:r>
              <a:rPr lang="en-US" sz="4000" b="1" dirty="0" smtClean="0"/>
              <a:t>), </a:t>
            </a:r>
            <a:r>
              <a:rPr lang="en-US" sz="4000" b="1" dirty="0"/>
              <a:t>And I shall observe it to the end.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34</a:t>
            </a:r>
            <a:r>
              <a:rPr lang="en-US" sz="4000" b="1" dirty="0"/>
              <a:t> Give me understanding, that I may observe Your law </a:t>
            </a:r>
            <a:r>
              <a:rPr lang="en-US" sz="4000" b="1" dirty="0" smtClean="0"/>
              <a:t>(</a:t>
            </a:r>
            <a:r>
              <a:rPr lang="en-US" sz="4000" b="1" dirty="0" err="1" smtClean="0"/>
              <a:t>torah</a:t>
            </a:r>
            <a:r>
              <a:rPr lang="en-US" sz="4000" b="1" dirty="0" smtClean="0"/>
              <a:t>) And </a:t>
            </a:r>
            <a:r>
              <a:rPr lang="en-US" sz="4000" b="1" dirty="0"/>
              <a:t>keep it with all [my] heart.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35</a:t>
            </a:r>
            <a:r>
              <a:rPr lang="en-US" sz="4000" b="1" dirty="0"/>
              <a:t> Make me walk in the path of Your </a:t>
            </a:r>
            <a:r>
              <a:rPr lang="en-US" sz="4000" b="1" dirty="0" smtClean="0"/>
              <a:t>commandments (mitzvah), </a:t>
            </a:r>
            <a:r>
              <a:rPr lang="en-US" sz="4000" b="1" dirty="0"/>
              <a:t>For I delight in it.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36</a:t>
            </a:r>
            <a:r>
              <a:rPr lang="en-US" sz="4000" b="1" dirty="0"/>
              <a:t> Incline my heart to Your </a:t>
            </a:r>
            <a:r>
              <a:rPr lang="en-US" sz="4000" b="1" dirty="0" smtClean="0"/>
              <a:t>testimonies (</a:t>
            </a:r>
            <a:r>
              <a:rPr lang="en-US" sz="4000" b="1" dirty="0" err="1" smtClean="0"/>
              <a:t>edah</a:t>
            </a:r>
            <a:r>
              <a:rPr lang="en-US" sz="4000" b="1" dirty="0" smtClean="0"/>
              <a:t>) </a:t>
            </a:r>
            <a:r>
              <a:rPr lang="en-US" sz="4000" b="1" dirty="0"/>
              <a:t>And not to [dishonest] gain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31193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119:37-40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37</a:t>
            </a:r>
            <a:r>
              <a:rPr lang="en-US" sz="4000" b="1" dirty="0"/>
              <a:t> </a:t>
            </a:r>
            <a:r>
              <a:rPr lang="en-US" sz="4000" b="1" dirty="0" smtClean="0"/>
              <a:t>Pass over my </a:t>
            </a:r>
            <a:r>
              <a:rPr lang="en-US" sz="4000" b="1" dirty="0"/>
              <a:t>eyes from looking at vanity, And revive me in Your </a:t>
            </a:r>
            <a:r>
              <a:rPr lang="en-US" sz="4000" b="1" dirty="0" smtClean="0"/>
              <a:t>ways (</a:t>
            </a:r>
            <a:r>
              <a:rPr lang="en-US" sz="4000" b="1" dirty="0" err="1" smtClean="0"/>
              <a:t>derek</a:t>
            </a:r>
            <a:r>
              <a:rPr lang="en-US" sz="4000" b="1" dirty="0" smtClean="0"/>
              <a:t>).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38</a:t>
            </a:r>
            <a:r>
              <a:rPr lang="en-US" sz="4000" b="1" dirty="0"/>
              <a:t> Establish Your </a:t>
            </a:r>
            <a:r>
              <a:rPr lang="en-US" sz="4000" b="1" dirty="0" smtClean="0"/>
              <a:t>word (</a:t>
            </a:r>
            <a:r>
              <a:rPr lang="en-US" sz="4000" b="1" dirty="0" err="1" smtClean="0"/>
              <a:t>amar</a:t>
            </a:r>
            <a:r>
              <a:rPr lang="en-US" sz="4000" b="1" dirty="0" smtClean="0"/>
              <a:t>, spoken word) </a:t>
            </a:r>
            <a:r>
              <a:rPr lang="en-US" sz="4000" b="1" dirty="0"/>
              <a:t>to Your servant, As that which produces reverence for You.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39</a:t>
            </a:r>
            <a:r>
              <a:rPr lang="en-US" sz="4000" b="1" dirty="0"/>
              <a:t> Turn away my reproach which I dread, For Your </a:t>
            </a:r>
            <a:r>
              <a:rPr lang="en-US" sz="4000" b="1" dirty="0" smtClean="0"/>
              <a:t>ordinances (</a:t>
            </a:r>
            <a:r>
              <a:rPr lang="en-US" sz="4000" b="1" dirty="0" err="1" smtClean="0"/>
              <a:t>mishpat</a:t>
            </a:r>
            <a:r>
              <a:rPr lang="en-US" sz="4000" b="1" dirty="0" smtClean="0"/>
              <a:t>) </a:t>
            </a:r>
            <a:r>
              <a:rPr lang="en-US" sz="4000" b="1" dirty="0"/>
              <a:t>are good.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40</a:t>
            </a:r>
            <a:r>
              <a:rPr lang="en-US" sz="4000" b="1" dirty="0"/>
              <a:t> Behold, I long for Your </a:t>
            </a:r>
            <a:r>
              <a:rPr lang="en-US" sz="4000" b="1" dirty="0" smtClean="0"/>
              <a:t>precepts (</a:t>
            </a:r>
            <a:r>
              <a:rPr lang="en-US" sz="4000" b="1" dirty="0" err="1" smtClean="0"/>
              <a:t>piqud</a:t>
            </a:r>
            <a:r>
              <a:rPr lang="en-US" sz="4000" b="1" dirty="0" smtClean="0"/>
              <a:t>); </a:t>
            </a:r>
            <a:r>
              <a:rPr lang="en-US" sz="4000" b="1" dirty="0"/>
              <a:t>Revive me through Your righteousness</a:t>
            </a:r>
            <a:r>
              <a:rPr lang="en-US" dirty="0"/>
              <a:t>.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6669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Summary of Verses 1-40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Those who walk in the Instructions are blessed!</a:t>
            </a:r>
            <a:endParaRPr lang="en-US" sz="6600" b="1" dirty="0"/>
          </a:p>
          <a:p>
            <a:pPr marL="0" indent="0">
              <a:buNone/>
            </a:pPr>
            <a:r>
              <a:rPr lang="en-US" sz="4000" b="1" dirty="0" smtClean="0"/>
              <a:t>David loves and delights in the Word of Yahuwah</a:t>
            </a:r>
          </a:p>
          <a:p>
            <a:pPr marL="0" indent="0">
              <a:buNone/>
            </a:pPr>
            <a:r>
              <a:rPr lang="en-US" sz="4000" b="1" dirty="0" smtClean="0"/>
              <a:t>Walking in obedience to the commands is to seek him with all the heart</a:t>
            </a:r>
          </a:p>
          <a:p>
            <a:pPr marL="0" indent="0">
              <a:buNone/>
            </a:pPr>
            <a:r>
              <a:rPr lang="en-US" sz="4000" b="1" dirty="0" smtClean="0"/>
              <a:t>The way of faith is the way of obedience to the commands</a:t>
            </a:r>
          </a:p>
          <a:p>
            <a:pPr marL="0" indent="0">
              <a:buNone/>
            </a:pPr>
            <a:endParaRPr lang="en-US" sz="2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47858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What Say You?</a:t>
            </a:r>
          </a:p>
          <a:p>
            <a:pPr algn="ctr">
              <a:buNone/>
            </a:pPr>
            <a:r>
              <a:rPr lang="en-US" sz="4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Your Turn to Respond to the Teaching </a:t>
            </a:r>
          </a:p>
          <a:p>
            <a:pPr marL="0" indent="0">
              <a:buNone/>
            </a:pPr>
            <a:r>
              <a:rPr lang="en-US" sz="4000" b="1" dirty="0"/>
              <a:t>Questions</a:t>
            </a:r>
          </a:p>
          <a:p>
            <a:pPr marL="0" indent="0">
              <a:buNone/>
            </a:pPr>
            <a:r>
              <a:rPr lang="en-US" sz="4000" b="1" dirty="0"/>
              <a:t>Comments</a:t>
            </a:r>
          </a:p>
          <a:p>
            <a:pPr marL="0" indent="0">
              <a:buNone/>
            </a:pPr>
            <a:r>
              <a:rPr lang="en-US" sz="4000" b="1" dirty="0"/>
              <a:t>Testimonies</a:t>
            </a:r>
          </a:p>
          <a:p>
            <a:pPr marL="0" indent="0">
              <a:buNone/>
            </a:pPr>
            <a:r>
              <a:rPr lang="en-US" sz="4000" b="1" dirty="0"/>
              <a:t>Prophesies</a:t>
            </a:r>
          </a:p>
          <a:p>
            <a:pPr marL="0" indent="0">
              <a:buNone/>
            </a:pPr>
            <a:r>
              <a:rPr lang="en-US" sz="4000" b="1" dirty="0"/>
              <a:t>Prayer Requests</a:t>
            </a:r>
          </a:p>
        </p:txBody>
      </p:sp>
    </p:spTree>
    <p:extLst>
      <p:ext uri="{BB962C8B-B14F-4D97-AF65-F5344CB8AC3E}">
        <p14:creationId xmlns:p14="http://schemas.microsoft.com/office/powerpoint/2010/main" val="90055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86" y="876303"/>
            <a:ext cx="10462381" cy="51435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solidFill>
                  <a:schemeClr val="tx1"/>
                </a:solidFill>
                <a:latin typeface="+mn-lt"/>
              </a:rPr>
              <a:t>You Can Get More Information About Many Other Bible Study Topics From a Hebraic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</a:rPr>
              <a:t>Perspective At </a:t>
            </a:r>
            <a:r>
              <a:rPr lang="en-US" sz="4000" b="1" dirty="0">
                <a:solidFill>
                  <a:schemeClr val="tx1"/>
                </a:solidFill>
                <a:latin typeface="+mn-lt"/>
              </a:rPr>
              <a:t>My Website:</a:t>
            </a:r>
          </a:p>
          <a:p>
            <a:pPr algn="ctr">
              <a:buNone/>
            </a:pPr>
            <a:r>
              <a:rPr lang="en-US" sz="6000" b="1" dirty="0">
                <a:solidFill>
                  <a:schemeClr val="tx1"/>
                </a:solidFill>
                <a:latin typeface="+mn-lt"/>
              </a:rPr>
              <a:t>www.BibleTruth.cc</a:t>
            </a:r>
          </a:p>
        </p:txBody>
      </p:sp>
    </p:spTree>
    <p:extLst>
      <p:ext uri="{BB962C8B-B14F-4D97-AF65-F5344CB8AC3E}">
        <p14:creationId xmlns:p14="http://schemas.microsoft.com/office/powerpoint/2010/main" val="91191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78728</TotalTime>
  <Words>1718</Words>
  <Application>Microsoft Office PowerPoint</Application>
  <PresentationFormat>Widescreen</PresentationFormat>
  <Paragraphs>126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Bwhebb</vt:lpstr>
      <vt:lpstr>Calibri</vt:lpstr>
      <vt:lpstr>Calibri Light</vt:lpstr>
      <vt:lpstr>Helvetica</vt:lpstr>
      <vt:lpstr>Times New Roman</vt:lpstr>
      <vt:lpstr>Wingdings</vt:lpstr>
      <vt:lpstr>Office Theme</vt:lpstr>
      <vt:lpstr>PowerPoint Presentation</vt:lpstr>
      <vt:lpstr>PowerPoint Presentation</vt:lpstr>
      <vt:lpstr>Aleph - Psalm 119:1</vt:lpstr>
      <vt:lpstr>Perfect in the Way</vt:lpstr>
      <vt:lpstr>Torah</vt:lpstr>
      <vt:lpstr>Instruction of a Parent</vt:lpstr>
      <vt:lpstr>Aleph - Psalm 119:2</vt:lpstr>
      <vt:lpstr>Edah</vt:lpstr>
      <vt:lpstr>Psalm 119:3-4</vt:lpstr>
      <vt:lpstr>Piqud</vt:lpstr>
      <vt:lpstr>Psalm 119:5-8</vt:lpstr>
      <vt:lpstr>Chukah</vt:lpstr>
      <vt:lpstr>Mitzvah</vt:lpstr>
      <vt:lpstr>Mishpat</vt:lpstr>
      <vt:lpstr>Beth - Psalm 119:9-12</vt:lpstr>
      <vt:lpstr>Imrah</vt:lpstr>
      <vt:lpstr>Psalm 119:13-16</vt:lpstr>
      <vt:lpstr>Gimel - Psalm 119:17-20</vt:lpstr>
      <vt:lpstr>Psalm 119:21-24</vt:lpstr>
      <vt:lpstr>Dalet - Psalm 119:25-28</vt:lpstr>
      <vt:lpstr>Psalm 119:29-32</vt:lpstr>
      <vt:lpstr>Hey - Psalm 119:33-36</vt:lpstr>
      <vt:lpstr>Psalm 119:37-40</vt:lpstr>
      <vt:lpstr>Summary of Verses 1-40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 Rogers</dc:creator>
  <cp:lastModifiedBy>David M Rogers</cp:lastModifiedBy>
  <cp:revision>807</cp:revision>
  <dcterms:created xsi:type="dcterms:W3CDTF">2018-11-07T08:55:54Z</dcterms:created>
  <dcterms:modified xsi:type="dcterms:W3CDTF">2020-05-02T15:31:09Z</dcterms:modified>
</cp:coreProperties>
</file>