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65" r:id="rId2"/>
    <p:sldId id="266"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287" r:id="rId24"/>
    <p:sldId id="288" r:id="rId25"/>
    <p:sldId id="289" r:id="rId26"/>
    <p:sldId id="290" r:id="rId27"/>
    <p:sldId id="291" r:id="rId28"/>
    <p:sldId id="292" r:id="rId29"/>
    <p:sldId id="293" r:id="rId30"/>
    <p:sldId id="294" r:id="rId31"/>
    <p:sldId id="295" r:id="rId32"/>
    <p:sldId id="296" r:id="rId33"/>
    <p:sldId id="297"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9" autoAdjust="0"/>
    <p:restoredTop sz="94660"/>
  </p:normalViewPr>
  <p:slideViewPr>
    <p:cSldViewPr snapToGrid="0">
      <p:cViewPr varScale="1">
        <p:scale>
          <a:sx n="91" d="100"/>
          <a:sy n="91" d="100"/>
        </p:scale>
        <p:origin x="78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11/27/2018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641137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482593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39080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11/27/2018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11/27/2018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11/27/2018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11/27/2018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11/27/2018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333" dirty="0">
                <a:solidFill>
                  <a:schemeClr val="tx2"/>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buNone/>
            </a:pPr>
            <a:r>
              <a:rPr lang="en-US" sz="3733" dirty="0">
                <a:solidFill>
                  <a:schemeClr val="tx1">
                    <a:lumMod val="95000"/>
                    <a:lumOff val="5000"/>
                  </a:schemeClr>
                </a:solidFill>
                <a:latin typeface="Helvetica" pitchFamily="34" charset="0"/>
                <a:cs typeface="Helvetica" pitchFamily="34" charset="0"/>
              </a:rPr>
              <a:t>Welcome to</a:t>
            </a:r>
            <a:endParaRPr lang="en-US" sz="3733"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666" i="1" dirty="0">
                <a:solidFill>
                  <a:srgbClr val="C00000"/>
                </a:solidFill>
                <a:latin typeface="Helvetica" pitchFamily="34" charset="0"/>
                <a:cs typeface="Helvetica" pitchFamily="34" charset="0"/>
              </a:rPr>
              <a:t>The </a:t>
            </a:r>
            <a:r>
              <a:rPr lang="en-US" sz="10666" i="1" dirty="0" err="1">
                <a:solidFill>
                  <a:srgbClr val="C00000"/>
                </a:solidFill>
                <a:latin typeface="Helvetica" pitchFamily="34" charset="0"/>
                <a:cs typeface="Helvetica" pitchFamily="34" charset="0"/>
              </a:rPr>
              <a:t>Miqra</a:t>
            </a:r>
            <a:endParaRPr lang="en-US" sz="10666"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dirty="0">
                <a:solidFill>
                  <a:schemeClr val="tx1">
                    <a:lumMod val="95000"/>
                    <a:lumOff val="5000"/>
                  </a:schemeClr>
                </a:solidFill>
                <a:latin typeface="Helvetica" pitchFamily="34" charset="0"/>
                <a:cs typeface="Helvetica" pitchFamily="34" charset="0"/>
              </a:rPr>
              <a:t>At the Home of John and Marie</a:t>
            </a:r>
          </a:p>
          <a:p>
            <a:pPr marL="0" indent="0" algn="ctr">
              <a:spcBef>
                <a:spcPts val="0"/>
              </a:spcBef>
              <a:buNone/>
            </a:pPr>
            <a:r>
              <a:rPr lang="en-US" sz="5333"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dirty="0">
                <a:solidFill>
                  <a:schemeClr val="tx1">
                    <a:lumMod val="95000"/>
                    <a:lumOff val="5000"/>
                  </a:schemeClr>
                </a:solidFill>
                <a:latin typeface="Helvetica" pitchFamily="34" charset="0"/>
                <a:cs typeface="Helvetica" pitchFamily="34" charset="0"/>
              </a:rPr>
              <a:t>September 29, 2018</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4897191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5333" dirty="0">
                <a:solidFill>
                  <a:schemeClr val="tx1">
                    <a:lumMod val="95000"/>
                    <a:lumOff val="5000"/>
                  </a:schemeClr>
                </a:solidFill>
                <a:latin typeface="Helvetica" pitchFamily="34" charset="0"/>
                <a:cs typeface="Helvetica" pitchFamily="34" charset="0"/>
              </a:rPr>
              <a:t> </a:t>
            </a:r>
            <a:r>
              <a:rPr lang="en-US" sz="5333" dirty="0">
                <a:solidFill>
                  <a:schemeClr val="accent2">
                    <a:lumMod val="50000"/>
                  </a:schemeClr>
                </a:solidFill>
                <a:latin typeface="Helvetica" pitchFamily="34" charset="0"/>
                <a:cs typeface="Helvetica" pitchFamily="34" charset="0"/>
              </a:rPr>
              <a:t>The Promised Inheritance, Pt 4</a:t>
            </a: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3733" dirty="0">
                <a:solidFill>
                  <a:schemeClr val="tx1">
                    <a:lumMod val="95000"/>
                    <a:lumOff val="5000"/>
                  </a:schemeClr>
                </a:solidFill>
                <a:latin typeface="Helvetica" pitchFamily="34" charset="0"/>
                <a:cs typeface="Helvetica" pitchFamily="34" charset="0"/>
              </a:rPr>
              <a:t>De-Mystifying the Mystery of Christ, Pt3</a:t>
            </a:r>
          </a:p>
        </p:txBody>
      </p:sp>
    </p:spTree>
    <p:extLst>
      <p:ext uri="{BB962C8B-B14F-4D97-AF65-F5344CB8AC3E}">
        <p14:creationId xmlns:p14="http://schemas.microsoft.com/office/powerpoint/2010/main" val="29179154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Mystery of His Will</a:t>
            </a:r>
            <a:endParaRPr lang="en-US" sz="4800" dirty="0"/>
          </a:p>
        </p:txBody>
      </p:sp>
      <p:sp>
        <p:nvSpPr>
          <p:cNvPr id="3" name="Content Placeholder 2"/>
          <p:cNvSpPr>
            <a:spLocks noGrp="1"/>
          </p:cNvSpPr>
          <p:nvPr>
            <p:ph idx="1"/>
          </p:nvPr>
        </p:nvSpPr>
        <p:spPr>
          <a:xfrm>
            <a:off x="609600" y="1027612"/>
            <a:ext cx="10972800" cy="5098552"/>
          </a:xfrm>
        </p:spPr>
        <p:txBody>
          <a:bodyPr/>
          <a:lstStyle/>
          <a:p>
            <a:pPr marL="0" indent="0">
              <a:buNone/>
            </a:pPr>
            <a:r>
              <a:rPr lang="en-US" dirty="0"/>
              <a:t> </a:t>
            </a:r>
            <a:r>
              <a:rPr lang="en-US" baseline="30000" dirty="0"/>
              <a:t>9</a:t>
            </a:r>
            <a:r>
              <a:rPr lang="en-US" dirty="0"/>
              <a:t> And he made known to us the mystery of his will according to his good pleasure, which he purposed in Messiah,</a:t>
            </a:r>
          </a:p>
          <a:p>
            <a:pPr marL="0" indent="0">
              <a:buNone/>
            </a:pPr>
            <a:r>
              <a:rPr lang="en-US" dirty="0"/>
              <a:t> </a:t>
            </a:r>
            <a:r>
              <a:rPr lang="en-US" baseline="30000" dirty="0"/>
              <a:t>10</a:t>
            </a:r>
            <a:r>
              <a:rPr lang="en-US" dirty="0"/>
              <a:t> to be put into effect when the times will have reached their fulfillment-- </a:t>
            </a:r>
            <a:r>
              <a:rPr lang="en-US" u="sng" dirty="0"/>
              <a:t>to bring all things in heaven and on earth together under one head, even Messiah</a:t>
            </a:r>
            <a:r>
              <a:rPr lang="en-US" dirty="0" smtClean="0"/>
              <a:t>. Ephesians 1</a:t>
            </a:r>
            <a:endParaRPr lang="en-US" dirty="0"/>
          </a:p>
          <a:p>
            <a:pPr marL="0" indent="0">
              <a:buNone/>
            </a:pPr>
            <a:endParaRPr lang="en-US" dirty="0"/>
          </a:p>
        </p:txBody>
      </p:sp>
    </p:spTree>
    <p:extLst>
      <p:ext uri="{BB962C8B-B14F-4D97-AF65-F5344CB8AC3E}">
        <p14:creationId xmlns:p14="http://schemas.microsoft.com/office/powerpoint/2010/main" val="26287863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“Before Messiah” – Ephesians 2</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dirty="0"/>
              <a:t> </a:t>
            </a:r>
            <a:r>
              <a:rPr lang="en-US" baseline="30000" dirty="0" smtClean="0"/>
              <a:t>1</a:t>
            </a:r>
            <a:r>
              <a:rPr lang="en-US" dirty="0" smtClean="0"/>
              <a:t> As </a:t>
            </a:r>
            <a:r>
              <a:rPr lang="en-US" dirty="0"/>
              <a:t>for you, you were dead in your transgressions and sins,</a:t>
            </a:r>
          </a:p>
          <a:p>
            <a:pPr marL="0" indent="0">
              <a:buNone/>
            </a:pPr>
            <a:r>
              <a:rPr lang="en-US" dirty="0"/>
              <a:t> </a:t>
            </a:r>
            <a:r>
              <a:rPr lang="en-US" baseline="30000" dirty="0"/>
              <a:t>2</a:t>
            </a:r>
            <a:r>
              <a:rPr lang="en-US" dirty="0"/>
              <a:t> in which you used to live when you followed the ways of this world and of the ruler of the kingdom of the air, the spirit who is now at work in those who are disobedient.</a:t>
            </a:r>
          </a:p>
          <a:p>
            <a:pPr marL="0" indent="0">
              <a:buNone/>
            </a:pPr>
            <a:r>
              <a:rPr lang="en-US" dirty="0" smtClean="0"/>
              <a:t> </a:t>
            </a:r>
            <a:r>
              <a:rPr lang="en-US" baseline="30000" dirty="0"/>
              <a:t>3</a:t>
            </a:r>
            <a:r>
              <a:rPr lang="en-US" dirty="0"/>
              <a:t> All of us also lived among them at one time, gratifying the cravings of our sinful nature and following its desires and thoughts. Like the rest, we were by nature objects of wrath.</a:t>
            </a:r>
          </a:p>
          <a:p>
            <a:pPr marL="0" indent="0">
              <a:buNone/>
            </a:pPr>
            <a:endParaRPr lang="en-US" dirty="0"/>
          </a:p>
        </p:txBody>
      </p:sp>
    </p:spTree>
    <p:extLst>
      <p:ext uri="{BB962C8B-B14F-4D97-AF65-F5344CB8AC3E}">
        <p14:creationId xmlns:p14="http://schemas.microsoft.com/office/powerpoint/2010/main" val="7616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These Gentiles Used to Be Far Away</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dirty="0"/>
              <a:t> </a:t>
            </a:r>
            <a:r>
              <a:rPr lang="en-US" baseline="30000" dirty="0"/>
              <a:t>11</a:t>
            </a:r>
            <a:r>
              <a:rPr lang="en-US" dirty="0"/>
              <a:t> Therefore, remember that formerly you who are Gentiles by birth and called "uncircumcised" by those who call themselves "the circumcision" (that done in the body by the hands of men)--</a:t>
            </a:r>
          </a:p>
          <a:p>
            <a:pPr marL="0" indent="0">
              <a:buNone/>
            </a:pPr>
            <a:r>
              <a:rPr lang="en-US" dirty="0"/>
              <a:t> </a:t>
            </a:r>
            <a:r>
              <a:rPr lang="en-US" baseline="30000" dirty="0"/>
              <a:t>12</a:t>
            </a:r>
            <a:r>
              <a:rPr lang="en-US" dirty="0"/>
              <a:t> remember that </a:t>
            </a:r>
            <a:r>
              <a:rPr lang="en-US" u="sng" dirty="0"/>
              <a:t>at that time</a:t>
            </a:r>
            <a:r>
              <a:rPr lang="en-US" dirty="0"/>
              <a:t> you were </a:t>
            </a:r>
            <a:r>
              <a:rPr lang="en-US" u="sng" dirty="0"/>
              <a:t>separate</a:t>
            </a:r>
            <a:r>
              <a:rPr lang="en-US" dirty="0"/>
              <a:t> from Messiah, </a:t>
            </a:r>
            <a:r>
              <a:rPr lang="en-US" u="sng" dirty="0"/>
              <a:t>excluded</a:t>
            </a:r>
            <a:r>
              <a:rPr lang="en-US" dirty="0"/>
              <a:t> from citizenship in </a:t>
            </a:r>
            <a:r>
              <a:rPr lang="en-US" dirty="0" err="1"/>
              <a:t>Yisrael</a:t>
            </a:r>
            <a:r>
              <a:rPr lang="en-US" dirty="0"/>
              <a:t> and </a:t>
            </a:r>
            <a:r>
              <a:rPr lang="en-US" u="sng" dirty="0"/>
              <a:t>foreigners</a:t>
            </a:r>
            <a:r>
              <a:rPr lang="en-US" dirty="0"/>
              <a:t> to the covenants of the promise, </a:t>
            </a:r>
            <a:r>
              <a:rPr lang="en-US" u="sng" dirty="0"/>
              <a:t>without</a:t>
            </a:r>
            <a:r>
              <a:rPr lang="en-US" dirty="0"/>
              <a:t> hope and without Elohim in the world</a:t>
            </a:r>
            <a:r>
              <a:rPr lang="en-US" dirty="0" smtClean="0"/>
              <a:t>. Ephesians 2</a:t>
            </a:r>
            <a:endParaRPr lang="en-US" dirty="0"/>
          </a:p>
          <a:p>
            <a:pPr marL="0" indent="0">
              <a:buNone/>
            </a:pPr>
            <a:endParaRPr lang="en-US" dirty="0"/>
          </a:p>
        </p:txBody>
      </p:sp>
    </p:spTree>
    <p:extLst>
      <p:ext uri="{BB962C8B-B14F-4D97-AF65-F5344CB8AC3E}">
        <p14:creationId xmlns:p14="http://schemas.microsoft.com/office/powerpoint/2010/main" val="16910494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One New Man</a:t>
            </a:r>
            <a:endParaRPr lang="en-US" sz="4800" dirty="0"/>
          </a:p>
        </p:txBody>
      </p:sp>
      <p:sp>
        <p:nvSpPr>
          <p:cNvPr id="3" name="Content Placeholder 2"/>
          <p:cNvSpPr>
            <a:spLocks noGrp="1"/>
          </p:cNvSpPr>
          <p:nvPr>
            <p:ph idx="1"/>
          </p:nvPr>
        </p:nvSpPr>
        <p:spPr>
          <a:xfrm>
            <a:off x="609600" y="1027612"/>
            <a:ext cx="10972800" cy="5695657"/>
          </a:xfrm>
        </p:spPr>
        <p:txBody>
          <a:bodyPr>
            <a:normAutofit lnSpcReduction="10000"/>
          </a:bodyPr>
          <a:lstStyle/>
          <a:p>
            <a:pPr marL="0" indent="0">
              <a:buNone/>
            </a:pPr>
            <a:r>
              <a:rPr lang="en-US" baseline="30000" dirty="0" smtClean="0"/>
              <a:t>13</a:t>
            </a:r>
            <a:r>
              <a:rPr lang="en-US" dirty="0" smtClean="0"/>
              <a:t> But </a:t>
            </a:r>
            <a:r>
              <a:rPr lang="en-US" dirty="0"/>
              <a:t>now in Messiah </a:t>
            </a:r>
            <a:r>
              <a:rPr lang="en-US" dirty="0" err="1"/>
              <a:t>Yahusha</a:t>
            </a:r>
            <a:r>
              <a:rPr lang="en-US" dirty="0"/>
              <a:t> you who once were far away have been brought near through the blood of Messiah.</a:t>
            </a:r>
          </a:p>
          <a:p>
            <a:pPr marL="0" indent="0">
              <a:buNone/>
            </a:pPr>
            <a:r>
              <a:rPr lang="en-US" baseline="30000" dirty="0" smtClean="0"/>
              <a:t>14</a:t>
            </a:r>
            <a:r>
              <a:rPr lang="en-US" dirty="0" smtClean="0"/>
              <a:t> </a:t>
            </a:r>
            <a:r>
              <a:rPr lang="en-US" dirty="0"/>
              <a:t>For he himself is our peace, </a:t>
            </a:r>
            <a:r>
              <a:rPr lang="en-US" u="sng" dirty="0"/>
              <a:t>who has made the two one </a:t>
            </a:r>
            <a:r>
              <a:rPr lang="en-US" dirty="0"/>
              <a:t>and has destroyed the barrier, the dividing wall of hostility,</a:t>
            </a:r>
          </a:p>
          <a:p>
            <a:pPr marL="0" indent="0">
              <a:buNone/>
            </a:pPr>
            <a:r>
              <a:rPr lang="en-US" baseline="30000" dirty="0" smtClean="0"/>
              <a:t>15</a:t>
            </a:r>
            <a:r>
              <a:rPr lang="en-US" dirty="0" smtClean="0"/>
              <a:t> </a:t>
            </a:r>
            <a:r>
              <a:rPr lang="en-US" dirty="0"/>
              <a:t>by abolishing in his flesh the law with its commandments and regulations. His purpose was to create in himself </a:t>
            </a:r>
            <a:r>
              <a:rPr lang="en-US" u="sng" dirty="0"/>
              <a:t>one new man </a:t>
            </a:r>
            <a:r>
              <a:rPr lang="en-US" dirty="0"/>
              <a:t>out of the two, thus making peace,</a:t>
            </a:r>
          </a:p>
          <a:p>
            <a:pPr marL="0" indent="0">
              <a:buNone/>
            </a:pPr>
            <a:r>
              <a:rPr lang="en-US" baseline="30000" dirty="0" smtClean="0"/>
              <a:t>16</a:t>
            </a:r>
            <a:r>
              <a:rPr lang="en-US" dirty="0" smtClean="0"/>
              <a:t> </a:t>
            </a:r>
            <a:r>
              <a:rPr lang="en-US" dirty="0"/>
              <a:t>and </a:t>
            </a:r>
            <a:r>
              <a:rPr lang="en-US" u="sng" dirty="0"/>
              <a:t>in this one body to reconcile both of them</a:t>
            </a:r>
            <a:r>
              <a:rPr lang="en-US" dirty="0"/>
              <a:t> to Elohim through the cross, by which he put to death their hostility.</a:t>
            </a:r>
          </a:p>
          <a:p>
            <a:pPr marL="0" indent="0">
              <a:buNone/>
            </a:pPr>
            <a:r>
              <a:rPr lang="en-US" baseline="30000" dirty="0" smtClean="0"/>
              <a:t>17</a:t>
            </a:r>
            <a:r>
              <a:rPr lang="en-US" dirty="0" smtClean="0"/>
              <a:t> </a:t>
            </a:r>
            <a:r>
              <a:rPr lang="en-US" dirty="0"/>
              <a:t>He came and preached peace to you who were far away and peace to those who were near.</a:t>
            </a:r>
          </a:p>
          <a:p>
            <a:pPr marL="0" indent="0">
              <a:buNone/>
            </a:pPr>
            <a:r>
              <a:rPr lang="en-US" baseline="30000" dirty="0" smtClean="0"/>
              <a:t>18</a:t>
            </a:r>
            <a:r>
              <a:rPr lang="en-US" dirty="0" smtClean="0"/>
              <a:t> </a:t>
            </a:r>
            <a:r>
              <a:rPr lang="en-US" dirty="0"/>
              <a:t>For through him </a:t>
            </a:r>
            <a:r>
              <a:rPr lang="en-US" u="sng" dirty="0"/>
              <a:t>we both have access to the Father by one Spirit</a:t>
            </a:r>
            <a:r>
              <a:rPr lang="en-US" dirty="0" smtClean="0"/>
              <a:t>.  Ephesians 2</a:t>
            </a:r>
            <a:endParaRPr lang="en-US" dirty="0"/>
          </a:p>
          <a:p>
            <a:pPr marL="0" indent="0">
              <a:buNone/>
            </a:pPr>
            <a:endParaRPr lang="en-US" dirty="0"/>
          </a:p>
        </p:txBody>
      </p:sp>
    </p:spTree>
    <p:extLst>
      <p:ext uri="{BB962C8B-B14F-4D97-AF65-F5344CB8AC3E}">
        <p14:creationId xmlns:p14="http://schemas.microsoft.com/office/powerpoint/2010/main" val="36922845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Gentiles are Grafted In</a:t>
            </a:r>
            <a:endParaRPr lang="en-US" sz="4800" dirty="0"/>
          </a:p>
        </p:txBody>
      </p:sp>
      <p:sp>
        <p:nvSpPr>
          <p:cNvPr id="3" name="Content Placeholder 2"/>
          <p:cNvSpPr>
            <a:spLocks noGrp="1"/>
          </p:cNvSpPr>
          <p:nvPr>
            <p:ph idx="1"/>
          </p:nvPr>
        </p:nvSpPr>
        <p:spPr>
          <a:xfrm>
            <a:off x="609600" y="1027612"/>
            <a:ext cx="10972800" cy="5098552"/>
          </a:xfrm>
        </p:spPr>
        <p:txBody>
          <a:bodyPr/>
          <a:lstStyle/>
          <a:p>
            <a:pPr marL="0" indent="0">
              <a:buNone/>
            </a:pPr>
            <a:r>
              <a:rPr lang="en-US" dirty="0"/>
              <a:t> </a:t>
            </a:r>
            <a:r>
              <a:rPr lang="en-US" baseline="30000" dirty="0"/>
              <a:t>19</a:t>
            </a:r>
            <a:r>
              <a:rPr lang="en-US" dirty="0"/>
              <a:t> Consequently, you are no longer foreigners and aliens, but </a:t>
            </a:r>
            <a:r>
              <a:rPr lang="en-US" u="sng" dirty="0"/>
              <a:t>fellow citizens</a:t>
            </a:r>
            <a:r>
              <a:rPr lang="en-US" dirty="0"/>
              <a:t> with Elohim's people and </a:t>
            </a:r>
            <a:r>
              <a:rPr lang="en-US" u="sng" dirty="0"/>
              <a:t>members</a:t>
            </a:r>
            <a:r>
              <a:rPr lang="en-US" dirty="0"/>
              <a:t> of Elohim's household,</a:t>
            </a:r>
          </a:p>
          <a:p>
            <a:pPr marL="0" indent="0">
              <a:buNone/>
            </a:pPr>
            <a:r>
              <a:rPr lang="en-US" dirty="0"/>
              <a:t> </a:t>
            </a:r>
            <a:r>
              <a:rPr lang="en-US" baseline="30000" dirty="0"/>
              <a:t>20</a:t>
            </a:r>
            <a:r>
              <a:rPr lang="en-US" dirty="0"/>
              <a:t> built on the foundation of the apostles and prophets, with Messiah </a:t>
            </a:r>
            <a:r>
              <a:rPr lang="en-US" dirty="0" err="1"/>
              <a:t>Yahusha</a:t>
            </a:r>
            <a:r>
              <a:rPr lang="en-US" dirty="0"/>
              <a:t> himself as the chief cornerstone</a:t>
            </a:r>
            <a:r>
              <a:rPr lang="en-US" dirty="0" smtClean="0"/>
              <a:t>.  Ephesians 2</a:t>
            </a:r>
            <a:endParaRPr lang="en-US" dirty="0"/>
          </a:p>
          <a:p>
            <a:pPr marL="0" indent="0">
              <a:buNone/>
            </a:pPr>
            <a:endParaRPr lang="en-US" dirty="0"/>
          </a:p>
        </p:txBody>
      </p:sp>
    </p:spTree>
    <p:extLst>
      <p:ext uri="{BB962C8B-B14F-4D97-AF65-F5344CB8AC3E}">
        <p14:creationId xmlns:p14="http://schemas.microsoft.com/office/powerpoint/2010/main" val="29824642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Elohim in You</a:t>
            </a:r>
            <a:endParaRPr lang="en-US" sz="4800" dirty="0"/>
          </a:p>
        </p:txBody>
      </p:sp>
      <p:sp>
        <p:nvSpPr>
          <p:cNvPr id="3" name="Content Placeholder 2"/>
          <p:cNvSpPr>
            <a:spLocks noGrp="1"/>
          </p:cNvSpPr>
          <p:nvPr>
            <p:ph idx="1"/>
          </p:nvPr>
        </p:nvSpPr>
        <p:spPr>
          <a:xfrm>
            <a:off x="609600" y="1027612"/>
            <a:ext cx="10972800" cy="5098552"/>
          </a:xfrm>
        </p:spPr>
        <p:txBody>
          <a:bodyPr/>
          <a:lstStyle/>
          <a:p>
            <a:pPr marL="0" indent="0">
              <a:buNone/>
            </a:pPr>
            <a:r>
              <a:rPr lang="en-US" dirty="0"/>
              <a:t> </a:t>
            </a:r>
            <a:r>
              <a:rPr lang="en-US" baseline="30000" dirty="0"/>
              <a:t>21</a:t>
            </a:r>
            <a:r>
              <a:rPr lang="en-US" dirty="0"/>
              <a:t> In him the whole building is joined together and rises to become a holy temple in Yahuwah.</a:t>
            </a:r>
          </a:p>
          <a:p>
            <a:pPr marL="0" indent="0">
              <a:buNone/>
            </a:pPr>
            <a:r>
              <a:rPr lang="en-US" dirty="0"/>
              <a:t> </a:t>
            </a:r>
            <a:r>
              <a:rPr lang="en-US" baseline="30000" dirty="0"/>
              <a:t>22</a:t>
            </a:r>
            <a:r>
              <a:rPr lang="en-US" dirty="0"/>
              <a:t> And in him you too are being built together </a:t>
            </a:r>
            <a:r>
              <a:rPr lang="en-US" u="sng" dirty="0"/>
              <a:t>to become a dwelling in which Elohim lives by his Spirit</a:t>
            </a:r>
            <a:r>
              <a:rPr lang="en-US" dirty="0" smtClean="0"/>
              <a:t>.  Ephesians 2</a:t>
            </a:r>
            <a:endParaRPr lang="en-US" dirty="0"/>
          </a:p>
          <a:p>
            <a:pPr marL="0" indent="0">
              <a:buNone/>
            </a:pPr>
            <a:endParaRPr lang="en-US" dirty="0"/>
          </a:p>
        </p:txBody>
      </p:sp>
    </p:spTree>
    <p:extLst>
      <p:ext uri="{BB962C8B-B14F-4D97-AF65-F5344CB8AC3E}">
        <p14:creationId xmlns:p14="http://schemas.microsoft.com/office/powerpoint/2010/main" val="34337697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Prophets Spoke of Elohim’s Dwelling Place in You</a:t>
            </a:r>
            <a:endParaRPr lang="en-US" sz="4800" dirty="0"/>
          </a:p>
        </p:txBody>
      </p:sp>
      <p:sp>
        <p:nvSpPr>
          <p:cNvPr id="3" name="Content Placeholder 2"/>
          <p:cNvSpPr>
            <a:spLocks noGrp="1"/>
          </p:cNvSpPr>
          <p:nvPr>
            <p:ph idx="1"/>
          </p:nvPr>
        </p:nvSpPr>
        <p:spPr>
          <a:xfrm>
            <a:off x="609600" y="1519583"/>
            <a:ext cx="10972800" cy="5133008"/>
          </a:xfrm>
        </p:spPr>
        <p:txBody>
          <a:bodyPr>
            <a:normAutofit/>
          </a:bodyPr>
          <a:lstStyle/>
          <a:p>
            <a:pPr marL="0" indent="0">
              <a:buNone/>
            </a:pPr>
            <a:r>
              <a:rPr lang="en-US" dirty="0" smtClean="0"/>
              <a:t>Indeed</a:t>
            </a:r>
            <a:r>
              <a:rPr lang="en-US" dirty="0"/>
              <a:t>, a time is coming," says Yahuwah, "when I will make a new agreement with the people of </a:t>
            </a:r>
            <a:r>
              <a:rPr lang="en-US" dirty="0" err="1"/>
              <a:t>Yisrael</a:t>
            </a:r>
            <a:r>
              <a:rPr lang="en-US" dirty="0"/>
              <a:t> and </a:t>
            </a:r>
            <a:r>
              <a:rPr lang="en-US" dirty="0" err="1"/>
              <a:t>Yehudah</a:t>
            </a:r>
            <a:r>
              <a:rPr lang="en-US" dirty="0"/>
              <a:t>.  It will not be like the old agreement that I made with their ancestors when I took them by the hand and led them out of Egypt. For they violated that agreement, even though I was a faithful husband to them," says Yahuwah.  "But I will make a new agreement with the whole nation of </a:t>
            </a:r>
            <a:r>
              <a:rPr lang="en-US" dirty="0" err="1"/>
              <a:t>Yisrael</a:t>
            </a:r>
            <a:r>
              <a:rPr lang="en-US" dirty="0"/>
              <a:t> after I plant them back in the land," says Yahuwah. "I will put my Instruction within them and write it on their hearts and minds. </a:t>
            </a:r>
            <a:r>
              <a:rPr lang="en-US" dirty="0" smtClean="0"/>
              <a:t>(Jeremiah [</a:t>
            </a:r>
            <a:r>
              <a:rPr lang="en-US" dirty="0" err="1" smtClean="0"/>
              <a:t>Yirmyahu</a:t>
            </a:r>
            <a:r>
              <a:rPr lang="en-US" dirty="0" smtClean="0"/>
              <a:t>] </a:t>
            </a:r>
            <a:r>
              <a:rPr lang="en-US" dirty="0"/>
              <a:t>31:31-34)</a:t>
            </a:r>
          </a:p>
        </p:txBody>
      </p:sp>
    </p:spTree>
    <p:extLst>
      <p:ext uri="{BB962C8B-B14F-4D97-AF65-F5344CB8AC3E}">
        <p14:creationId xmlns:p14="http://schemas.microsoft.com/office/powerpoint/2010/main" val="36145765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Prophets Spoke of Elohim’s Dwelling Place in You</a:t>
            </a:r>
            <a:endParaRPr lang="en-US" sz="4800" dirty="0"/>
          </a:p>
        </p:txBody>
      </p:sp>
      <p:sp>
        <p:nvSpPr>
          <p:cNvPr id="3" name="Content Placeholder 2"/>
          <p:cNvSpPr>
            <a:spLocks noGrp="1"/>
          </p:cNvSpPr>
          <p:nvPr>
            <p:ph idx="1"/>
          </p:nvPr>
        </p:nvSpPr>
        <p:spPr>
          <a:xfrm>
            <a:off x="609600" y="1440069"/>
            <a:ext cx="10972800" cy="5247863"/>
          </a:xfrm>
        </p:spPr>
        <p:txBody>
          <a:bodyPr>
            <a:normAutofit/>
          </a:bodyPr>
          <a:lstStyle/>
          <a:p>
            <a:pPr marL="0" indent="0">
              <a:buNone/>
            </a:pPr>
            <a:r>
              <a:rPr lang="en-US" dirty="0" smtClean="0"/>
              <a:t>And </a:t>
            </a:r>
            <a:r>
              <a:rPr lang="en-US" dirty="0"/>
              <a:t>I will be their Elohim and they will be my people.  "People will no longer need to teach their neighbors and relatives to know me. That is because all of them, from the least important to the most important, will know me," says Yahuwah. "All of this is based on the fact that I will forgive their sin and will no longer call to mind the wrong they have done." </a:t>
            </a:r>
            <a:r>
              <a:rPr lang="en-US" dirty="0" smtClean="0"/>
              <a:t>(Jeremiah [</a:t>
            </a:r>
            <a:r>
              <a:rPr lang="en-US" dirty="0" err="1" smtClean="0"/>
              <a:t>Yirmyahu</a:t>
            </a:r>
            <a:r>
              <a:rPr lang="en-US" dirty="0" smtClean="0"/>
              <a:t>] </a:t>
            </a:r>
            <a:r>
              <a:rPr lang="en-US" dirty="0"/>
              <a:t>31:31-34)</a:t>
            </a:r>
          </a:p>
        </p:txBody>
      </p:sp>
    </p:spTree>
    <p:extLst>
      <p:ext uri="{BB962C8B-B14F-4D97-AF65-F5344CB8AC3E}">
        <p14:creationId xmlns:p14="http://schemas.microsoft.com/office/powerpoint/2010/main" val="41103713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Prophets Spoke of Elohim’s Dwelling Place in You</a:t>
            </a:r>
            <a:endParaRPr lang="en-US" sz="4800" dirty="0"/>
          </a:p>
        </p:txBody>
      </p:sp>
      <p:sp>
        <p:nvSpPr>
          <p:cNvPr id="3" name="Content Placeholder 2"/>
          <p:cNvSpPr>
            <a:spLocks noGrp="1"/>
          </p:cNvSpPr>
          <p:nvPr>
            <p:ph idx="1"/>
          </p:nvPr>
        </p:nvSpPr>
        <p:spPr>
          <a:xfrm>
            <a:off x="609600" y="1440069"/>
            <a:ext cx="10972800" cy="5247863"/>
          </a:xfrm>
        </p:spPr>
        <p:txBody>
          <a:bodyPr>
            <a:normAutofit/>
          </a:bodyPr>
          <a:lstStyle/>
          <a:p>
            <a:pPr marL="0" indent="0">
              <a:buNone/>
            </a:pPr>
            <a:r>
              <a:rPr lang="en-US" dirty="0"/>
              <a:t>I will give them one heart and </a:t>
            </a:r>
            <a:r>
              <a:rPr lang="en-US" b="1" u="sng" dirty="0"/>
              <a:t>I will put a new Spirit within them</a:t>
            </a:r>
            <a:r>
              <a:rPr lang="en-US" dirty="0"/>
              <a:t>; I will remove the heart of stone from their bodies and I will give them a heart of flesh, </a:t>
            </a:r>
            <a:r>
              <a:rPr lang="en-US" b="1" u="sng" dirty="0"/>
              <a:t>so that they may obey my rules (Hebrew, "</a:t>
            </a:r>
            <a:r>
              <a:rPr lang="en-US" b="1" u="sng" dirty="0" err="1"/>
              <a:t>chukot</a:t>
            </a:r>
            <a:r>
              <a:rPr lang="en-US" b="1" u="sng" dirty="0"/>
              <a:t>") and keep my right-rulings (Hebrew, "</a:t>
            </a:r>
            <a:r>
              <a:rPr lang="en-US" b="1" u="sng" dirty="0" err="1"/>
              <a:t>mishpatim</a:t>
            </a:r>
            <a:r>
              <a:rPr lang="en-US" b="1" u="sng" dirty="0"/>
              <a:t>") and observe them.</a:t>
            </a:r>
            <a:r>
              <a:rPr lang="en-US" dirty="0"/>
              <a:t> Then they will be my people, and I will be their Elohim. (</a:t>
            </a:r>
            <a:r>
              <a:rPr lang="en-US" dirty="0" err="1"/>
              <a:t>Yechezqel</a:t>
            </a:r>
            <a:r>
              <a:rPr lang="en-US" dirty="0"/>
              <a:t> </a:t>
            </a:r>
            <a:r>
              <a:rPr lang="en-US" dirty="0" smtClean="0"/>
              <a:t>[Ezekiel] 11:19-20</a:t>
            </a:r>
            <a:r>
              <a:rPr lang="en-US" dirty="0"/>
              <a:t>).</a:t>
            </a:r>
          </a:p>
        </p:txBody>
      </p:sp>
    </p:spTree>
    <p:extLst>
      <p:ext uri="{BB962C8B-B14F-4D97-AF65-F5344CB8AC3E}">
        <p14:creationId xmlns:p14="http://schemas.microsoft.com/office/powerpoint/2010/main" val="35180838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Prophets Spoke of Elohim’s Dwelling Place in You</a:t>
            </a:r>
            <a:endParaRPr lang="en-US" sz="4800" dirty="0"/>
          </a:p>
        </p:txBody>
      </p:sp>
      <p:sp>
        <p:nvSpPr>
          <p:cNvPr id="3" name="Content Placeholder 2"/>
          <p:cNvSpPr>
            <a:spLocks noGrp="1"/>
          </p:cNvSpPr>
          <p:nvPr>
            <p:ph idx="1"/>
          </p:nvPr>
        </p:nvSpPr>
        <p:spPr>
          <a:xfrm>
            <a:off x="609600" y="1440069"/>
            <a:ext cx="10972800" cy="5247863"/>
          </a:xfrm>
        </p:spPr>
        <p:txBody>
          <a:bodyPr>
            <a:normAutofit/>
          </a:bodyPr>
          <a:lstStyle/>
          <a:p>
            <a:pPr marL="0" indent="0">
              <a:buNone/>
            </a:pPr>
            <a:r>
              <a:rPr lang="en-US" dirty="0"/>
              <a:t>"'I will take you from the nations and gather you from all the countries; then I will bring you to your land.  I will sprinkle you with pure water and you will be clean from all your impurities. I will purify you from all your idols.  I will give you a new heart, and </a:t>
            </a:r>
            <a:r>
              <a:rPr lang="en-US" u="sng" dirty="0"/>
              <a:t>I will put a new spirit within you</a:t>
            </a:r>
            <a:r>
              <a:rPr lang="en-US" dirty="0"/>
              <a:t>. I will remove the heart of stone from your body and give you a heart of flesh.  </a:t>
            </a:r>
            <a:r>
              <a:rPr lang="en-US" u="sng" dirty="0"/>
              <a:t>I will put my Spirit within you; I will cause you to walk in my rules (Hebrew, "</a:t>
            </a:r>
            <a:r>
              <a:rPr lang="en-US" u="sng" dirty="0" err="1"/>
              <a:t>chukot</a:t>
            </a:r>
            <a:r>
              <a:rPr lang="en-US" u="sng" dirty="0"/>
              <a:t>") and carefully observe my right-rulings (Hebrew, "</a:t>
            </a:r>
            <a:r>
              <a:rPr lang="en-US" u="sng" dirty="0" err="1"/>
              <a:t>mishpatim</a:t>
            </a:r>
            <a:r>
              <a:rPr lang="en-US" u="sng" dirty="0"/>
              <a:t>")</a:t>
            </a:r>
            <a:r>
              <a:rPr lang="en-US" dirty="0"/>
              <a:t>.  Then you will live in the land I gave to your fathers; you will be my people, and I will be your Elohim.  I will save you from all your uncleanness </a:t>
            </a:r>
            <a:r>
              <a:rPr lang="en-US" dirty="0" smtClean="0"/>
              <a:t>(Ezekiel [</a:t>
            </a:r>
            <a:r>
              <a:rPr lang="en-US" dirty="0" err="1" smtClean="0"/>
              <a:t>Yechezqel</a:t>
            </a:r>
            <a:r>
              <a:rPr lang="en-US" dirty="0" smtClean="0"/>
              <a:t>] </a:t>
            </a:r>
            <a:r>
              <a:rPr lang="en-US" dirty="0"/>
              <a:t>36:24-29).</a:t>
            </a:r>
          </a:p>
        </p:txBody>
      </p:sp>
    </p:spTree>
    <p:extLst>
      <p:ext uri="{BB962C8B-B14F-4D97-AF65-F5344CB8AC3E}">
        <p14:creationId xmlns:p14="http://schemas.microsoft.com/office/powerpoint/2010/main" val="20974100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Born Again – Born of the Spirit</a:t>
            </a:r>
            <a:endParaRPr lang="en-US" sz="4800" dirty="0"/>
          </a:p>
        </p:txBody>
      </p:sp>
      <p:sp>
        <p:nvSpPr>
          <p:cNvPr id="3" name="Content Placeholder 2"/>
          <p:cNvSpPr>
            <a:spLocks noGrp="1"/>
          </p:cNvSpPr>
          <p:nvPr>
            <p:ph idx="1"/>
          </p:nvPr>
        </p:nvSpPr>
        <p:spPr>
          <a:xfrm>
            <a:off x="609600" y="1440069"/>
            <a:ext cx="10972800" cy="5247863"/>
          </a:xfrm>
        </p:spPr>
        <p:txBody>
          <a:bodyPr>
            <a:normAutofit/>
          </a:bodyPr>
          <a:lstStyle/>
          <a:p>
            <a:pPr marL="0" indent="0">
              <a:buNone/>
            </a:pPr>
            <a:r>
              <a:rPr lang="en-US" dirty="0" smtClean="0"/>
              <a:t>1 </a:t>
            </a:r>
            <a:r>
              <a:rPr lang="en-US" dirty="0"/>
              <a:t>Now there was a man of the Pharisees named Nicodemus, a member of the Jewish ruling council.</a:t>
            </a:r>
            <a:br>
              <a:rPr lang="en-US" dirty="0"/>
            </a:br>
            <a:r>
              <a:rPr lang="en-US" dirty="0"/>
              <a:t>2 He came to Jesus at night and said, "Rabbi, we know you are a teacher who has come from God. For no one could perform the miraculous signs you are doing if God were not with him."</a:t>
            </a:r>
            <a:br>
              <a:rPr lang="en-US" dirty="0"/>
            </a:br>
            <a:r>
              <a:rPr lang="en-US" dirty="0"/>
              <a:t>3 In reply Jesus declared, "I tell you the truth, no one can see the kingdom of God unless he is born again."</a:t>
            </a:r>
            <a:br>
              <a:rPr lang="en-US" dirty="0"/>
            </a:br>
            <a:r>
              <a:rPr lang="en-US" dirty="0"/>
              <a:t>4 "How can a man be born when he is old?" Nicodemus asked. "Surely he cannot enter a second time into his mother's womb to be born</a:t>
            </a:r>
            <a:r>
              <a:rPr lang="en-US" dirty="0" smtClean="0"/>
              <a:t>!“  (4</a:t>
            </a:r>
            <a:r>
              <a:rPr lang="en-US" baseline="30000" dirty="0" smtClean="0"/>
              <a:t>th</a:t>
            </a:r>
            <a:r>
              <a:rPr lang="en-US" dirty="0" smtClean="0"/>
              <a:t> Gospel [John] 3, KJV)</a:t>
            </a:r>
            <a:endParaRPr lang="en-US" dirty="0"/>
          </a:p>
        </p:txBody>
      </p:sp>
    </p:spTree>
    <p:extLst>
      <p:ext uri="{BB962C8B-B14F-4D97-AF65-F5344CB8AC3E}">
        <p14:creationId xmlns:p14="http://schemas.microsoft.com/office/powerpoint/2010/main" val="37979152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Born Again – Born of the Spirit</a:t>
            </a:r>
            <a:endParaRPr lang="en-US" sz="4800" dirty="0"/>
          </a:p>
        </p:txBody>
      </p:sp>
      <p:sp>
        <p:nvSpPr>
          <p:cNvPr id="3" name="Content Placeholder 2"/>
          <p:cNvSpPr>
            <a:spLocks noGrp="1"/>
          </p:cNvSpPr>
          <p:nvPr>
            <p:ph idx="1"/>
          </p:nvPr>
        </p:nvSpPr>
        <p:spPr>
          <a:xfrm>
            <a:off x="609600" y="1440069"/>
            <a:ext cx="10972800" cy="5247863"/>
          </a:xfrm>
        </p:spPr>
        <p:txBody>
          <a:bodyPr>
            <a:normAutofit/>
          </a:bodyPr>
          <a:lstStyle/>
          <a:p>
            <a:pPr marL="0" indent="0">
              <a:buNone/>
            </a:pPr>
            <a:r>
              <a:rPr lang="en-US" dirty="0" smtClean="0"/>
              <a:t>5 </a:t>
            </a:r>
            <a:r>
              <a:rPr lang="en-US" dirty="0"/>
              <a:t>Jesus answered, "I tell you the truth, no one can enter the kingdom of God unless he is born of water and the Spirit.</a:t>
            </a:r>
            <a:br>
              <a:rPr lang="en-US" dirty="0"/>
            </a:br>
            <a:r>
              <a:rPr lang="en-US" dirty="0"/>
              <a:t>6 Flesh gives birth to flesh, but </a:t>
            </a:r>
            <a:r>
              <a:rPr lang="en-US" u="sng" dirty="0"/>
              <a:t>the Spirit gives birth to spirit</a:t>
            </a:r>
            <a:r>
              <a:rPr lang="en-US" dirty="0"/>
              <a:t>.</a:t>
            </a:r>
            <a:br>
              <a:rPr lang="en-US" dirty="0"/>
            </a:br>
            <a:r>
              <a:rPr lang="en-US" dirty="0"/>
              <a:t>7 You should not be surprised at my saying, 'You must be born again.'</a:t>
            </a:r>
            <a:br>
              <a:rPr lang="en-US" dirty="0"/>
            </a:br>
            <a:r>
              <a:rPr lang="en-US" dirty="0"/>
              <a:t>8 The wind blows wherever it pleases. You hear its sound, but you cannot tell where it comes from or where it is going. So it is with everyone born of the Spirit</a:t>
            </a:r>
            <a:r>
              <a:rPr lang="en-US" dirty="0" smtClean="0"/>
              <a:t>.“ (4</a:t>
            </a:r>
            <a:r>
              <a:rPr lang="en-US" baseline="30000" dirty="0" smtClean="0"/>
              <a:t>th</a:t>
            </a:r>
            <a:r>
              <a:rPr lang="en-US" dirty="0" smtClean="0"/>
              <a:t> Gospel [John] 3, KJV)</a:t>
            </a:r>
            <a:endParaRPr lang="en-US" dirty="0"/>
          </a:p>
        </p:txBody>
      </p:sp>
    </p:spTree>
    <p:extLst>
      <p:ext uri="{BB962C8B-B14F-4D97-AF65-F5344CB8AC3E}">
        <p14:creationId xmlns:p14="http://schemas.microsoft.com/office/powerpoint/2010/main" val="9801749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Elohim’s Dwelling Place in You</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baseline="30000" dirty="0" smtClean="0"/>
              <a:t>1</a:t>
            </a:r>
            <a:r>
              <a:rPr lang="en-US" dirty="0" smtClean="0"/>
              <a:t> Do </a:t>
            </a:r>
            <a:r>
              <a:rPr lang="en-US" dirty="0"/>
              <a:t>not let your hearts be troubled. Trust in Elohim; trust also in me.</a:t>
            </a:r>
          </a:p>
          <a:p>
            <a:pPr marL="0" indent="0">
              <a:buNone/>
            </a:pPr>
            <a:r>
              <a:rPr lang="en-US" baseline="30000" dirty="0" smtClean="0"/>
              <a:t>2</a:t>
            </a:r>
            <a:r>
              <a:rPr lang="en-US" dirty="0" smtClean="0"/>
              <a:t> </a:t>
            </a:r>
            <a:r>
              <a:rPr lang="en-US" dirty="0"/>
              <a:t>In my Father's house are many rooms; if it were not so, I would have told you. I am going </a:t>
            </a:r>
            <a:r>
              <a:rPr lang="en-US" dirty="0" smtClean="0"/>
              <a:t>(</a:t>
            </a:r>
            <a:r>
              <a:rPr lang="en-US" i="1" dirty="0" smtClean="0"/>
              <a:t>there)</a:t>
            </a:r>
            <a:r>
              <a:rPr lang="en-US" dirty="0" smtClean="0"/>
              <a:t> </a:t>
            </a:r>
            <a:r>
              <a:rPr lang="en-US" dirty="0"/>
              <a:t>to prepare a place for you.</a:t>
            </a:r>
          </a:p>
          <a:p>
            <a:pPr marL="0" indent="0">
              <a:buNone/>
            </a:pPr>
            <a:r>
              <a:rPr lang="en-US" baseline="30000" dirty="0" smtClean="0"/>
              <a:t>3</a:t>
            </a:r>
            <a:r>
              <a:rPr lang="en-US" dirty="0" smtClean="0"/>
              <a:t> </a:t>
            </a:r>
            <a:r>
              <a:rPr lang="en-US" dirty="0"/>
              <a:t>And if I go and prepare a place for you, I will come back and take you to be with me that you also may be where I am.</a:t>
            </a:r>
          </a:p>
          <a:p>
            <a:pPr marL="0" indent="0">
              <a:buNone/>
            </a:pPr>
            <a:r>
              <a:rPr lang="en-US" baseline="30000" dirty="0" smtClean="0"/>
              <a:t>4</a:t>
            </a:r>
            <a:r>
              <a:rPr lang="en-US" dirty="0" smtClean="0"/>
              <a:t> </a:t>
            </a:r>
            <a:r>
              <a:rPr lang="en-US" dirty="0"/>
              <a:t>You know the way to the place where I am going</a:t>
            </a:r>
            <a:r>
              <a:rPr lang="en-US" dirty="0" smtClean="0"/>
              <a:t>.</a:t>
            </a:r>
          </a:p>
          <a:p>
            <a:pPr marL="0" indent="0">
              <a:buNone/>
            </a:pPr>
            <a:r>
              <a:rPr lang="en-US" dirty="0" smtClean="0"/>
              <a:t>4</a:t>
            </a:r>
            <a:r>
              <a:rPr lang="en-US" baseline="30000" dirty="0" smtClean="0"/>
              <a:t>th</a:t>
            </a:r>
            <a:r>
              <a:rPr lang="en-US" dirty="0" smtClean="0"/>
              <a:t> Gospel [John] 14</a:t>
            </a:r>
            <a:endParaRPr lang="en-US" dirty="0"/>
          </a:p>
          <a:p>
            <a:pPr marL="0" indent="0">
              <a:buNone/>
            </a:pPr>
            <a:endParaRPr lang="en-US" dirty="0"/>
          </a:p>
        </p:txBody>
      </p:sp>
    </p:spTree>
    <p:extLst>
      <p:ext uri="{BB962C8B-B14F-4D97-AF65-F5344CB8AC3E}">
        <p14:creationId xmlns:p14="http://schemas.microsoft.com/office/powerpoint/2010/main" val="8837733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Many Mansions?</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dirty="0" smtClean="0"/>
              <a:t>It </a:t>
            </a:r>
            <a:r>
              <a:rPr lang="en-US" dirty="0"/>
              <a:t>is argued that </a:t>
            </a:r>
            <a:r>
              <a:rPr lang="en-US" dirty="0" err="1"/>
              <a:t>Yahusha</a:t>
            </a:r>
            <a:r>
              <a:rPr lang="en-US" dirty="0"/>
              <a:t> is here promising a home in heaven for his followers. </a:t>
            </a:r>
            <a:r>
              <a:rPr lang="en-US" b="1" dirty="0"/>
              <a:t>"My Father's house"</a:t>
            </a:r>
            <a:r>
              <a:rPr lang="en-US" dirty="0"/>
              <a:t> is supposed to mean heaven, and the </a:t>
            </a:r>
            <a:r>
              <a:rPr lang="en-US" b="1" i="1" dirty="0"/>
              <a:t>"dwelling places"</a:t>
            </a:r>
            <a:r>
              <a:rPr lang="en-US" dirty="0"/>
              <a:t> ("mansions", </a:t>
            </a:r>
            <a:r>
              <a:rPr lang="en-US" dirty="0" smtClean="0"/>
              <a:t>KJV) </a:t>
            </a:r>
            <a:r>
              <a:rPr lang="en-US" dirty="0"/>
              <a:t>are the buildings he allegedly is going to build for each </a:t>
            </a:r>
            <a:r>
              <a:rPr lang="en-US" dirty="0" smtClean="0"/>
              <a:t>believer in heaven. </a:t>
            </a:r>
            <a:r>
              <a:rPr lang="en-US" dirty="0"/>
              <a:t>Therefore, by implication, when he returns to </a:t>
            </a:r>
            <a:r>
              <a:rPr lang="en-US" b="1" dirty="0"/>
              <a:t>"take you to be with me,"</a:t>
            </a:r>
            <a:r>
              <a:rPr lang="en-US" dirty="0"/>
              <a:t> </a:t>
            </a:r>
            <a:r>
              <a:rPr lang="en-US" dirty="0" err="1"/>
              <a:t>Yahusha</a:t>
            </a:r>
            <a:r>
              <a:rPr lang="en-US" dirty="0"/>
              <a:t> is supposed to be suggesting that he will bring all Christians back to heaven to reside in those "celestial mansions."</a:t>
            </a:r>
          </a:p>
        </p:txBody>
      </p:sp>
    </p:spTree>
    <p:extLst>
      <p:ext uri="{BB962C8B-B14F-4D97-AF65-F5344CB8AC3E}">
        <p14:creationId xmlns:p14="http://schemas.microsoft.com/office/powerpoint/2010/main" val="18968238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My Father’s House</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dirty="0" err="1" smtClean="0"/>
              <a:t>Yahusha</a:t>
            </a:r>
            <a:r>
              <a:rPr lang="en-US" dirty="0" smtClean="0"/>
              <a:t> </a:t>
            </a:r>
            <a:r>
              <a:rPr lang="en-US" dirty="0"/>
              <a:t>was speaking about the "household" of Elohim, which, according to Hebrews, is his people. That writer notes that </a:t>
            </a:r>
            <a:r>
              <a:rPr lang="en-US" b="1" dirty="0"/>
              <a:t>"Messiah is faithful as a son over Elohim's house. And we are his house..."</a:t>
            </a:r>
            <a:r>
              <a:rPr lang="en-US" dirty="0"/>
              <a:t> (3:6).  Then later in his epistle, he describes </a:t>
            </a:r>
            <a:r>
              <a:rPr lang="en-US" dirty="0" err="1"/>
              <a:t>Yahusha</a:t>
            </a:r>
            <a:r>
              <a:rPr lang="en-US" dirty="0"/>
              <a:t> as the </a:t>
            </a:r>
            <a:r>
              <a:rPr lang="en-US" b="1" dirty="0"/>
              <a:t>"great priest over the house of Elohim"</a:t>
            </a:r>
            <a:r>
              <a:rPr lang="en-US" dirty="0"/>
              <a:t> (10:21).  </a:t>
            </a:r>
          </a:p>
        </p:txBody>
      </p:sp>
    </p:spTree>
    <p:extLst>
      <p:ext uri="{BB962C8B-B14F-4D97-AF65-F5344CB8AC3E}">
        <p14:creationId xmlns:p14="http://schemas.microsoft.com/office/powerpoint/2010/main" val="41987547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House</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dirty="0"/>
              <a:t>Both Paul and Peter also use this metaphor of Elohim's house as a designation for the people of Elohim (see 1 Timothy 3:15; Galatians 6:10; Ephesians 2:19; 1 Peter 2:5; 4:17).  So then, </a:t>
            </a:r>
            <a:r>
              <a:rPr lang="en-US" b="1" dirty="0"/>
              <a:t>"my father's house"</a:t>
            </a:r>
            <a:r>
              <a:rPr lang="en-US" dirty="0"/>
              <a:t> does not refer merely to heaven, but to the positional status each believer has in the family of Elohim.</a:t>
            </a:r>
            <a:r>
              <a:rPr lang="en-US" dirty="0" smtClean="0"/>
              <a:t> </a:t>
            </a:r>
            <a:r>
              <a:rPr lang="en-US" dirty="0"/>
              <a:t>  </a:t>
            </a:r>
          </a:p>
        </p:txBody>
      </p:sp>
    </p:spTree>
    <p:extLst>
      <p:ext uri="{BB962C8B-B14F-4D97-AF65-F5344CB8AC3E}">
        <p14:creationId xmlns:p14="http://schemas.microsoft.com/office/powerpoint/2010/main" val="13295544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Mansions</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dirty="0" smtClean="0"/>
              <a:t>The </a:t>
            </a:r>
            <a:r>
              <a:rPr lang="en-US" b="1" dirty="0" smtClean="0"/>
              <a:t>dwelling </a:t>
            </a:r>
            <a:r>
              <a:rPr lang="en-US" b="1" dirty="0"/>
              <a:t>places" </a:t>
            </a:r>
            <a:r>
              <a:rPr lang="en-US" dirty="0"/>
              <a:t>(Gr. </a:t>
            </a:r>
            <a:r>
              <a:rPr lang="en-US" b="1" dirty="0" err="1">
                <a:latin typeface="Bwgrkn" panose="00000400000000000000" pitchFamily="2" charset="0"/>
              </a:rPr>
              <a:t>monh</a:t>
            </a:r>
            <a:r>
              <a:rPr lang="en-US" dirty="0"/>
              <a:t> </a:t>
            </a:r>
            <a:r>
              <a:rPr lang="en-US" i="1" dirty="0"/>
              <a:t>[</a:t>
            </a:r>
            <a:r>
              <a:rPr lang="en-US" i="1" dirty="0" err="1"/>
              <a:t>monee</a:t>
            </a:r>
            <a:r>
              <a:rPr lang="en-US" i="1" dirty="0"/>
              <a:t>]</a:t>
            </a:r>
            <a:r>
              <a:rPr lang="en-US" dirty="0"/>
              <a:t>, John 14:2, "mansions" king jimmy version) is used only once in the rest of the New Testament. </a:t>
            </a:r>
            <a:r>
              <a:rPr lang="en-US" dirty="0" err="1"/>
              <a:t>Yahusha</a:t>
            </a:r>
            <a:r>
              <a:rPr lang="en-US" dirty="0"/>
              <a:t> used this word later in this same discourse where he was describing the </a:t>
            </a:r>
            <a:r>
              <a:rPr lang="en-US" b="1" dirty="0"/>
              <a:t>"dwelling place"</a:t>
            </a:r>
            <a:r>
              <a:rPr lang="en-US" dirty="0"/>
              <a:t> which he and his Father would take up with each believer: </a:t>
            </a:r>
            <a:r>
              <a:rPr lang="en-US" b="1" dirty="0"/>
              <a:t>"If anyone loves me, he will obey my teaching. My Father will love him, and we will come to him and make our home (Gr. </a:t>
            </a:r>
            <a:r>
              <a:rPr lang="en-US" b="1" dirty="0" err="1">
                <a:latin typeface="Bwgrkn" panose="00000400000000000000" pitchFamily="2" charset="0"/>
              </a:rPr>
              <a:t>monhn</a:t>
            </a:r>
            <a:r>
              <a:rPr lang="en-US" b="1" dirty="0"/>
              <a:t> </a:t>
            </a:r>
            <a:r>
              <a:rPr lang="en-US" b="1" i="1" dirty="0" err="1"/>
              <a:t>moneen</a:t>
            </a:r>
            <a:r>
              <a:rPr lang="en-US" b="1" dirty="0"/>
              <a:t>) with him"</a:t>
            </a:r>
            <a:r>
              <a:rPr lang="en-US" dirty="0"/>
              <a:t> (John 14:23). When we view this in the larger context of the chapter, the plain meaning of </a:t>
            </a:r>
            <a:r>
              <a:rPr lang="en-US" dirty="0" err="1"/>
              <a:t>Yahusha's</a:t>
            </a:r>
            <a:r>
              <a:rPr lang="en-US" dirty="0"/>
              <a:t> words emerge.</a:t>
            </a:r>
          </a:p>
        </p:txBody>
      </p:sp>
    </p:spTree>
    <p:extLst>
      <p:ext uri="{BB962C8B-B14F-4D97-AF65-F5344CB8AC3E}">
        <p14:creationId xmlns:p14="http://schemas.microsoft.com/office/powerpoint/2010/main" val="33689959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Dwelling of Elohim in You</a:t>
            </a:r>
            <a:endParaRPr lang="en-US" sz="4800" dirty="0"/>
          </a:p>
        </p:txBody>
      </p:sp>
      <p:sp>
        <p:nvSpPr>
          <p:cNvPr id="3" name="Content Placeholder 2"/>
          <p:cNvSpPr>
            <a:spLocks noGrp="1"/>
          </p:cNvSpPr>
          <p:nvPr>
            <p:ph idx="1"/>
          </p:nvPr>
        </p:nvSpPr>
        <p:spPr>
          <a:xfrm>
            <a:off x="609600" y="1027611"/>
            <a:ext cx="10972800" cy="5633815"/>
          </a:xfrm>
        </p:spPr>
        <p:txBody>
          <a:bodyPr>
            <a:normAutofit/>
          </a:bodyPr>
          <a:lstStyle/>
          <a:p>
            <a:pPr marL="0" indent="0">
              <a:buNone/>
            </a:pPr>
            <a:r>
              <a:rPr lang="en-US" dirty="0" err="1" smtClean="0"/>
              <a:t>Yahusha</a:t>
            </a:r>
            <a:r>
              <a:rPr lang="en-US" dirty="0" smtClean="0"/>
              <a:t> the </a:t>
            </a:r>
            <a:r>
              <a:rPr lang="en-US" dirty="0"/>
              <a:t>Messiah said that he had to go away so that he could send the Comforter - the Holy Spirit.  </a:t>
            </a:r>
            <a:r>
              <a:rPr lang="en-US" dirty="0" err="1"/>
              <a:t>Yahusha</a:t>
            </a:r>
            <a:r>
              <a:rPr lang="en-US" dirty="0"/>
              <a:t> and his Father were to "indwell" each believer through the Holy Spirit.  Just as Elohim was to </a:t>
            </a:r>
            <a:r>
              <a:rPr lang="en-US" b="1" dirty="0"/>
              <a:t>"dwell in"</a:t>
            </a:r>
            <a:r>
              <a:rPr lang="en-US" dirty="0"/>
              <a:t> (</a:t>
            </a:r>
            <a:r>
              <a:rPr lang="en-US" b="1" dirty="0" err="1">
                <a:latin typeface="Bwgrkn" panose="00000400000000000000" pitchFamily="2" charset="0"/>
              </a:rPr>
              <a:t>monh</a:t>
            </a:r>
            <a:r>
              <a:rPr lang="en-US" b="1" dirty="0"/>
              <a:t> </a:t>
            </a:r>
            <a:r>
              <a:rPr lang="en-US" i="1" dirty="0" err="1"/>
              <a:t>monee</a:t>
            </a:r>
            <a:r>
              <a:rPr lang="en-US" dirty="0"/>
              <a:t>) each believer, so each believer was to "dwell in" (</a:t>
            </a:r>
            <a:r>
              <a:rPr lang="en-US" i="1" dirty="0" err="1"/>
              <a:t>monee</a:t>
            </a:r>
            <a:r>
              <a:rPr lang="en-US" dirty="0"/>
              <a:t>) Elohim's family.  Therefore, the preparation </a:t>
            </a:r>
            <a:r>
              <a:rPr lang="en-US" dirty="0" err="1"/>
              <a:t>Yahusha</a:t>
            </a:r>
            <a:r>
              <a:rPr lang="en-US" dirty="0"/>
              <a:t> had to go away to make was his work as high priest to bring each one of his disciples into the family of Elohim, whereupon, the believer becomes a "dwelling place" of his Father, and has access to Elohim through prayer in </a:t>
            </a:r>
            <a:r>
              <a:rPr lang="en-US" dirty="0" err="1"/>
              <a:t>Yahusha's</a:t>
            </a:r>
            <a:r>
              <a:rPr lang="en-US" dirty="0"/>
              <a:t> name.</a:t>
            </a:r>
            <a:r>
              <a:rPr lang="en-US" dirty="0" smtClean="0"/>
              <a:t> </a:t>
            </a:r>
            <a:r>
              <a:rPr lang="en-US" dirty="0"/>
              <a:t>  </a:t>
            </a:r>
            <a:r>
              <a:rPr lang="en-US" dirty="0" smtClean="0"/>
              <a:t>Then he would send the Holy Spirit to dwell in each one of his own.</a:t>
            </a:r>
            <a:endParaRPr lang="en-US" dirty="0"/>
          </a:p>
        </p:txBody>
      </p:sp>
    </p:spTree>
    <p:extLst>
      <p:ext uri="{BB962C8B-B14F-4D97-AF65-F5344CB8AC3E}">
        <p14:creationId xmlns:p14="http://schemas.microsoft.com/office/powerpoint/2010/main" val="18047271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dirty="0" smtClean="0"/>
              <a:t>Read all of 4</a:t>
            </a:r>
            <a:r>
              <a:rPr lang="en-US" baseline="30000" dirty="0" smtClean="0"/>
              <a:t>th</a:t>
            </a:r>
            <a:r>
              <a:rPr lang="en-US" dirty="0" smtClean="0"/>
              <a:t> Gospel (John) 14</a:t>
            </a:r>
            <a:r>
              <a:rPr lang="en-US" dirty="0"/>
              <a:t>  </a:t>
            </a:r>
          </a:p>
        </p:txBody>
      </p:sp>
    </p:spTree>
    <p:extLst>
      <p:ext uri="{BB962C8B-B14F-4D97-AF65-F5344CB8AC3E}">
        <p14:creationId xmlns:p14="http://schemas.microsoft.com/office/powerpoint/2010/main" val="18209734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Elohim in You</a:t>
            </a:r>
            <a:endParaRPr lang="en-US" sz="4800" dirty="0"/>
          </a:p>
        </p:txBody>
      </p:sp>
      <p:sp>
        <p:nvSpPr>
          <p:cNvPr id="3" name="Content Placeholder 2"/>
          <p:cNvSpPr>
            <a:spLocks noGrp="1"/>
          </p:cNvSpPr>
          <p:nvPr>
            <p:ph idx="1"/>
          </p:nvPr>
        </p:nvSpPr>
        <p:spPr>
          <a:xfrm>
            <a:off x="609600" y="1027612"/>
            <a:ext cx="10972800" cy="5098552"/>
          </a:xfrm>
        </p:spPr>
        <p:txBody>
          <a:bodyPr/>
          <a:lstStyle/>
          <a:p>
            <a:pPr marL="0" indent="0">
              <a:buNone/>
            </a:pPr>
            <a:r>
              <a:rPr lang="en-US" dirty="0"/>
              <a:t> </a:t>
            </a:r>
            <a:r>
              <a:rPr lang="en-US" baseline="30000" dirty="0"/>
              <a:t>21</a:t>
            </a:r>
            <a:r>
              <a:rPr lang="en-US" dirty="0"/>
              <a:t> In him the whole building is joined together and rises to become a holy temple in Yahuwah.</a:t>
            </a:r>
          </a:p>
          <a:p>
            <a:pPr marL="0" indent="0">
              <a:buNone/>
            </a:pPr>
            <a:r>
              <a:rPr lang="en-US" dirty="0"/>
              <a:t> </a:t>
            </a:r>
            <a:r>
              <a:rPr lang="en-US" baseline="30000" dirty="0"/>
              <a:t>22</a:t>
            </a:r>
            <a:r>
              <a:rPr lang="en-US" dirty="0"/>
              <a:t> And in him you too are being built together </a:t>
            </a:r>
            <a:r>
              <a:rPr lang="en-US" u="sng" dirty="0"/>
              <a:t>to become a dwelling in which Elohim lives by his Spirit</a:t>
            </a:r>
            <a:r>
              <a:rPr lang="en-US" dirty="0" smtClean="0"/>
              <a:t>.  Ephesians 2</a:t>
            </a:r>
            <a:endParaRPr lang="en-US" dirty="0"/>
          </a:p>
          <a:p>
            <a:pPr marL="0" indent="0">
              <a:buNone/>
            </a:pPr>
            <a:endParaRPr lang="en-US" dirty="0"/>
          </a:p>
        </p:txBody>
      </p:sp>
    </p:spTree>
    <p:extLst>
      <p:ext uri="{BB962C8B-B14F-4D97-AF65-F5344CB8AC3E}">
        <p14:creationId xmlns:p14="http://schemas.microsoft.com/office/powerpoint/2010/main" val="31767814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Administration – Ephesians 3</a:t>
            </a:r>
            <a:endParaRPr lang="en-US" sz="4800" dirty="0"/>
          </a:p>
        </p:txBody>
      </p:sp>
      <p:sp>
        <p:nvSpPr>
          <p:cNvPr id="3" name="Content Placeholder 2"/>
          <p:cNvSpPr>
            <a:spLocks noGrp="1"/>
          </p:cNvSpPr>
          <p:nvPr>
            <p:ph idx="1"/>
          </p:nvPr>
        </p:nvSpPr>
        <p:spPr>
          <a:xfrm>
            <a:off x="609600" y="1027612"/>
            <a:ext cx="10972800" cy="5098552"/>
          </a:xfrm>
        </p:spPr>
        <p:txBody>
          <a:bodyPr/>
          <a:lstStyle/>
          <a:p>
            <a:pPr marL="0" indent="0">
              <a:buNone/>
            </a:pPr>
            <a:r>
              <a:rPr lang="en-US" dirty="0"/>
              <a:t> </a:t>
            </a:r>
            <a:r>
              <a:rPr lang="en-US" baseline="30000" dirty="0" smtClean="0"/>
              <a:t>1</a:t>
            </a:r>
            <a:r>
              <a:rPr lang="en-US" dirty="0" smtClean="0"/>
              <a:t> For </a:t>
            </a:r>
            <a:r>
              <a:rPr lang="en-US" dirty="0"/>
              <a:t>this reason I, Paul, the prisoner of Messiah </a:t>
            </a:r>
            <a:r>
              <a:rPr lang="en-US" dirty="0" err="1"/>
              <a:t>Yahusha</a:t>
            </a:r>
            <a:r>
              <a:rPr lang="en-US" dirty="0"/>
              <a:t> for the sake of you Gentiles--</a:t>
            </a:r>
          </a:p>
          <a:p>
            <a:pPr marL="0" indent="0">
              <a:buNone/>
            </a:pPr>
            <a:r>
              <a:rPr lang="en-US" dirty="0"/>
              <a:t> </a:t>
            </a:r>
            <a:r>
              <a:rPr lang="en-US" baseline="30000" dirty="0"/>
              <a:t>2</a:t>
            </a:r>
            <a:r>
              <a:rPr lang="en-US" dirty="0"/>
              <a:t> Surely you have heard about the administration of Elohim's grace that was given to me for you,</a:t>
            </a:r>
          </a:p>
          <a:p>
            <a:pPr marL="0" indent="0">
              <a:buNone/>
            </a:pPr>
            <a:r>
              <a:rPr lang="en-US" dirty="0"/>
              <a:t> </a:t>
            </a:r>
            <a:r>
              <a:rPr lang="en-US" baseline="30000" dirty="0"/>
              <a:t>3</a:t>
            </a:r>
            <a:r>
              <a:rPr lang="en-US" dirty="0"/>
              <a:t> that is, the mystery made known to me by revelation, as I have already written briefly.</a:t>
            </a:r>
          </a:p>
          <a:p>
            <a:pPr marL="0" indent="0">
              <a:buNone/>
            </a:pPr>
            <a:endParaRPr lang="en-US" dirty="0"/>
          </a:p>
        </p:txBody>
      </p:sp>
    </p:spTree>
    <p:extLst>
      <p:ext uri="{BB962C8B-B14F-4D97-AF65-F5344CB8AC3E}">
        <p14:creationId xmlns:p14="http://schemas.microsoft.com/office/powerpoint/2010/main" val="42023077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Revelation of the Mystery</a:t>
            </a:r>
            <a:endParaRPr lang="en-US" sz="4800" dirty="0"/>
          </a:p>
        </p:txBody>
      </p:sp>
      <p:sp>
        <p:nvSpPr>
          <p:cNvPr id="3" name="Content Placeholder 2"/>
          <p:cNvSpPr>
            <a:spLocks noGrp="1"/>
          </p:cNvSpPr>
          <p:nvPr>
            <p:ph idx="1"/>
          </p:nvPr>
        </p:nvSpPr>
        <p:spPr>
          <a:xfrm>
            <a:off x="609600" y="1027612"/>
            <a:ext cx="10972800" cy="5098552"/>
          </a:xfrm>
        </p:spPr>
        <p:txBody>
          <a:bodyPr/>
          <a:lstStyle/>
          <a:p>
            <a:pPr marL="0" indent="0">
              <a:buNone/>
            </a:pPr>
            <a:r>
              <a:rPr lang="en-US" dirty="0"/>
              <a:t> </a:t>
            </a:r>
            <a:r>
              <a:rPr lang="en-US" baseline="30000" dirty="0"/>
              <a:t>4</a:t>
            </a:r>
            <a:r>
              <a:rPr lang="en-US" dirty="0"/>
              <a:t> In reading this, then, you will be able to understand my insight into the mystery of Messiah,</a:t>
            </a:r>
          </a:p>
          <a:p>
            <a:pPr marL="0" indent="0">
              <a:buNone/>
            </a:pPr>
            <a:r>
              <a:rPr lang="en-US" dirty="0"/>
              <a:t> </a:t>
            </a:r>
            <a:r>
              <a:rPr lang="en-US" baseline="30000" dirty="0"/>
              <a:t>5</a:t>
            </a:r>
            <a:r>
              <a:rPr lang="en-US" dirty="0"/>
              <a:t> which was not made known to men in other generations as it has now been revealed by the Spirit to Elohim's holy apostles and prophets.</a:t>
            </a:r>
          </a:p>
          <a:p>
            <a:pPr marL="0" indent="0">
              <a:buNone/>
            </a:pPr>
            <a:endParaRPr lang="en-US" dirty="0"/>
          </a:p>
        </p:txBody>
      </p:sp>
    </p:spTree>
    <p:extLst>
      <p:ext uri="{BB962C8B-B14F-4D97-AF65-F5344CB8AC3E}">
        <p14:creationId xmlns:p14="http://schemas.microsoft.com/office/powerpoint/2010/main" val="11464133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Gentiles are One With Israel</a:t>
            </a:r>
            <a:endParaRPr lang="en-US" sz="4800" dirty="0"/>
          </a:p>
        </p:txBody>
      </p:sp>
      <p:sp>
        <p:nvSpPr>
          <p:cNvPr id="3" name="Content Placeholder 2"/>
          <p:cNvSpPr>
            <a:spLocks noGrp="1"/>
          </p:cNvSpPr>
          <p:nvPr>
            <p:ph idx="1"/>
          </p:nvPr>
        </p:nvSpPr>
        <p:spPr>
          <a:xfrm>
            <a:off x="609600" y="1027612"/>
            <a:ext cx="10972800" cy="5098552"/>
          </a:xfrm>
        </p:spPr>
        <p:txBody>
          <a:bodyPr/>
          <a:lstStyle/>
          <a:p>
            <a:pPr marL="0" indent="0">
              <a:buNone/>
            </a:pPr>
            <a:r>
              <a:rPr lang="en-US" dirty="0"/>
              <a:t> </a:t>
            </a:r>
            <a:r>
              <a:rPr lang="en-US" baseline="30000" dirty="0"/>
              <a:t>6</a:t>
            </a:r>
            <a:r>
              <a:rPr lang="en-US" dirty="0"/>
              <a:t> This mystery is that through the gospel the Gentiles are </a:t>
            </a:r>
            <a:r>
              <a:rPr lang="en-US" u="sng" dirty="0"/>
              <a:t>heirs together with </a:t>
            </a:r>
            <a:r>
              <a:rPr lang="en-US" u="sng" dirty="0" err="1"/>
              <a:t>Yisrael</a:t>
            </a:r>
            <a:r>
              <a:rPr lang="en-US" dirty="0"/>
              <a:t>, </a:t>
            </a:r>
            <a:r>
              <a:rPr lang="en-US" u="sng" dirty="0"/>
              <a:t>members together of one body</a:t>
            </a:r>
            <a:r>
              <a:rPr lang="en-US" dirty="0"/>
              <a:t>, and </a:t>
            </a:r>
            <a:r>
              <a:rPr lang="en-US" u="sng" dirty="0"/>
              <a:t>sharers together in the promise</a:t>
            </a:r>
            <a:r>
              <a:rPr lang="en-US" dirty="0"/>
              <a:t> in Messiah </a:t>
            </a:r>
            <a:r>
              <a:rPr lang="en-US" dirty="0" err="1"/>
              <a:t>Yahusha</a:t>
            </a:r>
            <a:r>
              <a:rPr lang="en-US" dirty="0"/>
              <a:t>.</a:t>
            </a:r>
          </a:p>
          <a:p>
            <a:pPr marL="0" indent="0">
              <a:buNone/>
            </a:pPr>
            <a:endParaRPr lang="en-US" dirty="0"/>
          </a:p>
        </p:txBody>
      </p:sp>
    </p:spTree>
    <p:extLst>
      <p:ext uri="{BB962C8B-B14F-4D97-AF65-F5344CB8AC3E}">
        <p14:creationId xmlns:p14="http://schemas.microsoft.com/office/powerpoint/2010/main" val="16365033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One Body</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dirty="0"/>
              <a:t> </a:t>
            </a:r>
            <a:r>
              <a:rPr lang="en-US" baseline="30000" dirty="0"/>
              <a:t>3</a:t>
            </a:r>
            <a:r>
              <a:rPr lang="en-US" dirty="0"/>
              <a:t> Make every effort to keep </a:t>
            </a:r>
            <a:r>
              <a:rPr lang="en-US" u="sng" dirty="0"/>
              <a:t>the unity of the Spirit</a:t>
            </a:r>
            <a:r>
              <a:rPr lang="en-US" dirty="0"/>
              <a:t> through the bond of peace.</a:t>
            </a:r>
          </a:p>
          <a:p>
            <a:pPr marL="0" indent="0">
              <a:buNone/>
            </a:pPr>
            <a:r>
              <a:rPr lang="en-US" dirty="0"/>
              <a:t> </a:t>
            </a:r>
            <a:r>
              <a:rPr lang="en-US" baseline="30000" dirty="0"/>
              <a:t>4</a:t>
            </a:r>
            <a:r>
              <a:rPr lang="en-US" dirty="0"/>
              <a:t> There is </a:t>
            </a:r>
            <a:r>
              <a:rPr lang="en-US" u="sng" dirty="0"/>
              <a:t>one body</a:t>
            </a:r>
            <a:r>
              <a:rPr lang="en-US" dirty="0"/>
              <a:t> and </a:t>
            </a:r>
            <a:r>
              <a:rPr lang="en-US" u="sng" dirty="0"/>
              <a:t>one Spirit</a:t>
            </a:r>
            <a:r>
              <a:rPr lang="en-US" dirty="0"/>
              <a:t>-- just as you were called to one hope when you were called--</a:t>
            </a:r>
          </a:p>
          <a:p>
            <a:pPr marL="0" indent="0">
              <a:buNone/>
            </a:pPr>
            <a:r>
              <a:rPr lang="en-US" dirty="0"/>
              <a:t> </a:t>
            </a:r>
            <a:r>
              <a:rPr lang="en-US" baseline="30000" dirty="0"/>
              <a:t>5</a:t>
            </a:r>
            <a:r>
              <a:rPr lang="en-US" dirty="0"/>
              <a:t> one </a:t>
            </a:r>
            <a:r>
              <a:rPr lang="en-US" dirty="0" smtClean="0"/>
              <a:t>Lord, </a:t>
            </a:r>
            <a:r>
              <a:rPr lang="en-US" dirty="0"/>
              <a:t>one faith, one baptism;</a:t>
            </a:r>
          </a:p>
          <a:p>
            <a:pPr marL="0" indent="0">
              <a:buNone/>
            </a:pPr>
            <a:r>
              <a:rPr lang="en-US" dirty="0"/>
              <a:t> </a:t>
            </a:r>
            <a:r>
              <a:rPr lang="en-US" baseline="30000" dirty="0"/>
              <a:t>6</a:t>
            </a:r>
            <a:r>
              <a:rPr lang="en-US" dirty="0"/>
              <a:t> one Elohim and Father of all, who is over all and through all and in all</a:t>
            </a:r>
            <a:r>
              <a:rPr lang="en-US" dirty="0" smtClean="0"/>
              <a:t>. (Ephesians 4)</a:t>
            </a:r>
            <a:endParaRPr lang="en-US" dirty="0"/>
          </a:p>
          <a:p>
            <a:pPr marL="0" indent="0">
              <a:buNone/>
            </a:pPr>
            <a:endParaRPr lang="en-US" dirty="0"/>
          </a:p>
        </p:txBody>
      </p:sp>
    </p:spTree>
    <p:extLst>
      <p:ext uri="{BB962C8B-B14F-4D97-AF65-F5344CB8AC3E}">
        <p14:creationId xmlns:p14="http://schemas.microsoft.com/office/powerpoint/2010/main" val="34216328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No Replacement Theology Here</a:t>
            </a:r>
            <a:endParaRPr lang="en-US" sz="4800" dirty="0"/>
          </a:p>
        </p:txBody>
      </p:sp>
      <p:sp>
        <p:nvSpPr>
          <p:cNvPr id="3" name="Content Placeholder 2"/>
          <p:cNvSpPr>
            <a:spLocks noGrp="1"/>
          </p:cNvSpPr>
          <p:nvPr>
            <p:ph idx="1"/>
          </p:nvPr>
        </p:nvSpPr>
        <p:spPr>
          <a:xfrm>
            <a:off x="609600" y="1027612"/>
            <a:ext cx="10972800" cy="5098552"/>
          </a:xfrm>
        </p:spPr>
        <p:txBody>
          <a:bodyPr/>
          <a:lstStyle/>
          <a:p>
            <a:pPr marL="0" indent="0">
              <a:buNone/>
            </a:pPr>
            <a:r>
              <a:rPr lang="en-US" dirty="0" smtClean="0"/>
              <a:t>The followers of Messiah do not replace Israel.</a:t>
            </a:r>
          </a:p>
          <a:p>
            <a:pPr marL="0" indent="0">
              <a:buNone/>
            </a:pPr>
            <a:r>
              <a:rPr lang="en-US" dirty="0" smtClean="0"/>
              <a:t>The followers of Messiah join the believing part of Israel as One Body.</a:t>
            </a:r>
          </a:p>
          <a:p>
            <a:pPr marL="0" indent="0">
              <a:buNone/>
            </a:pPr>
            <a:r>
              <a:rPr lang="en-US" dirty="0" smtClean="0"/>
              <a:t>The physical descendants but unbelieving part of Israel is not the true Israel according to the promise – they do not inherit</a:t>
            </a:r>
            <a:endParaRPr lang="en-US" dirty="0"/>
          </a:p>
        </p:txBody>
      </p:sp>
    </p:spTree>
    <p:extLst>
      <p:ext uri="{BB962C8B-B14F-4D97-AF65-F5344CB8AC3E}">
        <p14:creationId xmlns:p14="http://schemas.microsoft.com/office/powerpoint/2010/main" val="14118555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How Does That Work?</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dirty="0"/>
              <a:t> </a:t>
            </a:r>
            <a:r>
              <a:rPr lang="en-US" baseline="30000" dirty="0"/>
              <a:t>7</a:t>
            </a:r>
            <a:r>
              <a:rPr lang="en-US" dirty="0"/>
              <a:t> I became a servant of this gospel by the gift of Elohim's grace given me through the working of his power.</a:t>
            </a:r>
          </a:p>
          <a:p>
            <a:pPr marL="0" indent="0">
              <a:buNone/>
            </a:pPr>
            <a:r>
              <a:rPr lang="en-US" dirty="0"/>
              <a:t> </a:t>
            </a:r>
            <a:r>
              <a:rPr lang="en-US" baseline="30000" dirty="0"/>
              <a:t>8</a:t>
            </a:r>
            <a:r>
              <a:rPr lang="en-US" dirty="0"/>
              <a:t> Although I am less than the least of all Elohim's people, this grace was given me: to preach to the Gentiles the unsearchable riches of Messiah,</a:t>
            </a:r>
          </a:p>
          <a:p>
            <a:pPr marL="0" indent="0">
              <a:buNone/>
            </a:pPr>
            <a:r>
              <a:rPr lang="en-US" dirty="0"/>
              <a:t> </a:t>
            </a:r>
            <a:r>
              <a:rPr lang="en-US" baseline="30000" dirty="0"/>
              <a:t>9</a:t>
            </a:r>
            <a:r>
              <a:rPr lang="en-US" dirty="0"/>
              <a:t> and to make plain to everyone </a:t>
            </a:r>
            <a:r>
              <a:rPr lang="en-US" u="sng" dirty="0"/>
              <a:t>the administration of this mystery</a:t>
            </a:r>
            <a:r>
              <a:rPr lang="en-US" dirty="0"/>
              <a:t>, which for ages past was kept hidden in Elohim, who created all things</a:t>
            </a:r>
            <a:r>
              <a:rPr lang="en-US" dirty="0" smtClean="0"/>
              <a:t>.</a:t>
            </a:r>
            <a:endParaRPr lang="en-US" dirty="0"/>
          </a:p>
        </p:txBody>
      </p:sp>
    </p:spTree>
    <p:extLst>
      <p:ext uri="{BB962C8B-B14F-4D97-AF65-F5344CB8AC3E}">
        <p14:creationId xmlns:p14="http://schemas.microsoft.com/office/powerpoint/2010/main" val="40228342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Angels Didn’t See This Coming!</a:t>
            </a:r>
            <a:endParaRPr lang="en-US" sz="4800" dirty="0"/>
          </a:p>
        </p:txBody>
      </p:sp>
      <p:sp>
        <p:nvSpPr>
          <p:cNvPr id="3" name="Content Placeholder 2"/>
          <p:cNvSpPr>
            <a:spLocks noGrp="1"/>
          </p:cNvSpPr>
          <p:nvPr>
            <p:ph idx="1"/>
          </p:nvPr>
        </p:nvSpPr>
        <p:spPr>
          <a:xfrm>
            <a:off x="609600" y="1027612"/>
            <a:ext cx="10972800" cy="5098552"/>
          </a:xfrm>
        </p:spPr>
        <p:txBody>
          <a:bodyPr/>
          <a:lstStyle/>
          <a:p>
            <a:pPr marL="0" indent="0">
              <a:buNone/>
            </a:pPr>
            <a:r>
              <a:rPr lang="en-US" dirty="0"/>
              <a:t> </a:t>
            </a:r>
            <a:r>
              <a:rPr lang="en-US" baseline="30000" dirty="0"/>
              <a:t>10</a:t>
            </a:r>
            <a:r>
              <a:rPr lang="en-US" dirty="0"/>
              <a:t> His intent was that now, through the assembly, the manifold wisdom of Elohim should be made known to the rulers and authorities in the heavenly realms,</a:t>
            </a:r>
          </a:p>
          <a:p>
            <a:pPr marL="0" indent="0">
              <a:buNone/>
            </a:pPr>
            <a:r>
              <a:rPr lang="en-US" dirty="0"/>
              <a:t> </a:t>
            </a:r>
            <a:r>
              <a:rPr lang="en-US" baseline="30000" dirty="0"/>
              <a:t>11</a:t>
            </a:r>
            <a:r>
              <a:rPr lang="en-US" dirty="0"/>
              <a:t> according to his eternal purpose which he accomplished in Messiah </a:t>
            </a:r>
            <a:r>
              <a:rPr lang="en-US" dirty="0" err="1"/>
              <a:t>Yahusha</a:t>
            </a:r>
            <a:r>
              <a:rPr lang="en-US" dirty="0"/>
              <a:t> our Master.</a:t>
            </a:r>
          </a:p>
          <a:p>
            <a:pPr marL="0" indent="0">
              <a:buNone/>
            </a:pPr>
            <a:endParaRPr lang="en-US" dirty="0"/>
          </a:p>
        </p:txBody>
      </p:sp>
    </p:spTree>
    <p:extLst>
      <p:ext uri="{BB962C8B-B14F-4D97-AF65-F5344CB8AC3E}">
        <p14:creationId xmlns:p14="http://schemas.microsoft.com/office/powerpoint/2010/main" val="1525143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Everyone Wanted to Know…</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baseline="30000" dirty="0"/>
              <a:t>10</a:t>
            </a:r>
            <a:r>
              <a:rPr lang="en-US" dirty="0"/>
              <a:t> Concerning this salvation, the prophets, who spoke of the grace that was to come to you, searched intently and with the greatest care,</a:t>
            </a:r>
          </a:p>
          <a:p>
            <a:pPr marL="0" indent="0">
              <a:buNone/>
            </a:pPr>
            <a:r>
              <a:rPr lang="en-US" dirty="0"/>
              <a:t> </a:t>
            </a:r>
            <a:r>
              <a:rPr lang="en-US" baseline="30000" dirty="0"/>
              <a:t>11</a:t>
            </a:r>
            <a:r>
              <a:rPr lang="en-US" dirty="0"/>
              <a:t> trying to find out the time and circumstances to which the Spirit of Messiah in them was pointing when he predicted the sufferings of Messiah and the glories that would follow.</a:t>
            </a:r>
          </a:p>
          <a:p>
            <a:pPr marL="0" indent="0">
              <a:buNone/>
            </a:pPr>
            <a:r>
              <a:rPr lang="en-US" dirty="0"/>
              <a:t> </a:t>
            </a:r>
            <a:r>
              <a:rPr lang="en-US" baseline="30000" dirty="0"/>
              <a:t>12</a:t>
            </a:r>
            <a:r>
              <a:rPr lang="en-US" dirty="0"/>
              <a:t> It was revealed to them that they were not serving themselves but you, when they spoke of the things that have now been told you by those who have preached the gospel to you by the Holy Spirit sent from heaven. </a:t>
            </a:r>
            <a:r>
              <a:rPr lang="en-US" u="sng" dirty="0"/>
              <a:t>Even angels long to look into these things</a:t>
            </a:r>
            <a:r>
              <a:rPr lang="en-US" dirty="0" smtClean="0"/>
              <a:t>. (1 Peter 1)</a:t>
            </a:r>
            <a:endParaRPr lang="en-US" dirty="0"/>
          </a:p>
        </p:txBody>
      </p:sp>
    </p:spTree>
    <p:extLst>
      <p:ext uri="{BB962C8B-B14F-4D97-AF65-F5344CB8AC3E}">
        <p14:creationId xmlns:p14="http://schemas.microsoft.com/office/powerpoint/2010/main" val="223639969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Grafted In – Romans 11</a:t>
            </a:r>
            <a:endParaRPr lang="en-US" sz="4800" dirty="0"/>
          </a:p>
        </p:txBody>
      </p:sp>
      <p:sp>
        <p:nvSpPr>
          <p:cNvPr id="3" name="Content Placeholder 2"/>
          <p:cNvSpPr>
            <a:spLocks noGrp="1"/>
          </p:cNvSpPr>
          <p:nvPr>
            <p:ph idx="1"/>
          </p:nvPr>
        </p:nvSpPr>
        <p:spPr>
          <a:xfrm>
            <a:off x="609600" y="1027612"/>
            <a:ext cx="10972800" cy="5660571"/>
          </a:xfrm>
        </p:spPr>
        <p:txBody>
          <a:bodyPr>
            <a:normAutofit/>
          </a:bodyPr>
          <a:lstStyle/>
          <a:p>
            <a:pPr marL="0" indent="0">
              <a:buNone/>
            </a:pPr>
            <a:r>
              <a:rPr lang="en-US" baseline="30000" dirty="0"/>
              <a:t>17</a:t>
            </a:r>
            <a:r>
              <a:rPr lang="en-US" dirty="0"/>
              <a:t> If some of the branches have been broken off, and you, though a wild olive shoot, have been grafted in among the others and now share in the nourishing sap from the olive root,</a:t>
            </a:r>
          </a:p>
          <a:p>
            <a:pPr marL="0" indent="0">
              <a:buNone/>
            </a:pPr>
            <a:r>
              <a:rPr lang="en-US" dirty="0"/>
              <a:t> </a:t>
            </a:r>
            <a:r>
              <a:rPr lang="en-US" baseline="30000" dirty="0"/>
              <a:t>18</a:t>
            </a:r>
            <a:r>
              <a:rPr lang="en-US" dirty="0"/>
              <a:t> do not boast over those branches. If you do, consider this: You do not support the root, but the root supports you.</a:t>
            </a:r>
          </a:p>
          <a:p>
            <a:pPr marL="0" indent="0">
              <a:buNone/>
            </a:pPr>
            <a:r>
              <a:rPr lang="en-US" dirty="0"/>
              <a:t> </a:t>
            </a:r>
            <a:r>
              <a:rPr lang="en-US" baseline="30000" dirty="0"/>
              <a:t>19</a:t>
            </a:r>
            <a:r>
              <a:rPr lang="en-US" dirty="0"/>
              <a:t> You will say then, "Branches were broken off so that I could be grafted in."</a:t>
            </a:r>
          </a:p>
          <a:p>
            <a:pPr marL="0" indent="0">
              <a:buNone/>
            </a:pPr>
            <a:r>
              <a:rPr lang="en-US" dirty="0"/>
              <a:t> </a:t>
            </a:r>
            <a:r>
              <a:rPr lang="en-US" baseline="30000" dirty="0"/>
              <a:t>20</a:t>
            </a:r>
            <a:r>
              <a:rPr lang="en-US" dirty="0"/>
              <a:t> Granted. But </a:t>
            </a:r>
            <a:r>
              <a:rPr lang="en-US" u="sng" dirty="0"/>
              <a:t>they were broken off because of unbelief</a:t>
            </a:r>
            <a:r>
              <a:rPr lang="en-US" dirty="0"/>
              <a:t>, and you stand by faith. Do not be arrogant, but be afraid.</a:t>
            </a:r>
          </a:p>
          <a:p>
            <a:pPr marL="0" indent="0">
              <a:buNone/>
            </a:pPr>
            <a:r>
              <a:rPr lang="en-US" dirty="0"/>
              <a:t> </a:t>
            </a:r>
            <a:r>
              <a:rPr lang="en-US" baseline="30000" dirty="0"/>
              <a:t>21</a:t>
            </a:r>
            <a:r>
              <a:rPr lang="en-US" dirty="0"/>
              <a:t> For if Elohim did not spare the natural branches, he will not spare you either</a:t>
            </a:r>
            <a:r>
              <a:rPr lang="en-US" dirty="0" smtClean="0"/>
              <a:t>.</a:t>
            </a:r>
            <a:endParaRPr lang="en-US" dirty="0"/>
          </a:p>
        </p:txBody>
      </p:sp>
    </p:spTree>
    <p:extLst>
      <p:ext uri="{BB962C8B-B14F-4D97-AF65-F5344CB8AC3E}">
        <p14:creationId xmlns:p14="http://schemas.microsoft.com/office/powerpoint/2010/main" val="18051725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Mystery of the Grafting In</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dirty="0"/>
              <a:t> </a:t>
            </a:r>
            <a:r>
              <a:rPr lang="en-US" baseline="30000" dirty="0"/>
              <a:t>22</a:t>
            </a:r>
            <a:r>
              <a:rPr lang="en-US" dirty="0"/>
              <a:t> Consider therefore the kindness and sternness of Elohim: sternness to those who fell, but kindness to you, provided that you continue in his kindness. Otherwise, you also will be cut off.</a:t>
            </a:r>
          </a:p>
          <a:p>
            <a:pPr marL="0" indent="0">
              <a:buNone/>
            </a:pPr>
            <a:r>
              <a:rPr lang="en-US" dirty="0"/>
              <a:t> </a:t>
            </a:r>
            <a:r>
              <a:rPr lang="en-US" baseline="30000" dirty="0"/>
              <a:t>23</a:t>
            </a:r>
            <a:r>
              <a:rPr lang="en-US" dirty="0"/>
              <a:t> And if they do not persist in unbelief, they will be grafted in, for Elohim is able to graft them in again.</a:t>
            </a:r>
          </a:p>
          <a:p>
            <a:pPr marL="0" indent="0">
              <a:buNone/>
            </a:pPr>
            <a:r>
              <a:rPr lang="en-US" dirty="0"/>
              <a:t> </a:t>
            </a:r>
            <a:r>
              <a:rPr lang="en-US" baseline="30000" dirty="0"/>
              <a:t>24</a:t>
            </a:r>
            <a:r>
              <a:rPr lang="en-US" dirty="0"/>
              <a:t> After all, if you were cut out of an olive tree that is wild by nature, and contrary to nature were grafted into a cultivated olive tree, how much more readily will these, the natural branches, be grafted into their own olive tree!</a:t>
            </a:r>
          </a:p>
          <a:p>
            <a:pPr marL="0" indent="0">
              <a:buNone/>
            </a:pPr>
            <a:r>
              <a:rPr lang="en-US" dirty="0"/>
              <a:t> </a:t>
            </a:r>
            <a:r>
              <a:rPr lang="en-US" baseline="30000" dirty="0"/>
              <a:t>25</a:t>
            </a:r>
            <a:r>
              <a:rPr lang="en-US" dirty="0"/>
              <a:t> I do not want you to be ignorant of </a:t>
            </a:r>
            <a:r>
              <a:rPr lang="en-US" u="sng" dirty="0"/>
              <a:t>this mystery</a:t>
            </a:r>
            <a:r>
              <a:rPr lang="en-US" dirty="0"/>
              <a:t>, brothers, so that you may not be conceited: </a:t>
            </a:r>
            <a:r>
              <a:rPr lang="en-US" dirty="0" err="1"/>
              <a:t>Yisrael</a:t>
            </a:r>
            <a:r>
              <a:rPr lang="en-US" dirty="0"/>
              <a:t> has experienced a hardening in part until the full number of the Gentiles has come in</a:t>
            </a:r>
            <a:r>
              <a:rPr lang="en-US" dirty="0" smtClean="0"/>
              <a:t>.</a:t>
            </a:r>
            <a:endParaRPr lang="en-US" dirty="0"/>
          </a:p>
        </p:txBody>
      </p:sp>
    </p:spTree>
    <p:extLst>
      <p:ext uri="{BB962C8B-B14F-4D97-AF65-F5344CB8AC3E}">
        <p14:creationId xmlns:p14="http://schemas.microsoft.com/office/powerpoint/2010/main" val="41035367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dirty="0" smtClean="0"/>
              <a:t>The Conclusion</a:t>
            </a:r>
          </a:p>
          <a:p>
            <a:pPr marL="0" indent="0">
              <a:buNone/>
            </a:pPr>
            <a:r>
              <a:rPr lang="en-US" dirty="0" smtClean="0"/>
              <a:t>Jew and Gentile are Judah and Ephraim </a:t>
            </a:r>
            <a:r>
              <a:rPr lang="mr-IN" dirty="0" smtClean="0"/>
              <a:t>–</a:t>
            </a:r>
            <a:r>
              <a:rPr lang="en-US" dirty="0" smtClean="0"/>
              <a:t> same as Southern Kingdom and Northern Kingdom</a:t>
            </a:r>
          </a:p>
          <a:p>
            <a:pPr marL="0" indent="0">
              <a:buNone/>
            </a:pPr>
            <a:r>
              <a:rPr lang="en-US" dirty="0" smtClean="0"/>
              <a:t>The Prophets said these two would become one</a:t>
            </a:r>
          </a:p>
          <a:p>
            <a:pPr marL="0" indent="0">
              <a:buNone/>
            </a:pPr>
            <a:r>
              <a:rPr lang="en-US" dirty="0" smtClean="0"/>
              <a:t>All Israel is made up of “grafted in” people</a:t>
            </a:r>
          </a:p>
          <a:p>
            <a:pPr marL="0" indent="0">
              <a:buNone/>
            </a:pPr>
            <a:r>
              <a:rPr lang="en-US" dirty="0" smtClean="0"/>
              <a:t>There is one body – the one new man</a:t>
            </a:r>
          </a:p>
          <a:p>
            <a:pPr marL="0" indent="0">
              <a:buNone/>
            </a:pPr>
            <a:r>
              <a:rPr lang="en-US" dirty="0" smtClean="0"/>
              <a:t>The followers of Messiah are the true biblical Israel</a:t>
            </a:r>
          </a:p>
        </p:txBody>
      </p:sp>
    </p:spTree>
    <p:extLst>
      <p:ext uri="{BB962C8B-B14F-4D97-AF65-F5344CB8AC3E}">
        <p14:creationId xmlns:p14="http://schemas.microsoft.com/office/powerpoint/2010/main" val="315043192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2199</Words>
  <Application>Microsoft Office PowerPoint</Application>
  <PresentationFormat>Widescreen</PresentationFormat>
  <Paragraphs>116</Paragraphs>
  <Slides>33</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Arial</vt:lpstr>
      <vt:lpstr>Bwgrkn</vt:lpstr>
      <vt:lpstr>Calibri</vt:lpstr>
      <vt:lpstr>Calibri Light</vt:lpstr>
      <vt:lpstr>Helvetica</vt:lpstr>
      <vt:lpstr>Mangal</vt:lpstr>
      <vt:lpstr>Office Theme</vt:lpstr>
      <vt:lpstr>PowerPoint Presentation</vt:lpstr>
      <vt:lpstr>PowerPoint Presentation</vt:lpstr>
      <vt:lpstr>The Mystery of His Will</vt:lpstr>
      <vt:lpstr>“Before Messiah” – Ephesians 2</vt:lpstr>
      <vt:lpstr>These Gentiles Used to Be Far Away</vt:lpstr>
      <vt:lpstr>One New Man</vt:lpstr>
      <vt:lpstr>Gentiles are Grafted In</vt:lpstr>
      <vt:lpstr>Elohim in You</vt:lpstr>
      <vt:lpstr>The Prophets Spoke of Elohim’s Dwelling Place in You</vt:lpstr>
      <vt:lpstr>The Prophets Spoke of Elohim’s Dwelling Place in You</vt:lpstr>
      <vt:lpstr>The Prophets Spoke of Elohim’s Dwelling Place in You</vt:lpstr>
      <vt:lpstr>The Prophets Spoke of Elohim’s Dwelling Place in You</vt:lpstr>
      <vt:lpstr>Born Again – Born of the Spirit</vt:lpstr>
      <vt:lpstr>Born Again – Born of the Spirit</vt:lpstr>
      <vt:lpstr>Elohim’s Dwelling Place in You</vt:lpstr>
      <vt:lpstr>Many Mansions?</vt:lpstr>
      <vt:lpstr>My Father’s House</vt:lpstr>
      <vt:lpstr>The House</vt:lpstr>
      <vt:lpstr>Mansions</vt:lpstr>
      <vt:lpstr>The Dwelling of Elohim in You</vt:lpstr>
      <vt:lpstr>PowerPoint Presentation</vt:lpstr>
      <vt:lpstr>Elohim in You</vt:lpstr>
      <vt:lpstr>The Administration – Ephesians 3</vt:lpstr>
      <vt:lpstr>The Revelation of the Mystery</vt:lpstr>
      <vt:lpstr>Gentiles are One With Israel</vt:lpstr>
      <vt:lpstr>One Body</vt:lpstr>
      <vt:lpstr>No Replacement Theology Here</vt:lpstr>
      <vt:lpstr>How Does That Work?</vt:lpstr>
      <vt:lpstr>The Angels Didn’t See This Coming!</vt:lpstr>
      <vt:lpstr>Everyone Wanted to Know…</vt:lpstr>
      <vt:lpstr>Grafted In – Romans 11</vt:lpstr>
      <vt:lpstr>The Mystery of the Grafting In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5</cp:revision>
  <dcterms:created xsi:type="dcterms:W3CDTF">2018-11-07T08:55:54Z</dcterms:created>
  <dcterms:modified xsi:type="dcterms:W3CDTF">2018-11-27T17:35:31Z</dcterms:modified>
</cp:coreProperties>
</file>