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925" r:id="rId1"/>
  </p:sldMasterIdLst>
  <p:notesMasterIdLst>
    <p:notesMasterId r:id="rId47"/>
  </p:notesMasterIdLst>
  <p:sldIdLst>
    <p:sldId id="1386" r:id="rId2"/>
    <p:sldId id="1385" r:id="rId3"/>
    <p:sldId id="1420" r:id="rId4"/>
    <p:sldId id="1421" r:id="rId5"/>
    <p:sldId id="1367" r:id="rId6"/>
    <p:sldId id="1418" r:id="rId7"/>
    <p:sldId id="1366" r:id="rId8"/>
    <p:sldId id="1419" r:id="rId9"/>
    <p:sldId id="1368" r:id="rId10"/>
    <p:sldId id="1389" r:id="rId11"/>
    <p:sldId id="1388" r:id="rId12"/>
    <p:sldId id="1413" r:id="rId13"/>
    <p:sldId id="1387" r:id="rId14"/>
    <p:sldId id="1390" r:id="rId15"/>
    <p:sldId id="1391" r:id="rId16"/>
    <p:sldId id="1392" r:id="rId17"/>
    <p:sldId id="1393" r:id="rId18"/>
    <p:sldId id="1394" r:id="rId19"/>
    <p:sldId id="1395" r:id="rId20"/>
    <p:sldId id="1396" r:id="rId21"/>
    <p:sldId id="1397" r:id="rId22"/>
    <p:sldId id="1422" r:id="rId23"/>
    <p:sldId id="1398" r:id="rId24"/>
    <p:sldId id="1414" r:id="rId25"/>
    <p:sldId id="1399" r:id="rId26"/>
    <p:sldId id="1423" r:id="rId27"/>
    <p:sldId id="1424" r:id="rId28"/>
    <p:sldId id="1425" r:id="rId29"/>
    <p:sldId id="1426" r:id="rId30"/>
    <p:sldId id="1400" r:id="rId31"/>
    <p:sldId id="1428" r:id="rId32"/>
    <p:sldId id="1427" r:id="rId33"/>
    <p:sldId id="1401" r:id="rId34"/>
    <p:sldId id="1402" r:id="rId35"/>
    <p:sldId id="1403" r:id="rId36"/>
    <p:sldId id="1404" r:id="rId37"/>
    <p:sldId id="1405" r:id="rId38"/>
    <p:sldId id="1408" r:id="rId39"/>
    <p:sldId id="1409" r:id="rId40"/>
    <p:sldId id="1406" r:id="rId41"/>
    <p:sldId id="1407" r:id="rId42"/>
    <p:sldId id="1410" r:id="rId43"/>
    <p:sldId id="1411" r:id="rId44"/>
    <p:sldId id="1416" r:id="rId45"/>
    <p:sldId id="1241" r:id="rId46"/>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93" autoAdjust="0"/>
    <p:restoredTop sz="96035" autoAdjust="0"/>
  </p:normalViewPr>
  <p:slideViewPr>
    <p:cSldViewPr snapToGrid="0" snapToObjects="1">
      <p:cViewPr varScale="1">
        <p:scale>
          <a:sx n="146" d="100"/>
          <a:sy n="146" d="100"/>
        </p:scale>
        <p:origin x="576" y="120"/>
      </p:cViewPr>
      <p:guideLst>
        <p:guide orient="horz" pos="1620"/>
        <p:guide pos="2880"/>
      </p:guideLst>
    </p:cSldViewPr>
  </p:slideViewPr>
  <p:outlineViewPr>
    <p:cViewPr>
      <p:scale>
        <a:sx n="33" d="100"/>
        <a:sy n="33" d="100"/>
      </p:scale>
      <p:origin x="0" y="-168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9/5/2018</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E03013-8287-D549-A06B-B0A86AFD7633}" type="slidenum">
              <a:rPr lang="en-US" smtClean="0"/>
              <a:pPr/>
              <a:t>‹#›</a:t>
            </a:fld>
            <a:endParaRPr lang="en-US" dirty="0"/>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8127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6460565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22105976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23631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9/5/2018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0422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9/5/2018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2061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9/5/2018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15980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9/5/2018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28610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9/5/2018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19741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9/5/2018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5104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9/5/2018</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85751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9/5/2018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00868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9/5/2018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35704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9/5/2018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7879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9/5/2018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18085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9/5/2018</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85229322"/>
      </p:ext>
    </p:extLst>
  </p:cSld>
  <p:clrMap bg1="lt1" tx1="dk1" bg2="lt2" tx2="dk2" accent1="accent1" accent2="accent2" accent3="accent3" accent4="accent4" accent5="accent5" accent6="accent6" hlink="hlink" folHlink="folHlink"/>
  <p:sldLayoutIdLst>
    <p:sldLayoutId id="2147484926" r:id="rId1"/>
    <p:sldLayoutId id="2147484927" r:id="rId2"/>
    <p:sldLayoutId id="2147484928" r:id="rId3"/>
    <p:sldLayoutId id="2147484929" r:id="rId4"/>
    <p:sldLayoutId id="2147484930" r:id="rId5"/>
    <p:sldLayoutId id="2147484931" r:id="rId6"/>
    <p:sldLayoutId id="2147484932" r:id="rId7"/>
    <p:sldLayoutId id="2147484933" r:id="rId8"/>
    <p:sldLayoutId id="2147484934" r:id="rId9"/>
    <p:sldLayoutId id="2147484935" r:id="rId10"/>
    <p:sldLayoutId id="214748493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fontScale="92500" lnSpcReduction="10000"/>
          </a:bodyPr>
          <a:lstStyle/>
          <a:p>
            <a:pPr algn="ctr">
              <a:buNone/>
            </a:pPr>
            <a:r>
              <a:rPr lang="en-US" sz="4000" dirty="0" smtClean="0">
                <a:solidFill>
                  <a:schemeClr val="tx2"/>
                </a:solidFill>
                <a:latin typeface="Helvetica" pitchFamily="34" charset="0"/>
                <a:cs typeface="Helvetica" pitchFamily="34" charset="0"/>
              </a:rPr>
              <a:t>Shabbat Shalom</a:t>
            </a:r>
          </a:p>
          <a:p>
            <a:pPr algn="ctr">
              <a:buNone/>
            </a:pPr>
            <a:r>
              <a:rPr lang="en-US" sz="1800" dirty="0" smtClean="0">
                <a:solidFill>
                  <a:schemeClr val="tx1">
                    <a:lumMod val="95000"/>
                    <a:lumOff val="5000"/>
                  </a:schemeClr>
                </a:solidFill>
                <a:latin typeface="Helvetica" pitchFamily="34" charset="0"/>
                <a:cs typeface="Helvetica" pitchFamily="34" charset="0"/>
              </a:rPr>
              <a:t>  </a:t>
            </a:r>
          </a:p>
          <a:p>
            <a:pPr algn="ctr">
              <a:buNone/>
            </a:pPr>
            <a:r>
              <a:rPr lang="en-US" sz="2800" dirty="0" smtClean="0">
                <a:solidFill>
                  <a:schemeClr val="tx1">
                    <a:lumMod val="95000"/>
                    <a:lumOff val="5000"/>
                  </a:schemeClr>
                </a:solidFill>
                <a:latin typeface="Helvetica" pitchFamily="34" charset="0"/>
                <a:cs typeface="Helvetica" pitchFamily="34" charset="0"/>
              </a:rPr>
              <a:t>Welcome to</a:t>
            </a:r>
            <a:endParaRPr lang="en-US" sz="2800" i="1" dirty="0" smtClean="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8000" i="1" dirty="0" smtClean="0">
                <a:solidFill>
                  <a:srgbClr val="C00000"/>
                </a:solidFill>
                <a:latin typeface="Helvetica" pitchFamily="34" charset="0"/>
                <a:cs typeface="Helvetica" pitchFamily="34" charset="0"/>
              </a:rPr>
              <a:t>The </a:t>
            </a:r>
            <a:r>
              <a:rPr lang="en-US" sz="8000" i="1" dirty="0" err="1" smtClean="0">
                <a:solidFill>
                  <a:srgbClr val="C00000"/>
                </a:solidFill>
                <a:latin typeface="Helvetica" pitchFamily="34" charset="0"/>
                <a:cs typeface="Helvetica" pitchFamily="34" charset="0"/>
              </a:rPr>
              <a:t>Miqra</a:t>
            </a:r>
            <a:endParaRPr lang="en-US" sz="8000" i="1" dirty="0" smtClean="0">
              <a:solidFill>
                <a:srgbClr val="C00000"/>
              </a:solidFill>
              <a:latin typeface="Helvetica" pitchFamily="34" charset="0"/>
              <a:cs typeface="Helvetica" pitchFamily="34" charset="0"/>
            </a:endParaRPr>
          </a:p>
          <a:p>
            <a:pPr marL="0" indent="0" algn="ctr">
              <a:spcBef>
                <a:spcPts val="0"/>
              </a:spcBef>
              <a:buNone/>
            </a:pPr>
            <a:endParaRPr lang="en-US" sz="4000" dirty="0" smtClean="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At the </a:t>
            </a:r>
            <a:r>
              <a:rPr lang="en-US" sz="4000" dirty="0" smtClean="0">
                <a:solidFill>
                  <a:schemeClr val="tx1">
                    <a:lumMod val="95000"/>
                    <a:lumOff val="5000"/>
                  </a:schemeClr>
                </a:solidFill>
                <a:latin typeface="Helvetica" pitchFamily="34" charset="0"/>
                <a:cs typeface="Helvetica" pitchFamily="34" charset="0"/>
              </a:rPr>
              <a:t>Home of John and Marie</a:t>
            </a:r>
            <a:endParaRPr lang="en-US" sz="4000" dirty="0" smtClean="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September </a:t>
            </a:r>
            <a:r>
              <a:rPr lang="en-US" sz="4000" dirty="0" smtClean="0">
                <a:solidFill>
                  <a:schemeClr val="tx1">
                    <a:lumMod val="95000"/>
                    <a:lumOff val="5000"/>
                  </a:schemeClr>
                </a:solidFill>
                <a:latin typeface="Helvetica" pitchFamily="34" charset="0"/>
                <a:cs typeface="Helvetica" pitchFamily="34" charset="0"/>
              </a:rPr>
              <a:t>8, </a:t>
            </a:r>
            <a:r>
              <a:rPr lang="en-US" sz="4000" dirty="0" smtClean="0">
                <a:solidFill>
                  <a:schemeClr val="tx1">
                    <a:lumMod val="95000"/>
                    <a:lumOff val="5000"/>
                  </a:schemeClr>
                </a:solidFill>
                <a:latin typeface="Helvetica" pitchFamily="34" charset="0"/>
                <a:cs typeface="Helvetica" pitchFamily="34" charset="0"/>
              </a:rPr>
              <a:t>2018</a:t>
            </a:r>
          </a:p>
          <a:p>
            <a:pPr algn="ctr">
              <a:buNone/>
            </a:pPr>
            <a:endParaRPr lang="en-US" sz="2800" dirty="0" smtClean="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28528087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503" y="449036"/>
            <a:ext cx="8961119"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endParaRPr lang="en-US" sz="4000" dirty="0" smtClean="0">
              <a:solidFill>
                <a:schemeClr val="bg1"/>
              </a:solidFill>
              <a:latin typeface="Helvetica" pitchFamily="34" charset="0"/>
              <a:cs typeface="Helvetica" pitchFamily="34" charset="0"/>
            </a:endParaRP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 </a:t>
            </a:r>
            <a:r>
              <a:rPr lang="en-US" sz="4000" dirty="0" smtClean="0">
                <a:solidFill>
                  <a:schemeClr val="accent2">
                    <a:lumMod val="50000"/>
                  </a:schemeClr>
                </a:solidFill>
                <a:latin typeface="Helvetica" pitchFamily="34" charset="0"/>
                <a:cs typeface="Helvetica" pitchFamily="34" charset="0"/>
              </a:rPr>
              <a:t>The Promised Inheritance, Pt 2</a:t>
            </a:r>
          </a:p>
          <a:p>
            <a:pPr algn="ctr">
              <a:buNone/>
            </a:pPr>
            <a:endParaRPr lang="en-US" sz="2800" dirty="0" smtClean="0">
              <a:solidFill>
                <a:schemeClr val="tx1">
                  <a:lumMod val="95000"/>
                  <a:lumOff val="5000"/>
                </a:schemeClr>
              </a:solidFill>
              <a:latin typeface="Helvetica" pitchFamily="34" charset="0"/>
              <a:cs typeface="Helvetica" pitchFamily="34" charset="0"/>
            </a:endParaRPr>
          </a:p>
          <a:p>
            <a:pPr marL="0" indent="0" algn="ctr">
              <a:buNone/>
            </a:pPr>
            <a:r>
              <a:rPr lang="en-US" sz="2800" dirty="0" smtClean="0">
                <a:solidFill>
                  <a:schemeClr val="tx1">
                    <a:lumMod val="95000"/>
                    <a:lumOff val="5000"/>
                  </a:schemeClr>
                </a:solidFill>
                <a:latin typeface="Helvetica" pitchFamily="34" charset="0"/>
                <a:cs typeface="Helvetica" pitchFamily="34" charset="0"/>
              </a:rPr>
              <a:t>De-Mystifying the Mystery of Christ</a:t>
            </a:r>
          </a:p>
        </p:txBody>
      </p:sp>
    </p:spTree>
    <p:extLst>
      <p:ext uri="{BB962C8B-B14F-4D97-AF65-F5344CB8AC3E}">
        <p14:creationId xmlns:p14="http://schemas.microsoft.com/office/powerpoint/2010/main" val="37312925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The Promise of Blessing</a:t>
            </a:r>
            <a:endParaRPr lang="en-US" sz="3600" dirty="0"/>
          </a:p>
        </p:txBody>
      </p:sp>
      <p:sp>
        <p:nvSpPr>
          <p:cNvPr id="3" name="Content Placeholder 2"/>
          <p:cNvSpPr>
            <a:spLocks noGrp="1"/>
          </p:cNvSpPr>
          <p:nvPr>
            <p:ph idx="1"/>
          </p:nvPr>
        </p:nvSpPr>
        <p:spPr>
          <a:xfrm>
            <a:off x="457200" y="770709"/>
            <a:ext cx="8229600" cy="4153988"/>
          </a:xfrm>
        </p:spPr>
        <p:txBody>
          <a:bodyPr>
            <a:normAutofit fontScale="92500" lnSpcReduction="20000"/>
          </a:bodyPr>
          <a:lstStyle/>
          <a:p>
            <a:pPr marL="0" indent="0">
              <a:buNone/>
            </a:pPr>
            <a:r>
              <a:rPr lang="en-US" dirty="0"/>
              <a:t> </a:t>
            </a:r>
            <a:r>
              <a:rPr lang="en-US" baseline="30000" dirty="0" smtClean="0"/>
              <a:t>1</a:t>
            </a:r>
            <a:r>
              <a:rPr lang="en-US" dirty="0" smtClean="0"/>
              <a:t> Yahuwah </a:t>
            </a:r>
            <a:r>
              <a:rPr lang="en-US" dirty="0"/>
              <a:t>had said to </a:t>
            </a:r>
            <a:r>
              <a:rPr lang="en-US" dirty="0" err="1"/>
              <a:t>Avram</a:t>
            </a:r>
            <a:r>
              <a:rPr lang="en-US" dirty="0"/>
              <a:t>, "Leave your country, your people and your father's household and go to the land I will show you.</a:t>
            </a:r>
          </a:p>
          <a:p>
            <a:pPr marL="0" indent="0">
              <a:buNone/>
            </a:pPr>
            <a:r>
              <a:rPr lang="en-US" dirty="0"/>
              <a:t> </a:t>
            </a:r>
            <a:r>
              <a:rPr lang="en-US" baseline="30000" dirty="0"/>
              <a:t>2</a:t>
            </a:r>
            <a:r>
              <a:rPr lang="en-US" dirty="0"/>
              <a:t> "I will make you into a great nation and I will bless you; I will make your name great, and you will be a blessing.</a:t>
            </a:r>
          </a:p>
          <a:p>
            <a:pPr marL="0" indent="0">
              <a:buNone/>
            </a:pPr>
            <a:r>
              <a:rPr lang="en-US" dirty="0"/>
              <a:t> </a:t>
            </a:r>
            <a:r>
              <a:rPr lang="en-US" baseline="30000" dirty="0"/>
              <a:t>3</a:t>
            </a:r>
            <a:r>
              <a:rPr lang="en-US" dirty="0"/>
              <a:t> I will bless those who bless you, and whoever curses you I will curse; and all peoples on earth will be blessed through you</a:t>
            </a:r>
            <a:r>
              <a:rPr lang="en-US" dirty="0" smtClean="0"/>
              <a:t>.“ </a:t>
            </a:r>
            <a:r>
              <a:rPr lang="en-US" dirty="0" err="1" smtClean="0"/>
              <a:t>Beresheet</a:t>
            </a:r>
            <a:r>
              <a:rPr lang="en-US" dirty="0" smtClean="0"/>
              <a:t> (Genesis) 12:1-3</a:t>
            </a:r>
            <a:endParaRPr lang="en-US" dirty="0"/>
          </a:p>
          <a:p>
            <a:pPr marL="0" indent="0">
              <a:buNone/>
            </a:pPr>
            <a:endParaRPr lang="en-US" dirty="0"/>
          </a:p>
        </p:txBody>
      </p:sp>
    </p:spTree>
    <p:extLst>
      <p:ext uri="{BB962C8B-B14F-4D97-AF65-F5344CB8AC3E}">
        <p14:creationId xmlns:p14="http://schemas.microsoft.com/office/powerpoint/2010/main" val="33519663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rmAutofit fontScale="90000"/>
          </a:bodyPr>
          <a:lstStyle/>
          <a:p>
            <a:r>
              <a:rPr lang="en-US" dirty="0" smtClean="0"/>
              <a:t>Blessing Defined</a:t>
            </a:r>
            <a:endParaRPr lang="en-US" dirty="0"/>
          </a:p>
        </p:txBody>
      </p:sp>
      <p:sp>
        <p:nvSpPr>
          <p:cNvPr id="3" name="Content Placeholder 2"/>
          <p:cNvSpPr>
            <a:spLocks noGrp="1"/>
          </p:cNvSpPr>
          <p:nvPr>
            <p:ph idx="1"/>
          </p:nvPr>
        </p:nvSpPr>
        <p:spPr>
          <a:xfrm>
            <a:off x="457200" y="770709"/>
            <a:ext cx="8229600" cy="3823914"/>
          </a:xfrm>
        </p:spPr>
        <p:txBody>
          <a:bodyPr>
            <a:normAutofit fontScale="92500" lnSpcReduction="20000"/>
          </a:bodyPr>
          <a:lstStyle/>
          <a:p>
            <a:pPr marL="0" indent="0">
              <a:buNone/>
            </a:pPr>
            <a:r>
              <a:rPr lang="en-US" dirty="0" err="1" smtClean="0">
                <a:latin typeface="Bwhebb" panose="00000400000000000000" pitchFamily="2" charset="0"/>
              </a:rPr>
              <a:t>hk'r'B</a:t>
            </a:r>
            <a:r>
              <a:rPr lang="en-US" dirty="0" smtClean="0">
                <a:latin typeface="Bwhebb" panose="00000400000000000000" pitchFamily="2" charset="0"/>
              </a:rPr>
              <a:t>.</a:t>
            </a:r>
            <a:r>
              <a:rPr lang="en-US" dirty="0" smtClean="0"/>
              <a:t>  (</a:t>
            </a:r>
            <a:r>
              <a:rPr lang="en-US" dirty="0" err="1" smtClean="0"/>
              <a:t>brachah</a:t>
            </a:r>
            <a:r>
              <a:rPr lang="en-US" dirty="0" smtClean="0"/>
              <a:t>) </a:t>
            </a:r>
            <a:r>
              <a:rPr lang="en-US" i="1" dirty="0" smtClean="0"/>
              <a:t>blessing</a:t>
            </a:r>
            <a:r>
              <a:rPr lang="en-US" i="1" dirty="0"/>
              <a:t>, </a:t>
            </a:r>
            <a:r>
              <a:rPr lang="en-US" i="1" dirty="0" smtClean="0"/>
              <a:t>prosperity</a:t>
            </a:r>
          </a:p>
          <a:p>
            <a:pPr marL="0" indent="0">
              <a:buNone/>
            </a:pPr>
            <a:r>
              <a:rPr lang="en-US" dirty="0"/>
              <a:t>To bless in the OT means "to endue with power for success, prosperity, </a:t>
            </a:r>
            <a:r>
              <a:rPr lang="en-US" dirty="0" smtClean="0"/>
              <a:t>fecundity (fruitfulness), </a:t>
            </a:r>
            <a:r>
              <a:rPr lang="en-US" dirty="0"/>
              <a:t>longevity, etc." </a:t>
            </a:r>
            <a:endParaRPr lang="en-US" dirty="0" smtClean="0"/>
          </a:p>
          <a:p>
            <a:pPr marL="0" indent="0">
              <a:buNone/>
            </a:pPr>
            <a:r>
              <a:rPr lang="en-US" i="1" dirty="0"/>
              <a:t>confer favor </a:t>
            </a:r>
            <a:r>
              <a:rPr lang="en-US" dirty="0"/>
              <a:t>or </a:t>
            </a:r>
            <a:r>
              <a:rPr lang="en-US" i="1" dirty="0"/>
              <a:t>blessing on, graciously benefit, act kindly toward </a:t>
            </a:r>
            <a:r>
              <a:rPr lang="en-US" i="1" dirty="0" smtClean="0"/>
              <a:t> </a:t>
            </a:r>
            <a:endParaRPr lang="en-US" i="1" dirty="0" smtClean="0"/>
          </a:p>
          <a:p>
            <a:pPr marL="0" indent="0">
              <a:buNone/>
            </a:pPr>
            <a:r>
              <a:rPr lang="en-US" dirty="0"/>
              <a:t>Its major function seems to have been to confer abundant and effective life upon something </a:t>
            </a:r>
            <a:r>
              <a:rPr lang="en-US" dirty="0" smtClean="0"/>
              <a:t>or someone</a:t>
            </a:r>
            <a:endParaRPr lang="en-US" dirty="0"/>
          </a:p>
        </p:txBody>
      </p:sp>
    </p:spTree>
    <p:extLst>
      <p:ext uri="{BB962C8B-B14F-4D97-AF65-F5344CB8AC3E}">
        <p14:creationId xmlns:p14="http://schemas.microsoft.com/office/powerpoint/2010/main" val="22681216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033" y="205979"/>
            <a:ext cx="8856617" cy="564730"/>
          </a:xfrm>
        </p:spPr>
        <p:txBody>
          <a:bodyPr>
            <a:noAutofit/>
          </a:bodyPr>
          <a:lstStyle/>
          <a:p>
            <a:r>
              <a:rPr lang="en-US" sz="3600" dirty="0" smtClean="0"/>
              <a:t>Elohim’s Blessing Cannot Be Reversed By Man</a:t>
            </a:r>
            <a:endParaRPr lang="en-US" sz="3600" dirty="0"/>
          </a:p>
        </p:txBody>
      </p:sp>
      <p:sp>
        <p:nvSpPr>
          <p:cNvPr id="3" name="Content Placeholder 2"/>
          <p:cNvSpPr>
            <a:spLocks noGrp="1"/>
          </p:cNvSpPr>
          <p:nvPr>
            <p:ph idx="1"/>
          </p:nvPr>
        </p:nvSpPr>
        <p:spPr>
          <a:xfrm>
            <a:off x="457200" y="770709"/>
            <a:ext cx="8229600" cy="3823914"/>
          </a:xfrm>
        </p:spPr>
        <p:txBody>
          <a:bodyPr/>
          <a:lstStyle/>
          <a:p>
            <a:pPr marL="0" indent="0">
              <a:buNone/>
            </a:pPr>
            <a:r>
              <a:rPr lang="en-US" dirty="0" smtClean="0"/>
              <a:t>Many would curse what Elohim has blessed</a:t>
            </a:r>
          </a:p>
          <a:p>
            <a:pPr marL="0" indent="0">
              <a:buNone/>
            </a:pPr>
            <a:r>
              <a:rPr lang="en-US" dirty="0" smtClean="0"/>
              <a:t>Their words fall to the ground</a:t>
            </a:r>
          </a:p>
          <a:p>
            <a:pPr marL="0" indent="0">
              <a:buNone/>
            </a:pPr>
            <a:r>
              <a:rPr lang="en-US" dirty="0" smtClean="0"/>
              <a:t>Elohim’s word stands forever </a:t>
            </a:r>
          </a:p>
          <a:p>
            <a:pPr marL="0" indent="0">
              <a:buNone/>
            </a:pPr>
            <a:endParaRPr lang="en-US" dirty="0"/>
          </a:p>
        </p:txBody>
      </p:sp>
    </p:spTree>
    <p:extLst>
      <p:ext uri="{BB962C8B-B14F-4D97-AF65-F5344CB8AC3E}">
        <p14:creationId xmlns:p14="http://schemas.microsoft.com/office/powerpoint/2010/main" val="2361216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503" y="449036"/>
            <a:ext cx="8961119"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endParaRPr lang="en-US" sz="4000" dirty="0" smtClean="0">
              <a:solidFill>
                <a:schemeClr val="bg1"/>
              </a:solidFill>
              <a:latin typeface="Helvetica" pitchFamily="34" charset="0"/>
              <a:cs typeface="Helvetica" pitchFamily="34" charset="0"/>
            </a:endParaRP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 </a:t>
            </a:r>
            <a:r>
              <a:rPr lang="en-US" sz="4000" dirty="0" smtClean="0">
                <a:solidFill>
                  <a:schemeClr val="accent2">
                    <a:lumMod val="50000"/>
                  </a:schemeClr>
                </a:solidFill>
                <a:latin typeface="Helvetica" pitchFamily="34" charset="0"/>
                <a:cs typeface="Helvetica" pitchFamily="34" charset="0"/>
              </a:rPr>
              <a:t>The Promised Inheritance, Pt 2</a:t>
            </a:r>
          </a:p>
          <a:p>
            <a:pPr algn="ctr">
              <a:buNone/>
            </a:pPr>
            <a:endParaRPr lang="en-US" sz="2800" dirty="0" smtClean="0">
              <a:solidFill>
                <a:schemeClr val="tx1">
                  <a:lumMod val="95000"/>
                  <a:lumOff val="5000"/>
                </a:schemeClr>
              </a:solidFill>
              <a:latin typeface="Helvetica" pitchFamily="34" charset="0"/>
              <a:cs typeface="Helvetica" pitchFamily="34" charset="0"/>
            </a:endParaRPr>
          </a:p>
          <a:p>
            <a:pPr marL="0" indent="0" algn="ctr">
              <a:buNone/>
            </a:pPr>
            <a:r>
              <a:rPr lang="en-US" sz="2800" dirty="0" smtClean="0">
                <a:solidFill>
                  <a:schemeClr val="tx1">
                    <a:lumMod val="95000"/>
                    <a:lumOff val="5000"/>
                  </a:schemeClr>
                </a:solidFill>
                <a:latin typeface="Helvetica" pitchFamily="34" charset="0"/>
                <a:cs typeface="Helvetica" pitchFamily="34" charset="0"/>
              </a:rPr>
              <a:t>De-Mystifying the Mystery of Christ</a:t>
            </a:r>
          </a:p>
        </p:txBody>
      </p:sp>
    </p:spTree>
    <p:extLst>
      <p:ext uri="{BB962C8B-B14F-4D97-AF65-F5344CB8AC3E}">
        <p14:creationId xmlns:p14="http://schemas.microsoft.com/office/powerpoint/2010/main" val="15264387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Abraham’s Seed Blessed-Ephesians 1</a:t>
            </a:r>
            <a:endParaRPr lang="en-US" sz="3600" dirty="0"/>
          </a:p>
        </p:txBody>
      </p:sp>
      <p:sp>
        <p:nvSpPr>
          <p:cNvPr id="3" name="Content Placeholder 2"/>
          <p:cNvSpPr>
            <a:spLocks noGrp="1"/>
          </p:cNvSpPr>
          <p:nvPr>
            <p:ph idx="1"/>
          </p:nvPr>
        </p:nvSpPr>
        <p:spPr>
          <a:xfrm>
            <a:off x="457200" y="770709"/>
            <a:ext cx="8229600" cy="3823914"/>
          </a:xfrm>
        </p:spPr>
        <p:txBody>
          <a:bodyPr/>
          <a:lstStyle/>
          <a:p>
            <a:pPr marL="0" indent="0">
              <a:buNone/>
            </a:pPr>
            <a:r>
              <a:rPr lang="en-US" dirty="0"/>
              <a:t> </a:t>
            </a:r>
            <a:r>
              <a:rPr lang="en-US" baseline="30000" dirty="0"/>
              <a:t>3</a:t>
            </a:r>
            <a:r>
              <a:rPr lang="en-US" dirty="0"/>
              <a:t> Praise be to the Elohim and Father of our Master </a:t>
            </a:r>
            <a:r>
              <a:rPr lang="en-US" dirty="0" err="1"/>
              <a:t>Yahusha</a:t>
            </a:r>
            <a:r>
              <a:rPr lang="en-US" dirty="0"/>
              <a:t> Messiah, </a:t>
            </a:r>
            <a:r>
              <a:rPr lang="en-US" u="sng" dirty="0"/>
              <a:t>who has blessed us</a:t>
            </a:r>
            <a:r>
              <a:rPr lang="en-US" dirty="0"/>
              <a:t> in the heavenly realms </a:t>
            </a:r>
            <a:r>
              <a:rPr lang="en-US" u="sng" dirty="0"/>
              <a:t>with every spiritual blessing in Messiah</a:t>
            </a:r>
            <a:r>
              <a:rPr lang="en-US" dirty="0"/>
              <a:t>.</a:t>
            </a:r>
          </a:p>
          <a:p>
            <a:pPr marL="0" indent="0">
              <a:buNone/>
            </a:pPr>
            <a:r>
              <a:rPr lang="en-US" dirty="0"/>
              <a:t> </a:t>
            </a:r>
            <a:r>
              <a:rPr lang="en-US" baseline="30000" dirty="0"/>
              <a:t>4</a:t>
            </a:r>
            <a:r>
              <a:rPr lang="en-US" dirty="0"/>
              <a:t> For he </a:t>
            </a:r>
            <a:r>
              <a:rPr lang="en-US" dirty="0" smtClean="0"/>
              <a:t>chose (</a:t>
            </a:r>
            <a:r>
              <a:rPr lang="en-US" i="1" dirty="0"/>
              <a:t>to pick or choose out for </a:t>
            </a:r>
            <a:r>
              <a:rPr lang="en-US" i="1" dirty="0" smtClean="0"/>
              <a:t>oneself)</a:t>
            </a:r>
            <a:r>
              <a:rPr lang="en-US" dirty="0" smtClean="0"/>
              <a:t> </a:t>
            </a:r>
            <a:r>
              <a:rPr lang="en-US" dirty="0"/>
              <a:t>us in him before the creation of the world </a:t>
            </a:r>
            <a:r>
              <a:rPr lang="en-US" u="sng" dirty="0"/>
              <a:t>to be holy and blameless</a:t>
            </a:r>
            <a:r>
              <a:rPr lang="en-US" dirty="0"/>
              <a:t> in his sight.</a:t>
            </a:r>
            <a:endParaRPr lang="en-US" dirty="0"/>
          </a:p>
        </p:txBody>
      </p:sp>
    </p:spTree>
    <p:extLst>
      <p:ext uri="{BB962C8B-B14F-4D97-AF65-F5344CB8AC3E}">
        <p14:creationId xmlns:p14="http://schemas.microsoft.com/office/powerpoint/2010/main" val="34540088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Adoption as Sons</a:t>
            </a:r>
            <a:endParaRPr lang="en-US" sz="3600" dirty="0"/>
          </a:p>
        </p:txBody>
      </p:sp>
      <p:sp>
        <p:nvSpPr>
          <p:cNvPr id="3" name="Content Placeholder 2"/>
          <p:cNvSpPr>
            <a:spLocks noGrp="1"/>
          </p:cNvSpPr>
          <p:nvPr>
            <p:ph idx="1"/>
          </p:nvPr>
        </p:nvSpPr>
        <p:spPr>
          <a:xfrm>
            <a:off x="457200" y="770709"/>
            <a:ext cx="8229600" cy="4265022"/>
          </a:xfrm>
        </p:spPr>
        <p:txBody>
          <a:bodyPr>
            <a:normAutofit lnSpcReduction="10000"/>
          </a:bodyPr>
          <a:lstStyle/>
          <a:p>
            <a:pPr marL="0" indent="0">
              <a:buNone/>
            </a:pPr>
            <a:r>
              <a:rPr lang="en-US" dirty="0" smtClean="0"/>
              <a:t>Ephesians 1    </a:t>
            </a:r>
            <a:r>
              <a:rPr lang="en-US" baseline="30000" dirty="0" smtClean="0"/>
              <a:t>4</a:t>
            </a:r>
            <a:r>
              <a:rPr lang="en-US" dirty="0" smtClean="0"/>
              <a:t> In </a:t>
            </a:r>
            <a:r>
              <a:rPr lang="en-US" dirty="0"/>
              <a:t>love</a:t>
            </a:r>
          </a:p>
          <a:p>
            <a:pPr marL="0" indent="0">
              <a:buNone/>
            </a:pPr>
            <a:r>
              <a:rPr lang="en-US" dirty="0"/>
              <a:t> </a:t>
            </a:r>
            <a:r>
              <a:rPr lang="en-US" baseline="30000" dirty="0"/>
              <a:t>5</a:t>
            </a:r>
            <a:r>
              <a:rPr lang="en-US" dirty="0"/>
              <a:t> he </a:t>
            </a:r>
            <a:r>
              <a:rPr lang="en-US" u="sng" dirty="0"/>
              <a:t>predestined</a:t>
            </a:r>
            <a:r>
              <a:rPr lang="en-US" dirty="0"/>
              <a:t> us to be adopted as his sons through </a:t>
            </a:r>
            <a:r>
              <a:rPr lang="en-US" dirty="0" err="1"/>
              <a:t>Yahusha</a:t>
            </a:r>
            <a:r>
              <a:rPr lang="en-US" dirty="0"/>
              <a:t> Messiah, in accordance with his pleasure and will--</a:t>
            </a:r>
          </a:p>
          <a:p>
            <a:pPr marL="0" indent="0">
              <a:buNone/>
            </a:pPr>
            <a:r>
              <a:rPr lang="en-US" dirty="0"/>
              <a:t> </a:t>
            </a:r>
            <a:r>
              <a:rPr lang="en-US" baseline="30000" dirty="0"/>
              <a:t>6</a:t>
            </a:r>
            <a:r>
              <a:rPr lang="en-US" dirty="0"/>
              <a:t> to the praise of his glorious grace, which he has freely given us in the One he loves</a:t>
            </a:r>
            <a:r>
              <a:rPr lang="en-US" dirty="0" smtClean="0"/>
              <a:t>.</a:t>
            </a:r>
          </a:p>
          <a:p>
            <a:pPr marL="0" indent="0">
              <a:buNone/>
            </a:pPr>
            <a:r>
              <a:rPr lang="en-US" i="1" dirty="0"/>
              <a:t>to foreordain, appoint </a:t>
            </a:r>
            <a:r>
              <a:rPr lang="en-US" i="1" dirty="0" smtClean="0"/>
              <a:t>beforehand, decide beforehand</a:t>
            </a:r>
            <a:endParaRPr lang="en-US" dirty="0"/>
          </a:p>
          <a:p>
            <a:pPr marL="0" indent="0">
              <a:buNone/>
            </a:pPr>
            <a:endParaRPr lang="en-US" dirty="0"/>
          </a:p>
        </p:txBody>
      </p:sp>
    </p:spTree>
    <p:extLst>
      <p:ext uri="{BB962C8B-B14F-4D97-AF65-F5344CB8AC3E}">
        <p14:creationId xmlns:p14="http://schemas.microsoft.com/office/powerpoint/2010/main" val="24652472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Redemption – Ephesians 1</a:t>
            </a:r>
            <a:endParaRPr lang="en-US" sz="3600" dirty="0"/>
          </a:p>
        </p:txBody>
      </p:sp>
      <p:sp>
        <p:nvSpPr>
          <p:cNvPr id="3" name="Content Placeholder 2"/>
          <p:cNvSpPr>
            <a:spLocks noGrp="1"/>
          </p:cNvSpPr>
          <p:nvPr>
            <p:ph idx="1"/>
          </p:nvPr>
        </p:nvSpPr>
        <p:spPr>
          <a:xfrm>
            <a:off x="457200" y="770709"/>
            <a:ext cx="8229600" cy="3823914"/>
          </a:xfrm>
        </p:spPr>
        <p:txBody>
          <a:bodyPr/>
          <a:lstStyle/>
          <a:p>
            <a:pPr marL="0" indent="0">
              <a:buNone/>
            </a:pPr>
            <a:r>
              <a:rPr lang="en-US" dirty="0"/>
              <a:t> </a:t>
            </a:r>
            <a:r>
              <a:rPr lang="en-US" baseline="30000" dirty="0"/>
              <a:t>7</a:t>
            </a:r>
            <a:r>
              <a:rPr lang="en-US" dirty="0"/>
              <a:t> In him </a:t>
            </a:r>
            <a:r>
              <a:rPr lang="en-US" u="sng" dirty="0"/>
              <a:t>we have redemption</a:t>
            </a:r>
            <a:r>
              <a:rPr lang="en-US" dirty="0"/>
              <a:t> through his blood, the forgiveness of sins, in accordance with the riches of Elohim's grace</a:t>
            </a:r>
          </a:p>
          <a:p>
            <a:pPr marL="0" indent="0">
              <a:buNone/>
            </a:pPr>
            <a:r>
              <a:rPr lang="en-US" dirty="0"/>
              <a:t> </a:t>
            </a:r>
            <a:r>
              <a:rPr lang="en-US" baseline="30000" dirty="0"/>
              <a:t>8</a:t>
            </a:r>
            <a:r>
              <a:rPr lang="en-US" dirty="0"/>
              <a:t> that he lavished on us with all wisdom and understanding.</a:t>
            </a:r>
          </a:p>
          <a:p>
            <a:pPr marL="0" indent="0">
              <a:buNone/>
            </a:pPr>
            <a:r>
              <a:rPr lang="en-US" dirty="0" smtClean="0"/>
              <a:t>Redemption is “now” and “later”</a:t>
            </a:r>
            <a:endParaRPr lang="en-US" dirty="0"/>
          </a:p>
        </p:txBody>
      </p:sp>
    </p:spTree>
    <p:extLst>
      <p:ext uri="{BB962C8B-B14F-4D97-AF65-F5344CB8AC3E}">
        <p14:creationId xmlns:p14="http://schemas.microsoft.com/office/powerpoint/2010/main" val="761682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The Mystery of His Will</a:t>
            </a:r>
            <a:endParaRPr lang="en-US" sz="3600" dirty="0"/>
          </a:p>
        </p:txBody>
      </p:sp>
      <p:sp>
        <p:nvSpPr>
          <p:cNvPr id="3" name="Content Placeholder 2"/>
          <p:cNvSpPr>
            <a:spLocks noGrp="1"/>
          </p:cNvSpPr>
          <p:nvPr>
            <p:ph idx="1"/>
          </p:nvPr>
        </p:nvSpPr>
        <p:spPr>
          <a:xfrm>
            <a:off x="457200" y="770709"/>
            <a:ext cx="8229600" cy="3823914"/>
          </a:xfrm>
        </p:spPr>
        <p:txBody>
          <a:bodyPr/>
          <a:lstStyle/>
          <a:p>
            <a:pPr marL="0" indent="0">
              <a:buNone/>
            </a:pPr>
            <a:r>
              <a:rPr lang="en-US" dirty="0"/>
              <a:t> </a:t>
            </a:r>
            <a:r>
              <a:rPr lang="en-US" baseline="30000" dirty="0"/>
              <a:t>9</a:t>
            </a:r>
            <a:r>
              <a:rPr lang="en-US" dirty="0"/>
              <a:t> And he made known to us the mystery of his will according to his good pleasure, which he purposed in Messiah,</a:t>
            </a:r>
          </a:p>
          <a:p>
            <a:pPr marL="0" indent="0">
              <a:buNone/>
            </a:pPr>
            <a:r>
              <a:rPr lang="en-US" dirty="0"/>
              <a:t> </a:t>
            </a:r>
            <a:r>
              <a:rPr lang="en-US" baseline="30000" dirty="0"/>
              <a:t>10</a:t>
            </a:r>
            <a:r>
              <a:rPr lang="en-US" dirty="0"/>
              <a:t> to be put into effect when the times will have reached their fulfillment-- </a:t>
            </a:r>
            <a:r>
              <a:rPr lang="en-US" u="sng" dirty="0"/>
              <a:t>to bring all things in heaven and on earth together under one head, even Messiah</a:t>
            </a:r>
            <a:r>
              <a:rPr lang="en-US" dirty="0"/>
              <a:t>.</a:t>
            </a:r>
          </a:p>
          <a:p>
            <a:pPr marL="0" indent="0">
              <a:buNone/>
            </a:pPr>
            <a:endParaRPr lang="en-US" dirty="0"/>
          </a:p>
        </p:txBody>
      </p:sp>
    </p:spTree>
    <p:extLst>
      <p:ext uri="{BB962C8B-B14F-4D97-AF65-F5344CB8AC3E}">
        <p14:creationId xmlns:p14="http://schemas.microsoft.com/office/powerpoint/2010/main" val="321200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What is a Biblical Mystery?</a:t>
            </a:r>
            <a:endParaRPr lang="en-US" sz="3600" dirty="0"/>
          </a:p>
        </p:txBody>
      </p:sp>
      <p:sp>
        <p:nvSpPr>
          <p:cNvPr id="3" name="Content Placeholder 2"/>
          <p:cNvSpPr>
            <a:spLocks noGrp="1"/>
          </p:cNvSpPr>
          <p:nvPr>
            <p:ph idx="1"/>
          </p:nvPr>
        </p:nvSpPr>
        <p:spPr>
          <a:xfrm>
            <a:off x="457200" y="770709"/>
            <a:ext cx="8229600" cy="4180114"/>
          </a:xfrm>
        </p:spPr>
        <p:txBody>
          <a:bodyPr>
            <a:normAutofit fontScale="85000" lnSpcReduction="10000"/>
          </a:bodyPr>
          <a:lstStyle/>
          <a:p>
            <a:pPr marL="0" indent="0">
              <a:buNone/>
            </a:pPr>
            <a:r>
              <a:rPr lang="en-US" dirty="0" smtClean="0"/>
              <a:t>A biblical </a:t>
            </a:r>
            <a:r>
              <a:rPr lang="en-US" dirty="0"/>
              <a:t>mystery is a teaching about the plan of Elohim for the working out of his salvation, which has not been </a:t>
            </a:r>
            <a:r>
              <a:rPr lang="en-US" dirty="0" smtClean="0"/>
              <a:t>fully understood </a:t>
            </a:r>
            <a:r>
              <a:rPr lang="en-US" dirty="0"/>
              <a:t>in the past, but is now being revealed by Elohim's Spirit</a:t>
            </a:r>
            <a:r>
              <a:rPr lang="en-US" dirty="0" smtClean="0"/>
              <a:t>. </a:t>
            </a:r>
            <a:r>
              <a:rPr lang="en-US" dirty="0"/>
              <a:t>Paul's interest in this mystery is funneled toward a discussion of how Elohim is including the Gentiles in his household. The people of Israel had not previously understood that the Messiah was going to be more than just their political ruler. Elohim intended that the Anointed One would be the ruler of all the universe and the Savior of the whole world.</a:t>
            </a:r>
            <a:endParaRPr lang="en-US" dirty="0"/>
          </a:p>
        </p:txBody>
      </p:sp>
    </p:spTree>
    <p:extLst>
      <p:ext uri="{BB962C8B-B14F-4D97-AF65-F5344CB8AC3E}">
        <p14:creationId xmlns:p14="http://schemas.microsoft.com/office/powerpoint/2010/main" val="20385734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The Biblical Mystery</a:t>
            </a:r>
            <a:endParaRPr lang="en-US" sz="3600" dirty="0"/>
          </a:p>
        </p:txBody>
      </p:sp>
      <p:sp>
        <p:nvSpPr>
          <p:cNvPr id="3" name="Content Placeholder 2"/>
          <p:cNvSpPr>
            <a:spLocks noGrp="1"/>
          </p:cNvSpPr>
          <p:nvPr>
            <p:ph idx="1"/>
          </p:nvPr>
        </p:nvSpPr>
        <p:spPr>
          <a:xfrm>
            <a:off x="457200" y="770709"/>
            <a:ext cx="8229600" cy="4180114"/>
          </a:xfrm>
        </p:spPr>
        <p:txBody>
          <a:bodyPr>
            <a:normAutofit fontScale="85000" lnSpcReduction="20000"/>
          </a:bodyPr>
          <a:lstStyle/>
          <a:p>
            <a:pPr marL="0" indent="0">
              <a:buNone/>
            </a:pPr>
            <a:r>
              <a:rPr lang="en-US" dirty="0" smtClean="0"/>
              <a:t>Paul's </a:t>
            </a:r>
            <a:r>
              <a:rPr lang="en-US" dirty="0"/>
              <a:t>mystery and the gospel message are actually two different ways of viewing the same phenomenon. The gospel says that the Messiah died as our substitute on the tree to provide forgiveness of sins and access to Elohim for each believer. The mystery message tells us the purpose for which Elohim accomplished this work of salvation, namely, so that the Messiah might be the supreme ruler of the universe (see Ephesians 1:20-23; 2:16,18). The gospel deals with the personal application of the atoning work of the Messiah, whereas, the mystery takes in the wider view - the worldwide implications of this salvation.</a:t>
            </a:r>
            <a:endParaRPr lang="en-US" dirty="0"/>
          </a:p>
        </p:txBody>
      </p:sp>
    </p:spTree>
    <p:extLst>
      <p:ext uri="{BB962C8B-B14F-4D97-AF65-F5344CB8AC3E}">
        <p14:creationId xmlns:p14="http://schemas.microsoft.com/office/powerpoint/2010/main" val="600724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The Chosen</a:t>
            </a:r>
            <a:endParaRPr lang="en-US" sz="3600" dirty="0"/>
          </a:p>
        </p:txBody>
      </p:sp>
      <p:sp>
        <p:nvSpPr>
          <p:cNvPr id="3" name="Content Placeholder 2"/>
          <p:cNvSpPr>
            <a:spLocks noGrp="1"/>
          </p:cNvSpPr>
          <p:nvPr>
            <p:ph idx="1"/>
          </p:nvPr>
        </p:nvSpPr>
        <p:spPr>
          <a:xfrm>
            <a:off x="457200" y="770709"/>
            <a:ext cx="8229600" cy="3823914"/>
          </a:xfrm>
        </p:spPr>
        <p:txBody>
          <a:bodyPr/>
          <a:lstStyle/>
          <a:p>
            <a:pPr marL="0" indent="0">
              <a:buNone/>
            </a:pPr>
            <a:r>
              <a:rPr lang="en-US" dirty="0"/>
              <a:t> </a:t>
            </a:r>
            <a:r>
              <a:rPr lang="en-US" baseline="30000" dirty="0"/>
              <a:t>11</a:t>
            </a:r>
            <a:r>
              <a:rPr lang="en-US" dirty="0"/>
              <a:t> In him we were also chosen, having been predestined according to the plan of him who works out everything in conformity with the purpose of his will,</a:t>
            </a:r>
          </a:p>
          <a:p>
            <a:pPr marL="0" indent="0">
              <a:buNone/>
            </a:pPr>
            <a:r>
              <a:rPr lang="en-US" dirty="0"/>
              <a:t> </a:t>
            </a:r>
            <a:r>
              <a:rPr lang="en-US" baseline="30000" dirty="0"/>
              <a:t>12</a:t>
            </a:r>
            <a:r>
              <a:rPr lang="en-US" dirty="0"/>
              <a:t> in order that we, who were the first to hope in Messiah, might be for the praise of his glory.</a:t>
            </a:r>
          </a:p>
          <a:p>
            <a:pPr marL="0" indent="0">
              <a:buNone/>
            </a:pPr>
            <a:endParaRPr lang="en-US" dirty="0"/>
          </a:p>
        </p:txBody>
      </p:sp>
    </p:spTree>
    <p:extLst>
      <p:ext uri="{BB962C8B-B14F-4D97-AF65-F5344CB8AC3E}">
        <p14:creationId xmlns:p14="http://schemas.microsoft.com/office/powerpoint/2010/main" val="15731731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The Gentile Ephesians are Included</a:t>
            </a:r>
            <a:endParaRPr lang="en-US" sz="3600" dirty="0"/>
          </a:p>
        </p:txBody>
      </p:sp>
      <p:sp>
        <p:nvSpPr>
          <p:cNvPr id="3" name="Content Placeholder 2"/>
          <p:cNvSpPr>
            <a:spLocks noGrp="1"/>
          </p:cNvSpPr>
          <p:nvPr>
            <p:ph idx="1"/>
          </p:nvPr>
        </p:nvSpPr>
        <p:spPr>
          <a:xfrm>
            <a:off x="457200" y="770708"/>
            <a:ext cx="8229600" cy="4193177"/>
          </a:xfrm>
        </p:spPr>
        <p:txBody>
          <a:bodyPr>
            <a:normAutofit/>
          </a:bodyPr>
          <a:lstStyle/>
          <a:p>
            <a:pPr marL="0" indent="0">
              <a:buNone/>
            </a:pPr>
            <a:r>
              <a:rPr lang="en-US" dirty="0"/>
              <a:t> </a:t>
            </a:r>
            <a:r>
              <a:rPr lang="en-US" baseline="30000" dirty="0"/>
              <a:t>13</a:t>
            </a:r>
            <a:r>
              <a:rPr lang="en-US" dirty="0"/>
              <a:t> And </a:t>
            </a:r>
            <a:r>
              <a:rPr lang="en-US" u="sng" dirty="0"/>
              <a:t>you also</a:t>
            </a:r>
            <a:r>
              <a:rPr lang="en-US" dirty="0"/>
              <a:t> were included in Messiah when you heard the word of truth, the gospel of your salvation. Having believed, you were marked in him with a seal, the promised Holy Spirit,</a:t>
            </a:r>
          </a:p>
          <a:p>
            <a:pPr marL="0" indent="0">
              <a:buNone/>
            </a:pPr>
            <a:r>
              <a:rPr lang="en-US" dirty="0"/>
              <a:t> </a:t>
            </a:r>
            <a:r>
              <a:rPr lang="en-US" baseline="30000" dirty="0"/>
              <a:t>14</a:t>
            </a:r>
            <a:r>
              <a:rPr lang="en-US" dirty="0"/>
              <a:t> who is a deposit </a:t>
            </a:r>
            <a:r>
              <a:rPr lang="en-US" u="sng" dirty="0"/>
              <a:t>guaranteeing our inheritance</a:t>
            </a:r>
            <a:r>
              <a:rPr lang="en-US" dirty="0"/>
              <a:t> </a:t>
            </a:r>
            <a:r>
              <a:rPr lang="en-US" u="sng" dirty="0"/>
              <a:t>until the redemption</a:t>
            </a:r>
            <a:r>
              <a:rPr lang="en-US" dirty="0"/>
              <a:t> of those who are Elohim's possession-- to the praise of his glory</a:t>
            </a:r>
            <a:r>
              <a:rPr lang="en-US" dirty="0" smtClean="0"/>
              <a:t>.</a:t>
            </a:r>
          </a:p>
          <a:p>
            <a:pPr marL="0" indent="0">
              <a:buNone/>
            </a:pPr>
            <a:r>
              <a:rPr lang="en-US" dirty="0"/>
              <a:t>Redemption is “now” and “later</a:t>
            </a:r>
            <a:r>
              <a:rPr lang="en-US" dirty="0" smtClean="0"/>
              <a:t>”</a:t>
            </a:r>
            <a:endParaRPr lang="en-US" dirty="0"/>
          </a:p>
          <a:p>
            <a:pPr marL="0" indent="0">
              <a:buNone/>
            </a:pPr>
            <a:endParaRPr lang="en-US" dirty="0"/>
          </a:p>
        </p:txBody>
      </p:sp>
    </p:spTree>
    <p:extLst>
      <p:ext uri="{BB962C8B-B14F-4D97-AF65-F5344CB8AC3E}">
        <p14:creationId xmlns:p14="http://schemas.microsoft.com/office/powerpoint/2010/main" val="35125289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Paul’s Prayer for the Ephesians</a:t>
            </a:r>
            <a:endParaRPr lang="en-US" sz="3600" dirty="0"/>
          </a:p>
        </p:txBody>
      </p:sp>
      <p:sp>
        <p:nvSpPr>
          <p:cNvPr id="3" name="Content Placeholder 2"/>
          <p:cNvSpPr>
            <a:spLocks noGrp="1"/>
          </p:cNvSpPr>
          <p:nvPr>
            <p:ph idx="1"/>
          </p:nvPr>
        </p:nvSpPr>
        <p:spPr>
          <a:xfrm>
            <a:off x="457200" y="770709"/>
            <a:ext cx="8229600" cy="3823914"/>
          </a:xfrm>
        </p:spPr>
        <p:txBody>
          <a:bodyPr>
            <a:normAutofit fontScale="92500" lnSpcReduction="20000"/>
          </a:bodyPr>
          <a:lstStyle/>
          <a:p>
            <a:pPr marL="0" indent="0">
              <a:buNone/>
            </a:pPr>
            <a:r>
              <a:rPr lang="en-US" dirty="0"/>
              <a:t> </a:t>
            </a:r>
            <a:r>
              <a:rPr lang="en-US" baseline="30000" dirty="0"/>
              <a:t>15</a:t>
            </a:r>
            <a:r>
              <a:rPr lang="en-US" dirty="0"/>
              <a:t> For this reason, ever since I heard about your faith in the Master </a:t>
            </a:r>
            <a:r>
              <a:rPr lang="en-US" dirty="0" err="1"/>
              <a:t>Yahusha</a:t>
            </a:r>
            <a:r>
              <a:rPr lang="en-US" dirty="0"/>
              <a:t> and your love for all the saints,</a:t>
            </a:r>
          </a:p>
          <a:p>
            <a:pPr marL="0" indent="0">
              <a:buNone/>
            </a:pPr>
            <a:r>
              <a:rPr lang="en-US" dirty="0"/>
              <a:t> </a:t>
            </a:r>
            <a:r>
              <a:rPr lang="en-US" baseline="30000" dirty="0"/>
              <a:t>16</a:t>
            </a:r>
            <a:r>
              <a:rPr lang="en-US" dirty="0"/>
              <a:t> I have not stopped giving thanks for you, remembering you in my prayers.</a:t>
            </a:r>
          </a:p>
          <a:p>
            <a:pPr marL="0" indent="0">
              <a:buNone/>
            </a:pPr>
            <a:r>
              <a:rPr lang="en-US" dirty="0"/>
              <a:t> </a:t>
            </a:r>
            <a:r>
              <a:rPr lang="en-US" baseline="30000" dirty="0"/>
              <a:t>17</a:t>
            </a:r>
            <a:r>
              <a:rPr lang="en-US" dirty="0"/>
              <a:t> I keep asking that the Elohim of our Master </a:t>
            </a:r>
            <a:r>
              <a:rPr lang="en-US" dirty="0" err="1"/>
              <a:t>Yahusha</a:t>
            </a:r>
            <a:r>
              <a:rPr lang="en-US" dirty="0"/>
              <a:t> Messiah, the glorious Father, may give you the Spirit of wisdom and revelation, so that you may know him better.</a:t>
            </a:r>
          </a:p>
          <a:p>
            <a:pPr marL="0" indent="0">
              <a:buNone/>
            </a:pPr>
            <a:endParaRPr lang="en-US" dirty="0"/>
          </a:p>
        </p:txBody>
      </p:sp>
    </p:spTree>
    <p:extLst>
      <p:ext uri="{BB962C8B-B14F-4D97-AF65-F5344CB8AC3E}">
        <p14:creationId xmlns:p14="http://schemas.microsoft.com/office/powerpoint/2010/main" val="42641020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503" y="205979"/>
            <a:ext cx="8915400" cy="564730"/>
          </a:xfrm>
        </p:spPr>
        <p:txBody>
          <a:bodyPr>
            <a:noAutofit/>
          </a:bodyPr>
          <a:lstStyle/>
          <a:p>
            <a:r>
              <a:rPr lang="en-US" sz="3600" dirty="0" smtClean="0"/>
              <a:t>Paul Prays for Enlightenment for Three Things</a:t>
            </a:r>
            <a:endParaRPr lang="en-US" sz="3600" dirty="0"/>
          </a:p>
        </p:txBody>
      </p:sp>
      <p:sp>
        <p:nvSpPr>
          <p:cNvPr id="3" name="Content Placeholder 2"/>
          <p:cNvSpPr>
            <a:spLocks noGrp="1"/>
          </p:cNvSpPr>
          <p:nvPr>
            <p:ph idx="1"/>
          </p:nvPr>
        </p:nvSpPr>
        <p:spPr>
          <a:xfrm>
            <a:off x="457200" y="770709"/>
            <a:ext cx="8229600" cy="3823914"/>
          </a:xfrm>
        </p:spPr>
        <p:txBody>
          <a:bodyPr/>
          <a:lstStyle/>
          <a:p>
            <a:pPr marL="0" indent="0">
              <a:buNone/>
            </a:pPr>
            <a:r>
              <a:rPr lang="en-US" dirty="0"/>
              <a:t> </a:t>
            </a:r>
            <a:r>
              <a:rPr lang="en-US" baseline="30000" dirty="0"/>
              <a:t>18</a:t>
            </a:r>
            <a:r>
              <a:rPr lang="en-US" dirty="0"/>
              <a:t> I pray also that the eyes of your heart may be enlightened in order that you may know the hope to which he has called you, the riches of his glorious inheritance </a:t>
            </a:r>
            <a:r>
              <a:rPr lang="en-US" dirty="0" smtClean="0"/>
              <a:t>in (with) </a:t>
            </a:r>
            <a:r>
              <a:rPr lang="en-US" dirty="0"/>
              <a:t>the saints,</a:t>
            </a:r>
          </a:p>
          <a:p>
            <a:pPr marL="0" indent="0">
              <a:buNone/>
            </a:pPr>
            <a:r>
              <a:rPr lang="en-US" dirty="0"/>
              <a:t> </a:t>
            </a:r>
            <a:r>
              <a:rPr lang="en-US" baseline="30000" dirty="0"/>
              <a:t>19</a:t>
            </a:r>
            <a:r>
              <a:rPr lang="en-US" dirty="0"/>
              <a:t> and his incomparably great power for us who believe. </a:t>
            </a:r>
            <a:endParaRPr lang="en-US" dirty="0"/>
          </a:p>
        </p:txBody>
      </p:sp>
    </p:spTree>
    <p:extLst>
      <p:ext uri="{BB962C8B-B14F-4D97-AF65-F5344CB8AC3E}">
        <p14:creationId xmlns:p14="http://schemas.microsoft.com/office/powerpoint/2010/main" val="8390567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The Power Available to Us Believers</a:t>
            </a:r>
            <a:endParaRPr lang="en-US" sz="3600" dirty="0"/>
          </a:p>
        </p:txBody>
      </p:sp>
      <p:sp>
        <p:nvSpPr>
          <p:cNvPr id="3" name="Content Placeholder 2"/>
          <p:cNvSpPr>
            <a:spLocks noGrp="1"/>
          </p:cNvSpPr>
          <p:nvPr>
            <p:ph idx="1"/>
          </p:nvPr>
        </p:nvSpPr>
        <p:spPr>
          <a:xfrm>
            <a:off x="457200" y="770709"/>
            <a:ext cx="8229600" cy="3823914"/>
          </a:xfrm>
        </p:spPr>
        <p:txBody>
          <a:bodyPr>
            <a:normAutofit fontScale="92500" lnSpcReduction="10000"/>
          </a:bodyPr>
          <a:lstStyle/>
          <a:p>
            <a:pPr marL="0" indent="0">
              <a:buNone/>
            </a:pPr>
            <a:r>
              <a:rPr lang="en-US" dirty="0"/>
              <a:t> That power is like the working of his mighty strength,</a:t>
            </a:r>
          </a:p>
          <a:p>
            <a:pPr marL="0" indent="0">
              <a:buNone/>
            </a:pPr>
            <a:r>
              <a:rPr lang="en-US" dirty="0"/>
              <a:t> </a:t>
            </a:r>
            <a:r>
              <a:rPr lang="en-US" baseline="30000" dirty="0"/>
              <a:t>20</a:t>
            </a:r>
            <a:r>
              <a:rPr lang="en-US" dirty="0"/>
              <a:t> which he exerted in Messiah when he raised him from the dead and seated him at his right hand in the heavenly realms,</a:t>
            </a:r>
          </a:p>
          <a:p>
            <a:pPr marL="0" indent="0">
              <a:buNone/>
            </a:pPr>
            <a:r>
              <a:rPr lang="en-US" dirty="0"/>
              <a:t> </a:t>
            </a:r>
            <a:r>
              <a:rPr lang="en-US" baseline="30000" dirty="0"/>
              <a:t>21</a:t>
            </a:r>
            <a:r>
              <a:rPr lang="en-US" dirty="0"/>
              <a:t> far above all rule and authority, power and dominion, and every title that can be given, not only in the present age but also in the one to come.</a:t>
            </a:r>
          </a:p>
          <a:p>
            <a:pPr marL="0" indent="0">
              <a:buNone/>
            </a:pPr>
            <a:endParaRPr lang="en-US" dirty="0"/>
          </a:p>
        </p:txBody>
      </p:sp>
    </p:spTree>
    <p:extLst>
      <p:ext uri="{BB962C8B-B14F-4D97-AF65-F5344CB8AC3E}">
        <p14:creationId xmlns:p14="http://schemas.microsoft.com/office/powerpoint/2010/main" val="1203738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The Headship of Messiah</a:t>
            </a:r>
            <a:endParaRPr lang="en-US" sz="3600" dirty="0"/>
          </a:p>
        </p:txBody>
      </p:sp>
      <p:sp>
        <p:nvSpPr>
          <p:cNvPr id="3" name="Content Placeholder 2"/>
          <p:cNvSpPr>
            <a:spLocks noGrp="1"/>
          </p:cNvSpPr>
          <p:nvPr>
            <p:ph idx="1"/>
          </p:nvPr>
        </p:nvSpPr>
        <p:spPr>
          <a:xfrm>
            <a:off x="457200" y="770709"/>
            <a:ext cx="8229600" cy="3823914"/>
          </a:xfrm>
        </p:spPr>
        <p:txBody>
          <a:bodyPr/>
          <a:lstStyle/>
          <a:p>
            <a:pPr marL="0" indent="0">
              <a:buNone/>
            </a:pPr>
            <a:r>
              <a:rPr lang="en-US" dirty="0"/>
              <a:t> </a:t>
            </a:r>
            <a:r>
              <a:rPr lang="en-US" baseline="30000" dirty="0"/>
              <a:t>22</a:t>
            </a:r>
            <a:r>
              <a:rPr lang="en-US" dirty="0"/>
              <a:t> And Elohim placed all things under his feet and appointed him to be head over everything for the assembly,</a:t>
            </a:r>
          </a:p>
          <a:p>
            <a:pPr marL="0" indent="0">
              <a:buNone/>
            </a:pPr>
            <a:r>
              <a:rPr lang="en-US" dirty="0"/>
              <a:t> </a:t>
            </a:r>
            <a:r>
              <a:rPr lang="en-US" baseline="30000" dirty="0"/>
              <a:t>23</a:t>
            </a:r>
            <a:r>
              <a:rPr lang="en-US" dirty="0"/>
              <a:t> which is his body, the fullness of him who fills everything in every way.</a:t>
            </a:r>
          </a:p>
          <a:p>
            <a:pPr marL="0" indent="0">
              <a:buNone/>
            </a:pPr>
            <a:endParaRPr lang="en-US" dirty="0"/>
          </a:p>
        </p:txBody>
      </p:sp>
    </p:spTree>
    <p:extLst>
      <p:ext uri="{BB962C8B-B14F-4D97-AF65-F5344CB8AC3E}">
        <p14:creationId xmlns:p14="http://schemas.microsoft.com/office/powerpoint/2010/main" val="28232655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“Before Messiah”</a:t>
            </a:r>
            <a:r>
              <a:rPr lang="en-US" sz="3600" dirty="0" smtClean="0"/>
              <a:t> – Ephesians 2</a:t>
            </a:r>
            <a:endParaRPr lang="en-US" sz="3600" dirty="0"/>
          </a:p>
        </p:txBody>
      </p:sp>
      <p:sp>
        <p:nvSpPr>
          <p:cNvPr id="3" name="Content Placeholder 2"/>
          <p:cNvSpPr>
            <a:spLocks noGrp="1"/>
          </p:cNvSpPr>
          <p:nvPr>
            <p:ph idx="1"/>
          </p:nvPr>
        </p:nvSpPr>
        <p:spPr>
          <a:xfrm>
            <a:off x="457200" y="770709"/>
            <a:ext cx="8229600" cy="3823914"/>
          </a:xfrm>
        </p:spPr>
        <p:txBody>
          <a:bodyPr>
            <a:normAutofit fontScale="85000" lnSpcReduction="20000"/>
          </a:bodyPr>
          <a:lstStyle/>
          <a:p>
            <a:pPr marL="0" indent="0">
              <a:buNone/>
            </a:pPr>
            <a:r>
              <a:rPr lang="en-US" dirty="0"/>
              <a:t> </a:t>
            </a:r>
            <a:r>
              <a:rPr lang="en-US" baseline="30000" dirty="0" smtClean="0"/>
              <a:t>1</a:t>
            </a:r>
            <a:r>
              <a:rPr lang="en-US" dirty="0" smtClean="0"/>
              <a:t> As </a:t>
            </a:r>
            <a:r>
              <a:rPr lang="en-US" dirty="0"/>
              <a:t>for you, you were dead in your transgressions and sins,</a:t>
            </a:r>
          </a:p>
          <a:p>
            <a:pPr marL="0" indent="0">
              <a:buNone/>
            </a:pPr>
            <a:r>
              <a:rPr lang="en-US" dirty="0"/>
              <a:t> </a:t>
            </a:r>
            <a:r>
              <a:rPr lang="en-US" baseline="30000" dirty="0"/>
              <a:t>2</a:t>
            </a:r>
            <a:r>
              <a:rPr lang="en-US" dirty="0"/>
              <a:t> in which you used to live when you followed the ways of this world and of the ruler of the kingdom of the air, the spirit who is now at work in those who are disobedient.</a:t>
            </a:r>
          </a:p>
          <a:p>
            <a:pPr marL="0" indent="0">
              <a:buNone/>
            </a:pPr>
            <a:r>
              <a:rPr lang="en-US" dirty="0" smtClean="0"/>
              <a:t> </a:t>
            </a:r>
            <a:r>
              <a:rPr lang="en-US" baseline="30000" dirty="0"/>
              <a:t>3</a:t>
            </a:r>
            <a:r>
              <a:rPr lang="en-US" dirty="0"/>
              <a:t> All of us also lived among them at one time, gratifying the cravings of our sinful nature and following its desires and thoughts. Like the rest, we were by nature objects of wrath.</a:t>
            </a:r>
          </a:p>
          <a:p>
            <a:pPr marL="0" indent="0">
              <a:buNone/>
            </a:pPr>
            <a:endParaRPr lang="en-US" dirty="0"/>
          </a:p>
        </p:txBody>
      </p:sp>
    </p:spTree>
    <p:extLst>
      <p:ext uri="{BB962C8B-B14F-4D97-AF65-F5344CB8AC3E}">
        <p14:creationId xmlns:p14="http://schemas.microsoft.com/office/powerpoint/2010/main" val="22225655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He Made Us Alive</a:t>
            </a:r>
            <a:endParaRPr lang="en-US" sz="3600" dirty="0"/>
          </a:p>
        </p:txBody>
      </p:sp>
      <p:sp>
        <p:nvSpPr>
          <p:cNvPr id="3" name="Content Placeholder 2"/>
          <p:cNvSpPr>
            <a:spLocks noGrp="1"/>
          </p:cNvSpPr>
          <p:nvPr>
            <p:ph idx="1"/>
          </p:nvPr>
        </p:nvSpPr>
        <p:spPr>
          <a:xfrm>
            <a:off x="457200" y="770709"/>
            <a:ext cx="8229600" cy="3823914"/>
          </a:xfrm>
        </p:spPr>
        <p:txBody>
          <a:bodyPr>
            <a:normAutofit fontScale="85000" lnSpcReduction="10000"/>
          </a:bodyPr>
          <a:lstStyle/>
          <a:p>
            <a:pPr marL="0" indent="0">
              <a:buNone/>
            </a:pPr>
            <a:r>
              <a:rPr lang="en-US" dirty="0"/>
              <a:t> </a:t>
            </a:r>
            <a:r>
              <a:rPr lang="en-US" baseline="30000" dirty="0"/>
              <a:t>4</a:t>
            </a:r>
            <a:r>
              <a:rPr lang="en-US" dirty="0"/>
              <a:t> But because of his great love for us, Elohim, who is rich in mercy,</a:t>
            </a:r>
          </a:p>
          <a:p>
            <a:pPr marL="0" indent="0">
              <a:buNone/>
            </a:pPr>
            <a:r>
              <a:rPr lang="en-US" dirty="0"/>
              <a:t> </a:t>
            </a:r>
            <a:r>
              <a:rPr lang="en-US" baseline="30000" dirty="0"/>
              <a:t>5</a:t>
            </a:r>
            <a:r>
              <a:rPr lang="en-US" dirty="0"/>
              <a:t> made us alive with Messiah even when we were dead in transgressions-- it is by grace you have been saved.</a:t>
            </a:r>
          </a:p>
          <a:p>
            <a:pPr marL="0" indent="0">
              <a:buNone/>
            </a:pPr>
            <a:r>
              <a:rPr lang="en-US" dirty="0"/>
              <a:t> </a:t>
            </a:r>
            <a:r>
              <a:rPr lang="en-US" baseline="30000" dirty="0"/>
              <a:t>6</a:t>
            </a:r>
            <a:r>
              <a:rPr lang="en-US" dirty="0"/>
              <a:t> And Elohim raised us up with Messiah and seated us with him in the heavenly realms in Messiah </a:t>
            </a:r>
            <a:r>
              <a:rPr lang="en-US" dirty="0" err="1"/>
              <a:t>Yahusha</a:t>
            </a:r>
            <a:r>
              <a:rPr lang="en-US" dirty="0"/>
              <a:t>,</a:t>
            </a:r>
          </a:p>
          <a:p>
            <a:pPr marL="0" indent="0">
              <a:buNone/>
            </a:pPr>
            <a:r>
              <a:rPr lang="en-US" dirty="0"/>
              <a:t> </a:t>
            </a:r>
            <a:r>
              <a:rPr lang="en-US" baseline="30000" dirty="0"/>
              <a:t>7</a:t>
            </a:r>
            <a:r>
              <a:rPr lang="en-US" dirty="0"/>
              <a:t> in order that in the coming ages he might show the incomparable riches of his grace, expressed in his kindness to us in Messiah </a:t>
            </a:r>
            <a:r>
              <a:rPr lang="en-US" dirty="0" err="1"/>
              <a:t>Yahusha</a:t>
            </a:r>
            <a:r>
              <a:rPr lang="en-US" dirty="0"/>
              <a:t>.</a:t>
            </a:r>
          </a:p>
          <a:p>
            <a:pPr marL="0" indent="0">
              <a:buNone/>
            </a:pPr>
            <a:endParaRPr lang="en-US" dirty="0"/>
          </a:p>
        </p:txBody>
      </p:sp>
    </p:spTree>
    <p:extLst>
      <p:ext uri="{BB962C8B-B14F-4D97-AF65-F5344CB8AC3E}">
        <p14:creationId xmlns:p14="http://schemas.microsoft.com/office/powerpoint/2010/main" val="34034221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Grace v Works</a:t>
            </a:r>
            <a:endParaRPr lang="en-US" sz="3600" dirty="0"/>
          </a:p>
        </p:txBody>
      </p:sp>
      <p:sp>
        <p:nvSpPr>
          <p:cNvPr id="3" name="Content Placeholder 2"/>
          <p:cNvSpPr>
            <a:spLocks noGrp="1"/>
          </p:cNvSpPr>
          <p:nvPr>
            <p:ph idx="1"/>
          </p:nvPr>
        </p:nvSpPr>
        <p:spPr>
          <a:xfrm>
            <a:off x="457200" y="770709"/>
            <a:ext cx="8229600" cy="3823914"/>
          </a:xfrm>
        </p:spPr>
        <p:txBody>
          <a:bodyPr/>
          <a:lstStyle/>
          <a:p>
            <a:pPr marL="0" indent="0">
              <a:buNone/>
            </a:pPr>
            <a:r>
              <a:rPr lang="en-US" dirty="0"/>
              <a:t> </a:t>
            </a:r>
            <a:r>
              <a:rPr lang="en-US" baseline="30000" dirty="0"/>
              <a:t>8</a:t>
            </a:r>
            <a:r>
              <a:rPr lang="en-US" dirty="0"/>
              <a:t> For it is by grace you have been saved, through faith-- and this not from yourselves, it is the gift of Elohim--</a:t>
            </a:r>
          </a:p>
          <a:p>
            <a:pPr marL="0" indent="0">
              <a:buNone/>
            </a:pPr>
            <a:r>
              <a:rPr lang="en-US" dirty="0"/>
              <a:t> </a:t>
            </a:r>
            <a:r>
              <a:rPr lang="en-US" baseline="30000" dirty="0"/>
              <a:t>9</a:t>
            </a:r>
            <a:r>
              <a:rPr lang="en-US" dirty="0"/>
              <a:t> not by works, so that no one can boast.</a:t>
            </a:r>
          </a:p>
          <a:p>
            <a:pPr marL="0" indent="0">
              <a:buNone/>
            </a:pPr>
            <a:r>
              <a:rPr lang="en-US" dirty="0"/>
              <a:t> </a:t>
            </a:r>
            <a:r>
              <a:rPr lang="en-US" baseline="30000" dirty="0"/>
              <a:t>10</a:t>
            </a:r>
            <a:r>
              <a:rPr lang="en-US" dirty="0"/>
              <a:t> For we are Elohim's workmanship, created in Messiah </a:t>
            </a:r>
            <a:r>
              <a:rPr lang="en-US" dirty="0" err="1"/>
              <a:t>Yahusha</a:t>
            </a:r>
            <a:r>
              <a:rPr lang="en-US" dirty="0"/>
              <a:t> to do good works, which Elohim prepared in advance for us to do.</a:t>
            </a:r>
          </a:p>
          <a:p>
            <a:pPr marL="0" indent="0">
              <a:buNone/>
            </a:pPr>
            <a:endParaRPr lang="en-US" dirty="0"/>
          </a:p>
        </p:txBody>
      </p:sp>
    </p:spTree>
    <p:extLst>
      <p:ext uri="{BB962C8B-B14F-4D97-AF65-F5344CB8AC3E}">
        <p14:creationId xmlns:p14="http://schemas.microsoft.com/office/powerpoint/2010/main" val="11828997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Saved By What?</a:t>
            </a:r>
            <a:endParaRPr lang="en-US" sz="3600" dirty="0"/>
          </a:p>
        </p:txBody>
      </p:sp>
      <p:sp>
        <p:nvSpPr>
          <p:cNvPr id="3" name="Content Placeholder 2"/>
          <p:cNvSpPr>
            <a:spLocks noGrp="1"/>
          </p:cNvSpPr>
          <p:nvPr>
            <p:ph idx="1"/>
          </p:nvPr>
        </p:nvSpPr>
        <p:spPr>
          <a:xfrm>
            <a:off x="457200" y="770709"/>
            <a:ext cx="8229600" cy="3823914"/>
          </a:xfrm>
        </p:spPr>
        <p:txBody>
          <a:bodyPr/>
          <a:lstStyle/>
          <a:p>
            <a:pPr marL="0" indent="0">
              <a:buNone/>
            </a:pPr>
            <a:r>
              <a:rPr lang="en-US" dirty="0"/>
              <a:t> </a:t>
            </a:r>
            <a:r>
              <a:rPr lang="en-US" baseline="30000" dirty="0"/>
              <a:t>8</a:t>
            </a:r>
            <a:r>
              <a:rPr lang="en-US" dirty="0"/>
              <a:t> For it is by grace you have been saved, through faith-- and this not from yourselves, it is the gift of </a:t>
            </a:r>
            <a:r>
              <a:rPr lang="en-US" dirty="0" smtClean="0"/>
              <a:t>Elohim– (Ephesians 2)</a:t>
            </a:r>
            <a:endParaRPr lang="en-US" dirty="0"/>
          </a:p>
          <a:p>
            <a:pPr marL="0" indent="0">
              <a:buNone/>
            </a:pPr>
            <a:r>
              <a:rPr lang="en-US" dirty="0"/>
              <a:t>  </a:t>
            </a:r>
            <a:r>
              <a:rPr lang="en-US" baseline="30000" dirty="0"/>
              <a:t>24</a:t>
            </a:r>
            <a:r>
              <a:rPr lang="en-US" dirty="0"/>
              <a:t> For in this hope we were saved. But hope that is seen is no hope at all. Who hopes for what he already has</a:t>
            </a:r>
            <a:r>
              <a:rPr lang="en-US" dirty="0" smtClean="0"/>
              <a:t>?</a:t>
            </a:r>
            <a:r>
              <a:rPr lang="en-US" dirty="0"/>
              <a:t> </a:t>
            </a:r>
            <a:r>
              <a:rPr lang="en-US" dirty="0" smtClean="0"/>
              <a:t>(Romans 8)</a:t>
            </a:r>
            <a:endParaRPr lang="en-US" dirty="0"/>
          </a:p>
        </p:txBody>
      </p:sp>
    </p:spTree>
    <p:extLst>
      <p:ext uri="{BB962C8B-B14F-4D97-AF65-F5344CB8AC3E}">
        <p14:creationId xmlns:p14="http://schemas.microsoft.com/office/powerpoint/2010/main" val="18000756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These Gentiles Used to Be Far Away</a:t>
            </a:r>
            <a:endParaRPr lang="en-US" sz="3600" dirty="0"/>
          </a:p>
        </p:txBody>
      </p:sp>
      <p:sp>
        <p:nvSpPr>
          <p:cNvPr id="3" name="Content Placeholder 2"/>
          <p:cNvSpPr>
            <a:spLocks noGrp="1"/>
          </p:cNvSpPr>
          <p:nvPr>
            <p:ph idx="1"/>
          </p:nvPr>
        </p:nvSpPr>
        <p:spPr>
          <a:xfrm>
            <a:off x="457200" y="770709"/>
            <a:ext cx="8229600" cy="3823914"/>
          </a:xfrm>
        </p:spPr>
        <p:txBody>
          <a:bodyPr>
            <a:normAutofit fontScale="92500" lnSpcReduction="10000"/>
          </a:bodyPr>
          <a:lstStyle/>
          <a:p>
            <a:pPr marL="0" indent="0">
              <a:buNone/>
            </a:pPr>
            <a:r>
              <a:rPr lang="en-US" dirty="0"/>
              <a:t> </a:t>
            </a:r>
            <a:r>
              <a:rPr lang="en-US" baseline="30000" dirty="0"/>
              <a:t>11</a:t>
            </a:r>
            <a:r>
              <a:rPr lang="en-US" dirty="0"/>
              <a:t> Therefore, remember that formerly you who are Gentiles by birth and called "uncircumcised" by those who call themselves "the circumcision" (that done in the body by the hands of men)--</a:t>
            </a:r>
          </a:p>
          <a:p>
            <a:pPr marL="0" indent="0">
              <a:buNone/>
            </a:pPr>
            <a:r>
              <a:rPr lang="en-US" dirty="0"/>
              <a:t> </a:t>
            </a:r>
            <a:r>
              <a:rPr lang="en-US" baseline="30000" dirty="0"/>
              <a:t>12</a:t>
            </a:r>
            <a:r>
              <a:rPr lang="en-US" dirty="0"/>
              <a:t> remember that </a:t>
            </a:r>
            <a:r>
              <a:rPr lang="en-US" u="sng" dirty="0"/>
              <a:t>at that time</a:t>
            </a:r>
            <a:r>
              <a:rPr lang="en-US" dirty="0"/>
              <a:t> you were </a:t>
            </a:r>
            <a:r>
              <a:rPr lang="en-US" u="sng" dirty="0"/>
              <a:t>separate</a:t>
            </a:r>
            <a:r>
              <a:rPr lang="en-US" dirty="0"/>
              <a:t> from Messiah, </a:t>
            </a:r>
            <a:r>
              <a:rPr lang="en-US" u="sng" dirty="0"/>
              <a:t>excluded</a:t>
            </a:r>
            <a:r>
              <a:rPr lang="en-US" dirty="0"/>
              <a:t> from citizenship in </a:t>
            </a:r>
            <a:r>
              <a:rPr lang="en-US" dirty="0" err="1"/>
              <a:t>Yisrael</a:t>
            </a:r>
            <a:r>
              <a:rPr lang="en-US" dirty="0"/>
              <a:t> and </a:t>
            </a:r>
            <a:r>
              <a:rPr lang="en-US" u="sng" dirty="0"/>
              <a:t>foreigners</a:t>
            </a:r>
            <a:r>
              <a:rPr lang="en-US" dirty="0"/>
              <a:t> to the covenants of the promise, </a:t>
            </a:r>
            <a:r>
              <a:rPr lang="en-US" u="sng" dirty="0"/>
              <a:t>without</a:t>
            </a:r>
            <a:r>
              <a:rPr lang="en-US" dirty="0"/>
              <a:t> hope and without Elohim in the world.</a:t>
            </a:r>
          </a:p>
          <a:p>
            <a:pPr marL="0" indent="0">
              <a:buNone/>
            </a:pPr>
            <a:endParaRPr lang="en-US" dirty="0"/>
          </a:p>
        </p:txBody>
      </p:sp>
    </p:spTree>
    <p:extLst>
      <p:ext uri="{BB962C8B-B14F-4D97-AF65-F5344CB8AC3E}">
        <p14:creationId xmlns:p14="http://schemas.microsoft.com/office/powerpoint/2010/main" val="24507284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Citizenship</a:t>
            </a:r>
            <a:endParaRPr lang="en-US" sz="3600" dirty="0"/>
          </a:p>
        </p:txBody>
      </p:sp>
      <p:sp>
        <p:nvSpPr>
          <p:cNvPr id="3" name="Content Placeholder 2"/>
          <p:cNvSpPr>
            <a:spLocks noGrp="1"/>
          </p:cNvSpPr>
          <p:nvPr>
            <p:ph idx="1"/>
          </p:nvPr>
        </p:nvSpPr>
        <p:spPr>
          <a:xfrm>
            <a:off x="457200" y="770709"/>
            <a:ext cx="8229600" cy="3823914"/>
          </a:xfrm>
        </p:spPr>
        <p:txBody>
          <a:bodyPr>
            <a:normAutofit fontScale="92500" lnSpcReduction="20000"/>
          </a:bodyPr>
          <a:lstStyle/>
          <a:p>
            <a:pPr marL="0" indent="0">
              <a:buNone/>
            </a:pPr>
            <a:r>
              <a:rPr lang="en-US" dirty="0" smtClean="0"/>
              <a:t>The </a:t>
            </a:r>
            <a:r>
              <a:rPr lang="en-US" dirty="0"/>
              <a:t>word </a:t>
            </a:r>
            <a:r>
              <a:rPr lang="en-US" i="1" dirty="0"/>
              <a:t>citizenship</a:t>
            </a:r>
            <a:r>
              <a:rPr lang="en-US" dirty="0"/>
              <a:t> (Gr. </a:t>
            </a:r>
            <a:r>
              <a:rPr lang="en-US" b="1" dirty="0" err="1">
                <a:latin typeface="Bwgrkn" panose="00000400000000000000" pitchFamily="2" charset="0"/>
              </a:rPr>
              <a:t>politeiaj</a:t>
            </a:r>
            <a:r>
              <a:rPr lang="en-US" i="1" dirty="0"/>
              <a:t> [</a:t>
            </a:r>
            <a:r>
              <a:rPr lang="en-US" i="1" dirty="0" err="1"/>
              <a:t>politeias</a:t>
            </a:r>
            <a:r>
              <a:rPr lang="en-US" i="1" dirty="0"/>
              <a:t>]</a:t>
            </a:r>
            <a:r>
              <a:rPr lang="en-US" dirty="0"/>
              <a:t>, 2:12) is also found in Acts 22:28 where the commanding officer, speaking of his political status, tells Paul, </a:t>
            </a:r>
            <a:r>
              <a:rPr lang="en-US" b="1" dirty="0"/>
              <a:t>"I had to pay a big price for my citizenship."</a:t>
            </a:r>
            <a:r>
              <a:rPr lang="en-US" dirty="0"/>
              <a:t> It is well known that the Roman </a:t>
            </a:r>
            <a:r>
              <a:rPr lang="en-US" u="sng" dirty="0"/>
              <a:t>citizen had rights and privileges that the non-citizen did not enjoy</a:t>
            </a:r>
            <a:r>
              <a:rPr lang="en-US" dirty="0"/>
              <a:t>. Likewise, </a:t>
            </a:r>
            <a:r>
              <a:rPr lang="en-US" u="sng" dirty="0"/>
              <a:t>the citizen of the commonwealth of Israel possesses the privilege of access to Elohim and to the promises Elohim has made to Abraham and his descendants</a:t>
            </a:r>
            <a:r>
              <a:rPr lang="en-US" dirty="0"/>
              <a:t>.</a:t>
            </a:r>
            <a:endParaRPr lang="en-US" dirty="0"/>
          </a:p>
        </p:txBody>
      </p:sp>
    </p:spTree>
    <p:extLst>
      <p:ext uri="{BB962C8B-B14F-4D97-AF65-F5344CB8AC3E}">
        <p14:creationId xmlns:p14="http://schemas.microsoft.com/office/powerpoint/2010/main" val="13245833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Gentiles Brought Near</a:t>
            </a:r>
            <a:endParaRPr lang="en-US" sz="3600" dirty="0"/>
          </a:p>
        </p:txBody>
      </p:sp>
      <p:sp>
        <p:nvSpPr>
          <p:cNvPr id="3" name="Content Placeholder 2"/>
          <p:cNvSpPr>
            <a:spLocks noGrp="1"/>
          </p:cNvSpPr>
          <p:nvPr>
            <p:ph idx="1"/>
          </p:nvPr>
        </p:nvSpPr>
        <p:spPr>
          <a:xfrm>
            <a:off x="457200" y="770709"/>
            <a:ext cx="8229600" cy="4180114"/>
          </a:xfrm>
        </p:spPr>
        <p:txBody>
          <a:bodyPr>
            <a:normAutofit fontScale="77500" lnSpcReduction="20000"/>
          </a:bodyPr>
          <a:lstStyle/>
          <a:p>
            <a:pPr marL="0" indent="0">
              <a:buNone/>
            </a:pPr>
            <a:r>
              <a:rPr lang="en-US" dirty="0"/>
              <a:t> </a:t>
            </a:r>
            <a:r>
              <a:rPr lang="en-US" baseline="30000" dirty="0"/>
              <a:t>13</a:t>
            </a:r>
            <a:r>
              <a:rPr lang="en-US" dirty="0"/>
              <a:t> But now in Messiah </a:t>
            </a:r>
            <a:r>
              <a:rPr lang="en-US" dirty="0" err="1"/>
              <a:t>Yahusha</a:t>
            </a:r>
            <a:r>
              <a:rPr lang="en-US" dirty="0"/>
              <a:t> you who once were far away have been brought near through the blood of Messiah.</a:t>
            </a:r>
          </a:p>
          <a:p>
            <a:pPr marL="0" indent="0">
              <a:buNone/>
            </a:pPr>
            <a:r>
              <a:rPr lang="en-US" dirty="0"/>
              <a:t> </a:t>
            </a:r>
            <a:r>
              <a:rPr lang="en-US" baseline="30000" dirty="0"/>
              <a:t>14</a:t>
            </a:r>
            <a:r>
              <a:rPr lang="en-US" dirty="0"/>
              <a:t> For he himself is our peace, who has made the two one and has destroyed the barrier, the dividing wall of hostility,</a:t>
            </a:r>
          </a:p>
          <a:p>
            <a:pPr marL="0" indent="0">
              <a:buNone/>
            </a:pPr>
            <a:r>
              <a:rPr lang="en-US" dirty="0"/>
              <a:t> </a:t>
            </a:r>
            <a:r>
              <a:rPr lang="en-US" baseline="30000" dirty="0"/>
              <a:t>15</a:t>
            </a:r>
            <a:r>
              <a:rPr lang="en-US" dirty="0"/>
              <a:t> by abolishing in his flesh the law with its commandments and regulations. His purpose was to create in himself one new man out of the two, thus making peace,</a:t>
            </a:r>
          </a:p>
          <a:p>
            <a:pPr marL="0" indent="0">
              <a:buNone/>
            </a:pPr>
            <a:r>
              <a:rPr lang="en-US" dirty="0"/>
              <a:t> </a:t>
            </a:r>
            <a:r>
              <a:rPr lang="en-US" baseline="30000" dirty="0"/>
              <a:t>16</a:t>
            </a:r>
            <a:r>
              <a:rPr lang="en-US" dirty="0"/>
              <a:t> and in this one body to reconcile both of them to Elohim through the cross, by which he put to death their hostility.</a:t>
            </a:r>
          </a:p>
          <a:p>
            <a:pPr marL="0" indent="0">
              <a:buNone/>
            </a:pPr>
            <a:endParaRPr lang="en-US" dirty="0"/>
          </a:p>
        </p:txBody>
      </p:sp>
    </p:spTree>
    <p:extLst>
      <p:ext uri="{BB962C8B-B14F-4D97-AF65-F5344CB8AC3E}">
        <p14:creationId xmlns:p14="http://schemas.microsoft.com/office/powerpoint/2010/main" val="13971458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The Dividing Wall of Hostility</a:t>
            </a:r>
            <a:endParaRPr lang="en-US" sz="3600" dirty="0"/>
          </a:p>
        </p:txBody>
      </p:sp>
      <p:sp>
        <p:nvSpPr>
          <p:cNvPr id="3" name="Content Placeholder 2"/>
          <p:cNvSpPr>
            <a:spLocks noGrp="1"/>
          </p:cNvSpPr>
          <p:nvPr>
            <p:ph idx="1"/>
          </p:nvPr>
        </p:nvSpPr>
        <p:spPr>
          <a:xfrm>
            <a:off x="457200" y="770709"/>
            <a:ext cx="8229600" cy="4180114"/>
          </a:xfrm>
        </p:spPr>
        <p:txBody>
          <a:bodyPr>
            <a:normAutofit/>
          </a:bodyPr>
          <a:lstStyle/>
          <a:p>
            <a:pPr marL="0" indent="0">
              <a:buNone/>
            </a:pPr>
            <a:r>
              <a:rPr lang="en-US" dirty="0" smtClean="0"/>
              <a:t>The division created by Judaism</a:t>
            </a:r>
          </a:p>
          <a:p>
            <a:pPr marL="0" indent="0">
              <a:buNone/>
            </a:pPr>
            <a:r>
              <a:rPr lang="en-US" dirty="0" smtClean="0"/>
              <a:t>Lit. “the dividing wall of the fence”</a:t>
            </a:r>
          </a:p>
          <a:p>
            <a:pPr marL="0" indent="0">
              <a:buNone/>
            </a:pPr>
            <a:r>
              <a:rPr lang="en-US" dirty="0" smtClean="0"/>
              <a:t>The fence around the Torah</a:t>
            </a:r>
          </a:p>
          <a:p>
            <a:pPr marL="0" indent="0">
              <a:buNone/>
            </a:pPr>
            <a:r>
              <a:rPr lang="en-US" dirty="0" smtClean="0"/>
              <a:t>The creation of two distinct classes of people</a:t>
            </a:r>
          </a:p>
          <a:p>
            <a:pPr marL="0" indent="0">
              <a:buNone/>
            </a:pPr>
            <a:r>
              <a:rPr lang="en-US" dirty="0" smtClean="0"/>
              <a:t>Torah v. </a:t>
            </a:r>
            <a:r>
              <a:rPr lang="en-US" dirty="0" err="1" smtClean="0"/>
              <a:t>Noahide</a:t>
            </a:r>
            <a:r>
              <a:rPr lang="en-US" dirty="0" smtClean="0"/>
              <a:t> law</a:t>
            </a:r>
          </a:p>
          <a:p>
            <a:pPr marL="0" indent="0">
              <a:buNone/>
            </a:pPr>
            <a:r>
              <a:rPr lang="en-US" dirty="0" smtClean="0"/>
              <a:t>The social division between Jew and Gentile</a:t>
            </a:r>
            <a:endParaRPr lang="en-US" dirty="0"/>
          </a:p>
        </p:txBody>
      </p:sp>
    </p:spTree>
    <p:extLst>
      <p:ext uri="{BB962C8B-B14F-4D97-AF65-F5344CB8AC3E}">
        <p14:creationId xmlns:p14="http://schemas.microsoft.com/office/powerpoint/2010/main" val="20227433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What Got Abolished at the Cross?</a:t>
            </a:r>
            <a:endParaRPr lang="en-US" sz="3600" dirty="0"/>
          </a:p>
        </p:txBody>
      </p:sp>
      <p:sp>
        <p:nvSpPr>
          <p:cNvPr id="3" name="Content Placeholder 2"/>
          <p:cNvSpPr>
            <a:spLocks noGrp="1"/>
          </p:cNvSpPr>
          <p:nvPr>
            <p:ph idx="1"/>
          </p:nvPr>
        </p:nvSpPr>
        <p:spPr>
          <a:xfrm>
            <a:off x="457200" y="770709"/>
            <a:ext cx="8229600" cy="4180114"/>
          </a:xfrm>
        </p:spPr>
        <p:txBody>
          <a:bodyPr>
            <a:normAutofit lnSpcReduction="10000"/>
          </a:bodyPr>
          <a:lstStyle/>
          <a:p>
            <a:pPr marL="0" indent="0">
              <a:buNone/>
            </a:pPr>
            <a:r>
              <a:rPr lang="en-US" dirty="0"/>
              <a:t> </a:t>
            </a:r>
            <a:r>
              <a:rPr lang="en-US" baseline="30000" dirty="0"/>
              <a:t>15</a:t>
            </a:r>
            <a:r>
              <a:rPr lang="en-US" dirty="0"/>
              <a:t> by abolishing in his flesh the law with its </a:t>
            </a:r>
            <a:r>
              <a:rPr lang="en-US" dirty="0" smtClean="0"/>
              <a:t>commandments </a:t>
            </a:r>
            <a:r>
              <a:rPr lang="en-US" dirty="0"/>
              <a:t>and regulations. </a:t>
            </a:r>
            <a:endParaRPr lang="en-US" dirty="0" smtClean="0"/>
          </a:p>
          <a:p>
            <a:pPr marL="0" indent="0">
              <a:buNone/>
            </a:pPr>
            <a:r>
              <a:rPr lang="en-US" dirty="0" smtClean="0"/>
              <a:t>Elohim’s Law or Man’s Law?</a:t>
            </a:r>
          </a:p>
          <a:p>
            <a:pPr marL="0" indent="0">
              <a:buNone/>
            </a:pPr>
            <a:r>
              <a:rPr lang="en-US" b="1" dirty="0"/>
              <a:t>Ephesians 2:15 </a:t>
            </a:r>
            <a:r>
              <a:rPr lang="en-US" dirty="0"/>
              <a:t> </a:t>
            </a:r>
            <a:r>
              <a:rPr lang="en-US" dirty="0" err="1">
                <a:latin typeface="Bwgrkn" panose="00000400000000000000" pitchFamily="2" charset="0"/>
              </a:rPr>
              <a:t>to.n</a:t>
            </a:r>
            <a:r>
              <a:rPr lang="en-US" dirty="0">
                <a:latin typeface="Bwgrkn" panose="00000400000000000000" pitchFamily="2" charset="0"/>
              </a:rPr>
              <a:t> </a:t>
            </a:r>
            <a:r>
              <a:rPr lang="en-US" dirty="0" err="1">
                <a:latin typeface="Bwgrkn" panose="00000400000000000000" pitchFamily="2" charset="0"/>
              </a:rPr>
              <a:t>no,mon</a:t>
            </a:r>
            <a:r>
              <a:rPr lang="en-US" dirty="0">
                <a:latin typeface="Bwgrkn" panose="00000400000000000000" pitchFamily="2" charset="0"/>
              </a:rPr>
              <a:t> </a:t>
            </a:r>
            <a:r>
              <a:rPr lang="en-US" dirty="0" err="1">
                <a:latin typeface="Bwgrkn" panose="00000400000000000000" pitchFamily="2" charset="0"/>
              </a:rPr>
              <a:t>tw</a:t>
            </a:r>
            <a:r>
              <a:rPr lang="en-US" dirty="0">
                <a:latin typeface="Bwgrkn" panose="00000400000000000000" pitchFamily="2" charset="0"/>
              </a:rPr>
              <a:t>/n </a:t>
            </a:r>
            <a:r>
              <a:rPr lang="en-US" dirty="0" err="1">
                <a:latin typeface="Bwgrkn" panose="00000400000000000000" pitchFamily="2" charset="0"/>
              </a:rPr>
              <a:t>evntolw</a:t>
            </a:r>
            <a:r>
              <a:rPr lang="en-US" dirty="0">
                <a:latin typeface="Bwgrkn" panose="00000400000000000000" pitchFamily="2" charset="0"/>
              </a:rPr>
              <a:t>/n </a:t>
            </a:r>
            <a:r>
              <a:rPr lang="en-US" dirty="0" err="1">
                <a:latin typeface="Bwgrkn" panose="00000400000000000000" pitchFamily="2" charset="0"/>
              </a:rPr>
              <a:t>evn</a:t>
            </a:r>
            <a:r>
              <a:rPr lang="en-US" dirty="0">
                <a:latin typeface="Bwgrkn" panose="00000400000000000000" pitchFamily="2" charset="0"/>
              </a:rPr>
              <a:t> </a:t>
            </a:r>
            <a:r>
              <a:rPr lang="en-US" dirty="0" err="1">
                <a:latin typeface="Bwgrkn" panose="00000400000000000000" pitchFamily="2" charset="0"/>
              </a:rPr>
              <a:t>do,gmasin</a:t>
            </a:r>
            <a:r>
              <a:rPr lang="en-US" dirty="0">
                <a:latin typeface="Bwgrkn" panose="00000400000000000000" pitchFamily="2" charset="0"/>
              </a:rPr>
              <a:t> </a:t>
            </a:r>
            <a:r>
              <a:rPr lang="en-US" dirty="0" err="1">
                <a:latin typeface="Bwgrkn" panose="00000400000000000000" pitchFamily="2" charset="0"/>
              </a:rPr>
              <a:t>katargh,saj</a:t>
            </a:r>
            <a:r>
              <a:rPr lang="en-US" dirty="0" smtClean="0">
                <a:latin typeface="Bwgrkn" panose="00000400000000000000" pitchFamily="2" charset="0"/>
              </a:rPr>
              <a:t>(</a:t>
            </a:r>
          </a:p>
          <a:p>
            <a:pPr marL="0" indent="0">
              <a:buNone/>
            </a:pPr>
            <a:r>
              <a:rPr lang="en-US" dirty="0" smtClean="0"/>
              <a:t>The </a:t>
            </a:r>
            <a:r>
              <a:rPr lang="en-US" dirty="0" err="1" smtClean="0"/>
              <a:t>torah</a:t>
            </a:r>
            <a:r>
              <a:rPr lang="en-US" dirty="0" smtClean="0"/>
              <a:t> of commandments in dogmas.</a:t>
            </a:r>
          </a:p>
          <a:p>
            <a:pPr marL="0" indent="0">
              <a:buNone/>
            </a:pPr>
            <a:r>
              <a:rPr lang="en-US" dirty="0" smtClean="0"/>
              <a:t>-render </a:t>
            </a:r>
            <a:r>
              <a:rPr lang="en-US" dirty="0"/>
              <a:t>ineffective, nullify, cancel; destroy, abolish, do away with </a:t>
            </a:r>
            <a:endParaRPr lang="en-US" b="1" dirty="0"/>
          </a:p>
        </p:txBody>
      </p:sp>
    </p:spTree>
    <p:extLst>
      <p:ext uri="{BB962C8B-B14F-4D97-AF65-F5344CB8AC3E}">
        <p14:creationId xmlns:p14="http://schemas.microsoft.com/office/powerpoint/2010/main" val="4853116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Dogmas</a:t>
            </a:r>
            <a:endParaRPr lang="en-US" sz="3600" dirty="0"/>
          </a:p>
        </p:txBody>
      </p:sp>
      <p:sp>
        <p:nvSpPr>
          <p:cNvPr id="3" name="Content Placeholder 2"/>
          <p:cNvSpPr>
            <a:spLocks noGrp="1"/>
          </p:cNvSpPr>
          <p:nvPr>
            <p:ph idx="1"/>
          </p:nvPr>
        </p:nvSpPr>
        <p:spPr>
          <a:xfrm>
            <a:off x="457200" y="770709"/>
            <a:ext cx="8229600" cy="4180114"/>
          </a:xfrm>
        </p:spPr>
        <p:txBody>
          <a:bodyPr>
            <a:normAutofit/>
          </a:bodyPr>
          <a:lstStyle/>
          <a:p>
            <a:pPr marL="0" indent="0">
              <a:buNone/>
            </a:pPr>
            <a:r>
              <a:rPr lang="en-US" i="1" dirty="0"/>
              <a:t>an opinion, a judgment </a:t>
            </a:r>
            <a:r>
              <a:rPr lang="en-US" dirty="0"/>
              <a:t>(Plato, others), </a:t>
            </a:r>
            <a:r>
              <a:rPr lang="en-US" i="1" dirty="0"/>
              <a:t>doctrine, decree, ordinance</a:t>
            </a:r>
            <a:r>
              <a:rPr lang="en-US" dirty="0" smtClean="0"/>
              <a:t>;</a:t>
            </a:r>
          </a:p>
          <a:p>
            <a:pPr marL="0" indent="0">
              <a:buNone/>
            </a:pPr>
            <a:r>
              <a:rPr lang="en-US" dirty="0"/>
              <a:t>of the precepts (`sentences' or tenets) of philosophers, in the later secular writings </a:t>
            </a:r>
            <a:endParaRPr lang="en-US" dirty="0" smtClean="0"/>
          </a:p>
          <a:p>
            <a:pPr marL="0" indent="0">
              <a:buNone/>
            </a:pPr>
            <a:r>
              <a:rPr lang="en-US" dirty="0" smtClean="0"/>
              <a:t>Also in Colossians 2:14 – he cancelled the “record of our debt” by precepts which was opposed to us</a:t>
            </a:r>
            <a:endParaRPr lang="en-US" dirty="0"/>
          </a:p>
        </p:txBody>
      </p:sp>
    </p:spTree>
    <p:extLst>
      <p:ext uri="{BB962C8B-B14F-4D97-AF65-F5344CB8AC3E}">
        <p14:creationId xmlns:p14="http://schemas.microsoft.com/office/powerpoint/2010/main" val="40210341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Disarming the Authorities</a:t>
            </a:r>
            <a:endParaRPr lang="en-US" sz="3600" dirty="0"/>
          </a:p>
        </p:txBody>
      </p:sp>
      <p:sp>
        <p:nvSpPr>
          <p:cNvPr id="3" name="Content Placeholder 2"/>
          <p:cNvSpPr>
            <a:spLocks noGrp="1"/>
          </p:cNvSpPr>
          <p:nvPr>
            <p:ph idx="1"/>
          </p:nvPr>
        </p:nvSpPr>
        <p:spPr>
          <a:xfrm>
            <a:off x="457200" y="770709"/>
            <a:ext cx="8229600" cy="4180114"/>
          </a:xfrm>
        </p:spPr>
        <p:txBody>
          <a:bodyPr>
            <a:normAutofit fontScale="92500" lnSpcReduction="20000"/>
          </a:bodyPr>
          <a:lstStyle/>
          <a:p>
            <a:pPr marL="0" indent="0">
              <a:buNone/>
            </a:pPr>
            <a:r>
              <a:rPr lang="en-US" dirty="0"/>
              <a:t> </a:t>
            </a:r>
            <a:r>
              <a:rPr lang="en-US" baseline="30000" dirty="0"/>
              <a:t>13</a:t>
            </a:r>
            <a:r>
              <a:rPr lang="en-US" dirty="0"/>
              <a:t> When you were dead in your sins and in the uncircumcision of your sinful nature, Elohim made you alive with Messiah. He forgave us all our sins,</a:t>
            </a:r>
          </a:p>
          <a:p>
            <a:pPr marL="0" indent="0">
              <a:buNone/>
            </a:pPr>
            <a:r>
              <a:rPr lang="en-US" dirty="0"/>
              <a:t> </a:t>
            </a:r>
            <a:r>
              <a:rPr lang="en-US" baseline="30000" dirty="0"/>
              <a:t>14</a:t>
            </a:r>
            <a:r>
              <a:rPr lang="en-US" dirty="0"/>
              <a:t> having canceled the written </a:t>
            </a:r>
            <a:r>
              <a:rPr lang="en-US" dirty="0" smtClean="0"/>
              <a:t>code (the record of debts), </a:t>
            </a:r>
            <a:r>
              <a:rPr lang="en-US" dirty="0"/>
              <a:t>with its </a:t>
            </a:r>
            <a:r>
              <a:rPr lang="en-US" dirty="0" smtClean="0"/>
              <a:t>(dogmas) regulations</a:t>
            </a:r>
            <a:r>
              <a:rPr lang="en-US" dirty="0"/>
              <a:t>, that was against us and that stood opposed to us; he took </a:t>
            </a:r>
            <a:r>
              <a:rPr lang="en-US" u="sng" dirty="0"/>
              <a:t>it</a:t>
            </a:r>
            <a:r>
              <a:rPr lang="en-US" dirty="0"/>
              <a:t> away, nailing </a:t>
            </a:r>
            <a:r>
              <a:rPr lang="en-US" u="sng" dirty="0"/>
              <a:t>it</a:t>
            </a:r>
            <a:r>
              <a:rPr lang="en-US" dirty="0"/>
              <a:t> to the cross.</a:t>
            </a:r>
          </a:p>
          <a:p>
            <a:pPr marL="0" indent="0">
              <a:buNone/>
            </a:pPr>
            <a:r>
              <a:rPr lang="en-US" dirty="0"/>
              <a:t> </a:t>
            </a:r>
            <a:r>
              <a:rPr lang="en-US" baseline="30000" dirty="0"/>
              <a:t>15</a:t>
            </a:r>
            <a:r>
              <a:rPr lang="en-US" dirty="0"/>
              <a:t> And having disarmed the powers and authorities, he made a public spectacle of them, triumphing over them by the cross</a:t>
            </a:r>
            <a:r>
              <a:rPr lang="en-US" dirty="0" smtClean="0"/>
              <a:t>. (Colossians 2)</a:t>
            </a:r>
            <a:endParaRPr lang="en-US" dirty="0"/>
          </a:p>
        </p:txBody>
      </p:sp>
    </p:spTree>
    <p:extLst>
      <p:ext uri="{BB962C8B-B14F-4D97-AF65-F5344CB8AC3E}">
        <p14:creationId xmlns:p14="http://schemas.microsoft.com/office/powerpoint/2010/main" val="5638120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The Prophecy of Two Become One</a:t>
            </a:r>
            <a:br>
              <a:rPr lang="en-US" sz="3600" dirty="0" smtClean="0"/>
            </a:br>
            <a:r>
              <a:rPr lang="en-US" sz="3600" dirty="0" smtClean="0"/>
              <a:t>Ezekiel 37</a:t>
            </a:r>
            <a:endParaRPr lang="en-US" sz="3600" dirty="0"/>
          </a:p>
        </p:txBody>
      </p:sp>
      <p:sp>
        <p:nvSpPr>
          <p:cNvPr id="3" name="Content Placeholder 2"/>
          <p:cNvSpPr>
            <a:spLocks noGrp="1"/>
          </p:cNvSpPr>
          <p:nvPr>
            <p:ph idx="1"/>
          </p:nvPr>
        </p:nvSpPr>
        <p:spPr>
          <a:xfrm>
            <a:off x="457200" y="1064623"/>
            <a:ext cx="8229600" cy="3905794"/>
          </a:xfrm>
        </p:spPr>
        <p:txBody>
          <a:bodyPr>
            <a:normAutofit fontScale="85000" lnSpcReduction="20000"/>
          </a:bodyPr>
          <a:lstStyle/>
          <a:p>
            <a:pPr marL="0" indent="0">
              <a:buNone/>
            </a:pPr>
            <a:r>
              <a:rPr lang="en-US" dirty="0"/>
              <a:t> </a:t>
            </a:r>
            <a:r>
              <a:rPr lang="en-US" baseline="30000" dirty="0"/>
              <a:t>15</a:t>
            </a:r>
            <a:r>
              <a:rPr lang="en-US" dirty="0"/>
              <a:t> The word of Yahuwah came to me:</a:t>
            </a:r>
          </a:p>
          <a:p>
            <a:pPr marL="0" indent="0">
              <a:buNone/>
            </a:pPr>
            <a:r>
              <a:rPr lang="en-US" dirty="0"/>
              <a:t> </a:t>
            </a:r>
            <a:r>
              <a:rPr lang="en-US" baseline="30000" dirty="0"/>
              <a:t>16</a:t>
            </a:r>
            <a:r>
              <a:rPr lang="en-US" dirty="0"/>
              <a:t> "Son of man, take a stick of wood and write on it, 'Belonging to </a:t>
            </a:r>
            <a:r>
              <a:rPr lang="en-US" dirty="0" err="1"/>
              <a:t>Yehudah</a:t>
            </a:r>
            <a:r>
              <a:rPr lang="en-US" dirty="0"/>
              <a:t> and the sons of </a:t>
            </a:r>
            <a:r>
              <a:rPr lang="en-US" dirty="0" err="1" smtClean="0"/>
              <a:t>Yisrael</a:t>
            </a:r>
            <a:r>
              <a:rPr lang="en-US" dirty="0"/>
              <a:t> </a:t>
            </a:r>
            <a:r>
              <a:rPr lang="en-US" dirty="0" smtClean="0"/>
              <a:t>associated </a:t>
            </a:r>
            <a:r>
              <a:rPr lang="en-US" dirty="0"/>
              <a:t>with him.' Then take another stick of wood, and write on it, 'Ephraim's stick, belonging to </a:t>
            </a:r>
            <a:r>
              <a:rPr lang="en-US" dirty="0" err="1"/>
              <a:t>Yoseph</a:t>
            </a:r>
            <a:r>
              <a:rPr lang="en-US" dirty="0"/>
              <a:t> and all the house of </a:t>
            </a:r>
            <a:r>
              <a:rPr lang="en-US" dirty="0" err="1"/>
              <a:t>Yisrael</a:t>
            </a:r>
            <a:r>
              <a:rPr lang="en-US" dirty="0"/>
              <a:t> associated with him.'</a:t>
            </a:r>
          </a:p>
          <a:p>
            <a:pPr marL="0" indent="0">
              <a:buNone/>
            </a:pPr>
            <a:r>
              <a:rPr lang="en-US" dirty="0"/>
              <a:t> </a:t>
            </a:r>
            <a:r>
              <a:rPr lang="en-US" baseline="30000" dirty="0"/>
              <a:t>17</a:t>
            </a:r>
            <a:r>
              <a:rPr lang="en-US" dirty="0"/>
              <a:t> Join them together into one stick so that they will become one in your hand.</a:t>
            </a:r>
          </a:p>
          <a:p>
            <a:pPr marL="0" indent="0">
              <a:buNone/>
            </a:pPr>
            <a:r>
              <a:rPr lang="en-US" dirty="0"/>
              <a:t> </a:t>
            </a:r>
            <a:r>
              <a:rPr lang="en-US" baseline="30000" dirty="0"/>
              <a:t>18</a:t>
            </a:r>
            <a:r>
              <a:rPr lang="en-US" dirty="0"/>
              <a:t> "When your countrymen ask you, 'Won't you tell us what you mean by this?'</a:t>
            </a:r>
          </a:p>
          <a:p>
            <a:pPr marL="0" indent="0">
              <a:buNone/>
            </a:pPr>
            <a:endParaRPr lang="en-US" dirty="0"/>
          </a:p>
        </p:txBody>
      </p:sp>
    </p:spTree>
    <p:extLst>
      <p:ext uri="{BB962C8B-B14F-4D97-AF65-F5344CB8AC3E}">
        <p14:creationId xmlns:p14="http://schemas.microsoft.com/office/powerpoint/2010/main" val="35894057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The Prophecy of Two Become One</a:t>
            </a:r>
            <a:endParaRPr lang="en-US" sz="3600" dirty="0"/>
          </a:p>
        </p:txBody>
      </p:sp>
      <p:sp>
        <p:nvSpPr>
          <p:cNvPr id="3" name="Content Placeholder 2"/>
          <p:cNvSpPr>
            <a:spLocks noGrp="1"/>
          </p:cNvSpPr>
          <p:nvPr>
            <p:ph idx="1"/>
          </p:nvPr>
        </p:nvSpPr>
        <p:spPr>
          <a:xfrm>
            <a:off x="457200" y="770709"/>
            <a:ext cx="8229600" cy="3823914"/>
          </a:xfrm>
        </p:spPr>
        <p:txBody>
          <a:bodyPr>
            <a:normAutofit fontScale="70000" lnSpcReduction="20000"/>
          </a:bodyPr>
          <a:lstStyle/>
          <a:p>
            <a:pPr marL="0" indent="0">
              <a:buNone/>
            </a:pPr>
            <a:r>
              <a:rPr lang="en-US" baseline="30000" dirty="0" smtClean="0"/>
              <a:t>19</a:t>
            </a:r>
            <a:r>
              <a:rPr lang="en-US" dirty="0" smtClean="0"/>
              <a:t> </a:t>
            </a:r>
            <a:r>
              <a:rPr lang="en-US" dirty="0"/>
              <a:t>say to them, 'This is what Adonai Yahuwah says: I am going to take the stick of </a:t>
            </a:r>
            <a:r>
              <a:rPr lang="en-US" dirty="0" err="1"/>
              <a:t>Yoseph</a:t>
            </a:r>
            <a:r>
              <a:rPr lang="en-US" dirty="0"/>
              <a:t>-- which is in Ephraim's hand-- and of the </a:t>
            </a:r>
            <a:r>
              <a:rPr lang="en-US" dirty="0" err="1"/>
              <a:t>Yisraelite</a:t>
            </a:r>
            <a:r>
              <a:rPr lang="en-US" dirty="0"/>
              <a:t> tribes associated with him, and join it to </a:t>
            </a:r>
            <a:r>
              <a:rPr lang="en-US" dirty="0" err="1"/>
              <a:t>Yehudah's</a:t>
            </a:r>
            <a:r>
              <a:rPr lang="en-US" dirty="0"/>
              <a:t> stick, making them a single stick of wood, and they will become one in my hand.'</a:t>
            </a:r>
          </a:p>
          <a:p>
            <a:pPr marL="0" indent="0">
              <a:buNone/>
            </a:pPr>
            <a:r>
              <a:rPr lang="en-US" dirty="0"/>
              <a:t> </a:t>
            </a:r>
            <a:r>
              <a:rPr lang="en-US" baseline="30000" dirty="0"/>
              <a:t>20</a:t>
            </a:r>
            <a:r>
              <a:rPr lang="en-US" dirty="0"/>
              <a:t> Hold before their eyes the sticks you have written on</a:t>
            </a:r>
          </a:p>
          <a:p>
            <a:pPr marL="0" indent="0">
              <a:buNone/>
            </a:pPr>
            <a:r>
              <a:rPr lang="en-US" dirty="0"/>
              <a:t> </a:t>
            </a:r>
            <a:r>
              <a:rPr lang="en-US" baseline="30000" dirty="0"/>
              <a:t>21</a:t>
            </a:r>
            <a:r>
              <a:rPr lang="en-US" dirty="0"/>
              <a:t> and say to them, 'This is what Adonai Yahuwah says: I will take the sons of </a:t>
            </a:r>
            <a:r>
              <a:rPr lang="en-US" dirty="0" err="1"/>
              <a:t>Yisrael</a:t>
            </a:r>
            <a:r>
              <a:rPr lang="en-US" dirty="0"/>
              <a:t> out of the nations where they have gone. I will gather them from all around and bring them back into their own land.</a:t>
            </a:r>
          </a:p>
          <a:p>
            <a:pPr marL="0" indent="0">
              <a:buNone/>
            </a:pPr>
            <a:r>
              <a:rPr lang="en-US" dirty="0"/>
              <a:t> </a:t>
            </a:r>
            <a:r>
              <a:rPr lang="en-US" baseline="30000" dirty="0"/>
              <a:t>22</a:t>
            </a:r>
            <a:r>
              <a:rPr lang="en-US" dirty="0"/>
              <a:t> I will make them one nation in the land, on the mountains of </a:t>
            </a:r>
            <a:r>
              <a:rPr lang="en-US" dirty="0" err="1"/>
              <a:t>Yisrael</a:t>
            </a:r>
            <a:r>
              <a:rPr lang="en-US" dirty="0"/>
              <a:t>. There will be one king over all of them and they will never again be two nations or be divided into two kingdoms</a:t>
            </a:r>
            <a:r>
              <a:rPr lang="en-US" dirty="0" smtClean="0"/>
              <a:t>.</a:t>
            </a:r>
            <a:endParaRPr lang="en-US" dirty="0"/>
          </a:p>
        </p:txBody>
      </p:sp>
    </p:spTree>
    <p:extLst>
      <p:ext uri="{BB962C8B-B14F-4D97-AF65-F5344CB8AC3E}">
        <p14:creationId xmlns:p14="http://schemas.microsoft.com/office/powerpoint/2010/main" val="2519990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Jew and Gentile?</a:t>
            </a:r>
            <a:endParaRPr lang="en-US" sz="3600" dirty="0"/>
          </a:p>
        </p:txBody>
      </p:sp>
      <p:sp>
        <p:nvSpPr>
          <p:cNvPr id="3" name="Content Placeholder 2"/>
          <p:cNvSpPr>
            <a:spLocks noGrp="1"/>
          </p:cNvSpPr>
          <p:nvPr>
            <p:ph idx="1"/>
          </p:nvPr>
        </p:nvSpPr>
        <p:spPr>
          <a:xfrm>
            <a:off x="457200" y="770709"/>
            <a:ext cx="8229600" cy="3823914"/>
          </a:xfrm>
        </p:spPr>
        <p:txBody>
          <a:bodyPr/>
          <a:lstStyle/>
          <a:p>
            <a:pPr marL="0" indent="0">
              <a:buNone/>
            </a:pPr>
            <a:r>
              <a:rPr lang="en-US" dirty="0"/>
              <a:t> </a:t>
            </a:r>
            <a:r>
              <a:rPr lang="en-US" baseline="30000" dirty="0"/>
              <a:t>17</a:t>
            </a:r>
            <a:r>
              <a:rPr lang="en-US" dirty="0"/>
              <a:t> He came and preached peace to you who were far away and peace to those who were near.</a:t>
            </a:r>
          </a:p>
          <a:p>
            <a:pPr marL="0" indent="0">
              <a:buNone/>
            </a:pPr>
            <a:r>
              <a:rPr lang="en-US" dirty="0"/>
              <a:t> </a:t>
            </a:r>
            <a:r>
              <a:rPr lang="en-US" baseline="30000" dirty="0"/>
              <a:t>18</a:t>
            </a:r>
            <a:r>
              <a:rPr lang="en-US" dirty="0"/>
              <a:t> For through him we both have access to the Father by one Spirit.</a:t>
            </a:r>
          </a:p>
          <a:p>
            <a:pPr marL="0" indent="0">
              <a:buNone/>
            </a:pPr>
            <a:endParaRPr lang="en-US" dirty="0"/>
          </a:p>
        </p:txBody>
      </p:sp>
    </p:spTree>
    <p:extLst>
      <p:ext uri="{BB962C8B-B14F-4D97-AF65-F5344CB8AC3E}">
        <p14:creationId xmlns:p14="http://schemas.microsoft.com/office/powerpoint/2010/main" val="7062071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Gentiles are Grafted In</a:t>
            </a:r>
            <a:endParaRPr lang="en-US" sz="3600" dirty="0"/>
          </a:p>
        </p:txBody>
      </p:sp>
      <p:sp>
        <p:nvSpPr>
          <p:cNvPr id="3" name="Content Placeholder 2"/>
          <p:cNvSpPr>
            <a:spLocks noGrp="1"/>
          </p:cNvSpPr>
          <p:nvPr>
            <p:ph idx="1"/>
          </p:nvPr>
        </p:nvSpPr>
        <p:spPr>
          <a:xfrm>
            <a:off x="457200" y="770709"/>
            <a:ext cx="8229600" cy="3823914"/>
          </a:xfrm>
        </p:spPr>
        <p:txBody>
          <a:bodyPr/>
          <a:lstStyle/>
          <a:p>
            <a:pPr marL="0" indent="0">
              <a:buNone/>
            </a:pPr>
            <a:r>
              <a:rPr lang="en-US" dirty="0"/>
              <a:t> </a:t>
            </a:r>
            <a:r>
              <a:rPr lang="en-US" baseline="30000" dirty="0"/>
              <a:t>19</a:t>
            </a:r>
            <a:r>
              <a:rPr lang="en-US" dirty="0"/>
              <a:t> Consequently, you are no longer foreigners and aliens, but </a:t>
            </a:r>
            <a:r>
              <a:rPr lang="en-US" u="sng" dirty="0"/>
              <a:t>fellow citizens</a:t>
            </a:r>
            <a:r>
              <a:rPr lang="en-US" dirty="0"/>
              <a:t> with Elohim's people and </a:t>
            </a:r>
            <a:r>
              <a:rPr lang="en-US" u="sng" dirty="0"/>
              <a:t>members</a:t>
            </a:r>
            <a:r>
              <a:rPr lang="en-US" dirty="0"/>
              <a:t> of Elohim's household,</a:t>
            </a:r>
          </a:p>
          <a:p>
            <a:pPr marL="0" indent="0">
              <a:buNone/>
            </a:pPr>
            <a:r>
              <a:rPr lang="en-US" dirty="0"/>
              <a:t> </a:t>
            </a:r>
            <a:r>
              <a:rPr lang="en-US" baseline="30000" dirty="0"/>
              <a:t>20</a:t>
            </a:r>
            <a:r>
              <a:rPr lang="en-US" dirty="0"/>
              <a:t> built on the foundation of the apostles and prophets, with Messiah </a:t>
            </a:r>
            <a:r>
              <a:rPr lang="en-US" dirty="0" err="1"/>
              <a:t>Yahusha</a:t>
            </a:r>
            <a:r>
              <a:rPr lang="en-US" dirty="0"/>
              <a:t> himself as the chief cornerstone.</a:t>
            </a:r>
          </a:p>
          <a:p>
            <a:pPr marL="0" indent="0">
              <a:buNone/>
            </a:pPr>
            <a:endParaRPr lang="en-US" dirty="0"/>
          </a:p>
        </p:txBody>
      </p:sp>
    </p:spTree>
    <p:extLst>
      <p:ext uri="{BB962C8B-B14F-4D97-AF65-F5344CB8AC3E}">
        <p14:creationId xmlns:p14="http://schemas.microsoft.com/office/powerpoint/2010/main" val="37922327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Elohim in You</a:t>
            </a:r>
            <a:endParaRPr lang="en-US" sz="3600" dirty="0"/>
          </a:p>
        </p:txBody>
      </p:sp>
      <p:sp>
        <p:nvSpPr>
          <p:cNvPr id="3" name="Content Placeholder 2"/>
          <p:cNvSpPr>
            <a:spLocks noGrp="1"/>
          </p:cNvSpPr>
          <p:nvPr>
            <p:ph idx="1"/>
          </p:nvPr>
        </p:nvSpPr>
        <p:spPr>
          <a:xfrm>
            <a:off x="457200" y="770709"/>
            <a:ext cx="8229600" cy="3823914"/>
          </a:xfrm>
        </p:spPr>
        <p:txBody>
          <a:bodyPr/>
          <a:lstStyle/>
          <a:p>
            <a:pPr marL="0" indent="0">
              <a:buNone/>
            </a:pPr>
            <a:r>
              <a:rPr lang="en-US" dirty="0"/>
              <a:t> </a:t>
            </a:r>
            <a:r>
              <a:rPr lang="en-US" baseline="30000" dirty="0"/>
              <a:t>21</a:t>
            </a:r>
            <a:r>
              <a:rPr lang="en-US" dirty="0"/>
              <a:t> In him the whole building is joined together and rises to become a holy temple in Yahuwah.</a:t>
            </a:r>
          </a:p>
          <a:p>
            <a:pPr marL="0" indent="0">
              <a:buNone/>
            </a:pPr>
            <a:r>
              <a:rPr lang="en-US" dirty="0"/>
              <a:t> </a:t>
            </a:r>
            <a:r>
              <a:rPr lang="en-US" baseline="30000" dirty="0"/>
              <a:t>22</a:t>
            </a:r>
            <a:r>
              <a:rPr lang="en-US" dirty="0"/>
              <a:t> And in him you too are being built together to become a dwelling in which Elohim lives by his Spirit.</a:t>
            </a:r>
          </a:p>
          <a:p>
            <a:pPr marL="0" indent="0">
              <a:buNone/>
            </a:pPr>
            <a:endParaRPr lang="en-US" dirty="0"/>
          </a:p>
        </p:txBody>
      </p:sp>
    </p:spTree>
    <p:extLst>
      <p:ext uri="{BB962C8B-B14F-4D97-AF65-F5344CB8AC3E}">
        <p14:creationId xmlns:p14="http://schemas.microsoft.com/office/powerpoint/2010/main" val="37244346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The Administration – Ephesians 3</a:t>
            </a:r>
            <a:endParaRPr lang="en-US" sz="3600" dirty="0"/>
          </a:p>
        </p:txBody>
      </p:sp>
      <p:sp>
        <p:nvSpPr>
          <p:cNvPr id="3" name="Content Placeholder 2"/>
          <p:cNvSpPr>
            <a:spLocks noGrp="1"/>
          </p:cNvSpPr>
          <p:nvPr>
            <p:ph idx="1"/>
          </p:nvPr>
        </p:nvSpPr>
        <p:spPr>
          <a:xfrm>
            <a:off x="457200" y="770709"/>
            <a:ext cx="8229600" cy="3823914"/>
          </a:xfrm>
        </p:spPr>
        <p:txBody>
          <a:bodyPr/>
          <a:lstStyle/>
          <a:p>
            <a:pPr marL="0" indent="0">
              <a:buNone/>
            </a:pPr>
            <a:r>
              <a:rPr lang="en-US" dirty="0"/>
              <a:t> </a:t>
            </a:r>
            <a:r>
              <a:rPr lang="en-US" baseline="30000" dirty="0" smtClean="0"/>
              <a:t>1</a:t>
            </a:r>
            <a:r>
              <a:rPr lang="en-US" dirty="0" smtClean="0"/>
              <a:t> For </a:t>
            </a:r>
            <a:r>
              <a:rPr lang="en-US" dirty="0"/>
              <a:t>this reason I, Paul, the prisoner of Messiah </a:t>
            </a:r>
            <a:r>
              <a:rPr lang="en-US" dirty="0" err="1"/>
              <a:t>Yahusha</a:t>
            </a:r>
            <a:r>
              <a:rPr lang="en-US" dirty="0"/>
              <a:t> for the sake of you Gentiles--</a:t>
            </a:r>
          </a:p>
          <a:p>
            <a:pPr marL="0" indent="0">
              <a:buNone/>
            </a:pPr>
            <a:r>
              <a:rPr lang="en-US" dirty="0"/>
              <a:t> </a:t>
            </a:r>
            <a:r>
              <a:rPr lang="en-US" baseline="30000" dirty="0"/>
              <a:t>2</a:t>
            </a:r>
            <a:r>
              <a:rPr lang="en-US" dirty="0"/>
              <a:t> Surely you have heard about the administration of Elohim's grace that was given to me for you,</a:t>
            </a:r>
          </a:p>
          <a:p>
            <a:pPr marL="0" indent="0">
              <a:buNone/>
            </a:pPr>
            <a:r>
              <a:rPr lang="en-US" dirty="0"/>
              <a:t> </a:t>
            </a:r>
            <a:r>
              <a:rPr lang="en-US" baseline="30000" dirty="0"/>
              <a:t>3</a:t>
            </a:r>
            <a:r>
              <a:rPr lang="en-US" dirty="0"/>
              <a:t> that is, the mystery made known to me by revelation, as I have already written briefly.</a:t>
            </a:r>
          </a:p>
          <a:p>
            <a:pPr marL="0" indent="0">
              <a:buNone/>
            </a:pPr>
            <a:endParaRPr lang="en-US" dirty="0"/>
          </a:p>
        </p:txBody>
      </p:sp>
    </p:spTree>
    <p:extLst>
      <p:ext uri="{BB962C8B-B14F-4D97-AF65-F5344CB8AC3E}">
        <p14:creationId xmlns:p14="http://schemas.microsoft.com/office/powerpoint/2010/main" val="8186188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The Revelation of the Mystery</a:t>
            </a:r>
            <a:endParaRPr lang="en-US" sz="3600" dirty="0"/>
          </a:p>
        </p:txBody>
      </p:sp>
      <p:sp>
        <p:nvSpPr>
          <p:cNvPr id="3" name="Content Placeholder 2"/>
          <p:cNvSpPr>
            <a:spLocks noGrp="1"/>
          </p:cNvSpPr>
          <p:nvPr>
            <p:ph idx="1"/>
          </p:nvPr>
        </p:nvSpPr>
        <p:spPr>
          <a:xfrm>
            <a:off x="457200" y="770709"/>
            <a:ext cx="8229600" cy="3823914"/>
          </a:xfrm>
        </p:spPr>
        <p:txBody>
          <a:bodyPr/>
          <a:lstStyle/>
          <a:p>
            <a:pPr marL="0" indent="0">
              <a:buNone/>
            </a:pPr>
            <a:r>
              <a:rPr lang="en-US" dirty="0"/>
              <a:t> </a:t>
            </a:r>
            <a:r>
              <a:rPr lang="en-US" baseline="30000" dirty="0"/>
              <a:t>4</a:t>
            </a:r>
            <a:r>
              <a:rPr lang="en-US" dirty="0"/>
              <a:t> In reading this, then, you will be able to understand my insight into the mystery of Messiah,</a:t>
            </a:r>
          </a:p>
          <a:p>
            <a:pPr marL="0" indent="0">
              <a:buNone/>
            </a:pPr>
            <a:r>
              <a:rPr lang="en-US" dirty="0"/>
              <a:t> </a:t>
            </a:r>
            <a:r>
              <a:rPr lang="en-US" baseline="30000" dirty="0"/>
              <a:t>5</a:t>
            </a:r>
            <a:r>
              <a:rPr lang="en-US" dirty="0"/>
              <a:t> which was not made known to men in other generations as it has now been revealed by the Spirit to Elohim's holy apostles and prophets.</a:t>
            </a:r>
          </a:p>
          <a:p>
            <a:pPr marL="0" indent="0">
              <a:buNone/>
            </a:pPr>
            <a:endParaRPr lang="en-US" dirty="0"/>
          </a:p>
        </p:txBody>
      </p:sp>
    </p:spTree>
    <p:extLst>
      <p:ext uri="{BB962C8B-B14F-4D97-AF65-F5344CB8AC3E}">
        <p14:creationId xmlns:p14="http://schemas.microsoft.com/office/powerpoint/2010/main" val="5986866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Gentiles are One With Israel</a:t>
            </a:r>
            <a:endParaRPr lang="en-US" sz="3600" dirty="0"/>
          </a:p>
        </p:txBody>
      </p:sp>
      <p:sp>
        <p:nvSpPr>
          <p:cNvPr id="3" name="Content Placeholder 2"/>
          <p:cNvSpPr>
            <a:spLocks noGrp="1"/>
          </p:cNvSpPr>
          <p:nvPr>
            <p:ph idx="1"/>
          </p:nvPr>
        </p:nvSpPr>
        <p:spPr>
          <a:xfrm>
            <a:off x="457200" y="770709"/>
            <a:ext cx="8229600" cy="3823914"/>
          </a:xfrm>
        </p:spPr>
        <p:txBody>
          <a:bodyPr/>
          <a:lstStyle/>
          <a:p>
            <a:pPr marL="0" indent="0">
              <a:buNone/>
            </a:pPr>
            <a:r>
              <a:rPr lang="en-US" dirty="0"/>
              <a:t> </a:t>
            </a:r>
            <a:r>
              <a:rPr lang="en-US" baseline="30000" dirty="0"/>
              <a:t>6</a:t>
            </a:r>
            <a:r>
              <a:rPr lang="en-US" dirty="0"/>
              <a:t> This mystery is that through the gospel the Gentiles are </a:t>
            </a:r>
            <a:r>
              <a:rPr lang="en-US" u="sng" dirty="0"/>
              <a:t>heirs together with </a:t>
            </a:r>
            <a:r>
              <a:rPr lang="en-US" u="sng" dirty="0" err="1"/>
              <a:t>Yisrael</a:t>
            </a:r>
            <a:r>
              <a:rPr lang="en-US" dirty="0"/>
              <a:t>, </a:t>
            </a:r>
            <a:r>
              <a:rPr lang="en-US" u="sng" dirty="0"/>
              <a:t>members together of one body</a:t>
            </a:r>
            <a:r>
              <a:rPr lang="en-US" dirty="0"/>
              <a:t>, and </a:t>
            </a:r>
            <a:r>
              <a:rPr lang="en-US" u="sng" dirty="0"/>
              <a:t>sharers together in the promise</a:t>
            </a:r>
            <a:r>
              <a:rPr lang="en-US" dirty="0"/>
              <a:t> in Messiah </a:t>
            </a:r>
            <a:r>
              <a:rPr lang="en-US" dirty="0" err="1"/>
              <a:t>Yahusha</a:t>
            </a:r>
            <a:r>
              <a:rPr lang="en-US" dirty="0"/>
              <a:t>.</a:t>
            </a:r>
          </a:p>
          <a:p>
            <a:pPr marL="0" indent="0">
              <a:buNone/>
            </a:pPr>
            <a:endParaRPr lang="en-US" dirty="0"/>
          </a:p>
        </p:txBody>
      </p:sp>
    </p:spTree>
    <p:extLst>
      <p:ext uri="{BB962C8B-B14F-4D97-AF65-F5344CB8AC3E}">
        <p14:creationId xmlns:p14="http://schemas.microsoft.com/office/powerpoint/2010/main" val="26281634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One Body</a:t>
            </a:r>
            <a:endParaRPr lang="en-US" sz="3600" dirty="0"/>
          </a:p>
        </p:txBody>
      </p:sp>
      <p:sp>
        <p:nvSpPr>
          <p:cNvPr id="3" name="Content Placeholder 2"/>
          <p:cNvSpPr>
            <a:spLocks noGrp="1"/>
          </p:cNvSpPr>
          <p:nvPr>
            <p:ph idx="1"/>
          </p:nvPr>
        </p:nvSpPr>
        <p:spPr>
          <a:xfrm>
            <a:off x="457200" y="770709"/>
            <a:ext cx="8229600" cy="3823914"/>
          </a:xfrm>
        </p:spPr>
        <p:txBody>
          <a:bodyPr>
            <a:normAutofit/>
          </a:bodyPr>
          <a:lstStyle/>
          <a:p>
            <a:pPr marL="0" indent="0">
              <a:buNone/>
            </a:pPr>
            <a:r>
              <a:rPr lang="en-US" dirty="0"/>
              <a:t> </a:t>
            </a:r>
            <a:r>
              <a:rPr lang="en-US" baseline="30000" dirty="0"/>
              <a:t>3</a:t>
            </a:r>
            <a:r>
              <a:rPr lang="en-US" dirty="0"/>
              <a:t> Make every effort to keep the unity of the Spirit through the bond of peace.</a:t>
            </a:r>
          </a:p>
          <a:p>
            <a:pPr marL="0" indent="0">
              <a:buNone/>
            </a:pPr>
            <a:r>
              <a:rPr lang="en-US" dirty="0"/>
              <a:t> </a:t>
            </a:r>
            <a:r>
              <a:rPr lang="en-US" baseline="30000" dirty="0"/>
              <a:t>4</a:t>
            </a:r>
            <a:r>
              <a:rPr lang="en-US" dirty="0"/>
              <a:t> There is </a:t>
            </a:r>
            <a:r>
              <a:rPr lang="en-US" u="sng" dirty="0"/>
              <a:t>one body</a:t>
            </a:r>
            <a:r>
              <a:rPr lang="en-US" dirty="0"/>
              <a:t> and one Spirit-- just as you were called to one hope when you were called--</a:t>
            </a:r>
          </a:p>
          <a:p>
            <a:pPr marL="0" indent="0">
              <a:buNone/>
            </a:pPr>
            <a:r>
              <a:rPr lang="en-US" dirty="0"/>
              <a:t> </a:t>
            </a:r>
            <a:r>
              <a:rPr lang="en-US" baseline="30000" dirty="0"/>
              <a:t>5</a:t>
            </a:r>
            <a:r>
              <a:rPr lang="en-US" dirty="0"/>
              <a:t> one </a:t>
            </a:r>
            <a:r>
              <a:rPr lang="en-US" dirty="0" smtClean="0"/>
              <a:t>Lord, </a:t>
            </a:r>
            <a:r>
              <a:rPr lang="en-US" dirty="0"/>
              <a:t>one faith, one baptism;</a:t>
            </a:r>
          </a:p>
          <a:p>
            <a:pPr marL="0" indent="0">
              <a:buNone/>
            </a:pPr>
            <a:r>
              <a:rPr lang="en-US" dirty="0"/>
              <a:t> </a:t>
            </a:r>
            <a:r>
              <a:rPr lang="en-US" baseline="30000" dirty="0"/>
              <a:t>6</a:t>
            </a:r>
            <a:r>
              <a:rPr lang="en-US" dirty="0"/>
              <a:t> one Elohim and Father of all, who is over all and through all and in all</a:t>
            </a:r>
            <a:r>
              <a:rPr lang="en-US" dirty="0" smtClean="0"/>
              <a:t>. (Ephesians 4)</a:t>
            </a:r>
            <a:endParaRPr lang="en-US" dirty="0"/>
          </a:p>
          <a:p>
            <a:pPr marL="0" indent="0">
              <a:buNone/>
            </a:pPr>
            <a:endParaRPr lang="en-US" dirty="0"/>
          </a:p>
        </p:txBody>
      </p:sp>
    </p:spTree>
    <p:extLst>
      <p:ext uri="{BB962C8B-B14F-4D97-AF65-F5344CB8AC3E}">
        <p14:creationId xmlns:p14="http://schemas.microsoft.com/office/powerpoint/2010/main" val="30422367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No Replacement Theology Here</a:t>
            </a:r>
            <a:endParaRPr lang="en-US" sz="3600" dirty="0"/>
          </a:p>
        </p:txBody>
      </p:sp>
      <p:sp>
        <p:nvSpPr>
          <p:cNvPr id="3" name="Content Placeholder 2"/>
          <p:cNvSpPr>
            <a:spLocks noGrp="1"/>
          </p:cNvSpPr>
          <p:nvPr>
            <p:ph idx="1"/>
          </p:nvPr>
        </p:nvSpPr>
        <p:spPr>
          <a:xfrm>
            <a:off x="457200" y="770709"/>
            <a:ext cx="8229600" cy="3823914"/>
          </a:xfrm>
        </p:spPr>
        <p:txBody>
          <a:bodyPr/>
          <a:lstStyle/>
          <a:p>
            <a:pPr marL="0" indent="0">
              <a:buNone/>
            </a:pPr>
            <a:r>
              <a:rPr lang="en-US" dirty="0" smtClean="0"/>
              <a:t>The followers of Messiah do not replace Israel.</a:t>
            </a:r>
          </a:p>
          <a:p>
            <a:pPr marL="0" indent="0">
              <a:buNone/>
            </a:pPr>
            <a:r>
              <a:rPr lang="en-US" dirty="0" smtClean="0"/>
              <a:t>The followers of Messiah join the believing part of Israel as One Body.</a:t>
            </a:r>
          </a:p>
          <a:p>
            <a:pPr marL="0" indent="0">
              <a:buNone/>
            </a:pPr>
            <a:r>
              <a:rPr lang="en-US" dirty="0" smtClean="0"/>
              <a:t>The unbelieving part of Israel is not the true Israel according to the promise – they do not inherit</a:t>
            </a:r>
            <a:endParaRPr lang="en-US" dirty="0"/>
          </a:p>
        </p:txBody>
      </p:sp>
    </p:spTree>
    <p:extLst>
      <p:ext uri="{BB962C8B-B14F-4D97-AF65-F5344CB8AC3E}">
        <p14:creationId xmlns:p14="http://schemas.microsoft.com/office/powerpoint/2010/main" val="26277231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How Does That Work?</a:t>
            </a:r>
            <a:endParaRPr lang="en-US" sz="3600" dirty="0"/>
          </a:p>
        </p:txBody>
      </p:sp>
      <p:sp>
        <p:nvSpPr>
          <p:cNvPr id="3" name="Content Placeholder 2"/>
          <p:cNvSpPr>
            <a:spLocks noGrp="1"/>
          </p:cNvSpPr>
          <p:nvPr>
            <p:ph idx="1"/>
          </p:nvPr>
        </p:nvSpPr>
        <p:spPr>
          <a:xfrm>
            <a:off x="457200" y="770709"/>
            <a:ext cx="8229600" cy="3823914"/>
          </a:xfrm>
        </p:spPr>
        <p:txBody>
          <a:bodyPr>
            <a:normAutofit fontScale="92500" lnSpcReduction="20000"/>
          </a:bodyPr>
          <a:lstStyle/>
          <a:p>
            <a:pPr marL="0" indent="0">
              <a:buNone/>
            </a:pPr>
            <a:r>
              <a:rPr lang="en-US" dirty="0"/>
              <a:t> </a:t>
            </a:r>
            <a:r>
              <a:rPr lang="en-US" baseline="30000" dirty="0"/>
              <a:t>7</a:t>
            </a:r>
            <a:r>
              <a:rPr lang="en-US" dirty="0"/>
              <a:t> I became a servant of this gospel by the gift of Elohim's grace given me through the working of his power.</a:t>
            </a:r>
          </a:p>
          <a:p>
            <a:pPr marL="0" indent="0">
              <a:buNone/>
            </a:pPr>
            <a:r>
              <a:rPr lang="en-US" dirty="0"/>
              <a:t> </a:t>
            </a:r>
            <a:r>
              <a:rPr lang="en-US" baseline="30000" dirty="0"/>
              <a:t>8</a:t>
            </a:r>
            <a:r>
              <a:rPr lang="en-US" dirty="0"/>
              <a:t> Although I am less than the least of all Elohim's people, this grace was given me: to preach to the Gentiles the unsearchable riches of Messiah,</a:t>
            </a:r>
          </a:p>
          <a:p>
            <a:pPr marL="0" indent="0">
              <a:buNone/>
            </a:pPr>
            <a:r>
              <a:rPr lang="en-US" dirty="0"/>
              <a:t> </a:t>
            </a:r>
            <a:r>
              <a:rPr lang="en-US" baseline="30000" dirty="0"/>
              <a:t>9</a:t>
            </a:r>
            <a:r>
              <a:rPr lang="en-US" dirty="0"/>
              <a:t> and to make plain to everyone the administration of this mystery, which for ages past was kept hidden in Elohim, who created all things</a:t>
            </a:r>
            <a:r>
              <a:rPr lang="en-US" dirty="0" smtClean="0"/>
              <a:t>.</a:t>
            </a:r>
            <a:endParaRPr lang="en-US" dirty="0"/>
          </a:p>
        </p:txBody>
      </p:sp>
    </p:spTree>
    <p:extLst>
      <p:ext uri="{BB962C8B-B14F-4D97-AF65-F5344CB8AC3E}">
        <p14:creationId xmlns:p14="http://schemas.microsoft.com/office/powerpoint/2010/main" val="16130273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The Angels Didn’t See This Coming!</a:t>
            </a:r>
            <a:endParaRPr lang="en-US" sz="3600" dirty="0"/>
          </a:p>
        </p:txBody>
      </p:sp>
      <p:sp>
        <p:nvSpPr>
          <p:cNvPr id="3" name="Content Placeholder 2"/>
          <p:cNvSpPr>
            <a:spLocks noGrp="1"/>
          </p:cNvSpPr>
          <p:nvPr>
            <p:ph idx="1"/>
          </p:nvPr>
        </p:nvSpPr>
        <p:spPr>
          <a:xfrm>
            <a:off x="457200" y="770709"/>
            <a:ext cx="8229600" cy="3823914"/>
          </a:xfrm>
        </p:spPr>
        <p:txBody>
          <a:bodyPr/>
          <a:lstStyle/>
          <a:p>
            <a:pPr marL="0" indent="0">
              <a:buNone/>
            </a:pPr>
            <a:r>
              <a:rPr lang="en-US" dirty="0"/>
              <a:t> </a:t>
            </a:r>
            <a:r>
              <a:rPr lang="en-US" baseline="30000" dirty="0"/>
              <a:t>10</a:t>
            </a:r>
            <a:r>
              <a:rPr lang="en-US" dirty="0"/>
              <a:t> His intent was that now, through the assembly, the manifold wisdom of Elohim should be made known to the rulers and authorities in the heavenly realms,</a:t>
            </a:r>
          </a:p>
          <a:p>
            <a:pPr marL="0" indent="0">
              <a:buNone/>
            </a:pPr>
            <a:r>
              <a:rPr lang="en-US" dirty="0"/>
              <a:t> </a:t>
            </a:r>
            <a:r>
              <a:rPr lang="en-US" baseline="30000" dirty="0"/>
              <a:t>11</a:t>
            </a:r>
            <a:r>
              <a:rPr lang="en-US" dirty="0"/>
              <a:t> according to his eternal purpose which he accomplished in Messiah </a:t>
            </a:r>
            <a:r>
              <a:rPr lang="en-US" dirty="0" err="1"/>
              <a:t>Yahusha</a:t>
            </a:r>
            <a:r>
              <a:rPr lang="en-US" dirty="0"/>
              <a:t> our Master.</a:t>
            </a:r>
          </a:p>
          <a:p>
            <a:pPr marL="0" indent="0">
              <a:buNone/>
            </a:pPr>
            <a:endParaRPr lang="en-US" dirty="0"/>
          </a:p>
        </p:txBody>
      </p:sp>
    </p:spTree>
    <p:extLst>
      <p:ext uri="{BB962C8B-B14F-4D97-AF65-F5344CB8AC3E}">
        <p14:creationId xmlns:p14="http://schemas.microsoft.com/office/powerpoint/2010/main" val="38178099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Everyone Wanted to Know…</a:t>
            </a:r>
            <a:endParaRPr lang="en-US" sz="3600" dirty="0"/>
          </a:p>
        </p:txBody>
      </p:sp>
      <p:sp>
        <p:nvSpPr>
          <p:cNvPr id="3" name="Content Placeholder 2"/>
          <p:cNvSpPr>
            <a:spLocks noGrp="1"/>
          </p:cNvSpPr>
          <p:nvPr>
            <p:ph idx="1"/>
          </p:nvPr>
        </p:nvSpPr>
        <p:spPr>
          <a:xfrm>
            <a:off x="457200" y="770709"/>
            <a:ext cx="8229600" cy="3823914"/>
          </a:xfrm>
        </p:spPr>
        <p:txBody>
          <a:bodyPr>
            <a:normAutofit fontScale="77500" lnSpcReduction="20000"/>
          </a:bodyPr>
          <a:lstStyle/>
          <a:p>
            <a:pPr marL="0" indent="0">
              <a:buNone/>
            </a:pPr>
            <a:r>
              <a:rPr lang="en-US" baseline="30000" dirty="0"/>
              <a:t>10</a:t>
            </a:r>
            <a:r>
              <a:rPr lang="en-US" dirty="0"/>
              <a:t> Concerning this salvation, the prophets, who spoke of the grace that was to come to you, searched intently and with the greatest care,</a:t>
            </a:r>
          </a:p>
          <a:p>
            <a:pPr marL="0" indent="0">
              <a:buNone/>
            </a:pPr>
            <a:r>
              <a:rPr lang="en-US" dirty="0"/>
              <a:t> </a:t>
            </a:r>
            <a:r>
              <a:rPr lang="en-US" baseline="30000" dirty="0"/>
              <a:t>11</a:t>
            </a:r>
            <a:r>
              <a:rPr lang="en-US" dirty="0"/>
              <a:t> trying to find out the time and circumstances to which the Spirit of Messiah in them was pointing when he predicted the sufferings of Messiah and the glories that would follow.</a:t>
            </a:r>
          </a:p>
          <a:p>
            <a:pPr marL="0" indent="0">
              <a:buNone/>
            </a:pPr>
            <a:r>
              <a:rPr lang="en-US" dirty="0"/>
              <a:t> </a:t>
            </a:r>
            <a:r>
              <a:rPr lang="en-US" baseline="30000" dirty="0"/>
              <a:t>12</a:t>
            </a:r>
            <a:r>
              <a:rPr lang="en-US" dirty="0"/>
              <a:t> It was revealed to them that they were not serving themselves but you, when they spoke of the things that have now been told you by those who have preached the gospel to you by the Holy Spirit sent from heaven. </a:t>
            </a:r>
            <a:r>
              <a:rPr lang="en-US" u="sng" dirty="0"/>
              <a:t>Even angels long to look into these things</a:t>
            </a:r>
            <a:r>
              <a:rPr lang="en-US" dirty="0" smtClean="0"/>
              <a:t>. (1 Peter 1)</a:t>
            </a:r>
            <a:endParaRPr lang="en-US" dirty="0"/>
          </a:p>
        </p:txBody>
      </p:sp>
    </p:spTree>
    <p:extLst>
      <p:ext uri="{BB962C8B-B14F-4D97-AF65-F5344CB8AC3E}">
        <p14:creationId xmlns:p14="http://schemas.microsoft.com/office/powerpoint/2010/main" val="15313377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Grafted In – Romans 11</a:t>
            </a:r>
            <a:endParaRPr lang="en-US" sz="3600" dirty="0"/>
          </a:p>
        </p:txBody>
      </p:sp>
      <p:sp>
        <p:nvSpPr>
          <p:cNvPr id="3" name="Content Placeholder 2"/>
          <p:cNvSpPr>
            <a:spLocks noGrp="1"/>
          </p:cNvSpPr>
          <p:nvPr>
            <p:ph idx="1"/>
          </p:nvPr>
        </p:nvSpPr>
        <p:spPr>
          <a:xfrm>
            <a:off x="457200" y="770709"/>
            <a:ext cx="8229600" cy="4245428"/>
          </a:xfrm>
        </p:spPr>
        <p:txBody>
          <a:bodyPr>
            <a:normAutofit fontScale="77500" lnSpcReduction="20000"/>
          </a:bodyPr>
          <a:lstStyle/>
          <a:p>
            <a:pPr marL="0" indent="0">
              <a:buNone/>
            </a:pPr>
            <a:r>
              <a:rPr lang="en-US" baseline="30000" dirty="0"/>
              <a:t>17</a:t>
            </a:r>
            <a:r>
              <a:rPr lang="en-US" dirty="0"/>
              <a:t> If some of the branches have been broken off, and you, though a wild olive shoot, have been grafted in among the others and now share in the nourishing sap from the olive root,</a:t>
            </a:r>
          </a:p>
          <a:p>
            <a:pPr marL="0" indent="0">
              <a:buNone/>
            </a:pPr>
            <a:r>
              <a:rPr lang="en-US" dirty="0"/>
              <a:t> </a:t>
            </a:r>
            <a:r>
              <a:rPr lang="en-US" baseline="30000" dirty="0"/>
              <a:t>18</a:t>
            </a:r>
            <a:r>
              <a:rPr lang="en-US" dirty="0"/>
              <a:t> do not boast over those branches. If you do, consider this: You do not support the root, but the root supports you.</a:t>
            </a:r>
          </a:p>
          <a:p>
            <a:pPr marL="0" indent="0">
              <a:buNone/>
            </a:pPr>
            <a:r>
              <a:rPr lang="en-US" dirty="0"/>
              <a:t> </a:t>
            </a:r>
            <a:r>
              <a:rPr lang="en-US" baseline="30000" dirty="0"/>
              <a:t>19</a:t>
            </a:r>
            <a:r>
              <a:rPr lang="en-US" dirty="0"/>
              <a:t> You will say then, "Branches were broken off so that I could be grafted in."</a:t>
            </a:r>
          </a:p>
          <a:p>
            <a:pPr marL="0" indent="0">
              <a:buNone/>
            </a:pPr>
            <a:r>
              <a:rPr lang="en-US" dirty="0"/>
              <a:t> </a:t>
            </a:r>
            <a:r>
              <a:rPr lang="en-US" baseline="30000" dirty="0"/>
              <a:t>20</a:t>
            </a:r>
            <a:r>
              <a:rPr lang="en-US" dirty="0"/>
              <a:t> Granted. But </a:t>
            </a:r>
            <a:r>
              <a:rPr lang="en-US" u="sng" dirty="0"/>
              <a:t>they were broken off because of unbelief</a:t>
            </a:r>
            <a:r>
              <a:rPr lang="en-US" dirty="0"/>
              <a:t>, and you stand by faith. Do not be arrogant, but be afraid.</a:t>
            </a:r>
          </a:p>
          <a:p>
            <a:pPr marL="0" indent="0">
              <a:buNone/>
            </a:pPr>
            <a:r>
              <a:rPr lang="en-US" dirty="0"/>
              <a:t> </a:t>
            </a:r>
            <a:r>
              <a:rPr lang="en-US" baseline="30000" dirty="0"/>
              <a:t>21</a:t>
            </a:r>
            <a:r>
              <a:rPr lang="en-US" dirty="0"/>
              <a:t> For if Elohim did not spare the natural branches, he will not spare you either</a:t>
            </a:r>
            <a:r>
              <a:rPr lang="en-US" dirty="0" smtClean="0"/>
              <a:t>.</a:t>
            </a:r>
            <a:endParaRPr lang="en-US" dirty="0"/>
          </a:p>
        </p:txBody>
      </p:sp>
    </p:spTree>
    <p:extLst>
      <p:ext uri="{BB962C8B-B14F-4D97-AF65-F5344CB8AC3E}">
        <p14:creationId xmlns:p14="http://schemas.microsoft.com/office/powerpoint/2010/main" val="1885897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The Mystery of the Grafting In</a:t>
            </a:r>
            <a:endParaRPr lang="en-US" sz="3600" dirty="0"/>
          </a:p>
        </p:txBody>
      </p:sp>
      <p:sp>
        <p:nvSpPr>
          <p:cNvPr id="3" name="Content Placeholder 2"/>
          <p:cNvSpPr>
            <a:spLocks noGrp="1"/>
          </p:cNvSpPr>
          <p:nvPr>
            <p:ph idx="1"/>
          </p:nvPr>
        </p:nvSpPr>
        <p:spPr>
          <a:xfrm>
            <a:off x="457200" y="770709"/>
            <a:ext cx="8229600" cy="3823914"/>
          </a:xfrm>
        </p:spPr>
        <p:txBody>
          <a:bodyPr>
            <a:normAutofit fontScale="70000" lnSpcReduction="20000"/>
          </a:bodyPr>
          <a:lstStyle/>
          <a:p>
            <a:pPr marL="0" indent="0">
              <a:buNone/>
            </a:pPr>
            <a:r>
              <a:rPr lang="en-US" dirty="0"/>
              <a:t> </a:t>
            </a:r>
            <a:r>
              <a:rPr lang="en-US" baseline="30000" dirty="0"/>
              <a:t>22</a:t>
            </a:r>
            <a:r>
              <a:rPr lang="en-US" dirty="0"/>
              <a:t> Consider therefore the kindness and sternness of Elohim: sternness to those who fell, but kindness to you, provided that you continue in his kindness. Otherwise, you also will be cut off.</a:t>
            </a:r>
          </a:p>
          <a:p>
            <a:pPr marL="0" indent="0">
              <a:buNone/>
            </a:pPr>
            <a:r>
              <a:rPr lang="en-US" dirty="0"/>
              <a:t> </a:t>
            </a:r>
            <a:r>
              <a:rPr lang="en-US" baseline="30000" dirty="0"/>
              <a:t>23</a:t>
            </a:r>
            <a:r>
              <a:rPr lang="en-US" dirty="0"/>
              <a:t> And if they do not persist in unbelief, they will be grafted in, for Elohim is able to graft them in again.</a:t>
            </a:r>
          </a:p>
          <a:p>
            <a:pPr marL="0" indent="0">
              <a:buNone/>
            </a:pPr>
            <a:r>
              <a:rPr lang="en-US" dirty="0"/>
              <a:t> </a:t>
            </a:r>
            <a:r>
              <a:rPr lang="en-US" baseline="30000" dirty="0"/>
              <a:t>24</a:t>
            </a:r>
            <a:r>
              <a:rPr lang="en-US" dirty="0"/>
              <a:t> After all, if you were cut out of an olive tree that is wild by nature, and contrary to nature were grafted into a cultivated olive tree, how much more readily will these, the natural branches, be grafted into their own olive tree!</a:t>
            </a:r>
          </a:p>
          <a:p>
            <a:pPr marL="0" indent="0">
              <a:buNone/>
            </a:pPr>
            <a:r>
              <a:rPr lang="en-US" dirty="0"/>
              <a:t> </a:t>
            </a:r>
            <a:r>
              <a:rPr lang="en-US" baseline="30000" dirty="0"/>
              <a:t>25</a:t>
            </a:r>
            <a:r>
              <a:rPr lang="en-US" dirty="0"/>
              <a:t> I do not want you to be ignorant of this mystery, brothers, so that you may not be conceited: </a:t>
            </a:r>
            <a:r>
              <a:rPr lang="en-US" dirty="0" err="1"/>
              <a:t>Yisrael</a:t>
            </a:r>
            <a:r>
              <a:rPr lang="en-US" dirty="0"/>
              <a:t> has experienced a hardening in part until the full number of the Gentiles has come in</a:t>
            </a:r>
            <a:r>
              <a:rPr lang="en-US" dirty="0" smtClean="0"/>
              <a:t>.</a:t>
            </a:r>
            <a:endParaRPr lang="en-US" dirty="0"/>
          </a:p>
        </p:txBody>
      </p:sp>
    </p:spTree>
    <p:extLst>
      <p:ext uri="{BB962C8B-B14F-4D97-AF65-F5344CB8AC3E}">
        <p14:creationId xmlns:p14="http://schemas.microsoft.com/office/powerpoint/2010/main" val="3232376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dirty="0" smtClean="0"/>
              <a:t>The Conclusion</a:t>
            </a:r>
          </a:p>
          <a:p>
            <a:pPr marL="0" indent="0">
              <a:buNone/>
            </a:pPr>
            <a:r>
              <a:rPr lang="en-US" dirty="0" smtClean="0"/>
              <a:t>Messiah</a:t>
            </a:r>
            <a:endParaRPr lang="en-US" dirty="0" smtClean="0"/>
          </a:p>
        </p:txBody>
      </p:sp>
    </p:spTree>
    <p:extLst>
      <p:ext uri="{BB962C8B-B14F-4D97-AF65-F5344CB8AC3E}">
        <p14:creationId xmlns:p14="http://schemas.microsoft.com/office/powerpoint/2010/main" val="3845766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114989</TotalTime>
  <Words>3274</Words>
  <Application>Microsoft Office PowerPoint</Application>
  <PresentationFormat>On-screen Show (16:9)</PresentationFormat>
  <Paragraphs>181</Paragraphs>
  <Slides>45</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45</vt:i4>
      </vt:variant>
    </vt:vector>
  </HeadingPairs>
  <TitlesOfParts>
    <vt:vector size="51" baseType="lpstr">
      <vt:lpstr>Arial</vt:lpstr>
      <vt:lpstr>Bwgrkn</vt:lpstr>
      <vt:lpstr>Bwhebb</vt:lpstr>
      <vt:lpstr>Calibri</vt:lpstr>
      <vt:lpstr>Helvetica</vt:lpstr>
      <vt:lpstr>16_Office Theme</vt:lpstr>
      <vt:lpstr>PowerPoint Presentation</vt:lpstr>
      <vt:lpstr>PowerPoint Presentation</vt:lpstr>
      <vt:lpstr>The Promise of Blessing</vt:lpstr>
      <vt:lpstr>Blessing Defined</vt:lpstr>
      <vt:lpstr>Elohim’s Blessing Cannot Be Reversed By Man</vt:lpstr>
      <vt:lpstr>PowerPoint Presentation</vt:lpstr>
      <vt:lpstr>Abraham’s Seed Blessed-Ephesians 1</vt:lpstr>
      <vt:lpstr>Adoption as Sons</vt:lpstr>
      <vt:lpstr>Redemption – Ephesians 1</vt:lpstr>
      <vt:lpstr>The Mystery of His Will</vt:lpstr>
      <vt:lpstr>What is a Biblical Mystery?</vt:lpstr>
      <vt:lpstr>The Biblical Mystery</vt:lpstr>
      <vt:lpstr>The Chosen</vt:lpstr>
      <vt:lpstr>The Gentile Ephesians are Included</vt:lpstr>
      <vt:lpstr>Paul’s Prayer for the Ephesians</vt:lpstr>
      <vt:lpstr>Paul Prays for Enlightenment for Three Things</vt:lpstr>
      <vt:lpstr>The Power Available to Us Believers</vt:lpstr>
      <vt:lpstr>The Headship of Messiah</vt:lpstr>
      <vt:lpstr>“Before Messiah” – Ephesians 2</vt:lpstr>
      <vt:lpstr>He Made Us Alive</vt:lpstr>
      <vt:lpstr>Grace v Works</vt:lpstr>
      <vt:lpstr>Saved By What?</vt:lpstr>
      <vt:lpstr>These Gentiles Used to Be Far Away</vt:lpstr>
      <vt:lpstr>Citizenship</vt:lpstr>
      <vt:lpstr>Gentiles Brought Near</vt:lpstr>
      <vt:lpstr>The Dividing Wall of Hostility</vt:lpstr>
      <vt:lpstr>What Got Abolished at the Cross?</vt:lpstr>
      <vt:lpstr>Dogmas</vt:lpstr>
      <vt:lpstr>Disarming the Authorities</vt:lpstr>
      <vt:lpstr>The Prophecy of Two Become One Ezekiel 37</vt:lpstr>
      <vt:lpstr>The Prophecy of Two Become One</vt:lpstr>
      <vt:lpstr>Jew and Gentile?</vt:lpstr>
      <vt:lpstr>Gentiles are Grafted In</vt:lpstr>
      <vt:lpstr>Elohim in You</vt:lpstr>
      <vt:lpstr>The Administration – Ephesians 3</vt:lpstr>
      <vt:lpstr>The Revelation of the Mystery</vt:lpstr>
      <vt:lpstr>Gentiles are One With Israel</vt:lpstr>
      <vt:lpstr>One Body</vt:lpstr>
      <vt:lpstr>No Replacement Theology Here</vt:lpstr>
      <vt:lpstr>How Does That Work?</vt:lpstr>
      <vt:lpstr>The Angels Didn’t See This Coming!</vt:lpstr>
      <vt:lpstr>Everyone Wanted to Know…</vt:lpstr>
      <vt:lpstr>Grafted In – Romans 11</vt:lpstr>
      <vt:lpstr>The Mystery of the Grafting In</vt:lpstr>
      <vt:lpstr>PowerPoint Presentation</vt:lpstr>
    </vt:vector>
  </TitlesOfParts>
  <Company>BibleTruth.cc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Rogers;Arthur Bailey</dc:creator>
  <cp:lastModifiedBy>David</cp:lastModifiedBy>
  <cp:revision>938</cp:revision>
  <dcterms:created xsi:type="dcterms:W3CDTF">2012-08-10T17:43:01Z</dcterms:created>
  <dcterms:modified xsi:type="dcterms:W3CDTF">2018-09-08T10:45:30Z</dcterms:modified>
</cp:coreProperties>
</file>