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41"/>
  </p:notesMasterIdLst>
  <p:sldIdLst>
    <p:sldId id="1332" r:id="rId2"/>
    <p:sldId id="1234" r:id="rId3"/>
    <p:sldId id="1288" r:id="rId4"/>
    <p:sldId id="1336" r:id="rId5"/>
    <p:sldId id="1339" r:id="rId6"/>
    <p:sldId id="1338" r:id="rId7"/>
    <p:sldId id="1337" r:id="rId8"/>
    <p:sldId id="1344" r:id="rId9"/>
    <p:sldId id="1340" r:id="rId10"/>
    <p:sldId id="1390" r:id="rId11"/>
    <p:sldId id="1391" r:id="rId12"/>
    <p:sldId id="1341" r:id="rId13"/>
    <p:sldId id="1342" r:id="rId14"/>
    <p:sldId id="1345" r:id="rId15"/>
    <p:sldId id="1346" r:id="rId16"/>
    <p:sldId id="1348" r:id="rId17"/>
    <p:sldId id="1347" r:id="rId18"/>
    <p:sldId id="1349" r:id="rId19"/>
    <p:sldId id="1350" r:id="rId20"/>
    <p:sldId id="1351" r:id="rId21"/>
    <p:sldId id="1392" r:id="rId22"/>
    <p:sldId id="1352" r:id="rId23"/>
    <p:sldId id="1353" r:id="rId24"/>
    <p:sldId id="1355" r:id="rId25"/>
    <p:sldId id="1387" r:id="rId26"/>
    <p:sldId id="1354" r:id="rId27"/>
    <p:sldId id="1357" r:id="rId28"/>
    <p:sldId id="1358" r:id="rId29"/>
    <p:sldId id="1359" r:id="rId30"/>
    <p:sldId id="1360" r:id="rId31"/>
    <p:sldId id="1361" r:id="rId32"/>
    <p:sldId id="1362" r:id="rId33"/>
    <p:sldId id="1363" r:id="rId34"/>
    <p:sldId id="1364" r:id="rId35"/>
    <p:sldId id="1365" r:id="rId36"/>
    <p:sldId id="1386" r:id="rId37"/>
    <p:sldId id="1388" r:id="rId38"/>
    <p:sldId id="1389" r:id="rId39"/>
    <p:sldId id="1385"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96035" autoAdjust="0"/>
  </p:normalViewPr>
  <p:slideViewPr>
    <p:cSldViewPr snapToGrid="0" snapToObjects="1">
      <p:cViewPr varScale="1">
        <p:scale>
          <a:sx n="146" d="100"/>
          <a:sy n="146" d="100"/>
        </p:scale>
        <p:origin x="576" y="120"/>
      </p:cViewPr>
      <p:guideLst>
        <p:guide orient="horz" pos="1620"/>
        <p:guide pos="2880"/>
      </p:guideLst>
    </p:cSldViewPr>
  </p:slideViewPr>
  <p:outlineViewPr>
    <p:cViewPr>
      <p:scale>
        <a:sx n="33" d="100"/>
        <a:sy n="33" d="100"/>
      </p:scale>
      <p:origin x="0" y="-16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9/5/2018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5012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8941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0387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646056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92500" lnSpcReduction="10000"/>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September 1, 2018</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386374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449036"/>
            <a:ext cx="8961119"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a:t>
            </a:r>
            <a:r>
              <a:rPr lang="en-US" sz="4000" dirty="0" smtClean="0">
                <a:solidFill>
                  <a:schemeClr val="accent2">
                    <a:lumMod val="50000"/>
                  </a:schemeClr>
                </a:solidFill>
                <a:latin typeface="Helvetica" pitchFamily="34" charset="0"/>
                <a:cs typeface="Helvetica" pitchFamily="34" charset="0"/>
              </a:rPr>
              <a:t>The Promised Inheritance</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What Does the Bible Teach Us About our Future Reward and Inheritance?</a:t>
            </a:r>
          </a:p>
        </p:txBody>
      </p:sp>
    </p:spTree>
    <p:extLst>
      <p:ext uri="{BB962C8B-B14F-4D97-AF65-F5344CB8AC3E}">
        <p14:creationId xmlns:p14="http://schemas.microsoft.com/office/powerpoint/2010/main" val="38978166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b="1" dirty="0" smtClean="0"/>
              <a:t>A Word About What Has Been Promised</a:t>
            </a:r>
            <a:endParaRPr lang="en-US" sz="3600" b="1" i="1" dirty="0" smtClean="0"/>
          </a:p>
          <a:p>
            <a:pPr marL="0" indent="0">
              <a:buNone/>
            </a:pPr>
            <a:r>
              <a:rPr lang="en-US" dirty="0" smtClean="0"/>
              <a:t>"</a:t>
            </a:r>
            <a:r>
              <a:rPr lang="en-US" dirty="0"/>
              <a:t>Do not throw away your confidence, it will be richly rewarded. You need to persevere so that when you have done the will of Elohim, you will receive what he has promised" (Hebrews </a:t>
            </a:r>
            <a:r>
              <a:rPr lang="en-US" dirty="0" smtClean="0"/>
              <a:t>10:35-36</a:t>
            </a:r>
            <a:r>
              <a:rPr lang="en-US" dirty="0"/>
              <a:t>)</a:t>
            </a:r>
          </a:p>
        </p:txBody>
      </p:sp>
    </p:spTree>
    <p:extLst>
      <p:ext uri="{BB962C8B-B14F-4D97-AF65-F5344CB8AC3E}">
        <p14:creationId xmlns:p14="http://schemas.microsoft.com/office/powerpoint/2010/main" val="44482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b="1" dirty="0"/>
              <a:t>A Word About Patiently Waiting</a:t>
            </a:r>
            <a:endParaRPr lang="en-US" sz="3600" b="1" i="1" dirty="0"/>
          </a:p>
        </p:txBody>
      </p:sp>
      <p:sp>
        <p:nvSpPr>
          <p:cNvPr id="3" name="Content Placeholder 2"/>
          <p:cNvSpPr>
            <a:spLocks noGrp="1"/>
          </p:cNvSpPr>
          <p:nvPr>
            <p:ph idx="1"/>
          </p:nvPr>
        </p:nvSpPr>
        <p:spPr>
          <a:xfrm>
            <a:off x="457200" y="770709"/>
            <a:ext cx="8229600" cy="3823914"/>
          </a:xfrm>
        </p:spPr>
        <p:txBody>
          <a:bodyPr>
            <a:normAutofit fontScale="70000" lnSpcReduction="20000"/>
          </a:bodyPr>
          <a:lstStyle/>
          <a:p>
            <a:pPr marL="0" indent="0">
              <a:buNone/>
            </a:pPr>
            <a:r>
              <a:rPr lang="en-US" baseline="30000" dirty="0"/>
              <a:t>10</a:t>
            </a:r>
            <a:r>
              <a:rPr lang="en-US" dirty="0"/>
              <a:t> Elohim is not unjust; he will not forget your work and the love you have shown him as you have helped his people and continue to help them.</a:t>
            </a:r>
          </a:p>
          <a:p>
            <a:pPr marL="0" indent="0">
              <a:buNone/>
            </a:pPr>
            <a:r>
              <a:rPr lang="en-US" dirty="0"/>
              <a:t> </a:t>
            </a:r>
            <a:r>
              <a:rPr lang="en-US" baseline="30000" dirty="0"/>
              <a:t>11</a:t>
            </a:r>
            <a:r>
              <a:rPr lang="en-US" dirty="0"/>
              <a:t> We want each of you to show this same diligence to the very end, in order to make your hope sure.</a:t>
            </a:r>
          </a:p>
          <a:p>
            <a:pPr marL="0" indent="0">
              <a:buNone/>
            </a:pPr>
            <a:r>
              <a:rPr lang="en-US" dirty="0"/>
              <a:t> </a:t>
            </a:r>
            <a:r>
              <a:rPr lang="en-US" baseline="30000" dirty="0"/>
              <a:t>12</a:t>
            </a:r>
            <a:r>
              <a:rPr lang="en-US" dirty="0"/>
              <a:t> We do not want you to become lazy, but to imitate those who through faith and patience </a:t>
            </a:r>
            <a:r>
              <a:rPr lang="en-US" u="sng" dirty="0"/>
              <a:t>inherit what has been promised</a:t>
            </a:r>
            <a:r>
              <a:rPr lang="en-US" dirty="0"/>
              <a:t>.</a:t>
            </a:r>
          </a:p>
          <a:p>
            <a:pPr marL="0" indent="0">
              <a:buNone/>
            </a:pPr>
            <a:r>
              <a:rPr lang="en-US" dirty="0"/>
              <a:t> </a:t>
            </a:r>
            <a:r>
              <a:rPr lang="en-US" baseline="30000" dirty="0"/>
              <a:t>13</a:t>
            </a:r>
            <a:r>
              <a:rPr lang="en-US" dirty="0"/>
              <a:t> When Elohim made his promise to Avraham, since there was no one greater for him to swear by, he swore by himself,</a:t>
            </a:r>
          </a:p>
          <a:p>
            <a:pPr marL="0" indent="0">
              <a:buNone/>
            </a:pPr>
            <a:r>
              <a:rPr lang="en-US" dirty="0"/>
              <a:t> </a:t>
            </a:r>
            <a:r>
              <a:rPr lang="en-US" baseline="30000" dirty="0"/>
              <a:t>14</a:t>
            </a:r>
            <a:r>
              <a:rPr lang="en-US" dirty="0"/>
              <a:t> saying, "I will surely bless you and give you many descendants."</a:t>
            </a:r>
          </a:p>
          <a:p>
            <a:pPr marL="0" indent="0">
              <a:buNone/>
            </a:pPr>
            <a:r>
              <a:rPr lang="en-US" dirty="0"/>
              <a:t> </a:t>
            </a:r>
            <a:r>
              <a:rPr lang="en-US" baseline="30000" dirty="0"/>
              <a:t>15</a:t>
            </a:r>
            <a:r>
              <a:rPr lang="en-US" dirty="0"/>
              <a:t> And so after waiting patiently, Avraham received what was promised. Hebrews 6</a:t>
            </a:r>
          </a:p>
          <a:p>
            <a:pPr marL="0" indent="0">
              <a:buNone/>
            </a:pPr>
            <a:endParaRPr lang="en-US" dirty="0"/>
          </a:p>
        </p:txBody>
      </p:sp>
    </p:spTree>
    <p:extLst>
      <p:ext uri="{BB962C8B-B14F-4D97-AF65-F5344CB8AC3E}">
        <p14:creationId xmlns:p14="http://schemas.microsoft.com/office/powerpoint/2010/main" val="696184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Promise of Blessing</a:t>
            </a:r>
            <a:endParaRPr lang="en-US" sz="3600" dirty="0"/>
          </a:p>
        </p:txBody>
      </p:sp>
      <p:sp>
        <p:nvSpPr>
          <p:cNvPr id="3" name="Content Placeholder 2"/>
          <p:cNvSpPr>
            <a:spLocks noGrp="1"/>
          </p:cNvSpPr>
          <p:nvPr>
            <p:ph idx="1"/>
          </p:nvPr>
        </p:nvSpPr>
        <p:spPr>
          <a:xfrm>
            <a:off x="457200" y="770709"/>
            <a:ext cx="8229600" cy="4153988"/>
          </a:xfrm>
        </p:spPr>
        <p:txBody>
          <a:bodyPr>
            <a:normAutofit fontScale="92500" lnSpcReduction="20000"/>
          </a:bodyPr>
          <a:lstStyle/>
          <a:p>
            <a:pPr marL="0" indent="0">
              <a:buNone/>
            </a:pPr>
            <a:r>
              <a:rPr lang="en-US" dirty="0"/>
              <a:t> </a:t>
            </a:r>
            <a:r>
              <a:rPr lang="en-US" baseline="30000" dirty="0" smtClean="0"/>
              <a:t>1</a:t>
            </a:r>
            <a:r>
              <a:rPr lang="en-US" dirty="0" smtClean="0"/>
              <a:t> Yahuwah </a:t>
            </a:r>
            <a:r>
              <a:rPr lang="en-US" dirty="0"/>
              <a:t>had said to </a:t>
            </a:r>
            <a:r>
              <a:rPr lang="en-US" dirty="0" err="1"/>
              <a:t>Avram</a:t>
            </a:r>
            <a:r>
              <a:rPr lang="en-US" dirty="0"/>
              <a:t>, "Leave your country, your people and your father's household and go to the land I will show you.</a:t>
            </a:r>
          </a:p>
          <a:p>
            <a:pPr marL="0" indent="0">
              <a:buNone/>
            </a:pPr>
            <a:r>
              <a:rPr lang="en-US" dirty="0"/>
              <a:t> </a:t>
            </a:r>
            <a:r>
              <a:rPr lang="en-US" baseline="30000" dirty="0"/>
              <a:t>2</a:t>
            </a:r>
            <a:r>
              <a:rPr lang="en-US" dirty="0"/>
              <a:t> "I will make you into a great nation and I will bless you; I will make your name great, and you will be a blessing.</a:t>
            </a:r>
          </a:p>
          <a:p>
            <a:pPr marL="0" indent="0">
              <a:buNone/>
            </a:pPr>
            <a:r>
              <a:rPr lang="en-US" dirty="0"/>
              <a:t> </a:t>
            </a:r>
            <a:r>
              <a:rPr lang="en-US" baseline="30000" dirty="0"/>
              <a:t>3</a:t>
            </a:r>
            <a:r>
              <a:rPr lang="en-US" dirty="0"/>
              <a:t> I will bless those who bless you, and whoever curses you I will curse; and all peoples on earth will be blessed through you</a:t>
            </a:r>
            <a:r>
              <a:rPr lang="en-US" dirty="0" smtClean="0"/>
              <a:t>.“ </a:t>
            </a:r>
            <a:r>
              <a:rPr lang="en-US" dirty="0" err="1" smtClean="0"/>
              <a:t>Beresheet</a:t>
            </a:r>
            <a:r>
              <a:rPr lang="en-US" dirty="0" smtClean="0"/>
              <a:t> (Genesis) 12:1-3</a:t>
            </a:r>
            <a:endParaRPr lang="en-US" dirty="0"/>
          </a:p>
          <a:p>
            <a:pPr marL="0" indent="0">
              <a:buNone/>
            </a:pPr>
            <a:endParaRPr lang="en-US" dirty="0"/>
          </a:p>
        </p:txBody>
      </p:sp>
    </p:spTree>
    <p:extLst>
      <p:ext uri="{BB962C8B-B14F-4D97-AF65-F5344CB8AC3E}">
        <p14:creationId xmlns:p14="http://schemas.microsoft.com/office/powerpoint/2010/main" val="1758891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r>
              <a:rPr lang="en-US" dirty="0" smtClean="0"/>
              <a:t>Blessing Defined</a:t>
            </a:r>
            <a:endParaRPr lang="en-US"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err="1" smtClean="0">
                <a:latin typeface="Bwhebb" panose="00000400000000000000" pitchFamily="2" charset="0"/>
              </a:rPr>
              <a:t>hk'r'B</a:t>
            </a:r>
            <a:r>
              <a:rPr lang="en-US" dirty="0" smtClean="0">
                <a:latin typeface="Bwhebb" panose="00000400000000000000" pitchFamily="2" charset="0"/>
              </a:rPr>
              <a:t>.</a:t>
            </a:r>
            <a:r>
              <a:rPr lang="en-US" dirty="0" smtClean="0"/>
              <a:t>  (</a:t>
            </a:r>
            <a:r>
              <a:rPr lang="en-US" dirty="0" err="1" smtClean="0"/>
              <a:t>brachah</a:t>
            </a:r>
            <a:r>
              <a:rPr lang="en-US" dirty="0" smtClean="0"/>
              <a:t>) </a:t>
            </a:r>
            <a:r>
              <a:rPr lang="en-US" i="1" dirty="0" smtClean="0"/>
              <a:t>blessing</a:t>
            </a:r>
            <a:r>
              <a:rPr lang="en-US" i="1" dirty="0"/>
              <a:t>, </a:t>
            </a:r>
            <a:r>
              <a:rPr lang="en-US" i="1" dirty="0" smtClean="0"/>
              <a:t>prosperity</a:t>
            </a:r>
          </a:p>
          <a:p>
            <a:pPr marL="0" indent="0">
              <a:buNone/>
            </a:pPr>
            <a:r>
              <a:rPr lang="en-US" dirty="0"/>
              <a:t>To bless in the OT means "to endue with power for success, prosperity, </a:t>
            </a:r>
            <a:r>
              <a:rPr lang="en-US" dirty="0" smtClean="0"/>
              <a:t>fecundity (fruitfulness), </a:t>
            </a:r>
            <a:r>
              <a:rPr lang="en-US" dirty="0"/>
              <a:t>longevity, etc." </a:t>
            </a:r>
            <a:r>
              <a:rPr lang="en-US" i="1" dirty="0" smtClean="0"/>
              <a:t> </a:t>
            </a:r>
          </a:p>
          <a:p>
            <a:pPr marL="0" indent="0">
              <a:buNone/>
            </a:pPr>
            <a:r>
              <a:rPr lang="en-US" dirty="0"/>
              <a:t>Its major function seems to have been to confer abundant and effective life upon something </a:t>
            </a:r>
            <a:r>
              <a:rPr lang="en-US" dirty="0" smtClean="0"/>
              <a:t>or someone</a:t>
            </a:r>
            <a:endParaRPr lang="en-US" dirty="0"/>
          </a:p>
        </p:txBody>
      </p:sp>
    </p:spTree>
    <p:extLst>
      <p:ext uri="{BB962C8B-B14F-4D97-AF65-F5344CB8AC3E}">
        <p14:creationId xmlns:p14="http://schemas.microsoft.com/office/powerpoint/2010/main" val="11522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r>
              <a:rPr lang="en-US" dirty="0" smtClean="0"/>
              <a:t>What is the Blessing?</a:t>
            </a:r>
            <a:endParaRPr lang="en-US"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smtClean="0"/>
              <a:t>With </a:t>
            </a:r>
            <a:r>
              <a:rPr lang="en-US" dirty="0"/>
              <a:t>this promise to bless him, Elohim is not conferring a vague wish of good will upon Abraham. On the contrary, Elohim is granting something very specific:  He is promising to credit Abraham with righteousness</a:t>
            </a:r>
            <a:r>
              <a:rPr lang="en-US" dirty="0" smtClean="0"/>
              <a:t>!  And as such, for longevity, or eternal life.</a:t>
            </a:r>
            <a:endParaRPr lang="en-US" dirty="0"/>
          </a:p>
        </p:txBody>
      </p:sp>
    </p:spTree>
    <p:extLst>
      <p:ext uri="{BB962C8B-B14F-4D97-AF65-F5344CB8AC3E}">
        <p14:creationId xmlns:p14="http://schemas.microsoft.com/office/powerpoint/2010/main" val="4162710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r>
              <a:rPr lang="en-US" dirty="0" err="1" smtClean="0"/>
              <a:t>Avram’s</a:t>
            </a:r>
            <a:r>
              <a:rPr lang="en-US" dirty="0" smtClean="0"/>
              <a:t> Response to Elohim</a:t>
            </a:r>
            <a:endParaRPr lang="en-US" dirty="0"/>
          </a:p>
        </p:txBody>
      </p:sp>
      <p:sp>
        <p:nvSpPr>
          <p:cNvPr id="3" name="Content Placeholder 2"/>
          <p:cNvSpPr>
            <a:spLocks noGrp="1"/>
          </p:cNvSpPr>
          <p:nvPr>
            <p:ph idx="1"/>
          </p:nvPr>
        </p:nvSpPr>
        <p:spPr>
          <a:xfrm>
            <a:off x="457200" y="770709"/>
            <a:ext cx="8229600" cy="4046456"/>
          </a:xfrm>
        </p:spPr>
        <p:txBody>
          <a:bodyPr>
            <a:normAutofit fontScale="85000" lnSpcReduction="20000"/>
          </a:bodyPr>
          <a:lstStyle/>
          <a:p>
            <a:pPr marL="0" indent="0">
              <a:buNone/>
            </a:pPr>
            <a:r>
              <a:rPr lang="en-US" dirty="0"/>
              <a:t> </a:t>
            </a:r>
            <a:r>
              <a:rPr lang="en-US" baseline="30000" dirty="0"/>
              <a:t>4</a:t>
            </a:r>
            <a:r>
              <a:rPr lang="en-US" dirty="0"/>
              <a:t> </a:t>
            </a:r>
            <a:r>
              <a:rPr lang="en-US" u="sng" dirty="0"/>
              <a:t>So </a:t>
            </a:r>
            <a:r>
              <a:rPr lang="en-US" u="sng" dirty="0" err="1"/>
              <a:t>Avram</a:t>
            </a:r>
            <a:r>
              <a:rPr lang="en-US" u="sng" dirty="0"/>
              <a:t> left, as Yahuwah had told him</a:t>
            </a:r>
            <a:r>
              <a:rPr lang="en-US" dirty="0"/>
              <a:t>; and Lot went with him. </a:t>
            </a:r>
            <a:r>
              <a:rPr lang="en-US" dirty="0" err="1"/>
              <a:t>Avram</a:t>
            </a:r>
            <a:r>
              <a:rPr lang="en-US" dirty="0"/>
              <a:t> was seventy-five years old when he set out from Haran.</a:t>
            </a:r>
          </a:p>
          <a:p>
            <a:pPr marL="0" indent="0">
              <a:buNone/>
            </a:pPr>
            <a:r>
              <a:rPr lang="en-US" dirty="0"/>
              <a:t> </a:t>
            </a:r>
            <a:r>
              <a:rPr lang="en-US" baseline="30000" dirty="0"/>
              <a:t>5</a:t>
            </a:r>
            <a:r>
              <a:rPr lang="en-US" dirty="0"/>
              <a:t> He took his wife Sarai, his nephew Lot, all the possessions they had accumulated and the people they had acquired in Haran, and they set out for the land of Canaan, and they arrived there.</a:t>
            </a:r>
          </a:p>
          <a:p>
            <a:pPr marL="0" indent="0">
              <a:buNone/>
            </a:pPr>
            <a:r>
              <a:rPr lang="en-US" dirty="0"/>
              <a:t> </a:t>
            </a:r>
            <a:r>
              <a:rPr lang="en-US" baseline="30000" dirty="0"/>
              <a:t>6</a:t>
            </a:r>
            <a:r>
              <a:rPr lang="en-US" dirty="0"/>
              <a:t> </a:t>
            </a:r>
            <a:r>
              <a:rPr lang="en-US" dirty="0" err="1"/>
              <a:t>Avram</a:t>
            </a:r>
            <a:r>
              <a:rPr lang="en-US" dirty="0"/>
              <a:t> traveled through the land as far as the site of the great tree of </a:t>
            </a:r>
            <a:r>
              <a:rPr lang="en-US" dirty="0" err="1"/>
              <a:t>Moreh</a:t>
            </a:r>
            <a:r>
              <a:rPr lang="en-US" dirty="0"/>
              <a:t> at </a:t>
            </a:r>
            <a:r>
              <a:rPr lang="en-US" dirty="0" err="1"/>
              <a:t>Shechem</a:t>
            </a:r>
            <a:r>
              <a:rPr lang="en-US" dirty="0"/>
              <a:t>. At that time the Canaanites were in the land</a:t>
            </a:r>
            <a:r>
              <a:rPr lang="en-US" dirty="0" smtClean="0"/>
              <a:t>.</a:t>
            </a:r>
          </a:p>
          <a:p>
            <a:pPr marL="0" indent="0">
              <a:buNone/>
            </a:pPr>
            <a:r>
              <a:rPr lang="en-US" dirty="0" err="1" smtClean="0"/>
              <a:t>Avram</a:t>
            </a:r>
            <a:r>
              <a:rPr lang="en-US" dirty="0" smtClean="0"/>
              <a:t> believed and obeyed</a:t>
            </a:r>
            <a:endParaRPr lang="en-US" dirty="0"/>
          </a:p>
          <a:p>
            <a:pPr marL="0" indent="0">
              <a:buNone/>
            </a:pPr>
            <a:endParaRPr lang="en-US" dirty="0"/>
          </a:p>
        </p:txBody>
      </p:sp>
    </p:spTree>
    <p:extLst>
      <p:ext uri="{BB962C8B-B14F-4D97-AF65-F5344CB8AC3E}">
        <p14:creationId xmlns:p14="http://schemas.microsoft.com/office/powerpoint/2010/main" val="2978306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A Sure Blessing</a:t>
            </a:r>
            <a:endParaRPr lang="en-US" sz="3600" dirty="0"/>
          </a:p>
        </p:txBody>
      </p:sp>
      <p:sp>
        <p:nvSpPr>
          <p:cNvPr id="3" name="Content Placeholder 2"/>
          <p:cNvSpPr>
            <a:spLocks noGrp="1"/>
          </p:cNvSpPr>
          <p:nvPr>
            <p:ph idx="1"/>
          </p:nvPr>
        </p:nvSpPr>
        <p:spPr>
          <a:xfrm>
            <a:off x="457200" y="770709"/>
            <a:ext cx="8229600" cy="3823914"/>
          </a:xfrm>
        </p:spPr>
        <p:txBody>
          <a:bodyPr>
            <a:normAutofit lnSpcReduction="10000"/>
          </a:bodyPr>
          <a:lstStyle/>
          <a:p>
            <a:pPr marL="0" indent="0">
              <a:buNone/>
            </a:pPr>
            <a:r>
              <a:rPr lang="en-US" dirty="0" smtClean="0"/>
              <a:t>When </a:t>
            </a:r>
            <a:r>
              <a:rPr lang="en-US" dirty="0"/>
              <a:t>Elohim told Abraham that his heir would be a son from his own body, the Scriptures tell us that </a:t>
            </a:r>
            <a:r>
              <a:rPr lang="en-US" b="1" dirty="0"/>
              <a:t>"Abraham believed Yahuwah, and he credited it to him as righteousness"</a:t>
            </a:r>
            <a:r>
              <a:rPr lang="en-US" dirty="0"/>
              <a:t> (Genesis 15:6). Later, Abraham demonstrated his belief in Elohim's promise by offering his only son Isaac on the alter. And Elohim confirmed to him this promise of </a:t>
            </a:r>
            <a:r>
              <a:rPr lang="en-US" dirty="0" smtClean="0"/>
              <a:t>blessing. </a:t>
            </a:r>
            <a:endParaRPr lang="en-US" dirty="0"/>
          </a:p>
        </p:txBody>
      </p:sp>
    </p:spTree>
    <p:extLst>
      <p:ext uri="{BB962C8B-B14F-4D97-AF65-F5344CB8AC3E}">
        <p14:creationId xmlns:p14="http://schemas.microsoft.com/office/powerpoint/2010/main" val="414088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Abraham’s Willingness to Sacrifice His Son</a:t>
            </a:r>
            <a:endParaRPr lang="en-US" sz="3600" dirty="0"/>
          </a:p>
        </p:txBody>
      </p:sp>
      <p:sp>
        <p:nvSpPr>
          <p:cNvPr id="3" name="Content Placeholder 2"/>
          <p:cNvSpPr>
            <a:spLocks noGrp="1"/>
          </p:cNvSpPr>
          <p:nvPr>
            <p:ph idx="1"/>
          </p:nvPr>
        </p:nvSpPr>
        <p:spPr>
          <a:xfrm>
            <a:off x="457200" y="770709"/>
            <a:ext cx="8229600" cy="3823914"/>
          </a:xfrm>
        </p:spPr>
        <p:txBody>
          <a:bodyPr>
            <a:normAutofit fontScale="77500" lnSpcReduction="20000"/>
          </a:bodyPr>
          <a:lstStyle/>
          <a:p>
            <a:pPr marL="0" indent="0">
              <a:buNone/>
            </a:pPr>
            <a:r>
              <a:rPr lang="en-US" baseline="30000" dirty="0"/>
              <a:t>15</a:t>
            </a:r>
            <a:r>
              <a:rPr lang="en-US" dirty="0"/>
              <a:t> The angel of Yahuwah called to Avraham from heaven a second time</a:t>
            </a:r>
          </a:p>
          <a:p>
            <a:pPr marL="0" indent="0">
              <a:buNone/>
            </a:pPr>
            <a:r>
              <a:rPr lang="en-US" dirty="0"/>
              <a:t> </a:t>
            </a:r>
            <a:r>
              <a:rPr lang="en-US" baseline="30000" dirty="0"/>
              <a:t>16</a:t>
            </a:r>
            <a:r>
              <a:rPr lang="en-US" dirty="0"/>
              <a:t> and said, "I swear by myself, declares Yahuwah, that because you have done this and have not withheld your son, your only son,</a:t>
            </a:r>
          </a:p>
          <a:p>
            <a:pPr marL="0" indent="0">
              <a:buNone/>
            </a:pPr>
            <a:r>
              <a:rPr lang="en-US" dirty="0"/>
              <a:t> </a:t>
            </a:r>
            <a:r>
              <a:rPr lang="en-US" baseline="30000" dirty="0"/>
              <a:t>17</a:t>
            </a:r>
            <a:r>
              <a:rPr lang="en-US" dirty="0"/>
              <a:t> I will surely bless you and make your descendants as numerous as the stars in the sky and as the sand on the seashore. Your descendants will take possession of the cities of their enemies,</a:t>
            </a:r>
          </a:p>
          <a:p>
            <a:pPr marL="0" indent="0">
              <a:buNone/>
            </a:pPr>
            <a:r>
              <a:rPr lang="en-US" dirty="0"/>
              <a:t> </a:t>
            </a:r>
            <a:r>
              <a:rPr lang="en-US" baseline="30000" dirty="0"/>
              <a:t>18</a:t>
            </a:r>
            <a:r>
              <a:rPr lang="en-US" dirty="0"/>
              <a:t> and through your offspring all nations on earth will be blessed, because you have obeyed me</a:t>
            </a:r>
            <a:r>
              <a:rPr lang="en-US" dirty="0" smtClean="0"/>
              <a:t>.“ </a:t>
            </a:r>
            <a:r>
              <a:rPr lang="en-US" dirty="0" err="1" smtClean="0"/>
              <a:t>Beresheet</a:t>
            </a:r>
            <a:r>
              <a:rPr lang="en-US" dirty="0" smtClean="0"/>
              <a:t> 22</a:t>
            </a:r>
            <a:endParaRPr lang="en-US" dirty="0"/>
          </a:p>
        </p:txBody>
      </p:sp>
    </p:spTree>
    <p:extLst>
      <p:ext uri="{BB962C8B-B14F-4D97-AF65-F5344CB8AC3E}">
        <p14:creationId xmlns:p14="http://schemas.microsoft.com/office/powerpoint/2010/main" val="1874986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Abraham’s Trust in Yah</a:t>
            </a:r>
            <a:endParaRPr lang="en-US" sz="3600" dirty="0"/>
          </a:p>
        </p:txBody>
      </p:sp>
      <p:sp>
        <p:nvSpPr>
          <p:cNvPr id="3" name="Content Placeholder 2"/>
          <p:cNvSpPr>
            <a:spLocks noGrp="1"/>
          </p:cNvSpPr>
          <p:nvPr>
            <p:ph idx="1"/>
          </p:nvPr>
        </p:nvSpPr>
        <p:spPr>
          <a:xfrm>
            <a:off x="457200" y="770709"/>
            <a:ext cx="8229600" cy="3823914"/>
          </a:xfrm>
        </p:spPr>
        <p:txBody>
          <a:bodyPr>
            <a:normAutofit/>
          </a:bodyPr>
          <a:lstStyle/>
          <a:p>
            <a:pPr marL="0" indent="0">
              <a:buNone/>
            </a:pPr>
            <a:r>
              <a:rPr lang="en-US" dirty="0"/>
              <a:t>Elohim conferred the blessing of righteousness to Abraham because of his </a:t>
            </a:r>
            <a:r>
              <a:rPr lang="en-US" u="sng" dirty="0"/>
              <a:t>faith manifesting in obedience</a:t>
            </a:r>
            <a:r>
              <a:rPr lang="en-US" dirty="0"/>
              <a:t>.</a:t>
            </a:r>
          </a:p>
        </p:txBody>
      </p:sp>
    </p:spTree>
    <p:extLst>
      <p:ext uri="{BB962C8B-B14F-4D97-AF65-F5344CB8AC3E}">
        <p14:creationId xmlns:p14="http://schemas.microsoft.com/office/powerpoint/2010/main" val="1728430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r>
              <a:rPr lang="en-US" dirty="0" smtClean="0"/>
              <a:t>Not Works, But Obedience</a:t>
            </a:r>
            <a:endParaRPr lang="en-US"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smtClean="0"/>
              <a:t>David </a:t>
            </a:r>
            <a:r>
              <a:rPr lang="en-US" dirty="0"/>
              <a:t>says the same thing when he speaks of the blessedness of the man to whom Elohim credits righteousness apart from works: "Blessed are they whose transgressions are forgiven, whose sins are covered. Blessed is the man whose sin Yahuwah will never count against him" (Romans 4:6-8</a:t>
            </a:r>
            <a:r>
              <a:rPr lang="en-US" dirty="0" smtClean="0"/>
              <a:t>).</a:t>
            </a:r>
            <a:endParaRPr lang="en-US" dirty="0"/>
          </a:p>
        </p:txBody>
      </p:sp>
    </p:spTree>
    <p:extLst>
      <p:ext uri="{BB962C8B-B14F-4D97-AF65-F5344CB8AC3E}">
        <p14:creationId xmlns:p14="http://schemas.microsoft.com/office/powerpoint/2010/main" val="3742897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05979"/>
            <a:ext cx="8594034" cy="564730"/>
          </a:xfrm>
        </p:spPr>
        <p:txBody>
          <a:bodyPr>
            <a:normAutofit fontScale="90000"/>
          </a:bodyPr>
          <a:lstStyle/>
          <a:p>
            <a:r>
              <a:rPr lang="en-US" dirty="0" smtClean="0"/>
              <a:t>Gentiles are to Receive </a:t>
            </a:r>
            <a:r>
              <a:rPr lang="en-US" dirty="0" err="1" smtClean="0"/>
              <a:t>Avram’s</a:t>
            </a:r>
            <a:r>
              <a:rPr lang="en-US" dirty="0" smtClean="0"/>
              <a:t> Blessing</a:t>
            </a:r>
            <a:endParaRPr lang="en-US" dirty="0"/>
          </a:p>
        </p:txBody>
      </p:sp>
      <p:sp>
        <p:nvSpPr>
          <p:cNvPr id="3" name="Content Placeholder 2"/>
          <p:cNvSpPr>
            <a:spLocks noGrp="1"/>
          </p:cNvSpPr>
          <p:nvPr>
            <p:ph idx="1"/>
          </p:nvPr>
        </p:nvSpPr>
        <p:spPr>
          <a:xfrm>
            <a:off x="457200" y="770709"/>
            <a:ext cx="8395252" cy="3823914"/>
          </a:xfrm>
        </p:spPr>
        <p:txBody>
          <a:bodyPr>
            <a:normAutofit lnSpcReduction="10000"/>
          </a:bodyPr>
          <a:lstStyle/>
          <a:p>
            <a:pPr marL="0" indent="0">
              <a:buNone/>
            </a:pPr>
            <a:r>
              <a:rPr lang="en-US" dirty="0" smtClean="0"/>
              <a:t>Paul </a:t>
            </a:r>
            <a:r>
              <a:rPr lang="en-US" dirty="0"/>
              <a:t>also discusses the blessing which all the peoples of the earth were to receive through Abraham. </a:t>
            </a:r>
            <a:r>
              <a:rPr lang="en-US" u="sng" dirty="0"/>
              <a:t>The forgiveness of sins and the righteousness of Elohim imparted to the believer is that blessing</a:t>
            </a:r>
            <a:r>
              <a:rPr lang="en-US" dirty="0"/>
              <a:t>. He explains that Elohim has </a:t>
            </a:r>
            <a:r>
              <a:rPr lang="en-US" b="1" dirty="0"/>
              <a:t>"redeemed us in order that the blessing given to Abraham might come to the Gentiles through </a:t>
            </a:r>
            <a:r>
              <a:rPr lang="en-US" b="1" dirty="0" err="1"/>
              <a:t>Yahusha</a:t>
            </a:r>
            <a:r>
              <a:rPr lang="en-US" b="1" dirty="0"/>
              <a:t> Messiah"</a:t>
            </a:r>
            <a:r>
              <a:rPr lang="en-US" dirty="0"/>
              <a:t> (Galatians 3:14).</a:t>
            </a:r>
          </a:p>
        </p:txBody>
      </p:sp>
    </p:spTree>
    <p:extLst>
      <p:ext uri="{BB962C8B-B14F-4D97-AF65-F5344CB8AC3E}">
        <p14:creationId xmlns:p14="http://schemas.microsoft.com/office/powerpoint/2010/main" val="41831756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3" y="205979"/>
            <a:ext cx="9044607" cy="564730"/>
          </a:xfrm>
        </p:spPr>
        <p:txBody>
          <a:bodyPr>
            <a:noAutofit/>
          </a:bodyPr>
          <a:lstStyle/>
          <a:p>
            <a:r>
              <a:rPr lang="en-US" sz="3600" dirty="0" smtClean="0"/>
              <a:t>The Promise Comes Through “the Prophet”</a:t>
            </a:r>
            <a:endParaRPr lang="en-US" sz="3600" dirty="0"/>
          </a:p>
        </p:txBody>
      </p:sp>
      <p:sp>
        <p:nvSpPr>
          <p:cNvPr id="3" name="Content Placeholder 2"/>
          <p:cNvSpPr>
            <a:spLocks noGrp="1"/>
          </p:cNvSpPr>
          <p:nvPr>
            <p:ph idx="1"/>
          </p:nvPr>
        </p:nvSpPr>
        <p:spPr>
          <a:xfrm>
            <a:off x="457200" y="770709"/>
            <a:ext cx="8229600" cy="3823914"/>
          </a:xfrm>
        </p:spPr>
        <p:txBody>
          <a:bodyPr>
            <a:normAutofit fontScale="70000" lnSpcReduction="20000"/>
          </a:bodyPr>
          <a:lstStyle/>
          <a:p>
            <a:pPr marL="0" indent="0">
              <a:buNone/>
            </a:pPr>
            <a:r>
              <a:rPr lang="en-US" dirty="0" smtClean="0"/>
              <a:t> </a:t>
            </a:r>
            <a:r>
              <a:rPr lang="en-US" baseline="30000" dirty="0"/>
              <a:t>22</a:t>
            </a:r>
            <a:r>
              <a:rPr lang="en-US" dirty="0"/>
              <a:t> For </a:t>
            </a:r>
            <a:r>
              <a:rPr lang="en-US" dirty="0" err="1"/>
              <a:t>Mosheh</a:t>
            </a:r>
            <a:r>
              <a:rPr lang="en-US" dirty="0"/>
              <a:t> said, 'Yahuwah your Elohim will raise up for you a prophet like me from among your own people; you must listen to everything he tells you.</a:t>
            </a:r>
          </a:p>
          <a:p>
            <a:pPr marL="0" indent="0">
              <a:buNone/>
            </a:pPr>
            <a:r>
              <a:rPr lang="en-US" dirty="0"/>
              <a:t> </a:t>
            </a:r>
            <a:r>
              <a:rPr lang="en-US" baseline="30000" dirty="0"/>
              <a:t>23</a:t>
            </a:r>
            <a:r>
              <a:rPr lang="en-US" dirty="0"/>
              <a:t> Anyone who does not listen to him will be completely cut off from among his people.'</a:t>
            </a:r>
          </a:p>
          <a:p>
            <a:pPr marL="0" indent="0">
              <a:buNone/>
            </a:pPr>
            <a:r>
              <a:rPr lang="en-US" dirty="0"/>
              <a:t> </a:t>
            </a:r>
            <a:r>
              <a:rPr lang="en-US" baseline="30000" dirty="0"/>
              <a:t>24</a:t>
            </a:r>
            <a:r>
              <a:rPr lang="en-US" dirty="0"/>
              <a:t> "Indeed, all the prophets from Samuel on, as many as have spoken, have foretold these days.</a:t>
            </a:r>
          </a:p>
          <a:p>
            <a:pPr marL="0" indent="0">
              <a:buNone/>
            </a:pPr>
            <a:r>
              <a:rPr lang="en-US" dirty="0"/>
              <a:t> </a:t>
            </a:r>
            <a:r>
              <a:rPr lang="en-US" baseline="30000" dirty="0"/>
              <a:t>25</a:t>
            </a:r>
            <a:r>
              <a:rPr lang="en-US" dirty="0"/>
              <a:t> And </a:t>
            </a:r>
            <a:r>
              <a:rPr lang="en-US" u="sng" dirty="0"/>
              <a:t>you are heirs of the prophets and of the covenant Elohim made with your fathers</a:t>
            </a:r>
            <a:r>
              <a:rPr lang="en-US" dirty="0"/>
              <a:t>. He said to Avraham, 'Through your offspring all peoples on earth will be blessed.'</a:t>
            </a:r>
          </a:p>
          <a:p>
            <a:pPr marL="0" indent="0">
              <a:buNone/>
            </a:pPr>
            <a:r>
              <a:rPr lang="en-US" dirty="0"/>
              <a:t> </a:t>
            </a:r>
            <a:r>
              <a:rPr lang="en-US" baseline="30000" dirty="0"/>
              <a:t>26</a:t>
            </a:r>
            <a:r>
              <a:rPr lang="en-US" dirty="0"/>
              <a:t> When Elohim raised up his servant, he sent him first to you </a:t>
            </a:r>
            <a:r>
              <a:rPr lang="en-US" u="sng" dirty="0"/>
              <a:t>to bless you by turning each of you from your wicked ways</a:t>
            </a:r>
            <a:r>
              <a:rPr lang="en-US" dirty="0"/>
              <a:t>."</a:t>
            </a:r>
          </a:p>
          <a:p>
            <a:pPr marL="0" indent="0">
              <a:buNone/>
            </a:pPr>
            <a:endParaRPr lang="en-US" dirty="0"/>
          </a:p>
        </p:txBody>
      </p:sp>
    </p:spTree>
    <p:extLst>
      <p:ext uri="{BB962C8B-B14F-4D97-AF65-F5344CB8AC3E}">
        <p14:creationId xmlns:p14="http://schemas.microsoft.com/office/powerpoint/2010/main" val="1076424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endParaRPr lang="en-US"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Elohim has not only fulfilled his promise by blessing Abraham personally, but he has blessed all the nations of the earth by crediting every believer with righteousness through faith and the complete forgiveness of sins.</a:t>
            </a:r>
          </a:p>
        </p:txBody>
      </p:sp>
    </p:spTree>
    <p:extLst>
      <p:ext uri="{BB962C8B-B14F-4D97-AF65-F5344CB8AC3E}">
        <p14:creationId xmlns:p14="http://schemas.microsoft.com/office/powerpoint/2010/main" val="13385876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Faith or Works? Faith Apart from Works</a:t>
            </a:r>
            <a:endParaRPr lang="en-US" sz="3600" dirty="0"/>
          </a:p>
        </p:txBody>
      </p:sp>
      <p:sp>
        <p:nvSpPr>
          <p:cNvPr id="3" name="Content Placeholder 2"/>
          <p:cNvSpPr>
            <a:spLocks noGrp="1"/>
          </p:cNvSpPr>
          <p:nvPr>
            <p:ph idx="1"/>
          </p:nvPr>
        </p:nvSpPr>
        <p:spPr>
          <a:xfrm>
            <a:off x="457200" y="770709"/>
            <a:ext cx="8229600" cy="3823914"/>
          </a:xfrm>
        </p:spPr>
        <p:txBody>
          <a:bodyPr>
            <a:normAutofit lnSpcReduction="10000"/>
          </a:bodyPr>
          <a:lstStyle/>
          <a:p>
            <a:pPr marL="0" indent="0">
              <a:buNone/>
            </a:pPr>
            <a:r>
              <a:rPr lang="en-US" dirty="0"/>
              <a:t>True faith in Elohim does not result in freedom from Elohim's law or rejection of Elohim's law.  True faith results in the complete surrender of one's heart to the will of Elohim, which is spelled out in his holy law.  So, since true faith results in obedience, it is </a:t>
            </a:r>
            <a:r>
              <a:rPr lang="en-US" dirty="0" smtClean="0"/>
              <a:t>accurate </a:t>
            </a:r>
            <a:r>
              <a:rPr lang="en-US" dirty="0"/>
              <a:t>to say that righteousness is credited to those </a:t>
            </a:r>
            <a:r>
              <a:rPr lang="en-US" dirty="0" smtClean="0"/>
              <a:t>whose </a:t>
            </a:r>
            <a:r>
              <a:rPr lang="en-US" u="sng" dirty="0" smtClean="0"/>
              <a:t>belief manifests in obedience</a:t>
            </a:r>
            <a:r>
              <a:rPr lang="en-US" dirty="0" smtClean="0"/>
              <a:t>.</a:t>
            </a:r>
            <a:endParaRPr lang="en-US" dirty="0"/>
          </a:p>
        </p:txBody>
      </p:sp>
    </p:spTree>
    <p:extLst>
      <p:ext uri="{BB962C8B-B14F-4D97-AF65-F5344CB8AC3E}">
        <p14:creationId xmlns:p14="http://schemas.microsoft.com/office/powerpoint/2010/main" val="20800649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James Confirms</a:t>
            </a:r>
            <a:endParaRPr lang="en-US" sz="3600" dirty="0"/>
          </a:p>
        </p:txBody>
      </p:sp>
      <p:sp>
        <p:nvSpPr>
          <p:cNvPr id="3" name="Content Placeholder 2"/>
          <p:cNvSpPr>
            <a:spLocks noGrp="1"/>
          </p:cNvSpPr>
          <p:nvPr>
            <p:ph idx="1"/>
          </p:nvPr>
        </p:nvSpPr>
        <p:spPr>
          <a:xfrm>
            <a:off x="457200" y="770709"/>
            <a:ext cx="8229600" cy="3823914"/>
          </a:xfrm>
        </p:spPr>
        <p:txBody>
          <a:bodyPr>
            <a:normAutofit fontScale="85000" lnSpcReduction="20000"/>
          </a:bodyPr>
          <a:lstStyle/>
          <a:p>
            <a:pPr marL="0" indent="0">
              <a:buNone/>
            </a:pPr>
            <a:r>
              <a:rPr lang="en-US" b="1" dirty="0" smtClean="0"/>
              <a:t>"</a:t>
            </a:r>
            <a:r>
              <a:rPr lang="en-US" b="1" dirty="0"/>
              <a:t>I will show you my faith by what I do"</a:t>
            </a:r>
            <a:r>
              <a:rPr lang="en-US" dirty="0"/>
              <a:t> (James 2:18). Moreover, James explains that Abraham was credited with righteousness because his obedience underlined his real faith:</a:t>
            </a:r>
          </a:p>
          <a:p>
            <a:pPr marL="0" indent="0">
              <a:buNone/>
            </a:pPr>
            <a:r>
              <a:rPr lang="en-US" b="1" dirty="0"/>
              <a:t>"Was not our ancestor Abraham considered righteous for what he did when he offered his son Isaac on the altar? You see that his faith and his actions were working together, and his faith was made complete by what he did. And the scripture was fulfilled that says, "Abraham believed Elohim, and it was credited to him as righteousness</a:t>
            </a:r>
            <a:r>
              <a:rPr lang="en-US" b="1" dirty="0" smtClean="0"/>
              <a:t>"</a:t>
            </a:r>
            <a:endParaRPr lang="en-US" b="1" dirty="0"/>
          </a:p>
        </p:txBody>
      </p:sp>
    </p:spTree>
    <p:extLst>
      <p:ext uri="{BB962C8B-B14F-4D97-AF65-F5344CB8AC3E}">
        <p14:creationId xmlns:p14="http://schemas.microsoft.com/office/powerpoint/2010/main" val="3696134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Promise of Offspring (Seed)</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10000"/>
          </a:bodyPr>
          <a:lstStyle/>
          <a:p>
            <a:pPr marL="0" indent="0">
              <a:buNone/>
            </a:pPr>
            <a:r>
              <a:rPr lang="en-US" dirty="0" smtClean="0"/>
              <a:t> </a:t>
            </a:r>
            <a:r>
              <a:rPr lang="en-US" baseline="30000" dirty="0"/>
              <a:t>7</a:t>
            </a:r>
            <a:r>
              <a:rPr lang="en-US" dirty="0"/>
              <a:t> Yahuwah appeared to </a:t>
            </a:r>
            <a:r>
              <a:rPr lang="en-US" dirty="0" err="1"/>
              <a:t>Avram</a:t>
            </a:r>
            <a:r>
              <a:rPr lang="en-US" dirty="0"/>
              <a:t> and said, "To your offspring I will give this land." So he built an altar there to Yahuwah, who had appeared to him</a:t>
            </a:r>
            <a:r>
              <a:rPr lang="en-US" dirty="0" smtClean="0"/>
              <a:t>. </a:t>
            </a:r>
            <a:r>
              <a:rPr lang="en-US" dirty="0" err="1" smtClean="0"/>
              <a:t>Beresheet</a:t>
            </a:r>
            <a:r>
              <a:rPr lang="en-US" dirty="0" smtClean="0"/>
              <a:t> 12</a:t>
            </a:r>
          </a:p>
          <a:p>
            <a:pPr marL="0" indent="0">
              <a:buNone/>
            </a:pPr>
            <a:r>
              <a:rPr lang="en-US" dirty="0"/>
              <a:t>And again, </a:t>
            </a:r>
            <a:r>
              <a:rPr lang="en-US" b="1" dirty="0"/>
              <a:t>"the whole land of Canaan, where you are now an alien, I will give as an everlasting possession to you and your descendants after you; and I will be their Elohim"</a:t>
            </a:r>
            <a:r>
              <a:rPr lang="en-US" dirty="0"/>
              <a:t> (Genesis 17:8).</a:t>
            </a:r>
          </a:p>
          <a:p>
            <a:pPr marL="0" indent="0">
              <a:buNone/>
            </a:pPr>
            <a:endParaRPr lang="en-US" dirty="0"/>
          </a:p>
        </p:txBody>
      </p:sp>
    </p:spTree>
    <p:extLst>
      <p:ext uri="{BB962C8B-B14F-4D97-AF65-F5344CB8AC3E}">
        <p14:creationId xmlns:p14="http://schemas.microsoft.com/office/powerpoint/2010/main" val="430681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How Much Offspring?</a:t>
            </a:r>
            <a:endParaRPr lang="en-US" sz="3600" dirty="0"/>
          </a:p>
        </p:txBody>
      </p:sp>
      <p:sp>
        <p:nvSpPr>
          <p:cNvPr id="3" name="Content Placeholder 2"/>
          <p:cNvSpPr>
            <a:spLocks noGrp="1"/>
          </p:cNvSpPr>
          <p:nvPr>
            <p:ph idx="1"/>
          </p:nvPr>
        </p:nvSpPr>
        <p:spPr>
          <a:xfrm>
            <a:off x="457200" y="770709"/>
            <a:ext cx="8229600" cy="3823914"/>
          </a:xfrm>
        </p:spPr>
        <p:txBody>
          <a:bodyPr>
            <a:normAutofit fontScale="85000" lnSpcReduction="20000"/>
          </a:bodyPr>
          <a:lstStyle/>
          <a:p>
            <a:pPr marL="0" indent="0">
              <a:buNone/>
            </a:pPr>
            <a:r>
              <a:rPr lang="en-US" dirty="0" smtClean="0"/>
              <a:t> </a:t>
            </a:r>
            <a:r>
              <a:rPr lang="en-US" baseline="30000" dirty="0"/>
              <a:t>14</a:t>
            </a:r>
            <a:r>
              <a:rPr lang="en-US" dirty="0"/>
              <a:t> Yahuwah said to </a:t>
            </a:r>
            <a:r>
              <a:rPr lang="en-US" dirty="0" err="1"/>
              <a:t>Avram</a:t>
            </a:r>
            <a:r>
              <a:rPr lang="en-US" dirty="0"/>
              <a:t> after Lot had parted from him, "Lift up your eyes from where you are and look north and south, east and west.</a:t>
            </a:r>
          </a:p>
          <a:p>
            <a:pPr marL="0" indent="0">
              <a:buNone/>
            </a:pPr>
            <a:r>
              <a:rPr lang="en-US" dirty="0"/>
              <a:t> </a:t>
            </a:r>
            <a:r>
              <a:rPr lang="en-US" baseline="30000" dirty="0"/>
              <a:t>15</a:t>
            </a:r>
            <a:r>
              <a:rPr lang="en-US" dirty="0"/>
              <a:t> All the land that you see I will give to you and your offspring forever.</a:t>
            </a:r>
          </a:p>
          <a:p>
            <a:pPr marL="0" indent="0">
              <a:buNone/>
            </a:pPr>
            <a:r>
              <a:rPr lang="en-US" dirty="0"/>
              <a:t> </a:t>
            </a:r>
            <a:r>
              <a:rPr lang="en-US" baseline="30000" dirty="0"/>
              <a:t>16</a:t>
            </a:r>
            <a:r>
              <a:rPr lang="en-US" dirty="0"/>
              <a:t> I will make your offspring like the dust of the earth, so that if anyone could count the dust, then your offspring could be counted.</a:t>
            </a:r>
          </a:p>
          <a:p>
            <a:pPr marL="0" indent="0">
              <a:buNone/>
            </a:pPr>
            <a:r>
              <a:rPr lang="en-US" dirty="0"/>
              <a:t> </a:t>
            </a:r>
            <a:r>
              <a:rPr lang="en-US" baseline="30000" dirty="0"/>
              <a:t>17</a:t>
            </a:r>
            <a:r>
              <a:rPr lang="en-US" dirty="0"/>
              <a:t> Go, walk through the length and breadth of the land, for I am giving it to you</a:t>
            </a:r>
            <a:r>
              <a:rPr lang="en-US" dirty="0" smtClean="0"/>
              <a:t>.“ </a:t>
            </a:r>
            <a:r>
              <a:rPr lang="en-US" dirty="0" err="1" smtClean="0"/>
              <a:t>Beresheet</a:t>
            </a:r>
            <a:r>
              <a:rPr lang="en-US" dirty="0" smtClean="0"/>
              <a:t> 13</a:t>
            </a:r>
            <a:endParaRPr lang="en-US" dirty="0"/>
          </a:p>
        </p:txBody>
      </p:sp>
    </p:spTree>
    <p:extLst>
      <p:ext uri="{BB962C8B-B14F-4D97-AF65-F5344CB8AC3E}">
        <p14:creationId xmlns:p14="http://schemas.microsoft.com/office/powerpoint/2010/main" val="1785133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Many Descendants of Avraham</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dirty="0"/>
              <a:t>Elohim shortly thereafter began to fulfill this promise by raising up from Abraham the great nation of Israel through Isaac and Jacob. All of them were descendants of Abraham by human birth, but only some of them became spiritual descendants of Abraham by means of their faith in Elohim. </a:t>
            </a:r>
            <a:r>
              <a:rPr lang="en-US" dirty="0" smtClean="0"/>
              <a:t>So</a:t>
            </a:r>
            <a:r>
              <a:rPr lang="en-US" dirty="0"/>
              <a:t>, </a:t>
            </a:r>
            <a:r>
              <a:rPr lang="en-US" dirty="0" smtClean="0"/>
              <a:t>just before entering the Land, </a:t>
            </a:r>
            <a:r>
              <a:rPr lang="en-US" dirty="0"/>
              <a:t>Moses spoke to the new generation and said, </a:t>
            </a:r>
            <a:r>
              <a:rPr lang="en-US" b="1" dirty="0"/>
              <a:t>"Yahuwah your Elohim has increased your numbers so that today you are as many as the stars in the sky" </a:t>
            </a:r>
            <a:r>
              <a:rPr lang="en-US" dirty="0"/>
              <a:t>(Deut.1:11).</a:t>
            </a:r>
          </a:p>
        </p:txBody>
      </p:sp>
    </p:spTree>
    <p:extLst>
      <p:ext uri="{BB962C8B-B14F-4D97-AF65-F5344CB8AC3E}">
        <p14:creationId xmlns:p14="http://schemas.microsoft.com/office/powerpoint/2010/main" val="13094761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err="1" smtClean="0"/>
              <a:t>Yahusha</a:t>
            </a:r>
            <a:r>
              <a:rPr lang="en-US" sz="3600" dirty="0" smtClean="0"/>
              <a:t> is That Promised Seed</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b="1" dirty="0"/>
              <a:t>"the promises were spoken to Abraham and to his seed. The Scripture does not say 'and to seeds,' meaning many people, but 'and to your seed,' meaning one person, who is Messiah"</a:t>
            </a:r>
            <a:r>
              <a:rPr lang="en-US" dirty="0"/>
              <a:t> (3:16)</a:t>
            </a:r>
          </a:p>
        </p:txBody>
      </p:sp>
    </p:spTree>
    <p:extLst>
      <p:ext uri="{BB962C8B-B14F-4D97-AF65-F5344CB8AC3E}">
        <p14:creationId xmlns:p14="http://schemas.microsoft.com/office/powerpoint/2010/main" val="1791233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Who Are Avraham’s Offspring?</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10000"/>
          </a:bodyPr>
          <a:lstStyle/>
          <a:p>
            <a:pPr marL="0" indent="0">
              <a:buNone/>
            </a:pPr>
            <a:r>
              <a:rPr lang="en-US" dirty="0" smtClean="0"/>
              <a:t>The </a:t>
            </a:r>
            <a:r>
              <a:rPr lang="en-US" dirty="0"/>
              <a:t>apostle Paul wants us to</a:t>
            </a:r>
          </a:p>
          <a:p>
            <a:pPr marL="0" indent="0">
              <a:buNone/>
            </a:pPr>
            <a:r>
              <a:rPr lang="en-US" b="1" dirty="0"/>
              <a:t>understand, then, that those who believe are children (offspring) of Abraham. The Scripture foresaw that Elohim would justify the Gentiles by faith, and announced the gospel in advance to Abraham: "All nations will be blessed through you." So those who have faith are blessed along with Abraham, the man of faith (Galatians 3:7-9).</a:t>
            </a:r>
          </a:p>
          <a:p>
            <a:pPr marL="0" indent="0">
              <a:buNone/>
            </a:pPr>
            <a:endParaRPr lang="en-US" dirty="0"/>
          </a:p>
        </p:txBody>
      </p:sp>
    </p:spTree>
    <p:extLst>
      <p:ext uri="{BB962C8B-B14F-4D97-AF65-F5344CB8AC3E}">
        <p14:creationId xmlns:p14="http://schemas.microsoft.com/office/powerpoint/2010/main" val="167499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3" y="205979"/>
            <a:ext cx="8640417" cy="564730"/>
          </a:xfrm>
        </p:spPr>
        <p:txBody>
          <a:bodyPr>
            <a:noAutofit/>
          </a:bodyPr>
          <a:lstStyle/>
          <a:p>
            <a:r>
              <a:rPr lang="en-US" sz="3200" dirty="0" smtClean="0"/>
              <a:t>Those Who are of The Faith of Avraham</a:t>
            </a:r>
            <a:endParaRPr lang="en-US" sz="3200" dirty="0"/>
          </a:p>
        </p:txBody>
      </p:sp>
      <p:sp>
        <p:nvSpPr>
          <p:cNvPr id="3" name="Content Placeholder 2"/>
          <p:cNvSpPr>
            <a:spLocks noGrp="1"/>
          </p:cNvSpPr>
          <p:nvPr>
            <p:ph idx="1"/>
          </p:nvPr>
        </p:nvSpPr>
        <p:spPr>
          <a:xfrm>
            <a:off x="457200" y="770709"/>
            <a:ext cx="8229600" cy="3823914"/>
          </a:xfrm>
        </p:spPr>
        <p:txBody>
          <a:bodyPr>
            <a:normAutofit fontScale="92500"/>
          </a:bodyPr>
          <a:lstStyle/>
          <a:p>
            <a:pPr marL="0" indent="0">
              <a:buNone/>
            </a:pPr>
            <a:r>
              <a:rPr lang="en-US" dirty="0" smtClean="0"/>
              <a:t>When </a:t>
            </a:r>
            <a:r>
              <a:rPr lang="en-US" dirty="0"/>
              <a:t>Elohim promised to raise up countless descendants from Abraham and to bless them, he was not talking about just Abraham's physical descendants. Elohim's intention was to raise up and bless a multitude of believers who had faith like Abraham. In Galatians 3:29, Paul explains that </a:t>
            </a:r>
            <a:r>
              <a:rPr lang="en-US" b="1" dirty="0"/>
              <a:t>"if you belong to Messiah, then you are Abraham's seed, and heirs according to the promise."</a:t>
            </a:r>
            <a:endParaRPr lang="en-US" dirty="0"/>
          </a:p>
        </p:txBody>
      </p:sp>
    </p:spTree>
    <p:extLst>
      <p:ext uri="{BB962C8B-B14F-4D97-AF65-F5344CB8AC3E}">
        <p14:creationId xmlns:p14="http://schemas.microsoft.com/office/powerpoint/2010/main" val="29901412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Isaac, Not Ishmael</a:t>
            </a:r>
            <a:endParaRPr lang="en-US" sz="3600" dirty="0"/>
          </a:p>
        </p:txBody>
      </p:sp>
      <p:sp>
        <p:nvSpPr>
          <p:cNvPr id="3" name="Content Placeholder 2"/>
          <p:cNvSpPr>
            <a:spLocks noGrp="1"/>
          </p:cNvSpPr>
          <p:nvPr>
            <p:ph idx="1"/>
          </p:nvPr>
        </p:nvSpPr>
        <p:spPr>
          <a:xfrm>
            <a:off x="457200" y="770709"/>
            <a:ext cx="8229600" cy="3823914"/>
          </a:xfrm>
        </p:spPr>
        <p:txBody>
          <a:bodyPr>
            <a:normAutofit fontScale="55000" lnSpcReduction="20000"/>
          </a:bodyPr>
          <a:lstStyle/>
          <a:p>
            <a:pPr marL="0" indent="0">
              <a:buNone/>
            </a:pPr>
            <a:r>
              <a:rPr lang="en-US" dirty="0"/>
              <a:t> </a:t>
            </a:r>
            <a:r>
              <a:rPr lang="en-US" baseline="30000" dirty="0"/>
              <a:t>8</a:t>
            </a:r>
            <a:r>
              <a:rPr lang="en-US" dirty="0"/>
              <a:t> The child grew and was weaned, and on the day Yitzchak was weaned Avraham held a great feast.</a:t>
            </a:r>
          </a:p>
          <a:p>
            <a:pPr marL="0" indent="0">
              <a:buNone/>
            </a:pPr>
            <a:r>
              <a:rPr lang="en-US" dirty="0"/>
              <a:t> </a:t>
            </a:r>
            <a:r>
              <a:rPr lang="en-US" baseline="30000" dirty="0"/>
              <a:t>9</a:t>
            </a:r>
            <a:r>
              <a:rPr lang="en-US" dirty="0"/>
              <a:t> But Sarah saw that the son whom Hagar the </a:t>
            </a:r>
            <a:r>
              <a:rPr lang="en-US" dirty="0" err="1"/>
              <a:t>Mitzrite</a:t>
            </a:r>
            <a:r>
              <a:rPr lang="en-US" dirty="0"/>
              <a:t> had borne to Avraham was mocking,</a:t>
            </a:r>
          </a:p>
          <a:p>
            <a:pPr marL="0" indent="0">
              <a:buNone/>
            </a:pPr>
            <a:r>
              <a:rPr lang="en-US" dirty="0"/>
              <a:t> </a:t>
            </a:r>
            <a:r>
              <a:rPr lang="en-US" baseline="30000" dirty="0"/>
              <a:t>10</a:t>
            </a:r>
            <a:r>
              <a:rPr lang="en-US" dirty="0"/>
              <a:t> and she said to Avraham, "</a:t>
            </a:r>
            <a:r>
              <a:rPr lang="en-US" u="sng" dirty="0"/>
              <a:t>Get rid of that slave woman and her son, for that slave woman's son will never share in the inheritance with my son Yitzchak</a:t>
            </a:r>
            <a:r>
              <a:rPr lang="en-US" dirty="0"/>
              <a:t>."</a:t>
            </a:r>
          </a:p>
          <a:p>
            <a:pPr marL="0" indent="0">
              <a:buNone/>
            </a:pPr>
            <a:r>
              <a:rPr lang="en-US" dirty="0"/>
              <a:t> </a:t>
            </a:r>
            <a:r>
              <a:rPr lang="en-US" baseline="30000" dirty="0"/>
              <a:t>11</a:t>
            </a:r>
            <a:r>
              <a:rPr lang="en-US" dirty="0"/>
              <a:t> The matter distressed Avraham greatly because it concerned his son.</a:t>
            </a:r>
          </a:p>
          <a:p>
            <a:pPr marL="0" indent="0">
              <a:buNone/>
            </a:pPr>
            <a:r>
              <a:rPr lang="en-US" dirty="0"/>
              <a:t> </a:t>
            </a:r>
            <a:r>
              <a:rPr lang="en-US" baseline="30000" dirty="0"/>
              <a:t>12</a:t>
            </a:r>
            <a:r>
              <a:rPr lang="en-US" dirty="0"/>
              <a:t> But Elohim said to him, "Do not be so distressed about the boy and your maidservant. Listen to whatever Sarah tells you, because </a:t>
            </a:r>
            <a:r>
              <a:rPr lang="en-US" u="sng" dirty="0"/>
              <a:t>it is through Yitzchak that your offspring will be reckoned</a:t>
            </a:r>
            <a:r>
              <a:rPr lang="en-US" dirty="0"/>
              <a:t>.</a:t>
            </a:r>
          </a:p>
          <a:p>
            <a:pPr marL="0" indent="0">
              <a:buNone/>
            </a:pPr>
            <a:r>
              <a:rPr lang="en-US" dirty="0" smtClean="0"/>
              <a:t> </a:t>
            </a:r>
            <a:r>
              <a:rPr lang="en-US" baseline="30000" dirty="0" smtClean="0"/>
              <a:t>13</a:t>
            </a:r>
            <a:r>
              <a:rPr lang="en-US" dirty="0" smtClean="0"/>
              <a:t> I will make the son of the maidservant into a nation also, because he is your offspring.“ Genesis 21</a:t>
            </a:r>
          </a:p>
          <a:p>
            <a:pPr marL="0" indent="0">
              <a:buNone/>
            </a:pPr>
            <a:endParaRPr lang="en-US" dirty="0" smtClean="0"/>
          </a:p>
          <a:p>
            <a:pPr marL="0" indent="0">
              <a:buNone/>
            </a:pPr>
            <a:r>
              <a:rPr lang="en-US" b="1" dirty="0"/>
              <a:t>"you, brothers, like Isaac, are children of the promise"</a:t>
            </a:r>
            <a:r>
              <a:rPr lang="en-US" dirty="0"/>
              <a:t> (Galatians 4:28).</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2619925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Jacob, Not Esau</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a:bodyPr>
          <a:lstStyle/>
          <a:p>
            <a:pPr marL="0" indent="0">
              <a:buNone/>
            </a:pPr>
            <a:r>
              <a:rPr lang="en-US" dirty="0"/>
              <a:t>The word of Yahuwah to </a:t>
            </a:r>
            <a:r>
              <a:rPr lang="en-US" dirty="0" err="1"/>
              <a:t>Yisrael</a:t>
            </a:r>
            <a:r>
              <a:rPr lang="en-US" dirty="0"/>
              <a:t> through Malachi.</a:t>
            </a:r>
          </a:p>
          <a:p>
            <a:pPr marL="0" indent="0">
              <a:buNone/>
            </a:pPr>
            <a:r>
              <a:rPr lang="en-US" dirty="0"/>
              <a:t> </a:t>
            </a:r>
            <a:r>
              <a:rPr lang="en-US" baseline="30000" dirty="0"/>
              <a:t>2</a:t>
            </a:r>
            <a:r>
              <a:rPr lang="en-US" dirty="0"/>
              <a:t> "I have loved you," says Yahuwah. "But you ask, 'How have you loved us?' "Was not Esau </a:t>
            </a:r>
            <a:r>
              <a:rPr lang="en-US" dirty="0" err="1"/>
              <a:t>Ya'acov's</a:t>
            </a:r>
            <a:r>
              <a:rPr lang="en-US" dirty="0"/>
              <a:t> brother?" Yahuwah says. "Yet I have loved </a:t>
            </a:r>
            <a:r>
              <a:rPr lang="en-US" dirty="0" err="1"/>
              <a:t>Ya'acov</a:t>
            </a:r>
            <a:r>
              <a:rPr lang="en-US" dirty="0"/>
              <a:t>,</a:t>
            </a:r>
          </a:p>
          <a:p>
            <a:pPr marL="0" indent="0">
              <a:buNone/>
            </a:pPr>
            <a:r>
              <a:rPr lang="en-US" dirty="0"/>
              <a:t> </a:t>
            </a:r>
            <a:r>
              <a:rPr lang="en-US" baseline="30000" dirty="0"/>
              <a:t>3</a:t>
            </a:r>
            <a:r>
              <a:rPr lang="en-US" dirty="0"/>
              <a:t> but Esau I have hated, and I have turned his mountains into a wasteland and left his inheritance to the desert jackals</a:t>
            </a:r>
            <a:r>
              <a:rPr lang="en-US" dirty="0" smtClean="0"/>
              <a:t>.“ Malachi 1</a:t>
            </a:r>
            <a:endParaRPr lang="en-US" dirty="0"/>
          </a:p>
        </p:txBody>
      </p:sp>
    </p:spTree>
    <p:extLst>
      <p:ext uri="{BB962C8B-B14F-4D97-AF65-F5344CB8AC3E}">
        <p14:creationId xmlns:p14="http://schemas.microsoft.com/office/powerpoint/2010/main" val="7505919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Who Are Abraham’s Descendants?</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10000"/>
          </a:bodyPr>
          <a:lstStyle/>
          <a:p>
            <a:pPr marL="0" indent="0">
              <a:buNone/>
            </a:pPr>
            <a:r>
              <a:rPr lang="en-US" dirty="0" smtClean="0"/>
              <a:t>…not </a:t>
            </a:r>
            <a:r>
              <a:rPr lang="en-US" dirty="0"/>
              <a:t>all who are descended from Israel (the nation) are Israel (Elohim's true, spiritual people). Nor because they are his (natural born) descendants are they all Abraham's children. On the contrary, "It is through Isaac that your offspring will be reckoned." In other words, it is not the natural children who are Elohim's children, but it is the children of the promise who are regarded as Abraham's offspring (Romans 9:6-9</a:t>
            </a:r>
            <a:r>
              <a:rPr lang="en-US" dirty="0" smtClean="0"/>
              <a:t>).</a:t>
            </a:r>
            <a:endParaRPr lang="en-US" dirty="0"/>
          </a:p>
        </p:txBody>
      </p:sp>
    </p:spTree>
    <p:extLst>
      <p:ext uri="{BB962C8B-B14F-4D97-AF65-F5344CB8AC3E}">
        <p14:creationId xmlns:p14="http://schemas.microsoft.com/office/powerpoint/2010/main" val="2383999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r>
              <a:rPr lang="en-US" dirty="0" smtClean="0"/>
              <a:t>The Promised Land</a:t>
            </a:r>
            <a:endParaRPr lang="en-US" dirty="0"/>
          </a:p>
        </p:txBody>
      </p:sp>
      <p:sp>
        <p:nvSpPr>
          <p:cNvPr id="3" name="Content Placeholder 2"/>
          <p:cNvSpPr>
            <a:spLocks noGrp="1"/>
          </p:cNvSpPr>
          <p:nvPr>
            <p:ph idx="1"/>
          </p:nvPr>
        </p:nvSpPr>
        <p:spPr>
          <a:xfrm>
            <a:off x="457200" y="770709"/>
            <a:ext cx="8229600" cy="3823914"/>
          </a:xfrm>
        </p:spPr>
        <p:txBody>
          <a:bodyPr>
            <a:normAutofit fontScale="92500" lnSpcReduction="10000"/>
          </a:bodyPr>
          <a:lstStyle/>
          <a:p>
            <a:pPr marL="0" indent="0">
              <a:buNone/>
            </a:pPr>
            <a:r>
              <a:rPr lang="en-US" dirty="0" smtClean="0"/>
              <a:t>The </a:t>
            </a:r>
            <a:r>
              <a:rPr lang="en-US" dirty="0"/>
              <a:t>third promise Elohim made to Abraham was that of an inheritance of land. Elohim said to Abraham, </a:t>
            </a:r>
            <a:r>
              <a:rPr lang="en-US" b="1" dirty="0"/>
              <a:t>"Lift up your eyes from where you are and look north and south, east and west. All the land that you see I will give to you and your offspring forever"</a:t>
            </a:r>
            <a:r>
              <a:rPr lang="en-US" dirty="0"/>
              <a:t> (Genesis 13:14,15). In Genesis 17:8, Elohim calls the land </a:t>
            </a:r>
            <a:r>
              <a:rPr lang="en-US" b="1" dirty="0"/>
              <a:t>"the whole land of Canaan,"</a:t>
            </a:r>
            <a:r>
              <a:rPr lang="en-US" dirty="0"/>
              <a:t> and in 15:18,19, the boundaries of that land are given. </a:t>
            </a:r>
          </a:p>
        </p:txBody>
      </p:sp>
    </p:spTree>
    <p:extLst>
      <p:ext uri="{BB962C8B-B14F-4D97-AF65-F5344CB8AC3E}">
        <p14:creationId xmlns:p14="http://schemas.microsoft.com/office/powerpoint/2010/main" val="6501611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Whose Land is it, Anyway?</a:t>
            </a:r>
            <a:endParaRPr lang="en-US" sz="3600" dirty="0"/>
          </a:p>
        </p:txBody>
      </p:sp>
      <p:sp>
        <p:nvSpPr>
          <p:cNvPr id="3" name="Content Placeholder 2"/>
          <p:cNvSpPr>
            <a:spLocks noGrp="1"/>
          </p:cNvSpPr>
          <p:nvPr>
            <p:ph idx="1"/>
          </p:nvPr>
        </p:nvSpPr>
        <p:spPr>
          <a:xfrm>
            <a:off x="457200" y="770709"/>
            <a:ext cx="8229600" cy="4198856"/>
          </a:xfrm>
        </p:spPr>
        <p:txBody>
          <a:bodyPr>
            <a:normAutofit fontScale="85000" lnSpcReduction="20000"/>
          </a:bodyPr>
          <a:lstStyle/>
          <a:p>
            <a:pPr marL="0" indent="0">
              <a:buNone/>
            </a:pPr>
            <a:r>
              <a:rPr lang="en-US" dirty="0" smtClean="0"/>
              <a:t>One </a:t>
            </a:r>
            <a:r>
              <a:rPr lang="en-US" dirty="0"/>
              <a:t>of the </a:t>
            </a:r>
            <a:r>
              <a:rPr lang="en-US" dirty="0" smtClean="0"/>
              <a:t>glaring mistakes </a:t>
            </a:r>
            <a:r>
              <a:rPr lang="en-US" dirty="0"/>
              <a:t>of dispensational theology is that they fail to recognize who the recipients of that inheritance are. Yahuwah said to Abraham, "</a:t>
            </a:r>
            <a:r>
              <a:rPr lang="en-US" b="1" dirty="0"/>
              <a:t>to your offspring (or 'seed') I will give this land"</a:t>
            </a:r>
            <a:r>
              <a:rPr lang="en-US" dirty="0"/>
              <a:t> (Genesis 12:7). And again, </a:t>
            </a:r>
            <a:r>
              <a:rPr lang="en-US" b="1" dirty="0"/>
              <a:t>"all the land that you see I will give to you and your offspring ('seed') forever"</a:t>
            </a:r>
            <a:r>
              <a:rPr lang="en-US" dirty="0"/>
              <a:t> (Genesis 13:15). As we just noticed above, Paul makes the point in Galatians that the Messiah is Abraham's seed, and therefore the heir to the land of Canaan. The nation of Israel does not by virtue of their "Jewishness" have the right of inheritance to Canaan as many contemporary Christians and </a:t>
            </a:r>
            <a:r>
              <a:rPr lang="en-US" dirty="0" smtClean="0"/>
              <a:t>Israelis </a:t>
            </a:r>
            <a:r>
              <a:rPr lang="en-US" dirty="0"/>
              <a:t>may think. </a:t>
            </a:r>
          </a:p>
        </p:txBody>
      </p:sp>
    </p:spTree>
    <p:extLst>
      <p:ext uri="{BB962C8B-B14F-4D97-AF65-F5344CB8AC3E}">
        <p14:creationId xmlns:p14="http://schemas.microsoft.com/office/powerpoint/2010/main" val="276506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Land Belongs to Yahuwah</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Elohim commanded through Moses that </a:t>
            </a:r>
            <a:r>
              <a:rPr lang="en-US" b="1" dirty="0"/>
              <a:t>"the land must not be sold permanently, because </a:t>
            </a:r>
            <a:r>
              <a:rPr lang="en-US" b="1" u="sng" dirty="0"/>
              <a:t>the land is mine </a:t>
            </a:r>
            <a:r>
              <a:rPr lang="en-US" b="1" dirty="0"/>
              <a:t>and you are but aliens and my tenants"</a:t>
            </a:r>
            <a:r>
              <a:rPr lang="en-US" dirty="0"/>
              <a:t> (Lev.25:23</a:t>
            </a:r>
            <a:r>
              <a:rPr lang="en-US" dirty="0" smtClean="0"/>
              <a:t>).</a:t>
            </a:r>
            <a:endParaRPr lang="en-US" dirty="0"/>
          </a:p>
        </p:txBody>
      </p:sp>
    </p:spTree>
    <p:extLst>
      <p:ext uri="{BB962C8B-B14F-4D97-AF65-F5344CB8AC3E}">
        <p14:creationId xmlns:p14="http://schemas.microsoft.com/office/powerpoint/2010/main" val="28431584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Son of Yahuwah Inherits</a:t>
            </a:r>
            <a:endParaRPr lang="en-US" sz="3600" dirty="0"/>
          </a:p>
        </p:txBody>
      </p:sp>
      <p:sp>
        <p:nvSpPr>
          <p:cNvPr id="3" name="Content Placeholder 2"/>
          <p:cNvSpPr>
            <a:spLocks noGrp="1"/>
          </p:cNvSpPr>
          <p:nvPr>
            <p:ph idx="1"/>
          </p:nvPr>
        </p:nvSpPr>
        <p:spPr>
          <a:xfrm>
            <a:off x="457200" y="770709"/>
            <a:ext cx="8229600" cy="4212108"/>
          </a:xfrm>
        </p:spPr>
        <p:txBody>
          <a:bodyPr>
            <a:normAutofit fontScale="77500" lnSpcReduction="20000"/>
          </a:bodyPr>
          <a:lstStyle/>
          <a:p>
            <a:pPr marL="0" indent="0">
              <a:buNone/>
            </a:pPr>
            <a:r>
              <a:rPr lang="en-US" dirty="0" err="1" smtClean="0"/>
              <a:t>Yahusha</a:t>
            </a:r>
            <a:r>
              <a:rPr lang="en-US" dirty="0" smtClean="0"/>
              <a:t> </a:t>
            </a:r>
            <a:r>
              <a:rPr lang="en-US" dirty="0"/>
              <a:t>told a parable about Israel and himself. He explained that a landowner rented his land to some farmers and then went on a journey. When harvest time arrived, he sent one servant after another to collect the fruit of the land, but his servants were sent away empty-handed by the farmers. Finally, he sent his own son. </a:t>
            </a:r>
            <a:r>
              <a:rPr lang="en-US" b="1" dirty="0"/>
              <a:t>"But when the tenants saw the son, they said to each other, 'this is the heir. Come, let's kill him and take his inheritance.' So they took him and threw him out of the vineyard and killed him"</a:t>
            </a:r>
            <a:r>
              <a:rPr lang="en-US" dirty="0"/>
              <a:t> (Matthew 21:38,39).  </a:t>
            </a:r>
            <a:r>
              <a:rPr lang="en-US" dirty="0" err="1"/>
              <a:t>Yahusha</a:t>
            </a:r>
            <a:r>
              <a:rPr lang="en-US" dirty="0"/>
              <a:t> related this story to the religious leader of Israel, and concluded, </a:t>
            </a:r>
            <a:r>
              <a:rPr lang="en-US" b="1" dirty="0"/>
              <a:t>"therefore I tell you that the kingdom of Elohim will be taken away from you and given to a people who will produce its fruit"</a:t>
            </a:r>
            <a:r>
              <a:rPr lang="en-US" dirty="0"/>
              <a:t> (21:43).</a:t>
            </a:r>
          </a:p>
        </p:txBody>
      </p:sp>
    </p:spTree>
    <p:extLst>
      <p:ext uri="{BB962C8B-B14F-4D97-AF65-F5344CB8AC3E}">
        <p14:creationId xmlns:p14="http://schemas.microsoft.com/office/powerpoint/2010/main" val="12114743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err="1" smtClean="0"/>
              <a:t>Yahusha</a:t>
            </a:r>
            <a:r>
              <a:rPr lang="en-US" sz="3600" dirty="0" smtClean="0"/>
              <a:t> is the Heir of All Things</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smtClean="0"/>
              <a:t>1</a:t>
            </a:r>
            <a:r>
              <a:rPr lang="en-US" dirty="0" smtClean="0"/>
              <a:t> In </a:t>
            </a:r>
            <a:r>
              <a:rPr lang="en-US" dirty="0"/>
              <a:t>the past Elohim spoke to our forefathers </a:t>
            </a:r>
            <a:r>
              <a:rPr lang="en-US" dirty="0" smtClean="0"/>
              <a:t>through </a:t>
            </a:r>
            <a:r>
              <a:rPr lang="en-US" dirty="0"/>
              <a:t>the prophets at many times and in various ways,</a:t>
            </a:r>
          </a:p>
          <a:p>
            <a:pPr marL="0" indent="0">
              <a:buNone/>
            </a:pPr>
            <a:r>
              <a:rPr lang="en-US" dirty="0"/>
              <a:t> </a:t>
            </a:r>
            <a:r>
              <a:rPr lang="en-US" baseline="30000" dirty="0"/>
              <a:t>2</a:t>
            </a:r>
            <a:r>
              <a:rPr lang="en-US" dirty="0"/>
              <a:t> but in these last days he has spoken to us by his Son, </a:t>
            </a:r>
            <a:r>
              <a:rPr lang="en-US" u="sng" dirty="0"/>
              <a:t>whom he appointed heir of all things</a:t>
            </a:r>
            <a:r>
              <a:rPr lang="en-US" dirty="0"/>
              <a:t>, and through whom he made the universe.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9933969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Followers of Messiah Inherit!</a:t>
            </a:r>
            <a:endParaRPr lang="en-US" sz="3600" dirty="0"/>
          </a:p>
        </p:txBody>
      </p:sp>
      <p:sp>
        <p:nvSpPr>
          <p:cNvPr id="5" name="Content Placeholder 4"/>
          <p:cNvSpPr>
            <a:spLocks noGrp="1"/>
          </p:cNvSpPr>
          <p:nvPr>
            <p:ph idx="1"/>
          </p:nvPr>
        </p:nvSpPr>
        <p:spPr>
          <a:xfrm>
            <a:off x="457200" y="927652"/>
            <a:ext cx="8229600" cy="3666971"/>
          </a:xfrm>
        </p:spPr>
        <p:txBody>
          <a:bodyPr>
            <a:normAutofit/>
          </a:bodyPr>
          <a:lstStyle/>
          <a:p>
            <a:pPr marL="0" indent="0">
              <a:buNone/>
            </a:pPr>
            <a:r>
              <a:rPr lang="en-US" dirty="0"/>
              <a:t>And the land of the promise will </a:t>
            </a:r>
            <a:r>
              <a:rPr lang="en-US" dirty="0" smtClean="0"/>
              <a:t>given </a:t>
            </a:r>
            <a:r>
              <a:rPr lang="en-US" dirty="0"/>
              <a:t>to the people who </a:t>
            </a:r>
            <a:r>
              <a:rPr lang="en-US" dirty="0" smtClean="0"/>
              <a:t>put </a:t>
            </a:r>
            <a:r>
              <a:rPr lang="en-US" dirty="0"/>
              <a:t>their faith in </a:t>
            </a:r>
            <a:r>
              <a:rPr lang="en-US" dirty="0" err="1"/>
              <a:t>Yahusha</a:t>
            </a:r>
            <a:r>
              <a:rPr lang="en-US" dirty="0"/>
              <a:t>, not merely to the physical descendants </a:t>
            </a:r>
            <a:r>
              <a:rPr lang="en-US" dirty="0" smtClean="0"/>
              <a:t>of Abraham.  Paul </a:t>
            </a:r>
            <a:r>
              <a:rPr lang="en-US" dirty="0"/>
              <a:t>tells us </a:t>
            </a:r>
            <a:r>
              <a:rPr lang="en-US" dirty="0" smtClean="0"/>
              <a:t>that “if </a:t>
            </a:r>
            <a:r>
              <a:rPr lang="en-US" dirty="0"/>
              <a:t>we </a:t>
            </a:r>
            <a:r>
              <a:rPr lang="en-US" dirty="0" smtClean="0"/>
              <a:t>are </a:t>
            </a:r>
            <a:r>
              <a:rPr lang="en-US" dirty="0"/>
              <a:t>children (of Elohim), then we are heirs - heirs of Elohim and </a:t>
            </a:r>
            <a:r>
              <a:rPr lang="en-US" dirty="0" smtClean="0"/>
              <a:t>co-heirs </a:t>
            </a:r>
            <a:r>
              <a:rPr lang="en-US" dirty="0"/>
              <a:t>with </a:t>
            </a:r>
            <a:r>
              <a:rPr lang="en-US" dirty="0" smtClean="0"/>
              <a:t>Messiah” (Romans </a:t>
            </a:r>
            <a:r>
              <a:rPr lang="en-US" dirty="0"/>
              <a:t>8:17)</a:t>
            </a:r>
          </a:p>
        </p:txBody>
      </p:sp>
    </p:spTree>
    <p:extLst>
      <p:ext uri="{BB962C8B-B14F-4D97-AF65-F5344CB8AC3E}">
        <p14:creationId xmlns:p14="http://schemas.microsoft.com/office/powerpoint/2010/main" val="13160058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Covenant With Abraham</a:t>
            </a:r>
            <a:endParaRPr lang="en-US" sz="3600" dirty="0"/>
          </a:p>
        </p:txBody>
      </p:sp>
      <p:sp>
        <p:nvSpPr>
          <p:cNvPr id="3" name="Content Placeholder 2"/>
          <p:cNvSpPr>
            <a:spLocks noGrp="1"/>
          </p:cNvSpPr>
          <p:nvPr>
            <p:ph idx="1"/>
          </p:nvPr>
        </p:nvSpPr>
        <p:spPr>
          <a:xfrm>
            <a:off x="457200" y="770709"/>
            <a:ext cx="8229600" cy="3823914"/>
          </a:xfrm>
        </p:spPr>
        <p:txBody>
          <a:bodyPr>
            <a:normAutofit lnSpcReduction="10000"/>
          </a:bodyPr>
          <a:lstStyle/>
          <a:p>
            <a:pPr marL="0" indent="0">
              <a:buNone/>
            </a:pPr>
            <a:r>
              <a:rPr lang="en-US" dirty="0" smtClean="0"/>
              <a:t>I </a:t>
            </a:r>
            <a:r>
              <a:rPr lang="en-US" dirty="0"/>
              <a:t>will establish my covenant as an everlasting covenant between me and you and your descendants after you for the generations to come, to be your Elohim and the Elohim of your descendants after you. The whole land of Canaan...I will give as an everlasting possession to you and your descendants after you; and I will be your Elohim (Genesis 17:7,8).</a:t>
            </a:r>
          </a:p>
        </p:txBody>
      </p:sp>
    </p:spTree>
    <p:extLst>
      <p:ext uri="{BB962C8B-B14F-4D97-AF65-F5344CB8AC3E}">
        <p14:creationId xmlns:p14="http://schemas.microsoft.com/office/powerpoint/2010/main" val="5906143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200" dirty="0" smtClean="0"/>
              <a:t>Did Abraham Receive What Was Promised?</a:t>
            </a:r>
            <a:endParaRPr lang="en-US" sz="3200" dirty="0"/>
          </a:p>
        </p:txBody>
      </p:sp>
      <p:sp>
        <p:nvSpPr>
          <p:cNvPr id="3" name="Content Placeholder 2"/>
          <p:cNvSpPr>
            <a:spLocks noGrp="1"/>
          </p:cNvSpPr>
          <p:nvPr>
            <p:ph idx="1"/>
          </p:nvPr>
        </p:nvSpPr>
        <p:spPr>
          <a:xfrm>
            <a:off x="457200" y="770709"/>
            <a:ext cx="8229600" cy="3823914"/>
          </a:xfrm>
        </p:spPr>
        <p:txBody>
          <a:bodyPr>
            <a:normAutofit lnSpcReduction="10000"/>
          </a:bodyPr>
          <a:lstStyle/>
          <a:p>
            <a:pPr marL="0" indent="0">
              <a:buNone/>
            </a:pPr>
            <a:r>
              <a:rPr lang="en-US" sz="2800" baseline="30000" dirty="0"/>
              <a:t>15</a:t>
            </a:r>
            <a:r>
              <a:rPr lang="en-US" sz="2800" dirty="0"/>
              <a:t> And so after waiting patiently, Avraham received what was promised. Hebrews </a:t>
            </a:r>
            <a:r>
              <a:rPr lang="en-US" sz="2800" dirty="0" smtClean="0"/>
              <a:t>6</a:t>
            </a:r>
          </a:p>
          <a:p>
            <a:pPr marL="0" indent="0">
              <a:buNone/>
            </a:pPr>
            <a:r>
              <a:rPr lang="en-US" sz="2800" dirty="0" smtClean="0"/>
              <a:t>What did he receive?</a:t>
            </a:r>
          </a:p>
          <a:p>
            <a:pPr marL="0" lvl="0" indent="0">
              <a:buNone/>
            </a:pPr>
            <a:r>
              <a:rPr lang="en-US" sz="2200" dirty="0">
                <a:solidFill>
                  <a:prstClr val="black"/>
                </a:solidFill>
              </a:rPr>
              <a:t> </a:t>
            </a:r>
            <a:r>
              <a:rPr lang="en-US" sz="2400" baseline="30000" dirty="0">
                <a:solidFill>
                  <a:prstClr val="black"/>
                </a:solidFill>
              </a:rPr>
              <a:t>13</a:t>
            </a:r>
            <a:r>
              <a:rPr lang="en-US" sz="2400" dirty="0">
                <a:solidFill>
                  <a:prstClr val="black"/>
                </a:solidFill>
              </a:rPr>
              <a:t> When Elohim made his promise to Avraham, since there was no one greater for him to swear by, he swore by himself,</a:t>
            </a:r>
          </a:p>
          <a:p>
            <a:pPr marL="0" lvl="0" indent="0">
              <a:buNone/>
            </a:pPr>
            <a:r>
              <a:rPr lang="en-US" sz="2400" dirty="0">
                <a:solidFill>
                  <a:prstClr val="black"/>
                </a:solidFill>
              </a:rPr>
              <a:t> </a:t>
            </a:r>
            <a:r>
              <a:rPr lang="en-US" sz="2400" baseline="30000" dirty="0">
                <a:solidFill>
                  <a:prstClr val="black"/>
                </a:solidFill>
              </a:rPr>
              <a:t>14</a:t>
            </a:r>
            <a:r>
              <a:rPr lang="en-US" sz="2400" dirty="0">
                <a:solidFill>
                  <a:prstClr val="black"/>
                </a:solidFill>
              </a:rPr>
              <a:t> saying, "I will surely bless you and give you many descendants."</a:t>
            </a:r>
          </a:p>
          <a:p>
            <a:pPr marL="0" lvl="0" indent="0">
              <a:buNone/>
            </a:pPr>
            <a:r>
              <a:rPr lang="en-US" sz="2400" dirty="0">
                <a:solidFill>
                  <a:prstClr val="black"/>
                </a:solidFill>
              </a:rPr>
              <a:t> </a:t>
            </a:r>
            <a:r>
              <a:rPr lang="en-US" sz="2400" baseline="30000" dirty="0">
                <a:solidFill>
                  <a:prstClr val="black"/>
                </a:solidFill>
              </a:rPr>
              <a:t>15</a:t>
            </a:r>
            <a:r>
              <a:rPr lang="en-US" sz="2400" dirty="0">
                <a:solidFill>
                  <a:prstClr val="black"/>
                </a:solidFill>
              </a:rPr>
              <a:t> And so after waiting patiently, Avraham received what was promised. Hebrews </a:t>
            </a:r>
            <a:r>
              <a:rPr lang="en-US" sz="2400" dirty="0" smtClean="0">
                <a:solidFill>
                  <a:prstClr val="black"/>
                </a:solidFill>
              </a:rPr>
              <a:t>6</a:t>
            </a:r>
            <a:endParaRPr lang="en-US" sz="3600" dirty="0"/>
          </a:p>
          <a:p>
            <a:pPr marL="0" indent="0">
              <a:buNone/>
            </a:pPr>
            <a:endParaRPr lang="en-US" dirty="0"/>
          </a:p>
        </p:txBody>
      </p:sp>
    </p:spTree>
    <p:extLst>
      <p:ext uri="{BB962C8B-B14F-4D97-AF65-F5344CB8AC3E}">
        <p14:creationId xmlns:p14="http://schemas.microsoft.com/office/powerpoint/2010/main" val="8718795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He Received One Promise</a:t>
            </a:r>
            <a:endParaRPr lang="en-US" sz="3600" dirty="0"/>
          </a:p>
        </p:txBody>
      </p:sp>
      <p:sp>
        <p:nvSpPr>
          <p:cNvPr id="3" name="Content Placeholder 2"/>
          <p:cNvSpPr>
            <a:spLocks noGrp="1"/>
          </p:cNvSpPr>
          <p:nvPr>
            <p:ph idx="1"/>
          </p:nvPr>
        </p:nvSpPr>
        <p:spPr>
          <a:xfrm>
            <a:off x="457200" y="770709"/>
            <a:ext cx="8229600" cy="3823914"/>
          </a:xfrm>
        </p:spPr>
        <p:txBody>
          <a:bodyPr>
            <a:normAutofit fontScale="62500" lnSpcReduction="20000"/>
          </a:bodyPr>
          <a:lstStyle/>
          <a:p>
            <a:pPr marL="0" indent="0">
              <a:buNone/>
            </a:pPr>
            <a:r>
              <a:rPr lang="en-US" baseline="30000" dirty="0"/>
              <a:t>8</a:t>
            </a:r>
            <a:r>
              <a:rPr lang="en-US" dirty="0"/>
              <a:t> By faith Avraham, when called to go to a place he would later receive as his inheritance, obeyed and went, even though he did not know where he was going.</a:t>
            </a:r>
          </a:p>
          <a:p>
            <a:pPr marL="0" indent="0">
              <a:buNone/>
            </a:pPr>
            <a:r>
              <a:rPr lang="en-US" dirty="0"/>
              <a:t> </a:t>
            </a:r>
            <a:r>
              <a:rPr lang="en-US" baseline="30000" dirty="0"/>
              <a:t>9</a:t>
            </a:r>
            <a:r>
              <a:rPr lang="en-US" dirty="0"/>
              <a:t> By faith he made his home in the promised land like a stranger in a foreign country; he lived in tents, as did Yitzchak and </a:t>
            </a:r>
            <a:r>
              <a:rPr lang="en-US" dirty="0" err="1"/>
              <a:t>Ya'acov</a:t>
            </a:r>
            <a:r>
              <a:rPr lang="en-US" dirty="0"/>
              <a:t>, who were heirs with him of the same promise.</a:t>
            </a:r>
          </a:p>
          <a:p>
            <a:pPr marL="0" indent="0">
              <a:buNone/>
            </a:pPr>
            <a:r>
              <a:rPr lang="en-US" dirty="0"/>
              <a:t> </a:t>
            </a:r>
            <a:r>
              <a:rPr lang="en-US" baseline="30000" dirty="0"/>
              <a:t>10</a:t>
            </a:r>
            <a:r>
              <a:rPr lang="en-US" dirty="0"/>
              <a:t> For he was looking forward to the city with foundations, whose architect and builder is Elohim.</a:t>
            </a:r>
          </a:p>
          <a:p>
            <a:pPr marL="0" indent="0">
              <a:buNone/>
            </a:pPr>
            <a:r>
              <a:rPr lang="en-US" dirty="0"/>
              <a:t> </a:t>
            </a:r>
            <a:r>
              <a:rPr lang="en-US" baseline="30000" dirty="0"/>
              <a:t>11</a:t>
            </a:r>
            <a:r>
              <a:rPr lang="en-US" dirty="0"/>
              <a:t> By faith Avraham, even though he was past age-- and Sarah herself was barren-- was enabled to become a father because he considered him faithful who had made the promise.</a:t>
            </a:r>
          </a:p>
          <a:p>
            <a:pPr marL="0" indent="0">
              <a:buNone/>
            </a:pPr>
            <a:r>
              <a:rPr lang="en-US" dirty="0"/>
              <a:t> </a:t>
            </a:r>
            <a:r>
              <a:rPr lang="en-US" baseline="30000" dirty="0"/>
              <a:t>12</a:t>
            </a:r>
            <a:r>
              <a:rPr lang="en-US" dirty="0"/>
              <a:t> And so from this one man, and he as good as dead, </a:t>
            </a:r>
            <a:r>
              <a:rPr lang="en-US" u="sng" dirty="0"/>
              <a:t>came descendants as numerous as the stars in the sky and as countless as the sand on the seashore</a:t>
            </a:r>
            <a:r>
              <a:rPr lang="en-US" dirty="0" smtClean="0"/>
              <a:t>.  Hebrews 11</a:t>
            </a:r>
            <a:endParaRPr lang="en-US" dirty="0"/>
          </a:p>
        </p:txBody>
      </p:sp>
    </p:spTree>
    <p:extLst>
      <p:ext uri="{BB962C8B-B14F-4D97-AF65-F5344CB8AC3E}">
        <p14:creationId xmlns:p14="http://schemas.microsoft.com/office/powerpoint/2010/main" val="8580257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Avraham </a:t>
            </a:r>
            <a:r>
              <a:rPr lang="en-US" sz="3600" u="sng" dirty="0" smtClean="0"/>
              <a:t>Did Not</a:t>
            </a:r>
            <a:r>
              <a:rPr lang="en-US" sz="3600" dirty="0" smtClean="0"/>
              <a:t> Receive the Promises</a:t>
            </a:r>
            <a:endParaRPr lang="en-US" sz="3600" dirty="0"/>
          </a:p>
        </p:txBody>
      </p:sp>
      <p:sp>
        <p:nvSpPr>
          <p:cNvPr id="3" name="Content Placeholder 2"/>
          <p:cNvSpPr>
            <a:spLocks noGrp="1"/>
          </p:cNvSpPr>
          <p:nvPr>
            <p:ph idx="1"/>
          </p:nvPr>
        </p:nvSpPr>
        <p:spPr>
          <a:xfrm>
            <a:off x="457200" y="770709"/>
            <a:ext cx="8229600" cy="3823914"/>
          </a:xfrm>
        </p:spPr>
        <p:txBody>
          <a:bodyPr>
            <a:normAutofit fontScale="77500" lnSpcReduction="20000"/>
          </a:bodyPr>
          <a:lstStyle/>
          <a:p>
            <a:pPr marL="0" indent="0">
              <a:buNone/>
            </a:pPr>
            <a:r>
              <a:rPr lang="en-US" dirty="0" smtClean="0"/>
              <a:t> </a:t>
            </a:r>
            <a:r>
              <a:rPr lang="en-US" baseline="30000" dirty="0"/>
              <a:t>13</a:t>
            </a:r>
            <a:r>
              <a:rPr lang="en-US" dirty="0"/>
              <a:t> All these people were still living by faith when they died. </a:t>
            </a:r>
            <a:r>
              <a:rPr lang="en-US" u="sng" dirty="0"/>
              <a:t>They did not receive the things promised</a:t>
            </a:r>
            <a:r>
              <a:rPr lang="en-US" dirty="0"/>
              <a:t>; they only saw them and welcomed them from a distance. And they admitted that they were aliens and strangers on earth.</a:t>
            </a:r>
          </a:p>
          <a:p>
            <a:pPr marL="0" indent="0">
              <a:buNone/>
            </a:pPr>
            <a:r>
              <a:rPr lang="en-US" dirty="0"/>
              <a:t> </a:t>
            </a:r>
            <a:r>
              <a:rPr lang="en-US" baseline="30000" dirty="0"/>
              <a:t>14</a:t>
            </a:r>
            <a:r>
              <a:rPr lang="en-US" dirty="0"/>
              <a:t> People who say such things show that they are looking for a country of their own.</a:t>
            </a:r>
          </a:p>
          <a:p>
            <a:pPr marL="0" indent="0">
              <a:buNone/>
            </a:pPr>
            <a:r>
              <a:rPr lang="en-US" dirty="0"/>
              <a:t> </a:t>
            </a:r>
            <a:r>
              <a:rPr lang="en-US" baseline="30000" dirty="0"/>
              <a:t>15</a:t>
            </a:r>
            <a:r>
              <a:rPr lang="en-US" dirty="0"/>
              <a:t> If they had been thinking of the country they had left, they would have had opportunity to return.</a:t>
            </a:r>
          </a:p>
          <a:p>
            <a:pPr marL="0" indent="0">
              <a:buNone/>
            </a:pPr>
            <a:r>
              <a:rPr lang="en-US" dirty="0"/>
              <a:t> </a:t>
            </a:r>
            <a:r>
              <a:rPr lang="en-US" baseline="30000" dirty="0"/>
              <a:t>16</a:t>
            </a:r>
            <a:r>
              <a:rPr lang="en-US" dirty="0"/>
              <a:t> Instead, they were longing for a better country-- a heavenly one. Therefore Elohim is not ashamed to be called their Elohim, for he has prepared a city for them</a:t>
            </a:r>
            <a:r>
              <a:rPr lang="en-US" dirty="0" smtClean="0"/>
              <a:t>.  Hebrews 11</a:t>
            </a:r>
            <a:endParaRPr lang="en-US" dirty="0"/>
          </a:p>
          <a:p>
            <a:endParaRPr lang="en-US" dirty="0"/>
          </a:p>
        </p:txBody>
      </p:sp>
    </p:spTree>
    <p:extLst>
      <p:ext uri="{BB962C8B-B14F-4D97-AF65-F5344CB8AC3E}">
        <p14:creationId xmlns:p14="http://schemas.microsoft.com/office/powerpoint/2010/main" val="30938655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200" dirty="0" smtClean="0"/>
              <a:t>Is the Inheritance “Heaven” or “From Heaven”?</a:t>
            </a:r>
            <a:endParaRPr lang="en-US" sz="3200" dirty="0"/>
          </a:p>
        </p:txBody>
      </p:sp>
      <p:sp>
        <p:nvSpPr>
          <p:cNvPr id="3" name="Content Placeholder 2"/>
          <p:cNvSpPr>
            <a:spLocks noGrp="1"/>
          </p:cNvSpPr>
          <p:nvPr>
            <p:ph idx="1"/>
          </p:nvPr>
        </p:nvSpPr>
        <p:spPr>
          <a:xfrm>
            <a:off x="457200" y="770709"/>
            <a:ext cx="8229600" cy="3823914"/>
          </a:xfrm>
        </p:spPr>
        <p:txBody>
          <a:bodyPr>
            <a:normAutofit fontScale="85000" lnSpcReduction="20000"/>
          </a:bodyPr>
          <a:lstStyle/>
          <a:p>
            <a:pPr marL="0" indent="0">
              <a:buNone/>
            </a:pPr>
            <a:r>
              <a:rPr lang="en-US" dirty="0" smtClean="0"/>
              <a:t> </a:t>
            </a:r>
            <a:r>
              <a:rPr lang="en-US" baseline="30000" dirty="0"/>
              <a:t>16</a:t>
            </a:r>
            <a:r>
              <a:rPr lang="en-US" dirty="0"/>
              <a:t> Instead, they were longing for a better country-- a heavenly one. Therefore Elohim is not ashamed to be called their Elohim, for he has prepared a city for them</a:t>
            </a:r>
            <a:r>
              <a:rPr lang="en-US" dirty="0" smtClean="0"/>
              <a:t>.  Hebrews 11</a:t>
            </a:r>
          </a:p>
          <a:p>
            <a:pPr marL="0" indent="0">
              <a:buNone/>
            </a:pPr>
            <a:r>
              <a:rPr lang="en-US" dirty="0" smtClean="0"/>
              <a:t>That city comes down from heaven – Revelation 21</a:t>
            </a:r>
          </a:p>
          <a:p>
            <a:pPr marL="0" indent="0">
              <a:buNone/>
            </a:pPr>
            <a:r>
              <a:rPr lang="en-US" dirty="0"/>
              <a:t> </a:t>
            </a:r>
            <a:r>
              <a:rPr lang="en-US" baseline="30000" dirty="0"/>
              <a:t>39</a:t>
            </a:r>
            <a:r>
              <a:rPr lang="en-US" dirty="0"/>
              <a:t> These were all commended for their faith, yet none of them received what had been promised.</a:t>
            </a:r>
          </a:p>
          <a:p>
            <a:pPr marL="0" indent="0">
              <a:buNone/>
            </a:pPr>
            <a:r>
              <a:rPr lang="en-US" dirty="0"/>
              <a:t> </a:t>
            </a:r>
            <a:r>
              <a:rPr lang="en-US" baseline="30000" dirty="0"/>
              <a:t>40</a:t>
            </a:r>
            <a:r>
              <a:rPr lang="en-US" dirty="0"/>
              <a:t> Elohim had planned something better for us so that only together with us would they be made perfect</a:t>
            </a:r>
            <a:r>
              <a:rPr lang="en-US" dirty="0" smtClean="0"/>
              <a:t>.  Hebrews 11</a:t>
            </a:r>
            <a:endParaRPr lang="en-US" dirty="0"/>
          </a:p>
          <a:p>
            <a:endParaRPr lang="en-US" dirty="0"/>
          </a:p>
        </p:txBody>
      </p:sp>
    </p:spTree>
    <p:extLst>
      <p:ext uri="{BB962C8B-B14F-4D97-AF65-F5344CB8AC3E}">
        <p14:creationId xmlns:p14="http://schemas.microsoft.com/office/powerpoint/2010/main" val="21782111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Is the Inheritance Heaven or From Heaven?</a:t>
            </a:r>
            <a:endParaRPr lang="en-US" sz="3600" dirty="0"/>
          </a:p>
        </p:txBody>
      </p:sp>
      <p:sp>
        <p:nvSpPr>
          <p:cNvPr id="3" name="Content Placeholder 2"/>
          <p:cNvSpPr>
            <a:spLocks noGrp="1"/>
          </p:cNvSpPr>
          <p:nvPr>
            <p:ph idx="1"/>
          </p:nvPr>
        </p:nvSpPr>
        <p:spPr>
          <a:xfrm>
            <a:off x="457200" y="770708"/>
            <a:ext cx="8229600" cy="4278085"/>
          </a:xfrm>
        </p:spPr>
        <p:txBody>
          <a:bodyPr>
            <a:normAutofit fontScale="55000" lnSpcReduction="20000"/>
          </a:bodyPr>
          <a:lstStyle/>
          <a:p>
            <a:pPr marL="0" indent="0">
              <a:buNone/>
            </a:pPr>
            <a:r>
              <a:rPr lang="en-US" dirty="0" smtClean="0"/>
              <a:t> </a:t>
            </a:r>
            <a:r>
              <a:rPr lang="en-US" dirty="0"/>
              <a:t>Then I saw a new heaven and a new earth, for the first heaven and the first earth had passed away, and there was no longer any sea.</a:t>
            </a:r>
          </a:p>
          <a:p>
            <a:pPr marL="0" indent="0">
              <a:buNone/>
            </a:pPr>
            <a:r>
              <a:rPr lang="en-US" dirty="0"/>
              <a:t> </a:t>
            </a:r>
            <a:r>
              <a:rPr lang="en-US" baseline="30000" dirty="0"/>
              <a:t>2</a:t>
            </a:r>
            <a:r>
              <a:rPr lang="en-US" dirty="0"/>
              <a:t> </a:t>
            </a:r>
            <a:r>
              <a:rPr lang="en-US" u="sng" dirty="0"/>
              <a:t>I saw the Holy City, the new </a:t>
            </a:r>
            <a:r>
              <a:rPr lang="en-US" u="sng" dirty="0" err="1"/>
              <a:t>Yerushalayim</a:t>
            </a:r>
            <a:r>
              <a:rPr lang="en-US" u="sng" dirty="0"/>
              <a:t>, coming down out of heaven from Elohim, prepared as a bride beautifully dressed for her husband</a:t>
            </a:r>
            <a:r>
              <a:rPr lang="en-US" dirty="0"/>
              <a:t>.</a:t>
            </a:r>
          </a:p>
          <a:p>
            <a:pPr marL="0" indent="0">
              <a:buNone/>
            </a:pPr>
            <a:r>
              <a:rPr lang="en-US" dirty="0"/>
              <a:t> </a:t>
            </a:r>
            <a:r>
              <a:rPr lang="en-US" baseline="30000" dirty="0"/>
              <a:t>3</a:t>
            </a:r>
            <a:r>
              <a:rPr lang="en-US" dirty="0"/>
              <a:t> And I heard a loud voice from the throne saying, "</a:t>
            </a:r>
            <a:r>
              <a:rPr lang="en-US" u="sng" dirty="0"/>
              <a:t>Now the dwelling of Elohim is with men, and he will live with them</a:t>
            </a:r>
            <a:r>
              <a:rPr lang="en-US" dirty="0"/>
              <a:t>. They will be his people, and Elohim himself will be with them and be their Elohim.</a:t>
            </a:r>
          </a:p>
          <a:p>
            <a:pPr marL="0" indent="0">
              <a:buNone/>
            </a:pPr>
            <a:r>
              <a:rPr lang="en-US" dirty="0"/>
              <a:t> </a:t>
            </a:r>
            <a:r>
              <a:rPr lang="en-US" baseline="30000" dirty="0"/>
              <a:t>4</a:t>
            </a:r>
            <a:r>
              <a:rPr lang="en-US" dirty="0"/>
              <a:t> He will wipe every tear from their eyes. There will be no more death or mourning or crying or pain, for the old order of things has passed away."</a:t>
            </a:r>
          </a:p>
          <a:p>
            <a:pPr marL="0" indent="0">
              <a:buNone/>
            </a:pPr>
            <a:r>
              <a:rPr lang="en-US" dirty="0"/>
              <a:t> </a:t>
            </a:r>
            <a:r>
              <a:rPr lang="en-US" baseline="30000" dirty="0"/>
              <a:t>5</a:t>
            </a:r>
            <a:r>
              <a:rPr lang="en-US" dirty="0"/>
              <a:t> He who was seated on the throne said, "I am making everything new!" Then he said, "Write this down, for these words are trustworthy and true."</a:t>
            </a:r>
          </a:p>
          <a:p>
            <a:pPr marL="0" indent="0">
              <a:buNone/>
            </a:pPr>
            <a:r>
              <a:rPr lang="en-US" dirty="0"/>
              <a:t> </a:t>
            </a:r>
            <a:r>
              <a:rPr lang="en-US" baseline="30000" dirty="0"/>
              <a:t>6</a:t>
            </a:r>
            <a:r>
              <a:rPr lang="en-US" dirty="0"/>
              <a:t> He said to me: "It is done. I am the Alpha and the Omega, the Beginning and the End. To him who is thirsty I will give to drink without cost from the spring of the water of life.</a:t>
            </a:r>
          </a:p>
          <a:p>
            <a:pPr marL="0" indent="0">
              <a:buNone/>
            </a:pPr>
            <a:r>
              <a:rPr lang="en-US" dirty="0"/>
              <a:t> </a:t>
            </a:r>
            <a:r>
              <a:rPr lang="en-US" baseline="30000" dirty="0"/>
              <a:t>7</a:t>
            </a:r>
            <a:r>
              <a:rPr lang="en-US" dirty="0"/>
              <a:t> </a:t>
            </a:r>
            <a:r>
              <a:rPr lang="en-US" u="sng" dirty="0"/>
              <a:t>He who overcomes will inherit all this</a:t>
            </a:r>
            <a:r>
              <a:rPr lang="en-US" dirty="0"/>
              <a:t>, and I will be his Elohim and he will be my son</a:t>
            </a:r>
            <a:r>
              <a:rPr lang="en-US" dirty="0" smtClean="0"/>
              <a:t>.  Revelation 21</a:t>
            </a:r>
            <a:endParaRPr lang="en-US" dirty="0"/>
          </a:p>
        </p:txBody>
      </p:sp>
    </p:spTree>
    <p:extLst>
      <p:ext uri="{BB962C8B-B14F-4D97-AF65-F5344CB8AC3E}">
        <p14:creationId xmlns:p14="http://schemas.microsoft.com/office/powerpoint/2010/main" val="305339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449036"/>
            <a:ext cx="8961119" cy="4523013"/>
          </a:xfrm>
        </p:spPr>
        <p:txBody>
          <a:bodyPr>
            <a:normAutofit/>
          </a:bodyPr>
          <a:lstStyle/>
          <a:p>
            <a:pPr algn="ctr">
              <a:buNone/>
            </a:pPr>
            <a:r>
              <a:rPr lang="en-US" sz="4000" dirty="0" smtClean="0">
                <a:latin typeface="Helvetica" pitchFamily="34" charset="0"/>
                <a:cs typeface="Helvetica" pitchFamily="34" charset="0"/>
              </a:rPr>
              <a:t>Next Sabbath:</a:t>
            </a:r>
          </a:p>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a:t>
            </a:r>
            <a:r>
              <a:rPr lang="en-US" sz="4000" dirty="0" smtClean="0">
                <a:solidFill>
                  <a:schemeClr val="accent2">
                    <a:lumMod val="50000"/>
                  </a:schemeClr>
                </a:solidFill>
                <a:latin typeface="Helvetica" pitchFamily="34" charset="0"/>
                <a:cs typeface="Helvetica" pitchFamily="34" charset="0"/>
              </a:rPr>
              <a:t>The Promised Inheritance, Pt 2</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What is the Mystery of Christ?</a:t>
            </a:r>
          </a:p>
        </p:txBody>
      </p:sp>
    </p:spTree>
    <p:extLst>
      <p:ext uri="{BB962C8B-B14F-4D97-AF65-F5344CB8AC3E}">
        <p14:creationId xmlns:p14="http://schemas.microsoft.com/office/powerpoint/2010/main" val="3731292559"/>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110707</TotalTime>
  <Words>3356</Words>
  <Application>Microsoft Office PowerPoint</Application>
  <PresentationFormat>On-screen Show (16:9)</PresentationFormat>
  <Paragraphs>147</Paragraphs>
  <Slides>39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Bwhebb</vt:lpstr>
      <vt:lpstr>Calibri</vt:lpstr>
      <vt:lpstr>Helvetica</vt:lpstr>
      <vt:lpstr>16_Office Theme</vt:lpstr>
      <vt:lpstr>PowerPoint Presentation</vt:lpstr>
      <vt:lpstr>PowerPoint Presentation</vt:lpstr>
      <vt:lpstr>PowerPoint Presentation</vt:lpstr>
      <vt:lpstr>A Word About Patiently Waiting</vt:lpstr>
      <vt:lpstr>The Promise of Blessing</vt:lpstr>
      <vt:lpstr>Blessing Defined</vt:lpstr>
      <vt:lpstr>What is the Blessing?</vt:lpstr>
      <vt:lpstr>Avram’s Response to Elohim</vt:lpstr>
      <vt:lpstr>A Sure Blessing</vt:lpstr>
      <vt:lpstr>Abraham’s Willingness to Sacrifice His Son</vt:lpstr>
      <vt:lpstr>Abraham’s Trust in Yah</vt:lpstr>
      <vt:lpstr>Not Works, But Obedience</vt:lpstr>
      <vt:lpstr>Gentiles are to Receive Avram’s Blessing</vt:lpstr>
      <vt:lpstr>The Promise Comes Through “the Prophet”</vt:lpstr>
      <vt:lpstr>PowerPoint Presentation</vt:lpstr>
      <vt:lpstr>Faith or Works? Faith Apart from Works</vt:lpstr>
      <vt:lpstr>James Confirms</vt:lpstr>
      <vt:lpstr>The Promise of Offspring (Seed)</vt:lpstr>
      <vt:lpstr>How Much Offspring?</vt:lpstr>
      <vt:lpstr>Many Descendants of Avraham</vt:lpstr>
      <vt:lpstr>Yahusha is That Promised Seed</vt:lpstr>
      <vt:lpstr>Who Are Avraham’s Offspring?</vt:lpstr>
      <vt:lpstr>Those Who are of The Faith of Avraham</vt:lpstr>
      <vt:lpstr>Isaac, Not Ishmael</vt:lpstr>
      <vt:lpstr>Jacob, Not Esau</vt:lpstr>
      <vt:lpstr>Who Are Abraham’s Descendants?</vt:lpstr>
      <vt:lpstr>The Promised Land</vt:lpstr>
      <vt:lpstr>Whose Land is it, Anyway?</vt:lpstr>
      <vt:lpstr>The Land Belongs to Yahuwah</vt:lpstr>
      <vt:lpstr>The Son of Yahuwah Inherits</vt:lpstr>
      <vt:lpstr>Yahusha is the Heir of All Things</vt:lpstr>
      <vt:lpstr>Followers of Messiah Inherit!</vt:lpstr>
      <vt:lpstr>The Covenant With Abraham</vt:lpstr>
      <vt:lpstr>Did Abraham Receive What Was Promised?</vt:lpstr>
      <vt:lpstr>He Received One Promise</vt:lpstr>
      <vt:lpstr>Avraham Did Not Receive the Promises</vt:lpstr>
      <vt:lpstr>Is the Inheritance “Heaven” or “From Heaven”?</vt:lpstr>
      <vt:lpstr>Is the Inheritance Heaven or From Heaven?</vt:lpstr>
      <vt:lpstr>PowerPoint Presentation</vt:lpstr>
    </vt:vector>
  </TitlesOfParts>
  <Company>BibleTruth.cc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Rogers;Arthur Bailey</dc:creator>
  <cp:lastModifiedBy>David</cp:lastModifiedBy>
  <cp:revision>910</cp:revision>
  <dcterms:created xsi:type="dcterms:W3CDTF">2012-08-10T17:43:01Z</dcterms:created>
  <dcterms:modified xsi:type="dcterms:W3CDTF">2018-09-05T11:26:59Z</dcterms:modified>
</cp:coreProperties>
</file>