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4" r:id="rId2"/>
    <p:sldId id="913" r:id="rId3"/>
    <p:sldId id="1088" r:id="rId4"/>
    <p:sldId id="1127" r:id="rId5"/>
    <p:sldId id="1126" r:id="rId6"/>
    <p:sldId id="1136" r:id="rId7"/>
    <p:sldId id="1139" r:id="rId8"/>
    <p:sldId id="1137" r:id="rId9"/>
    <p:sldId id="1138" r:id="rId10"/>
    <p:sldId id="1146" r:id="rId11"/>
    <p:sldId id="1128" r:id="rId12"/>
    <p:sldId id="1147" r:id="rId13"/>
    <p:sldId id="1129" r:id="rId14"/>
    <p:sldId id="1148" r:id="rId15"/>
    <p:sldId id="1140" r:id="rId16"/>
    <p:sldId id="1130" r:id="rId17"/>
    <p:sldId id="1141" r:id="rId18"/>
    <p:sldId id="1142" r:id="rId19"/>
    <p:sldId id="1145" r:id="rId20"/>
    <p:sldId id="1143" r:id="rId21"/>
    <p:sldId id="1144" r:id="rId22"/>
    <p:sldId id="1131" r:id="rId23"/>
    <p:sldId id="1149" r:id="rId24"/>
    <p:sldId id="1132" r:id="rId25"/>
    <p:sldId id="1133" r:id="rId26"/>
    <p:sldId id="1151" r:id="rId27"/>
    <p:sldId id="1134" r:id="rId28"/>
    <p:sldId id="1135" r:id="rId29"/>
    <p:sldId id="1150" r:id="rId30"/>
    <p:sldId id="1125" r:id="rId31"/>
    <p:sldId id="628" r:id="rId32"/>
    <p:sldId id="77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5805" autoAdjust="0"/>
  </p:normalViewPr>
  <p:slideViewPr>
    <p:cSldViewPr snapToGrid="0">
      <p:cViewPr varScale="1">
        <p:scale>
          <a:sx n="76" d="100"/>
          <a:sy n="76" d="100"/>
        </p:scale>
        <p:origin x="114" y="504"/>
      </p:cViewPr>
      <p:guideLst/>
    </p:cSldViewPr>
  </p:slideViewPr>
  <p:outlineViewPr>
    <p:cViewPr>
      <p:scale>
        <a:sx n="33" d="100"/>
        <a:sy n="33" d="100"/>
      </p:scale>
      <p:origin x="0" y="-1314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827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61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5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09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511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31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48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176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097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85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79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26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168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600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116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5102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917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923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741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493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9745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827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515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755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657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14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662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07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111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651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July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18,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9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Philippians 2:1-18</a:t>
            </a:r>
            <a:endParaRPr lang="en-US" sz="3733" dirty="0" smtClean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endParaRPr lang="en-US" sz="4400" b="1" dirty="0" smtClean="0"/>
          </a:p>
          <a:p>
            <a:pPr marL="0" indent="0" algn="ctr">
              <a:buNone/>
            </a:pPr>
            <a:r>
              <a:rPr lang="en-US" sz="4400" b="1" dirty="0" smtClean="0"/>
              <a:t>The Kenosis - Having the Mind of </a:t>
            </a:r>
            <a:r>
              <a:rPr lang="en-US" sz="4400" b="1" dirty="0" smtClean="0"/>
              <a:t>Messiah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92573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Being of One Mind With Messiah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Only </a:t>
            </a:r>
            <a:r>
              <a:rPr lang="en-US" sz="4000" b="1" dirty="0"/>
              <a:t>conduct yourselves in a manner worthy of the gospel of Messiah, so that whether I come and see you or remain absent, I will hear of you that you are standing firm in one spirit, </a:t>
            </a:r>
            <a:r>
              <a:rPr lang="en-US" sz="4000" b="1" u="sng" dirty="0"/>
              <a:t>with one mind</a:t>
            </a:r>
            <a:r>
              <a:rPr lang="en-US" sz="4000" b="1" dirty="0"/>
              <a:t> striving together for the faith of the gospel</a:t>
            </a:r>
            <a:r>
              <a:rPr lang="en-US" sz="4000" b="1" dirty="0" smtClean="0"/>
              <a:t>; </a:t>
            </a:r>
            <a:r>
              <a:rPr lang="en-US" sz="4000" b="1" dirty="0"/>
              <a:t>in no way alarmed by [your] opponents-- which is a sign of destruction for them, but of salvation for you, and that [too], from Elohim.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1:27-28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8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Suffering For Messiah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to you it has been granted for Messiah's sake, not only to believe in Him, </a:t>
            </a:r>
            <a:r>
              <a:rPr lang="en-US" sz="4000" b="1" u="sng" dirty="0"/>
              <a:t>but also to suffer for His sake</a:t>
            </a:r>
            <a:r>
              <a:rPr lang="en-US" sz="4000" b="1" dirty="0" smtClean="0"/>
              <a:t>, </a:t>
            </a:r>
            <a:r>
              <a:rPr lang="en-US" sz="4000" b="1" dirty="0"/>
              <a:t>experiencing the same conflict which you saw in me, and now hear [to be] in me.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1:29-30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7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Same Mind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/>
              <a:t>Therefore if there is any encouragement in Messiah, if there is any consolation of love, if there is any fellowship of the Spirit, if any affection and </a:t>
            </a:r>
            <a:r>
              <a:rPr lang="en-US" sz="4000" b="1" dirty="0" smtClean="0"/>
              <a:t>compassion</a:t>
            </a:r>
            <a:r>
              <a:rPr lang="en-US" sz="4000" b="1" dirty="0"/>
              <a:t>,</a:t>
            </a:r>
            <a:r>
              <a:rPr lang="en-US" sz="4000" b="1" dirty="0" smtClean="0"/>
              <a:t> </a:t>
            </a:r>
            <a:r>
              <a:rPr lang="en-US" sz="4000" b="1" dirty="0"/>
              <a:t>make my </a:t>
            </a:r>
            <a:r>
              <a:rPr lang="en-US" sz="4000" b="1" u="sng" dirty="0"/>
              <a:t>joy</a:t>
            </a:r>
            <a:r>
              <a:rPr lang="en-US" sz="4000" b="1" dirty="0"/>
              <a:t> complete by being of </a:t>
            </a:r>
            <a:r>
              <a:rPr lang="en-US" sz="4000" b="1" u="sng" dirty="0"/>
              <a:t>the same mind</a:t>
            </a:r>
            <a:r>
              <a:rPr lang="en-US" sz="4000" b="1" dirty="0"/>
              <a:t>, maintaining the same love, united in spirit, intent on one purpose.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:1-2</a:t>
            </a:r>
          </a:p>
          <a:p>
            <a:pPr marL="0" indent="0">
              <a:buNone/>
            </a:pPr>
            <a:r>
              <a:rPr lang="en-US" sz="4000" b="1" dirty="0" smtClean="0"/>
              <a:t>We are to walk in Messiah’s footsteps which means that every area of our lives looks like him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5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Think, Mind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frone,w</a:t>
            </a:r>
            <a:r>
              <a:rPr lang="en-US" b="1" dirty="0" smtClean="0"/>
              <a:t> 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phro</a:t>
            </a:r>
            <a:r>
              <a:rPr lang="en-US" sz="4000" b="1" dirty="0" smtClean="0"/>
              <a:t>-ne-o) </a:t>
            </a:r>
          </a:p>
          <a:p>
            <a:pPr marL="742950" indent="-742950">
              <a:buAutoNum type="arabicPeriod"/>
            </a:pPr>
            <a:r>
              <a:rPr lang="en-US" sz="4000" b="1" dirty="0" smtClean="0"/>
              <a:t>to </a:t>
            </a:r>
            <a:r>
              <a:rPr lang="en-US" sz="4000" b="1" dirty="0"/>
              <a:t>have an opinion with regard to </a:t>
            </a:r>
            <a:r>
              <a:rPr lang="en-US" sz="4000" b="1" dirty="0" err="1"/>
              <a:t>someth</a:t>
            </a:r>
            <a:r>
              <a:rPr lang="en-US" sz="4000" b="1" dirty="0"/>
              <a:t>., </a:t>
            </a:r>
            <a:r>
              <a:rPr lang="en-US" sz="4000" b="1" i="1" dirty="0"/>
              <a:t>think, form/hold an opinion, judge </a:t>
            </a:r>
            <a:endParaRPr lang="en-US" sz="4000" b="1" i="1" dirty="0" smtClean="0"/>
          </a:p>
          <a:p>
            <a:pPr marL="742950" indent="-742950">
              <a:buAutoNum type="arabicPeriod"/>
            </a:pPr>
            <a:r>
              <a:rPr lang="en-US" sz="4000" b="1" dirty="0" smtClean="0"/>
              <a:t>to </a:t>
            </a:r>
            <a:r>
              <a:rPr lang="en-US" sz="4000" b="1" dirty="0"/>
              <a:t>give careful consideration to </a:t>
            </a:r>
            <a:r>
              <a:rPr lang="en-US" sz="4000" b="1" dirty="0" err="1"/>
              <a:t>someth</a:t>
            </a:r>
            <a:r>
              <a:rPr lang="en-US" sz="4000" b="1" dirty="0"/>
              <a:t>., </a:t>
            </a:r>
            <a:r>
              <a:rPr lang="en-US" sz="4000" b="1" i="1" dirty="0"/>
              <a:t>set one’s mind on, be intent on,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6731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Mind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nou</a:t>
            </a:r>
            <a:r>
              <a:rPr lang="en-US" sz="4000" b="1" dirty="0" smtClean="0">
                <a:latin typeface="Bwgrkn" panose="00000400000000000000" pitchFamily="2" charset="0"/>
              </a:rPr>
              <a:t>/j</a:t>
            </a:r>
            <a:r>
              <a:rPr lang="en-US" b="1" dirty="0" smtClean="0"/>
              <a:t>  </a:t>
            </a:r>
            <a:r>
              <a:rPr lang="en-US" sz="4000" b="1" dirty="0" smtClean="0"/>
              <a:t> (nous) </a:t>
            </a:r>
          </a:p>
          <a:p>
            <a:pPr marL="0" indent="0">
              <a:buNone/>
            </a:pPr>
            <a:r>
              <a:rPr lang="en-US" sz="4000" b="1" dirty="0"/>
              <a:t>1</a:t>
            </a:r>
            <a:r>
              <a:rPr lang="en-US" sz="4000" dirty="0"/>
              <a:t>. </a:t>
            </a:r>
            <a:r>
              <a:rPr lang="en-US" sz="4000" b="1" dirty="0"/>
              <a:t>the faculty of intellectual </a:t>
            </a:r>
            <a:r>
              <a:rPr lang="en-US" sz="4000" b="1" dirty="0" smtClean="0"/>
              <a:t>perception - </a:t>
            </a:r>
            <a:r>
              <a:rPr lang="en-US" sz="4000" b="1" dirty="0"/>
              <a:t>a. </a:t>
            </a:r>
            <a:r>
              <a:rPr lang="en-US" sz="4000" b="1" i="1" dirty="0"/>
              <a:t>mind, intellect </a:t>
            </a:r>
            <a:r>
              <a:rPr lang="en-US" sz="4000" dirty="0"/>
              <a:t>as the side of life contrasted w. physical existence, the higher, mental part of a human being that initiates thoughts and plans 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347799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27000"/>
            <a:ext cx="10787743" cy="662214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800" b="1" dirty="0" smtClean="0"/>
              <a:t>The Mind of Messiah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Now </a:t>
            </a:r>
            <a:r>
              <a:rPr lang="en-US" sz="4000" b="1" dirty="0"/>
              <a:t>may the Elohim who gives perseverance and encouragement grant you to be of the same </a:t>
            </a:r>
            <a:r>
              <a:rPr lang="en-US" sz="4000" b="1" dirty="0" smtClean="0"/>
              <a:t>mind (</a:t>
            </a:r>
            <a:r>
              <a:rPr lang="en-US" sz="4000" b="1" dirty="0" err="1" smtClean="0"/>
              <a:t>phroneo</a:t>
            </a:r>
            <a:r>
              <a:rPr lang="en-US" sz="4000" b="1" dirty="0" smtClean="0"/>
              <a:t>) </a:t>
            </a:r>
            <a:r>
              <a:rPr lang="en-US" sz="4000" b="1" dirty="0"/>
              <a:t>with one another according to Messiah Yahusha</a:t>
            </a:r>
            <a:r>
              <a:rPr lang="en-US" sz="4000" b="1" dirty="0" smtClean="0"/>
              <a:t>, so </a:t>
            </a:r>
            <a:r>
              <a:rPr lang="en-US" sz="4000" b="1" dirty="0"/>
              <a:t>that with one accord you may with one voice glorify the Elohim and Father of our Lord Yahusha Messiah</a:t>
            </a:r>
            <a:r>
              <a:rPr lang="en-US" sz="4000" b="1" dirty="0" smtClean="0"/>
              <a:t>.  </a:t>
            </a:r>
            <a:r>
              <a:rPr lang="en-US" sz="4000" b="1" dirty="0" smtClean="0">
                <a:solidFill>
                  <a:schemeClr val="tx1"/>
                </a:solidFill>
              </a:rPr>
              <a:t>Romans 15:5-6</a:t>
            </a: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he who is spiritual appraises all things, yet he himself is appraised by no one</a:t>
            </a:r>
            <a:r>
              <a:rPr lang="en-US" sz="4000" b="1" dirty="0" smtClean="0"/>
              <a:t>. </a:t>
            </a:r>
            <a:r>
              <a:rPr lang="en-US" sz="4000" b="1" dirty="0"/>
              <a:t>For WHO HAS KNOWN THE </a:t>
            </a:r>
            <a:r>
              <a:rPr lang="en-US" sz="4000" b="1" dirty="0" smtClean="0"/>
              <a:t>MIND (nous) </a:t>
            </a:r>
            <a:r>
              <a:rPr lang="en-US" sz="4000" b="1" dirty="0"/>
              <a:t>OF YAHUWAH, THAT HE WILL INSTRUCT HIM</a:t>
            </a:r>
            <a:r>
              <a:rPr lang="en-US" sz="4000" b="1" dirty="0" smtClean="0"/>
              <a:t>? (Isaiah 40:13 LXX) </a:t>
            </a:r>
            <a:r>
              <a:rPr lang="en-US" sz="4000" b="1" dirty="0"/>
              <a:t>But we have the </a:t>
            </a:r>
            <a:r>
              <a:rPr lang="en-US" sz="4000" b="1" dirty="0" smtClean="0"/>
              <a:t>mind (nous) </a:t>
            </a:r>
            <a:r>
              <a:rPr lang="en-US" sz="4000" b="1" dirty="0"/>
              <a:t>of Messiah</a:t>
            </a:r>
            <a:r>
              <a:rPr lang="en-US" sz="4000" b="1" dirty="0" smtClean="0"/>
              <a:t>.</a:t>
            </a:r>
            <a:r>
              <a:rPr lang="en-US" sz="4000" b="1" dirty="0"/>
              <a:t> </a:t>
            </a:r>
            <a:r>
              <a:rPr lang="en-US" sz="4000" b="1" dirty="0" smtClean="0"/>
              <a:t>1 Corinthians 2:15-16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9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Mind of Yahuwah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Let </a:t>
            </a:r>
            <a:r>
              <a:rPr lang="en-US" sz="4000" b="1" dirty="0"/>
              <a:t>the wicked forsake his way And the unrighteous man his thoughts; And let him return to Yahuwah, And He will have compassion on him, And to our Elohim, For He will abundantly pardon.</a:t>
            </a:r>
          </a:p>
          <a:p>
            <a:pPr marL="0" indent="0">
              <a:buNone/>
            </a:pPr>
            <a:r>
              <a:rPr lang="en-US" sz="4000" b="1" dirty="0" smtClean="0"/>
              <a:t>"</a:t>
            </a:r>
            <a:r>
              <a:rPr lang="en-US" sz="4000" b="1" dirty="0"/>
              <a:t>For My thoughts are not your thoughts, Nor are your ways My ways," declares </a:t>
            </a:r>
            <a:r>
              <a:rPr lang="en-US" sz="4000" b="1" dirty="0" smtClean="0"/>
              <a:t>Yahuwah. For </a:t>
            </a:r>
            <a:r>
              <a:rPr lang="en-US" sz="4000" b="1" dirty="0"/>
              <a:t>[as] the heavens are higher than the earth, So are My ways higher than your ways And My thoughts than your thoughts</a:t>
            </a:r>
            <a:r>
              <a:rPr lang="en-US" sz="4000" b="1" dirty="0" smtClean="0"/>
              <a:t>.  </a:t>
            </a:r>
            <a:r>
              <a:rPr lang="en-US" sz="4000" b="1" dirty="0" err="1" smtClean="0"/>
              <a:t>Yeshayahu</a:t>
            </a:r>
            <a:r>
              <a:rPr lang="en-US" sz="4000" b="1" dirty="0" smtClean="0"/>
              <a:t>/Isaiah 55:7-9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876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Renewing Your Mind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Therefore </a:t>
            </a:r>
            <a:r>
              <a:rPr lang="en-US" sz="4000" b="1" dirty="0"/>
              <a:t>I urge you, brethren, by the mercies of Elohim, to present your bodies a living and holy sacrifice, acceptable to Elohim, [which is] your spiritual service of worship</a:t>
            </a:r>
            <a:r>
              <a:rPr lang="en-US" sz="4000" b="1" dirty="0" smtClean="0"/>
              <a:t>. </a:t>
            </a:r>
            <a:r>
              <a:rPr lang="en-US" sz="4000" b="1" dirty="0"/>
              <a:t>And do not be conformed to this world, but </a:t>
            </a:r>
            <a:r>
              <a:rPr lang="en-US" sz="4000" b="1" u="sng" dirty="0"/>
              <a:t>be transformed by the renewing of your mind</a:t>
            </a:r>
            <a:r>
              <a:rPr lang="en-US" sz="4000" b="1" dirty="0"/>
              <a:t>, so that you may prove what the will of Elohim is, that which is good and acceptable and perfect</a:t>
            </a:r>
            <a:r>
              <a:rPr lang="en-US" sz="4000" b="1" dirty="0" smtClean="0"/>
              <a:t>.  Romans 12:1-2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730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Humility of Mind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Do </a:t>
            </a:r>
            <a:r>
              <a:rPr lang="en-US" sz="4000" b="1" dirty="0"/>
              <a:t>nothing from selfishness or empty conceit, but with </a:t>
            </a:r>
            <a:r>
              <a:rPr lang="en-US" sz="4000" b="1" u="sng" dirty="0"/>
              <a:t>humility of mind</a:t>
            </a:r>
            <a:r>
              <a:rPr lang="en-US" sz="4000" b="1" dirty="0"/>
              <a:t> regard one another as more important than yourselves</a:t>
            </a:r>
            <a:r>
              <a:rPr lang="en-US" sz="4000" b="1" dirty="0" smtClean="0"/>
              <a:t>; </a:t>
            </a:r>
            <a:r>
              <a:rPr lang="en-US" sz="4000" b="1" dirty="0"/>
              <a:t>do not [merely] look out for your own personal interests, but also for the interests of others</a:t>
            </a:r>
            <a:r>
              <a:rPr lang="en-US" sz="4000" b="1" dirty="0" smtClean="0"/>
              <a:t>.  </a:t>
            </a: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:3-4</a:t>
            </a:r>
          </a:p>
          <a:p>
            <a:pPr marL="0" indent="0">
              <a:buNone/>
            </a:pPr>
            <a:r>
              <a:rPr lang="en-US" sz="4000" b="1" dirty="0" err="1">
                <a:latin typeface="Bwgrkn" panose="00000400000000000000" pitchFamily="2" charset="0"/>
              </a:rPr>
              <a:t>tapeinofrosu,nh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sz="4000" dirty="0" smtClean="0"/>
              <a:t>(tap-</a:t>
            </a:r>
            <a:r>
              <a:rPr lang="en-US" sz="4000" dirty="0" err="1" smtClean="0"/>
              <a:t>eino</a:t>
            </a:r>
            <a:r>
              <a:rPr lang="en-US" sz="4000" dirty="0" smtClean="0"/>
              <a:t>-</a:t>
            </a:r>
            <a:r>
              <a:rPr lang="en-US" sz="4000" dirty="0" err="1" smtClean="0"/>
              <a:t>phrosunay</a:t>
            </a:r>
            <a:r>
              <a:rPr lang="en-US" sz="4000" dirty="0" smtClean="0"/>
              <a:t>) - </a:t>
            </a:r>
            <a:r>
              <a:rPr lang="en-US" sz="4000" i="1" dirty="0"/>
              <a:t>humility, </a:t>
            </a:r>
            <a:r>
              <a:rPr lang="en-US" sz="4000" i="1" dirty="0" smtClean="0"/>
              <a:t>modesty</a:t>
            </a:r>
          </a:p>
          <a:p>
            <a:pPr marL="0" indent="0">
              <a:buNone/>
            </a:pPr>
            <a:r>
              <a:rPr lang="en-US" sz="4000" dirty="0" smtClean="0"/>
              <a:t>- “humble-think”, not group think, not “me think”. I am not the center of my universe!</a:t>
            </a:r>
            <a:endParaRPr lang="en-US" sz="5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Attitude of a Bond Servant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It </a:t>
            </a:r>
            <a:r>
              <a:rPr lang="en-US" sz="4000" b="1" dirty="0"/>
              <a:t>is not this way among you, but whoever wishes to become great among you shall be your servant</a:t>
            </a:r>
            <a:r>
              <a:rPr lang="en-US" sz="4000" b="1" dirty="0" smtClean="0"/>
              <a:t>, </a:t>
            </a:r>
            <a:r>
              <a:rPr lang="en-US" sz="4000" b="1" dirty="0"/>
              <a:t>and whoever wishes to be first among you shall be your </a:t>
            </a:r>
            <a:r>
              <a:rPr lang="en-US" sz="4000" b="1" dirty="0" smtClean="0"/>
              <a:t>slave; </a:t>
            </a:r>
            <a:r>
              <a:rPr lang="en-US" sz="4000" b="1" dirty="0"/>
              <a:t>just as the Son of Man did not come to be served, but to serve, and to give His life a ransom for many</a:t>
            </a:r>
            <a:r>
              <a:rPr lang="en-US" sz="4000" b="1" dirty="0" smtClean="0"/>
              <a:t>.  </a:t>
            </a:r>
            <a:r>
              <a:rPr lang="en-US" sz="4000" b="1" dirty="0" smtClean="0">
                <a:solidFill>
                  <a:schemeClr val="tx1"/>
                </a:solidFill>
              </a:rPr>
              <a:t>Matthew 20:26-28</a:t>
            </a:r>
          </a:p>
          <a:p>
            <a:pPr marL="0" indent="0">
              <a:buNone/>
            </a:pPr>
            <a:r>
              <a:rPr lang="en-US" sz="4000" b="1" dirty="0" smtClean="0"/>
              <a:t>- Washing the disciples feet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4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Attitude of Mind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Have </a:t>
            </a:r>
            <a:r>
              <a:rPr lang="en-US" sz="4000" b="1" dirty="0"/>
              <a:t>this attitude </a:t>
            </a:r>
            <a:r>
              <a:rPr lang="en-US" sz="4000" b="1" dirty="0" smtClean="0"/>
              <a:t>(</a:t>
            </a:r>
            <a:r>
              <a:rPr lang="en-US" sz="4000" b="1" i="1" dirty="0" err="1" smtClean="0"/>
              <a:t>phrone</a:t>
            </a:r>
            <a:r>
              <a:rPr lang="en-US" sz="4000" b="1" i="1" dirty="0" smtClean="0"/>
              <a:t>-o</a:t>
            </a:r>
            <a:r>
              <a:rPr lang="en-US" sz="4000" b="1" dirty="0" smtClean="0"/>
              <a:t>) in </a:t>
            </a:r>
            <a:r>
              <a:rPr lang="en-US" sz="4000" b="1" dirty="0"/>
              <a:t>yourselves which was also in Messiah Yahusha</a:t>
            </a:r>
            <a:r>
              <a:rPr lang="en-US" sz="4000" b="1" dirty="0" smtClean="0"/>
              <a:t>, </a:t>
            </a:r>
            <a:r>
              <a:rPr lang="en-US" sz="4000" b="1" dirty="0"/>
              <a:t>who, although He </a:t>
            </a:r>
            <a:r>
              <a:rPr lang="en-US" sz="4000" b="1" u="sng" dirty="0"/>
              <a:t>existed</a:t>
            </a:r>
            <a:r>
              <a:rPr lang="en-US" sz="4000" b="1" dirty="0"/>
              <a:t> in the form of Elohim, did not regard equality with Elohim a thing to be </a:t>
            </a:r>
            <a:r>
              <a:rPr lang="en-US" sz="4000" b="1" dirty="0" smtClean="0"/>
              <a:t>grasped, </a:t>
            </a:r>
            <a:r>
              <a:rPr lang="en-US" sz="4000" b="1" dirty="0"/>
              <a:t>but </a:t>
            </a:r>
            <a:r>
              <a:rPr lang="en-US" sz="4000" b="1" u="sng" dirty="0"/>
              <a:t>emptied</a:t>
            </a:r>
            <a:r>
              <a:rPr lang="en-US" sz="4000" b="1" dirty="0"/>
              <a:t> </a:t>
            </a:r>
            <a:r>
              <a:rPr lang="en-US" sz="4000" b="1" u="sng" dirty="0"/>
              <a:t>Himself</a:t>
            </a:r>
            <a:r>
              <a:rPr lang="en-US" sz="4000" b="1" dirty="0"/>
              <a:t>, taking the form of a bond-servant, [and] being made in the likeness of men.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:5-7</a:t>
            </a:r>
          </a:p>
          <a:p>
            <a:pPr marL="0" indent="0">
              <a:buNone/>
            </a:pPr>
            <a:r>
              <a:rPr lang="en-US" sz="4000" b="1" dirty="0" smtClean="0"/>
              <a:t>Existed – to really be there, to be present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Not to be seized as booty, spoils of war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22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Form of Elohim</a:t>
            </a:r>
            <a:endParaRPr lang="en-US" sz="4800" b="1" dirty="0"/>
          </a:p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sz="4000" b="1" dirty="0" err="1">
                <a:latin typeface="Bwgrkn" panose="00000400000000000000" pitchFamily="2" charset="0"/>
              </a:rPr>
              <a:t>morfh</a:t>
            </a:r>
            <a:r>
              <a:rPr lang="en-US" sz="4000" b="1" dirty="0">
                <a:latin typeface="Bwgrkn" panose="00000400000000000000" pitchFamily="2" charset="0"/>
              </a:rPr>
              <a:t>, </a:t>
            </a:r>
            <a:r>
              <a:rPr lang="en-US" sz="4000" b="1" dirty="0" smtClean="0">
                <a:solidFill>
                  <a:schemeClr val="tx1"/>
                </a:solidFill>
              </a:rPr>
              <a:t>(</a:t>
            </a:r>
            <a:r>
              <a:rPr lang="en-US" sz="4000" b="1" dirty="0" err="1" smtClean="0">
                <a:solidFill>
                  <a:schemeClr val="tx1"/>
                </a:solidFill>
              </a:rPr>
              <a:t>morphe</a:t>
            </a:r>
            <a:r>
              <a:rPr lang="en-US" sz="4000" b="1" dirty="0" smtClean="0">
                <a:solidFill>
                  <a:schemeClr val="tx1"/>
                </a:solidFill>
              </a:rPr>
              <a:t>) - </a:t>
            </a:r>
            <a:r>
              <a:rPr lang="en-US" sz="4000" b="1" i="1" dirty="0"/>
              <a:t>form, outward appearance, shape </a:t>
            </a:r>
            <a:r>
              <a:rPr lang="en-US" sz="4000" dirty="0" err="1"/>
              <a:t>gener</a:t>
            </a:r>
            <a:r>
              <a:rPr lang="en-US" sz="4000" dirty="0"/>
              <a:t>. of </a:t>
            </a:r>
            <a:r>
              <a:rPr lang="en-US" sz="4000" u="sng" dirty="0"/>
              <a:t>bodily form</a:t>
            </a:r>
            <a:r>
              <a:rPr lang="en-US" sz="4000" dirty="0"/>
              <a:t>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Messiah didn’t hold onto the form of Elohim, but took on the form of man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29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Kenosis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keno,w</a:t>
            </a:r>
            <a:r>
              <a:rPr lang="en-US" sz="4000" b="1" dirty="0" smtClean="0"/>
              <a:t> (keno-o)</a:t>
            </a:r>
          </a:p>
          <a:p>
            <a:r>
              <a:rPr lang="en-US" sz="3600" b="1" dirty="0"/>
              <a:t>1</a:t>
            </a:r>
            <a:r>
              <a:rPr lang="en-US" sz="3600" dirty="0"/>
              <a:t>. </a:t>
            </a:r>
            <a:r>
              <a:rPr lang="en-US" sz="3600" b="1" dirty="0"/>
              <a:t>to make empty, </a:t>
            </a:r>
            <a:r>
              <a:rPr lang="en-US" sz="3600" b="1" i="1" dirty="0"/>
              <a:t>to </a:t>
            </a:r>
            <a:r>
              <a:rPr lang="en-US" sz="3600" b="1" i="1" dirty="0" smtClean="0"/>
              <a:t>empty</a:t>
            </a:r>
            <a:endParaRPr lang="en-US" sz="3600" dirty="0"/>
          </a:p>
          <a:p>
            <a:r>
              <a:rPr lang="en-US" sz="3600" b="1" dirty="0"/>
              <a:t>a. </a:t>
            </a:r>
            <a:r>
              <a:rPr lang="en-US" sz="3600" dirty="0"/>
              <a:t>of desertion by an earthly spirit, </a:t>
            </a:r>
            <a:r>
              <a:rPr lang="en-US" sz="3600" i="1" dirty="0" smtClean="0"/>
              <a:t>the </a:t>
            </a:r>
            <a:r>
              <a:rPr lang="en-US" sz="3600" i="1" dirty="0"/>
              <a:t>man is </a:t>
            </a:r>
            <a:r>
              <a:rPr lang="en-US" sz="3600" i="1" dirty="0" smtClean="0"/>
              <a:t>emptied</a:t>
            </a:r>
            <a:r>
              <a:rPr lang="en-US" sz="3600" dirty="0" smtClean="0"/>
              <a:t>.</a:t>
            </a:r>
            <a:endParaRPr lang="en-US" sz="3600" dirty="0"/>
          </a:p>
          <a:p>
            <a:r>
              <a:rPr lang="en-US" sz="3600" b="1" dirty="0"/>
              <a:t>b. </a:t>
            </a:r>
            <a:r>
              <a:rPr lang="en-US" sz="3600" u="sng" dirty="0"/>
              <a:t>of divestiture of position or prestige: of Christ, who gave up the appearance of his divinity and took on the form of a slave, </a:t>
            </a:r>
            <a:r>
              <a:rPr lang="en-US" sz="3600" i="1" u="sng" dirty="0" smtClean="0"/>
              <a:t>he </a:t>
            </a:r>
            <a:r>
              <a:rPr lang="en-US" sz="3600" i="1" u="sng" dirty="0"/>
              <a:t>emptied </a:t>
            </a:r>
            <a:r>
              <a:rPr lang="en-US" sz="3600" i="1" u="sng" dirty="0" smtClean="0"/>
              <a:t>himself</a:t>
            </a:r>
            <a:r>
              <a:rPr lang="en-US" sz="3600" i="1" u="sng" dirty="0"/>
              <a:t>, divested himself of his prestige </a:t>
            </a:r>
            <a:r>
              <a:rPr lang="en-US" sz="3600" u="sng" dirty="0"/>
              <a:t>or </a:t>
            </a:r>
            <a:r>
              <a:rPr lang="en-US" sz="3600" i="1" u="sng" dirty="0" smtClean="0"/>
              <a:t>privileges</a:t>
            </a:r>
          </a:p>
          <a:p>
            <a:r>
              <a:rPr lang="en-US" sz="3600" b="1" dirty="0"/>
              <a:t>2</a:t>
            </a:r>
            <a:r>
              <a:rPr lang="en-US" sz="3600" dirty="0"/>
              <a:t>. to cause to be without result or effect, </a:t>
            </a:r>
            <a:r>
              <a:rPr lang="en-US" sz="3600" i="1" dirty="0"/>
              <a:t>destroy, render void </a:t>
            </a:r>
            <a:r>
              <a:rPr lang="en-US" sz="3600" dirty="0"/>
              <a:t>or </a:t>
            </a:r>
            <a:r>
              <a:rPr lang="en-US" sz="3600" i="1" dirty="0"/>
              <a:t>of no effect </a:t>
            </a:r>
            <a:endParaRPr lang="en-US" sz="6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4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Humble and Obedient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Being </a:t>
            </a:r>
            <a:r>
              <a:rPr lang="en-US" sz="4000" b="1" dirty="0"/>
              <a:t>found in appearance as a man, </a:t>
            </a:r>
            <a:r>
              <a:rPr lang="en-US" sz="4000" b="1" u="sng" dirty="0"/>
              <a:t>He humbled Himself</a:t>
            </a:r>
            <a:r>
              <a:rPr lang="en-US" sz="4000" b="1" dirty="0"/>
              <a:t> by becoming obedient to the point of death, even death on a cross</a:t>
            </a:r>
            <a:r>
              <a:rPr lang="en-US" sz="4000" b="1" dirty="0" smtClean="0"/>
              <a:t>.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:8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6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The Example of Yahusha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He emptied himself</a:t>
            </a:r>
          </a:p>
          <a:p>
            <a:pPr marL="0" indent="0">
              <a:buNone/>
            </a:pPr>
            <a:r>
              <a:rPr lang="en-US" sz="4000" b="1" dirty="0" smtClean="0"/>
              <a:t>He humbled himself</a:t>
            </a:r>
          </a:p>
          <a:p>
            <a:pPr marL="0" indent="0">
              <a:buNone/>
            </a:pPr>
            <a:r>
              <a:rPr lang="en-US" sz="4000" b="1" dirty="0" smtClean="0"/>
              <a:t>Elohim exalted him </a:t>
            </a:r>
            <a:endParaRPr lang="en-US" sz="7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34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Messiah is Humble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Come </a:t>
            </a:r>
            <a:r>
              <a:rPr lang="en-US" sz="4000" b="1" dirty="0"/>
              <a:t>to Me, all who are weary and heavy-laden, and I will give you rest</a:t>
            </a:r>
            <a:r>
              <a:rPr lang="en-US" sz="4000" b="1" dirty="0" smtClean="0"/>
              <a:t>. Take </a:t>
            </a:r>
            <a:r>
              <a:rPr lang="en-US" sz="4000" b="1" dirty="0"/>
              <a:t>My yoke upon you and learn from Me, for I am gentle and </a:t>
            </a:r>
            <a:r>
              <a:rPr lang="en-US" sz="4000" b="1" u="sng" dirty="0" smtClean="0"/>
              <a:t>humble </a:t>
            </a:r>
            <a:r>
              <a:rPr lang="en-US" sz="4000" b="1" u="sng" dirty="0"/>
              <a:t>in heart</a:t>
            </a:r>
            <a:r>
              <a:rPr lang="en-US" sz="4000" b="1" dirty="0"/>
              <a:t>, and YOU WILL FIND REST FOR YOUR </a:t>
            </a:r>
            <a:r>
              <a:rPr lang="en-US" sz="4000" b="1" dirty="0" smtClean="0"/>
              <a:t>SOULS. For </a:t>
            </a:r>
            <a:r>
              <a:rPr lang="en-US" sz="4000" b="1" dirty="0"/>
              <a:t>My yoke is easy and My burden is light</a:t>
            </a:r>
            <a:r>
              <a:rPr lang="en-US" sz="4000" b="1" dirty="0" smtClean="0"/>
              <a:t>. Matthew 11:28-30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6851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Humbling Oneself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do not be called Rabbi; for One is your Teacher, and you are all brothers</a:t>
            </a:r>
            <a:r>
              <a:rPr lang="en-US" sz="4000" b="1" dirty="0" smtClean="0"/>
              <a:t>. Do </a:t>
            </a:r>
            <a:r>
              <a:rPr lang="en-US" sz="4000" b="1" dirty="0"/>
              <a:t>not call [anyone] on earth your father; for One is your Father, He who is in heaven</a:t>
            </a:r>
            <a:r>
              <a:rPr lang="en-US" sz="4000" b="1" dirty="0" smtClean="0"/>
              <a:t>. Do </a:t>
            </a:r>
            <a:r>
              <a:rPr lang="en-US" sz="4000" b="1" dirty="0"/>
              <a:t>not be called leaders; for One is your Leader, [that is], </a:t>
            </a:r>
            <a:r>
              <a:rPr lang="en-US" sz="4000" b="1" dirty="0" smtClean="0"/>
              <a:t>Messiah. But </a:t>
            </a:r>
            <a:r>
              <a:rPr lang="en-US" sz="4000" b="1" dirty="0"/>
              <a:t>the greatest among you shall be your </a:t>
            </a:r>
            <a:r>
              <a:rPr lang="en-US" sz="4000" b="1" dirty="0" smtClean="0"/>
              <a:t>servant. </a:t>
            </a:r>
            <a:r>
              <a:rPr lang="en-US" sz="4000" b="1" u="sng" dirty="0" smtClean="0"/>
              <a:t>Whoever </a:t>
            </a:r>
            <a:r>
              <a:rPr lang="en-US" sz="4000" b="1" u="sng" dirty="0"/>
              <a:t>exalts himself shall be humbled; and whoever humbles himself shall be exalted</a:t>
            </a:r>
            <a:r>
              <a:rPr lang="en-US" sz="4000" b="1" dirty="0" smtClean="0"/>
              <a:t>.  Matthew 23:8-12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073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Practical Self-Abasement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When </a:t>
            </a:r>
            <a:r>
              <a:rPr lang="en-US" sz="4000" b="1" dirty="0"/>
              <a:t>you are invited by someone to a wedding feast, do not take the place of honor, for someone more distinguished than you may have been invited by him</a:t>
            </a:r>
            <a:r>
              <a:rPr lang="en-US" sz="4000" b="1" dirty="0" smtClean="0"/>
              <a:t>, </a:t>
            </a:r>
            <a:r>
              <a:rPr lang="en-US" sz="4000" b="1" dirty="0"/>
              <a:t>and he who invited you both will come and say to you, 'Give [your] place to this man,' and then in disgrace you proceed to occupy the last place.</a:t>
            </a:r>
          </a:p>
          <a:p>
            <a:pPr marL="0" indent="0">
              <a:buNone/>
            </a:pPr>
            <a:r>
              <a:rPr lang="en-US" sz="4000" b="1" dirty="0" smtClean="0"/>
              <a:t>Luke 14:8-9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38201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Practical Self-Abasement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when you are invited, go and recline at the last place, so that when the one who has invited you comes, he may say to you, 'Friend, move up higher'; then you will have honor in the sight of all who are at the table with you</a:t>
            </a:r>
            <a:r>
              <a:rPr lang="en-US" sz="4000" b="1" dirty="0" smtClean="0"/>
              <a:t>. For </a:t>
            </a:r>
            <a:r>
              <a:rPr lang="en-US" sz="4000" b="1" u="sng" dirty="0"/>
              <a:t>everyone who exalts himself will be humbled, and he who humbles himself will be exalted</a:t>
            </a:r>
            <a:r>
              <a:rPr lang="en-US" sz="4000" b="1" dirty="0"/>
              <a:t>."</a:t>
            </a:r>
          </a:p>
          <a:p>
            <a:pPr marL="0" indent="0">
              <a:buNone/>
            </a:pPr>
            <a:r>
              <a:rPr lang="en-US" sz="4000" b="1" dirty="0" smtClean="0"/>
              <a:t>Luke 14:10-11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7031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Exalted in Due Time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this reason also, Elohim highly exalted Him, and bestowed on Him the name which is above every name</a:t>
            </a:r>
            <a:r>
              <a:rPr lang="en-US" sz="4000" b="1" dirty="0" smtClean="0"/>
              <a:t>, </a:t>
            </a:r>
            <a:r>
              <a:rPr lang="en-US" sz="4000" b="1" dirty="0"/>
              <a:t>so that at the name of Yahusha EVERY KNEE WILL BOW, of those who are in heaven and on earth and under the </a:t>
            </a:r>
            <a:r>
              <a:rPr lang="en-US" sz="4000" b="1" dirty="0" smtClean="0"/>
              <a:t>earth, </a:t>
            </a:r>
            <a:r>
              <a:rPr lang="en-US" sz="4000" b="1" dirty="0"/>
              <a:t>and that every tongue will confess that Yahusha Messiah is Lord, to the glory of Elohim the Father.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:9-11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5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Every Knee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Turn </a:t>
            </a:r>
            <a:r>
              <a:rPr lang="en-US" sz="4000" b="1" dirty="0"/>
              <a:t>to Me and be saved, all the ends of the earth; For I am Elohim, and there is no other</a:t>
            </a:r>
            <a:r>
              <a:rPr lang="en-US" sz="4000" b="1" dirty="0" smtClean="0"/>
              <a:t>. I </a:t>
            </a:r>
            <a:r>
              <a:rPr lang="en-US" sz="4000" b="1" dirty="0"/>
              <a:t>have sworn by Myself, The word has gone forth from My mouth in righteousness And will not turn back, That </a:t>
            </a:r>
            <a:r>
              <a:rPr lang="en-US" sz="4000" b="1" u="sng" dirty="0"/>
              <a:t>to Me every knee will bow, every tongue will </a:t>
            </a:r>
            <a:r>
              <a:rPr lang="en-US" sz="4000" b="1" u="sng" dirty="0" smtClean="0"/>
              <a:t>swear</a:t>
            </a:r>
            <a:r>
              <a:rPr lang="en-US" sz="4000" b="1" dirty="0" smtClean="0"/>
              <a:t>. They </a:t>
            </a:r>
            <a:r>
              <a:rPr lang="en-US" sz="4000" b="1" dirty="0"/>
              <a:t>will say of Me, 'Only in Yahuwah are righteousness and strength.' </a:t>
            </a:r>
            <a:r>
              <a:rPr lang="en-US" sz="4000" b="1" dirty="0" smtClean="0"/>
              <a:t>  Isaiah 45:22-24</a:t>
            </a:r>
            <a:endParaRPr lang="en-US" sz="5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3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Work It Out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So </a:t>
            </a:r>
            <a:r>
              <a:rPr lang="en-US" sz="4000" b="1" dirty="0"/>
              <a:t>then, my beloved, just as you have always obeyed, not as in my presence only, but now much more in my absence, </a:t>
            </a:r>
            <a:r>
              <a:rPr lang="en-US" sz="4000" b="1" u="sng" dirty="0"/>
              <a:t>work out your salvation</a:t>
            </a:r>
            <a:r>
              <a:rPr lang="en-US" sz="4000" b="1" dirty="0"/>
              <a:t> with fear and trembling</a:t>
            </a:r>
            <a:r>
              <a:rPr lang="en-US" sz="4000" b="1" dirty="0" smtClean="0"/>
              <a:t>; </a:t>
            </a:r>
            <a:r>
              <a:rPr lang="en-US" sz="4000" b="1" dirty="0"/>
              <a:t>for it is Elohim who is at work in you, both to will and to work for [His] good pleasure</a:t>
            </a:r>
            <a:r>
              <a:rPr lang="en-US" sz="4000" b="1" dirty="0" smtClean="0"/>
              <a:t>.  </a:t>
            </a: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:12-13</a:t>
            </a:r>
          </a:p>
          <a:p>
            <a:pPr marL="0" indent="0">
              <a:buNone/>
            </a:pPr>
            <a:r>
              <a:rPr lang="en-US" sz="4000" b="1" dirty="0" smtClean="0"/>
              <a:t>How do we “work out our salvation”?  Through the obedience of His good works.  We are to walk in the good works he displayed for us.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Living </a:t>
            </a:r>
            <a:r>
              <a:rPr lang="en-US" sz="4800" b="1" dirty="0" smtClean="0"/>
              <a:t>Without </a:t>
            </a:r>
            <a:r>
              <a:rPr lang="en-US" sz="4800" b="1" dirty="0" smtClean="0"/>
              <a:t>Grumbling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Do </a:t>
            </a:r>
            <a:r>
              <a:rPr lang="en-US" sz="4000" b="1" u="sng" dirty="0"/>
              <a:t>all things without grumbling or disputing</a:t>
            </a:r>
            <a:r>
              <a:rPr lang="en-US" sz="4000" b="1" dirty="0" smtClean="0"/>
              <a:t>; </a:t>
            </a:r>
            <a:r>
              <a:rPr lang="en-US" sz="4000" b="1" dirty="0"/>
              <a:t>so that you will prove yourselves to be blameless and innocent, children of Elohim above reproach in the midst of a crooked and perverse generation, among whom you appear as lights in the </a:t>
            </a:r>
            <a:r>
              <a:rPr lang="en-US" sz="4000" b="1" dirty="0" smtClean="0"/>
              <a:t>world, </a:t>
            </a:r>
            <a:r>
              <a:rPr lang="en-US" sz="4000" b="1" dirty="0"/>
              <a:t>holding fast the word of life, so that in the day of Messiah I will have reason to glory because I did not run in vain nor toil in vain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:14-16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Warnings About Grumbling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Nor </a:t>
            </a:r>
            <a:r>
              <a:rPr lang="en-US" sz="4000" b="1" dirty="0"/>
              <a:t>let us try the Lord, as some of them did, and were destroyed by the serpents</a:t>
            </a:r>
            <a:r>
              <a:rPr lang="en-US" sz="4000" b="1" dirty="0" smtClean="0"/>
              <a:t>. </a:t>
            </a:r>
            <a:r>
              <a:rPr lang="en-US" sz="4000" b="1" dirty="0"/>
              <a:t>Nor grumble, as some of them did, and were destroyed by the </a:t>
            </a:r>
            <a:r>
              <a:rPr lang="en-US" sz="4000" b="1" dirty="0" smtClean="0"/>
              <a:t>destroyer. </a:t>
            </a:r>
            <a:r>
              <a:rPr lang="en-US" sz="4000" b="1" dirty="0"/>
              <a:t>Now these things happened to them as an example, and they were written for our instruction, upon whom the ends of the ages have come.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1 Corinthians 10:9-11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33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Rejoice in It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even if I am being poured out as a drink offering upon the sacrifice and service of your faith, I </a:t>
            </a:r>
            <a:r>
              <a:rPr lang="en-US" sz="4000" b="1" u="sng" dirty="0"/>
              <a:t>rejoice</a:t>
            </a:r>
            <a:r>
              <a:rPr lang="en-US" sz="4000" b="1" dirty="0"/>
              <a:t> and share my </a:t>
            </a:r>
            <a:r>
              <a:rPr lang="en-US" sz="4000" b="1" u="sng" dirty="0"/>
              <a:t>joy</a:t>
            </a:r>
            <a:r>
              <a:rPr lang="en-US" sz="4000" b="1" dirty="0"/>
              <a:t> with you all</a:t>
            </a:r>
            <a:r>
              <a:rPr lang="en-US" sz="4000" b="1" dirty="0" smtClean="0"/>
              <a:t>. </a:t>
            </a:r>
            <a:r>
              <a:rPr lang="en-US" sz="4000" b="1" dirty="0"/>
              <a:t>You too, [I urge you], </a:t>
            </a:r>
            <a:r>
              <a:rPr lang="en-US" sz="4000" b="1" u="sng" dirty="0"/>
              <a:t>rejoice</a:t>
            </a:r>
            <a:r>
              <a:rPr lang="en-US" sz="4000" b="1" dirty="0"/>
              <a:t> in the same way and share your </a:t>
            </a:r>
            <a:r>
              <a:rPr lang="en-US" sz="4000" b="1" u="sng" dirty="0"/>
              <a:t>joy</a:t>
            </a:r>
            <a:r>
              <a:rPr lang="en-US" sz="4000" b="1" dirty="0"/>
              <a:t> with me.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Philippians </a:t>
            </a:r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:17-18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99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What is Joy?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cai,rw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  <a:r>
              <a:rPr lang="en-US" sz="4000" dirty="0" smtClean="0"/>
              <a:t>(chiro) - </a:t>
            </a:r>
            <a:r>
              <a:rPr lang="en-US" sz="4000" dirty="0"/>
              <a:t>1. to be in a state of happiness and well-being, </a:t>
            </a:r>
            <a:r>
              <a:rPr lang="en-US" sz="4000" i="1" dirty="0"/>
              <a:t>rejoice, be glad </a:t>
            </a:r>
            <a:endParaRPr lang="en-US" sz="4000" i="1" dirty="0" smtClean="0"/>
          </a:p>
          <a:p>
            <a:pPr marL="0" indent="0">
              <a:buNone/>
            </a:pPr>
            <a:r>
              <a:rPr lang="en-US" sz="4000" b="1" i="1" dirty="0" smtClean="0">
                <a:solidFill>
                  <a:schemeClr val="tx1"/>
                </a:solidFill>
              </a:rPr>
              <a:t>Hebrew </a:t>
            </a:r>
            <a:r>
              <a:rPr lang="en-US" sz="4400" dirty="0" err="1" smtClean="0">
                <a:latin typeface="Bwhebb" panose="00000400000000000000" pitchFamily="2" charset="0"/>
              </a:rPr>
              <a:t>hx'm.fi</a:t>
            </a:r>
            <a:r>
              <a:rPr lang="en-US" sz="4400" dirty="0" smtClean="0">
                <a:latin typeface="Bwhebb" panose="00000400000000000000" pitchFamily="2" charset="0"/>
              </a:rPr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simcha</a:t>
            </a:r>
            <a:r>
              <a:rPr lang="en-US" sz="4000" dirty="0" smtClean="0"/>
              <a:t>) - </a:t>
            </a:r>
            <a:r>
              <a:rPr lang="en-US" sz="4000" dirty="0"/>
              <a:t>joy, gladness, mirth; </a:t>
            </a:r>
            <a:r>
              <a:rPr lang="en-US" sz="4000" dirty="0" smtClean="0"/>
              <a:t>festivity, pleasure</a:t>
            </a:r>
          </a:p>
          <a:p>
            <a:pPr marL="0" indent="0">
              <a:buNone/>
            </a:pPr>
            <a:r>
              <a:rPr lang="en-US" sz="4000" b="1" dirty="0"/>
              <a:t>…the alternative to </a:t>
            </a:r>
            <a:r>
              <a:rPr lang="en-US" sz="4000" b="1" dirty="0" smtClean="0"/>
              <a:t>grumbling</a:t>
            </a:r>
          </a:p>
          <a:p>
            <a:pPr marL="0" indent="0">
              <a:buNone/>
            </a:pPr>
            <a:r>
              <a:rPr lang="en-US" sz="4000" b="1" dirty="0" smtClean="0"/>
              <a:t>The correct response to persecution is joy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711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59228"/>
            <a:ext cx="10787743" cy="6389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/>
              <a:t>In Antioch</a:t>
            </a:r>
            <a:endParaRPr lang="en-US" sz="4800" b="1" dirty="0"/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the </a:t>
            </a:r>
            <a:r>
              <a:rPr lang="en-US" sz="4000" b="1" dirty="0" err="1"/>
              <a:t>Yehudim</a:t>
            </a:r>
            <a:r>
              <a:rPr lang="en-US" sz="4000" b="1" dirty="0"/>
              <a:t> incited the devout women of prominence and the leading men of the city, and instigated a persecution against Paul and Barnabas, and drove them out of their </a:t>
            </a:r>
            <a:r>
              <a:rPr lang="en-US" sz="4000" b="1" dirty="0" smtClean="0"/>
              <a:t>district. But </a:t>
            </a:r>
            <a:r>
              <a:rPr lang="en-US" sz="4000" b="1" dirty="0"/>
              <a:t>they shook off the dust of their feet [in protest] against them and went to </a:t>
            </a:r>
            <a:r>
              <a:rPr lang="en-US" sz="4000" b="1" dirty="0" err="1"/>
              <a:t>Iconium</a:t>
            </a:r>
            <a:r>
              <a:rPr lang="en-US" sz="4000" b="1" dirty="0" smtClean="0"/>
              <a:t>. </a:t>
            </a:r>
            <a:r>
              <a:rPr lang="en-US" sz="4000" b="1" dirty="0"/>
              <a:t>And the disciples were continually </a:t>
            </a:r>
            <a:r>
              <a:rPr lang="en-US" sz="4000" b="1" u="sng" dirty="0"/>
              <a:t>filled with </a:t>
            </a:r>
            <a:r>
              <a:rPr lang="en-US" sz="4000" b="1" u="sng" dirty="0" smtClean="0"/>
              <a:t>joy</a:t>
            </a:r>
            <a:r>
              <a:rPr lang="en-US" sz="4000" b="1" dirty="0" smtClean="0"/>
              <a:t> and </a:t>
            </a:r>
            <a:r>
              <a:rPr lang="en-US" sz="4000" b="1" dirty="0"/>
              <a:t>with the Holy Spirit</a:t>
            </a:r>
            <a:r>
              <a:rPr lang="en-US" sz="4000" b="1" dirty="0" smtClean="0"/>
              <a:t>.  Acts 13:50-52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9453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3" y="190500"/>
            <a:ext cx="10755085" cy="6667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cs typeface="Times New Roman" pitchFamily="18" charset="0"/>
              </a:rPr>
              <a:t>Conclusion</a:t>
            </a:r>
          </a:p>
          <a:p>
            <a:pPr>
              <a:buNone/>
            </a:pPr>
            <a:r>
              <a:rPr lang="en-US" sz="3733" b="1" dirty="0" smtClean="0">
                <a:cs typeface="Times New Roman" pitchFamily="18" charset="0"/>
              </a:rPr>
              <a:t>Our response to the Gospel should result in a change of mind and attitude</a:t>
            </a:r>
          </a:p>
          <a:p>
            <a:pPr>
              <a:buNone/>
            </a:pPr>
            <a:r>
              <a:rPr lang="en-US" sz="3733" b="1" dirty="0" smtClean="0">
                <a:cs typeface="Times New Roman" pitchFamily="18" charset="0"/>
              </a:rPr>
              <a:t>We recognize through the redemption that we are both important and not important</a:t>
            </a:r>
          </a:p>
          <a:p>
            <a:pPr>
              <a:buNone/>
            </a:pPr>
            <a:r>
              <a:rPr lang="en-US" sz="3733" b="1" dirty="0" smtClean="0">
                <a:cs typeface="Times New Roman" pitchFamily="18" charset="0"/>
              </a:rPr>
              <a:t>The renewing of our mind consists in treating others as good as or better than ourselves</a:t>
            </a:r>
          </a:p>
          <a:p>
            <a:pPr>
              <a:buNone/>
            </a:pPr>
            <a:r>
              <a:rPr lang="en-US" sz="3733" b="1" dirty="0" smtClean="0">
                <a:cs typeface="Times New Roman" pitchFamily="18" charset="0"/>
              </a:rPr>
              <a:t>Grumbling is no longer a viable option for the believer</a:t>
            </a:r>
            <a:endParaRPr lang="en-US" sz="3733" b="1" dirty="0" smtClean="0"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www.BibleTruth.cc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35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 smtClean="0"/>
              <a:t>Prophesies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005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116561</TotalTime>
  <Words>2019</Words>
  <Application>Microsoft Office PowerPoint</Application>
  <PresentationFormat>Widescreen</PresentationFormat>
  <Paragraphs>143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Bwgrkn</vt:lpstr>
      <vt:lpstr>Bwhebb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1119</cp:revision>
  <dcterms:created xsi:type="dcterms:W3CDTF">2018-11-07T08:55:54Z</dcterms:created>
  <dcterms:modified xsi:type="dcterms:W3CDTF">2020-07-18T15:20:23Z</dcterms:modified>
</cp:coreProperties>
</file>