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4" r:id="rId2"/>
    <p:sldId id="913" r:id="rId3"/>
    <p:sldId id="1088" r:id="rId4"/>
    <p:sldId id="1126" r:id="rId5"/>
    <p:sldId id="1139" r:id="rId6"/>
    <p:sldId id="1127" r:id="rId7"/>
    <p:sldId id="1140" r:id="rId8"/>
    <p:sldId id="1128" r:id="rId9"/>
    <p:sldId id="1148" r:id="rId10"/>
    <p:sldId id="1149" r:id="rId11"/>
    <p:sldId id="1141" r:id="rId12"/>
    <p:sldId id="1142" r:id="rId13"/>
    <p:sldId id="1129" r:id="rId14"/>
    <p:sldId id="1130" r:id="rId15"/>
    <p:sldId id="1131" r:id="rId16"/>
    <p:sldId id="1143" r:id="rId17"/>
    <p:sldId id="1138" r:id="rId18"/>
    <p:sldId id="1144" r:id="rId19"/>
    <p:sldId id="1132" r:id="rId20"/>
    <p:sldId id="1133" r:id="rId21"/>
    <p:sldId id="1145" r:id="rId22"/>
    <p:sldId id="1134" r:id="rId23"/>
    <p:sldId id="1147" r:id="rId24"/>
    <p:sldId id="1146" r:id="rId25"/>
    <p:sldId id="1125" r:id="rId26"/>
    <p:sldId id="628" r:id="rId27"/>
    <p:sldId id="77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114" y="504"/>
      </p:cViewPr>
      <p:guideLst/>
    </p:cSldViewPr>
  </p:slideViewPr>
  <p:outlineViewPr>
    <p:cViewPr>
      <p:scale>
        <a:sx n="33" d="100"/>
        <a:sy n="33" d="100"/>
      </p:scale>
      <p:origin x="0" y="-131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82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61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42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69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9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64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25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453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16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29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04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32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75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804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927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959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83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496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6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749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893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050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0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111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July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11,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9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Philippians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Chapter 1</a:t>
            </a:r>
            <a:endParaRPr lang="en-US" sz="3733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r>
              <a:rPr lang="en-US" sz="4400" b="1" dirty="0" smtClean="0"/>
              <a:t>Imprisonment and Suffering For the Sake of Messiah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2573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Greetings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Paul </a:t>
            </a:r>
            <a:r>
              <a:rPr lang="en-US" sz="4000" b="1" dirty="0"/>
              <a:t>and Timothy, bond-servants of Messiah Yahusha, To all the saints in Messiah Yahusha who are in Philippi, including the overseers and deacons</a:t>
            </a:r>
            <a:r>
              <a:rPr lang="en-US" sz="4000" b="1" dirty="0" smtClean="0"/>
              <a:t>: </a:t>
            </a:r>
            <a:r>
              <a:rPr lang="en-US" sz="4000" b="1" dirty="0"/>
              <a:t>Grace to you and peace from Elohim our Father and the Lord Yahusha Messiah.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1:1-2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8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Paul Praying for the Philippians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I </a:t>
            </a:r>
            <a:r>
              <a:rPr lang="en-US" sz="4000" b="1" dirty="0"/>
              <a:t>thank my Elohim in all my remembrance of you</a:t>
            </a:r>
            <a:r>
              <a:rPr lang="en-US" sz="4000" b="1" dirty="0" smtClean="0"/>
              <a:t>, </a:t>
            </a:r>
            <a:r>
              <a:rPr lang="en-US" sz="4000" b="1" dirty="0"/>
              <a:t>always offering prayer with joy in my every prayer for you </a:t>
            </a:r>
            <a:r>
              <a:rPr lang="en-US" sz="4000" b="1" dirty="0" smtClean="0"/>
              <a:t>all, </a:t>
            </a:r>
            <a:r>
              <a:rPr lang="en-US" sz="4000" b="1" dirty="0"/>
              <a:t>in view of your participation in the gospel from the first day until </a:t>
            </a:r>
            <a:r>
              <a:rPr lang="en-US" sz="4000" b="1" dirty="0" smtClean="0"/>
              <a:t>now; being confident </a:t>
            </a:r>
            <a:r>
              <a:rPr lang="en-US" sz="4000" b="1" dirty="0"/>
              <a:t>of this very thing, that He who began a good work in you will </a:t>
            </a:r>
            <a:r>
              <a:rPr lang="en-US" sz="4000" b="1" dirty="0" smtClean="0"/>
              <a:t>complete </a:t>
            </a:r>
            <a:r>
              <a:rPr lang="en-US" sz="4000" b="1" dirty="0"/>
              <a:t>it until the day of Messiah Yahusha.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1:3-6</a:t>
            </a:r>
          </a:p>
        </p:txBody>
      </p:sp>
    </p:spTree>
    <p:extLst>
      <p:ext uri="{BB962C8B-B14F-4D97-AF65-F5344CB8AC3E}">
        <p14:creationId xmlns:p14="http://schemas.microsoft.com/office/powerpoint/2010/main" val="35756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Day of Messiah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/>
              <a:t>See also Phil 1:10; </a:t>
            </a:r>
            <a:r>
              <a:rPr lang="en-US" sz="4000" b="1" dirty="0" smtClean="0"/>
              <a:t>2:16</a:t>
            </a:r>
          </a:p>
          <a:p>
            <a:pPr marL="0" indent="0">
              <a:buNone/>
            </a:pPr>
            <a:r>
              <a:rPr lang="en-US" sz="4000" b="1" dirty="0" smtClean="0"/>
              <a:t>…awaiting </a:t>
            </a:r>
            <a:r>
              <a:rPr lang="en-US" sz="4000" b="1" dirty="0"/>
              <a:t>eagerly the revelation of our Lord Yahusha Messiah</a:t>
            </a:r>
            <a:r>
              <a:rPr lang="en-US" sz="4000" b="1" dirty="0" smtClean="0"/>
              <a:t>, </a:t>
            </a:r>
            <a:r>
              <a:rPr lang="en-US" sz="4000" b="1" dirty="0"/>
              <a:t>who will also confirm you to the end, blameless in the day of our Lord Yahusha Messiah</a:t>
            </a:r>
            <a:r>
              <a:rPr lang="en-US" sz="4000" b="1" dirty="0" smtClean="0"/>
              <a:t>.  1 Corinthians 1:7-8</a:t>
            </a:r>
          </a:p>
          <a:p>
            <a:pPr marL="0" indent="0">
              <a:buNone/>
            </a:pPr>
            <a:r>
              <a:rPr lang="en-US" sz="4000" b="1" dirty="0" smtClean="0"/>
              <a:t>Parallel in thought with “the Day of the Lord” – a reference to the time of the return of Messiah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85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Paul’s Feelings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it is only right for me to feel this way about you all, because </a:t>
            </a:r>
            <a:r>
              <a:rPr lang="en-US" sz="4000" b="1" u="sng" dirty="0"/>
              <a:t>I have you in my heart</a:t>
            </a:r>
            <a:r>
              <a:rPr lang="en-US" sz="4000" b="1" dirty="0"/>
              <a:t>, since both in my imprisonment and in the defense and confirmation of the gospel, you all are partakers of grace with me</a:t>
            </a:r>
            <a:r>
              <a:rPr lang="en-US" sz="4000" b="1" dirty="0" smtClean="0"/>
              <a:t>. </a:t>
            </a:r>
            <a:r>
              <a:rPr lang="en-US" sz="4000" b="1" dirty="0"/>
              <a:t>For Elohim is my witness, how I long for you all with the </a:t>
            </a:r>
            <a:r>
              <a:rPr lang="en-US" sz="4000" b="1" u="sng" dirty="0"/>
              <a:t>affection</a:t>
            </a:r>
            <a:r>
              <a:rPr lang="en-US" sz="4000" b="1" dirty="0"/>
              <a:t> of Messiah Yahusha.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1:7-8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6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Paul’s Feelings</a:t>
            </a:r>
            <a:endParaRPr lang="en-US" sz="4800" b="1" dirty="0"/>
          </a:p>
          <a:p>
            <a:pPr marL="0" indent="0">
              <a:buNone/>
            </a:pPr>
            <a:r>
              <a:rPr lang="en-US" sz="4000" dirty="0"/>
              <a:t>Hebrew </a:t>
            </a:r>
            <a:r>
              <a:rPr lang="en-US" sz="4800" dirty="0">
                <a:latin typeface="Bwhebb" panose="00000400000000000000" pitchFamily="2" charset="0"/>
              </a:rPr>
              <a:t>~</a:t>
            </a:r>
            <a:r>
              <a:rPr lang="en-US" sz="4800" dirty="0" err="1">
                <a:latin typeface="Bwhebb" panose="00000400000000000000" pitchFamily="2" charset="0"/>
              </a:rPr>
              <a:t>ymix</a:t>
            </a:r>
            <a:r>
              <a:rPr lang="en-US" sz="4800" dirty="0">
                <a:latin typeface="Bwhebb" panose="00000400000000000000" pitchFamily="2" charset="0"/>
              </a:rPr>
              <a:t>]r</a:t>
            </a:r>
            <a:r>
              <a:rPr lang="en-US" sz="4000" dirty="0">
                <a:latin typeface="Bwhebb" panose="00000400000000000000" pitchFamily="2" charset="0"/>
              </a:rPr>
              <a:t>;</a:t>
            </a:r>
            <a:r>
              <a:rPr lang="en-US" sz="4000" dirty="0"/>
              <a:t>, </a:t>
            </a:r>
            <a:r>
              <a:rPr lang="en-US" sz="4000" i="1" dirty="0"/>
              <a:t>bowels, intestines </a:t>
            </a:r>
            <a:r>
              <a:rPr lang="en-US" sz="4000" dirty="0"/>
              <a:t>(the heart, lungs, liver, etc.); </a:t>
            </a:r>
            <a:r>
              <a:rPr lang="en-US" sz="4000" dirty="0" smtClean="0"/>
              <a:t>in </a:t>
            </a:r>
            <a:r>
              <a:rPr lang="en-US" sz="4000" dirty="0"/>
              <a:t>the Greek poets from Aeschylus down the bowels were regarded as the seat of the more violent passions, such as anger and love; but by the Hebrews as </a:t>
            </a:r>
            <a:r>
              <a:rPr lang="en-US" sz="4000" u="sng" dirty="0"/>
              <a:t>the seat of the tenderer affections, especially kindness, benevolence, </a:t>
            </a:r>
            <a:r>
              <a:rPr lang="en-US" sz="4000" u="sng" dirty="0" smtClean="0"/>
              <a:t>compassion</a:t>
            </a:r>
            <a:r>
              <a:rPr lang="en-US" sz="4000" dirty="0" smtClean="0"/>
              <a:t>; </a:t>
            </a:r>
            <a:r>
              <a:rPr lang="en-US" sz="4000" dirty="0"/>
              <a:t>hence, equivalent to our </a:t>
            </a:r>
            <a:r>
              <a:rPr lang="en-US" sz="4000" i="1" dirty="0" smtClean="0"/>
              <a:t>heart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7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b="1" dirty="0" smtClean="0"/>
              <a:t>Approving Those Things Superior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this I pray, that your love may abound still more and more in </a:t>
            </a:r>
            <a:r>
              <a:rPr lang="en-US" sz="4000" b="1" u="sng" dirty="0"/>
              <a:t>real knowledge</a:t>
            </a:r>
            <a:r>
              <a:rPr lang="en-US" sz="4000" b="1" dirty="0"/>
              <a:t> and all </a:t>
            </a:r>
            <a:r>
              <a:rPr lang="en-US" sz="4000" b="1" dirty="0" smtClean="0"/>
              <a:t>moral discernment, </a:t>
            </a:r>
            <a:r>
              <a:rPr lang="en-US" sz="4000" b="1" dirty="0"/>
              <a:t>so that you may approve </a:t>
            </a:r>
            <a:r>
              <a:rPr lang="en-US" sz="4000" b="1" u="sng" dirty="0"/>
              <a:t>the things that are </a:t>
            </a:r>
            <a:r>
              <a:rPr lang="en-US" sz="4000" b="1" u="sng" dirty="0" smtClean="0"/>
              <a:t>superior (different</a:t>
            </a:r>
            <a:r>
              <a:rPr lang="en-US" sz="4000" b="1" dirty="0" smtClean="0"/>
              <a:t>), </a:t>
            </a:r>
            <a:r>
              <a:rPr lang="en-US" sz="4000" b="1" dirty="0"/>
              <a:t>in order to be sincere and blameless until the day of </a:t>
            </a:r>
            <a:r>
              <a:rPr lang="en-US" sz="4000" b="1" dirty="0" smtClean="0"/>
              <a:t>Messiah; </a:t>
            </a:r>
            <a:r>
              <a:rPr lang="en-US" sz="4000" b="1" dirty="0"/>
              <a:t>having been filled with the </a:t>
            </a:r>
            <a:r>
              <a:rPr lang="en-US" sz="4000" b="1" u="sng" dirty="0"/>
              <a:t>fruit of righteousness</a:t>
            </a:r>
            <a:r>
              <a:rPr lang="en-US" sz="4000" b="1" dirty="0"/>
              <a:t> which [comes] through Yahusha Messiah, to the glory and praise of Elohim</a:t>
            </a:r>
            <a:r>
              <a:rPr lang="en-US" sz="4000" b="1" dirty="0" smtClean="0"/>
              <a:t>. </a:t>
            </a:r>
            <a:r>
              <a:rPr lang="en-US" sz="4000" b="1" dirty="0" smtClean="0">
                <a:solidFill>
                  <a:schemeClr val="tx1"/>
                </a:solidFill>
              </a:rPr>
              <a:t>Philippians 1:9-11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b="1" dirty="0" err="1" smtClean="0"/>
              <a:t>Epignosis</a:t>
            </a:r>
            <a:r>
              <a:rPr lang="en-US" sz="4000" b="1" dirty="0" smtClean="0"/>
              <a:t> </a:t>
            </a:r>
            <a:r>
              <a:rPr lang="en-US" sz="4000" i="1" dirty="0" smtClean="0"/>
              <a:t>precise </a:t>
            </a:r>
            <a:r>
              <a:rPr lang="en-US" sz="4000" i="1" dirty="0"/>
              <a:t>and correct knowledge</a:t>
            </a:r>
            <a:r>
              <a:rPr lang="en-US" sz="4000" dirty="0"/>
              <a:t>; used in the N. T. of the knowledge of things ethical and divine 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Approving Those Things Superior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/>
              <a:t>to distinguish between good and evil, lawful and unlawful, </a:t>
            </a:r>
            <a:r>
              <a:rPr lang="en-US" sz="4000" b="1" dirty="0" smtClean="0"/>
              <a:t>clean and unclean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Making distinctions – a concept taught in the Torah to a Holy people</a:t>
            </a:r>
            <a:endParaRPr lang="en-US" sz="5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7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Approving Those Things Superior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this I pray, that your love may abound still more and more in </a:t>
            </a:r>
            <a:r>
              <a:rPr lang="en-US" sz="4000" b="1" u="sng" dirty="0"/>
              <a:t>real knowledge</a:t>
            </a:r>
            <a:r>
              <a:rPr lang="en-US" sz="4000" b="1" dirty="0"/>
              <a:t> and all </a:t>
            </a:r>
            <a:r>
              <a:rPr lang="en-US" sz="4000" b="1" dirty="0" smtClean="0"/>
              <a:t>moral discernment, </a:t>
            </a:r>
            <a:r>
              <a:rPr lang="en-US" sz="4000" b="1" dirty="0"/>
              <a:t>so that you may approve </a:t>
            </a:r>
            <a:r>
              <a:rPr lang="en-US" sz="4000" b="1" u="sng" dirty="0"/>
              <a:t>the things that are </a:t>
            </a:r>
            <a:r>
              <a:rPr lang="en-US" sz="4000" b="1" u="sng" dirty="0" smtClean="0"/>
              <a:t>superior (different</a:t>
            </a:r>
            <a:r>
              <a:rPr lang="en-US" sz="4000" b="1" dirty="0" smtClean="0"/>
              <a:t>), </a:t>
            </a:r>
            <a:r>
              <a:rPr lang="en-US" sz="4000" b="1" dirty="0"/>
              <a:t>in order to be sincere and blameless until the day of </a:t>
            </a:r>
            <a:r>
              <a:rPr lang="en-US" sz="4000" b="1" dirty="0" smtClean="0"/>
              <a:t>Messiah; </a:t>
            </a:r>
            <a:r>
              <a:rPr lang="en-US" sz="4000" b="1" dirty="0"/>
              <a:t>having been filled with the </a:t>
            </a:r>
            <a:r>
              <a:rPr lang="en-US" sz="4000" b="1" u="sng" dirty="0"/>
              <a:t>fruit of righteousness</a:t>
            </a:r>
            <a:r>
              <a:rPr lang="en-US" sz="4000" b="1" dirty="0"/>
              <a:t> which [comes] through Yahusha Messiah, to the glory and praise of Elohim</a:t>
            </a:r>
            <a:r>
              <a:rPr lang="en-US" sz="4000" b="1" dirty="0" smtClean="0"/>
              <a:t>. </a:t>
            </a:r>
            <a:r>
              <a:rPr lang="en-US" sz="4000" b="1" dirty="0" smtClean="0">
                <a:solidFill>
                  <a:schemeClr val="tx1"/>
                </a:solidFill>
              </a:rPr>
              <a:t>Philippians 1:9-11</a:t>
            </a:r>
          </a:p>
        </p:txBody>
      </p:sp>
    </p:spTree>
    <p:extLst>
      <p:ext uri="{BB962C8B-B14F-4D97-AF65-F5344CB8AC3E}">
        <p14:creationId xmlns:p14="http://schemas.microsoft.com/office/powerpoint/2010/main" val="25291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Fruit of Righteousness</a:t>
            </a:r>
            <a:endParaRPr lang="en-US" sz="4800" b="1" dirty="0"/>
          </a:p>
          <a:p>
            <a:pPr marL="0" indent="0">
              <a:buNone/>
            </a:pPr>
            <a:r>
              <a:rPr lang="en-US" dirty="0" smtClean="0"/>
              <a:t>… </a:t>
            </a:r>
            <a:r>
              <a:rPr lang="en-US" sz="4000" b="1" dirty="0"/>
              <a:t>for you were formerly darkness, but now you are Light in the Lord; walk as children of </a:t>
            </a:r>
            <a:r>
              <a:rPr lang="en-US" sz="4000" b="1" dirty="0" smtClean="0"/>
              <a:t>Light </a:t>
            </a:r>
            <a:r>
              <a:rPr lang="en-US" sz="4000" b="1" dirty="0"/>
              <a:t>(for the </a:t>
            </a:r>
            <a:r>
              <a:rPr lang="en-US" sz="4000" b="1" u="sng" dirty="0"/>
              <a:t>fruit of the Light</a:t>
            </a:r>
            <a:r>
              <a:rPr lang="en-US" sz="4000" b="1" dirty="0"/>
              <a:t> [consists] in all goodness and </a:t>
            </a:r>
            <a:r>
              <a:rPr lang="en-US" sz="4000" b="1" u="sng" dirty="0"/>
              <a:t>righteousness</a:t>
            </a:r>
            <a:r>
              <a:rPr lang="en-US" sz="4000" b="1" dirty="0"/>
              <a:t> and truth</a:t>
            </a:r>
            <a:r>
              <a:rPr lang="en-US" sz="4000" b="1" dirty="0" smtClean="0"/>
              <a:t>), </a:t>
            </a:r>
            <a:r>
              <a:rPr lang="en-US" sz="4000" b="1" u="sng" dirty="0"/>
              <a:t>trying to learn what is pleasing to the Lord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Do </a:t>
            </a:r>
            <a:r>
              <a:rPr lang="en-US" sz="4000" b="1" dirty="0"/>
              <a:t>not participate in the unfruitful deeds of darkness, but instead even expose them;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Ephesians 5:8-11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Fruit of Righteousness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/>
              <a:t>All discipline for the moment seems not to be joyful, but sorrowful; yet to those who have been trained by it, afterwards it yields the peaceful </a:t>
            </a:r>
            <a:r>
              <a:rPr lang="en-US" sz="4000" b="1" u="sng" dirty="0"/>
              <a:t>fruit of righteousness</a:t>
            </a:r>
            <a:r>
              <a:rPr lang="en-US" sz="4000" b="1" dirty="0" smtClean="0"/>
              <a:t>.  Hebrews 12:11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It is in the walking out of those things that differ (making distinctions) that we are made blameless and filled with righteousness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5898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b="1" dirty="0" smtClean="0"/>
              <a:t>Circumstances Which Further the Gospel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I want you to know, brethren, that my circumstances have turned out for the greater progress of the gospel</a:t>
            </a:r>
            <a:r>
              <a:rPr lang="en-US" sz="4000" b="1" dirty="0" smtClean="0"/>
              <a:t>, </a:t>
            </a:r>
            <a:r>
              <a:rPr lang="en-US" sz="4000" b="1" dirty="0"/>
              <a:t>so that my imprisonment in [the cause of] Messiah has become well known throughout the whole praetorian guard and to everyone </a:t>
            </a:r>
            <a:r>
              <a:rPr lang="en-US" sz="4000" b="1" dirty="0" smtClean="0"/>
              <a:t>else, </a:t>
            </a:r>
            <a:r>
              <a:rPr lang="en-US" sz="4000" b="1" dirty="0"/>
              <a:t>and that most of the brethren, </a:t>
            </a:r>
            <a:r>
              <a:rPr lang="en-US" sz="4000" b="1" dirty="0" smtClean="0"/>
              <a:t>persuaded </a:t>
            </a:r>
            <a:r>
              <a:rPr lang="en-US" sz="4000" b="1" dirty="0"/>
              <a:t>in the Lord because of my imprisonment, have far more courage to </a:t>
            </a:r>
            <a:r>
              <a:rPr lang="en-US" sz="4000" b="1" u="sng" dirty="0" smtClean="0"/>
              <a:t>fearlessly</a:t>
            </a:r>
            <a:r>
              <a:rPr lang="en-US" sz="4000" b="1" dirty="0" smtClean="0"/>
              <a:t> speak </a:t>
            </a:r>
            <a:r>
              <a:rPr lang="en-US" sz="4000" b="1" dirty="0"/>
              <a:t>the </a:t>
            </a:r>
            <a:r>
              <a:rPr lang="en-US" sz="4000" b="1" dirty="0" smtClean="0"/>
              <a:t>word.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1:12-14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5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Some</a:t>
            </a:r>
            <a:r>
              <a:rPr lang="en-US" sz="4000" b="1" dirty="0"/>
              <a:t>, to be sure, are preaching Messiah even from envy and strife, but some also from good will</a:t>
            </a:r>
            <a:r>
              <a:rPr lang="en-US" sz="4000" b="1" dirty="0" smtClean="0"/>
              <a:t>; </a:t>
            </a:r>
            <a:r>
              <a:rPr lang="en-US" sz="4000" b="1" dirty="0"/>
              <a:t>the latter [do it] out of love, knowing that I am appointed for the defense of the </a:t>
            </a:r>
            <a:r>
              <a:rPr lang="en-US" sz="4000" b="1" dirty="0" smtClean="0"/>
              <a:t>gospel; </a:t>
            </a:r>
            <a:r>
              <a:rPr lang="en-US" sz="4000" b="1" dirty="0"/>
              <a:t>the former proclaim Messiah out of selfish ambition rather than from pure motives, thinking to cause me distress in my imprisonment.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1:15-17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1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What </a:t>
            </a:r>
            <a:r>
              <a:rPr lang="en-US" sz="4000" b="1" dirty="0"/>
              <a:t>then? Only that in every way, whether in pretense or in truth, Messiah is proclaimed; and in this I rejoice. Yes, and I will rejoice</a:t>
            </a:r>
            <a:r>
              <a:rPr lang="en-US" sz="4000" b="1" dirty="0" smtClean="0"/>
              <a:t>, </a:t>
            </a:r>
            <a:r>
              <a:rPr lang="en-US" sz="4000" b="1" dirty="0"/>
              <a:t>for I know that this will turn out for my deliverance through your prayers and the provision of the Spirit of Yahusha </a:t>
            </a:r>
            <a:r>
              <a:rPr lang="en-US" sz="4000" b="1" dirty="0" smtClean="0"/>
              <a:t>Messiah…  </a:t>
            </a:r>
            <a:r>
              <a:rPr lang="en-US" sz="4000" b="1" dirty="0" smtClean="0">
                <a:solidFill>
                  <a:schemeClr val="tx1"/>
                </a:solidFill>
              </a:rPr>
              <a:t>Philippians 1:18-19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When we rejoice in our difficult circumstances, Elohim sees and is pleased to deliver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4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Paul’s Expectation</a:t>
            </a:r>
          </a:p>
          <a:p>
            <a:pPr marL="0" indent="0">
              <a:buNone/>
            </a:pPr>
            <a:r>
              <a:rPr lang="en-US" sz="4000" b="1" dirty="0" smtClean="0"/>
              <a:t>… according to </a:t>
            </a:r>
            <a:r>
              <a:rPr lang="en-US" sz="4000" b="1" u="sng" dirty="0" smtClean="0"/>
              <a:t>my earnest expectation and hope</a:t>
            </a:r>
            <a:r>
              <a:rPr lang="en-US" sz="4000" b="1" dirty="0" smtClean="0"/>
              <a:t>, that </a:t>
            </a:r>
            <a:r>
              <a:rPr lang="en-US" sz="4000" b="1" u="sng" dirty="0" smtClean="0"/>
              <a:t>I will not be put to shame</a:t>
            </a:r>
            <a:r>
              <a:rPr lang="en-US" sz="4000" b="1" dirty="0" smtClean="0"/>
              <a:t> in anything, but [that] with all boldness, Messiah will even now, as always, be exalted in my body, whether by life or by death.  </a:t>
            </a:r>
            <a:r>
              <a:rPr lang="en-US" sz="4000" b="1" dirty="0" smtClean="0">
                <a:solidFill>
                  <a:schemeClr val="tx1"/>
                </a:solidFill>
              </a:rPr>
              <a:t>Philippians 1:20</a:t>
            </a:r>
          </a:p>
          <a:p>
            <a:pPr marL="0" indent="0">
              <a:buNone/>
            </a:pPr>
            <a:r>
              <a:rPr lang="en-US" sz="4000" dirty="0"/>
              <a:t>to watch with head erect or outstretched, to direct attention to anything, to wait for in suspense; </a:t>
            </a:r>
            <a:r>
              <a:rPr lang="en-US" sz="4000" dirty="0" smtClean="0"/>
              <a:t>persistent expectation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Hope=expectation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62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951029" cy="585106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</a:rPr>
              <a:t>Keys </a:t>
            </a:r>
            <a:r>
              <a:rPr lang="en-US" sz="4400" b="1" dirty="0">
                <a:solidFill>
                  <a:schemeClr val="tx1"/>
                </a:solidFill>
              </a:rPr>
              <a:t>to Understanding </a:t>
            </a:r>
            <a:r>
              <a:rPr lang="en-US" sz="4400" b="1" dirty="0" smtClean="0">
                <a:solidFill>
                  <a:schemeClr val="tx1"/>
                </a:solidFill>
              </a:rPr>
              <a:t>“To Live is Christ…”</a:t>
            </a:r>
            <a:endParaRPr lang="en-US" sz="4400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-Paul’s Hope (Expectation) rooted in Messiah’s coming</a:t>
            </a: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-The </a:t>
            </a:r>
            <a:r>
              <a:rPr lang="en-US" sz="4000" dirty="0">
                <a:solidFill>
                  <a:schemeClr val="tx1"/>
                </a:solidFill>
              </a:rPr>
              <a:t>metaphor using “ashamed”</a:t>
            </a:r>
          </a:p>
          <a:p>
            <a:pPr>
              <a:buNone/>
            </a:pPr>
            <a:r>
              <a:rPr lang="en-US" sz="4000" u="sng" dirty="0">
                <a:solidFill>
                  <a:schemeClr val="tx1"/>
                </a:solidFill>
              </a:rPr>
              <a:t>I will in no way be ashamed</a:t>
            </a:r>
          </a:p>
          <a:p>
            <a:pPr>
              <a:buNone/>
            </a:pPr>
            <a:r>
              <a:rPr lang="en-US" sz="4000" b="1" dirty="0">
                <a:solidFill>
                  <a:schemeClr val="tx1"/>
                </a:solidFill>
              </a:rPr>
              <a:t>But </a:t>
            </a:r>
            <a:r>
              <a:rPr lang="en-US" sz="4000" b="1" u="sng" dirty="0">
                <a:solidFill>
                  <a:schemeClr val="tx1"/>
                </a:solidFill>
              </a:rPr>
              <a:t>at that time your people-- everyone whose name is found written in the book-- will be delivered</a:t>
            </a:r>
            <a:r>
              <a:rPr lang="en-US" sz="4000" b="1" dirty="0">
                <a:solidFill>
                  <a:schemeClr val="tx1"/>
                </a:solidFill>
              </a:rPr>
              <a:t>.  </a:t>
            </a:r>
            <a:r>
              <a:rPr lang="en-US" sz="4000" b="1" u="sng" dirty="0">
                <a:solidFill>
                  <a:schemeClr val="tx1"/>
                </a:solidFill>
              </a:rPr>
              <a:t>Multitudes who sleep in the dust of the earth will awake</a:t>
            </a:r>
            <a:r>
              <a:rPr lang="en-US" sz="4000" b="1" dirty="0">
                <a:solidFill>
                  <a:schemeClr val="tx1"/>
                </a:solidFill>
              </a:rPr>
              <a:t>: </a:t>
            </a:r>
            <a:r>
              <a:rPr lang="en-US" sz="4000" b="1" u="sng" dirty="0">
                <a:solidFill>
                  <a:schemeClr val="tx1"/>
                </a:solidFill>
              </a:rPr>
              <a:t>some to everlasting life, others to shame and everlasting contempt</a:t>
            </a:r>
            <a:r>
              <a:rPr lang="en-US" sz="4000" dirty="0">
                <a:solidFill>
                  <a:schemeClr val="tx1"/>
                </a:solidFill>
              </a:rPr>
              <a:t>. (Daniel 12:1-3</a:t>
            </a:r>
            <a:r>
              <a:rPr lang="en-US" sz="4000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en-US" sz="4000" dirty="0" smtClean="0"/>
              <a:t>-Life and Death are also themes of Messiah’s return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4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951029" cy="58510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</a:rPr>
              <a:t>Shame Before the Angels</a:t>
            </a:r>
            <a:endParaRPr lang="en-US" sz="4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whoever is ashamed of Me and My words, the Son of Man will be ashamed of him when He comes in His glory, and [the glory] of the Father and of the holy angels</a:t>
            </a:r>
            <a:r>
              <a:rPr lang="en-US" sz="4000" b="1" dirty="0" smtClean="0"/>
              <a:t>.  Luke 9:26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Thus, Paul is certain he will not be ashamed at the time of his hope, the return of Messiah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9971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to me, to live is Messiah and to die is gain</a:t>
            </a:r>
            <a:r>
              <a:rPr lang="en-US" sz="4000" b="1" dirty="0" smtClean="0"/>
              <a:t>. </a:t>
            </a:r>
            <a:r>
              <a:rPr lang="en-US" sz="4000" b="1" dirty="0"/>
              <a:t>But if [I am] to live [on] in the flesh, this [will mean] fruitful labor for me; and I do not know which to </a:t>
            </a:r>
            <a:r>
              <a:rPr lang="en-US" sz="4000" b="1" dirty="0" smtClean="0"/>
              <a:t>choose. </a:t>
            </a:r>
            <a:r>
              <a:rPr lang="en-US" sz="4000" b="1" dirty="0"/>
              <a:t>But I am hard-pressed from both [directions], having the desire to depart and be with Messiah, for [that] is very much better</a:t>
            </a:r>
            <a:r>
              <a:rPr lang="en-US" sz="4000" b="1" dirty="0" smtClean="0"/>
              <a:t>; </a:t>
            </a:r>
            <a:r>
              <a:rPr lang="en-US" sz="4000" b="1" dirty="0"/>
              <a:t>yet to remain on in the flesh is more necessary for your sake.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1:21-24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Convinced </a:t>
            </a:r>
            <a:r>
              <a:rPr lang="en-US" sz="4000" b="1" dirty="0"/>
              <a:t>of this, I know that I will remain and continue with you all for your progress and joy in the faith</a:t>
            </a:r>
            <a:r>
              <a:rPr lang="en-US" sz="4000" b="1" dirty="0" smtClean="0"/>
              <a:t>, </a:t>
            </a:r>
            <a:r>
              <a:rPr lang="en-US" sz="4000" b="1" dirty="0"/>
              <a:t>so that your proud confidence in me may abound in Messiah Yahusha through my </a:t>
            </a:r>
            <a:r>
              <a:rPr lang="en-US" sz="4000" b="1" u="sng" dirty="0"/>
              <a:t>coming</a:t>
            </a:r>
            <a:r>
              <a:rPr lang="en-US" sz="4000" b="1" dirty="0"/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parousia</a:t>
            </a:r>
            <a:r>
              <a:rPr lang="en-US" sz="4000" b="1" dirty="0" smtClean="0"/>
              <a:t>) to </a:t>
            </a:r>
            <a:r>
              <a:rPr lang="en-US" sz="4000" b="1" dirty="0"/>
              <a:t>you </a:t>
            </a:r>
            <a:r>
              <a:rPr lang="en-US" sz="4000" b="1" dirty="0" smtClean="0"/>
              <a:t>again. </a:t>
            </a:r>
            <a:r>
              <a:rPr lang="en-US" sz="4000" b="1" dirty="0" smtClean="0">
                <a:solidFill>
                  <a:schemeClr val="tx1"/>
                </a:solidFill>
              </a:rPr>
              <a:t>Philippians 1:25-26</a:t>
            </a:r>
          </a:p>
          <a:p>
            <a:pPr marL="0" indent="0">
              <a:buNone/>
            </a:pPr>
            <a:r>
              <a:rPr lang="en-US" sz="4000" b="1" dirty="0" smtClean="0"/>
              <a:t>Parousia of Paul is a subtle reminder of the theme of the Parousia of Messiah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Only </a:t>
            </a:r>
            <a:r>
              <a:rPr lang="en-US" sz="4000" b="1" u="sng" dirty="0"/>
              <a:t>conduct yourselves in a manner worthy of the gospel of Messiah</a:t>
            </a:r>
            <a:r>
              <a:rPr lang="en-US" sz="4000" b="1" dirty="0"/>
              <a:t>, so that whether I come and see you or remain absent, I will hear of you that you are standing firm in one spirit, with one mind striving together for the faith of the gospel</a:t>
            </a:r>
            <a:r>
              <a:rPr lang="en-US" sz="4000" b="1" dirty="0" smtClean="0"/>
              <a:t>;  </a:t>
            </a:r>
            <a:r>
              <a:rPr lang="en-US" sz="4000" b="1" dirty="0" smtClean="0">
                <a:solidFill>
                  <a:schemeClr val="tx1"/>
                </a:solidFill>
              </a:rPr>
              <a:t>Philippians 1:27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8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000" b="1" dirty="0"/>
              <a:t>in no way </a:t>
            </a:r>
            <a:r>
              <a:rPr lang="en-US" sz="4000" b="1" dirty="0" smtClean="0"/>
              <a:t>*alarmed* </a:t>
            </a:r>
            <a:r>
              <a:rPr lang="en-US" sz="4000" b="1" dirty="0"/>
              <a:t>by [your] opponents-- which is a </a:t>
            </a:r>
            <a:r>
              <a:rPr lang="en-US" sz="4000" b="1" u="sng" dirty="0"/>
              <a:t>sign of destruction for them</a:t>
            </a:r>
            <a:r>
              <a:rPr lang="en-US" sz="4000" b="1" dirty="0"/>
              <a:t>, but of salvation for you, and that [too], from Elohim</a:t>
            </a:r>
            <a:r>
              <a:rPr lang="en-US" sz="4000" b="1" dirty="0" smtClean="0"/>
              <a:t>. 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1:28</a:t>
            </a:r>
          </a:p>
          <a:p>
            <a:pPr marL="0" indent="0">
              <a:buNone/>
            </a:pPr>
            <a:r>
              <a:rPr lang="en-US" sz="4000" b="1" dirty="0" smtClean="0"/>
              <a:t>Reminiscent of 2 Thessalonians 1:5 </a:t>
            </a:r>
            <a:r>
              <a:rPr lang="en-US" dirty="0" smtClean="0"/>
              <a:t> </a:t>
            </a:r>
            <a:r>
              <a:rPr lang="en-US" sz="4000" b="1" dirty="0" smtClean="0"/>
              <a:t>[This is] a </a:t>
            </a:r>
            <a:r>
              <a:rPr lang="en-US" sz="4000" b="1" u="sng" dirty="0" smtClean="0"/>
              <a:t>plain indication of Elohim's righteous judgment</a:t>
            </a:r>
            <a:r>
              <a:rPr lang="en-US" sz="4000" b="1" dirty="0" smtClean="0"/>
              <a:t> so that you will be considered worthy of the kingdom of Elohim, for which indeed you are suffering.</a:t>
            </a:r>
          </a:p>
          <a:p>
            <a:pPr marL="0" indent="0">
              <a:buNone/>
            </a:pP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4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951029" cy="58510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</a:rPr>
              <a:t>More Keys </a:t>
            </a:r>
            <a:r>
              <a:rPr lang="en-US" sz="4400" b="1" dirty="0">
                <a:solidFill>
                  <a:schemeClr val="tx1"/>
                </a:solidFill>
              </a:rPr>
              <a:t>to Understanding </a:t>
            </a:r>
            <a:r>
              <a:rPr lang="en-US" sz="4400" b="1" dirty="0" smtClean="0">
                <a:solidFill>
                  <a:schemeClr val="tx1"/>
                </a:solidFill>
              </a:rPr>
              <a:t>“To Live is Christ…” – These are all reminiscent of Messiah’s Teaching in Matthew 24</a:t>
            </a:r>
            <a:endParaRPr lang="en-US" sz="4400" b="1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 sz="4000" dirty="0" smtClean="0">
                <a:solidFill>
                  <a:schemeClr val="tx1"/>
                </a:solidFill>
              </a:rPr>
              <a:t>Paul’s coming (Parousia)</a:t>
            </a:r>
          </a:p>
          <a:p>
            <a:pPr>
              <a:buFontTx/>
              <a:buChar char="-"/>
            </a:pPr>
            <a:r>
              <a:rPr lang="en-US" sz="4000" dirty="0" smtClean="0">
                <a:solidFill>
                  <a:schemeClr val="tx1"/>
                </a:solidFill>
              </a:rPr>
              <a:t>“alarmed”</a:t>
            </a:r>
          </a:p>
          <a:p>
            <a:pPr>
              <a:buFontTx/>
              <a:buChar char="-"/>
            </a:pPr>
            <a:r>
              <a:rPr lang="en-US" sz="4000" dirty="0" smtClean="0"/>
              <a:t>Opponents</a:t>
            </a:r>
          </a:p>
          <a:p>
            <a:pPr>
              <a:buFontTx/>
              <a:buChar char="-"/>
            </a:pPr>
            <a:r>
              <a:rPr lang="en-US" sz="4000" dirty="0" smtClean="0">
                <a:solidFill>
                  <a:schemeClr val="tx1"/>
                </a:solidFill>
              </a:rPr>
              <a:t>Sign of destruction</a:t>
            </a:r>
          </a:p>
          <a:p>
            <a:pPr>
              <a:buFontTx/>
              <a:buChar char="-"/>
            </a:pPr>
            <a:r>
              <a:rPr lang="en-US" sz="4000" dirty="0" smtClean="0"/>
              <a:t>salvation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Gospel Goes Forth…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to you </a:t>
            </a:r>
            <a:r>
              <a:rPr lang="en-US" sz="4000" b="1" u="sng" dirty="0"/>
              <a:t>it has been granted</a:t>
            </a:r>
            <a:r>
              <a:rPr lang="en-US" sz="4000" b="1" dirty="0"/>
              <a:t> for Messiah's sake, not only to believe in Him, but also to suffer for His </a:t>
            </a:r>
            <a:r>
              <a:rPr lang="en-US" sz="4000" b="1" dirty="0" smtClean="0"/>
              <a:t>sake, </a:t>
            </a:r>
            <a:r>
              <a:rPr lang="en-US" sz="4000" b="1" dirty="0"/>
              <a:t>experiencing the same conflict which you saw in me, and now hear [to be] in me.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1:29-30</a:t>
            </a:r>
          </a:p>
          <a:p>
            <a:pPr marL="0" indent="0">
              <a:buNone/>
            </a:pPr>
            <a:r>
              <a:rPr lang="en-US" sz="4000" b="1" dirty="0" smtClean="0"/>
              <a:t>Suffering for Messiah is a GIFT!  Persecutions have been promised.  To be really sold out to Messiah means we walk in his footsteps and be afflicted as He was.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5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190500"/>
            <a:ext cx="10755085" cy="6667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cs typeface="Times New Roman" pitchFamily="18" charset="0"/>
              </a:rPr>
              <a:t>Conclusion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The sufferings we experience because we belong to Elohim are evidences that we belong to Elohim!!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These voluntary sufferings and persecutions validate our claim to belong to Messiah</a:t>
            </a:r>
          </a:p>
          <a:p>
            <a:pPr>
              <a:buNone/>
            </a:pPr>
            <a:r>
              <a:rPr lang="en-US" sz="3733" b="1" dirty="0" err="1" smtClean="0">
                <a:cs typeface="Times New Roman" pitchFamily="18" charset="0"/>
              </a:rPr>
              <a:t>Dont</a:t>
            </a:r>
            <a:r>
              <a:rPr lang="en-US" sz="3733" b="1" dirty="0" smtClean="0">
                <a:cs typeface="Times New Roman" pitchFamily="18" charset="0"/>
              </a:rPr>
              <a:t> ever be ashamed to speak the truth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Be ready to serve Yah by your life and by your death </a:t>
            </a:r>
            <a:endParaRPr lang="en-US" sz="3733" b="1" dirty="0" smtClean="0"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www.BibleTruth.cc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3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 smtClean="0"/>
              <a:t>Prophesies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112041</TotalTime>
  <Words>1659</Words>
  <Application>Microsoft Office PowerPoint</Application>
  <PresentationFormat>Widescreen</PresentationFormat>
  <Paragraphs>129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Bwhebb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1076</cp:revision>
  <dcterms:created xsi:type="dcterms:W3CDTF">2018-11-07T08:55:54Z</dcterms:created>
  <dcterms:modified xsi:type="dcterms:W3CDTF">2020-07-11T15:20:31Z</dcterms:modified>
</cp:coreProperties>
</file>